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4" r:id="rId22"/>
    <p:sldId id="267" r:id="rId23"/>
    <p:sldId id="265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F8FAF-7433-4C0D-B2F8-9EFD7D2141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E58BA-B9E9-40DE-900F-403784B7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4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5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5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2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3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58BA-B9E9-40DE-900F-403784B71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ropbox\Election_Commission_private\vtp_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33167" r="17438" b="35758"/>
          <a:stretch/>
        </p:blipFill>
        <p:spPr bwMode="auto">
          <a:xfrm>
            <a:off x="5612245" y="5562600"/>
            <a:ext cx="3531755" cy="13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9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2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8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3B15-108B-4E32-987D-7970F274E26F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260A-F65A-4CAE-B812-281D6A47B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ropbox\Election_Commission_private\vtp_log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33167" r="17438" b="35758"/>
          <a:stretch/>
        </p:blipFill>
        <p:spPr bwMode="auto">
          <a:xfrm>
            <a:off x="6347901" y="5825932"/>
            <a:ext cx="2796099" cy="10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Election Administration and Voting Survey:</a:t>
            </a:r>
            <a:br>
              <a:rPr lang="en-US" dirty="0" smtClean="0"/>
            </a:br>
            <a:r>
              <a:rPr lang="en-US" dirty="0" smtClean="0"/>
              <a:t>A User’s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Stewart III</a:t>
            </a:r>
          </a:p>
          <a:p>
            <a:r>
              <a:rPr lang="en-US" dirty="0" smtClean="0"/>
              <a:t>MIT</a:t>
            </a:r>
          </a:p>
          <a:p>
            <a:r>
              <a:rPr lang="en-US" dirty="0" smtClean="0"/>
              <a:t>August 8,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553200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findings from 2012 EAVS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UOCAVA ballots</a:t>
            </a:r>
          </a:p>
          <a:p>
            <a:pPr lvl="1"/>
            <a:r>
              <a:rPr lang="en-US" dirty="0" smtClean="0"/>
              <a:t>861k mailed out</a:t>
            </a:r>
          </a:p>
          <a:p>
            <a:pPr lvl="1"/>
            <a:r>
              <a:rPr lang="en-US" dirty="0" smtClean="0"/>
              <a:t>601k returned for counting </a:t>
            </a:r>
            <a:r>
              <a:rPr lang="en-US" dirty="0" smtClean="0">
                <a:sym typeface="Wingdings" pitchFamily="2" charset="2"/>
              </a:rPr>
              <a:t> 70% return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Down from 960k mailed out and 702k returned (73% rate) for 2008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3.5% of returned ballots rejected (down from 4.2%)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42% due to lateness (53% in 2008)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14% due to signature problems (12% in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3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findings from 2012 EAVS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Civilian absentee ballots</a:t>
            </a:r>
          </a:p>
          <a:p>
            <a:pPr lvl="1"/>
            <a:r>
              <a:rPr lang="en-US" dirty="0" smtClean="0"/>
              <a:t>32.8m mailed out</a:t>
            </a:r>
          </a:p>
          <a:p>
            <a:pPr lvl="1"/>
            <a:r>
              <a:rPr lang="en-US" dirty="0" smtClean="0"/>
              <a:t>27.3m returned for counting </a:t>
            </a:r>
            <a:r>
              <a:rPr lang="en-US" dirty="0" smtClean="0">
                <a:sym typeface="Wingdings" pitchFamily="2" charset="2"/>
              </a:rPr>
              <a:t>83% return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Up from 29.2m mailed out and 26.1m returned in 2008 (90% return rate)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Decline in return rates is isolated in jurisdictions with permanent absentee lists (77% vs. 87%)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2.9% of returned ballots rejected (down from 3.1%)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33% due to lateness (22% in 2008)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36% due to signature problems (22% in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0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findings from 2012 EAVS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Election Day logistics</a:t>
            </a:r>
          </a:p>
          <a:p>
            <a:pPr lvl="1"/>
            <a:r>
              <a:rPr lang="en-US" dirty="0" smtClean="0"/>
              <a:t>171k precincts (189k in 2008)</a:t>
            </a:r>
          </a:p>
          <a:p>
            <a:pPr lvl="1"/>
            <a:r>
              <a:rPr lang="en-US" dirty="0" smtClean="0"/>
              <a:t>99k Election Day voting places (115k in 2008)</a:t>
            </a:r>
          </a:p>
          <a:p>
            <a:pPr lvl="1"/>
            <a:r>
              <a:rPr lang="en-US" dirty="0" smtClean="0"/>
              <a:t>2,500 early voting locations (same as 2008)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750k poll workers (877k in 2008)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689 voters/E.D polling place (671 in 2008)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1,111 voters/Early voting center/day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3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findings from 2012 EAVS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Provisional ballots</a:t>
            </a:r>
          </a:p>
          <a:p>
            <a:pPr lvl="1"/>
            <a:r>
              <a:rPr lang="en-US" dirty="0" smtClean="0"/>
              <a:t>2.6m distributed (2.0% of in-person ballots)</a:t>
            </a:r>
          </a:p>
          <a:p>
            <a:pPr lvl="1"/>
            <a:r>
              <a:rPr lang="en-US" dirty="0" smtClean="0"/>
              <a:t>1.9m counted </a:t>
            </a:r>
            <a:r>
              <a:rPr lang="en-US" dirty="0" smtClean="0">
                <a:sym typeface="Wingdings" pitchFamily="2" charset="2"/>
              </a:rPr>
              <a:t>74% counting rate</a:t>
            </a:r>
            <a:endParaRPr lang="en-US" dirty="0" smtClean="0"/>
          </a:p>
          <a:p>
            <a:pPr lvl="1"/>
            <a:r>
              <a:rPr lang="en-US" dirty="0" smtClean="0"/>
              <a:t>Up from 2.1m distributed in 2008 (1.5% of in-person ballots) and 1.4m counted (68% 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3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Interstate variability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64827"/>
            <a:ext cx="8277224" cy="47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1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Interstate</a:t>
            </a:r>
            <a:r>
              <a:rPr lang="en-US" dirty="0" smtClean="0"/>
              <a:t> variability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27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Intra</a:t>
            </a:r>
            <a:r>
              <a:rPr lang="en-US" dirty="0" smtClean="0"/>
              <a:t>state variability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063852"/>
            <a:ext cx="6629399" cy="480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5433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UOCAVA ballots returned for counting, nationwide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Intra</a:t>
            </a:r>
            <a:r>
              <a:rPr lang="en-US" dirty="0"/>
              <a:t>state variability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67" y="1063852"/>
            <a:ext cx="6620664" cy="4803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520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UOCAVA ballots returned for counting, Colorado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5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8387" r="9619" b="16877"/>
          <a:stretch/>
        </p:blipFill>
        <p:spPr bwMode="auto">
          <a:xfrm>
            <a:off x="1074821" y="1"/>
            <a:ext cx="5249779" cy="68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metrics to guide election administration is growing, but still in its infancy</a:t>
            </a:r>
          </a:p>
          <a:p>
            <a:r>
              <a:rPr lang="en-US" dirty="0" smtClean="0"/>
              <a:t>EAVS only comprehensive, national election administration data gathering effort</a:t>
            </a:r>
          </a:p>
          <a:p>
            <a:r>
              <a:rPr lang="en-US" dirty="0" smtClean="0"/>
              <a:t>EAVS quality is improving</a:t>
            </a:r>
          </a:p>
          <a:p>
            <a:r>
              <a:rPr lang="en-US" dirty="0" smtClean="0"/>
              <a:t>The EAC’s uncertain future threatens the EAVS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62000" y="457200"/>
            <a:ext cx="0" cy="6172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159" y="392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159" y="6252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57200"/>
            <a:ext cx="158944" cy="5494815"/>
            <a:chOff x="914400" y="457200"/>
            <a:chExt cx="158944" cy="54948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457200"/>
              <a:ext cx="152400" cy="914400"/>
              <a:chOff x="914400" y="457200"/>
              <a:chExt cx="152400" cy="91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18607" y="1371600"/>
              <a:ext cx="152400" cy="914400"/>
              <a:chOff x="914400" y="457200"/>
              <a:chExt cx="152400" cy="91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18607" y="2286000"/>
              <a:ext cx="152400" cy="914400"/>
              <a:chOff x="914400" y="457200"/>
              <a:chExt cx="1524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14400" y="3208815"/>
              <a:ext cx="152400" cy="914400"/>
              <a:chOff x="914400" y="457200"/>
              <a:chExt cx="152400" cy="914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18607" y="4123215"/>
              <a:ext cx="152400" cy="914400"/>
              <a:chOff x="914400" y="457200"/>
              <a:chExt cx="152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0944" y="5037615"/>
              <a:ext cx="152400" cy="914400"/>
              <a:chOff x="914400" y="457200"/>
              <a:chExt cx="152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762000" y="1371600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8544" y="2283350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8544" y="3191123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8544" y="412321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544" y="5046892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544" y="595466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3365"/>
            <a:ext cx="3081528" cy="537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Down Arrow Callout 77"/>
          <p:cNvSpPr/>
          <p:nvPr/>
        </p:nvSpPr>
        <p:spPr>
          <a:xfrm>
            <a:off x="1066800" y="457200"/>
            <a:ext cx="1676400" cy="61646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“Blue Books” and Election Statistics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-6160" y="20986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-6161" y="393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62000" y="457200"/>
            <a:ext cx="0" cy="6172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159" y="392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159" y="6252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57200"/>
            <a:ext cx="158944" cy="5494815"/>
            <a:chOff x="914400" y="457200"/>
            <a:chExt cx="158944" cy="54948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457200"/>
              <a:ext cx="152400" cy="914400"/>
              <a:chOff x="914400" y="457200"/>
              <a:chExt cx="152400" cy="91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18607" y="1371600"/>
              <a:ext cx="152400" cy="914400"/>
              <a:chOff x="914400" y="457200"/>
              <a:chExt cx="152400" cy="91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18607" y="2286000"/>
              <a:ext cx="152400" cy="914400"/>
              <a:chOff x="914400" y="457200"/>
              <a:chExt cx="1524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14400" y="3208815"/>
              <a:ext cx="152400" cy="914400"/>
              <a:chOff x="914400" y="457200"/>
              <a:chExt cx="152400" cy="914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18607" y="4123215"/>
              <a:ext cx="152400" cy="914400"/>
              <a:chOff x="914400" y="457200"/>
              <a:chExt cx="152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0944" y="5037615"/>
              <a:ext cx="152400" cy="914400"/>
              <a:chOff x="914400" y="457200"/>
              <a:chExt cx="152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762000" y="1371600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8544" y="2283350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8544" y="3191123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8544" y="412321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544" y="5046892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544" y="595466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76" y="609600"/>
            <a:ext cx="3081924" cy="53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wn Arrow Callout 39"/>
          <p:cNvSpPr/>
          <p:nvPr/>
        </p:nvSpPr>
        <p:spPr>
          <a:xfrm>
            <a:off x="1066800" y="457200"/>
            <a:ext cx="1676400" cy="61646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“Blue Books” and Election Statistics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6160" y="20986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-6161" y="393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62000" y="457200"/>
            <a:ext cx="0" cy="6172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159" y="392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159" y="6252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57200"/>
            <a:ext cx="158944" cy="5494815"/>
            <a:chOff x="914400" y="457200"/>
            <a:chExt cx="158944" cy="54948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457200"/>
              <a:ext cx="152400" cy="914400"/>
              <a:chOff x="914400" y="457200"/>
              <a:chExt cx="152400" cy="91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18607" y="1371600"/>
              <a:ext cx="152400" cy="914400"/>
              <a:chOff x="914400" y="457200"/>
              <a:chExt cx="152400" cy="91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18607" y="2286000"/>
              <a:ext cx="152400" cy="914400"/>
              <a:chOff x="914400" y="457200"/>
              <a:chExt cx="1524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14400" y="3208815"/>
              <a:ext cx="152400" cy="914400"/>
              <a:chOff x="914400" y="457200"/>
              <a:chExt cx="152400" cy="914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18607" y="4123215"/>
              <a:ext cx="152400" cy="914400"/>
              <a:chOff x="914400" y="457200"/>
              <a:chExt cx="152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0944" y="5037615"/>
              <a:ext cx="152400" cy="914400"/>
              <a:chOff x="914400" y="457200"/>
              <a:chExt cx="152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762000" y="1371600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8544" y="2283350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8544" y="3191123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8544" y="412321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544" y="5046892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544" y="595466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3449"/>
            <a:ext cx="3886200" cy="538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Down Arrow Callout 40"/>
          <p:cNvSpPr/>
          <p:nvPr/>
        </p:nvSpPr>
        <p:spPr>
          <a:xfrm>
            <a:off x="1066800" y="457200"/>
            <a:ext cx="1676400" cy="61646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“Blue Books” and Election Statistics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-6160" y="20986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6161" y="393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40" name="Down Arrow Callout 39"/>
          <p:cNvSpPr/>
          <p:nvPr/>
        </p:nvSpPr>
        <p:spPr>
          <a:xfrm>
            <a:off x="2286000" y="4419600"/>
            <a:ext cx="1600200" cy="2202242"/>
          </a:xfrm>
          <a:prstGeom prst="downArrowCallout">
            <a:avLst>
              <a:gd name="adj1" fmla="val 25000"/>
              <a:gd name="adj2" fmla="val 23732"/>
              <a:gd name="adj3" fmla="val 30074"/>
              <a:gd name="adj4" fmla="val 49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CPS</a:t>
            </a:r>
          </a:p>
          <a:p>
            <a:pPr algn="ctr"/>
            <a:r>
              <a:rPr lang="en-US" dirty="0" smtClean="0"/>
              <a:t>Voting and Registration Supplement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62000" y="457200"/>
            <a:ext cx="0" cy="6172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159" y="392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159" y="6252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57200"/>
            <a:ext cx="158944" cy="5494815"/>
            <a:chOff x="914400" y="457200"/>
            <a:chExt cx="158944" cy="54948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457200"/>
              <a:ext cx="152400" cy="914400"/>
              <a:chOff x="914400" y="457200"/>
              <a:chExt cx="152400" cy="91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18607" y="1371600"/>
              <a:ext cx="152400" cy="914400"/>
              <a:chOff x="914400" y="457200"/>
              <a:chExt cx="152400" cy="91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18607" y="2286000"/>
              <a:ext cx="152400" cy="914400"/>
              <a:chOff x="914400" y="457200"/>
              <a:chExt cx="1524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14400" y="3208815"/>
              <a:ext cx="152400" cy="914400"/>
              <a:chOff x="914400" y="457200"/>
              <a:chExt cx="152400" cy="914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18607" y="4123215"/>
              <a:ext cx="152400" cy="914400"/>
              <a:chOff x="914400" y="457200"/>
              <a:chExt cx="152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0944" y="5037615"/>
              <a:ext cx="152400" cy="914400"/>
              <a:chOff x="914400" y="457200"/>
              <a:chExt cx="152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762000" y="1371600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8544" y="2283350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8544" y="3191123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8544" y="412321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544" y="5046892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544" y="595466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886200" cy="521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Down Arrow Callout 40"/>
          <p:cNvSpPr/>
          <p:nvPr/>
        </p:nvSpPr>
        <p:spPr>
          <a:xfrm>
            <a:off x="1066800" y="457200"/>
            <a:ext cx="1676400" cy="61646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“Blue Books” and Election Statistics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-6160" y="20986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6161" y="393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39" name="Down Arrow Callout 38"/>
          <p:cNvSpPr/>
          <p:nvPr/>
        </p:nvSpPr>
        <p:spPr>
          <a:xfrm>
            <a:off x="2286000" y="4419600"/>
            <a:ext cx="1600200" cy="2202242"/>
          </a:xfrm>
          <a:prstGeom prst="downArrowCallout">
            <a:avLst>
              <a:gd name="adj1" fmla="val 25000"/>
              <a:gd name="adj2" fmla="val 23732"/>
              <a:gd name="adj3" fmla="val 30074"/>
              <a:gd name="adj4" fmla="val 49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CPS</a:t>
            </a:r>
          </a:p>
          <a:p>
            <a:pPr algn="ctr"/>
            <a:r>
              <a:rPr lang="en-US" dirty="0" smtClean="0"/>
              <a:t>Voting and Registration Supplement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62000" y="457200"/>
            <a:ext cx="0" cy="6172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159" y="392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159" y="6252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57200"/>
            <a:ext cx="158944" cy="5494815"/>
            <a:chOff x="914400" y="457200"/>
            <a:chExt cx="158944" cy="54948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457200"/>
              <a:ext cx="152400" cy="914400"/>
              <a:chOff x="914400" y="457200"/>
              <a:chExt cx="152400" cy="91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18607" y="1371600"/>
              <a:ext cx="152400" cy="914400"/>
              <a:chOff x="914400" y="457200"/>
              <a:chExt cx="152400" cy="91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18607" y="2286000"/>
              <a:ext cx="152400" cy="914400"/>
              <a:chOff x="914400" y="457200"/>
              <a:chExt cx="1524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14400" y="3208815"/>
              <a:ext cx="152400" cy="914400"/>
              <a:chOff x="914400" y="457200"/>
              <a:chExt cx="152400" cy="914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18607" y="4123215"/>
              <a:ext cx="152400" cy="914400"/>
              <a:chOff x="914400" y="457200"/>
              <a:chExt cx="152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0944" y="5037615"/>
              <a:ext cx="152400" cy="914400"/>
              <a:chOff x="914400" y="457200"/>
              <a:chExt cx="152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762000" y="1371600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8544" y="2283350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8544" y="3191123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8544" y="412321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544" y="5046892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544" y="595466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Callout 75"/>
          <p:cNvSpPr/>
          <p:nvPr/>
        </p:nvSpPr>
        <p:spPr>
          <a:xfrm>
            <a:off x="1066800" y="457200"/>
            <a:ext cx="1676400" cy="61646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“Blue Books” and Election Statistics</a:t>
            </a:r>
            <a:endParaRPr lang="en-US" dirty="0"/>
          </a:p>
        </p:txBody>
      </p:sp>
      <p:sp>
        <p:nvSpPr>
          <p:cNvPr id="40" name="Down Arrow Callout 39"/>
          <p:cNvSpPr/>
          <p:nvPr/>
        </p:nvSpPr>
        <p:spPr>
          <a:xfrm>
            <a:off x="2286000" y="4419600"/>
            <a:ext cx="1600200" cy="2202242"/>
          </a:xfrm>
          <a:prstGeom prst="downArrowCallout">
            <a:avLst>
              <a:gd name="adj1" fmla="val 25000"/>
              <a:gd name="adj2" fmla="val 23732"/>
              <a:gd name="adj3" fmla="val 30074"/>
              <a:gd name="adj4" fmla="val 49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CPS</a:t>
            </a:r>
          </a:p>
          <a:p>
            <a:pPr algn="ctr"/>
            <a:r>
              <a:rPr lang="en-US" dirty="0" smtClean="0"/>
              <a:t>Voting and Registration Supplement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81400" y="6059623"/>
            <a:ext cx="2590800" cy="72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EAC</a:t>
            </a:r>
          </a:p>
          <a:p>
            <a:pPr algn="ctr"/>
            <a:r>
              <a:rPr lang="en-US" sz="1600" dirty="0" smtClean="0"/>
              <a:t>Election Administration &amp; Voting Survey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886200" cy="50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6160" y="20986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-6161" y="393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62000" y="457200"/>
            <a:ext cx="0" cy="6172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159" y="3926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159" y="6252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57200"/>
            <a:ext cx="158944" cy="5494815"/>
            <a:chOff x="914400" y="457200"/>
            <a:chExt cx="158944" cy="5494815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457200"/>
              <a:ext cx="152400" cy="914400"/>
              <a:chOff x="914400" y="457200"/>
              <a:chExt cx="152400" cy="91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18607" y="1371600"/>
              <a:ext cx="152400" cy="914400"/>
              <a:chOff x="914400" y="457200"/>
              <a:chExt cx="152400" cy="91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18607" y="2286000"/>
              <a:ext cx="152400" cy="914400"/>
              <a:chOff x="914400" y="457200"/>
              <a:chExt cx="1524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14400" y="3208815"/>
              <a:ext cx="152400" cy="914400"/>
              <a:chOff x="914400" y="457200"/>
              <a:chExt cx="152400" cy="914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18607" y="4123215"/>
              <a:ext cx="152400" cy="914400"/>
              <a:chOff x="914400" y="457200"/>
              <a:chExt cx="152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0944" y="5037615"/>
              <a:ext cx="152400" cy="914400"/>
              <a:chOff x="914400" y="457200"/>
              <a:chExt cx="152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4572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14400" y="13716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32"/>
          <p:cNvCxnSpPr/>
          <p:nvPr/>
        </p:nvCxnSpPr>
        <p:spPr>
          <a:xfrm>
            <a:off x="762000" y="1371600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8544" y="2283350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8544" y="3191123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8544" y="412321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544" y="5046892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544" y="5954665"/>
            <a:ext cx="54798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Callout 75"/>
          <p:cNvSpPr/>
          <p:nvPr/>
        </p:nvSpPr>
        <p:spPr>
          <a:xfrm>
            <a:off x="1066800" y="457200"/>
            <a:ext cx="1676400" cy="61646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“Blue Books” and Election Statistics</a:t>
            </a:r>
            <a:endParaRPr lang="en-US" dirty="0"/>
          </a:p>
        </p:txBody>
      </p:sp>
      <p:sp>
        <p:nvSpPr>
          <p:cNvPr id="40" name="Down Arrow Callout 39"/>
          <p:cNvSpPr/>
          <p:nvPr/>
        </p:nvSpPr>
        <p:spPr>
          <a:xfrm>
            <a:off x="2286000" y="4419600"/>
            <a:ext cx="1600200" cy="2202242"/>
          </a:xfrm>
          <a:prstGeom prst="downArrowCallout">
            <a:avLst>
              <a:gd name="adj1" fmla="val 25000"/>
              <a:gd name="adj2" fmla="val 23732"/>
              <a:gd name="adj3" fmla="val 30074"/>
              <a:gd name="adj4" fmla="val 49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CPS</a:t>
            </a:r>
          </a:p>
          <a:p>
            <a:pPr algn="ctr"/>
            <a:r>
              <a:rPr lang="en-US" dirty="0" smtClean="0"/>
              <a:t>Voting and Registration Supplement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81400" y="6059623"/>
            <a:ext cx="2590800" cy="72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EAC</a:t>
            </a:r>
          </a:p>
          <a:p>
            <a:pPr algn="ctr"/>
            <a:r>
              <a:rPr lang="en-US" sz="1600" dirty="0" smtClean="0"/>
              <a:t>Election Administration &amp; Voting Survey</a:t>
            </a:r>
            <a:endParaRPr lang="en-US" sz="16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886200" cy="50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6160" y="20986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-6161" y="393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Arises from EAC mandate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Unique data resource</a:t>
            </a:r>
          </a:p>
          <a:p>
            <a:pPr lvl="1"/>
            <a:r>
              <a:rPr lang="en-US" dirty="0" smtClean="0"/>
              <a:t>National in scope</a:t>
            </a:r>
          </a:p>
          <a:p>
            <a:pPr lvl="1"/>
            <a:r>
              <a:rPr lang="en-US" dirty="0" smtClean="0"/>
              <a:t>State and local data</a:t>
            </a:r>
          </a:p>
          <a:p>
            <a:pPr lvl="1"/>
            <a:r>
              <a:rPr lang="en-US" dirty="0" smtClean="0"/>
              <a:t>Allows comparisons</a:t>
            </a:r>
          </a:p>
          <a:p>
            <a:r>
              <a:rPr lang="en-US" dirty="0" smtClean="0"/>
              <a:t>Comprehensive view of election administration</a:t>
            </a:r>
          </a:p>
          <a:p>
            <a:pPr lvl="1"/>
            <a:r>
              <a:rPr lang="en-US" dirty="0" smtClean="0"/>
              <a:t>Voter registration</a:t>
            </a:r>
          </a:p>
          <a:p>
            <a:pPr lvl="1"/>
            <a:r>
              <a:rPr lang="en-US" dirty="0" smtClean="0"/>
              <a:t>UOCAVA</a:t>
            </a:r>
          </a:p>
          <a:p>
            <a:pPr lvl="1"/>
            <a:r>
              <a:rPr lang="en-US" dirty="0" smtClean="0"/>
              <a:t>Domestic civilian absentee ballots</a:t>
            </a:r>
          </a:p>
          <a:p>
            <a:pPr lvl="1"/>
            <a:r>
              <a:rPr lang="en-US" dirty="0" smtClean="0"/>
              <a:t>Election administration (precincts, poll workers, etc.)</a:t>
            </a:r>
          </a:p>
          <a:p>
            <a:pPr lvl="1"/>
            <a:r>
              <a:rPr lang="en-US" dirty="0" smtClean="0"/>
              <a:t>Provisional ballots</a:t>
            </a:r>
          </a:p>
          <a:p>
            <a:pPr lvl="1"/>
            <a:r>
              <a:rPr lang="en-US" dirty="0" smtClean="0"/>
              <a:t>Election Day activities (turnout, election tech.)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Voter registration activity</a:t>
            </a:r>
            <a:br>
              <a:rPr lang="en-US" dirty="0" smtClean="0"/>
            </a:br>
            <a:r>
              <a:rPr lang="en-US" dirty="0" smtClean="0"/>
              <a:t>(Table 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52743"/>
              </p:ext>
            </p:extLst>
          </p:nvPr>
        </p:nvGraphicFramePr>
        <p:xfrm>
          <a:off x="457200" y="181356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2007-08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 forms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registrations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registrations/ forms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Removals from 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30.7m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changes / forms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13327"/>
      </p:ext>
    </p:extLst>
  </p:cSld>
  <p:clrMapOvr>
    <a:masterClrMapping/>
  </p:clrMapOvr>
</p:sld>
</file>

<file path=ppt/theme/theme1.xml><?xml version="1.0" encoding="utf-8"?>
<a:theme xmlns:a="http://schemas.openxmlformats.org/drawingml/2006/main" name="VT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A505A11-8F89-48F0-8576-96A2BEF3B81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19A33C6-23D0-4D3F-BF96-2D251DE71C6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E582BFD-8781-408F-B22C-7B9CEA19770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F7935D4-E59E-4211-937E-3660CA782C8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FE610A7-B3C6-4A41-880D-AB7652C879B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VTP template</Template>
  <TotalTime>1275</TotalTime>
  <Words>565</Words>
  <Application>Microsoft Office PowerPoint</Application>
  <PresentationFormat>On-screen Show (4:3)</PresentationFormat>
  <Paragraphs>159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VTP template</vt:lpstr>
      <vt:lpstr>The Election Administration and Voting Survey: A User’s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EAVS</vt:lpstr>
      <vt:lpstr>Voter registration activity (Table 2)</vt:lpstr>
      <vt:lpstr>National findings from 2012 EAVS</vt:lpstr>
      <vt:lpstr>National findings from 2012 EAVS</vt:lpstr>
      <vt:lpstr>National findings from 2012 EAVS</vt:lpstr>
      <vt:lpstr>National findings from 2012 EAVS</vt:lpstr>
      <vt:lpstr>Interstate variability</vt:lpstr>
      <vt:lpstr>Interstate variability</vt:lpstr>
      <vt:lpstr>Intrastate variability</vt:lpstr>
      <vt:lpstr>Intrastate variability</vt:lpstr>
      <vt:lpstr>PowerPoint Presentation</vt:lpstr>
      <vt:lpstr>Closing Thoughts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EAVS: A User’s View</dc:title>
  <dc:creator>Charles Stewart</dc:creator>
  <cp:lastModifiedBy>Charles Stewart</cp:lastModifiedBy>
  <cp:revision>13</cp:revision>
  <dcterms:created xsi:type="dcterms:W3CDTF">2013-08-06T19:46:00Z</dcterms:created>
  <dcterms:modified xsi:type="dcterms:W3CDTF">2013-08-08T14:17:16Z</dcterms:modified>
</cp:coreProperties>
</file>