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tx1"/>
            </a:solidFill>
          </c:spPr>
          <c:dLbls>
            <c:numFmt formatCode="#,##0" sourceLinked="0"/>
            <c:txPr>
              <a:bodyPr/>
              <a:lstStyle/>
              <a:p>
                <a:pPr>
                  <a:defRPr sz="1200" b="1" baseline="0"/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2010</c:v>
                </c:pt>
                <c:pt idx="2">
                  <c:v>2008</c:v>
                </c:pt>
                <c:pt idx="3">
                  <c:v>2006</c:v>
                </c:pt>
                <c:pt idx="4">
                  <c:v>2004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2600000</c:v>
                </c:pt>
                <c:pt idx="1">
                  <c:v>1100000</c:v>
                </c:pt>
                <c:pt idx="2">
                  <c:v>2100000</c:v>
                </c:pt>
                <c:pt idx="3">
                  <c:v>800000</c:v>
                </c:pt>
                <c:pt idx="4">
                  <c:v>1900000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Provisional Ballots Cast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</c:dLbl>
            <c:dLbl>
              <c:idx val="2"/>
              <c:numFmt formatCode="#,##0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</c:dLbl>
            <c:dLbl>
              <c:idx val="3"/>
              <c:numFmt formatCode="#,##0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</c:dLbl>
            <c:dLbl>
              <c:idx val="4"/>
              <c:numFmt formatCode="#,##0" sourceLinked="0"/>
              <c:spPr/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2010</c:v>
                </c:pt>
                <c:pt idx="2">
                  <c:v>2008</c:v>
                </c:pt>
                <c:pt idx="3">
                  <c:v>2006</c:v>
                </c:pt>
                <c:pt idx="4">
                  <c:v>2004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1900000</c:v>
                </c:pt>
                <c:pt idx="1">
                  <c:v>821000</c:v>
                </c:pt>
                <c:pt idx="2">
                  <c:v>1400000</c:v>
                </c:pt>
                <c:pt idx="3">
                  <c:v>630000</c:v>
                </c:pt>
                <c:pt idx="4">
                  <c:v>1235000</c:v>
                </c:pt>
              </c:numCache>
            </c:numRef>
          </c:val>
        </c:ser>
        <c:dLbls>
          <c:showVal val="1"/>
        </c:dLbls>
        <c:axId val="76450432"/>
        <c:axId val="76460416"/>
      </c:barChart>
      <c:catAx>
        <c:axId val="764504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6460416"/>
        <c:crosses val="autoZero"/>
        <c:auto val="1"/>
        <c:lblAlgn val="ctr"/>
        <c:lblOffset val="100"/>
      </c:catAx>
      <c:valAx>
        <c:axId val="76460416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64504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Provisional Ballots</a:t>
            </a:r>
            <a:r>
              <a:rPr lang="en-US" sz="1800" baseline="0" dirty="0" smtClean="0"/>
              <a:t> as a % of all Statewide Ballots</a:t>
            </a:r>
          </a:p>
          <a:p>
            <a:pPr>
              <a:defRPr/>
            </a:pPr>
            <a:r>
              <a:rPr lang="en-US" sz="1600" b="0" baseline="0" dirty="0" smtClean="0"/>
              <a:t>(Top-Six States)</a:t>
            </a:r>
            <a:endParaRPr lang="en-US" sz="1600" b="0" dirty="0"/>
          </a:p>
        </c:rich>
      </c:tx>
      <c:layout>
        <c:manualLayout>
          <c:xMode val="edge"/>
          <c:yMode val="edge"/>
          <c:x val="0.17479353598242081"/>
          <c:y val="1.854239041819552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Sheet1!$A$2:$A$7</c:f>
              <c:strCache>
                <c:ptCount val="6"/>
                <c:pt idx="0">
                  <c:v>DC</c:v>
                </c:pt>
                <c:pt idx="1">
                  <c:v>CA</c:v>
                </c:pt>
                <c:pt idx="2">
                  <c:v>AZ</c:v>
                </c:pt>
                <c:pt idx="3">
                  <c:v>AK</c:v>
                </c:pt>
                <c:pt idx="4">
                  <c:v>UT</c:v>
                </c:pt>
                <c:pt idx="5">
                  <c:v>CO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13.1</c:v>
                </c:pt>
                <c:pt idx="1">
                  <c:v>8.1</c:v>
                </c:pt>
                <c:pt idx="2">
                  <c:v>7.9</c:v>
                </c:pt>
                <c:pt idx="3">
                  <c:v>7.9</c:v>
                </c:pt>
                <c:pt idx="4">
                  <c:v>5.2</c:v>
                </c:pt>
                <c:pt idx="5">
                  <c:v>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Sheet1!$A$2:$A$7</c:f>
              <c:strCache>
                <c:ptCount val="6"/>
                <c:pt idx="0">
                  <c:v>DC</c:v>
                </c:pt>
                <c:pt idx="1">
                  <c:v>CA</c:v>
                </c:pt>
                <c:pt idx="2">
                  <c:v>AZ</c:v>
                </c:pt>
                <c:pt idx="3">
                  <c:v>AK</c:v>
                </c:pt>
                <c:pt idx="4">
                  <c:v>UT</c:v>
                </c:pt>
                <c:pt idx="5">
                  <c:v>CO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6.5</c:v>
                </c:pt>
                <c:pt idx="1">
                  <c:v>5.8</c:v>
                </c:pt>
                <c:pt idx="2">
                  <c:v>6.5</c:v>
                </c:pt>
                <c:pt idx="3">
                  <c:v>6.2</c:v>
                </c:pt>
                <c:pt idx="4">
                  <c:v>4.5</c:v>
                </c:pt>
                <c:pt idx="5">
                  <c:v>2.8</c:v>
                </c:pt>
              </c:numCache>
            </c:numRef>
          </c:val>
        </c:ser>
        <c:dLbls/>
        <c:axId val="76524544"/>
        <c:axId val="76538624"/>
      </c:barChart>
      <c:catAx>
        <c:axId val="765245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538624"/>
        <c:crosses val="autoZero"/>
        <c:auto val="1"/>
        <c:lblAlgn val="ctr"/>
        <c:lblOffset val="100"/>
      </c:catAx>
      <c:valAx>
        <c:axId val="765386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52454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40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61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68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02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09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839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96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9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49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29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37F84-4D7B-497A-A784-D96588AA05E3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9AC4-6A9D-419A-80DC-CF5EFFC206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Some Empirical Evidence on Provisional Voting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Prepared for the Presidential Commission on Election Administration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Daron Shaw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University of Texas at Austin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August 8, 2013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41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Provisional Ballots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51672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1371600"/>
            <a:ext cx="389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Provisional Ballots Cast versus Counted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488668"/>
            <a:ext cx="570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Election Administration and Voting Study, 2004-12.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500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Provisional Ballots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4400515"/>
              </p:ext>
            </p:extLst>
          </p:nvPr>
        </p:nvGraphicFramePr>
        <p:xfrm>
          <a:off x="1219200" y="1524000"/>
          <a:ext cx="65532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6422963"/>
            <a:ext cx="5804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Election Administration and </a:t>
            </a:r>
            <a:r>
              <a:rPr lang="en-US" smtClean="0"/>
              <a:t>Voting Survey, 2004-12.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57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Provisional Ballots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48543"/>
            <a:ext cx="3962400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036219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143000" y="1447799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Provisional ballots issued, </a:t>
            </a:r>
            <a:endParaRPr lang="en-US" b="1" dirty="0" smtClean="0"/>
          </a:p>
          <a:p>
            <a:r>
              <a:rPr lang="en-US" b="1" dirty="0" smtClean="0"/>
              <a:t>as </a:t>
            </a:r>
            <a:r>
              <a:rPr lang="en-US" b="1" dirty="0"/>
              <a:t>percentage of all ballots cast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57799" y="1447800"/>
            <a:ext cx="3618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Provisional ballots rejected, </a:t>
            </a:r>
            <a:endParaRPr lang="en-US" b="1" dirty="0" smtClean="0"/>
          </a:p>
          <a:p>
            <a:r>
              <a:rPr lang="en-US" b="1" dirty="0" smtClean="0"/>
              <a:t>as </a:t>
            </a:r>
            <a:r>
              <a:rPr lang="en-US" b="1" dirty="0"/>
              <a:t>percentage of all ballots cast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488668"/>
            <a:ext cx="5804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Election Administration and Voting Survey, 2004-12.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3014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Provisional Ballots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Why were provisional ballots rejected?</a:t>
            </a:r>
          </a:p>
          <a:p>
            <a:r>
              <a:rPr lang="en-US" dirty="0" smtClean="0"/>
              <a:t>Unregistered (45%)</a:t>
            </a:r>
          </a:p>
          <a:p>
            <a:r>
              <a:rPr lang="en-US" dirty="0" smtClean="0"/>
              <a:t>Registered, at wrong precinct (11%)</a:t>
            </a:r>
          </a:p>
          <a:p>
            <a:r>
              <a:rPr lang="en-US" dirty="0" smtClean="0"/>
              <a:t>Registered, at wrong jurisdiction (7%)</a:t>
            </a:r>
          </a:p>
          <a:p>
            <a:r>
              <a:rPr lang="en-US" dirty="0" smtClean="0"/>
              <a:t>No identification (4%)</a:t>
            </a:r>
          </a:p>
          <a:p>
            <a:r>
              <a:rPr lang="en-US" dirty="0" smtClean="0"/>
              <a:t>Incomplete/Illegible ballot (4%0</a:t>
            </a:r>
          </a:p>
          <a:p>
            <a:r>
              <a:rPr lang="en-US" dirty="0" smtClean="0"/>
              <a:t>Other (32%)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335095"/>
            <a:ext cx="5804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Election Administration and Voting Survey, 2004-12.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035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Provisional Ballots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Who has a problem at the polling place?</a:t>
            </a:r>
          </a:p>
          <a:p>
            <a:endParaRPr lang="en-US" sz="2800" dirty="0" smtClean="0"/>
          </a:p>
          <a:p>
            <a:r>
              <a:rPr lang="en-US" sz="2800" dirty="0" smtClean="0"/>
              <a:t>In 2012, 2 percent reported experiencing a problem at the polls.</a:t>
            </a:r>
          </a:p>
          <a:p>
            <a:endParaRPr lang="en-US" sz="2800" dirty="0" smtClean="0"/>
          </a:p>
          <a:p>
            <a:r>
              <a:rPr lang="en-US" sz="2800" dirty="0" smtClean="0"/>
              <a:t>19 percent of these reported casting a provisional ballot.</a:t>
            </a:r>
          </a:p>
          <a:p>
            <a:endParaRPr lang="en-US" sz="2800" dirty="0" smtClean="0"/>
          </a:p>
          <a:p>
            <a:r>
              <a:rPr lang="en-US" sz="2800" dirty="0" smtClean="0"/>
              <a:t>Those under 30 years of age (4.6% reported experiencing a problem), African-Americans (3.1%), and Latinos (3.0%) were above the mean.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00800"/>
            <a:ext cx="534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2012 Cooperative Congressional Election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488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Some Empirical Evidence on Provisional Voting</vt:lpstr>
      <vt:lpstr>Provisional Ballots</vt:lpstr>
      <vt:lpstr>Provisional Ballots</vt:lpstr>
      <vt:lpstr>Provisional Ballots</vt:lpstr>
      <vt:lpstr>Provisional Ballots</vt:lpstr>
      <vt:lpstr>Provisional Ballots</vt:lpstr>
    </vt:vector>
  </TitlesOfParts>
  <Company>Liberal Arts 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Daron R</dc:creator>
  <cp:lastModifiedBy>MarkDNejbauer</cp:lastModifiedBy>
  <cp:revision>24</cp:revision>
  <dcterms:created xsi:type="dcterms:W3CDTF">2013-08-08T04:07:47Z</dcterms:created>
  <dcterms:modified xsi:type="dcterms:W3CDTF">2013-08-08T05:18:17Z</dcterms:modified>
</cp:coreProperties>
</file>