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5" r:id="rId9"/>
    <p:sldId id="266" r:id="rId10"/>
    <p:sldId id="268" r:id="rId11"/>
    <p:sldId id="269" r:id="rId12"/>
    <p:sldId id="270" r:id="rId13"/>
    <p:sldId id="274" r:id="rId14"/>
    <p:sldId id="275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5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5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2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9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6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4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5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D8954-7514-489A-B85B-841245814A2C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E884-0646-46AB-B566-84C8316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3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Results on Polling Place Accessibility in the 2012 Elections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Presentation to </a:t>
            </a:r>
            <a:r>
              <a:rPr lang="en-US" sz="2400" dirty="0" smtClean="0">
                <a:solidFill>
                  <a:schemeClr val="tx1"/>
                </a:solidFill>
              </a:rPr>
              <a:t>the Election Assistance Commission, Washington, D.C., May 9, </a:t>
            </a:r>
            <a:r>
              <a:rPr lang="en-US" sz="2400" dirty="0" smtClean="0">
                <a:solidFill>
                  <a:schemeClr val="tx1"/>
                </a:solidFill>
              </a:rPr>
              <a:t>2013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Lisa Schur, Rutgers University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Douglas Kruse, Rutgers University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Meera Adya, Syracuse University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79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Treatment by election officials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				</a:t>
            </a:r>
            <a:r>
              <a:rPr lang="en-US" sz="2400" b="1" u="sng" dirty="0" smtClean="0"/>
              <a:t>Disability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No disability</a:t>
            </a:r>
          </a:p>
          <a:p>
            <a:pPr marL="0" indent="0">
              <a:buNone/>
            </a:pPr>
            <a:r>
              <a:rPr lang="en-US" sz="2400" dirty="0" smtClean="0"/>
              <a:t>Election officials were: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Very respectful		86%		85%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Somewhat respectful		8%		7%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Neither respectful nor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disrespectful			3%		5%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Somewhat or very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	  disrespectful			3%		3%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=&gt; No difference by disability status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077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Overall ease or difficulty of voting at polling place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					</a:t>
            </a:r>
            <a:r>
              <a:rPr lang="en-US" sz="2400" b="1" u="sng" dirty="0" smtClean="0"/>
              <a:t>Disability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No disability</a:t>
            </a:r>
          </a:p>
          <a:p>
            <a:pPr marL="0" indent="0">
              <a:buNone/>
            </a:pPr>
            <a:r>
              <a:rPr lang="en-US" sz="2400" dirty="0" smtClean="0"/>
              <a:t>Very easy				75%		87%</a:t>
            </a:r>
          </a:p>
          <a:p>
            <a:pPr marL="0" indent="0">
              <a:buNone/>
            </a:pPr>
            <a:r>
              <a:rPr lang="en-US" sz="2400" dirty="0" smtClean="0"/>
              <a:t>Somewhat easy			18%		11%</a:t>
            </a:r>
          </a:p>
          <a:p>
            <a:pPr marL="0" indent="0">
              <a:buNone/>
            </a:pPr>
            <a:r>
              <a:rPr lang="en-US" sz="2400" dirty="0" smtClean="0"/>
              <a:t>Neither easy nor difficult		1%		1%</a:t>
            </a:r>
          </a:p>
          <a:p>
            <a:pPr marL="0" indent="0">
              <a:buNone/>
            </a:pPr>
            <a:r>
              <a:rPr lang="en-US" sz="2400" dirty="0" smtClean="0"/>
              <a:t>Somewhat difficult			3%		1%</a:t>
            </a:r>
          </a:p>
          <a:p>
            <a:pPr marL="0" indent="0">
              <a:buNone/>
            </a:pPr>
            <a:r>
              <a:rPr lang="en-US" sz="2400" dirty="0" smtClean="0"/>
              <a:t>Very difficult				3%		1%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=&gt; Most people with disabilities report voting was easy, but 6% report it was difficult (higher than among people without disabilities)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5575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Voting by mail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					</a:t>
            </a:r>
            <a:r>
              <a:rPr lang="en-US" sz="2400" b="1" u="sng" dirty="0" smtClean="0"/>
              <a:t>Disability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No disability</a:t>
            </a:r>
          </a:p>
          <a:p>
            <a:pPr marL="0" indent="0">
              <a:buNone/>
            </a:pPr>
            <a:r>
              <a:rPr lang="en-US" sz="2400" dirty="0" smtClean="0"/>
              <a:t>If voted in 2012, cast vote by mail	24%		16%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If voted by mail: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Any difficulty in reading or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filling out mail-in ballot	13%		2%</a:t>
            </a:r>
          </a:p>
          <a:p>
            <a:pPr marL="0" indent="0">
              <a:buNone/>
            </a:pPr>
            <a:r>
              <a:rPr lang="en-US" sz="2400" dirty="0" smtClean="0"/>
              <a:t>     Needed assistance in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completing mail-in ballot	11%		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6990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If did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vote at polling place in 2012, but did so sometime in past 10 years</a:t>
            </a:r>
          </a:p>
          <a:p>
            <a:pPr marL="0" indent="0">
              <a:buNone/>
            </a:pPr>
            <a:endParaRPr lang="en-US" sz="2500" b="1" dirty="0"/>
          </a:p>
          <a:p>
            <a:pPr marL="1373188">
              <a:buFont typeface="Arial" charset="0"/>
              <a:buChar char="•"/>
            </a:pPr>
            <a:r>
              <a:rPr lang="en-US" sz="2800" dirty="0" smtClean="0"/>
              <a:t>Any type of difficulty in voting at polling place among those with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Disability		29%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No disability		10%</a:t>
            </a:r>
          </a:p>
          <a:p>
            <a:pPr marL="1373188"/>
            <a:r>
              <a:rPr lang="en-US" sz="2800" dirty="0" smtClean="0"/>
              <a:t>Pattern of difficulties very similar to those for 2012 voters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2697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If did </a:t>
            </a:r>
            <a:r>
              <a:rPr lang="en-US" sz="2800" b="1" u="sng" dirty="0"/>
              <a:t>n</a:t>
            </a:r>
            <a:r>
              <a:rPr lang="en-US" sz="2800" b="1" u="sng" dirty="0" smtClean="0"/>
              <a:t>ot</a:t>
            </a:r>
            <a:r>
              <a:rPr lang="en-US" sz="2800" b="1" dirty="0" smtClean="0"/>
              <a:t> vote at polling place in past 10 years, would expect to have difficulties in voting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					          </a:t>
            </a:r>
            <a:r>
              <a:rPr lang="en-US" sz="2200" b="1" u="sng" dirty="0" smtClean="0"/>
              <a:t>Disability</a:t>
            </a:r>
            <a:r>
              <a:rPr lang="en-US" sz="2200" dirty="0" smtClean="0"/>
              <a:t>    </a:t>
            </a:r>
            <a:r>
              <a:rPr lang="en-US" sz="2200" b="1" u="sng" dirty="0" smtClean="0"/>
              <a:t>No disability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Finding polling place			2%		0%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Getting to polling place			13%		0%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Getting inside polling place (e.g., steps)	7%		0%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Waiting in line				3%		0%</a:t>
            </a:r>
          </a:p>
          <a:p>
            <a:pPr marL="0" indent="0">
              <a:buNone/>
            </a:pPr>
            <a:endParaRPr lang="en-US" sz="2200" dirty="0" smtClean="0"/>
          </a:p>
          <a:p>
            <a:pPr marL="457200" indent="-457200">
              <a:buAutoNum type="arabicPeriod" startAt="4"/>
            </a:pPr>
            <a:r>
              <a:rPr lang="en-US" sz="2200" dirty="0" smtClean="0"/>
              <a:t>Reading or seeing ballot			6%		0%</a:t>
            </a:r>
          </a:p>
          <a:p>
            <a:pPr marL="457200" indent="-457200">
              <a:buAutoNum type="arabicPeriod" startAt="4"/>
            </a:pPr>
            <a:r>
              <a:rPr lang="en-US" sz="2200" dirty="0" smtClean="0"/>
              <a:t>Understanding how to vote or use voting </a:t>
            </a:r>
            <a:r>
              <a:rPr lang="en-US" sz="2200" dirty="0" err="1" smtClean="0"/>
              <a:t>eqt</a:t>
            </a:r>
            <a:r>
              <a:rPr lang="en-US" sz="2200" dirty="0" smtClean="0"/>
              <a:t>.  10%		0%</a:t>
            </a:r>
          </a:p>
          <a:p>
            <a:pPr marL="457200" indent="-457200">
              <a:buAutoNum type="arabicPeriod" startAt="4"/>
            </a:pPr>
            <a:r>
              <a:rPr lang="en-US" sz="2200" dirty="0" smtClean="0"/>
              <a:t>Other difficulty recording vote		4%		1%</a:t>
            </a:r>
          </a:p>
          <a:p>
            <a:pPr marL="0" indent="0">
              <a:buNone/>
            </a:pPr>
            <a:endParaRPr lang="en-US" sz="2200" dirty="0" smtClean="0"/>
          </a:p>
          <a:p>
            <a:pPr marL="457200" indent="-457200">
              <a:buAutoNum type="arabicPeriod" startAt="7"/>
            </a:pPr>
            <a:r>
              <a:rPr lang="en-US" sz="2200" dirty="0" smtClean="0"/>
              <a:t>Any other problem				10%		0%</a:t>
            </a:r>
          </a:p>
          <a:p>
            <a:pPr marL="0" indent="0">
              <a:buNone/>
            </a:pPr>
            <a:r>
              <a:rPr lang="en-US" sz="2200" b="1" dirty="0" smtClean="0"/>
              <a:t>Any of above					40%		1%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458938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Preference for how to vote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Asked of all respondents (voters and non-voters)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you wanted to vote in the next 	      </a:t>
            </a:r>
            <a:r>
              <a:rPr lang="en-US" sz="2400" b="1" u="sng" dirty="0" smtClean="0"/>
              <a:t>Disability</a:t>
            </a:r>
            <a:r>
              <a:rPr lang="en-US" sz="2400" dirty="0" smtClean="0"/>
              <a:t>   </a:t>
            </a:r>
            <a:r>
              <a:rPr lang="en-US" sz="2400" b="1" u="sng" dirty="0" smtClean="0"/>
              <a:t>No disability</a:t>
            </a:r>
          </a:p>
          <a:p>
            <a:pPr marL="0" indent="0">
              <a:buNone/>
            </a:pPr>
            <a:r>
              <a:rPr lang="en-US" sz="2400" dirty="0" smtClean="0"/>
              <a:t>election, how would you prefer </a:t>
            </a:r>
          </a:p>
          <a:p>
            <a:pPr marL="0" indent="0">
              <a:buNone/>
            </a:pPr>
            <a:r>
              <a:rPr lang="en-US" sz="2400" dirty="0" smtClean="0"/>
              <a:t>to cast your vote?</a:t>
            </a:r>
          </a:p>
          <a:p>
            <a:pPr marL="0" indent="0">
              <a:buNone/>
            </a:pPr>
            <a:r>
              <a:rPr lang="en-US" sz="2400" dirty="0" smtClean="0"/>
              <a:t>	In person at polling place		58%	68%</a:t>
            </a:r>
          </a:p>
          <a:p>
            <a:pPr marL="0" indent="0">
              <a:buNone/>
            </a:pPr>
            <a:r>
              <a:rPr lang="en-US" sz="2400" dirty="0" smtClean="0"/>
              <a:t>	By mail					25%	14%</a:t>
            </a:r>
          </a:p>
          <a:p>
            <a:pPr marL="0" indent="0">
              <a:buNone/>
            </a:pPr>
            <a:r>
              <a:rPr lang="en-US" sz="2400" dirty="0" smtClean="0"/>
              <a:t>	On the Internet				10%	16%</a:t>
            </a:r>
          </a:p>
          <a:p>
            <a:pPr marL="0" indent="0">
              <a:buNone/>
            </a:pPr>
            <a:r>
              <a:rPr lang="en-US" sz="2400" dirty="0" smtClean="0"/>
              <a:t>	By telephone				  5%	  2%</a:t>
            </a:r>
          </a:p>
          <a:p>
            <a:pPr marL="0" indent="0">
              <a:buNone/>
            </a:pPr>
            <a:r>
              <a:rPr lang="en-US" sz="2400" dirty="0" smtClean="0"/>
              <a:t>	Don’t know				  2%	  1%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=&gt; People with disabilities are less likely to prefer voting at polling place, but still a majority want to do so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35779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Overall: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Some results are </a:t>
            </a:r>
            <a:r>
              <a:rPr lang="en-US" smtClean="0"/>
              <a:t>very positive, </a:t>
            </a:r>
            <a:r>
              <a:rPr lang="en-US" dirty="0" smtClean="0"/>
              <a:t>such as no difference in treatment by election officials between people with and without disabilities,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Nonetheless people with disabilities are still more likely to report and expect difficulties in exercising the right to vote.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Questions</a:t>
            </a:r>
            <a:r>
              <a:rPr lang="en-US" i="1" dirty="0" smtClean="0"/>
              <a:t> </a:t>
            </a:r>
            <a:r>
              <a:rPr lang="en-US" i="1" dirty="0" smtClean="0"/>
              <a:t>and feedback are welcome!</a:t>
            </a:r>
          </a:p>
        </p:txBody>
      </p:sp>
    </p:spTree>
    <p:extLst>
      <p:ext uri="{BB962C8B-B14F-4D97-AF65-F5344CB8AC3E}">
        <p14:creationId xmlns:p14="http://schemas.microsoft.com/office/powerpoint/2010/main" val="289491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Voter turnout is generally low among people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Disability turnout gap of 4-21 percentage points in </a:t>
            </a:r>
            <a:r>
              <a:rPr lang="en-US" sz="2400" dirty="0" smtClean="0"/>
              <a:t>12 </a:t>
            </a:r>
            <a:r>
              <a:rPr lang="en-US" sz="2400" dirty="0" smtClean="0"/>
              <a:t>surveys over </a:t>
            </a:r>
            <a:r>
              <a:rPr lang="en-US" sz="2400" dirty="0" smtClean="0"/>
              <a:t>1992-2010</a:t>
            </a:r>
            <a:endParaRPr lang="en-US" sz="2400" dirty="0" smtClean="0"/>
          </a:p>
          <a:p>
            <a:r>
              <a:rPr lang="en-US" sz="2400" dirty="0" smtClean="0"/>
              <a:t>Lower </a:t>
            </a:r>
            <a:r>
              <a:rPr lang="en-US" sz="2400" dirty="0" smtClean="0"/>
              <a:t>turnout is only partly explained by standard voting predictors:  resources (education and income), recruitment, and feelings of political efficacy</a:t>
            </a:r>
          </a:p>
          <a:p>
            <a:pPr marL="0" indent="0">
              <a:buNone/>
            </a:pPr>
            <a:r>
              <a:rPr lang="en-US" sz="2400" dirty="0" smtClean="0"/>
              <a:t>=&gt; Inaccessible polling places may play a role, both by making voting more difficult and possibly sending the message that people with disabilities are not welcome in the political sphere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477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post-election 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Election Assistance Commission </a:t>
            </a:r>
            <a:r>
              <a:rPr lang="en-US" dirty="0" smtClean="0"/>
              <a:t>provided </a:t>
            </a:r>
            <a:r>
              <a:rPr lang="en-US" dirty="0" smtClean="0"/>
              <a:t>funds through Research Alliance for Accessible Voting (RAAV) for a nationally representative household survey on voting experiences following 2012 elections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Total sample of 3,022, stratified to oversample people with disabilities so there are:</a:t>
            </a:r>
          </a:p>
          <a:p>
            <a:pPr marL="0" indent="0">
              <a:buNone/>
            </a:pPr>
            <a:r>
              <a:rPr lang="en-US" dirty="0" smtClean="0"/>
              <a:t>	2,000 people with disabilities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1,022 people without disabilities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Survey was conducted by professional survey firm, Survey Technology and Research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Voting questions based on U.S. Census, with added questions on voting difficulties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Reported experiences by voters complement the GAO reports on potential barriers in polling places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1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Disability measure was based on Census Bureau questions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u="sng" dirty="0" smtClean="0"/>
              <a:t># in sample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Any disability			2000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Hearing impairment	  	  501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Visual impairment		  	  410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Cognitive impairment		  742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Mobility impairment		1347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Wheelchair users		  289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Cane, crutches, or walker	  857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Difficulty inside home		  486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Difficulty going outside alone	  893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Limited in major life activities	1590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6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Reported difficulties among those voting at polling place in 2012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					            </a:t>
            </a:r>
            <a:r>
              <a:rPr lang="en-US" sz="2200" u="sng" dirty="0" smtClean="0"/>
              <a:t>Disability</a:t>
            </a:r>
            <a:r>
              <a:rPr lang="en-US" sz="2200" dirty="0" smtClean="0"/>
              <a:t>    </a:t>
            </a:r>
            <a:r>
              <a:rPr lang="en-US" sz="2200" u="sng" dirty="0" smtClean="0"/>
              <a:t>No disability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Finding or getting to polling place		6%		2%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Getting inside polling place (e.g., steps)	4%		0%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Waiting in line				8%		4%</a:t>
            </a:r>
          </a:p>
          <a:p>
            <a:pPr marL="0" indent="0">
              <a:buNone/>
            </a:pPr>
            <a:endParaRPr lang="en-US" sz="2200" dirty="0" smtClean="0"/>
          </a:p>
          <a:p>
            <a:pPr marL="457200" indent="-457200">
              <a:buAutoNum type="arabicPeriod" startAt="4"/>
            </a:pPr>
            <a:r>
              <a:rPr lang="en-US" sz="2200" dirty="0" smtClean="0"/>
              <a:t>Reading or seeing ballot			12%		1%</a:t>
            </a:r>
          </a:p>
          <a:p>
            <a:pPr marL="457200" indent="-457200">
              <a:buAutoNum type="arabicPeriod" startAt="4"/>
            </a:pPr>
            <a:r>
              <a:rPr lang="en-US" sz="2200" dirty="0" smtClean="0"/>
              <a:t>Understanding how to vote or use voting </a:t>
            </a:r>
            <a:r>
              <a:rPr lang="en-US" sz="2200" dirty="0" err="1" smtClean="0"/>
              <a:t>eqt</a:t>
            </a:r>
            <a:r>
              <a:rPr lang="en-US" sz="2200" dirty="0" smtClean="0"/>
              <a:t>.  10%		1%</a:t>
            </a:r>
          </a:p>
          <a:p>
            <a:pPr marL="457200" indent="-457200">
              <a:buAutoNum type="arabicPeriod" startAt="4"/>
            </a:pPr>
            <a:r>
              <a:rPr lang="en-US" sz="2200" dirty="0" smtClean="0"/>
              <a:t>Communicating with election officials	2%		1%</a:t>
            </a:r>
          </a:p>
          <a:p>
            <a:pPr marL="0" indent="0">
              <a:buNone/>
            </a:pPr>
            <a:endParaRPr lang="en-US" sz="2200" dirty="0" smtClean="0"/>
          </a:p>
          <a:p>
            <a:pPr marL="457200" indent="-457200">
              <a:buAutoNum type="arabicPeriod" startAt="7"/>
            </a:pPr>
            <a:r>
              <a:rPr lang="en-US" sz="2200" dirty="0" smtClean="0"/>
              <a:t>Writing on the ballot			5%		0%</a:t>
            </a:r>
          </a:p>
          <a:p>
            <a:pPr marL="457200" indent="-457200">
              <a:buAutoNum type="arabicPeriod" startAt="7"/>
            </a:pPr>
            <a:r>
              <a:rPr lang="en-US" sz="2200" dirty="0" smtClean="0"/>
              <a:t>Operating the voting machine		1%		1%</a:t>
            </a:r>
          </a:p>
          <a:p>
            <a:pPr marL="457200" indent="-457200">
              <a:buAutoNum type="arabicPeriod" startAt="7"/>
            </a:pPr>
            <a:r>
              <a:rPr lang="en-US" sz="2200" dirty="0" smtClean="0"/>
              <a:t>Other type of difficulty			4%		1%</a:t>
            </a:r>
          </a:p>
          <a:p>
            <a:pPr marL="0" indent="0">
              <a:buNone/>
            </a:pPr>
            <a:r>
              <a:rPr lang="en-US" sz="2200" b="1" dirty="0" smtClean="0"/>
              <a:t>Any of above					30%		8%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10657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Examples of polling place difficulties from verbatim descriptions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buNone/>
            </a:pPr>
            <a:r>
              <a:rPr lang="en-US" sz="2800" dirty="0" smtClean="0"/>
              <a:t>Finding or getting to polling place:  hard to get a ride, polling place not well marked, polling place moved</a:t>
            </a:r>
          </a:p>
          <a:p>
            <a:pPr marL="461963" indent="-461963">
              <a:buNone/>
            </a:pPr>
            <a:endParaRPr lang="en-US" sz="2800" dirty="0" smtClean="0"/>
          </a:p>
          <a:p>
            <a:pPr marL="461963" indent="-461963">
              <a:buNone/>
            </a:pPr>
            <a:r>
              <a:rPr lang="en-US" sz="2800" dirty="0" smtClean="0"/>
              <a:t>Getting inside polling place:  steps, walking distance</a:t>
            </a:r>
          </a:p>
          <a:p>
            <a:pPr marL="461963" indent="-461963">
              <a:buNone/>
            </a:pPr>
            <a:endParaRPr lang="en-US" sz="2800" dirty="0" smtClean="0"/>
          </a:p>
          <a:p>
            <a:pPr marL="461963" indent="-461963">
              <a:buNone/>
            </a:pPr>
            <a:r>
              <a:rPr lang="en-US" sz="2800" dirty="0" smtClean="0"/>
              <a:t>Operating voting machine: hard to pull handle, hard to see, machine too high, machine malfunctioned, didn’t know how to operate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00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Polling place difficulties by type of disability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u="sng" dirty="0" smtClean="0"/>
              <a:t>Any type of voting difficulty in 2012</a:t>
            </a:r>
          </a:p>
          <a:p>
            <a:pPr marL="0" indent="0">
              <a:buNone/>
            </a:pPr>
            <a:r>
              <a:rPr lang="en-US" sz="2200" u="sng" dirty="0" smtClean="0"/>
              <a:t>among those with</a:t>
            </a:r>
          </a:p>
          <a:p>
            <a:pPr marL="0" indent="0">
              <a:buNone/>
            </a:pPr>
            <a:r>
              <a:rPr lang="en-US" sz="2200" dirty="0" smtClean="0"/>
              <a:t>   Hearing impairment			27%</a:t>
            </a:r>
          </a:p>
          <a:p>
            <a:pPr marL="0" indent="0">
              <a:buNone/>
            </a:pPr>
            <a:r>
              <a:rPr lang="en-US" sz="2200" dirty="0" smtClean="0"/>
              <a:t>   Visual impairment		  	44%</a:t>
            </a:r>
          </a:p>
          <a:p>
            <a:pPr marL="0" indent="0">
              <a:buNone/>
            </a:pPr>
            <a:r>
              <a:rPr lang="en-US" sz="2200" dirty="0" smtClean="0"/>
              <a:t>   Cognitive impairment		  	43%</a:t>
            </a:r>
          </a:p>
          <a:p>
            <a:pPr marL="0" indent="0">
              <a:buNone/>
            </a:pPr>
            <a:r>
              <a:rPr lang="en-US" sz="2200" dirty="0" smtClean="0"/>
              <a:t>   Mobility impairment		  	31%</a:t>
            </a:r>
          </a:p>
          <a:p>
            <a:pPr marL="0" indent="0">
              <a:buNone/>
            </a:pPr>
            <a:r>
              <a:rPr lang="en-US" sz="2200" dirty="0" smtClean="0"/>
              <a:t>	Wheelchair users			41%</a:t>
            </a:r>
          </a:p>
          <a:p>
            <a:pPr marL="0" indent="0">
              <a:buNone/>
            </a:pPr>
            <a:r>
              <a:rPr lang="en-US" sz="2200" dirty="0" smtClean="0"/>
              <a:t>	Cane, crutches, or walker		28%</a:t>
            </a:r>
          </a:p>
          <a:p>
            <a:pPr marL="0" indent="0">
              <a:buNone/>
            </a:pPr>
            <a:r>
              <a:rPr lang="en-US" sz="2200" dirty="0" smtClean="0"/>
              <a:t>   Difficulty inside home		  	49%</a:t>
            </a:r>
          </a:p>
          <a:p>
            <a:pPr marL="0" indent="0">
              <a:buNone/>
            </a:pPr>
            <a:r>
              <a:rPr lang="en-US" sz="2200" dirty="0" smtClean="0"/>
              <a:t>   Difficulty going outside alone	  	43%</a:t>
            </a:r>
          </a:p>
          <a:p>
            <a:pPr marL="0" indent="0">
              <a:buNone/>
            </a:pPr>
            <a:r>
              <a:rPr lang="en-US" sz="2200" dirty="0" smtClean="0"/>
              <a:t>   Limitation in major life activities	  	34%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=&gt; D</a:t>
            </a:r>
            <a:r>
              <a:rPr lang="en-US" sz="2400" b="1" dirty="0" smtClean="0"/>
              <a:t>ifficulties were highest among those with visual, cognitive impairments, and difficulty with activities inside home</a:t>
            </a:r>
            <a:endParaRPr lang="en-US" sz="2200" b="1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1266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Need for assistance at polling place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2200" dirty="0" smtClean="0"/>
              <a:t>		</a:t>
            </a:r>
            <a:r>
              <a:rPr lang="en-US" sz="2200" u="sng" dirty="0" smtClean="0"/>
              <a:t>Disability</a:t>
            </a:r>
            <a:r>
              <a:rPr lang="en-US" sz="2200" dirty="0" smtClean="0"/>
              <a:t> 	</a:t>
            </a:r>
            <a:r>
              <a:rPr lang="en-US" sz="2200" u="sng" dirty="0" smtClean="0"/>
              <a:t>No disability</a:t>
            </a:r>
          </a:p>
          <a:p>
            <a:pPr marL="0" indent="0">
              <a:buNone/>
            </a:pPr>
            <a:r>
              <a:rPr lang="en-US" sz="2200" dirty="0" smtClean="0"/>
              <a:t>Needed any assistance if voted at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polling place in 2012		30%		11%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If yes, who provided assistance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Election officials		42%		72%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Family member			42%		19%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Friend				9%		2%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Home care aide			1%		0%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Other				4%		5%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Needed but none provided	3%		2%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334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Use of extra features or devices to vote in 2012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If have disability, used extra features or devices		7%</a:t>
            </a:r>
          </a:p>
          <a:p>
            <a:pPr marL="0" indent="0">
              <a:buNone/>
            </a:pPr>
            <a:r>
              <a:rPr lang="en-US" sz="2400" dirty="0" smtClean="0"/>
              <a:t>If yes: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What features or devices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Large display						58%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Magnifier or visual aid				33%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Earphones						10%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Seating/lowered machine				2%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Other (special keypad, </a:t>
            </a:r>
            <a:r>
              <a:rPr lang="en-US" sz="2400" dirty="0" err="1" smtClean="0"/>
              <a:t>automark</a:t>
            </a:r>
            <a:r>
              <a:rPr lang="en-US" sz="2400" dirty="0" smtClean="0"/>
              <a:t>)			1%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Features or devices were set up and ready to use	75%</a:t>
            </a:r>
          </a:p>
          <a:p>
            <a:pPr marL="0" indent="0">
              <a:buNone/>
            </a:pPr>
            <a:r>
              <a:rPr lang="en-US" sz="2400" dirty="0" smtClean="0"/>
              <a:t>       Election officials knew how to set up and use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features or devices					97%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667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425</Words>
  <Application>Microsoft Office PowerPoint</Application>
  <PresentationFormat>On-screen Show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Survey Results on Polling Place Accessibility in the 2012 Elections</vt:lpstr>
      <vt:lpstr>Voter turnout is generally low among people with disabilities</vt:lpstr>
      <vt:lpstr>2012 post-election survey </vt:lpstr>
      <vt:lpstr>PowerPoint Presentation</vt:lpstr>
      <vt:lpstr>Reported difficulties among those voting at polling place in 2012</vt:lpstr>
      <vt:lpstr>Examples of polling place difficulties from verbatim descriptions</vt:lpstr>
      <vt:lpstr>Polling place difficulties by type of disability</vt:lpstr>
      <vt:lpstr>Need for assistance at polling place</vt:lpstr>
      <vt:lpstr>Use of extra features or devices to vote in 2012</vt:lpstr>
      <vt:lpstr>Treatment by election officials</vt:lpstr>
      <vt:lpstr>Overall ease or difficulty of voting at polling place</vt:lpstr>
      <vt:lpstr>Voting by mail</vt:lpstr>
      <vt:lpstr>PowerPoint Presentation</vt:lpstr>
      <vt:lpstr>If did not vote at polling place in past 10 years, would expect to have difficulties in voting</vt:lpstr>
      <vt:lpstr>Preference for how to vote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Results on Polling Place Accessibility in the 2012 Elections</dc:title>
  <dc:creator>Douglas Kruse</dc:creator>
  <cp:lastModifiedBy>Douglas Kruse</cp:lastModifiedBy>
  <cp:revision>42</cp:revision>
  <cp:lastPrinted>2013-05-07T02:39:48Z</cp:lastPrinted>
  <dcterms:created xsi:type="dcterms:W3CDTF">2013-03-25T16:59:54Z</dcterms:created>
  <dcterms:modified xsi:type="dcterms:W3CDTF">2013-05-07T03:06:54Z</dcterms:modified>
</cp:coreProperties>
</file>