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50" r:id="rId2"/>
  </p:sldMasterIdLst>
  <p:notesMasterIdLst>
    <p:notesMasterId r:id="rId10"/>
  </p:notesMasterIdLst>
  <p:handoutMasterIdLst>
    <p:handoutMasterId r:id="rId11"/>
  </p:handoutMasterIdLst>
  <p:sldIdLst>
    <p:sldId id="453" r:id="rId3"/>
    <p:sldId id="509" r:id="rId4"/>
    <p:sldId id="510" r:id="rId5"/>
    <p:sldId id="511" r:id="rId6"/>
    <p:sldId id="514" r:id="rId7"/>
    <p:sldId id="515" r:id="rId8"/>
    <p:sldId id="516" r:id="rId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825809"/>
    <a:srgbClr val="EBEBEB"/>
    <a:srgbClr val="376092"/>
    <a:srgbClr val="7F7F7F"/>
    <a:srgbClr val="FFFFFF"/>
    <a:srgbClr val="4D822A"/>
    <a:srgbClr val="ABB1B0"/>
    <a:srgbClr val="ACACB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0231" autoAdjust="0"/>
  </p:normalViewPr>
  <p:slideViewPr>
    <p:cSldViewPr snapToGrid="0">
      <p:cViewPr>
        <p:scale>
          <a:sx n="52" d="100"/>
          <a:sy n="52" d="100"/>
        </p:scale>
        <p:origin x="-2688" y="-12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216" y="-96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Duarte Design, Inc. 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99C96C-3C48-4A77-9AB1-B6B64468C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713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38DA50-7BCE-4C1A-BC20-67F5C3C8D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Duarte Design, Inc. 2009</a:t>
            </a: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55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To view this presentation, first, turn up your volume and second, launch the self-running slide show.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5C30B-2C41-424B-B858-EC61A6BCD04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Attended by legislators on both</a:t>
            </a:r>
            <a:r>
              <a:rPr lang="en-US" baseline="0" dirty="0" smtClean="0"/>
              <a:t> sides of the aisle, leadership staff, SOS staff activists (voting groups LWV, Muni, SDA, etc.</a:t>
            </a:r>
          </a:p>
          <a:p>
            <a:r>
              <a:rPr lang="en-US" baseline="0" dirty="0" smtClean="0"/>
              <a:t>Draft bill in 2010– legislators in the room talked about forms of Same Day registration similar to Minnesota and Wisconsin</a:t>
            </a:r>
          </a:p>
          <a:p>
            <a:r>
              <a:rPr lang="en-US" baseline="0" dirty="0" smtClean="0"/>
              <a:t>We need a seat at the table– local official, we are responsible for implementation and accountable for the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38DA50-7BCE-4C1A-BC20-67F5C3C8D3B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</a:t>
            </a:r>
            <a:r>
              <a:rPr lang="en-US" baseline="0" dirty="0" smtClean="0"/>
              <a:t> to insure that the process: Status quo, technology, fiscal responsibility and integrity.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38DA50-7BCE-4C1A-BC20-67F5C3C8D3B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elements</a:t>
            </a:r>
            <a:r>
              <a:rPr lang="en-US" baseline="0" dirty="0" smtClean="0"/>
              <a:t> of the legislation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38DA50-7BCE-4C1A-BC20-67F5C3C8D3B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Again– </a:t>
            </a:r>
            <a:r>
              <a:rPr lang="en-US" dirty="0" err="1" smtClean="0"/>
              <a:t>Jeffco</a:t>
            </a:r>
            <a:r>
              <a:rPr lang="en-US" dirty="0" smtClean="0"/>
              <a:t> at the tipping point for consistency in mail ballot delivery for all elections– more efficient and with list maintenance for sure. Maintains choice for the voter</a:t>
            </a:r>
            <a:r>
              <a:rPr lang="en-US" baseline="0" dirty="0" smtClean="0"/>
              <a:t> more efficiently—Provisional cost in mail ballot replacement.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Again– inefficient provisional. Describe the statewide database and ballot issuance now– extended through Election Day. Early Voting through election day.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38DA50-7BCE-4C1A-BC20-67F5C3C8D3B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Primary and Coordinated open for 8 days.</a:t>
            </a:r>
          </a:p>
          <a:p>
            <a:pPr eaLnBrk="1" hangingPunct="1"/>
            <a:r>
              <a:rPr lang="en-US" dirty="0" smtClean="0"/>
              <a:t>General open for 15 days.</a:t>
            </a:r>
          </a:p>
          <a:p>
            <a:pPr eaLnBrk="1" hangingPunct="1"/>
            <a:r>
              <a:rPr lang="en-US" dirty="0" smtClean="0"/>
              <a:t>“One</a:t>
            </a:r>
            <a:r>
              <a:rPr lang="en-US" baseline="0" dirty="0" smtClean="0"/>
              <a:t> Stop Full Service”</a:t>
            </a:r>
          </a:p>
          <a:p>
            <a:pPr eaLnBrk="1" hangingPunct="1"/>
            <a:r>
              <a:rPr lang="en-US" baseline="0" dirty="0" smtClean="0"/>
              <a:t>But why wait in line?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E29DD2-F61D-46CD-8F9B-AA095B0532B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</a:t>
            </a:r>
            <a:r>
              <a:rPr lang="en-US" dirty="0" err="1" smtClean="0"/>
              <a:t>Jeffco’s</a:t>
            </a:r>
            <a:r>
              <a:rPr lang="en-US" dirty="0" smtClean="0"/>
              <a:t> capital</a:t>
            </a:r>
            <a:r>
              <a:rPr lang="en-US" baseline="0" dirty="0" smtClean="0"/>
              <a:t> budget savings. First year implementation costs and formula cost, out year operational cost.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38DA50-7BCE-4C1A-BC20-67F5C3C8D3B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23825"/>
            <a:ext cx="46196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C5B3E8-D6E3-478C-9D45-D02BFD19AD2E}" type="datetimeFigureOut">
              <a:rPr lang="en-US" smtClean="0"/>
              <a:pPr>
                <a:defRPr/>
              </a:pPr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73CB6-3D91-4EDA-9EEB-10EAD1347C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6459B-50C6-4855-9B10-A69F828EAC9E}" type="datetimeFigureOut">
              <a:rPr lang="en-US" smtClean="0"/>
              <a:pPr>
                <a:defRPr/>
              </a:pPr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84E9F-48D1-4D22-9BC8-2F6860D6D8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F49B10-8870-48C3-9DE6-DDC638541BDC}" type="datetimeFigureOut">
              <a:rPr lang="en-US" smtClean="0"/>
              <a:pPr>
                <a:defRPr/>
              </a:pPr>
              <a:t>8/5/2013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6875739-1891-4E97-9980-56D7A270D6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851092-B05A-455C-B680-620BF132BCDA}" type="datetimeFigureOut">
              <a:rPr lang="en-US" smtClean="0"/>
              <a:pPr>
                <a:defRPr/>
              </a:pPr>
              <a:t>8/5/2013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8001A8-7D7A-4454-9CBE-8533D7620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42082-6667-44A9-A042-289CC6D8AC13}" type="datetimeFigureOut">
              <a:rPr lang="en-US" smtClean="0"/>
              <a:pPr>
                <a:defRPr/>
              </a:pPr>
              <a:t>8/5/2013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DEC77-AE4C-4480-AF32-424AFF0831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C1D0C-BA7C-4A38-A1B9-651D5DA4024A}" type="datetimeFigureOut">
              <a:rPr lang="en-US" smtClean="0"/>
              <a:pPr>
                <a:defRPr/>
              </a:pPr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FEE40D98-74D7-4D41-B66E-D3ACEC702D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048A6-0A0F-4590-B472-0DB5C84905DB}" type="datetimeFigureOut">
              <a:rPr lang="en-US" smtClean="0"/>
              <a:pPr>
                <a:defRPr/>
              </a:pPr>
              <a:t>8/5/2013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9B7EA-4D80-44CB-9E61-398C1F0292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135269-4812-445B-932B-D95C3F38E83B}" type="datetimeFigureOut">
              <a:rPr lang="en-US" smtClean="0"/>
              <a:pPr>
                <a:defRPr/>
              </a:pPr>
              <a:t>8/5/2013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629BC-84D0-47E4-8CD9-DAEF944BCD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CA863D-381D-4337-952A-52B16CDBE2A1}" type="datetimeFigureOut">
              <a:rPr lang="en-US" smtClean="0"/>
              <a:pPr>
                <a:defRPr/>
              </a:pPr>
              <a:t>8/5/2013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2FD81-C34E-47FE-A778-FA4D5035C9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1CA671-1AED-4354-98CD-738C6E552C8F}" type="datetimeFigureOut">
              <a:rPr lang="en-US" smtClean="0"/>
              <a:pPr>
                <a:defRPr/>
              </a:pPr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6A49E-A2F8-4804-8AB2-38CD233663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8/5/2013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3825"/>
            <a:ext cx="46196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10"/>
          <p:cNvSpPr txBox="1">
            <a:spLocks noChangeArrowheads="1"/>
          </p:cNvSpPr>
          <p:nvPr/>
        </p:nvSpPr>
        <p:spPr bwMode="auto">
          <a:xfrm>
            <a:off x="425450" y="4262438"/>
            <a:ext cx="85518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Voter Access &amp; </a:t>
            </a:r>
            <a:br>
              <a:rPr lang="en-US" sz="6600" dirty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</a:br>
            <a:r>
              <a:rPr lang="en-US" sz="6600" dirty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Modernized Elections</a:t>
            </a:r>
            <a:r>
              <a:rPr lang="en-US" sz="6600" dirty="0">
                <a:solidFill>
                  <a:schemeClr val="accent2">
                    <a:lumMod val="50000"/>
                  </a:schemeClr>
                </a:solidFill>
                <a:latin typeface="Century" pitchFamily="18" charset="0"/>
                <a:ea typeface="Arial" charset="0"/>
                <a:cs typeface="Arial" pitchFamily="34" charset="0"/>
              </a:rPr>
              <a:t> </a:t>
            </a:r>
            <a:r>
              <a:rPr lang="en-US" sz="6600" dirty="0">
                <a:solidFill>
                  <a:prstClr val="white"/>
                </a:solidFill>
                <a:latin typeface="Arial" pitchFamily="34" charset="0"/>
                <a:ea typeface="Arial" charset="0"/>
                <a:cs typeface="Arial" pitchFamily="34" charset="0"/>
              </a:rPr>
              <a:t/>
            </a:r>
            <a:br>
              <a:rPr lang="en-US" sz="6600" dirty="0">
                <a:solidFill>
                  <a:prstClr val="white"/>
                </a:solidFill>
                <a:latin typeface="Arial" pitchFamily="34" charset="0"/>
                <a:ea typeface="Arial" charset="0"/>
                <a:cs typeface="Arial" pitchFamily="34" charset="0"/>
              </a:rPr>
            </a:br>
            <a:endParaRPr lang="en-US" sz="6600" dirty="0">
              <a:solidFill>
                <a:srgbClr val="08CFEE"/>
              </a:solidFill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3317" name="TextBox 10"/>
          <p:cNvSpPr txBox="1">
            <a:spLocks noChangeArrowheads="1"/>
          </p:cNvSpPr>
          <p:nvPr/>
        </p:nvSpPr>
        <p:spPr bwMode="auto">
          <a:xfrm>
            <a:off x="166688" y="1546225"/>
            <a:ext cx="3258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6600"/>
                </a:solidFill>
                <a:latin typeface="Arial Black" pitchFamily="34" charset="0"/>
              </a:rPr>
              <a:t>2013</a:t>
            </a:r>
            <a:br>
              <a:rPr lang="en-US" sz="4400" dirty="0">
                <a:solidFill>
                  <a:srgbClr val="006600"/>
                </a:solidFill>
                <a:latin typeface="Arial Black" pitchFamily="34" charset="0"/>
              </a:rPr>
            </a:br>
            <a:r>
              <a:rPr lang="en-US" sz="3200" dirty="0" smtClean="0">
                <a:solidFill>
                  <a:srgbClr val="006600"/>
                </a:solidFill>
                <a:latin typeface="Arial Black" pitchFamily="34" charset="0"/>
              </a:rPr>
              <a:t>LEGISLATION</a:t>
            </a:r>
            <a:endParaRPr lang="en-US" sz="3200" dirty="0">
              <a:solidFill>
                <a:srgbClr val="0066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3025" y="3606800"/>
            <a:ext cx="78009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Content Placeholder 2"/>
          <p:cNvSpPr txBox="1">
            <a:spLocks/>
          </p:cNvSpPr>
          <p:nvPr/>
        </p:nvSpPr>
        <p:spPr bwMode="auto">
          <a:xfrm>
            <a:off x="0" y="8255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50000"/>
              <a:buFont typeface="Arial" charset="0"/>
              <a:buChar char="•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The Clerks Association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hosted a meeting inviting the SOS, all legislators and interests in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December and discussed our letter in more detail.</a:t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</a:br>
            <a:endParaRPr lang="en-US" sz="2800" dirty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50000"/>
              <a:buFont typeface="Arial" charset="0"/>
              <a:buChar char="•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The legislators indicated a later registration date was desired.</a:t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</a:br>
            <a:endParaRPr lang="en-US" sz="2800" dirty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50000"/>
              <a:buFont typeface="Arial" charset="0"/>
              <a:buChar char="•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The Clerks went to work to find ways to ensure integrity in the system and hoped they would continue to rely upon us for input.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3392488" y="5576888"/>
            <a:ext cx="52895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6600"/>
                </a:solidFill>
                <a:latin typeface="Arial Black" pitchFamily="34" charset="0"/>
              </a:rPr>
              <a:t>THE BEGINNING</a:t>
            </a:r>
            <a:endParaRPr lang="en-US" sz="3200" dirty="0">
              <a:solidFill>
                <a:srgbClr val="0066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 txBox="1">
            <a:spLocks/>
          </p:cNvSpPr>
          <p:nvPr/>
        </p:nvSpPr>
        <p:spPr bwMode="auto">
          <a:xfrm>
            <a:off x="311150" y="1060895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Months later a few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County Clerks were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invited back to the table.</a:t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</a:br>
            <a:endParaRPr lang="en-US" sz="2800" dirty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A few weeks prior to the bills introduction the rest of the leadership in the Clerks Association were included to work on the draft.</a:t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</a:br>
            <a:endParaRPr lang="en-US" sz="2800" dirty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April 10</a:t>
            </a:r>
            <a:r>
              <a:rPr lang="en-US" sz="2800" baseline="300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th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the bill was introduced and was assigned the bill number of HB13-1303.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57425" y="5010150"/>
            <a:ext cx="6886575" cy="1570038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kern="600" dirty="0">
                <a:solidFill>
                  <a:schemeClr val="bg1"/>
                </a:solidFill>
                <a:effectLst>
                  <a:outerShdw blurRad="101600" dist="508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THE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3025" y="3606800"/>
            <a:ext cx="78009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3171825" y="5192713"/>
            <a:ext cx="5972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6600"/>
                </a:solidFill>
                <a:latin typeface="Arial Black" pitchFamily="34" charset="0"/>
              </a:rPr>
              <a:t>MODERNIZE</a:t>
            </a:r>
            <a:br>
              <a:rPr lang="en-US" sz="3600" dirty="0">
                <a:solidFill>
                  <a:srgbClr val="006600"/>
                </a:solidFill>
                <a:latin typeface="Arial Black" pitchFamily="34" charset="0"/>
              </a:rPr>
            </a:br>
            <a:r>
              <a:rPr lang="en-US" sz="3600" dirty="0">
                <a:solidFill>
                  <a:srgbClr val="006600"/>
                </a:solidFill>
                <a:latin typeface="Arial Black" pitchFamily="34" charset="0"/>
              </a:rPr>
              <a:t>VOTER REGISTRATION</a:t>
            </a:r>
          </a:p>
        </p:txBody>
      </p:sp>
      <p:sp>
        <p:nvSpPr>
          <p:cNvPr id="17412" name="Content Placeholder 2"/>
          <p:cNvSpPr txBox="1">
            <a:spLocks/>
          </p:cNvSpPr>
          <p:nvPr/>
        </p:nvSpPr>
        <p:spPr bwMode="auto">
          <a:xfrm>
            <a:off x="311150" y="1115632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50000"/>
              <a:buFont typeface="Arial" charset="0"/>
              <a:buChar char="•"/>
            </a:pP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Changes the voter registration deadline.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 It moves the deadline from 29 days to 22 days before the election.  After the deadline, voters may still register on-line through 8 days before the election and in-person at County Clerk’s offices or Service Centers through Election Day.</a:t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</a:br>
            <a:endParaRPr lang="en-US" sz="2800" b="1" dirty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 txBox="1">
            <a:spLocks/>
          </p:cNvSpPr>
          <p:nvPr/>
        </p:nvSpPr>
        <p:spPr bwMode="auto">
          <a:xfrm>
            <a:off x="0" y="73025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50000"/>
              <a:buFont typeface="Arial" charset="0"/>
              <a:buChar char="•"/>
            </a:pP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Establishes mail ballot delivery for all elections while maintaining all choices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. All active voters will be mailed a ballot. Voters can choose to mail-in their ballot; drop their ballot off at any drop location or vote in-person at a Voter Service &amp; Polling Center.</a:t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</a:br>
            <a:endParaRPr lang="en-US" sz="2800" b="1" dirty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50000"/>
              <a:buFont typeface="Arial" charset="0"/>
              <a:buChar char="•"/>
            </a:pP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Improves election integrity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by using a “live” poll book in SCORE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. For the first time, every polling place will be able to track each voter giving our state unprecedented security.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0238711">
            <a:off x="3454400" y="4711700"/>
            <a:ext cx="5957888" cy="1322388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600" dirty="0">
                <a:solidFill>
                  <a:srgbClr val="006600"/>
                </a:solidFill>
                <a:effectLst>
                  <a:outerShdw blurRad="101600" dist="508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EXPANDING VOTING</a:t>
            </a:r>
            <a:br>
              <a:rPr lang="en-US" sz="4000" b="1" kern="600" dirty="0">
                <a:solidFill>
                  <a:srgbClr val="006600"/>
                </a:solidFill>
                <a:effectLst>
                  <a:outerShdw blurRad="101600" dist="508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en-US" sz="4000" b="1" kern="600" dirty="0">
                <a:solidFill>
                  <a:srgbClr val="006600"/>
                </a:solidFill>
                <a:effectLst>
                  <a:outerShdw blurRad="101600" dist="508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-0.57083 -0.55371 " pathEditMode="relative" rAng="0" ptsTypes="AA">
                                      <p:cBhvr>
                                        <p:cTn id="9" dur="7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00" y="-2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238711">
            <a:off x="3398838" y="4821238"/>
            <a:ext cx="5957887" cy="1322387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600" dirty="0">
                <a:solidFill>
                  <a:srgbClr val="006600"/>
                </a:solidFill>
                <a:effectLst>
                  <a:outerShdw blurRad="101600" dist="508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EXPANDING VOTING</a:t>
            </a:r>
            <a:br>
              <a:rPr lang="en-US" sz="4000" b="1" kern="600" dirty="0">
                <a:solidFill>
                  <a:srgbClr val="006600"/>
                </a:solidFill>
                <a:effectLst>
                  <a:outerShdw blurRad="101600" dist="508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en-US" sz="4000" b="1" kern="600" dirty="0">
                <a:solidFill>
                  <a:srgbClr val="006600"/>
                </a:solidFill>
                <a:effectLst>
                  <a:outerShdw blurRad="101600" dist="508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OPPORTUNITIES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374650"/>
            <a:ext cx="8631238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Sets up Voter Service &amp; Polling Centers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Voters can vote in-person, use accessible voting equipment, register or update voter registration, obtain replacement ballot and solve other issues. Voter Service &amp; Polling Centers will be open a minimum of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15 days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prior to and including Election Day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Voter can vote at any center (similar to Early Voting)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2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It establishes formulas and criteria for Voter Service &amp; Polling Centers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The Clerks shall solicit public input and submit locations to the Secretary of State.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-0.57083 -0.55371 " pathEditMode="relative" rAng="0" ptsTypes="AA">
                                      <p:cBhvr>
                                        <p:cTn id="9" dur="7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00" y="-2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 txBox="1">
            <a:spLocks/>
          </p:cNvSpPr>
          <p:nvPr/>
        </p:nvSpPr>
        <p:spPr bwMode="auto">
          <a:xfrm>
            <a:off x="347663" y="228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50000"/>
              <a:buFont typeface="Arial" charset="0"/>
              <a:buChar char="•"/>
            </a:pP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Saves Counties money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through the use of NCOA, Department of Corrections &amp; Colorado Vital Records. Counties will have cleaner lists resulting in fewer mailings, reduced printing &amp; mailings. Additionally, there will be reductions in Election Day costs through fewer location rentals, labor, provisional ballots, etc. Also, there will be significant savings in future equipment purchases (millions of dollars).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3025" y="3606800"/>
            <a:ext cx="78009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749675" y="5684076"/>
            <a:ext cx="5394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006600"/>
                </a:solidFill>
                <a:latin typeface="Arial Black" pitchFamily="34" charset="0"/>
              </a:rPr>
              <a:t>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ustom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F16A7F0-A419-495D-B6E9-AE90F2B54A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509</Words>
  <Application>Microsoft Office PowerPoint</Application>
  <PresentationFormat>On-screen Show (4:3)</PresentationFormat>
  <Paragraphs>41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2013-04-08T15:02:27Z</dcterms:created>
  <dcterms:modified xsi:type="dcterms:W3CDTF">2013-08-05T18:35:37Z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TC016745559991</vt:lpwstr>
  </property>
</Properties>
</file>