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3" r:id="rId2"/>
    <p:sldId id="268" r:id="rId3"/>
    <p:sldId id="258" r:id="rId4"/>
    <p:sldId id="362" r:id="rId5"/>
    <p:sldId id="346" r:id="rId6"/>
    <p:sldId id="282" r:id="rId7"/>
    <p:sldId id="283" r:id="rId8"/>
    <p:sldId id="284" r:id="rId9"/>
    <p:sldId id="285" r:id="rId10"/>
    <p:sldId id="286" r:id="rId11"/>
    <p:sldId id="278" r:id="rId12"/>
    <p:sldId id="360" r:id="rId13"/>
    <p:sldId id="363" r:id="rId14"/>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40" autoAdjust="0"/>
  </p:normalViewPr>
  <p:slideViewPr>
    <p:cSldViewPr>
      <p:cViewPr varScale="1">
        <p:scale>
          <a:sx n="58" d="100"/>
          <a:sy n="58" d="100"/>
        </p:scale>
        <p:origin x="-1496"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513" y="0"/>
            <a:ext cx="2982742" cy="465138"/>
          </a:xfrm>
          <a:prstGeom prst="rect">
            <a:avLst/>
          </a:prstGeom>
        </p:spPr>
        <p:txBody>
          <a:bodyPr vert="horz" lIns="91440" tIns="45720" rIns="91440" bIns="45720" rtlCol="0"/>
          <a:lstStyle>
            <a:lvl1pPr algn="r">
              <a:defRPr sz="1200"/>
            </a:lvl1pPr>
          </a:lstStyle>
          <a:p>
            <a:fld id="{6D019AD2-D700-4278-98C3-BE87D971331A}" type="datetimeFigureOut">
              <a:rPr lang="en-US" smtClean="0"/>
              <a:pPr/>
              <a:t>9/3/2013</a:t>
            </a:fld>
            <a:endParaRPr lang="en-US" dirty="0"/>
          </a:p>
        </p:txBody>
      </p:sp>
      <p:sp>
        <p:nvSpPr>
          <p:cNvPr id="4" name="Footer Placeholder 3"/>
          <p:cNvSpPr>
            <a:spLocks noGrp="1"/>
          </p:cNvSpPr>
          <p:nvPr>
            <p:ph type="ftr" sz="quarter" idx="2"/>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6CD7E911-61C5-4989-BE2A-C6606B3FE20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idx="1"/>
          </p:nvPr>
        </p:nvSpPr>
        <p:spPr>
          <a:xfrm>
            <a:off x="3897513" y="0"/>
            <a:ext cx="2982742" cy="465138"/>
          </a:xfrm>
          <a:prstGeom prst="rect">
            <a:avLst/>
          </a:prstGeom>
        </p:spPr>
        <p:txBody>
          <a:bodyPr vert="horz" lIns="93177" tIns="46589" rIns="93177" bIns="46589" rtlCol="0"/>
          <a:lstStyle>
            <a:lvl1pPr algn="r">
              <a:defRPr sz="1200"/>
            </a:lvl1pPr>
          </a:lstStyle>
          <a:p>
            <a:pPr>
              <a:defRPr/>
            </a:pPr>
            <a:fld id="{27A920AC-6D27-4685-B0F7-87034C9181D5}" type="datetimeFigureOut">
              <a:rPr lang="en-US"/>
              <a:pPr>
                <a:defRPr/>
              </a:pPr>
              <a:t>9/3/2013</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675"/>
            <a:ext cx="2982742"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3177" tIns="46589" rIns="93177" bIns="46589" rtlCol="0" anchor="b"/>
          <a:lstStyle>
            <a:lvl1pPr algn="r">
              <a:defRPr sz="1200"/>
            </a:lvl1pPr>
          </a:lstStyle>
          <a:p>
            <a:pPr>
              <a:defRPr/>
            </a:pPr>
            <a:fld id="{879226F2-8F9C-44C2-A81A-C32B1A1B43A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There is no one reason for long lines.  The definition of “long lines” is subjective and dependent on the individuals and situation involved.  We must reduce the wait times or voters will be frustrated and it could result in voters becoming disinclined to vote.</a:t>
            </a:r>
          </a:p>
          <a:p>
            <a:endParaRPr lang="en-US" dirty="0" smtClean="0"/>
          </a:p>
          <a:p>
            <a:r>
              <a:rPr lang="en-US" dirty="0" smtClean="0"/>
              <a:t>Richland</a:t>
            </a:r>
            <a:r>
              <a:rPr lang="en-US" baseline="0" dirty="0" smtClean="0"/>
              <a:t> County 6+ hours</a:t>
            </a:r>
          </a:p>
          <a:p>
            <a:r>
              <a:rPr lang="en-US" baseline="0" dirty="0" smtClean="0"/>
              <a:t>Aiken County – voters complained when wait time was less than two hours</a:t>
            </a:r>
            <a:endParaRPr lang="en-US" dirty="0" smtClean="0"/>
          </a:p>
          <a:p>
            <a:endParaRPr lang="en-US" dirty="0"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A2DC35-0C1C-48D1-A6E5-433D3B8B245B}" type="slidenum">
              <a:rPr lang="en-US" smtClean="0"/>
              <a:pPr/>
              <a:t>3</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9226F2-8F9C-44C2-A81A-C32B1A1B43A6}" type="slidenum">
              <a:rPr lang="en-US" smtClean="0"/>
              <a:pPr>
                <a:defRPr/>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areas where lines</a:t>
            </a:r>
            <a:r>
              <a:rPr lang="en-US" baseline="0" dirty="0" smtClean="0"/>
              <a:t> can form:  check-in table and voting machines/booths</a:t>
            </a:r>
            <a:endParaRPr lang="en-US" dirty="0"/>
          </a:p>
        </p:txBody>
      </p:sp>
      <p:sp>
        <p:nvSpPr>
          <p:cNvPr id="4" name="Slide Number Placeholder 3"/>
          <p:cNvSpPr>
            <a:spLocks noGrp="1"/>
          </p:cNvSpPr>
          <p:nvPr>
            <p:ph type="sldNum" sz="quarter" idx="10"/>
          </p:nvPr>
        </p:nvSpPr>
        <p:spPr/>
        <p:txBody>
          <a:bodyPr/>
          <a:lstStyle/>
          <a:p>
            <a:pPr>
              <a:defRPr/>
            </a:pPr>
            <a:fld id="{879226F2-8F9C-44C2-A81A-C32B1A1B43A6}" type="slidenum">
              <a:rPr lang="en-US" smtClean="0"/>
              <a:pPr>
                <a:defRPr/>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81001"/>
            <a:ext cx="7391400" cy="121920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0480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00200"/>
            <a:ext cx="3276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1535113"/>
            <a:ext cx="31257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371600" y="2174875"/>
            <a:ext cx="31257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HAVA frame PPT.jpg"/>
          <p:cNvPicPr>
            <a:picLocks noChangeAspect="1"/>
          </p:cNvPicPr>
          <p:nvPr userDrawn="1"/>
        </p:nvPicPr>
        <p:blipFill>
          <a:blip r:embed="rId8"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1371600" y="381000"/>
            <a:ext cx="739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371600" y="1600200"/>
            <a:ext cx="7391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fontAlgn="base">
        <a:spcBef>
          <a:spcPct val="0"/>
        </a:spcBef>
        <a:spcAft>
          <a:spcPct val="0"/>
        </a:spcAft>
        <a:defRPr sz="4000">
          <a:solidFill>
            <a:schemeClr val="tx1"/>
          </a:solidFill>
          <a:latin typeface="Calibri" pitchFamily="34" charset="0"/>
        </a:defRPr>
      </a:lvl6pPr>
      <a:lvl7pPr marL="914400" algn="ctr" rtl="0" fontAlgn="base">
        <a:spcBef>
          <a:spcPct val="0"/>
        </a:spcBef>
        <a:spcAft>
          <a:spcPct val="0"/>
        </a:spcAft>
        <a:defRPr sz="4000">
          <a:solidFill>
            <a:schemeClr val="tx1"/>
          </a:solidFill>
          <a:latin typeface="Calibri" pitchFamily="34" charset="0"/>
        </a:defRPr>
      </a:lvl7pPr>
      <a:lvl8pPr marL="1371600" algn="ctr" rtl="0" fontAlgn="base">
        <a:spcBef>
          <a:spcPct val="0"/>
        </a:spcBef>
        <a:spcAft>
          <a:spcPct val="0"/>
        </a:spcAft>
        <a:defRPr sz="4000">
          <a:solidFill>
            <a:schemeClr val="tx1"/>
          </a:solidFill>
          <a:latin typeface="Calibri" pitchFamily="34" charset="0"/>
        </a:defRPr>
      </a:lvl8pPr>
      <a:lvl9pPr marL="1828800" algn="ctr" rtl="0" fontAlgn="base">
        <a:spcBef>
          <a:spcPct val="0"/>
        </a:spcBef>
        <a:spcAft>
          <a:spcPct val="0"/>
        </a:spcAft>
        <a:defRPr sz="40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ookman Old Style" pitchFamily="18" charset="0"/>
              </a:rPr>
              <a:t>Long Lines at Polling Places</a:t>
            </a:r>
            <a:endParaRPr lang="en-US" b="1" dirty="0">
              <a:latin typeface="Bookman Old Style" pitchFamily="18" charset="0"/>
            </a:endParaRPr>
          </a:p>
        </p:txBody>
      </p:sp>
      <p:pic>
        <p:nvPicPr>
          <p:cNvPr id="4" name="Picture 2" descr="C:\Users\hsnider.BCBAD\AppData\Local\Microsoft\Windows\Temporary Internet Files\Content.IE5\VMX2IRYJ\MP900411831[1].jpg"/>
          <p:cNvPicPr>
            <a:picLocks noGrp="1" noChangeAspect="1" noChangeArrowheads="1"/>
          </p:cNvPicPr>
          <p:nvPr>
            <p:ph idx="1"/>
          </p:nvPr>
        </p:nvPicPr>
        <p:blipFill>
          <a:blip r:embed="rId2" cstate="print"/>
          <a:srcRect/>
          <a:stretch>
            <a:fillRect/>
          </a:stretch>
        </p:blipFill>
        <p:spPr>
          <a:xfrm>
            <a:off x="1447800" y="4343400"/>
            <a:ext cx="7238999" cy="1676401"/>
          </a:xfrm>
          <a:noFill/>
        </p:spPr>
      </p:pic>
      <p:sp>
        <p:nvSpPr>
          <p:cNvPr id="5" name="Rectangle 4"/>
          <p:cNvSpPr/>
          <p:nvPr/>
        </p:nvSpPr>
        <p:spPr>
          <a:xfrm>
            <a:off x="1905000" y="1676400"/>
            <a:ext cx="6248400" cy="2246769"/>
          </a:xfrm>
          <a:prstGeom prst="rect">
            <a:avLst/>
          </a:prstGeom>
        </p:spPr>
        <p:txBody>
          <a:bodyPr wrap="square">
            <a:spAutoFit/>
          </a:bodyPr>
          <a:lstStyle/>
          <a:p>
            <a:pPr algn="ctr">
              <a:buNone/>
            </a:pPr>
            <a:endParaRPr lang="en-US" sz="2800" dirty="0" smtClean="0">
              <a:latin typeface="Bookman Old Style" pitchFamily="18" charset="0"/>
            </a:endParaRPr>
          </a:p>
          <a:p>
            <a:pPr algn="ctr">
              <a:buNone/>
            </a:pPr>
            <a:r>
              <a:rPr lang="en-US" sz="2800" b="1" dirty="0" smtClean="0">
                <a:latin typeface="Bookman Old Style" pitchFamily="18" charset="0"/>
              </a:rPr>
              <a:t>Presidential Commission on Election Administration</a:t>
            </a:r>
          </a:p>
          <a:p>
            <a:pPr algn="ctr">
              <a:buNone/>
            </a:pPr>
            <a:r>
              <a:rPr lang="en-US" sz="2800" b="1" dirty="0" smtClean="0">
                <a:latin typeface="Bookman Old Style" pitchFamily="18" charset="0"/>
              </a:rPr>
              <a:t>Philadelphia, PA</a:t>
            </a:r>
          </a:p>
          <a:p>
            <a:pPr algn="ctr">
              <a:buNone/>
            </a:pPr>
            <a:r>
              <a:rPr lang="en-US" sz="2800" dirty="0" smtClean="0">
                <a:latin typeface="Bookman Old Style" pitchFamily="18" charset="0"/>
              </a:rPr>
              <a:t>September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Polling Place/Precinct</a:t>
            </a:r>
          </a:p>
        </p:txBody>
      </p:sp>
      <p:sp>
        <p:nvSpPr>
          <p:cNvPr id="17411" name="Content Placeholder 2"/>
          <p:cNvSpPr>
            <a:spLocks noGrp="1"/>
          </p:cNvSpPr>
          <p:nvPr>
            <p:ph idx="1"/>
          </p:nvPr>
        </p:nvSpPr>
        <p:spPr/>
        <p:txBody>
          <a:bodyPr/>
          <a:lstStyle/>
          <a:p>
            <a:r>
              <a:rPr lang="en-US" sz="2800" dirty="0" smtClean="0"/>
              <a:t>Changing polling place locations</a:t>
            </a:r>
          </a:p>
          <a:p>
            <a:r>
              <a:rPr lang="en-US" sz="2800" dirty="0" smtClean="0"/>
              <a:t>Fewer or consolidated polling places</a:t>
            </a:r>
          </a:p>
          <a:p>
            <a:r>
              <a:rPr lang="en-US" sz="2800" dirty="0" smtClean="0"/>
              <a:t>Problems getting access to precinct to set up</a:t>
            </a:r>
          </a:p>
          <a:p>
            <a:r>
              <a:rPr lang="en-US" sz="2800" dirty="0" smtClean="0"/>
              <a:t>Poor polling place layout/flow</a:t>
            </a:r>
          </a:p>
          <a:p>
            <a:r>
              <a:rPr lang="en-US" sz="2800" dirty="0" smtClean="0"/>
              <a:t>Lack of organization</a:t>
            </a:r>
          </a:p>
          <a:p>
            <a:r>
              <a:rPr lang="en-US" sz="2800" dirty="0" smtClean="0"/>
              <a:t>Insufficient signage</a:t>
            </a:r>
          </a:p>
          <a:p>
            <a:r>
              <a:rPr lang="en-US" sz="2800" dirty="0" smtClean="0"/>
              <a:t>Poor queue management</a:t>
            </a:r>
          </a:p>
          <a:p>
            <a:r>
              <a:rPr lang="en-US" sz="2800" dirty="0" smtClean="0"/>
              <a:t>High turnout</a:t>
            </a:r>
          </a:p>
        </p:txBody>
      </p:sp>
      <p:pic>
        <p:nvPicPr>
          <p:cNvPr id="6146" name="Picture 2" descr="C:\Users\marci\AppData\Local\Microsoft\Windows\Temporary Internet Files\Content.IE5\EFU2Y0OZ\MC900327014[1].jpg"/>
          <p:cNvPicPr>
            <a:picLocks noChangeAspect="1" noChangeArrowheads="1"/>
          </p:cNvPicPr>
          <p:nvPr/>
        </p:nvPicPr>
        <p:blipFill>
          <a:blip r:embed="rId2" cstate="print"/>
          <a:srcRect/>
          <a:stretch>
            <a:fillRect/>
          </a:stretch>
        </p:blipFill>
        <p:spPr bwMode="auto">
          <a:xfrm>
            <a:off x="6241055" y="3429000"/>
            <a:ext cx="2445744" cy="245364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What can we do?</a:t>
            </a:r>
          </a:p>
        </p:txBody>
      </p:sp>
      <p:sp>
        <p:nvSpPr>
          <p:cNvPr id="19459" name="Content Placeholder 2"/>
          <p:cNvSpPr>
            <a:spLocks noGrp="1"/>
          </p:cNvSpPr>
          <p:nvPr>
            <p:ph idx="1"/>
          </p:nvPr>
        </p:nvSpPr>
        <p:spPr/>
        <p:txBody>
          <a:bodyPr/>
          <a:lstStyle/>
          <a:p>
            <a:r>
              <a:rPr lang="en-US" dirty="0" smtClean="0"/>
              <a:t>Address precinct size, number of poll managers per precinct and number of voting machines/equipment</a:t>
            </a:r>
          </a:p>
          <a:p>
            <a:r>
              <a:rPr lang="en-US" dirty="0" smtClean="0"/>
              <a:t>Study audit data from voting systems and electronic poll books</a:t>
            </a:r>
          </a:p>
          <a:p>
            <a:r>
              <a:rPr lang="en-US" dirty="0" smtClean="0"/>
              <a:t>Conduct time and motion studies </a:t>
            </a:r>
          </a:p>
          <a:p>
            <a:r>
              <a:rPr lang="en-US" dirty="0" smtClean="0"/>
              <a:t>Queue management theories</a:t>
            </a:r>
          </a:p>
          <a:p>
            <a:r>
              <a:rPr lang="en-US" dirty="0" smtClean="0"/>
              <a:t>Voter education</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What can we do?</a:t>
            </a:r>
          </a:p>
        </p:txBody>
      </p:sp>
      <p:sp>
        <p:nvSpPr>
          <p:cNvPr id="19459" name="Content Placeholder 2"/>
          <p:cNvSpPr>
            <a:spLocks noGrp="1"/>
          </p:cNvSpPr>
          <p:nvPr>
            <p:ph idx="1"/>
          </p:nvPr>
        </p:nvSpPr>
        <p:spPr/>
        <p:txBody>
          <a:bodyPr/>
          <a:lstStyle/>
          <a:p>
            <a:r>
              <a:rPr lang="en-US" dirty="0" smtClean="0"/>
              <a:t>Leverage technology</a:t>
            </a:r>
          </a:p>
          <a:p>
            <a:pPr lvl="1"/>
            <a:r>
              <a:rPr lang="en-US" dirty="0" smtClean="0"/>
              <a:t>Use of electronic poll book technology</a:t>
            </a:r>
          </a:p>
          <a:p>
            <a:pPr lvl="2"/>
            <a:r>
              <a:rPr lang="en-US" dirty="0" smtClean="0"/>
              <a:t>Technology can instantly check whether someone has already voted and present the voter with the proper ballot</a:t>
            </a:r>
          </a:p>
          <a:p>
            <a:pPr lvl="1"/>
            <a:r>
              <a:rPr lang="en-US" dirty="0" smtClean="0"/>
              <a:t>Use of polling place ‘wait time’ systems</a:t>
            </a:r>
          </a:p>
          <a:p>
            <a:r>
              <a:rPr lang="en-US" dirty="0" smtClean="0"/>
              <a:t>Utilize a problem resolution table at polling </a:t>
            </a:r>
            <a:r>
              <a:rPr lang="en-US" dirty="0" smtClean="0"/>
              <a:t>place</a:t>
            </a:r>
          </a:p>
          <a:p>
            <a:r>
              <a:rPr lang="en-US" dirty="0" smtClean="0"/>
              <a:t>Effective ballot design techniques</a:t>
            </a:r>
            <a:endParaRPr lang="en-US" dirty="0" smtClean="0"/>
          </a:p>
          <a:p>
            <a:endParaRPr lang="en-US" dirty="0" smtClean="0"/>
          </a:p>
          <a:p>
            <a:endParaRPr lang="en-US" dirty="0" smtClean="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Establish guidelines; allow for flexibility</a:t>
            </a:r>
          </a:p>
          <a:p>
            <a:r>
              <a:rPr lang="en-US" dirty="0" smtClean="0"/>
              <a:t>Provide for alternative voting methods:</a:t>
            </a:r>
          </a:p>
          <a:p>
            <a:pPr lvl="1"/>
            <a:r>
              <a:rPr lang="en-US" dirty="0" smtClean="0"/>
              <a:t>Early voting</a:t>
            </a:r>
          </a:p>
          <a:p>
            <a:pPr lvl="1"/>
            <a:r>
              <a:rPr lang="en-US" dirty="0" smtClean="0"/>
              <a:t>Vote centers</a:t>
            </a:r>
          </a:p>
          <a:p>
            <a:r>
              <a:rPr lang="en-US" dirty="0" smtClean="0"/>
              <a:t>Explore new voting technologies (personal electronic devices)</a:t>
            </a:r>
          </a:p>
          <a:p>
            <a:r>
              <a:rPr lang="en-US" dirty="0" smtClean="0"/>
              <a:t>Provide adequate resources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Voter’s Eye View of Election Day 2012</a:t>
            </a:r>
          </a:p>
        </p:txBody>
      </p:sp>
      <p:sp>
        <p:nvSpPr>
          <p:cNvPr id="3075" name="Content Placeholder 2"/>
          <p:cNvSpPr>
            <a:spLocks noGrp="1"/>
          </p:cNvSpPr>
          <p:nvPr>
            <p:ph idx="1"/>
          </p:nvPr>
        </p:nvSpPr>
        <p:spPr/>
        <p:txBody>
          <a:bodyPr/>
          <a:lstStyle/>
          <a:p>
            <a:r>
              <a:rPr lang="en-US" dirty="0" smtClean="0"/>
              <a:t>Interviewed 10,200 registered voters</a:t>
            </a:r>
          </a:p>
          <a:p>
            <a:r>
              <a:rPr lang="en-US" dirty="0" smtClean="0"/>
              <a:t>1/3 of voters reported </a:t>
            </a:r>
            <a:r>
              <a:rPr lang="en-US" b="1" dirty="0" smtClean="0"/>
              <a:t>NO WAIT</a:t>
            </a:r>
          </a:p>
          <a:p>
            <a:r>
              <a:rPr lang="en-US" dirty="0" smtClean="0"/>
              <a:t>Average wait time – 13 minutes</a:t>
            </a:r>
          </a:p>
          <a:p>
            <a:pPr lvl="1"/>
            <a:r>
              <a:rPr lang="en-US" dirty="0" smtClean="0"/>
              <a:t>Florida – 44 minutes</a:t>
            </a:r>
          </a:p>
          <a:p>
            <a:pPr lvl="1"/>
            <a:r>
              <a:rPr lang="en-US" dirty="0" smtClean="0"/>
              <a:t>D.C. – 34 minutes</a:t>
            </a:r>
          </a:p>
          <a:p>
            <a:pPr lvl="1"/>
            <a:r>
              <a:rPr lang="en-US" dirty="0" smtClean="0"/>
              <a:t>Maryland –  32 minutes</a:t>
            </a:r>
          </a:p>
          <a:p>
            <a:pPr lvl="1"/>
            <a:r>
              <a:rPr lang="en-US" dirty="0" smtClean="0"/>
              <a:t>Virginia –  27 minutes</a:t>
            </a:r>
          </a:p>
          <a:p>
            <a:pPr lvl="1"/>
            <a:r>
              <a:rPr lang="en-US" dirty="0" smtClean="0">
                <a:solidFill>
                  <a:srgbClr val="FF0000"/>
                </a:solidFill>
              </a:rPr>
              <a:t>South Carolina –  27 minutes</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What is an acceptable wait time?</a:t>
            </a:r>
          </a:p>
        </p:txBody>
      </p:sp>
      <p:sp>
        <p:nvSpPr>
          <p:cNvPr id="10243" name="Content Placeholder 2"/>
          <p:cNvSpPr>
            <a:spLocks noGrp="1"/>
          </p:cNvSpPr>
          <p:nvPr>
            <p:ph idx="1"/>
          </p:nvPr>
        </p:nvSpPr>
        <p:spPr/>
        <p:txBody>
          <a:bodyPr/>
          <a:lstStyle/>
          <a:p>
            <a:r>
              <a:rPr lang="en-US" dirty="0" smtClean="0"/>
              <a:t>SIMPLE Voting Act</a:t>
            </a:r>
          </a:p>
          <a:p>
            <a:pPr lvl="1"/>
            <a:r>
              <a:rPr lang="en-US" dirty="0" smtClean="0"/>
              <a:t> No voter should be forced to wait in line to vote </a:t>
            </a:r>
            <a:r>
              <a:rPr lang="en-US" b="1" dirty="0" smtClean="0">
                <a:solidFill>
                  <a:srgbClr val="FF0000"/>
                </a:solidFill>
              </a:rPr>
              <a:t>more than one hour</a:t>
            </a:r>
          </a:p>
          <a:p>
            <a:endParaRPr lang="en-US" dirty="0" smtClean="0"/>
          </a:p>
        </p:txBody>
      </p:sp>
      <p:pic>
        <p:nvPicPr>
          <p:cNvPr id="10246" name="Picture 6" descr="C:\Users\hsherman.BCBAD\AppData\Local\Microsoft\Windows\Temporary Internet Files\Content.IE5\6XWIO7CR\MP900442379[1].jpg"/>
          <p:cNvPicPr>
            <a:picLocks noChangeAspect="1" noChangeArrowheads="1"/>
          </p:cNvPicPr>
          <p:nvPr/>
        </p:nvPicPr>
        <p:blipFill>
          <a:blip r:embed="rId3" cstate="print"/>
          <a:srcRect/>
          <a:stretch>
            <a:fillRect/>
          </a:stretch>
        </p:blipFill>
        <p:spPr bwMode="auto">
          <a:xfrm>
            <a:off x="5257800" y="3657600"/>
            <a:ext cx="3276600" cy="2184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start?</a:t>
            </a:r>
            <a:endParaRPr lang="en-US" dirty="0"/>
          </a:p>
        </p:txBody>
      </p:sp>
      <p:sp>
        <p:nvSpPr>
          <p:cNvPr id="3" name="Content Placeholder 2"/>
          <p:cNvSpPr>
            <a:spLocks noGrp="1"/>
          </p:cNvSpPr>
          <p:nvPr>
            <p:ph idx="1"/>
          </p:nvPr>
        </p:nvSpPr>
        <p:spPr/>
        <p:txBody>
          <a:bodyPr/>
          <a:lstStyle/>
          <a:p>
            <a:r>
              <a:rPr lang="en-US" dirty="0" smtClean="0"/>
              <a:t>Following an election:</a:t>
            </a:r>
          </a:p>
          <a:p>
            <a:pPr lvl="1"/>
            <a:r>
              <a:rPr lang="en-US" dirty="0" smtClean="0"/>
              <a:t>Survey poll workers</a:t>
            </a:r>
          </a:p>
          <a:p>
            <a:pPr lvl="1"/>
            <a:r>
              <a:rPr lang="en-US" dirty="0" smtClean="0"/>
              <a:t>Talk to county election officials</a:t>
            </a:r>
          </a:p>
          <a:p>
            <a:pPr lvl="1"/>
            <a:r>
              <a:rPr lang="en-US" dirty="0" smtClean="0"/>
              <a:t>Review data</a:t>
            </a:r>
          </a:p>
          <a:p>
            <a:pPr lvl="2"/>
            <a:r>
              <a:rPr lang="en-US" dirty="0" smtClean="0"/>
              <a:t>Audit data from voting machines</a:t>
            </a:r>
          </a:p>
          <a:p>
            <a:pPr lvl="2"/>
            <a:r>
              <a:rPr lang="en-US" dirty="0" smtClean="0"/>
              <a:t>Audit data from electronic poll books</a:t>
            </a:r>
          </a:p>
          <a:p>
            <a:pPr lvl="1"/>
            <a:r>
              <a:rPr lang="en-US" dirty="0" smtClean="0"/>
              <a:t>Consider voter input received on election day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long lines?</a:t>
            </a:r>
            <a:endParaRPr lang="en-US" dirty="0"/>
          </a:p>
        </p:txBody>
      </p:sp>
      <p:sp>
        <p:nvSpPr>
          <p:cNvPr id="3" name="Content Placeholder 2"/>
          <p:cNvSpPr>
            <a:spLocks noGrp="1"/>
          </p:cNvSpPr>
          <p:nvPr>
            <p:ph idx="1"/>
          </p:nvPr>
        </p:nvSpPr>
        <p:spPr>
          <a:xfrm>
            <a:off x="1295400" y="1447800"/>
            <a:ext cx="7620000" cy="4525963"/>
          </a:xfrm>
        </p:spPr>
        <p:txBody>
          <a:bodyPr/>
          <a:lstStyle/>
          <a:p>
            <a:pPr algn="ctr">
              <a:lnSpc>
                <a:spcPts val="4000"/>
              </a:lnSpc>
              <a:spcBef>
                <a:spcPts val="0"/>
              </a:spcBef>
              <a:buNone/>
            </a:pPr>
            <a:r>
              <a:rPr lang="en-US" dirty="0" smtClean="0">
                <a:latin typeface="Cambria" pitchFamily="18" charset="0"/>
              </a:rPr>
              <a:t>  </a:t>
            </a:r>
            <a:r>
              <a:rPr lang="en-US" i="1" spc="600" dirty="0" smtClean="0">
                <a:solidFill>
                  <a:srgbClr val="7030A0"/>
                </a:solidFill>
                <a:latin typeface="Cambria" pitchFamily="18" charset="0"/>
              </a:rPr>
              <a:t>Check-in  Process</a:t>
            </a:r>
            <a:r>
              <a:rPr lang="en-US" i="1" spc="600" dirty="0" smtClean="0">
                <a:solidFill>
                  <a:srgbClr val="7030A0"/>
                </a:solidFill>
              </a:rPr>
              <a:t> </a:t>
            </a:r>
            <a:r>
              <a:rPr lang="en-US" sz="3600" i="1" spc="-300" dirty="0" smtClean="0">
                <a:solidFill>
                  <a:srgbClr val="00B050"/>
                </a:solidFill>
                <a:latin typeface="Cambria" pitchFamily="18" charset="0"/>
              </a:rPr>
              <a:t>High Turnout </a:t>
            </a:r>
          </a:p>
          <a:p>
            <a:pPr algn="ctr">
              <a:lnSpc>
                <a:spcPts val="4000"/>
              </a:lnSpc>
              <a:spcBef>
                <a:spcPts val="0"/>
              </a:spcBef>
              <a:buNone/>
            </a:pPr>
            <a:r>
              <a:rPr lang="en-US" sz="3600" i="1" spc="-300" dirty="0" smtClean="0">
                <a:solidFill>
                  <a:srgbClr val="00B050"/>
                </a:solidFill>
                <a:latin typeface="Cambria" pitchFamily="18" charset="0"/>
              </a:rPr>
              <a:t> </a:t>
            </a:r>
            <a:r>
              <a:rPr lang="en-US" sz="4000" b="1" dirty="0" smtClean="0">
                <a:solidFill>
                  <a:schemeClr val="accent2"/>
                </a:solidFill>
                <a:latin typeface="Cambria" pitchFamily="18" charset="0"/>
              </a:rPr>
              <a:t>Voting Equipment   </a:t>
            </a:r>
            <a:r>
              <a:rPr lang="en-US" sz="3600" i="1" dirty="0" smtClean="0">
                <a:solidFill>
                  <a:schemeClr val="tx2">
                    <a:lumMod val="60000"/>
                    <a:lumOff val="40000"/>
                  </a:schemeClr>
                </a:solidFill>
                <a:latin typeface="Cambria" pitchFamily="18" charset="0"/>
              </a:rPr>
              <a:t>Long Ballots </a:t>
            </a:r>
            <a:r>
              <a:rPr lang="en-US" sz="4000" dirty="0" smtClean="0">
                <a:solidFill>
                  <a:schemeClr val="tx2">
                    <a:lumMod val="60000"/>
                    <a:lumOff val="40000"/>
                  </a:schemeClr>
                </a:solidFill>
                <a:latin typeface="Cambria" pitchFamily="18" charset="0"/>
              </a:rPr>
              <a:t>Poll Books	</a:t>
            </a:r>
            <a:r>
              <a:rPr lang="en-US" sz="4000" dirty="0" smtClean="0">
                <a:latin typeface="Cambria" pitchFamily="18" charset="0"/>
              </a:rPr>
              <a:t>Training  </a:t>
            </a:r>
            <a:r>
              <a:rPr lang="en-US" sz="2800" dirty="0" smtClean="0">
                <a:solidFill>
                  <a:schemeClr val="accent6">
                    <a:lumMod val="75000"/>
                  </a:schemeClr>
                </a:solidFill>
                <a:latin typeface="Cambria" pitchFamily="18" charset="0"/>
              </a:rPr>
              <a:t>Lack of Signage</a:t>
            </a:r>
          </a:p>
          <a:p>
            <a:pPr algn="ctr">
              <a:lnSpc>
                <a:spcPts val="4000"/>
              </a:lnSpc>
              <a:spcBef>
                <a:spcPts val="0"/>
              </a:spcBef>
              <a:buNone/>
            </a:pPr>
            <a:r>
              <a:rPr lang="en-US" sz="4000" dirty="0" smtClean="0">
                <a:solidFill>
                  <a:schemeClr val="accent4">
                    <a:lumMod val="75000"/>
                  </a:schemeClr>
                </a:solidFill>
                <a:latin typeface="Cambria" pitchFamily="18" charset="0"/>
              </a:rPr>
              <a:t> </a:t>
            </a:r>
            <a:r>
              <a:rPr lang="en-US" sz="3600" i="1" spc="-300" dirty="0" smtClean="0">
                <a:solidFill>
                  <a:srgbClr val="00B050"/>
                </a:solidFill>
                <a:latin typeface="Cambria" pitchFamily="18" charset="0"/>
              </a:rPr>
              <a:t>Provisional Ballots   </a:t>
            </a:r>
            <a:r>
              <a:rPr lang="en-US" sz="3600" b="1" spc="-150" dirty="0" smtClean="0">
                <a:solidFill>
                  <a:schemeClr val="accent4">
                    <a:lumMod val="75000"/>
                  </a:schemeClr>
                </a:solidFill>
                <a:latin typeface="Cambria" pitchFamily="18" charset="0"/>
              </a:rPr>
              <a:t>Rush Hour Voting     </a:t>
            </a:r>
            <a:r>
              <a:rPr lang="en-US" sz="3600" i="1" spc="600" dirty="0" smtClean="0">
                <a:latin typeface="Cambria" pitchFamily="18" charset="0"/>
              </a:rPr>
              <a:t>Poll Workers  </a:t>
            </a:r>
            <a:r>
              <a:rPr lang="en-US" dirty="0" smtClean="0">
                <a:solidFill>
                  <a:schemeClr val="accent2"/>
                </a:solidFill>
                <a:latin typeface="Cambria" pitchFamily="18" charset="0"/>
              </a:rPr>
              <a:t>Polling Place Layout </a:t>
            </a:r>
            <a:r>
              <a:rPr lang="en-US" spc="300" dirty="0" smtClean="0">
                <a:solidFill>
                  <a:schemeClr val="accent6">
                    <a:lumMod val="75000"/>
                  </a:schemeClr>
                </a:solidFill>
                <a:latin typeface="Cambria" pitchFamily="18" charset="0"/>
              </a:rPr>
              <a:t>Administration</a:t>
            </a:r>
            <a:r>
              <a:rPr lang="en-US" spc="300" dirty="0" smtClean="0">
                <a:solidFill>
                  <a:schemeClr val="accent4">
                    <a:lumMod val="75000"/>
                  </a:schemeClr>
                </a:solidFill>
                <a:latin typeface="Cambria" pitchFamily="18" charset="0"/>
              </a:rPr>
              <a:t> </a:t>
            </a:r>
            <a:r>
              <a:rPr lang="en-US" dirty="0" smtClean="0">
                <a:solidFill>
                  <a:schemeClr val="accent4">
                    <a:lumMod val="75000"/>
                  </a:schemeClr>
                </a:solidFill>
                <a:latin typeface="Cambria" pitchFamily="18" charset="0"/>
              </a:rPr>
              <a:t> </a:t>
            </a:r>
            <a:r>
              <a:rPr lang="en-US" sz="4000" b="1" i="1" dirty="0" smtClean="0">
                <a:solidFill>
                  <a:schemeClr val="tx2">
                    <a:lumMod val="60000"/>
                    <a:lumOff val="40000"/>
                  </a:schemeClr>
                </a:solidFill>
                <a:latin typeface="Cambria" pitchFamily="18" charset="0"/>
              </a:rPr>
              <a:t>Curbside Voting</a:t>
            </a:r>
            <a:r>
              <a:rPr lang="en-US" dirty="0" smtClean="0">
                <a:solidFill>
                  <a:schemeClr val="tx2">
                    <a:lumMod val="60000"/>
                    <a:lumOff val="40000"/>
                  </a:schemeClr>
                </a:solidFill>
                <a:latin typeface="Cambria" pitchFamily="18" charset="0"/>
              </a:rPr>
              <a:t> </a:t>
            </a:r>
            <a:r>
              <a:rPr lang="en-US" sz="4000" dirty="0" smtClean="0">
                <a:solidFill>
                  <a:schemeClr val="accent2"/>
                </a:solidFill>
                <a:latin typeface="Cambria" pitchFamily="18" charset="0"/>
              </a:rPr>
              <a:t>Precinct Size </a:t>
            </a:r>
            <a:r>
              <a:rPr lang="en-US" spc="-300" dirty="0" smtClean="0">
                <a:solidFill>
                  <a:srgbClr val="00B050"/>
                </a:solidFill>
                <a:latin typeface="Cambria" pitchFamily="18" charset="0"/>
              </a:rPr>
              <a:t>Inefficiencies</a:t>
            </a:r>
            <a:r>
              <a:rPr lang="en-US" dirty="0" smtClean="0">
                <a:solidFill>
                  <a:schemeClr val="accent2"/>
                </a:solidFill>
                <a:latin typeface="Cambria" pitchFamily="18" charset="0"/>
              </a:rPr>
              <a:t>    </a:t>
            </a:r>
            <a:r>
              <a:rPr lang="en-US" i="1" dirty="0" smtClean="0">
                <a:latin typeface="Cambria" pitchFamily="18" charset="0"/>
              </a:rPr>
              <a:t>Photo ID       </a:t>
            </a:r>
            <a:r>
              <a:rPr lang="en-US" b="1" i="1" dirty="0" smtClean="0">
                <a:solidFill>
                  <a:srgbClr val="7030A0"/>
                </a:solidFill>
                <a:latin typeface="Cambria" pitchFamily="18" charset="0"/>
              </a:rPr>
              <a:t>Lack of Resources      </a:t>
            </a:r>
          </a:p>
          <a:p>
            <a:pPr algn="ctr">
              <a:lnSpc>
                <a:spcPts val="4000"/>
              </a:lnSpc>
              <a:spcBef>
                <a:spcPts val="0"/>
              </a:spcBef>
              <a:buNone/>
            </a:pPr>
            <a:r>
              <a:rPr lang="en-US" sz="2800" b="1" i="1" spc="-300" dirty="0" smtClean="0">
                <a:solidFill>
                  <a:srgbClr val="00B050"/>
                </a:solidFill>
                <a:latin typeface="Cambria" pitchFamily="18" charset="0"/>
              </a:rPr>
              <a:t>Election Day Registration                  </a:t>
            </a:r>
            <a:r>
              <a:rPr lang="en-US" sz="2800" spc="300" dirty="0" smtClean="0">
                <a:solidFill>
                  <a:schemeClr val="accent6"/>
                </a:solidFill>
                <a:effectLst>
                  <a:outerShdw blurRad="38100" dist="38100" dir="2700000" algn="tl">
                    <a:srgbClr val="000000">
                      <a:alpha val="43137"/>
                    </a:srgbClr>
                  </a:outerShdw>
                </a:effectLst>
                <a:latin typeface="Cambria" pitchFamily="18" charset="0"/>
              </a:rPr>
              <a:t>Address Changes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Voter Check-in</a:t>
            </a:r>
          </a:p>
        </p:txBody>
      </p:sp>
      <p:sp>
        <p:nvSpPr>
          <p:cNvPr id="13315" name="Content Placeholder 2"/>
          <p:cNvSpPr>
            <a:spLocks noGrp="1"/>
          </p:cNvSpPr>
          <p:nvPr>
            <p:ph idx="1"/>
          </p:nvPr>
        </p:nvSpPr>
        <p:spPr/>
        <p:txBody>
          <a:bodyPr/>
          <a:lstStyle/>
          <a:p>
            <a:r>
              <a:rPr lang="en-US" dirty="0" smtClean="0"/>
              <a:t>Voter registration database problems</a:t>
            </a:r>
          </a:p>
          <a:p>
            <a:r>
              <a:rPr lang="en-US" dirty="0" smtClean="0"/>
              <a:t>Polling place not adequately staffed</a:t>
            </a:r>
          </a:p>
          <a:p>
            <a:r>
              <a:rPr lang="en-US" dirty="0" smtClean="0"/>
              <a:t>First-time voters showing ID</a:t>
            </a:r>
          </a:p>
          <a:p>
            <a:r>
              <a:rPr lang="en-US" dirty="0" smtClean="0"/>
              <a:t>Voters not on list/wrong precinct</a:t>
            </a:r>
          </a:p>
          <a:p>
            <a:r>
              <a:rPr lang="en-US" dirty="0" smtClean="0"/>
              <a:t>Voters without photo ID</a:t>
            </a:r>
          </a:p>
          <a:p>
            <a:r>
              <a:rPr lang="en-US" dirty="0" smtClean="0"/>
              <a:t>Same day registration</a:t>
            </a:r>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Voting Process</a:t>
            </a:r>
          </a:p>
        </p:txBody>
      </p:sp>
      <p:sp>
        <p:nvSpPr>
          <p:cNvPr id="14339" name="Content Placeholder 2"/>
          <p:cNvSpPr>
            <a:spLocks noGrp="1"/>
          </p:cNvSpPr>
          <p:nvPr>
            <p:ph idx="1"/>
          </p:nvPr>
        </p:nvSpPr>
        <p:spPr/>
        <p:txBody>
          <a:bodyPr/>
          <a:lstStyle/>
          <a:p>
            <a:r>
              <a:rPr lang="en-US" dirty="0" smtClean="0"/>
              <a:t>Long ballots</a:t>
            </a:r>
          </a:p>
          <a:p>
            <a:r>
              <a:rPr lang="en-US" dirty="0" smtClean="0"/>
              <a:t>Voters not familiar with ballot – candidates and questions</a:t>
            </a:r>
          </a:p>
          <a:p>
            <a:r>
              <a:rPr lang="en-US" dirty="0" smtClean="0"/>
              <a:t>Voters not familiar with voting machines or equipment</a:t>
            </a:r>
          </a:p>
          <a:p>
            <a:r>
              <a:rPr lang="en-US" dirty="0" smtClean="0"/>
              <a:t>Voters waiting on curbside or ADA machine</a:t>
            </a: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Polling Place Technologies</a:t>
            </a:r>
          </a:p>
        </p:txBody>
      </p:sp>
      <p:sp>
        <p:nvSpPr>
          <p:cNvPr id="15363" name="Content Placeholder 2"/>
          <p:cNvSpPr>
            <a:spLocks noGrp="1"/>
          </p:cNvSpPr>
          <p:nvPr>
            <p:ph idx="1"/>
          </p:nvPr>
        </p:nvSpPr>
        <p:spPr/>
        <p:txBody>
          <a:bodyPr/>
          <a:lstStyle/>
          <a:p>
            <a:r>
              <a:rPr lang="en-US" dirty="0" smtClean="0"/>
              <a:t>Not enough voting machines/booths</a:t>
            </a:r>
          </a:p>
          <a:p>
            <a:r>
              <a:rPr lang="en-US" dirty="0" smtClean="0"/>
              <a:t>Voting machine(s) not working</a:t>
            </a:r>
          </a:p>
          <a:p>
            <a:r>
              <a:rPr lang="en-US" dirty="0" smtClean="0"/>
              <a:t>Electronic poll book issues at check-in</a:t>
            </a:r>
          </a:p>
          <a:p>
            <a:r>
              <a:rPr lang="en-US" dirty="0" smtClean="0"/>
              <a:t>Not enough electronic poll books</a:t>
            </a:r>
          </a:p>
          <a:p>
            <a:r>
              <a:rPr lang="en-US" dirty="0" smtClean="0"/>
              <a:t>Technology confusing to poll managers</a:t>
            </a:r>
          </a:p>
        </p:txBody>
      </p:sp>
      <p:pic>
        <p:nvPicPr>
          <p:cNvPr id="3074" name="Picture 2" descr="C:\Users\marci\AppData\Local\Microsoft\Windows\Temporary Internet Files\Content.IE5\EFU2Y0OZ\MP900405386[1].jpg"/>
          <p:cNvPicPr>
            <a:picLocks noChangeAspect="1" noChangeArrowheads="1"/>
          </p:cNvPicPr>
          <p:nvPr/>
        </p:nvPicPr>
        <p:blipFill>
          <a:blip r:embed="rId2" cstate="print"/>
          <a:srcRect/>
          <a:stretch>
            <a:fillRect/>
          </a:stretch>
        </p:blipFill>
        <p:spPr bwMode="auto">
          <a:xfrm>
            <a:off x="6934200" y="4724400"/>
            <a:ext cx="1706880" cy="1219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Poll Workers</a:t>
            </a:r>
          </a:p>
        </p:txBody>
      </p:sp>
      <p:sp>
        <p:nvSpPr>
          <p:cNvPr id="16387" name="Content Placeholder 2"/>
          <p:cNvSpPr>
            <a:spLocks noGrp="1"/>
          </p:cNvSpPr>
          <p:nvPr>
            <p:ph idx="1"/>
          </p:nvPr>
        </p:nvSpPr>
        <p:spPr/>
        <p:txBody>
          <a:bodyPr/>
          <a:lstStyle/>
          <a:p>
            <a:r>
              <a:rPr lang="en-US" dirty="0" smtClean="0"/>
              <a:t>Not enough poll workers</a:t>
            </a:r>
          </a:p>
          <a:p>
            <a:r>
              <a:rPr lang="en-US" dirty="0" smtClean="0"/>
              <a:t>Inadequate training of poll workers</a:t>
            </a:r>
          </a:p>
          <a:p>
            <a:r>
              <a:rPr lang="en-US" dirty="0" smtClean="0"/>
              <a:t>Lack of training documentation or reference manuals</a:t>
            </a:r>
          </a:p>
          <a:p>
            <a:r>
              <a:rPr lang="en-US" dirty="0" smtClean="0"/>
              <a:t>Late arrival or no shows</a:t>
            </a:r>
          </a:p>
          <a:p>
            <a:r>
              <a:rPr lang="en-US" dirty="0" smtClean="0"/>
              <a:t>Highly technical process</a:t>
            </a:r>
          </a:p>
          <a:p>
            <a:pPr lvl="1">
              <a:buNone/>
            </a:pPr>
            <a:r>
              <a:rPr lang="en-US" sz="3200" dirty="0" smtClean="0"/>
              <a:t>performed infrequently</a:t>
            </a:r>
          </a:p>
        </p:txBody>
      </p:sp>
      <p:pic>
        <p:nvPicPr>
          <p:cNvPr id="4107" name="Picture 11" descr="C:\Users\marci\AppData\Local\Microsoft\Windows\Temporary Internet Files\Content.IE5\0MCX70W6\MP900442327[1].jpg"/>
          <p:cNvPicPr>
            <a:picLocks noChangeAspect="1" noChangeArrowheads="1"/>
          </p:cNvPicPr>
          <p:nvPr/>
        </p:nvPicPr>
        <p:blipFill>
          <a:blip r:embed="rId2" cstate="print"/>
          <a:srcRect/>
          <a:stretch>
            <a:fillRect/>
          </a:stretch>
        </p:blipFill>
        <p:spPr bwMode="auto">
          <a:xfrm>
            <a:off x="5867400" y="4114800"/>
            <a:ext cx="2743200" cy="1828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TotalTime>
  <Words>486</Words>
  <Application>Microsoft Office PowerPoint</Application>
  <PresentationFormat>On-screen Show (4:3)</PresentationFormat>
  <Paragraphs>93</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Long Lines at Polling Places</vt:lpstr>
      <vt:lpstr>Voter’s Eye View of Election Day 2012</vt:lpstr>
      <vt:lpstr>What is an acceptable wait time?</vt:lpstr>
      <vt:lpstr>Where do we start?</vt:lpstr>
      <vt:lpstr>What causes long lines?</vt:lpstr>
      <vt:lpstr>Voter Check-in</vt:lpstr>
      <vt:lpstr>Voting Process</vt:lpstr>
      <vt:lpstr>Polling Place Technologies</vt:lpstr>
      <vt:lpstr>Poll Workers</vt:lpstr>
      <vt:lpstr>Polling Place/Precinct</vt:lpstr>
      <vt:lpstr>What can we do?</vt:lpstr>
      <vt:lpstr>What can we do?</vt:lpstr>
      <vt:lpstr>Recommendations</vt:lpstr>
    </vt:vector>
  </TitlesOfParts>
  <Company>CNSG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jones</dc:creator>
  <cp:lastModifiedBy>Marci Andino</cp:lastModifiedBy>
  <cp:revision>173</cp:revision>
  <dcterms:created xsi:type="dcterms:W3CDTF">2007-09-20T13:39:35Z</dcterms:created>
  <dcterms:modified xsi:type="dcterms:W3CDTF">2013-09-03T15:28:37Z</dcterms:modified>
</cp:coreProperties>
</file>