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2.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3.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4.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26" r:id="rId2"/>
    <p:sldMasterId id="2147483670" r:id="rId3"/>
    <p:sldMasterId id="2147483680" r:id="rId4"/>
    <p:sldMasterId id="2147483702" r:id="rId5"/>
    <p:sldMasterId id="2147483713" r:id="rId6"/>
  </p:sldMasterIdLst>
  <p:notesMasterIdLst>
    <p:notesMasterId r:id="rId38"/>
  </p:notesMasterIdLst>
  <p:sldIdLst>
    <p:sldId id="256" r:id="rId7"/>
    <p:sldId id="282" r:id="rId8"/>
    <p:sldId id="274" r:id="rId9"/>
    <p:sldId id="275" r:id="rId10"/>
    <p:sldId id="273" r:id="rId11"/>
    <p:sldId id="288" r:id="rId12"/>
    <p:sldId id="281" r:id="rId13"/>
    <p:sldId id="284" r:id="rId14"/>
    <p:sldId id="285" r:id="rId15"/>
    <p:sldId id="286" r:id="rId16"/>
    <p:sldId id="283" r:id="rId17"/>
    <p:sldId id="277" r:id="rId18"/>
    <p:sldId id="278" r:id="rId19"/>
    <p:sldId id="279" r:id="rId20"/>
    <p:sldId id="264" r:id="rId21"/>
    <p:sldId id="265" r:id="rId22"/>
    <p:sldId id="289" r:id="rId23"/>
    <p:sldId id="261" r:id="rId24"/>
    <p:sldId id="292" r:id="rId25"/>
    <p:sldId id="293" r:id="rId26"/>
    <p:sldId id="259" r:id="rId27"/>
    <p:sldId id="291" r:id="rId28"/>
    <p:sldId id="258" r:id="rId29"/>
    <p:sldId id="290" r:id="rId30"/>
    <p:sldId id="294" r:id="rId31"/>
    <p:sldId id="295" r:id="rId32"/>
    <p:sldId id="296" r:id="rId33"/>
    <p:sldId id="297" r:id="rId34"/>
    <p:sldId id="300" r:id="rId35"/>
    <p:sldId id="298" r:id="rId36"/>
    <p:sldId id="299"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eku Le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D78734"/>
    <a:srgbClr val="AA2626"/>
    <a:srgbClr val="D6B1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49" autoAdjust="0"/>
  </p:normalViewPr>
  <p:slideViewPr>
    <p:cSldViewPr snapToGrid="0" snapToObjects="1">
      <p:cViewPr varScale="1">
        <p:scale>
          <a:sx n="116" d="100"/>
          <a:sy n="116" d="100"/>
        </p:scale>
        <p:origin x="-7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9" Type="http://schemas.openxmlformats.org/officeDocument/2006/relationships/slide" Target="slides/slide3.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37" Type="http://schemas.openxmlformats.org/officeDocument/2006/relationships/slide" Target="slides/slide31.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commentAuthors" Target="commentAuthor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aeku:Dropbox:National%20Asian%20American%20Survey%20Project:Princeton:Princeton_Figur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taekulee:Dropbox:Research:Election%20Administration%20Commission:PCEA_LEP.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Taeku:Dropbox:Research:Election%20Administration%20Commission:PCEA_LE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taekulee:Dropbox:Research:Election%20Administration%20Commission:PCEA_LE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taekulee:Dropbox:Research:Election%20Administration%20Commission:PCEA_LEP.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taekulee:Dropbox:Research:Election%20Administration%20Commission:PCEA_LEP.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taekulee:Dropbox:Research:Election%20Administration%20Commission:PCEA_L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319096801322767"/>
          <c:y val="0.0330330802889168"/>
          <c:w val="0.94419446441689"/>
          <c:h val="0.881116630258492"/>
        </c:manualLayout>
      </c:layout>
      <c:barChart>
        <c:barDir val="col"/>
        <c:grouping val="clustered"/>
        <c:varyColors val="0"/>
        <c:ser>
          <c:idx val="0"/>
          <c:order val="0"/>
          <c:tx>
            <c:strRef>
              <c:f>Sheet1!$B$1</c:f>
              <c:strCache>
                <c:ptCount val="1"/>
                <c:pt idx="0">
                  <c:v>Count</c:v>
                </c:pt>
              </c:strCache>
            </c:strRef>
          </c:tx>
          <c:spPr>
            <a:solidFill>
              <a:schemeClr val="accent1"/>
            </a:solidFill>
          </c:spPr>
          <c:invertIfNegative val="0"/>
          <c:dLbls>
            <c:dLbl>
              <c:idx val="0"/>
              <c:layout/>
              <c:tx>
                <c:rich>
                  <a:bodyPr rot="0" vert="horz"/>
                  <a:lstStyle/>
                  <a:p>
                    <a:pPr>
                      <a:defRPr sz="1600">
                        <a:latin typeface="Avenir Black"/>
                        <a:cs typeface="Avenir Black"/>
                      </a:defRPr>
                    </a:pPr>
                    <a:r>
                      <a:rPr lang="en-US" sz="1600">
                        <a:latin typeface="Avenir Black"/>
                        <a:cs typeface="Avenir Black"/>
                      </a:rPr>
                      <a:t>255K</a:t>
                    </a:r>
                    <a:endParaRPr lang="en-US"/>
                  </a:p>
                </c:rich>
              </c:tx>
              <c:spPr/>
              <c:showLegendKey val="0"/>
              <c:showVal val="1"/>
              <c:showCatName val="0"/>
              <c:showSerName val="0"/>
              <c:showPercent val="0"/>
              <c:showBubbleSize val="0"/>
            </c:dLbl>
            <c:dLbl>
              <c:idx val="1"/>
              <c:layout/>
              <c:tx>
                <c:rich>
                  <a:bodyPr rot="0" vert="horz"/>
                  <a:lstStyle/>
                  <a:p>
                    <a:pPr>
                      <a:defRPr sz="1600">
                        <a:latin typeface="Avenir Black"/>
                        <a:cs typeface="Avenir Black"/>
                      </a:defRPr>
                    </a:pPr>
                    <a:r>
                      <a:rPr lang="en-US" sz="1600">
                        <a:latin typeface="Avenir Black"/>
                        <a:cs typeface="Avenir Black"/>
                      </a:rPr>
                      <a:t>259K</a:t>
                    </a:r>
                    <a:endParaRPr lang="en-US"/>
                  </a:p>
                </c:rich>
              </c:tx>
              <c:spPr/>
              <c:showLegendKey val="0"/>
              <c:showVal val="1"/>
              <c:showCatName val="0"/>
              <c:showSerName val="0"/>
              <c:showPercent val="0"/>
              <c:showBubbleSize val="0"/>
            </c:dLbl>
            <c:dLbl>
              <c:idx val="2"/>
              <c:layout/>
              <c:tx>
                <c:rich>
                  <a:bodyPr rot="0" vert="horz"/>
                  <a:lstStyle/>
                  <a:p>
                    <a:pPr>
                      <a:defRPr sz="1600">
                        <a:latin typeface="Avenir Black"/>
                        <a:cs typeface="Avenir Black"/>
                      </a:defRPr>
                    </a:pPr>
                    <a:r>
                      <a:rPr lang="en-US" sz="1600">
                        <a:latin typeface="Avenir Black"/>
                        <a:cs typeface="Avenir Black"/>
                      </a:rPr>
                      <a:t>878K</a:t>
                    </a:r>
                    <a:endParaRPr lang="en-US"/>
                  </a:p>
                </c:rich>
              </c:tx>
              <c:spPr/>
              <c:showLegendKey val="0"/>
              <c:showVal val="1"/>
              <c:showCatName val="0"/>
              <c:showSerName val="0"/>
              <c:showPercent val="0"/>
              <c:showBubbleSize val="0"/>
            </c:dLbl>
            <c:dLbl>
              <c:idx val="3"/>
              <c:layout/>
              <c:tx>
                <c:rich>
                  <a:bodyPr rot="0" vert="horz"/>
                  <a:lstStyle/>
                  <a:p>
                    <a:pPr>
                      <a:defRPr sz="1600">
                        <a:latin typeface="Avenir Black"/>
                        <a:cs typeface="Avenir Black"/>
                      </a:defRPr>
                    </a:pPr>
                    <a:r>
                      <a:rPr lang="en-US" sz="1600">
                        <a:latin typeface="Avenir Black"/>
                        <a:cs typeface="Avenir Black"/>
                      </a:rPr>
                      <a:t>1.4M</a:t>
                    </a:r>
                    <a:endParaRPr lang="en-US"/>
                  </a:p>
                </c:rich>
              </c:tx>
              <c:spPr/>
              <c:showLegendKey val="0"/>
              <c:showVal val="1"/>
              <c:showCatName val="0"/>
              <c:showSerName val="0"/>
              <c:showPercent val="0"/>
              <c:showBubbleSize val="0"/>
            </c:dLbl>
            <c:dLbl>
              <c:idx val="4"/>
              <c:layout/>
              <c:tx>
                <c:rich>
                  <a:bodyPr rot="0" vert="horz"/>
                  <a:lstStyle/>
                  <a:p>
                    <a:pPr>
                      <a:defRPr sz="1600">
                        <a:latin typeface="Avenir Black"/>
                        <a:cs typeface="Avenir Black"/>
                      </a:defRPr>
                    </a:pPr>
                    <a:r>
                      <a:rPr lang="en-US" sz="1600">
                        <a:latin typeface="Avenir Black"/>
                        <a:cs typeface="Avenir Black"/>
                      </a:rPr>
                      <a:t>3.5M</a:t>
                    </a:r>
                    <a:endParaRPr lang="en-US"/>
                  </a:p>
                </c:rich>
              </c:tx>
              <c:spPr/>
              <c:showLegendKey val="0"/>
              <c:showVal val="1"/>
              <c:showCatName val="0"/>
              <c:showSerName val="0"/>
              <c:showPercent val="0"/>
              <c:showBubbleSize val="0"/>
            </c:dLbl>
            <c:dLbl>
              <c:idx val="5"/>
              <c:layout>
                <c:manualLayout>
                  <c:x val="0.0103785485092073"/>
                  <c:y val="0.0"/>
                </c:manualLayout>
              </c:layout>
              <c:tx>
                <c:rich>
                  <a:bodyPr rot="0" vert="horz"/>
                  <a:lstStyle/>
                  <a:p>
                    <a:pPr>
                      <a:defRPr sz="1600">
                        <a:latin typeface="Avenir Black"/>
                        <a:cs typeface="Avenir Black"/>
                      </a:defRPr>
                    </a:pPr>
                    <a:r>
                      <a:rPr lang="en-US" sz="1600">
                        <a:latin typeface="Avenir Black"/>
                        <a:cs typeface="Avenir Black"/>
                      </a:rPr>
                      <a:t>7.3M</a:t>
                    </a:r>
                    <a:endParaRPr lang="en-US"/>
                  </a:p>
                </c:rich>
              </c:tx>
              <c:spPr/>
              <c:showLegendKey val="0"/>
              <c:showVal val="1"/>
              <c:showCatName val="0"/>
              <c:showSerName val="0"/>
              <c:showPercent val="0"/>
              <c:showBubbleSize val="0"/>
            </c:dLbl>
            <c:dLbl>
              <c:idx val="6"/>
              <c:layout/>
              <c:tx>
                <c:rich>
                  <a:bodyPr rot="0" vert="horz"/>
                  <a:lstStyle/>
                  <a:p>
                    <a:pPr>
                      <a:defRPr sz="1600">
                        <a:latin typeface="Avenir Black"/>
                        <a:cs typeface="Avenir Black"/>
                      </a:defRPr>
                    </a:pPr>
                    <a:r>
                      <a:rPr lang="en-US" sz="1600">
                        <a:latin typeface="Avenir Black"/>
                        <a:cs typeface="Avenir Black"/>
                      </a:rPr>
                      <a:t>11.9M</a:t>
                    </a:r>
                    <a:endParaRPr lang="en-US"/>
                  </a:p>
                </c:rich>
              </c:tx>
              <c:spPr/>
              <c:showLegendKey val="0"/>
              <c:showVal val="1"/>
              <c:showCatName val="0"/>
              <c:showSerName val="0"/>
              <c:showPercent val="0"/>
              <c:showBubbleSize val="0"/>
            </c:dLbl>
            <c:dLbl>
              <c:idx val="7"/>
              <c:layout/>
              <c:tx>
                <c:rich>
                  <a:bodyPr rot="0" vert="horz"/>
                  <a:lstStyle/>
                  <a:p>
                    <a:pPr>
                      <a:defRPr sz="1600">
                        <a:latin typeface="Avenir Black"/>
                        <a:cs typeface="Avenir Black"/>
                      </a:defRPr>
                    </a:pPr>
                    <a:r>
                      <a:rPr lang="en-US" sz="1600">
                        <a:latin typeface="Avenir Black"/>
                        <a:cs typeface="Avenir Black"/>
                      </a:rPr>
                      <a:t>17.3M</a:t>
                    </a:r>
                    <a:endParaRPr lang="en-US"/>
                  </a:p>
                </c:rich>
              </c:tx>
              <c:spPr/>
              <c:showLegendKey val="0"/>
              <c:showVal val="1"/>
              <c:showCatName val="0"/>
              <c:showSerName val="0"/>
              <c:showPercent val="0"/>
              <c:showBubbleSize val="0"/>
            </c:dLbl>
            <c:txPr>
              <a:bodyPr rot="-5400000" vert="horz"/>
              <a:lstStyle/>
              <a:p>
                <a:pPr>
                  <a:defRPr sz="1600">
                    <a:latin typeface="Avenir Black"/>
                    <a:cs typeface="Avenir Black"/>
                  </a:defRPr>
                </a:pPr>
                <a:endParaRPr lang="en-US"/>
              </a:p>
            </c:txPr>
            <c:showLegendKey val="0"/>
            <c:showVal val="1"/>
            <c:showCatName val="0"/>
            <c:showSerName val="0"/>
            <c:showPercent val="0"/>
            <c:showBubbleSize val="0"/>
            <c:showLeaderLines val="0"/>
          </c:dLbls>
          <c:cat>
            <c:numRef>
              <c:f>Sheet1!$A$2:$A$9</c:f>
              <c:numCache>
                <c:formatCode>General</c:formatCode>
                <c:ptCount val="8"/>
                <c:pt idx="0">
                  <c:v>1940.0</c:v>
                </c:pt>
                <c:pt idx="1">
                  <c:v>1950.0</c:v>
                </c:pt>
                <c:pt idx="2">
                  <c:v>1960.0</c:v>
                </c:pt>
                <c:pt idx="3">
                  <c:v>1970.0</c:v>
                </c:pt>
                <c:pt idx="4">
                  <c:v>1980.0</c:v>
                </c:pt>
                <c:pt idx="5">
                  <c:v>1990.0</c:v>
                </c:pt>
                <c:pt idx="6">
                  <c:v>2000.0</c:v>
                </c:pt>
                <c:pt idx="7">
                  <c:v>2010.0</c:v>
                </c:pt>
              </c:numCache>
            </c:numRef>
          </c:cat>
          <c:val>
            <c:numRef>
              <c:f>Sheet1!$B$2:$B$9</c:f>
              <c:numCache>
                <c:formatCode>General</c:formatCode>
                <c:ptCount val="8"/>
                <c:pt idx="0">
                  <c:v>254918.0</c:v>
                </c:pt>
                <c:pt idx="1">
                  <c:v>259397.0</c:v>
                </c:pt>
                <c:pt idx="2">
                  <c:v>877934.0</c:v>
                </c:pt>
                <c:pt idx="3">
                  <c:v>1.369412E6</c:v>
                </c:pt>
                <c:pt idx="4">
                  <c:v>3.500439E6</c:v>
                </c:pt>
                <c:pt idx="5">
                  <c:v>7.273662E6</c:v>
                </c:pt>
                <c:pt idx="6">
                  <c:v>1.1898828E7</c:v>
                </c:pt>
                <c:pt idx="7">
                  <c:v>1.7320856E7</c:v>
                </c:pt>
              </c:numCache>
            </c:numRef>
          </c:val>
        </c:ser>
        <c:dLbls>
          <c:showLegendKey val="0"/>
          <c:showVal val="0"/>
          <c:showCatName val="0"/>
          <c:showSerName val="0"/>
          <c:showPercent val="0"/>
          <c:showBubbleSize val="0"/>
        </c:dLbls>
        <c:gapWidth val="100"/>
        <c:axId val="2120965256"/>
        <c:axId val="-2050217752"/>
      </c:barChart>
      <c:catAx>
        <c:axId val="2120965256"/>
        <c:scaling>
          <c:orientation val="minMax"/>
        </c:scaling>
        <c:delete val="0"/>
        <c:axPos val="b"/>
        <c:numFmt formatCode="General" sourceLinked="1"/>
        <c:majorTickMark val="out"/>
        <c:minorTickMark val="none"/>
        <c:tickLblPos val="nextTo"/>
        <c:txPr>
          <a:bodyPr/>
          <a:lstStyle/>
          <a:p>
            <a:pPr>
              <a:defRPr sz="1600">
                <a:solidFill>
                  <a:srgbClr val="1F497D"/>
                </a:solidFill>
                <a:latin typeface="Avenir Black"/>
                <a:cs typeface="Avenir Black"/>
              </a:defRPr>
            </a:pPr>
            <a:endParaRPr lang="en-US"/>
          </a:p>
        </c:txPr>
        <c:crossAx val="-2050217752"/>
        <c:crosses val="autoZero"/>
        <c:auto val="1"/>
        <c:lblAlgn val="ctr"/>
        <c:lblOffset val="100"/>
        <c:noMultiLvlLbl val="0"/>
      </c:catAx>
      <c:valAx>
        <c:axId val="-2050217752"/>
        <c:scaling>
          <c:orientation val="minMax"/>
        </c:scaling>
        <c:delete val="1"/>
        <c:axPos val="l"/>
        <c:majorGridlines/>
        <c:numFmt formatCode="0%" sourceLinked="0"/>
        <c:majorTickMark val="out"/>
        <c:minorTickMark val="none"/>
        <c:tickLblPos val="nextTo"/>
        <c:crossAx val="2120965256"/>
        <c:crosses val="autoZero"/>
        <c:crossBetween val="between"/>
      </c:valAx>
    </c:plotArea>
    <c:plotVisOnly val="1"/>
    <c:dispBlanksAs val="gap"/>
    <c:showDLblsOverMax val="0"/>
  </c:chart>
  <c:txPr>
    <a:bodyPr/>
    <a:lstStyle/>
    <a:p>
      <a:pPr>
        <a:defRPr sz="1400">
          <a:solidFill>
            <a:schemeClr val="tx1"/>
          </a:solidFill>
          <a:latin typeface="Avenir Book"/>
          <a:cs typeface="Avenir Book"/>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[PCEA_LEP.xlsx]Sheet1!$A$25</c:f>
              <c:strCache>
                <c:ptCount val="1"/>
                <c:pt idx="0">
                  <c:v>Eligible electorate</c:v>
                </c:pt>
              </c:strCache>
            </c:strRef>
          </c:tx>
          <c:spPr>
            <a:ln>
              <a:solidFill>
                <a:schemeClr val="tx2"/>
              </a:solidFill>
            </a:ln>
          </c:spPr>
          <c:marker>
            <c:spPr>
              <a:solidFill>
                <a:srgbClr val="1F497D"/>
              </a:solidFill>
              <a:ln>
                <a:solidFill>
                  <a:schemeClr val="tx2"/>
                </a:solidFill>
              </a:ln>
            </c:spPr>
          </c:marker>
          <c:dLbls>
            <c:txPr>
              <a:bodyPr/>
              <a:lstStyle/>
              <a:p>
                <a:pPr>
                  <a:defRPr sz="1600">
                    <a:solidFill>
                      <a:srgbClr val="1F497D"/>
                    </a:solidFill>
                  </a:defRPr>
                </a:pPr>
                <a:endParaRPr lang="en-US"/>
              </a:p>
            </c:txPr>
            <c:dLblPos val="t"/>
            <c:showLegendKey val="0"/>
            <c:showVal val="1"/>
            <c:showCatName val="0"/>
            <c:showSerName val="0"/>
            <c:showPercent val="0"/>
            <c:showBubbleSize val="0"/>
            <c:showLeaderLines val="0"/>
          </c:dLbls>
          <c:cat>
            <c:numRef>
              <c:f>[PCEA_LEP.xlsx]Sheet1!$B$24:$F$24</c:f>
              <c:numCache>
                <c:formatCode>General</c:formatCode>
                <c:ptCount val="5"/>
                <c:pt idx="0">
                  <c:v>1996.0</c:v>
                </c:pt>
                <c:pt idx="1">
                  <c:v>2000.0</c:v>
                </c:pt>
                <c:pt idx="2">
                  <c:v>2004.0</c:v>
                </c:pt>
                <c:pt idx="3">
                  <c:v>2008.0</c:v>
                </c:pt>
                <c:pt idx="4">
                  <c:v>2012.0</c:v>
                </c:pt>
              </c:numCache>
            </c:numRef>
          </c:cat>
          <c:val>
            <c:numRef>
              <c:f>[PCEA_LEP.xlsx]Sheet1!$B$25:$F$25</c:f>
              <c:numCache>
                <c:formatCode>0.0%</c:formatCode>
                <c:ptCount val="5"/>
                <c:pt idx="0">
                  <c:v>0.021</c:v>
                </c:pt>
                <c:pt idx="1">
                  <c:v>0.025</c:v>
                </c:pt>
                <c:pt idx="2">
                  <c:v>0.032</c:v>
                </c:pt>
                <c:pt idx="3">
                  <c:v>0.034</c:v>
                </c:pt>
                <c:pt idx="4">
                  <c:v>0.038</c:v>
                </c:pt>
              </c:numCache>
            </c:numRef>
          </c:val>
          <c:smooth val="0"/>
        </c:ser>
        <c:ser>
          <c:idx val="1"/>
          <c:order val="1"/>
          <c:tx>
            <c:strRef>
              <c:f>[PCEA_LEP.xlsx]Sheet1!$A$26</c:f>
              <c:strCache>
                <c:ptCount val="1"/>
                <c:pt idx="0">
                  <c:v>Voting population</c:v>
                </c:pt>
              </c:strCache>
            </c:strRef>
          </c:tx>
          <c:spPr>
            <a:ln>
              <a:solidFill>
                <a:srgbClr val="AA2626"/>
              </a:solidFill>
            </a:ln>
          </c:spPr>
          <c:marker>
            <c:spPr>
              <a:solidFill>
                <a:srgbClr val="AA2626"/>
              </a:solidFill>
              <a:ln>
                <a:solidFill>
                  <a:srgbClr val="AA2626"/>
                </a:solidFill>
              </a:ln>
            </c:spPr>
          </c:marker>
          <c:dLbls>
            <c:txPr>
              <a:bodyPr/>
              <a:lstStyle/>
              <a:p>
                <a:pPr>
                  <a:defRPr sz="1600">
                    <a:solidFill>
                      <a:srgbClr val="1F497D"/>
                    </a:solidFill>
                  </a:defRPr>
                </a:pPr>
                <a:endParaRPr lang="en-US"/>
              </a:p>
            </c:txPr>
            <c:dLblPos val="b"/>
            <c:showLegendKey val="0"/>
            <c:showVal val="1"/>
            <c:showCatName val="0"/>
            <c:showSerName val="0"/>
            <c:showPercent val="0"/>
            <c:showBubbleSize val="0"/>
            <c:showLeaderLines val="0"/>
          </c:dLbls>
          <c:cat>
            <c:numRef>
              <c:f>[PCEA_LEP.xlsx]Sheet1!$B$24:$F$24</c:f>
              <c:numCache>
                <c:formatCode>General</c:formatCode>
                <c:ptCount val="5"/>
                <c:pt idx="0">
                  <c:v>1996.0</c:v>
                </c:pt>
                <c:pt idx="1">
                  <c:v>2000.0</c:v>
                </c:pt>
                <c:pt idx="2">
                  <c:v>2004.0</c:v>
                </c:pt>
                <c:pt idx="3">
                  <c:v>2008.0</c:v>
                </c:pt>
                <c:pt idx="4">
                  <c:v>2012.0</c:v>
                </c:pt>
              </c:numCache>
            </c:numRef>
          </c:cat>
          <c:val>
            <c:numRef>
              <c:f>[PCEA_LEP.xlsx]Sheet1!$B$26:$F$26</c:f>
              <c:numCache>
                <c:formatCode>0.0%</c:formatCode>
                <c:ptCount val="5"/>
                <c:pt idx="0">
                  <c:v>0.017</c:v>
                </c:pt>
                <c:pt idx="1">
                  <c:v>0.018</c:v>
                </c:pt>
                <c:pt idx="2">
                  <c:v>0.022</c:v>
                </c:pt>
                <c:pt idx="3">
                  <c:v>0.026</c:v>
                </c:pt>
                <c:pt idx="4">
                  <c:v>0.029</c:v>
                </c:pt>
              </c:numCache>
            </c:numRef>
          </c:val>
          <c:smooth val="0"/>
        </c:ser>
        <c:dLbls>
          <c:showLegendKey val="0"/>
          <c:showVal val="1"/>
          <c:showCatName val="0"/>
          <c:showSerName val="0"/>
          <c:showPercent val="0"/>
          <c:showBubbleSize val="0"/>
        </c:dLbls>
        <c:marker val="1"/>
        <c:smooth val="0"/>
        <c:axId val="-2042914136"/>
        <c:axId val="-2111647048"/>
      </c:lineChart>
      <c:catAx>
        <c:axId val="-2042914136"/>
        <c:scaling>
          <c:orientation val="minMax"/>
        </c:scaling>
        <c:delete val="0"/>
        <c:axPos val="b"/>
        <c:numFmt formatCode="General" sourceLinked="1"/>
        <c:majorTickMark val="out"/>
        <c:minorTickMark val="none"/>
        <c:tickLblPos val="nextTo"/>
        <c:txPr>
          <a:bodyPr/>
          <a:lstStyle/>
          <a:p>
            <a:pPr>
              <a:defRPr sz="1600">
                <a:solidFill>
                  <a:srgbClr val="1F497D"/>
                </a:solidFill>
              </a:defRPr>
            </a:pPr>
            <a:endParaRPr lang="en-US"/>
          </a:p>
        </c:txPr>
        <c:crossAx val="-2111647048"/>
        <c:crosses val="autoZero"/>
        <c:auto val="1"/>
        <c:lblAlgn val="ctr"/>
        <c:lblOffset val="100"/>
        <c:noMultiLvlLbl val="0"/>
      </c:catAx>
      <c:valAx>
        <c:axId val="-2111647048"/>
        <c:scaling>
          <c:orientation val="minMax"/>
          <c:max val="0.05"/>
        </c:scaling>
        <c:delete val="1"/>
        <c:axPos val="l"/>
        <c:majorGridlines/>
        <c:numFmt formatCode="0.0%" sourceLinked="1"/>
        <c:majorTickMark val="out"/>
        <c:minorTickMark val="none"/>
        <c:tickLblPos val="nextTo"/>
        <c:crossAx val="-2042914136"/>
        <c:crosses val="autoZero"/>
        <c:crossBetween val="between"/>
      </c:valAx>
    </c:plotArea>
    <c:legend>
      <c:legendPos val="r"/>
      <c:layout>
        <c:manualLayout>
          <c:xMode val="edge"/>
          <c:yMode val="edge"/>
          <c:x val="0.0422685814141294"/>
          <c:y val="0.080330979075121"/>
          <c:w val="0.694085061674711"/>
          <c:h val="0.0874358058869093"/>
        </c:manualLayout>
      </c:layout>
      <c:overlay val="1"/>
      <c:txPr>
        <a:bodyPr/>
        <a:lstStyle/>
        <a:p>
          <a:pPr>
            <a:defRPr sz="1600">
              <a:solidFill>
                <a:schemeClr val="tx2"/>
              </a:solidFill>
            </a:defRPr>
          </a:pPr>
          <a:endParaRPr lang="en-US"/>
        </a:p>
      </c:txPr>
    </c:legend>
    <c:plotVisOnly val="1"/>
    <c:dispBlanksAs val="gap"/>
    <c:showDLblsOverMax val="0"/>
  </c:chart>
  <c:txPr>
    <a:bodyPr/>
    <a:lstStyle/>
    <a:p>
      <a:pPr>
        <a:defRPr sz="1300">
          <a:latin typeface="Avenir Black"/>
          <a:cs typeface="Avenir Black"/>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[PCEA_LEP.xlsx]Sheet1!$A$31</c:f>
              <c:strCache>
                <c:ptCount val="1"/>
                <c:pt idx="0">
                  <c:v>White</c:v>
                </c:pt>
              </c:strCache>
            </c:strRef>
          </c:tx>
          <c:spPr>
            <a:ln>
              <a:solidFill>
                <a:schemeClr val="accent1"/>
              </a:solidFill>
            </a:ln>
          </c:spPr>
          <c:marker>
            <c:spPr>
              <a:solidFill>
                <a:schemeClr val="accent1"/>
              </a:solidFill>
              <a:ln>
                <a:solidFill>
                  <a:schemeClr val="accent1"/>
                </a:solidFill>
              </a:ln>
            </c:spPr>
          </c:marker>
          <c:dLbls>
            <c:dLbl>
              <c:idx val="0"/>
              <c:layout>
                <c:manualLayout>
                  <c:x val="-0.0786716154191747"/>
                  <c:y val="-0.0180082928714696"/>
                </c:manualLayout>
              </c:layout>
              <c:dLblPos val="r"/>
              <c:showLegendKey val="0"/>
              <c:showVal val="1"/>
              <c:showCatName val="0"/>
              <c:showSerName val="0"/>
              <c:showPercent val="0"/>
              <c:showBubbleSize val="0"/>
            </c:dLbl>
            <c:dLbl>
              <c:idx val="4"/>
              <c:layout>
                <c:manualLayout>
                  <c:x val="0.00137323784458438"/>
                  <c:y val="0.039941670469392"/>
                </c:manualLayout>
              </c:layout>
              <c:dLblPos val="r"/>
              <c:showLegendKey val="0"/>
              <c:showVal val="1"/>
              <c:showCatName val="0"/>
              <c:showSerName val="0"/>
              <c:showPercent val="0"/>
              <c:showBubbleSize val="0"/>
            </c:dLbl>
            <c:txPr>
              <a:bodyPr/>
              <a:lstStyle/>
              <a:p>
                <a:pPr>
                  <a:defRPr sz="1600"/>
                </a:pPr>
                <a:endParaRPr lang="en-US"/>
              </a:p>
            </c:txPr>
            <c:dLblPos val="t"/>
            <c:showLegendKey val="0"/>
            <c:showVal val="1"/>
            <c:showCatName val="0"/>
            <c:showSerName val="0"/>
            <c:showPercent val="0"/>
            <c:showBubbleSize val="0"/>
            <c:showLeaderLines val="0"/>
          </c:dLbls>
          <c:cat>
            <c:numRef>
              <c:f>[PCEA_LEP.xlsx]Sheet1!$B$30:$F$30</c:f>
              <c:numCache>
                <c:formatCode>General</c:formatCode>
                <c:ptCount val="5"/>
                <c:pt idx="0">
                  <c:v>1996.0</c:v>
                </c:pt>
                <c:pt idx="1">
                  <c:v>2000.0</c:v>
                </c:pt>
                <c:pt idx="2">
                  <c:v>2004.0</c:v>
                </c:pt>
                <c:pt idx="3">
                  <c:v>2008.0</c:v>
                </c:pt>
                <c:pt idx="4">
                  <c:v>2012.0</c:v>
                </c:pt>
              </c:numCache>
            </c:numRef>
          </c:cat>
          <c:val>
            <c:numRef>
              <c:f>[PCEA_LEP.xlsx]Sheet1!$B$31:$F$31</c:f>
              <c:numCache>
                <c:formatCode>0%</c:formatCode>
                <c:ptCount val="5"/>
                <c:pt idx="0">
                  <c:v>0.607</c:v>
                </c:pt>
                <c:pt idx="1">
                  <c:v>0.618</c:v>
                </c:pt>
                <c:pt idx="2">
                  <c:v>0.672</c:v>
                </c:pt>
                <c:pt idx="3">
                  <c:v>0.661</c:v>
                </c:pt>
                <c:pt idx="4">
                  <c:v>0.641</c:v>
                </c:pt>
              </c:numCache>
            </c:numRef>
          </c:val>
          <c:smooth val="0"/>
        </c:ser>
        <c:ser>
          <c:idx val="1"/>
          <c:order val="1"/>
          <c:tx>
            <c:strRef>
              <c:f>[PCEA_LEP.xlsx]Sheet1!$A$32</c:f>
              <c:strCache>
                <c:ptCount val="1"/>
                <c:pt idx="0">
                  <c:v>Black</c:v>
                </c:pt>
              </c:strCache>
            </c:strRef>
          </c:tx>
          <c:spPr>
            <a:ln>
              <a:solidFill>
                <a:schemeClr val="tx2"/>
              </a:solidFill>
            </a:ln>
          </c:spPr>
          <c:marker>
            <c:spPr>
              <a:solidFill>
                <a:schemeClr val="tx2"/>
              </a:solidFill>
              <a:ln>
                <a:solidFill>
                  <a:schemeClr val="tx2"/>
                </a:solidFill>
              </a:ln>
            </c:spPr>
          </c:marker>
          <c:dLbls>
            <c:dLbl>
              <c:idx val="0"/>
              <c:layout>
                <c:manualLayout>
                  <c:x val="-0.0801960123528317"/>
                  <c:y val="-0.0110373128250214"/>
                </c:manualLayout>
              </c:layout>
              <c:dLblPos val="r"/>
              <c:showLegendKey val="0"/>
              <c:showVal val="1"/>
              <c:showCatName val="0"/>
              <c:showSerName val="0"/>
              <c:showPercent val="0"/>
              <c:showBubbleSize val="0"/>
            </c:dLbl>
            <c:dLbl>
              <c:idx val="4"/>
              <c:layout>
                <c:manualLayout>
                  <c:x val="0.00318741425304343"/>
                  <c:y val="-0.0110373407921911"/>
                </c:manualLayout>
              </c:layout>
              <c:dLblPos val="r"/>
              <c:showLegendKey val="0"/>
              <c:showVal val="1"/>
              <c:showCatName val="0"/>
              <c:showSerName val="0"/>
              <c:showPercent val="0"/>
              <c:showBubbleSize val="0"/>
            </c:dLbl>
            <c:txPr>
              <a:bodyPr/>
              <a:lstStyle/>
              <a:p>
                <a:pPr>
                  <a:defRPr sz="1600"/>
                </a:pPr>
                <a:endParaRPr lang="en-US"/>
              </a:p>
            </c:txPr>
            <c:dLblPos val="b"/>
            <c:showLegendKey val="0"/>
            <c:showVal val="1"/>
            <c:showCatName val="0"/>
            <c:showSerName val="0"/>
            <c:showPercent val="0"/>
            <c:showBubbleSize val="0"/>
            <c:showLeaderLines val="0"/>
          </c:dLbls>
          <c:cat>
            <c:numRef>
              <c:f>[PCEA_LEP.xlsx]Sheet1!$B$30:$F$30</c:f>
              <c:numCache>
                <c:formatCode>General</c:formatCode>
                <c:ptCount val="5"/>
                <c:pt idx="0">
                  <c:v>1996.0</c:v>
                </c:pt>
                <c:pt idx="1">
                  <c:v>2000.0</c:v>
                </c:pt>
                <c:pt idx="2">
                  <c:v>2004.0</c:v>
                </c:pt>
                <c:pt idx="3">
                  <c:v>2008.0</c:v>
                </c:pt>
                <c:pt idx="4">
                  <c:v>2012.0</c:v>
                </c:pt>
              </c:numCache>
            </c:numRef>
          </c:cat>
          <c:val>
            <c:numRef>
              <c:f>[PCEA_LEP.xlsx]Sheet1!$B$32:$F$32</c:f>
              <c:numCache>
                <c:formatCode>0%</c:formatCode>
                <c:ptCount val="5"/>
                <c:pt idx="0">
                  <c:v>0.53</c:v>
                </c:pt>
                <c:pt idx="1">
                  <c:v>0.568</c:v>
                </c:pt>
                <c:pt idx="2">
                  <c:v>0.6</c:v>
                </c:pt>
                <c:pt idx="3">
                  <c:v>0.647</c:v>
                </c:pt>
                <c:pt idx="4">
                  <c:v>0.662</c:v>
                </c:pt>
              </c:numCache>
            </c:numRef>
          </c:val>
          <c:smooth val="0"/>
        </c:ser>
        <c:ser>
          <c:idx val="2"/>
          <c:order val="2"/>
          <c:tx>
            <c:strRef>
              <c:f>[PCEA_LEP.xlsx]Sheet1!$A$33</c:f>
              <c:strCache>
                <c:ptCount val="1"/>
                <c:pt idx="0">
                  <c:v>Asian</c:v>
                </c:pt>
              </c:strCache>
            </c:strRef>
          </c:tx>
          <c:spPr>
            <a:ln>
              <a:solidFill>
                <a:srgbClr val="AA2626"/>
              </a:solidFill>
            </a:ln>
          </c:spPr>
          <c:marker>
            <c:spPr>
              <a:solidFill>
                <a:srgbClr val="AA2626"/>
              </a:solidFill>
              <a:ln>
                <a:solidFill>
                  <a:srgbClr val="AA2626"/>
                </a:solidFill>
              </a:ln>
            </c:spPr>
          </c:marker>
          <c:dLbls>
            <c:dLbl>
              <c:idx val="0"/>
              <c:layout>
                <c:manualLayout>
                  <c:x val="-0.0809576809314464"/>
                  <c:y val="0.0272055714296871"/>
                </c:manualLayout>
              </c:layout>
              <c:dLblPos val="r"/>
              <c:showLegendKey val="0"/>
              <c:showVal val="1"/>
              <c:showCatName val="0"/>
              <c:showSerName val="0"/>
              <c:showPercent val="0"/>
              <c:showBubbleSize val="0"/>
            </c:dLbl>
            <c:dLbl>
              <c:idx val="4"/>
              <c:layout>
                <c:manualLayout>
                  <c:x val="-0.00584230687134149"/>
                  <c:y val="0.0130360029767251"/>
                </c:manualLayout>
              </c:layout>
              <c:dLblPos val="r"/>
              <c:showLegendKey val="0"/>
              <c:showVal val="1"/>
              <c:showCatName val="0"/>
              <c:showSerName val="0"/>
              <c:showPercent val="0"/>
              <c:showBubbleSize val="0"/>
            </c:dLbl>
            <c:txPr>
              <a:bodyPr/>
              <a:lstStyle/>
              <a:p>
                <a:pPr>
                  <a:defRPr sz="1600">
                    <a:solidFill>
                      <a:schemeClr val="tx1"/>
                    </a:solidFill>
                    <a:latin typeface="Avenir Black"/>
                    <a:cs typeface="Avenir Black"/>
                  </a:defRPr>
                </a:pPr>
                <a:endParaRPr lang="en-US"/>
              </a:p>
            </c:txPr>
            <c:dLblPos val="b"/>
            <c:showLegendKey val="0"/>
            <c:showVal val="1"/>
            <c:showCatName val="0"/>
            <c:showSerName val="0"/>
            <c:showPercent val="0"/>
            <c:showBubbleSize val="0"/>
            <c:showLeaderLines val="0"/>
          </c:dLbls>
          <c:cat>
            <c:numRef>
              <c:f>[PCEA_LEP.xlsx]Sheet1!$B$30:$F$30</c:f>
              <c:numCache>
                <c:formatCode>General</c:formatCode>
                <c:ptCount val="5"/>
                <c:pt idx="0">
                  <c:v>1996.0</c:v>
                </c:pt>
                <c:pt idx="1">
                  <c:v>2000.0</c:v>
                </c:pt>
                <c:pt idx="2">
                  <c:v>2004.0</c:v>
                </c:pt>
                <c:pt idx="3">
                  <c:v>2008.0</c:v>
                </c:pt>
                <c:pt idx="4">
                  <c:v>2012.0</c:v>
                </c:pt>
              </c:numCache>
            </c:numRef>
          </c:cat>
          <c:val>
            <c:numRef>
              <c:f>[PCEA_LEP.xlsx]Sheet1!$B$33:$F$33</c:f>
              <c:numCache>
                <c:formatCode>0%</c:formatCode>
                <c:ptCount val="5"/>
                <c:pt idx="0">
                  <c:v>0.45</c:v>
                </c:pt>
                <c:pt idx="1">
                  <c:v>0.434</c:v>
                </c:pt>
                <c:pt idx="2">
                  <c:v>0.442</c:v>
                </c:pt>
                <c:pt idx="3">
                  <c:v>0.476</c:v>
                </c:pt>
                <c:pt idx="4">
                  <c:v>0.473</c:v>
                </c:pt>
              </c:numCache>
            </c:numRef>
          </c:val>
          <c:smooth val="0"/>
        </c:ser>
        <c:ser>
          <c:idx val="3"/>
          <c:order val="3"/>
          <c:tx>
            <c:strRef>
              <c:f>[PCEA_LEP.xlsx]Sheet1!$A$34</c:f>
              <c:strCache>
                <c:ptCount val="1"/>
                <c:pt idx="0">
                  <c:v>Latino</c:v>
                </c:pt>
              </c:strCache>
            </c:strRef>
          </c:tx>
          <c:spPr>
            <a:ln>
              <a:solidFill>
                <a:srgbClr val="0000FF"/>
              </a:solidFill>
            </a:ln>
          </c:spPr>
          <c:marker>
            <c:spPr>
              <a:solidFill>
                <a:srgbClr val="0000FF"/>
              </a:solidFill>
              <a:ln>
                <a:solidFill>
                  <a:srgbClr val="0000FF"/>
                </a:solidFill>
              </a:ln>
            </c:spPr>
          </c:marker>
          <c:dLbls>
            <c:dLbl>
              <c:idx val="0"/>
              <c:layout>
                <c:manualLayout>
                  <c:x val="-0.0785538575260479"/>
                  <c:y val="-0.0300394851202795"/>
                </c:manualLayout>
              </c:layout>
              <c:dLblPos val="r"/>
              <c:showLegendKey val="0"/>
              <c:showVal val="1"/>
              <c:showCatName val="0"/>
              <c:showSerName val="0"/>
              <c:showPercent val="0"/>
              <c:showBubbleSize val="0"/>
            </c:dLbl>
            <c:dLbl>
              <c:idx val="4"/>
              <c:layout>
                <c:manualLayout>
                  <c:x val="-0.00510771400061184"/>
                  <c:y val="-0.0385412261920568"/>
                </c:manualLayout>
              </c:layout>
              <c:dLblPos val="r"/>
              <c:showLegendKey val="0"/>
              <c:showVal val="1"/>
              <c:showCatName val="0"/>
              <c:showSerName val="0"/>
              <c:showPercent val="0"/>
              <c:showBubbleSize val="0"/>
            </c:dLbl>
            <c:txPr>
              <a:bodyPr/>
              <a:lstStyle/>
              <a:p>
                <a:pPr>
                  <a:defRPr sz="1600"/>
                </a:pPr>
                <a:endParaRPr lang="en-US"/>
              </a:p>
            </c:txPr>
            <c:dLblPos val="t"/>
            <c:showLegendKey val="0"/>
            <c:showVal val="1"/>
            <c:showCatName val="0"/>
            <c:showSerName val="0"/>
            <c:showPercent val="0"/>
            <c:showBubbleSize val="0"/>
            <c:showLeaderLines val="0"/>
          </c:dLbls>
          <c:cat>
            <c:numRef>
              <c:f>[PCEA_LEP.xlsx]Sheet1!$B$30:$F$30</c:f>
              <c:numCache>
                <c:formatCode>General</c:formatCode>
                <c:ptCount val="5"/>
                <c:pt idx="0">
                  <c:v>1996.0</c:v>
                </c:pt>
                <c:pt idx="1">
                  <c:v>2000.0</c:v>
                </c:pt>
                <c:pt idx="2">
                  <c:v>2004.0</c:v>
                </c:pt>
                <c:pt idx="3">
                  <c:v>2008.0</c:v>
                </c:pt>
                <c:pt idx="4">
                  <c:v>2012.0</c:v>
                </c:pt>
              </c:numCache>
            </c:numRef>
          </c:cat>
          <c:val>
            <c:numRef>
              <c:f>[PCEA_LEP.xlsx]Sheet1!$B$34:$F$34</c:f>
              <c:numCache>
                <c:formatCode>0%</c:formatCode>
                <c:ptCount val="5"/>
                <c:pt idx="0">
                  <c:v>0.45</c:v>
                </c:pt>
                <c:pt idx="1">
                  <c:v>0.451</c:v>
                </c:pt>
                <c:pt idx="2">
                  <c:v>0.472</c:v>
                </c:pt>
                <c:pt idx="3">
                  <c:v>0.499</c:v>
                </c:pt>
                <c:pt idx="4">
                  <c:v>0.48</c:v>
                </c:pt>
              </c:numCache>
            </c:numRef>
          </c:val>
          <c:smooth val="0"/>
        </c:ser>
        <c:dLbls>
          <c:showLegendKey val="0"/>
          <c:showVal val="1"/>
          <c:showCatName val="0"/>
          <c:showSerName val="0"/>
          <c:showPercent val="0"/>
          <c:showBubbleSize val="0"/>
        </c:dLbls>
        <c:marker val="1"/>
        <c:smooth val="0"/>
        <c:axId val="2118573720"/>
        <c:axId val="-2051204056"/>
      </c:lineChart>
      <c:catAx>
        <c:axId val="2118573720"/>
        <c:scaling>
          <c:orientation val="minMax"/>
        </c:scaling>
        <c:delete val="0"/>
        <c:axPos val="b"/>
        <c:numFmt formatCode="General" sourceLinked="1"/>
        <c:majorTickMark val="out"/>
        <c:minorTickMark val="none"/>
        <c:tickLblPos val="nextTo"/>
        <c:txPr>
          <a:bodyPr/>
          <a:lstStyle/>
          <a:p>
            <a:pPr>
              <a:defRPr sz="1600">
                <a:solidFill>
                  <a:srgbClr val="1F497D"/>
                </a:solidFill>
                <a:latin typeface="Avenir Black"/>
                <a:cs typeface="Avenir Black"/>
              </a:defRPr>
            </a:pPr>
            <a:endParaRPr lang="en-US"/>
          </a:p>
        </c:txPr>
        <c:crossAx val="-2051204056"/>
        <c:crosses val="autoZero"/>
        <c:auto val="1"/>
        <c:lblAlgn val="ctr"/>
        <c:lblOffset val="100"/>
        <c:noMultiLvlLbl val="0"/>
      </c:catAx>
      <c:valAx>
        <c:axId val="-2051204056"/>
        <c:scaling>
          <c:orientation val="minMax"/>
          <c:max val="0.8"/>
          <c:min val="0.35"/>
        </c:scaling>
        <c:delete val="1"/>
        <c:axPos val="l"/>
        <c:majorGridlines/>
        <c:numFmt formatCode="0%" sourceLinked="1"/>
        <c:majorTickMark val="out"/>
        <c:minorTickMark val="none"/>
        <c:tickLblPos val="nextTo"/>
        <c:crossAx val="2118573720"/>
        <c:crosses val="autoZero"/>
        <c:crossBetween val="between"/>
      </c:valAx>
    </c:plotArea>
    <c:legend>
      <c:legendPos val="l"/>
      <c:layout>
        <c:manualLayout>
          <c:xMode val="edge"/>
          <c:yMode val="edge"/>
          <c:x val="0.0452757095675562"/>
          <c:y val="0.0403663112373603"/>
          <c:w val="0.556864472030417"/>
          <c:h val="0.0964484279908426"/>
        </c:manualLayout>
      </c:layout>
      <c:overlay val="1"/>
      <c:txPr>
        <a:bodyPr/>
        <a:lstStyle/>
        <a:p>
          <a:pPr>
            <a:defRPr sz="1400"/>
          </a:pPr>
          <a:endParaRPr lang="en-US"/>
        </a:p>
      </c:txPr>
    </c:legend>
    <c:plotVisOnly val="1"/>
    <c:dispBlanksAs val="gap"/>
    <c:showDLblsOverMax val="0"/>
  </c:chart>
  <c:txPr>
    <a:bodyPr/>
    <a:lstStyle/>
    <a:p>
      <a:pPr>
        <a:defRPr sz="1200">
          <a:latin typeface="Avenir Book"/>
          <a:cs typeface="Avenir Book"/>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solidFill>
                  <a:srgbClr val="1F497D"/>
                </a:solidFill>
                <a:latin typeface="Avenir Black"/>
                <a:cs typeface="Avenir Black"/>
              </a:defRPr>
            </a:pPr>
            <a:r>
              <a:rPr lang="en-US" sz="1600">
                <a:solidFill>
                  <a:srgbClr val="1F497D"/>
                </a:solidFill>
                <a:latin typeface="Avenir Black"/>
                <a:cs typeface="Avenir Black"/>
              </a:rPr>
              <a:t>% Not Registered Due to "Difficulty with English"</a:t>
            </a:r>
          </a:p>
        </c:rich>
      </c:tx>
      <c:layout/>
      <c:overlay val="0"/>
    </c:title>
    <c:autoTitleDeleted val="0"/>
    <c:plotArea>
      <c:layout/>
      <c:barChart>
        <c:barDir val="col"/>
        <c:grouping val="clustered"/>
        <c:varyColors val="0"/>
        <c:ser>
          <c:idx val="0"/>
          <c:order val="0"/>
          <c:tx>
            <c:strRef>
              <c:f>[PCEA_LEP.xlsx]Sheet1!$B$2</c:f>
              <c:strCache>
                <c:ptCount val="1"/>
                <c:pt idx="0">
                  <c:v>2004</c:v>
                </c:pt>
              </c:strCache>
            </c:strRef>
          </c:tx>
          <c:spPr>
            <a:solidFill>
              <a:schemeClr val="accent1"/>
            </a:solidFill>
          </c:spPr>
          <c:invertIfNegative val="0"/>
          <c:dPt>
            <c:idx val="3"/>
            <c:invertIfNegative val="0"/>
            <c:bubble3D val="0"/>
            <c:spPr>
              <a:solidFill>
                <a:srgbClr val="3366FF"/>
              </a:solidFill>
            </c:spPr>
          </c:dPt>
          <c:dLbls>
            <c:dLbl>
              <c:idx val="3"/>
              <c:layout>
                <c:manualLayout>
                  <c:x val="-0.0122810281202907"/>
                  <c:y val="0.0"/>
                </c:manualLayout>
              </c:layout>
              <c:spPr/>
              <c:txPr>
                <a:bodyPr/>
                <a:lstStyle/>
                <a:p>
                  <a:pPr>
                    <a:defRPr sz="1600">
                      <a:latin typeface="Avenir Black"/>
                      <a:cs typeface="Avenir Black"/>
                    </a:defRPr>
                  </a:pPr>
                  <a:endParaRPr lang="en-US"/>
                </a:p>
              </c:txPr>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[PCEA_LEP.xlsx]Sheet1!$A$3:$A$7</c:f>
              <c:strCache>
                <c:ptCount val="5"/>
                <c:pt idx="0">
                  <c:v>White</c:v>
                </c:pt>
                <c:pt idx="1">
                  <c:v>Black</c:v>
                </c:pt>
                <c:pt idx="2">
                  <c:v>Latino</c:v>
                </c:pt>
                <c:pt idx="3">
                  <c:v>Asian</c:v>
                </c:pt>
                <c:pt idx="4">
                  <c:v>TOTAL</c:v>
                </c:pt>
              </c:strCache>
            </c:strRef>
          </c:cat>
          <c:val>
            <c:numRef>
              <c:f>[PCEA_LEP.xlsx]Sheet1!$B$3:$B$7</c:f>
              <c:numCache>
                <c:formatCode>0.0%</c:formatCode>
                <c:ptCount val="5"/>
                <c:pt idx="0">
                  <c:v>0.005</c:v>
                </c:pt>
                <c:pt idx="1">
                  <c:v>0.001</c:v>
                </c:pt>
                <c:pt idx="2">
                  <c:v>0.026</c:v>
                </c:pt>
                <c:pt idx="3">
                  <c:v>0.062</c:v>
                </c:pt>
                <c:pt idx="4">
                  <c:v>0.01</c:v>
                </c:pt>
              </c:numCache>
            </c:numRef>
          </c:val>
        </c:ser>
        <c:ser>
          <c:idx val="1"/>
          <c:order val="1"/>
          <c:tx>
            <c:strRef>
              <c:f>[PCEA_LEP.xlsx]Sheet1!$C$2</c:f>
              <c:strCache>
                <c:ptCount val="1"/>
                <c:pt idx="0">
                  <c:v>2008</c:v>
                </c:pt>
              </c:strCache>
            </c:strRef>
          </c:tx>
          <c:spPr>
            <a:solidFill>
              <a:schemeClr val="tx2"/>
            </a:solidFill>
          </c:spPr>
          <c:invertIfNegative val="0"/>
          <c:dPt>
            <c:idx val="3"/>
            <c:invertIfNegative val="0"/>
            <c:bubble3D val="0"/>
            <c:spPr>
              <a:solidFill>
                <a:srgbClr val="000090"/>
              </a:solidFill>
            </c:spPr>
          </c:dPt>
          <c:dLbls>
            <c:dLbl>
              <c:idx val="3"/>
              <c:layout>
                <c:manualLayout>
                  <c:x val="-0.0107458996052544"/>
                  <c:y val="0.00594328885694176"/>
                </c:manualLayout>
              </c:layout>
              <c:spPr/>
              <c:txPr>
                <a:bodyPr/>
                <a:lstStyle/>
                <a:p>
                  <a:pPr>
                    <a:defRPr sz="1600">
                      <a:latin typeface="Avenir Black"/>
                      <a:cs typeface="Avenir Black"/>
                    </a:defRPr>
                  </a:pPr>
                  <a:endParaRPr lang="en-US"/>
                </a:p>
              </c:txPr>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[PCEA_LEP.xlsx]Sheet1!$A$3:$A$7</c:f>
              <c:strCache>
                <c:ptCount val="5"/>
                <c:pt idx="0">
                  <c:v>White</c:v>
                </c:pt>
                <c:pt idx="1">
                  <c:v>Black</c:v>
                </c:pt>
                <c:pt idx="2">
                  <c:v>Latino</c:v>
                </c:pt>
                <c:pt idx="3">
                  <c:v>Asian</c:v>
                </c:pt>
                <c:pt idx="4">
                  <c:v>TOTAL</c:v>
                </c:pt>
              </c:strCache>
            </c:strRef>
          </c:cat>
          <c:val>
            <c:numRef>
              <c:f>[PCEA_LEP.xlsx]Sheet1!$C$3:$C$7</c:f>
              <c:numCache>
                <c:formatCode>0.0%</c:formatCode>
                <c:ptCount val="5"/>
                <c:pt idx="0">
                  <c:v>0.005</c:v>
                </c:pt>
                <c:pt idx="1">
                  <c:v>0.007</c:v>
                </c:pt>
                <c:pt idx="2">
                  <c:v>0.03</c:v>
                </c:pt>
                <c:pt idx="3">
                  <c:v>0.093</c:v>
                </c:pt>
                <c:pt idx="4">
                  <c:v>0.014</c:v>
                </c:pt>
              </c:numCache>
            </c:numRef>
          </c:val>
        </c:ser>
        <c:ser>
          <c:idx val="2"/>
          <c:order val="2"/>
          <c:tx>
            <c:strRef>
              <c:f>[PCEA_LEP.xlsx]Sheet1!$D$2</c:f>
              <c:strCache>
                <c:ptCount val="1"/>
                <c:pt idx="0">
                  <c:v>2012</c:v>
                </c:pt>
              </c:strCache>
            </c:strRef>
          </c:tx>
          <c:spPr>
            <a:solidFill>
              <a:schemeClr val="accent2"/>
            </a:solidFill>
          </c:spPr>
          <c:invertIfNegative val="0"/>
          <c:dPt>
            <c:idx val="3"/>
            <c:invertIfNegative val="0"/>
            <c:bubble3D val="0"/>
            <c:spPr>
              <a:solidFill>
                <a:srgbClr val="FF0000"/>
              </a:solidFill>
            </c:spPr>
          </c:dPt>
          <c:dLbls>
            <c:dLbl>
              <c:idx val="3"/>
              <c:layout>
                <c:manualLayout>
                  <c:x val="0.00767564257518171"/>
                  <c:y val="-2.72397592516264E-17"/>
                </c:manualLayout>
              </c:layout>
              <c:spPr/>
              <c:txPr>
                <a:bodyPr/>
                <a:lstStyle/>
                <a:p>
                  <a:pPr>
                    <a:defRPr sz="1600">
                      <a:latin typeface="Avenir Black"/>
                      <a:cs typeface="Avenir Black"/>
                    </a:defRPr>
                  </a:pPr>
                  <a:endParaRPr lang="en-US"/>
                </a:p>
              </c:txPr>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[PCEA_LEP.xlsx]Sheet1!$A$3:$A$7</c:f>
              <c:strCache>
                <c:ptCount val="5"/>
                <c:pt idx="0">
                  <c:v>White</c:v>
                </c:pt>
                <c:pt idx="1">
                  <c:v>Black</c:v>
                </c:pt>
                <c:pt idx="2">
                  <c:v>Latino</c:v>
                </c:pt>
                <c:pt idx="3">
                  <c:v>Asian</c:v>
                </c:pt>
                <c:pt idx="4">
                  <c:v>TOTAL</c:v>
                </c:pt>
              </c:strCache>
            </c:strRef>
          </c:cat>
          <c:val>
            <c:numRef>
              <c:f>[PCEA_LEP.xlsx]Sheet1!$D$3:$D$7</c:f>
              <c:numCache>
                <c:formatCode>0.0%</c:formatCode>
                <c:ptCount val="5"/>
                <c:pt idx="0">
                  <c:v>0.0041</c:v>
                </c:pt>
                <c:pt idx="1">
                  <c:v>0.0026</c:v>
                </c:pt>
                <c:pt idx="2">
                  <c:v>0.0318</c:v>
                </c:pt>
                <c:pt idx="3">
                  <c:v>0.0976</c:v>
                </c:pt>
                <c:pt idx="4">
                  <c:v>0.0146</c:v>
                </c:pt>
              </c:numCache>
            </c:numRef>
          </c:val>
        </c:ser>
        <c:dLbls>
          <c:showLegendKey val="0"/>
          <c:showVal val="1"/>
          <c:showCatName val="0"/>
          <c:showSerName val="0"/>
          <c:showPercent val="0"/>
          <c:showBubbleSize val="0"/>
        </c:dLbls>
        <c:gapWidth val="100"/>
        <c:axId val="-2094945464"/>
        <c:axId val="-2051380104"/>
      </c:barChart>
      <c:catAx>
        <c:axId val="-2094945464"/>
        <c:scaling>
          <c:orientation val="minMax"/>
        </c:scaling>
        <c:delete val="0"/>
        <c:axPos val="b"/>
        <c:majorTickMark val="out"/>
        <c:minorTickMark val="none"/>
        <c:tickLblPos val="nextTo"/>
        <c:txPr>
          <a:bodyPr/>
          <a:lstStyle/>
          <a:p>
            <a:pPr>
              <a:defRPr sz="1600">
                <a:solidFill>
                  <a:srgbClr val="1F497D"/>
                </a:solidFill>
                <a:latin typeface="Avenir Black"/>
                <a:cs typeface="Avenir Black"/>
              </a:defRPr>
            </a:pPr>
            <a:endParaRPr lang="en-US"/>
          </a:p>
        </c:txPr>
        <c:crossAx val="-2051380104"/>
        <c:crosses val="autoZero"/>
        <c:auto val="1"/>
        <c:lblAlgn val="ctr"/>
        <c:lblOffset val="100"/>
        <c:noMultiLvlLbl val="0"/>
      </c:catAx>
      <c:valAx>
        <c:axId val="-2051380104"/>
        <c:scaling>
          <c:orientation val="minMax"/>
        </c:scaling>
        <c:delete val="1"/>
        <c:axPos val="l"/>
        <c:majorGridlines/>
        <c:numFmt formatCode="0.0%" sourceLinked="1"/>
        <c:majorTickMark val="out"/>
        <c:minorTickMark val="none"/>
        <c:tickLblPos val="nextTo"/>
        <c:crossAx val="-2094945464"/>
        <c:crosses val="autoZero"/>
        <c:crossBetween val="between"/>
      </c:valAx>
    </c:plotArea>
    <c:legend>
      <c:legendPos val="l"/>
      <c:layout>
        <c:manualLayout>
          <c:xMode val="edge"/>
          <c:yMode val="edge"/>
          <c:x val="0.0384531999590029"/>
          <c:y val="0.255919759522652"/>
          <c:w val="0.39491591883122"/>
          <c:h val="0.131153708830364"/>
        </c:manualLayout>
      </c:layout>
      <c:overlay val="1"/>
      <c:txPr>
        <a:bodyPr/>
        <a:lstStyle/>
        <a:p>
          <a:pPr>
            <a:defRPr sz="1600">
              <a:solidFill>
                <a:srgbClr val="1F497D"/>
              </a:solidFill>
              <a:latin typeface="Avenir Black"/>
              <a:cs typeface="Avenir Black"/>
            </a:defRPr>
          </a:pPr>
          <a:endParaRPr lang="en-US"/>
        </a:p>
      </c:txPr>
    </c:legend>
    <c:plotVisOnly val="1"/>
    <c:dispBlanksAs val="gap"/>
    <c:showDLblsOverMax val="0"/>
  </c:chart>
  <c:txPr>
    <a:bodyPr/>
    <a:lstStyle/>
    <a:p>
      <a:pPr>
        <a:defRPr sz="1100">
          <a:latin typeface="Avenir Book"/>
          <a:cs typeface="Avenir Book"/>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solidFill>
                  <a:srgbClr val="1F497D"/>
                </a:solidFill>
                <a:latin typeface="Avenir Black"/>
                <a:cs typeface="Avenir Black"/>
              </a:defRPr>
            </a:pPr>
            <a:r>
              <a:rPr lang="en-US">
                <a:solidFill>
                  <a:srgbClr val="1F497D"/>
                </a:solidFill>
                <a:latin typeface="Avenir Black"/>
                <a:cs typeface="Avenir Black"/>
              </a:rPr>
              <a:t>Reasons for Not Registering to Vote in 2008</a:t>
            </a:r>
          </a:p>
        </c:rich>
      </c:tx>
      <c:layout>
        <c:manualLayout>
          <c:xMode val="edge"/>
          <c:yMode val="edge"/>
          <c:x val="0.144635657116618"/>
          <c:y val="0.0202837824288668"/>
        </c:manualLayout>
      </c:layout>
      <c:overlay val="0"/>
    </c:title>
    <c:autoTitleDeleted val="0"/>
    <c:plotArea>
      <c:layout>
        <c:manualLayout>
          <c:layoutTarget val="inner"/>
          <c:xMode val="edge"/>
          <c:yMode val="edge"/>
          <c:x val="0.287841251223106"/>
          <c:y val="0.0999148823627384"/>
          <c:w val="0.690868829856539"/>
          <c:h val="0.865540078522485"/>
        </c:manualLayout>
      </c:layout>
      <c:barChart>
        <c:barDir val="bar"/>
        <c:grouping val="clustered"/>
        <c:varyColors val="0"/>
        <c:ser>
          <c:idx val="1"/>
          <c:order val="0"/>
          <c:tx>
            <c:strRef>
              <c:f>Sheet1!$C$10</c:f>
              <c:strCache>
                <c:ptCount val="1"/>
                <c:pt idx="0">
                  <c:v>TOTAL</c:v>
                </c:pt>
              </c:strCache>
            </c:strRef>
          </c:tx>
          <c:spPr>
            <a:solidFill>
              <a:schemeClr val="accent1"/>
            </a:solidFill>
          </c:spPr>
          <c:invertIfNegative val="0"/>
          <c:dPt>
            <c:idx val="3"/>
            <c:invertIfNegative val="0"/>
            <c:bubble3D val="0"/>
            <c:spPr>
              <a:solidFill>
                <a:srgbClr val="0000FF"/>
              </a:solidFill>
            </c:spPr>
          </c:dPt>
          <c:dLbls>
            <c:dLbl>
              <c:idx val="3"/>
              <c:layout>
                <c:manualLayout>
                  <c:x val="-0.00163781502245564"/>
                  <c:y val="0.0106294520416097"/>
                </c:manualLayout>
              </c:layout>
              <c:spPr/>
              <c:txPr>
                <a:bodyPr/>
                <a:lstStyle/>
                <a:p>
                  <a:pPr>
                    <a:defRPr sz="1600">
                      <a:latin typeface="Avenir Black"/>
                      <a:cs typeface="Avenir Black"/>
                    </a:defRPr>
                  </a:pPr>
                  <a:endParaRPr lang="en-US"/>
                </a:p>
              </c:txPr>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Sheet1!$A$11:$A$20</c:f>
              <c:strCache>
                <c:ptCount val="10"/>
                <c:pt idx="0">
                  <c:v>Not interested/involved</c:v>
                </c:pt>
                <c:pt idx="1">
                  <c:v>Registration deadlines</c:v>
                </c:pt>
                <c:pt idx="2">
                  <c:v>Not eligible</c:v>
                </c:pt>
                <c:pt idx="3">
                  <c:v>Difficulty with English</c:v>
                </c:pt>
                <c:pt idx="4">
                  <c:v>DK where or how to reg</c:v>
                </c:pt>
                <c:pt idx="5">
                  <c:v>Perm illness / disability</c:v>
                </c:pt>
                <c:pt idx="6">
                  <c:v>Vote would not make diff.</c:v>
                </c:pt>
                <c:pt idx="7">
                  <c:v>Residency requirements</c:v>
                </c:pt>
                <c:pt idx="8">
                  <c:v>Other</c:v>
                </c:pt>
                <c:pt idx="9">
                  <c:v>DK/refused</c:v>
                </c:pt>
              </c:strCache>
            </c:strRef>
          </c:cat>
          <c:val>
            <c:numRef>
              <c:f>Sheet1!$C$11:$C$20</c:f>
              <c:numCache>
                <c:formatCode>0%</c:formatCode>
                <c:ptCount val="10"/>
                <c:pt idx="0">
                  <c:v>0.46</c:v>
                </c:pt>
                <c:pt idx="1">
                  <c:v>0.147</c:v>
                </c:pt>
                <c:pt idx="2">
                  <c:v>0.086</c:v>
                </c:pt>
                <c:pt idx="3">
                  <c:v>0.014</c:v>
                </c:pt>
                <c:pt idx="4">
                  <c:v>0.042</c:v>
                </c:pt>
                <c:pt idx="5">
                  <c:v>0.06</c:v>
                </c:pt>
                <c:pt idx="6">
                  <c:v>0.04</c:v>
                </c:pt>
                <c:pt idx="7">
                  <c:v>0.035</c:v>
                </c:pt>
                <c:pt idx="8">
                  <c:v>0.061</c:v>
                </c:pt>
                <c:pt idx="9">
                  <c:v>0.063</c:v>
                </c:pt>
              </c:numCache>
            </c:numRef>
          </c:val>
        </c:ser>
        <c:ser>
          <c:idx val="0"/>
          <c:order val="1"/>
          <c:tx>
            <c:strRef>
              <c:f>Sheet1!$B$10</c:f>
              <c:strCache>
                <c:ptCount val="1"/>
                <c:pt idx="0">
                  <c:v>Asian Americans</c:v>
                </c:pt>
              </c:strCache>
            </c:strRef>
          </c:tx>
          <c:spPr>
            <a:solidFill>
              <a:schemeClr val="accent2"/>
            </a:solidFill>
          </c:spPr>
          <c:invertIfNegative val="0"/>
          <c:dPt>
            <c:idx val="3"/>
            <c:invertIfNegative val="0"/>
            <c:bubble3D val="0"/>
            <c:spPr>
              <a:solidFill>
                <a:srgbClr val="FF0000"/>
              </a:solidFill>
            </c:spPr>
          </c:dPt>
          <c:dLbls>
            <c:dLbl>
              <c:idx val="3"/>
              <c:spPr/>
              <c:txPr>
                <a:bodyPr/>
                <a:lstStyle/>
                <a:p>
                  <a:pPr>
                    <a:defRPr sz="1600">
                      <a:latin typeface="Avenir Black"/>
                      <a:cs typeface="Avenir Black"/>
                    </a:defRPr>
                  </a:pPr>
                  <a:endParaRPr lang="en-US"/>
                </a:p>
              </c:txPr>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Sheet1!$A$11:$A$20</c:f>
              <c:strCache>
                <c:ptCount val="10"/>
                <c:pt idx="0">
                  <c:v>Not interested/involved</c:v>
                </c:pt>
                <c:pt idx="1">
                  <c:v>Registration deadlines</c:v>
                </c:pt>
                <c:pt idx="2">
                  <c:v>Not eligible</c:v>
                </c:pt>
                <c:pt idx="3">
                  <c:v>Difficulty with English</c:v>
                </c:pt>
                <c:pt idx="4">
                  <c:v>DK where or how to reg</c:v>
                </c:pt>
                <c:pt idx="5">
                  <c:v>Perm illness / disability</c:v>
                </c:pt>
                <c:pt idx="6">
                  <c:v>Vote would not make diff.</c:v>
                </c:pt>
                <c:pt idx="7">
                  <c:v>Residency requirements</c:v>
                </c:pt>
                <c:pt idx="8">
                  <c:v>Other</c:v>
                </c:pt>
                <c:pt idx="9">
                  <c:v>DK/refused</c:v>
                </c:pt>
              </c:strCache>
            </c:strRef>
          </c:cat>
          <c:val>
            <c:numRef>
              <c:f>Sheet1!$B$11:$B$20</c:f>
              <c:numCache>
                <c:formatCode>0%</c:formatCode>
                <c:ptCount val="10"/>
                <c:pt idx="0">
                  <c:v>0.355</c:v>
                </c:pt>
                <c:pt idx="1">
                  <c:v>0.122</c:v>
                </c:pt>
                <c:pt idx="2">
                  <c:v>0.122</c:v>
                </c:pt>
                <c:pt idx="3">
                  <c:v>0.093</c:v>
                </c:pt>
                <c:pt idx="4">
                  <c:v>0.068</c:v>
                </c:pt>
                <c:pt idx="5">
                  <c:v>0.032</c:v>
                </c:pt>
                <c:pt idx="6">
                  <c:v>0.027</c:v>
                </c:pt>
                <c:pt idx="7">
                  <c:v>0.056</c:v>
                </c:pt>
                <c:pt idx="8">
                  <c:v>0.061</c:v>
                </c:pt>
                <c:pt idx="9">
                  <c:v>0.057</c:v>
                </c:pt>
              </c:numCache>
            </c:numRef>
          </c:val>
        </c:ser>
        <c:dLbls>
          <c:showLegendKey val="0"/>
          <c:showVal val="1"/>
          <c:showCatName val="0"/>
          <c:showSerName val="0"/>
          <c:showPercent val="0"/>
          <c:showBubbleSize val="0"/>
        </c:dLbls>
        <c:gapWidth val="50"/>
        <c:axId val="-2109642760"/>
        <c:axId val="-2118820696"/>
      </c:barChart>
      <c:catAx>
        <c:axId val="-2109642760"/>
        <c:scaling>
          <c:orientation val="maxMin"/>
        </c:scaling>
        <c:delete val="0"/>
        <c:axPos val="l"/>
        <c:majorTickMark val="out"/>
        <c:minorTickMark val="none"/>
        <c:tickLblPos val="nextTo"/>
        <c:txPr>
          <a:bodyPr/>
          <a:lstStyle/>
          <a:p>
            <a:pPr>
              <a:defRPr sz="1300">
                <a:solidFill>
                  <a:srgbClr val="1F497D"/>
                </a:solidFill>
              </a:defRPr>
            </a:pPr>
            <a:endParaRPr lang="en-US"/>
          </a:p>
        </c:txPr>
        <c:crossAx val="-2118820696"/>
        <c:crosses val="autoZero"/>
        <c:auto val="1"/>
        <c:lblAlgn val="ctr"/>
        <c:lblOffset val="100"/>
        <c:noMultiLvlLbl val="0"/>
      </c:catAx>
      <c:valAx>
        <c:axId val="-2118820696"/>
        <c:scaling>
          <c:orientation val="minMax"/>
        </c:scaling>
        <c:delete val="1"/>
        <c:axPos val="t"/>
        <c:majorGridlines/>
        <c:numFmt formatCode="0%" sourceLinked="1"/>
        <c:majorTickMark val="out"/>
        <c:minorTickMark val="none"/>
        <c:tickLblPos val="nextTo"/>
        <c:crossAx val="-2109642760"/>
        <c:crosses val="autoZero"/>
        <c:crossBetween val="between"/>
      </c:valAx>
    </c:plotArea>
    <c:legend>
      <c:legendPos val="r"/>
      <c:layout>
        <c:manualLayout>
          <c:xMode val="edge"/>
          <c:yMode val="edge"/>
          <c:x val="0.584164684679666"/>
          <c:y val="0.401429427922808"/>
          <c:w val="0.36084426714451"/>
          <c:h val="0.0938150852366643"/>
        </c:manualLayout>
      </c:layout>
      <c:overlay val="1"/>
      <c:spPr>
        <a:solidFill>
          <a:schemeClr val="bg1"/>
        </a:solidFill>
      </c:spPr>
      <c:txPr>
        <a:bodyPr/>
        <a:lstStyle/>
        <a:p>
          <a:pPr>
            <a:defRPr sz="1400">
              <a:solidFill>
                <a:srgbClr val="1F497D"/>
              </a:solidFill>
              <a:latin typeface="Avenir Black"/>
              <a:cs typeface="Avenir Black"/>
            </a:defRPr>
          </a:pPr>
          <a:endParaRPr lang="en-US"/>
        </a:p>
      </c:txPr>
    </c:legend>
    <c:plotVisOnly val="1"/>
    <c:dispBlanksAs val="gap"/>
    <c:showDLblsOverMax val="0"/>
  </c:chart>
  <c:txPr>
    <a:bodyPr/>
    <a:lstStyle/>
    <a:p>
      <a:pPr>
        <a:defRPr>
          <a:latin typeface="Avenir Book"/>
          <a:cs typeface="Avenir Book"/>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AA2626"/>
              </a:solidFill>
            </c:spPr>
          </c:dPt>
          <c:dPt>
            <c:idx val="1"/>
            <c:invertIfNegative val="0"/>
            <c:bubble3D val="0"/>
            <c:spPr>
              <a:solidFill>
                <a:srgbClr val="4F81BD"/>
              </a:solidFill>
            </c:spPr>
          </c:dPt>
          <c:dLbls>
            <c:showLegendKey val="0"/>
            <c:showVal val="1"/>
            <c:showCatName val="0"/>
            <c:showSerName val="0"/>
            <c:showPercent val="0"/>
            <c:showBubbleSize val="0"/>
            <c:showLeaderLines val="0"/>
          </c:dLbls>
          <c:cat>
            <c:strRef>
              <c:f>[PCEA_LEP.xlsx]NAAS!$A$14:$A$15</c:f>
              <c:strCache>
                <c:ptCount val="2"/>
                <c:pt idx="0">
                  <c:v>LEP</c:v>
                </c:pt>
                <c:pt idx="1">
                  <c:v>Not LEP</c:v>
                </c:pt>
              </c:strCache>
            </c:strRef>
          </c:cat>
          <c:val>
            <c:numRef>
              <c:f>[PCEA_LEP.xlsx]NAAS!$B$14:$B$15</c:f>
              <c:numCache>
                <c:formatCode>0%</c:formatCode>
                <c:ptCount val="2"/>
                <c:pt idx="0">
                  <c:v>0.387</c:v>
                </c:pt>
                <c:pt idx="1">
                  <c:v>0.601</c:v>
                </c:pt>
              </c:numCache>
            </c:numRef>
          </c:val>
        </c:ser>
        <c:dLbls>
          <c:showLegendKey val="0"/>
          <c:showVal val="0"/>
          <c:showCatName val="0"/>
          <c:showSerName val="0"/>
          <c:showPercent val="0"/>
          <c:showBubbleSize val="0"/>
        </c:dLbls>
        <c:gapWidth val="100"/>
        <c:axId val="-2112668792"/>
        <c:axId val="2118528616"/>
      </c:barChart>
      <c:catAx>
        <c:axId val="-2112668792"/>
        <c:scaling>
          <c:orientation val="minMax"/>
        </c:scaling>
        <c:delete val="0"/>
        <c:axPos val="b"/>
        <c:majorTickMark val="out"/>
        <c:minorTickMark val="none"/>
        <c:tickLblPos val="nextTo"/>
        <c:crossAx val="2118528616"/>
        <c:crosses val="autoZero"/>
        <c:auto val="1"/>
        <c:lblAlgn val="ctr"/>
        <c:lblOffset val="100"/>
        <c:noMultiLvlLbl val="0"/>
      </c:catAx>
      <c:valAx>
        <c:axId val="2118528616"/>
        <c:scaling>
          <c:orientation val="minMax"/>
        </c:scaling>
        <c:delete val="1"/>
        <c:axPos val="l"/>
        <c:majorGridlines/>
        <c:numFmt formatCode="0%" sourceLinked="1"/>
        <c:majorTickMark val="out"/>
        <c:minorTickMark val="none"/>
        <c:tickLblPos val="nextTo"/>
        <c:crossAx val="-2112668792"/>
        <c:crosses val="autoZero"/>
        <c:crossBetween val="between"/>
      </c:valAx>
    </c:plotArea>
    <c:plotVisOnly val="1"/>
    <c:dispBlanksAs val="gap"/>
    <c:showDLblsOverMax val="0"/>
  </c:chart>
  <c:txPr>
    <a:bodyPr/>
    <a:lstStyle/>
    <a:p>
      <a:pPr>
        <a:defRPr sz="1600">
          <a:solidFill>
            <a:srgbClr val="1F497D"/>
          </a:solidFill>
          <a:latin typeface="Avenir Black"/>
          <a:cs typeface="Avenir Black"/>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0"/>
            <c:invertIfNegative val="0"/>
            <c:bubble3D val="0"/>
            <c:spPr>
              <a:solidFill>
                <a:srgbClr val="AA2626"/>
              </a:solidFill>
            </c:spPr>
          </c:dPt>
          <c:dPt>
            <c:idx val="1"/>
            <c:invertIfNegative val="0"/>
            <c:bubble3D val="0"/>
            <c:spPr>
              <a:solidFill>
                <a:schemeClr val="accent1"/>
              </a:solidFill>
            </c:spPr>
          </c:dPt>
          <c:dLbls>
            <c:showLegendKey val="0"/>
            <c:showVal val="1"/>
            <c:showCatName val="0"/>
            <c:showSerName val="0"/>
            <c:showPercent val="0"/>
            <c:showBubbleSize val="0"/>
            <c:showLeaderLines val="0"/>
          </c:dLbls>
          <c:cat>
            <c:strRef>
              <c:f>[PCEA_LEP.xlsx]NAAS!$A$19:$A$20</c:f>
              <c:strCache>
                <c:ptCount val="2"/>
                <c:pt idx="0">
                  <c:v>LEP</c:v>
                </c:pt>
                <c:pt idx="1">
                  <c:v>Not LEP</c:v>
                </c:pt>
              </c:strCache>
            </c:strRef>
          </c:cat>
          <c:val>
            <c:numRef>
              <c:f>[PCEA_LEP.xlsx]NAAS!$B$19:$B$20</c:f>
              <c:numCache>
                <c:formatCode>0%</c:formatCode>
                <c:ptCount val="2"/>
                <c:pt idx="0">
                  <c:v>0.406</c:v>
                </c:pt>
                <c:pt idx="1">
                  <c:v>0.501</c:v>
                </c:pt>
              </c:numCache>
            </c:numRef>
          </c:val>
        </c:ser>
        <c:dLbls>
          <c:showLegendKey val="0"/>
          <c:showVal val="0"/>
          <c:showCatName val="0"/>
          <c:showSerName val="0"/>
          <c:showPercent val="0"/>
          <c:showBubbleSize val="0"/>
        </c:dLbls>
        <c:gapWidth val="100"/>
        <c:axId val="2118252168"/>
        <c:axId val="-2114316920"/>
      </c:barChart>
      <c:catAx>
        <c:axId val="2118252168"/>
        <c:scaling>
          <c:orientation val="minMax"/>
        </c:scaling>
        <c:delete val="0"/>
        <c:axPos val="b"/>
        <c:majorTickMark val="out"/>
        <c:minorTickMark val="none"/>
        <c:tickLblPos val="nextTo"/>
        <c:crossAx val="-2114316920"/>
        <c:crosses val="autoZero"/>
        <c:auto val="1"/>
        <c:lblAlgn val="ctr"/>
        <c:lblOffset val="100"/>
        <c:noMultiLvlLbl val="0"/>
      </c:catAx>
      <c:valAx>
        <c:axId val="-2114316920"/>
        <c:scaling>
          <c:orientation val="minMax"/>
        </c:scaling>
        <c:delete val="1"/>
        <c:axPos val="l"/>
        <c:majorGridlines/>
        <c:numFmt formatCode="0%" sourceLinked="1"/>
        <c:majorTickMark val="out"/>
        <c:minorTickMark val="none"/>
        <c:tickLblPos val="nextTo"/>
        <c:crossAx val="2118252168"/>
        <c:crosses val="autoZero"/>
        <c:crossBetween val="between"/>
      </c:valAx>
    </c:plotArea>
    <c:plotVisOnly val="1"/>
    <c:dispBlanksAs val="gap"/>
    <c:showDLblsOverMax val="0"/>
  </c:chart>
  <c:txPr>
    <a:bodyPr/>
    <a:lstStyle/>
    <a:p>
      <a:pPr>
        <a:defRPr sz="1600">
          <a:solidFill>
            <a:srgbClr val="1F497D"/>
          </a:solidFill>
          <a:latin typeface="Avenir Black"/>
          <a:cs typeface="Avenir Black"/>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0"/>
            <c:invertIfNegative val="0"/>
            <c:bubble3D val="0"/>
            <c:spPr>
              <a:solidFill>
                <a:srgbClr val="AA2626"/>
              </a:solidFill>
            </c:spPr>
          </c:dPt>
          <c:dPt>
            <c:idx val="1"/>
            <c:invertIfNegative val="0"/>
            <c:bubble3D val="0"/>
            <c:spPr>
              <a:solidFill>
                <a:schemeClr val="accent1"/>
              </a:solidFill>
            </c:spPr>
          </c:dPt>
          <c:cat>
            <c:strRef>
              <c:f>[PCEA_LEP.xlsx]NAAS!$A$25:$A$26</c:f>
              <c:strCache>
                <c:ptCount val="2"/>
                <c:pt idx="0">
                  <c:v>LEP</c:v>
                </c:pt>
                <c:pt idx="1">
                  <c:v>Not LEP</c:v>
                </c:pt>
              </c:strCache>
            </c:strRef>
          </c:cat>
          <c:val>
            <c:numRef>
              <c:f>[PCEA_LEP.xlsx]NAAS!$B$25:$B$26</c:f>
              <c:numCache>
                <c:formatCode>0%</c:formatCode>
                <c:ptCount val="2"/>
                <c:pt idx="0">
                  <c:v>0.736</c:v>
                </c:pt>
                <c:pt idx="1">
                  <c:v>0.837</c:v>
                </c:pt>
              </c:numCache>
            </c:numRef>
          </c:val>
        </c:ser>
        <c:dLbls>
          <c:showLegendKey val="0"/>
          <c:showVal val="1"/>
          <c:showCatName val="0"/>
          <c:showSerName val="0"/>
          <c:showPercent val="0"/>
          <c:showBubbleSize val="0"/>
        </c:dLbls>
        <c:gapWidth val="100"/>
        <c:axId val="-2074886168"/>
        <c:axId val="-2111409048"/>
      </c:barChart>
      <c:catAx>
        <c:axId val="-2074886168"/>
        <c:scaling>
          <c:orientation val="minMax"/>
        </c:scaling>
        <c:delete val="0"/>
        <c:axPos val="b"/>
        <c:majorTickMark val="out"/>
        <c:minorTickMark val="none"/>
        <c:tickLblPos val="nextTo"/>
        <c:crossAx val="-2111409048"/>
        <c:crosses val="autoZero"/>
        <c:auto val="1"/>
        <c:lblAlgn val="ctr"/>
        <c:lblOffset val="100"/>
        <c:noMultiLvlLbl val="0"/>
      </c:catAx>
      <c:valAx>
        <c:axId val="-2111409048"/>
        <c:scaling>
          <c:orientation val="minMax"/>
          <c:min val="0.5"/>
        </c:scaling>
        <c:delete val="1"/>
        <c:axPos val="l"/>
        <c:majorGridlines/>
        <c:numFmt formatCode="0%" sourceLinked="1"/>
        <c:majorTickMark val="out"/>
        <c:minorTickMark val="none"/>
        <c:tickLblPos val="nextTo"/>
        <c:crossAx val="-2074886168"/>
        <c:crosses val="autoZero"/>
        <c:crossBetween val="between"/>
      </c:valAx>
    </c:plotArea>
    <c:plotVisOnly val="1"/>
    <c:dispBlanksAs val="gap"/>
    <c:showDLblsOverMax val="0"/>
  </c:chart>
  <c:txPr>
    <a:bodyPr/>
    <a:lstStyle/>
    <a:p>
      <a:pPr>
        <a:defRPr sz="1600">
          <a:solidFill>
            <a:srgbClr val="1F497D"/>
          </a:solidFill>
          <a:latin typeface="Avenir Black"/>
          <a:cs typeface="Avenir Black"/>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0"/>
            <c:invertIfNegative val="0"/>
            <c:bubble3D val="0"/>
            <c:spPr>
              <a:solidFill>
                <a:srgbClr val="AA2626"/>
              </a:solidFill>
            </c:spPr>
          </c:dPt>
          <c:dPt>
            <c:idx val="1"/>
            <c:invertIfNegative val="0"/>
            <c:bubble3D val="0"/>
            <c:spPr>
              <a:solidFill>
                <a:schemeClr val="accent1"/>
              </a:solidFill>
            </c:spPr>
          </c:dPt>
          <c:dLbls>
            <c:showLegendKey val="0"/>
            <c:showVal val="1"/>
            <c:showCatName val="0"/>
            <c:showSerName val="0"/>
            <c:showPercent val="0"/>
            <c:showBubbleSize val="0"/>
            <c:showLeaderLines val="0"/>
          </c:dLbls>
          <c:cat>
            <c:strRef>
              <c:f>[PCEA_LEP.xlsx]NAAS!$A$30:$A$31</c:f>
              <c:strCache>
                <c:ptCount val="2"/>
                <c:pt idx="0">
                  <c:v>LEP</c:v>
                </c:pt>
                <c:pt idx="1">
                  <c:v>Not LEP</c:v>
                </c:pt>
              </c:strCache>
            </c:strRef>
          </c:cat>
          <c:val>
            <c:numRef>
              <c:f>[PCEA_LEP.xlsx]NAAS!$B$30:$B$31</c:f>
              <c:numCache>
                <c:formatCode>0%</c:formatCode>
                <c:ptCount val="2"/>
                <c:pt idx="0">
                  <c:v>0.28</c:v>
                </c:pt>
                <c:pt idx="1">
                  <c:v>0.36</c:v>
                </c:pt>
              </c:numCache>
            </c:numRef>
          </c:val>
        </c:ser>
        <c:dLbls>
          <c:showLegendKey val="0"/>
          <c:showVal val="0"/>
          <c:showCatName val="0"/>
          <c:showSerName val="0"/>
          <c:showPercent val="0"/>
          <c:showBubbleSize val="0"/>
        </c:dLbls>
        <c:gapWidth val="100"/>
        <c:axId val="-2119015960"/>
        <c:axId val="-2054837576"/>
      </c:barChart>
      <c:catAx>
        <c:axId val="-2119015960"/>
        <c:scaling>
          <c:orientation val="minMax"/>
        </c:scaling>
        <c:delete val="0"/>
        <c:axPos val="b"/>
        <c:majorTickMark val="out"/>
        <c:minorTickMark val="none"/>
        <c:tickLblPos val="nextTo"/>
        <c:crossAx val="-2054837576"/>
        <c:crosses val="autoZero"/>
        <c:auto val="1"/>
        <c:lblAlgn val="ctr"/>
        <c:lblOffset val="100"/>
        <c:noMultiLvlLbl val="0"/>
      </c:catAx>
      <c:valAx>
        <c:axId val="-2054837576"/>
        <c:scaling>
          <c:orientation val="minMax"/>
        </c:scaling>
        <c:delete val="1"/>
        <c:axPos val="l"/>
        <c:majorGridlines/>
        <c:numFmt formatCode="0%" sourceLinked="1"/>
        <c:majorTickMark val="out"/>
        <c:minorTickMark val="none"/>
        <c:tickLblPos val="nextTo"/>
        <c:crossAx val="-2119015960"/>
        <c:crosses val="autoZero"/>
        <c:crossBetween val="between"/>
      </c:valAx>
    </c:plotArea>
    <c:plotVisOnly val="1"/>
    <c:dispBlanksAs val="gap"/>
    <c:showDLblsOverMax val="0"/>
  </c:chart>
  <c:txPr>
    <a:bodyPr/>
    <a:lstStyle/>
    <a:p>
      <a:pPr>
        <a:defRPr sz="1600">
          <a:solidFill>
            <a:srgbClr val="1F497D"/>
          </a:solidFill>
          <a:latin typeface="Avenir Black"/>
          <a:cs typeface="Avenir Black"/>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Sheet1!$A$2</c:f>
              <c:strCache>
                <c:ptCount val="1"/>
                <c:pt idx="0">
                  <c:v>Obama</c:v>
                </c:pt>
              </c:strCache>
            </c:strRef>
          </c:tx>
          <c:spPr>
            <a:solidFill>
              <a:srgbClr val="1F497D"/>
            </a:solidFill>
          </c:spPr>
          <c:invertIfNegative val="0"/>
          <c:dLbls>
            <c:txPr>
              <a:bodyPr/>
              <a:lstStyle/>
              <a:p>
                <a:pPr>
                  <a:defRPr>
                    <a:solidFill>
                      <a:srgbClr val="FFFFFF"/>
                    </a:solidFill>
                    <a:latin typeface="Avenir Black"/>
                    <a:cs typeface="Avenir Black"/>
                  </a:defRPr>
                </a:pPr>
                <a:endParaRPr lang="en-US"/>
              </a:p>
            </c:txPr>
            <c:showLegendKey val="0"/>
            <c:showVal val="1"/>
            <c:showCatName val="0"/>
            <c:showSerName val="0"/>
            <c:showPercent val="0"/>
            <c:showBubbleSize val="0"/>
            <c:showLeaderLines val="0"/>
          </c:dLbls>
          <c:cat>
            <c:strRef>
              <c:f>Sheet1!$B$1:$D$1</c:f>
              <c:strCache>
                <c:ptCount val="3"/>
                <c:pt idx="0">
                  <c:v>English</c:v>
                </c:pt>
                <c:pt idx="1">
                  <c:v>Asian Language</c:v>
                </c:pt>
                <c:pt idx="2">
                  <c:v>Total</c:v>
                </c:pt>
              </c:strCache>
            </c:strRef>
          </c:cat>
          <c:val>
            <c:numRef>
              <c:f>Sheet1!$B$2:$D$2</c:f>
              <c:numCache>
                <c:formatCode>General</c:formatCode>
                <c:ptCount val="3"/>
                <c:pt idx="0">
                  <c:v>72.0</c:v>
                </c:pt>
                <c:pt idx="1">
                  <c:v>65.0</c:v>
                </c:pt>
                <c:pt idx="2">
                  <c:v>68.0</c:v>
                </c:pt>
              </c:numCache>
            </c:numRef>
          </c:val>
        </c:ser>
        <c:ser>
          <c:idx val="1"/>
          <c:order val="1"/>
          <c:tx>
            <c:strRef>
              <c:f>Sheet1!$A$3</c:f>
              <c:strCache>
                <c:ptCount val="1"/>
                <c:pt idx="0">
                  <c:v>Other</c:v>
                </c:pt>
              </c:strCache>
            </c:strRef>
          </c:tx>
          <c:spPr>
            <a:solidFill>
              <a:srgbClr val="DDD9C3"/>
            </a:solidFill>
          </c:spPr>
          <c:invertIfNegative val="0"/>
          <c:cat>
            <c:strRef>
              <c:f>Sheet1!$B$1:$D$1</c:f>
              <c:strCache>
                <c:ptCount val="3"/>
                <c:pt idx="0">
                  <c:v>English</c:v>
                </c:pt>
                <c:pt idx="1">
                  <c:v>Asian Language</c:v>
                </c:pt>
                <c:pt idx="2">
                  <c:v>Total</c:v>
                </c:pt>
              </c:strCache>
            </c:strRef>
          </c:cat>
          <c:val>
            <c:numRef>
              <c:f>Sheet1!$B$3:$D$3</c:f>
              <c:numCache>
                <c:formatCode>General</c:formatCode>
                <c:ptCount val="3"/>
                <c:pt idx="0">
                  <c:v>1.0</c:v>
                </c:pt>
                <c:pt idx="1">
                  <c:v>0.0</c:v>
                </c:pt>
                <c:pt idx="2">
                  <c:v>1.0</c:v>
                </c:pt>
              </c:numCache>
            </c:numRef>
          </c:val>
        </c:ser>
        <c:ser>
          <c:idx val="2"/>
          <c:order val="2"/>
          <c:tx>
            <c:strRef>
              <c:f>Sheet1!$A$4</c:f>
              <c:strCache>
                <c:ptCount val="1"/>
                <c:pt idx="0">
                  <c:v>Romney</c:v>
                </c:pt>
              </c:strCache>
            </c:strRef>
          </c:tx>
          <c:spPr>
            <a:solidFill>
              <a:srgbClr val="AA2626"/>
            </a:solidFill>
          </c:spPr>
          <c:invertIfNegative val="0"/>
          <c:dLbls>
            <c:txPr>
              <a:bodyPr/>
              <a:lstStyle/>
              <a:p>
                <a:pPr>
                  <a:defRPr>
                    <a:solidFill>
                      <a:schemeClr val="bg1"/>
                    </a:solidFill>
                    <a:latin typeface="Avenir Black"/>
                    <a:cs typeface="Avenir Black"/>
                  </a:defRPr>
                </a:pPr>
                <a:endParaRPr lang="en-US"/>
              </a:p>
            </c:txPr>
            <c:showLegendKey val="0"/>
            <c:showVal val="1"/>
            <c:showCatName val="0"/>
            <c:showSerName val="0"/>
            <c:showPercent val="0"/>
            <c:showBubbleSize val="0"/>
            <c:showLeaderLines val="0"/>
          </c:dLbls>
          <c:cat>
            <c:strRef>
              <c:f>Sheet1!$B$1:$D$1</c:f>
              <c:strCache>
                <c:ptCount val="3"/>
                <c:pt idx="0">
                  <c:v>English</c:v>
                </c:pt>
                <c:pt idx="1">
                  <c:v>Asian Language</c:v>
                </c:pt>
                <c:pt idx="2">
                  <c:v>Total</c:v>
                </c:pt>
              </c:strCache>
            </c:strRef>
          </c:cat>
          <c:val>
            <c:numRef>
              <c:f>Sheet1!$B$4:$D$4</c:f>
              <c:numCache>
                <c:formatCode>General</c:formatCode>
                <c:ptCount val="3"/>
                <c:pt idx="0">
                  <c:v>27.0</c:v>
                </c:pt>
                <c:pt idx="1">
                  <c:v>35.0</c:v>
                </c:pt>
                <c:pt idx="2">
                  <c:v>31.0</c:v>
                </c:pt>
              </c:numCache>
            </c:numRef>
          </c:val>
        </c:ser>
        <c:dLbls>
          <c:showLegendKey val="0"/>
          <c:showVal val="0"/>
          <c:showCatName val="0"/>
          <c:showSerName val="0"/>
          <c:showPercent val="0"/>
          <c:showBubbleSize val="0"/>
        </c:dLbls>
        <c:gapWidth val="100"/>
        <c:overlap val="100"/>
        <c:axId val="-2041678216"/>
        <c:axId val="-2109963384"/>
      </c:barChart>
      <c:catAx>
        <c:axId val="-2041678216"/>
        <c:scaling>
          <c:orientation val="maxMin"/>
        </c:scaling>
        <c:delete val="0"/>
        <c:axPos val="l"/>
        <c:majorTickMark val="out"/>
        <c:minorTickMark val="none"/>
        <c:tickLblPos val="nextTo"/>
        <c:crossAx val="-2109963384"/>
        <c:crosses val="autoZero"/>
        <c:auto val="1"/>
        <c:lblAlgn val="ctr"/>
        <c:lblOffset val="100"/>
        <c:noMultiLvlLbl val="0"/>
      </c:catAx>
      <c:valAx>
        <c:axId val="-2109963384"/>
        <c:scaling>
          <c:orientation val="minMax"/>
        </c:scaling>
        <c:delete val="1"/>
        <c:axPos val="t"/>
        <c:numFmt formatCode="0%" sourceLinked="1"/>
        <c:majorTickMark val="out"/>
        <c:minorTickMark val="none"/>
        <c:tickLblPos val="none"/>
        <c:crossAx val="-2041678216"/>
        <c:crosses val="autoZero"/>
        <c:crossBetween val="between"/>
      </c:valAx>
    </c:plotArea>
    <c:legend>
      <c:legendPos val="t"/>
      <c:layout/>
      <c:overlay val="0"/>
      <c:txPr>
        <a:bodyPr/>
        <a:lstStyle/>
        <a:p>
          <a:pPr>
            <a:defRPr sz="2000">
              <a:solidFill>
                <a:schemeClr val="tx2"/>
              </a:solidFill>
              <a:latin typeface="Avenir Black"/>
              <a:cs typeface="Avenir Black"/>
            </a:defRPr>
          </a:pPr>
          <a:endParaRPr lang="en-US"/>
        </a:p>
      </c:txPr>
    </c:legend>
    <c:plotVisOnly val="1"/>
    <c:dispBlanksAs val="gap"/>
    <c:showDLblsOverMax val="0"/>
  </c:chart>
  <c:txPr>
    <a:bodyPr/>
    <a:lstStyle/>
    <a:p>
      <a:pPr>
        <a:defRPr sz="1800">
          <a:latin typeface="Avenir Book"/>
          <a:cs typeface="Avenir Book"/>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solidFill>
              <a:srgbClr val="4F81BD"/>
            </a:solidFill>
          </c:spPr>
          <c:invertIfNegative val="0"/>
          <c:dLbls>
            <c:showLegendKey val="0"/>
            <c:showVal val="1"/>
            <c:showCatName val="0"/>
            <c:showSerName val="0"/>
            <c:showPercent val="0"/>
            <c:showBubbleSize val="0"/>
            <c:showLeaderLines val="0"/>
          </c:dLbls>
          <c:cat>
            <c:strRef>
              <c:f>[PCEA_LEP.xlsx]NAAS!$A$3:$A$7</c:f>
              <c:strCache>
                <c:ptCount val="5"/>
                <c:pt idx="0">
                  <c:v>Cambodian</c:v>
                </c:pt>
                <c:pt idx="1">
                  <c:v>Chinese</c:v>
                </c:pt>
                <c:pt idx="2">
                  <c:v>Hmong</c:v>
                </c:pt>
                <c:pt idx="3">
                  <c:v>Korean</c:v>
                </c:pt>
                <c:pt idx="4">
                  <c:v>Vietnamese</c:v>
                </c:pt>
              </c:strCache>
            </c:strRef>
          </c:cat>
          <c:val>
            <c:numRef>
              <c:f>[PCEA_LEP.xlsx]NAAS!$B$3:$B$7</c:f>
              <c:numCache>
                <c:formatCode>0%</c:formatCode>
                <c:ptCount val="5"/>
                <c:pt idx="0">
                  <c:v>0.61</c:v>
                </c:pt>
                <c:pt idx="1">
                  <c:v>0.835</c:v>
                </c:pt>
                <c:pt idx="2">
                  <c:v>0.756</c:v>
                </c:pt>
                <c:pt idx="3">
                  <c:v>0.841</c:v>
                </c:pt>
                <c:pt idx="4">
                  <c:v>0.82</c:v>
                </c:pt>
              </c:numCache>
            </c:numRef>
          </c:val>
        </c:ser>
        <c:dLbls>
          <c:showLegendKey val="0"/>
          <c:showVal val="0"/>
          <c:showCatName val="0"/>
          <c:showSerName val="0"/>
          <c:showPercent val="0"/>
          <c:showBubbleSize val="0"/>
        </c:dLbls>
        <c:gapWidth val="100"/>
        <c:axId val="-2093317976"/>
        <c:axId val="-2077752344"/>
      </c:barChart>
      <c:catAx>
        <c:axId val="-2093317976"/>
        <c:scaling>
          <c:orientation val="minMax"/>
        </c:scaling>
        <c:delete val="0"/>
        <c:axPos val="l"/>
        <c:majorTickMark val="out"/>
        <c:minorTickMark val="none"/>
        <c:tickLblPos val="nextTo"/>
        <c:crossAx val="-2077752344"/>
        <c:crosses val="autoZero"/>
        <c:auto val="1"/>
        <c:lblAlgn val="ctr"/>
        <c:lblOffset val="100"/>
        <c:noMultiLvlLbl val="0"/>
      </c:catAx>
      <c:valAx>
        <c:axId val="-2077752344"/>
        <c:scaling>
          <c:orientation val="minMax"/>
        </c:scaling>
        <c:delete val="1"/>
        <c:axPos val="b"/>
        <c:majorGridlines/>
        <c:numFmt formatCode="0%" sourceLinked="1"/>
        <c:majorTickMark val="out"/>
        <c:minorTickMark val="none"/>
        <c:tickLblPos val="nextTo"/>
        <c:crossAx val="-2093317976"/>
        <c:crosses val="autoZero"/>
        <c:crossBetween val="between"/>
      </c:valAx>
    </c:plotArea>
    <c:plotVisOnly val="1"/>
    <c:dispBlanksAs val="gap"/>
    <c:showDLblsOverMax val="0"/>
  </c:chart>
  <c:txPr>
    <a:bodyPr/>
    <a:lstStyle/>
    <a:p>
      <a:pPr>
        <a:defRPr sz="1300">
          <a:solidFill>
            <a:schemeClr val="tx2"/>
          </a:solidFill>
          <a:latin typeface="Avenir Black"/>
          <a:cs typeface="Avenir Black"/>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48814566522993"/>
          <c:y val="0.0338061484599774"/>
          <c:w val="0.901763660635452"/>
          <c:h val="0.830113800059085"/>
        </c:manualLayout>
      </c:layout>
      <c:barChart>
        <c:barDir val="col"/>
        <c:grouping val="clustered"/>
        <c:varyColors val="0"/>
        <c:ser>
          <c:idx val="0"/>
          <c:order val="0"/>
          <c:spPr>
            <a:solidFill>
              <a:schemeClr val="accent1"/>
            </a:solidFill>
          </c:spPr>
          <c:invertIfNegative val="0"/>
          <c:dPt>
            <c:idx val="0"/>
            <c:invertIfNegative val="0"/>
            <c:bubble3D val="0"/>
            <c:spPr>
              <a:solidFill>
                <a:srgbClr val="000090"/>
              </a:solidFill>
            </c:spPr>
          </c:dPt>
          <c:dPt>
            <c:idx val="5"/>
            <c:invertIfNegative val="0"/>
            <c:bubble3D val="0"/>
            <c:spPr>
              <a:solidFill>
                <a:srgbClr val="B30202"/>
              </a:solidFill>
            </c:spPr>
          </c:dPt>
          <c:dPt>
            <c:idx val="9"/>
            <c:invertIfNegative val="0"/>
            <c:bubble3D val="0"/>
            <c:spPr>
              <a:solidFill>
                <a:schemeClr val="tx2">
                  <a:lumMod val="75000"/>
                </a:schemeClr>
              </a:solidFill>
            </c:spPr>
          </c:dPt>
          <c:dLbls>
            <c:dLbl>
              <c:idx val="5"/>
              <c:numFmt formatCode="0.0%" sourceLinked="0"/>
              <c:spPr/>
              <c:txPr>
                <a:bodyPr/>
                <a:lstStyle/>
                <a:p>
                  <a:pPr>
                    <a:defRPr sz="1600">
                      <a:latin typeface="Avenir Black"/>
                      <a:cs typeface="Avenir Black"/>
                    </a:defRPr>
                  </a:pPr>
                  <a:endParaRPr lang="en-US"/>
                </a:p>
              </c:txPr>
              <c:showLegendKey val="0"/>
              <c:showVal val="1"/>
              <c:showCatName val="0"/>
              <c:showSerName val="0"/>
              <c:showPercent val="0"/>
              <c:showBubbleSize val="0"/>
            </c:dLbl>
            <c:dLbl>
              <c:idx val="9"/>
              <c:numFmt formatCode="0.0%" sourceLinked="0"/>
              <c:spPr/>
              <c:txPr>
                <a:bodyPr/>
                <a:lstStyle/>
                <a:p>
                  <a:pPr>
                    <a:defRPr sz="1600">
                      <a:latin typeface="Avenir Black"/>
                      <a:cs typeface="Avenir Black"/>
                    </a:defRPr>
                  </a:pPr>
                  <a:endParaRPr lang="en-US"/>
                </a:p>
              </c:txPr>
              <c:showLegendKey val="0"/>
              <c:showVal val="1"/>
              <c:showCatName val="0"/>
              <c:showSerName val="0"/>
              <c:showPercent val="0"/>
              <c:showBubbleSize val="0"/>
            </c:dLbl>
            <c:numFmt formatCode="0%" sourceLinked="0"/>
            <c:txPr>
              <a:bodyPr/>
              <a:lstStyle/>
              <a:p>
                <a:pPr>
                  <a:defRPr sz="1600">
                    <a:latin typeface="Avenir Black"/>
                    <a:cs typeface="Avenir Black"/>
                  </a:defRPr>
                </a:pPr>
                <a:endParaRPr lang="en-US"/>
              </a:p>
            </c:txPr>
            <c:showLegendKey val="0"/>
            <c:showVal val="1"/>
            <c:showCatName val="0"/>
            <c:showSerName val="0"/>
            <c:showPercent val="0"/>
            <c:showBubbleSize val="0"/>
            <c:showLeaderLines val="0"/>
          </c:dLbls>
          <c:cat>
            <c:strRef>
              <c:f>[Workbook2]Sheet1!$A$1:$J$1</c:f>
              <c:strCache>
                <c:ptCount val="10"/>
                <c:pt idx="0">
                  <c:v>Total population</c:v>
                </c:pt>
                <c:pt idx="2">
                  <c:v>White alone</c:v>
                </c:pt>
                <c:pt idx="3">
                  <c:v>Black alone</c:v>
                </c:pt>
                <c:pt idx="4">
                  <c:v>AI/AN alone</c:v>
                </c:pt>
                <c:pt idx="5">
                  <c:v>Asian Alone</c:v>
                </c:pt>
                <c:pt idx="6">
                  <c:v>NHPI alone</c:v>
                </c:pt>
                <c:pt idx="7">
                  <c:v>Other race alone</c:v>
                </c:pt>
                <c:pt idx="8">
                  <c:v>Two or more alone</c:v>
                </c:pt>
                <c:pt idx="9">
                  <c:v>Hispanic /Latino</c:v>
                </c:pt>
              </c:strCache>
            </c:strRef>
          </c:cat>
          <c:val>
            <c:numRef>
              <c:f>[Workbook2]Sheet1!$A$2:$J$2</c:f>
              <c:numCache>
                <c:formatCode>General</c:formatCode>
                <c:ptCount val="10"/>
                <c:pt idx="0">
                  <c:v>0.097</c:v>
                </c:pt>
                <c:pt idx="2">
                  <c:v>0.057</c:v>
                </c:pt>
                <c:pt idx="3">
                  <c:v>0.123</c:v>
                </c:pt>
                <c:pt idx="4">
                  <c:v>0.184</c:v>
                </c:pt>
                <c:pt idx="5">
                  <c:v>0.433</c:v>
                </c:pt>
                <c:pt idx="6">
                  <c:v>0.354</c:v>
                </c:pt>
                <c:pt idx="7">
                  <c:v>0.244</c:v>
                </c:pt>
                <c:pt idx="8">
                  <c:v>0.32</c:v>
                </c:pt>
                <c:pt idx="9">
                  <c:v>0.43</c:v>
                </c:pt>
              </c:numCache>
            </c:numRef>
          </c:val>
        </c:ser>
        <c:dLbls>
          <c:showLegendKey val="0"/>
          <c:showVal val="0"/>
          <c:showCatName val="0"/>
          <c:showSerName val="0"/>
          <c:showPercent val="0"/>
          <c:showBubbleSize val="0"/>
        </c:dLbls>
        <c:gapWidth val="75"/>
        <c:axId val="-2075291384"/>
        <c:axId val="-2051248792"/>
      </c:barChart>
      <c:catAx>
        <c:axId val="-2075291384"/>
        <c:scaling>
          <c:orientation val="minMax"/>
        </c:scaling>
        <c:delete val="0"/>
        <c:axPos val="b"/>
        <c:numFmt formatCode="@" sourceLinked="0"/>
        <c:majorTickMark val="out"/>
        <c:minorTickMark val="none"/>
        <c:tickLblPos val="nextTo"/>
        <c:txPr>
          <a:bodyPr/>
          <a:lstStyle/>
          <a:p>
            <a:pPr>
              <a:defRPr sz="1150" normalizeH="0"/>
            </a:pPr>
            <a:endParaRPr lang="en-US"/>
          </a:p>
        </c:txPr>
        <c:crossAx val="-2051248792"/>
        <c:crosses val="autoZero"/>
        <c:auto val="0"/>
        <c:lblAlgn val="ctr"/>
        <c:lblOffset val="50"/>
        <c:noMultiLvlLbl val="0"/>
      </c:catAx>
      <c:valAx>
        <c:axId val="-2051248792"/>
        <c:scaling>
          <c:orientation val="minMax"/>
        </c:scaling>
        <c:delete val="1"/>
        <c:axPos val="l"/>
        <c:majorGridlines/>
        <c:numFmt formatCode="General" sourceLinked="1"/>
        <c:majorTickMark val="out"/>
        <c:minorTickMark val="none"/>
        <c:tickLblPos val="nextTo"/>
        <c:crossAx val="-2075291384"/>
        <c:crosses val="autoZero"/>
        <c:crossBetween val="between"/>
      </c:valAx>
    </c:plotArea>
    <c:plotVisOnly val="1"/>
    <c:dispBlanksAs val="gap"/>
    <c:showDLblsOverMax val="0"/>
  </c:chart>
  <c:txPr>
    <a:bodyPr/>
    <a:lstStyle/>
    <a:p>
      <a:pPr>
        <a:defRPr sz="1300">
          <a:latin typeface="Avenir Book"/>
          <a:cs typeface="Avenir Book"/>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latin typeface="Avenir Black"/>
              <a:cs typeface="Avenir Black"/>
            </a:defRPr>
          </a:pPr>
          <a:endParaRPr lang="en-US"/>
        </a:p>
      </c:txPr>
    </c:title>
    <c:autoTitleDeleted val="0"/>
    <c:plotArea>
      <c:layout/>
      <c:pieChart>
        <c:varyColors val="1"/>
        <c:ser>
          <c:idx val="0"/>
          <c:order val="0"/>
          <c:tx>
            <c:strRef>
              <c:f>Sheet1!$B$1</c:f>
              <c:strCache>
                <c:ptCount val="1"/>
                <c:pt idx="0">
                  <c:v>Voted In Person</c:v>
                </c:pt>
              </c:strCache>
            </c:strRef>
          </c:tx>
          <c:dPt>
            <c:idx val="0"/>
            <c:bubble3D val="0"/>
            <c:spPr>
              <a:solidFill>
                <a:schemeClr val="accent1">
                  <a:lumMod val="75000"/>
                </a:schemeClr>
              </a:solidFill>
            </c:spPr>
          </c:dPt>
          <c:dPt>
            <c:idx val="1"/>
            <c:bubble3D val="0"/>
            <c:spPr>
              <a:solidFill>
                <a:srgbClr val="AA2626"/>
              </a:solidFill>
            </c:spPr>
          </c:dPt>
          <c:dLbls>
            <c:dLbl>
              <c:idx val="0"/>
              <c:layout>
                <c:manualLayout>
                  <c:x val="-0.253586814360069"/>
                  <c:y val="0.0034595363079615"/>
                </c:manualLayout>
              </c:layout>
              <c:spPr/>
              <c:txPr>
                <a:bodyPr/>
                <a:lstStyle/>
                <a:p>
                  <a:pPr>
                    <a:defRPr>
                      <a:solidFill>
                        <a:srgbClr val="FFFFFF"/>
                      </a:solidFill>
                      <a:latin typeface="Avenir Black"/>
                      <a:cs typeface="Avenir Black"/>
                    </a:defRPr>
                  </a:pPr>
                  <a:endParaRPr lang="en-US"/>
                </a:p>
              </c:txPr>
              <c:showLegendKey val="0"/>
              <c:showVal val="1"/>
              <c:showCatName val="0"/>
              <c:showSerName val="0"/>
              <c:showPercent val="0"/>
              <c:showBubbleSize val="0"/>
            </c:dLbl>
            <c:dLbl>
              <c:idx val="1"/>
              <c:layout>
                <c:manualLayout>
                  <c:x val="0.240025090084078"/>
                  <c:y val="-0.0065505249343832"/>
                </c:manualLayout>
              </c:layout>
              <c:spPr/>
              <c:txPr>
                <a:bodyPr/>
                <a:lstStyle/>
                <a:p>
                  <a:pPr>
                    <a:defRPr>
                      <a:solidFill>
                        <a:schemeClr val="bg1"/>
                      </a:solidFill>
                      <a:latin typeface="Avenir Black"/>
                      <a:cs typeface="Avenir Black"/>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1"/>
          </c:dLbls>
          <c:cat>
            <c:strRef>
              <c:f>Sheet1!$A$2:$A$3</c:f>
              <c:strCache>
                <c:ptCount val="2"/>
                <c:pt idx="0">
                  <c:v>Language Assistance Available</c:v>
                </c:pt>
                <c:pt idx="1">
                  <c:v>Not Available</c:v>
                </c:pt>
              </c:strCache>
            </c:strRef>
          </c:cat>
          <c:val>
            <c:numRef>
              <c:f>Sheet1!$B$2:$B$3</c:f>
              <c:numCache>
                <c:formatCode>0%</c:formatCode>
                <c:ptCount val="2"/>
                <c:pt idx="0">
                  <c:v>0.55</c:v>
                </c:pt>
                <c:pt idx="1">
                  <c:v>0.45</c:v>
                </c:pt>
              </c:numCache>
            </c:numRef>
          </c:val>
        </c:ser>
        <c:dLbls>
          <c:showLegendKey val="0"/>
          <c:showVal val="0"/>
          <c:showCatName val="0"/>
          <c:showSerName val="0"/>
          <c:showPercent val="0"/>
          <c:showBubbleSize val="0"/>
          <c:showLeaderLines val="1"/>
        </c:dLbls>
        <c:firstSliceAng val="0"/>
      </c:pieChart>
    </c:plotArea>
    <c:legend>
      <c:legendPos val="t"/>
      <c:layout/>
      <c:overlay val="0"/>
    </c:legend>
    <c:plotVisOnly val="1"/>
    <c:dispBlanksAs val="zero"/>
    <c:showDLblsOverMax val="0"/>
  </c:chart>
  <c:txPr>
    <a:bodyPr/>
    <a:lstStyle/>
    <a:p>
      <a:pPr>
        <a:defRPr sz="1600">
          <a:solidFill>
            <a:srgbClr val="1F497D"/>
          </a:solidFill>
          <a:latin typeface="Avenir Book"/>
          <a:cs typeface="Avenir Book"/>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solidFill>
                <a:srgbClr val="1F497D"/>
              </a:solidFill>
              <a:latin typeface="Avenir Black"/>
              <a:cs typeface="Avenir Black"/>
            </a:defRPr>
          </a:pPr>
          <a:endParaRPr lang="en-US"/>
        </a:p>
      </c:txPr>
    </c:title>
    <c:autoTitleDeleted val="0"/>
    <c:plotArea>
      <c:layout/>
      <c:pieChart>
        <c:varyColors val="1"/>
        <c:ser>
          <c:idx val="0"/>
          <c:order val="0"/>
          <c:tx>
            <c:strRef>
              <c:f>Sheet1!$B$1</c:f>
              <c:strCache>
                <c:ptCount val="1"/>
                <c:pt idx="0">
                  <c:v>Voted by Mail</c:v>
                </c:pt>
              </c:strCache>
            </c:strRef>
          </c:tx>
          <c:dPt>
            <c:idx val="0"/>
            <c:bubble3D val="0"/>
            <c:spPr>
              <a:solidFill>
                <a:srgbClr val="16649A"/>
              </a:solidFill>
            </c:spPr>
          </c:dPt>
          <c:dPt>
            <c:idx val="1"/>
            <c:bubble3D val="0"/>
            <c:spPr>
              <a:solidFill>
                <a:srgbClr val="B50B1B"/>
              </a:solidFill>
            </c:spPr>
          </c:dPt>
          <c:dLbls>
            <c:dLbl>
              <c:idx val="0"/>
              <c:layout>
                <c:manualLayout>
                  <c:x val="-0.219400240224209"/>
                  <c:y val="-0.0921406386701662"/>
                </c:manualLayout>
              </c:layout>
              <c:showLegendKey val="0"/>
              <c:showVal val="1"/>
              <c:showCatName val="0"/>
              <c:showSerName val="0"/>
              <c:showPercent val="0"/>
              <c:showBubbleSize val="0"/>
            </c:dLbl>
            <c:dLbl>
              <c:idx val="1"/>
              <c:layout>
                <c:manualLayout>
                  <c:x val="0.215390898171627"/>
                  <c:y val="0.0903641732283464"/>
                </c:manualLayout>
              </c:layout>
              <c:showLegendKey val="0"/>
              <c:showVal val="1"/>
              <c:showCatName val="0"/>
              <c:showSerName val="0"/>
              <c:showPercent val="0"/>
              <c:showBubbleSize val="0"/>
            </c:dLbl>
            <c:txPr>
              <a:bodyPr/>
              <a:lstStyle/>
              <a:p>
                <a:pPr>
                  <a:defRPr>
                    <a:solidFill>
                      <a:srgbClr val="FFFFFF"/>
                    </a:solidFill>
                    <a:latin typeface="Avenir Black"/>
                    <a:cs typeface="Avenir Black"/>
                  </a:defRPr>
                </a:pPr>
                <a:endParaRPr lang="en-US"/>
              </a:p>
            </c:txPr>
            <c:showLegendKey val="0"/>
            <c:showVal val="1"/>
            <c:showCatName val="0"/>
            <c:showSerName val="0"/>
            <c:showPercent val="0"/>
            <c:showBubbleSize val="0"/>
            <c:showLeaderLines val="1"/>
          </c:dLbls>
          <c:cat>
            <c:strRef>
              <c:f>Sheet1!$A$2:$A$3</c:f>
              <c:strCache>
                <c:ptCount val="2"/>
                <c:pt idx="0">
                  <c:v>Language Assistance Available</c:v>
                </c:pt>
                <c:pt idx="1">
                  <c:v>Not Available</c:v>
                </c:pt>
              </c:strCache>
            </c:strRef>
          </c:cat>
          <c:val>
            <c:numRef>
              <c:f>Sheet1!$B$2:$B$3</c:f>
              <c:numCache>
                <c:formatCode>0%</c:formatCode>
                <c:ptCount val="2"/>
                <c:pt idx="0">
                  <c:v>0.69</c:v>
                </c:pt>
                <c:pt idx="1">
                  <c:v>0.31</c:v>
                </c:pt>
              </c:numCache>
            </c:numRef>
          </c:val>
        </c:ser>
        <c:dLbls>
          <c:showLegendKey val="0"/>
          <c:showVal val="0"/>
          <c:showCatName val="0"/>
          <c:showSerName val="0"/>
          <c:showPercent val="0"/>
          <c:showBubbleSize val="0"/>
          <c:showLeaderLines val="1"/>
        </c:dLbls>
        <c:firstSliceAng val="0"/>
      </c:pieChart>
    </c:plotArea>
    <c:legend>
      <c:legendPos val="t"/>
      <c:layout/>
      <c:overlay val="0"/>
    </c:legend>
    <c:plotVisOnly val="1"/>
    <c:dispBlanksAs val="zero"/>
    <c:showDLblsOverMax val="0"/>
  </c:chart>
  <c:txPr>
    <a:bodyPr/>
    <a:lstStyle/>
    <a:p>
      <a:pPr>
        <a:defRPr sz="1600">
          <a:solidFill>
            <a:srgbClr val="1F497D"/>
          </a:solidFill>
          <a:latin typeface="Avenir Book"/>
          <a:cs typeface="Avenir Book"/>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bar"/>
        <c:grouping val="percentStacked"/>
        <c:varyColors val="0"/>
        <c:ser>
          <c:idx val="1"/>
          <c:order val="0"/>
          <c:tx>
            <c:strRef>
              <c:f>Sheet1!$C$1</c:f>
              <c:strCache>
                <c:ptCount val="1"/>
                <c:pt idx="0">
                  <c:v>Asia</c:v>
                </c:pt>
              </c:strCache>
            </c:strRef>
          </c:tx>
          <c:spPr>
            <a:solidFill>
              <a:srgbClr val="AA2626"/>
            </a:solidFill>
            <a:ln>
              <a:solidFill>
                <a:srgbClr val="595959"/>
              </a:solidFill>
            </a:ln>
          </c:spPr>
          <c:invertIfNegative val="0"/>
          <c:dLbls>
            <c:txPr>
              <a:bodyPr/>
              <a:lstStyle/>
              <a:p>
                <a:pPr>
                  <a:defRPr sz="1600">
                    <a:solidFill>
                      <a:schemeClr val="bg1"/>
                    </a:solidFill>
                    <a:latin typeface="Avenir Black"/>
                    <a:cs typeface="Avenir Black"/>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Sheet1!$C$2:$C$4</c:f>
              <c:numCache>
                <c:formatCode>0.0</c:formatCode>
                <c:ptCount val="3"/>
                <c:pt idx="0">
                  <c:v>26.9</c:v>
                </c:pt>
                <c:pt idx="1">
                  <c:v>30.4</c:v>
                </c:pt>
                <c:pt idx="2">
                  <c:v>40.3</c:v>
                </c:pt>
              </c:numCache>
            </c:numRef>
          </c:val>
        </c:ser>
        <c:ser>
          <c:idx val="3"/>
          <c:order val="1"/>
          <c:tx>
            <c:strRef>
              <c:f>Sheet1!$E$1</c:f>
              <c:strCache>
                <c:ptCount val="1"/>
                <c:pt idx="0">
                  <c:v>Mexico &amp; Central Am</c:v>
                </c:pt>
              </c:strCache>
            </c:strRef>
          </c:tx>
          <c:spPr>
            <a:solidFill>
              <a:schemeClr val="tx2"/>
            </a:solidFill>
            <a:ln>
              <a:solidFill>
                <a:srgbClr val="595959"/>
              </a:solidFill>
            </a:ln>
          </c:spPr>
          <c:invertIfNegative val="0"/>
          <c:dLbls>
            <c:txPr>
              <a:bodyPr/>
              <a:lstStyle/>
              <a:p>
                <a:pPr>
                  <a:defRPr sz="1400">
                    <a:solidFill>
                      <a:srgbClr val="FFFFFF"/>
                    </a:solidFill>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Sheet1!$E$2:$E$4</c:f>
              <c:numCache>
                <c:formatCode>0.0</c:formatCode>
                <c:ptCount val="3"/>
                <c:pt idx="0">
                  <c:v>37.8</c:v>
                </c:pt>
                <c:pt idx="1">
                  <c:v>38.8</c:v>
                </c:pt>
                <c:pt idx="2">
                  <c:v>25.2</c:v>
                </c:pt>
              </c:numCache>
            </c:numRef>
          </c:val>
        </c:ser>
        <c:ser>
          <c:idx val="5"/>
          <c:order val="2"/>
          <c:tx>
            <c:strRef>
              <c:f>Sheet1!$G$1</c:f>
              <c:strCache>
                <c:ptCount val="1"/>
                <c:pt idx="0">
                  <c:v>Caribbean</c:v>
                </c:pt>
              </c:strCache>
            </c:strRef>
          </c:tx>
          <c:spPr>
            <a:solidFill>
              <a:schemeClr val="accent3"/>
            </a:solidFill>
            <a:ln>
              <a:solidFill>
                <a:srgbClr val="595959"/>
              </a:solidFill>
            </a:ln>
          </c:spPr>
          <c:invertIfNegative val="0"/>
          <c:dLbls>
            <c:txPr>
              <a:bodyPr/>
              <a:lstStyle/>
              <a:p>
                <a:pPr>
                  <a:defRPr sz="1400">
                    <a:solidFill>
                      <a:srgbClr val="FFFFFF"/>
                    </a:solidFill>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Sheet1!$G$2:$G$4</c:f>
              <c:numCache>
                <c:formatCode>0.0</c:formatCode>
                <c:ptCount val="3"/>
                <c:pt idx="0">
                  <c:v>9.5</c:v>
                </c:pt>
                <c:pt idx="1">
                  <c:v>7.6</c:v>
                </c:pt>
                <c:pt idx="2">
                  <c:v>9.4</c:v>
                </c:pt>
              </c:numCache>
            </c:numRef>
          </c:val>
        </c:ser>
        <c:ser>
          <c:idx val="2"/>
          <c:order val="3"/>
          <c:tx>
            <c:strRef>
              <c:f>Sheet1!$D$1</c:f>
              <c:strCache>
                <c:ptCount val="1"/>
                <c:pt idx="0">
                  <c:v>Europe</c:v>
                </c:pt>
              </c:strCache>
            </c:strRef>
          </c:tx>
          <c:spPr>
            <a:solidFill>
              <a:schemeClr val="tx2">
                <a:lumMod val="60000"/>
                <a:lumOff val="40000"/>
              </a:schemeClr>
            </a:solidFill>
            <a:ln>
              <a:solidFill>
                <a:srgbClr val="595959"/>
              </a:solidFill>
            </a:ln>
          </c:spPr>
          <c:invertIfNegative val="0"/>
          <c:dLbls>
            <c:txPr>
              <a:bodyPr/>
              <a:lstStyle/>
              <a:p>
                <a:pPr>
                  <a:defRPr sz="1400">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Sheet1!$D$2:$D$4</c:f>
              <c:numCache>
                <c:formatCode>0.0</c:formatCode>
                <c:ptCount val="3"/>
                <c:pt idx="0">
                  <c:v>12.8</c:v>
                </c:pt>
                <c:pt idx="1">
                  <c:v>8.0</c:v>
                </c:pt>
                <c:pt idx="2">
                  <c:v>9.1</c:v>
                </c:pt>
              </c:numCache>
            </c:numRef>
          </c:val>
        </c:ser>
        <c:ser>
          <c:idx val="0"/>
          <c:order val="4"/>
          <c:tx>
            <c:strRef>
              <c:f>Sheet1!$B$1</c:f>
              <c:strCache>
                <c:ptCount val="1"/>
                <c:pt idx="0">
                  <c:v>Africa</c:v>
                </c:pt>
              </c:strCache>
            </c:strRef>
          </c:tx>
          <c:spPr>
            <a:solidFill>
              <a:schemeClr val="accent4">
                <a:lumMod val="75000"/>
              </a:schemeClr>
            </a:solidFill>
            <a:ln>
              <a:solidFill>
                <a:srgbClr val="595959"/>
              </a:solidFill>
            </a:ln>
          </c:spPr>
          <c:invertIfNegative val="0"/>
          <c:dLbls>
            <c:txPr>
              <a:bodyPr/>
              <a:lstStyle/>
              <a:p>
                <a:pPr>
                  <a:defRPr sz="1400">
                    <a:solidFill>
                      <a:srgbClr val="FFFFFF"/>
                    </a:solidFill>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Sheet1!$B$2:$B$4</c:f>
              <c:numCache>
                <c:formatCode>0.0</c:formatCode>
                <c:ptCount val="3"/>
                <c:pt idx="0">
                  <c:v>3.5</c:v>
                </c:pt>
                <c:pt idx="1">
                  <c:v>6.2</c:v>
                </c:pt>
                <c:pt idx="2">
                  <c:v>6.6</c:v>
                </c:pt>
              </c:numCache>
            </c:numRef>
          </c:val>
        </c:ser>
        <c:ser>
          <c:idx val="4"/>
          <c:order val="5"/>
          <c:tx>
            <c:strRef>
              <c:f>Sheet1!$F$1</c:f>
              <c:strCache>
                <c:ptCount val="1"/>
                <c:pt idx="0">
                  <c:v>South America</c:v>
                </c:pt>
              </c:strCache>
            </c:strRef>
          </c:tx>
          <c:spPr>
            <a:solidFill>
              <a:schemeClr val="accent5">
                <a:lumMod val="75000"/>
              </a:schemeClr>
            </a:solidFill>
            <a:ln>
              <a:solidFill>
                <a:srgbClr val="595959"/>
              </a:solidFill>
            </a:ln>
          </c:spPr>
          <c:invertIfNegative val="0"/>
          <c:dLbls>
            <c:txPr>
              <a:bodyPr/>
              <a:lstStyle/>
              <a:p>
                <a:pPr>
                  <a:defRPr sz="1400">
                    <a:solidFill>
                      <a:srgbClr val="FFFFFF"/>
                    </a:solidFill>
                  </a:defRPr>
                </a:pPr>
                <a:endParaRPr lang="en-US"/>
              </a:p>
            </c:txPr>
            <c:showLegendKey val="0"/>
            <c:showVal val="1"/>
            <c:showCatName val="0"/>
            <c:showSerName val="0"/>
            <c:showPercent val="0"/>
            <c:showBubbleSize val="0"/>
            <c:showLeaderLines val="0"/>
          </c:dLbls>
          <c:cat>
            <c:strRef>
              <c:f>Sheet1!$A$2:$A$4</c:f>
              <c:strCache>
                <c:ptCount val="3"/>
                <c:pt idx="0">
                  <c:v>Prior to 2005</c:v>
                </c:pt>
                <c:pt idx="1">
                  <c:v>2005 to 2007</c:v>
                </c:pt>
                <c:pt idx="2">
                  <c:v>2008 or later</c:v>
                </c:pt>
              </c:strCache>
            </c:strRef>
          </c:cat>
          <c:val>
            <c:numRef>
              <c:f>Sheet1!$F$2:$F$4</c:f>
              <c:numCache>
                <c:formatCode>0.0</c:formatCode>
                <c:ptCount val="3"/>
                <c:pt idx="0">
                  <c:v>6.9</c:v>
                </c:pt>
                <c:pt idx="1">
                  <c:v>6.7</c:v>
                </c:pt>
                <c:pt idx="2">
                  <c:v>6.1</c:v>
                </c:pt>
              </c:numCache>
            </c:numRef>
          </c:val>
        </c:ser>
        <c:ser>
          <c:idx val="6"/>
          <c:order val="6"/>
          <c:tx>
            <c:strRef>
              <c:f>Sheet1!$H$1</c:f>
              <c:strCache>
                <c:ptCount val="1"/>
                <c:pt idx="0">
                  <c:v>Other</c:v>
                </c:pt>
              </c:strCache>
            </c:strRef>
          </c:tx>
          <c:spPr>
            <a:solidFill>
              <a:schemeClr val="accent6">
                <a:lumMod val="40000"/>
                <a:lumOff val="60000"/>
              </a:schemeClr>
            </a:solidFill>
            <a:ln>
              <a:solidFill>
                <a:srgbClr val="595959"/>
              </a:solidFill>
            </a:ln>
          </c:spPr>
          <c:invertIfNegative val="0"/>
          <c:cat>
            <c:strRef>
              <c:f>Sheet1!$A$2:$A$4</c:f>
              <c:strCache>
                <c:ptCount val="3"/>
                <c:pt idx="0">
                  <c:v>Prior to 2005</c:v>
                </c:pt>
                <c:pt idx="1">
                  <c:v>2005 to 2007</c:v>
                </c:pt>
                <c:pt idx="2">
                  <c:v>2008 or later</c:v>
                </c:pt>
              </c:strCache>
            </c:strRef>
          </c:cat>
          <c:val>
            <c:numRef>
              <c:f>Sheet1!$H$2:$H$4</c:f>
              <c:numCache>
                <c:formatCode>0.0</c:formatCode>
                <c:ptCount val="3"/>
                <c:pt idx="0">
                  <c:v>2.5</c:v>
                </c:pt>
                <c:pt idx="1">
                  <c:v>2.3</c:v>
                </c:pt>
                <c:pt idx="2">
                  <c:v>3.3</c:v>
                </c:pt>
              </c:numCache>
            </c:numRef>
          </c:val>
        </c:ser>
        <c:dLbls>
          <c:showLegendKey val="0"/>
          <c:showVal val="0"/>
          <c:showCatName val="0"/>
          <c:showSerName val="0"/>
          <c:showPercent val="0"/>
          <c:showBubbleSize val="0"/>
        </c:dLbls>
        <c:gapWidth val="75"/>
        <c:overlap val="100"/>
        <c:axId val="2120858568"/>
        <c:axId val="-2075304456"/>
      </c:barChart>
      <c:catAx>
        <c:axId val="2120858568"/>
        <c:scaling>
          <c:orientation val="maxMin"/>
        </c:scaling>
        <c:delete val="0"/>
        <c:axPos val="l"/>
        <c:majorTickMark val="out"/>
        <c:minorTickMark val="none"/>
        <c:tickLblPos val="nextTo"/>
        <c:txPr>
          <a:bodyPr/>
          <a:lstStyle/>
          <a:p>
            <a:pPr>
              <a:defRPr>
                <a:solidFill>
                  <a:srgbClr val="1F497D"/>
                </a:solidFill>
                <a:latin typeface="Avenir Black"/>
                <a:cs typeface="Avenir Black"/>
              </a:defRPr>
            </a:pPr>
            <a:endParaRPr lang="en-US"/>
          </a:p>
        </c:txPr>
        <c:crossAx val="-2075304456"/>
        <c:crosses val="autoZero"/>
        <c:auto val="1"/>
        <c:lblAlgn val="ctr"/>
        <c:lblOffset val="50"/>
        <c:noMultiLvlLbl val="0"/>
      </c:catAx>
      <c:valAx>
        <c:axId val="-2075304456"/>
        <c:scaling>
          <c:orientation val="minMax"/>
        </c:scaling>
        <c:delete val="1"/>
        <c:axPos val="t"/>
        <c:numFmt formatCode="0%" sourceLinked="1"/>
        <c:majorTickMark val="out"/>
        <c:minorTickMark val="none"/>
        <c:tickLblPos val="none"/>
        <c:crossAx val="2120858568"/>
        <c:crosses val="autoZero"/>
        <c:crossBetween val="between"/>
      </c:valAx>
      <c:spPr>
        <a:noFill/>
        <a:ln w="25400">
          <a:noFill/>
        </a:ln>
      </c:spPr>
    </c:plotArea>
    <c:legend>
      <c:legendPos val="t"/>
      <c:layout>
        <c:manualLayout>
          <c:xMode val="edge"/>
          <c:yMode val="edge"/>
          <c:x val="0.0"/>
          <c:y val="0.0230573867946987"/>
          <c:w val="0.997665472298478"/>
          <c:h val="0.129436589576473"/>
        </c:manualLayout>
      </c:layout>
      <c:overlay val="0"/>
      <c:txPr>
        <a:bodyPr/>
        <a:lstStyle/>
        <a:p>
          <a:pPr>
            <a:defRPr sz="1400"/>
          </a:pPr>
          <a:endParaRPr lang="en-US"/>
        </a:p>
      </c:txPr>
    </c:legend>
    <c:plotVisOnly val="1"/>
    <c:dispBlanksAs val="gap"/>
    <c:showDLblsOverMax val="0"/>
  </c:chart>
  <c:spPr>
    <a:noFill/>
    <a:ln>
      <a:noFill/>
    </a:ln>
  </c:spPr>
  <c:txPr>
    <a:bodyPr/>
    <a:lstStyle/>
    <a:p>
      <a:pPr>
        <a:defRPr sz="1600">
          <a:solidFill>
            <a:schemeClr val="tx1"/>
          </a:solidFill>
          <a:latin typeface="Avenir Book"/>
          <a:cs typeface="Avenir Book"/>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dirty="0" smtClean="0"/>
              <a:t>% foreign-born</a:t>
            </a:r>
            <a:endParaRPr lang="en-US" sz="1600" dirty="0"/>
          </a:p>
        </c:rich>
      </c:tx>
      <c:layout>
        <c:manualLayout>
          <c:xMode val="edge"/>
          <c:yMode val="edge"/>
          <c:x val="0.699585701112431"/>
          <c:y val="0.0859593423591395"/>
        </c:manualLayout>
      </c:layout>
      <c:overlay val="1"/>
    </c:title>
    <c:autoTitleDeleted val="0"/>
    <c:plotArea>
      <c:layout/>
      <c:barChart>
        <c:barDir val="col"/>
        <c:grouping val="clustered"/>
        <c:varyColors val="0"/>
        <c:ser>
          <c:idx val="0"/>
          <c:order val="0"/>
          <c:tx>
            <c:strRef>
              <c:f>Sheet1!$B$1</c:f>
              <c:strCache>
                <c:ptCount val="1"/>
                <c:pt idx="0">
                  <c:v>Asian</c:v>
                </c:pt>
              </c:strCache>
            </c:strRef>
          </c:tx>
          <c:spPr>
            <a:solidFill>
              <a:srgbClr val="AA2626"/>
            </a:solidFill>
          </c:spPr>
          <c:invertIfNegative val="0"/>
          <c:cat>
            <c:strRef>
              <c:f>Sheet1!$A$2:$A$3</c:f>
              <c:strCache>
                <c:ptCount val="2"/>
                <c:pt idx="0">
                  <c:v>Adults</c:v>
                </c:pt>
                <c:pt idx="1">
                  <c:v>All Residents</c:v>
                </c:pt>
              </c:strCache>
            </c:strRef>
          </c:cat>
          <c:val>
            <c:numRef>
              <c:f>Sheet1!$B$2:$B$3</c:f>
              <c:numCache>
                <c:formatCode>0%</c:formatCode>
                <c:ptCount val="2"/>
                <c:pt idx="0">
                  <c:v>0.8</c:v>
                </c:pt>
                <c:pt idx="1">
                  <c:v>0.67</c:v>
                </c:pt>
              </c:numCache>
            </c:numRef>
          </c:val>
        </c:ser>
        <c:ser>
          <c:idx val="3"/>
          <c:order val="1"/>
          <c:tx>
            <c:strRef>
              <c:f>Sheet1!$E$1</c:f>
              <c:strCache>
                <c:ptCount val="1"/>
                <c:pt idx="0">
                  <c:v>Hispanic</c:v>
                </c:pt>
              </c:strCache>
            </c:strRef>
          </c:tx>
          <c:spPr>
            <a:solidFill>
              <a:schemeClr val="accent1">
                <a:lumMod val="75000"/>
              </a:schemeClr>
            </a:solidFill>
          </c:spPr>
          <c:invertIfNegative val="0"/>
          <c:dLbls>
            <c:dLbl>
              <c:idx val="0"/>
              <c:layout>
                <c:manualLayout>
                  <c:x val="0.0106602521287528"/>
                  <c:y val="0.00573062282394258"/>
                </c:manualLayout>
              </c:layout>
              <c:showLegendKey val="0"/>
              <c:showVal val="1"/>
              <c:showCatName val="0"/>
              <c:showSerName val="0"/>
              <c:showPercent val="0"/>
              <c:showBubbleSize val="0"/>
            </c:dLbl>
            <c:dLbl>
              <c:idx val="1"/>
              <c:layout>
                <c:manualLayout>
                  <c:x val="0.0106602521287528"/>
                  <c:y val="-0.00286531141197132"/>
                </c:manualLayout>
              </c:layout>
              <c:showLegendKey val="0"/>
              <c:showVal val="1"/>
              <c:showCatName val="0"/>
              <c:showSerName val="0"/>
              <c:showPercent val="0"/>
              <c:showBubbleSize val="0"/>
            </c:dLbl>
            <c:txPr>
              <a:bodyPr/>
              <a:lstStyle/>
              <a:p>
                <a:pPr>
                  <a:defRPr>
                    <a:latin typeface="Avenir Book"/>
                    <a:cs typeface="Avenir Book"/>
                  </a:defRPr>
                </a:pPr>
                <a:endParaRPr lang="en-US"/>
              </a:p>
            </c:txPr>
            <c:showLegendKey val="0"/>
            <c:showVal val="1"/>
            <c:showCatName val="0"/>
            <c:showSerName val="0"/>
            <c:showPercent val="0"/>
            <c:showBubbleSize val="0"/>
            <c:showLeaderLines val="0"/>
          </c:dLbls>
          <c:cat>
            <c:strRef>
              <c:f>Sheet1!$A$2:$A$3</c:f>
              <c:strCache>
                <c:ptCount val="2"/>
                <c:pt idx="0">
                  <c:v>Adults</c:v>
                </c:pt>
                <c:pt idx="1">
                  <c:v>All Residents</c:v>
                </c:pt>
              </c:strCache>
            </c:strRef>
          </c:cat>
          <c:val>
            <c:numRef>
              <c:f>Sheet1!$E$2:$E$3</c:f>
              <c:numCache>
                <c:formatCode>0%</c:formatCode>
                <c:ptCount val="2"/>
                <c:pt idx="0">
                  <c:v>0.55</c:v>
                </c:pt>
                <c:pt idx="1">
                  <c:v>0.4</c:v>
                </c:pt>
              </c:numCache>
            </c:numRef>
          </c:val>
        </c:ser>
        <c:ser>
          <c:idx val="2"/>
          <c:order val="2"/>
          <c:tx>
            <c:strRef>
              <c:f>Sheet1!$D$1</c:f>
              <c:strCache>
                <c:ptCount val="1"/>
                <c:pt idx="0">
                  <c:v>Black</c:v>
                </c:pt>
              </c:strCache>
            </c:strRef>
          </c:tx>
          <c:spPr>
            <a:solidFill>
              <a:srgbClr val="0000FF"/>
            </a:solidFill>
          </c:spPr>
          <c:invertIfNegative val="0"/>
          <c:dLbls>
            <c:txPr>
              <a:bodyPr/>
              <a:lstStyle/>
              <a:p>
                <a:pPr>
                  <a:defRPr sz="1600">
                    <a:latin typeface="Avenir Book"/>
                    <a:cs typeface="Avenir Book"/>
                  </a:defRPr>
                </a:pPr>
                <a:endParaRPr lang="en-US"/>
              </a:p>
            </c:txPr>
            <c:showLegendKey val="0"/>
            <c:showVal val="1"/>
            <c:showCatName val="0"/>
            <c:showSerName val="0"/>
            <c:showPercent val="0"/>
            <c:showBubbleSize val="0"/>
            <c:showLeaderLines val="0"/>
          </c:dLbls>
          <c:cat>
            <c:strRef>
              <c:f>Sheet1!$A$2:$A$3</c:f>
              <c:strCache>
                <c:ptCount val="2"/>
                <c:pt idx="0">
                  <c:v>Adults</c:v>
                </c:pt>
                <c:pt idx="1">
                  <c:v>All Residents</c:v>
                </c:pt>
              </c:strCache>
            </c:strRef>
          </c:cat>
          <c:val>
            <c:numRef>
              <c:f>Sheet1!$D$2:$D$3</c:f>
              <c:numCache>
                <c:formatCode>0%</c:formatCode>
                <c:ptCount val="2"/>
                <c:pt idx="0">
                  <c:v>0.1</c:v>
                </c:pt>
                <c:pt idx="1">
                  <c:v>0.08</c:v>
                </c:pt>
              </c:numCache>
            </c:numRef>
          </c:val>
        </c:ser>
        <c:ser>
          <c:idx val="1"/>
          <c:order val="3"/>
          <c:tx>
            <c:strRef>
              <c:f>Sheet1!$C$1</c:f>
              <c:strCache>
                <c:ptCount val="1"/>
                <c:pt idx="0">
                  <c:v>American Indian</c:v>
                </c:pt>
              </c:strCache>
            </c:strRef>
          </c:tx>
          <c:spPr>
            <a:solidFill>
              <a:schemeClr val="accent4"/>
            </a:solidFill>
          </c:spPr>
          <c:invertIfNegative val="0"/>
          <c:dLbls>
            <c:txPr>
              <a:bodyPr/>
              <a:lstStyle/>
              <a:p>
                <a:pPr>
                  <a:defRPr sz="1600">
                    <a:latin typeface="Avenir Book"/>
                    <a:cs typeface="Avenir Book"/>
                  </a:defRPr>
                </a:pPr>
                <a:endParaRPr lang="en-US"/>
              </a:p>
            </c:txPr>
            <c:showLegendKey val="0"/>
            <c:showVal val="1"/>
            <c:showCatName val="0"/>
            <c:showSerName val="0"/>
            <c:showPercent val="0"/>
            <c:showBubbleSize val="0"/>
            <c:showLeaderLines val="0"/>
          </c:dLbls>
          <c:cat>
            <c:strRef>
              <c:f>Sheet1!$A$2:$A$3</c:f>
              <c:strCache>
                <c:ptCount val="2"/>
                <c:pt idx="0">
                  <c:v>Adults</c:v>
                </c:pt>
                <c:pt idx="1">
                  <c:v>All Residents</c:v>
                </c:pt>
              </c:strCache>
            </c:strRef>
          </c:cat>
          <c:val>
            <c:numRef>
              <c:f>Sheet1!$C$2:$C$3</c:f>
              <c:numCache>
                <c:formatCode>0%</c:formatCode>
                <c:ptCount val="2"/>
                <c:pt idx="0">
                  <c:v>0.07</c:v>
                </c:pt>
                <c:pt idx="1">
                  <c:v>0.05</c:v>
                </c:pt>
              </c:numCache>
            </c:numRef>
          </c:val>
        </c:ser>
        <c:ser>
          <c:idx val="4"/>
          <c:order val="4"/>
          <c:tx>
            <c:strRef>
              <c:f>Sheet1!$F$1</c:f>
              <c:strCache>
                <c:ptCount val="1"/>
                <c:pt idx="0">
                  <c:v>White, non-Hispanic</c:v>
                </c:pt>
              </c:strCache>
            </c:strRef>
          </c:tx>
          <c:spPr>
            <a:solidFill>
              <a:schemeClr val="tx2">
                <a:lumMod val="40000"/>
                <a:lumOff val="60000"/>
              </a:schemeClr>
            </a:solidFill>
          </c:spPr>
          <c:invertIfNegative val="0"/>
          <c:dLbls>
            <c:txPr>
              <a:bodyPr/>
              <a:lstStyle/>
              <a:p>
                <a:pPr>
                  <a:defRPr sz="1600">
                    <a:latin typeface="Avenir Book"/>
                    <a:cs typeface="Avenir Book"/>
                  </a:defRPr>
                </a:pPr>
                <a:endParaRPr lang="en-US"/>
              </a:p>
            </c:txPr>
            <c:showLegendKey val="0"/>
            <c:showVal val="1"/>
            <c:showCatName val="0"/>
            <c:showSerName val="0"/>
            <c:showPercent val="0"/>
            <c:showBubbleSize val="0"/>
            <c:showLeaderLines val="0"/>
          </c:dLbls>
          <c:cat>
            <c:strRef>
              <c:f>Sheet1!$A$2:$A$3</c:f>
              <c:strCache>
                <c:ptCount val="2"/>
                <c:pt idx="0">
                  <c:v>Adults</c:v>
                </c:pt>
                <c:pt idx="1">
                  <c:v>All Residents</c:v>
                </c:pt>
              </c:strCache>
            </c:strRef>
          </c:cat>
          <c:val>
            <c:numRef>
              <c:f>Sheet1!$F$2:$F$3</c:f>
              <c:numCache>
                <c:formatCode>0%</c:formatCode>
                <c:ptCount val="2"/>
                <c:pt idx="0">
                  <c:v>0.05</c:v>
                </c:pt>
                <c:pt idx="1">
                  <c:v>0.04</c:v>
                </c:pt>
              </c:numCache>
            </c:numRef>
          </c:val>
        </c:ser>
        <c:dLbls>
          <c:showLegendKey val="0"/>
          <c:showVal val="1"/>
          <c:showCatName val="0"/>
          <c:showSerName val="0"/>
          <c:showPercent val="0"/>
          <c:showBubbleSize val="0"/>
        </c:dLbls>
        <c:gapWidth val="150"/>
        <c:axId val="-2073281896"/>
        <c:axId val="-2053103192"/>
      </c:barChart>
      <c:catAx>
        <c:axId val="-2073281896"/>
        <c:scaling>
          <c:orientation val="minMax"/>
        </c:scaling>
        <c:delete val="0"/>
        <c:axPos val="b"/>
        <c:majorTickMark val="out"/>
        <c:minorTickMark val="none"/>
        <c:tickLblPos val="nextTo"/>
        <c:crossAx val="-2053103192"/>
        <c:crosses val="autoZero"/>
        <c:auto val="1"/>
        <c:lblAlgn val="ctr"/>
        <c:lblOffset val="100"/>
        <c:noMultiLvlLbl val="0"/>
      </c:catAx>
      <c:valAx>
        <c:axId val="-2053103192"/>
        <c:scaling>
          <c:orientation val="minMax"/>
        </c:scaling>
        <c:delete val="1"/>
        <c:axPos val="l"/>
        <c:majorGridlines/>
        <c:numFmt formatCode="0%" sourceLinked="1"/>
        <c:majorTickMark val="out"/>
        <c:minorTickMark val="none"/>
        <c:tickLblPos val="nextTo"/>
        <c:crossAx val="-2073281896"/>
        <c:crosses val="autoZero"/>
        <c:crossBetween val="between"/>
      </c:valAx>
    </c:plotArea>
    <c:legend>
      <c:legendPos val="r"/>
      <c:layout/>
      <c:overlay val="0"/>
      <c:txPr>
        <a:bodyPr/>
        <a:lstStyle/>
        <a:p>
          <a:pPr>
            <a:defRPr>
              <a:latin typeface="Avenir Book"/>
              <a:cs typeface="Avenir Book"/>
            </a:defRPr>
          </a:pPr>
          <a:endParaRPr lang="en-US"/>
        </a:p>
      </c:txPr>
    </c:legend>
    <c:plotVisOnly val="1"/>
    <c:dispBlanksAs val="gap"/>
    <c:showDLblsOverMax val="0"/>
  </c:chart>
  <c:txPr>
    <a:bodyPr/>
    <a:lstStyle/>
    <a:p>
      <a:pPr>
        <a:defRPr sz="1800">
          <a:solidFill>
            <a:schemeClr val="tx2"/>
          </a:solidFill>
          <a:latin typeface="Avenir Black"/>
          <a:cs typeface="Avenir Black"/>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0.0786127507503741"/>
          <c:y val="0.0"/>
          <c:w val="0.837002418352911"/>
          <c:h val="0.990500629863663"/>
        </c:manualLayout>
      </c:layout>
      <c:pieChart>
        <c:varyColors val="1"/>
        <c:ser>
          <c:idx val="0"/>
          <c:order val="0"/>
          <c:tx>
            <c:strRef>
              <c:f>Sheet1!$B$1</c:f>
              <c:strCache>
                <c:ptCount val="1"/>
                <c:pt idx="0">
                  <c:v>Sales</c:v>
                </c:pt>
              </c:strCache>
            </c:strRef>
          </c:tx>
          <c:dPt>
            <c:idx val="4"/>
            <c:bubble3D val="0"/>
          </c:dPt>
          <c:dLbls>
            <c:dLbl>
              <c:idx val="3"/>
              <c:layout>
                <c:manualLayout>
                  <c:x val="0.141539369379596"/>
                  <c:y val="0.137819581531161"/>
                </c:manualLayout>
              </c:layout>
              <c:showLegendKey val="0"/>
              <c:showVal val="1"/>
              <c:showCatName val="1"/>
              <c:showSerName val="0"/>
              <c:showPercent val="0"/>
              <c:showBubbleSize val="0"/>
            </c:dLbl>
            <c:dLbl>
              <c:idx val="5"/>
              <c:layout>
                <c:manualLayout>
                  <c:x val="-0.0951539810678869"/>
                  <c:y val="0.0731682425136295"/>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Sheet1!$A$2:$A$8</c:f>
              <c:strCache>
                <c:ptCount val="7"/>
                <c:pt idx="0">
                  <c:v>Chinese</c:v>
                </c:pt>
                <c:pt idx="1">
                  <c:v>Asn Indian</c:v>
                </c:pt>
                <c:pt idx="2">
                  <c:v>Filipino</c:v>
                </c:pt>
                <c:pt idx="3">
                  <c:v>Vietnamese</c:v>
                </c:pt>
                <c:pt idx="4">
                  <c:v>Korean</c:v>
                </c:pt>
                <c:pt idx="5">
                  <c:v>Japanese</c:v>
                </c:pt>
                <c:pt idx="6">
                  <c:v>All others</c:v>
                </c:pt>
              </c:strCache>
            </c:strRef>
          </c:cat>
          <c:val>
            <c:numRef>
              <c:f>Sheet1!$B$2:$B$8</c:f>
              <c:numCache>
                <c:formatCode>0%</c:formatCode>
                <c:ptCount val="7"/>
                <c:pt idx="0">
                  <c:v>0.228</c:v>
                </c:pt>
                <c:pt idx="1">
                  <c:v>0.194</c:v>
                </c:pt>
                <c:pt idx="2">
                  <c:v>0.174</c:v>
                </c:pt>
                <c:pt idx="3">
                  <c:v>0.106</c:v>
                </c:pt>
                <c:pt idx="4">
                  <c:v>0.097</c:v>
                </c:pt>
                <c:pt idx="5">
                  <c:v>0.052</c:v>
                </c:pt>
                <c:pt idx="6">
                  <c:v>0.15</c:v>
                </c:pt>
              </c:numCache>
            </c:numRef>
          </c:val>
        </c:ser>
        <c:dLbls>
          <c:showLegendKey val="0"/>
          <c:showVal val="1"/>
          <c:showCatName val="1"/>
          <c:showSerName val="0"/>
          <c:showPercent val="0"/>
          <c:showBubbleSize val="0"/>
          <c:showLeaderLines val="1"/>
        </c:dLbls>
        <c:firstSliceAng val="90"/>
      </c:pieChart>
      <c:spPr>
        <a:solidFill>
          <a:srgbClr val="FFFFFF"/>
        </a:solidFill>
      </c:spPr>
    </c:plotArea>
    <c:plotVisOnly val="1"/>
    <c:dispBlanksAs val="gap"/>
    <c:showDLblsOverMax val="0"/>
  </c:chart>
  <c:spPr>
    <a:noFill/>
    <a:ln>
      <a:noFill/>
    </a:ln>
  </c:spPr>
  <c:txPr>
    <a:bodyPr/>
    <a:lstStyle/>
    <a:p>
      <a:pPr>
        <a:defRPr sz="1600">
          <a:latin typeface="Avenir Book"/>
          <a:cs typeface="Avenir Book"/>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pPr>
            <a:r>
              <a:rPr lang="en-US" sz="1400" dirty="0">
                <a:solidFill>
                  <a:schemeClr val="tx2"/>
                </a:solidFill>
              </a:rPr>
              <a:t>% </a:t>
            </a:r>
            <a:r>
              <a:rPr lang="en-US" sz="1400" dirty="0" smtClean="0">
                <a:solidFill>
                  <a:schemeClr val="tx2"/>
                </a:solidFill>
              </a:rPr>
              <a:t>Speaking Language “Other </a:t>
            </a:r>
            <a:r>
              <a:rPr lang="en-US" sz="1400" dirty="0">
                <a:solidFill>
                  <a:schemeClr val="tx2"/>
                </a:solidFill>
              </a:rPr>
              <a:t>than English" at Home, 2011</a:t>
            </a:r>
          </a:p>
        </c:rich>
      </c:tx>
      <c:layout>
        <c:manualLayout>
          <c:xMode val="edge"/>
          <c:yMode val="edge"/>
          <c:x val="0.137780044710112"/>
          <c:y val="0.0"/>
        </c:manualLayout>
      </c:layout>
      <c:overlay val="0"/>
    </c:title>
    <c:autoTitleDeleted val="0"/>
    <c:plotArea>
      <c:layout>
        <c:manualLayout>
          <c:layoutTarget val="inner"/>
          <c:xMode val="edge"/>
          <c:yMode val="edge"/>
          <c:x val="0.0192642480759088"/>
          <c:y val="0.183139670365931"/>
          <c:w val="0.961471503848182"/>
          <c:h val="0.70098195482461"/>
        </c:manualLayout>
      </c:layout>
      <c:barChart>
        <c:barDir val="col"/>
        <c:grouping val="clustered"/>
        <c:varyColors val="0"/>
        <c:ser>
          <c:idx val="0"/>
          <c:order val="0"/>
          <c:spPr>
            <a:solidFill>
              <a:schemeClr val="accent1"/>
            </a:solidFill>
          </c:spPr>
          <c:invertIfNegative val="0"/>
          <c:dPt>
            <c:idx val="2"/>
            <c:invertIfNegative val="0"/>
            <c:bubble3D val="0"/>
            <c:spPr>
              <a:solidFill>
                <a:srgbClr val="AA2626"/>
              </a:solidFill>
            </c:spPr>
          </c:dPt>
          <c:dPt>
            <c:idx val="4"/>
            <c:invertIfNegative val="0"/>
            <c:bubble3D val="0"/>
            <c:spPr>
              <a:solidFill>
                <a:schemeClr val="tx2"/>
              </a:solidFill>
            </c:spPr>
          </c:dPt>
          <c:dLbls>
            <c:txPr>
              <a:bodyPr/>
              <a:lstStyle/>
              <a:p>
                <a:pPr>
                  <a:defRPr sz="1200">
                    <a:solidFill>
                      <a:schemeClr val="tx2"/>
                    </a:solidFill>
                    <a:latin typeface="Avenir Black"/>
                    <a:cs typeface="Avenir Black"/>
                  </a:defRPr>
                </a:pPr>
                <a:endParaRPr lang="en-US"/>
              </a:p>
            </c:txPr>
            <c:showLegendKey val="0"/>
            <c:showVal val="1"/>
            <c:showCatName val="0"/>
            <c:showSerName val="0"/>
            <c:showPercent val="0"/>
            <c:showBubbleSize val="0"/>
            <c:showLeaderLines val="0"/>
          </c:dLbls>
          <c:cat>
            <c:strRef>
              <c:f>Sheet2!$A$27:$A$31</c:f>
              <c:strCache>
                <c:ptCount val="5"/>
                <c:pt idx="0">
                  <c:v>Whites</c:v>
                </c:pt>
                <c:pt idx="1">
                  <c:v>Blacks</c:v>
                </c:pt>
                <c:pt idx="2">
                  <c:v>Asians</c:v>
                </c:pt>
                <c:pt idx="3">
                  <c:v>Latinos</c:v>
                </c:pt>
                <c:pt idx="4">
                  <c:v>TOTAL</c:v>
                </c:pt>
              </c:strCache>
            </c:strRef>
          </c:cat>
          <c:val>
            <c:numRef>
              <c:f>Sheet2!$B$27:$B$31</c:f>
              <c:numCache>
                <c:formatCode>0%</c:formatCode>
                <c:ptCount val="5"/>
                <c:pt idx="0">
                  <c:v>0.058</c:v>
                </c:pt>
                <c:pt idx="1">
                  <c:v>0.083</c:v>
                </c:pt>
                <c:pt idx="2">
                  <c:v>0.767</c:v>
                </c:pt>
                <c:pt idx="3">
                  <c:v>0.747</c:v>
                </c:pt>
                <c:pt idx="4">
                  <c:v>0.208</c:v>
                </c:pt>
              </c:numCache>
            </c:numRef>
          </c:val>
        </c:ser>
        <c:dLbls>
          <c:showLegendKey val="0"/>
          <c:showVal val="0"/>
          <c:showCatName val="0"/>
          <c:showSerName val="0"/>
          <c:showPercent val="0"/>
          <c:showBubbleSize val="0"/>
        </c:dLbls>
        <c:gapWidth val="100"/>
        <c:axId val="-2051525272"/>
        <c:axId val="-2114235352"/>
      </c:barChart>
      <c:catAx>
        <c:axId val="-2051525272"/>
        <c:scaling>
          <c:orientation val="minMax"/>
        </c:scaling>
        <c:delete val="0"/>
        <c:axPos val="b"/>
        <c:majorTickMark val="out"/>
        <c:minorTickMark val="none"/>
        <c:tickLblPos val="nextTo"/>
        <c:txPr>
          <a:bodyPr/>
          <a:lstStyle/>
          <a:p>
            <a:pPr>
              <a:defRPr sz="1200">
                <a:solidFill>
                  <a:srgbClr val="1F497D"/>
                </a:solidFill>
              </a:defRPr>
            </a:pPr>
            <a:endParaRPr lang="en-US"/>
          </a:p>
        </c:txPr>
        <c:crossAx val="-2114235352"/>
        <c:crosses val="autoZero"/>
        <c:auto val="1"/>
        <c:lblAlgn val="ctr"/>
        <c:lblOffset val="100"/>
        <c:noMultiLvlLbl val="0"/>
      </c:catAx>
      <c:valAx>
        <c:axId val="-2114235352"/>
        <c:scaling>
          <c:orientation val="minMax"/>
        </c:scaling>
        <c:delete val="1"/>
        <c:axPos val="l"/>
        <c:majorGridlines/>
        <c:numFmt formatCode="0%" sourceLinked="1"/>
        <c:majorTickMark val="out"/>
        <c:minorTickMark val="none"/>
        <c:tickLblPos val="nextTo"/>
        <c:crossAx val="-2051525272"/>
        <c:crosses val="autoZero"/>
        <c:crossBetween val="between"/>
      </c:valAx>
    </c:plotArea>
    <c:plotVisOnly val="1"/>
    <c:dispBlanksAs val="gap"/>
    <c:showDLblsOverMax val="0"/>
  </c:chart>
  <c:txPr>
    <a:bodyPr/>
    <a:lstStyle/>
    <a:p>
      <a:pPr>
        <a:defRPr sz="1600">
          <a:latin typeface="Avenir Black"/>
          <a:cs typeface="Avenir Black"/>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Change in Non-English Language at Home, 1980-2009</a:t>
            </a:r>
          </a:p>
        </c:rich>
      </c:tx>
      <c:layout>
        <c:manualLayout>
          <c:xMode val="edge"/>
          <c:yMode val="edge"/>
          <c:x val="0.154170771854242"/>
          <c:y val="0.0"/>
        </c:manualLayout>
      </c:layout>
      <c:overlay val="0"/>
    </c:title>
    <c:autoTitleDeleted val="0"/>
    <c:plotArea>
      <c:layout>
        <c:manualLayout>
          <c:layoutTarget val="inner"/>
          <c:xMode val="edge"/>
          <c:yMode val="edge"/>
          <c:x val="0.0362199849635508"/>
          <c:y val="0.183723797397403"/>
          <c:w val="0.927560030072898"/>
          <c:h val="0.69921279561333"/>
        </c:manualLayout>
      </c:layout>
      <c:barChart>
        <c:barDir val="col"/>
        <c:grouping val="clustered"/>
        <c:varyColors val="0"/>
        <c:ser>
          <c:idx val="0"/>
          <c:order val="0"/>
          <c:spPr>
            <a:solidFill>
              <a:srgbClr val="AA2626"/>
            </a:solidFill>
          </c:spPr>
          <c:invertIfNegative val="0"/>
          <c:dPt>
            <c:idx val="4"/>
            <c:invertIfNegative val="0"/>
            <c:bubble3D val="0"/>
          </c:dPt>
          <c:dPt>
            <c:idx val="5"/>
            <c:invertIfNegative val="0"/>
            <c:bubble3D val="0"/>
            <c:spPr>
              <a:solidFill>
                <a:schemeClr val="accent1"/>
              </a:solidFill>
            </c:spPr>
          </c:dPt>
          <c:dPt>
            <c:idx val="6"/>
            <c:invertIfNegative val="0"/>
            <c:bubble3D val="0"/>
            <c:spPr>
              <a:solidFill>
                <a:schemeClr val="tx2"/>
              </a:solidFill>
            </c:spPr>
          </c:dPt>
          <c:dLbls>
            <c:showLegendKey val="0"/>
            <c:showVal val="1"/>
            <c:showCatName val="0"/>
            <c:showSerName val="0"/>
            <c:showPercent val="0"/>
            <c:showBubbleSize val="0"/>
            <c:showLeaderLines val="0"/>
          </c:dLbls>
          <c:cat>
            <c:strRef>
              <c:f>Sheet2!$F$27:$F$33</c:f>
              <c:strCache>
                <c:ptCount val="7"/>
                <c:pt idx="0">
                  <c:v>Vietn</c:v>
                </c:pt>
                <c:pt idx="1">
                  <c:v>Chinese</c:v>
                </c:pt>
                <c:pt idx="2">
                  <c:v>Korean</c:v>
                </c:pt>
                <c:pt idx="3">
                  <c:v>Tagalog</c:v>
                </c:pt>
                <c:pt idx="4">
                  <c:v>Japanese</c:v>
                </c:pt>
                <c:pt idx="5">
                  <c:v>Spanish</c:v>
                </c:pt>
                <c:pt idx="6">
                  <c:v>ALL</c:v>
                </c:pt>
              </c:strCache>
            </c:strRef>
          </c:cat>
          <c:val>
            <c:numRef>
              <c:f>Sheet2!$G$27:$G$33</c:f>
              <c:numCache>
                <c:formatCode>0%</c:formatCode>
                <c:ptCount val="7"/>
                <c:pt idx="0">
                  <c:v>5.992</c:v>
                </c:pt>
                <c:pt idx="1">
                  <c:v>3.453</c:v>
                </c:pt>
                <c:pt idx="2">
                  <c:v>3.271</c:v>
                </c:pt>
                <c:pt idx="3">
                  <c:v>2.318999999999999</c:v>
                </c:pt>
                <c:pt idx="4">
                  <c:v>0.319</c:v>
                </c:pt>
                <c:pt idx="5">
                  <c:v>2.328</c:v>
                </c:pt>
                <c:pt idx="6">
                  <c:v>1.58</c:v>
                </c:pt>
              </c:numCache>
            </c:numRef>
          </c:val>
        </c:ser>
        <c:dLbls>
          <c:showLegendKey val="0"/>
          <c:showVal val="0"/>
          <c:showCatName val="0"/>
          <c:showSerName val="0"/>
          <c:showPercent val="0"/>
          <c:showBubbleSize val="0"/>
        </c:dLbls>
        <c:gapWidth val="100"/>
        <c:axId val="-2052537208"/>
        <c:axId val="-2119101336"/>
      </c:barChart>
      <c:catAx>
        <c:axId val="-2052537208"/>
        <c:scaling>
          <c:orientation val="minMax"/>
        </c:scaling>
        <c:delete val="0"/>
        <c:axPos val="b"/>
        <c:majorTickMark val="out"/>
        <c:minorTickMark val="none"/>
        <c:tickLblPos val="nextTo"/>
        <c:txPr>
          <a:bodyPr/>
          <a:lstStyle/>
          <a:p>
            <a:pPr>
              <a:defRPr sz="1000"/>
            </a:pPr>
            <a:endParaRPr lang="en-US"/>
          </a:p>
        </c:txPr>
        <c:crossAx val="-2119101336"/>
        <c:crosses val="autoZero"/>
        <c:auto val="1"/>
        <c:lblAlgn val="ctr"/>
        <c:lblOffset val="100"/>
        <c:noMultiLvlLbl val="0"/>
      </c:catAx>
      <c:valAx>
        <c:axId val="-2119101336"/>
        <c:scaling>
          <c:orientation val="minMax"/>
        </c:scaling>
        <c:delete val="1"/>
        <c:axPos val="l"/>
        <c:majorGridlines/>
        <c:numFmt formatCode="0%" sourceLinked="1"/>
        <c:majorTickMark val="out"/>
        <c:minorTickMark val="none"/>
        <c:tickLblPos val="nextTo"/>
        <c:crossAx val="-2052537208"/>
        <c:crosses val="autoZero"/>
        <c:crossBetween val="between"/>
      </c:valAx>
    </c:plotArea>
    <c:plotVisOnly val="1"/>
    <c:dispBlanksAs val="gap"/>
    <c:showDLblsOverMax val="0"/>
  </c:chart>
  <c:txPr>
    <a:bodyPr/>
    <a:lstStyle/>
    <a:p>
      <a:pPr>
        <a:defRPr sz="1200">
          <a:solidFill>
            <a:srgbClr val="1F497D"/>
          </a:solidFill>
          <a:latin typeface="Avenir Black"/>
          <a:cs typeface="Avenir Black"/>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solidFill>
              <a:srgbClr val="AA2626"/>
            </a:solidFill>
          </c:spPr>
          <c:invertIfNegative val="0"/>
          <c:dPt>
            <c:idx val="9"/>
            <c:invertIfNegative val="0"/>
            <c:bubble3D val="0"/>
          </c:dPt>
          <c:dPt>
            <c:idx val="10"/>
            <c:invertIfNegative val="0"/>
            <c:bubble3D val="0"/>
          </c:dPt>
          <c:dPt>
            <c:idx val="11"/>
            <c:invertIfNegative val="0"/>
            <c:bubble3D val="0"/>
          </c:dPt>
          <c:dPt>
            <c:idx val="12"/>
            <c:invertIfNegative val="0"/>
            <c:bubble3D val="0"/>
            <c:spPr>
              <a:solidFill>
                <a:schemeClr val="accent1"/>
              </a:solidFill>
            </c:spPr>
          </c:dPt>
          <c:dPt>
            <c:idx val="13"/>
            <c:invertIfNegative val="0"/>
            <c:bubble3D val="0"/>
            <c:spPr>
              <a:solidFill>
                <a:schemeClr val="tx2"/>
              </a:solidFill>
            </c:spPr>
          </c:dPt>
          <c:dLbls>
            <c:showLegendKey val="0"/>
            <c:showVal val="1"/>
            <c:showCatName val="0"/>
            <c:showSerName val="0"/>
            <c:showPercent val="0"/>
            <c:showBubbleSize val="0"/>
            <c:showLeaderLines val="0"/>
          </c:dLbls>
          <c:cat>
            <c:strRef>
              <c:f>Sheet2!$A$36:$A$49</c:f>
              <c:strCache>
                <c:ptCount val="14"/>
                <c:pt idx="0">
                  <c:v>Vietn</c:v>
                </c:pt>
                <c:pt idx="1">
                  <c:v>Thai</c:v>
                </c:pt>
                <c:pt idx="2">
                  <c:v>Chinese</c:v>
                </c:pt>
                <c:pt idx="3">
                  <c:v>Korean</c:v>
                </c:pt>
                <c:pt idx="4">
                  <c:v>Cambo</c:v>
                </c:pt>
                <c:pt idx="5">
                  <c:v>Lao</c:v>
                </c:pt>
                <c:pt idx="6">
                  <c:v>Hmong</c:v>
                </c:pt>
                <c:pt idx="7">
                  <c:v>Japanese</c:v>
                </c:pt>
                <c:pt idx="8">
                  <c:v>Tagalog</c:v>
                </c:pt>
                <c:pt idx="9">
                  <c:v>Gujarati</c:v>
                </c:pt>
                <c:pt idx="10">
                  <c:v>Urdu</c:v>
                </c:pt>
                <c:pt idx="11">
                  <c:v>Hindi</c:v>
                </c:pt>
                <c:pt idx="12">
                  <c:v>Spanish</c:v>
                </c:pt>
                <c:pt idx="13">
                  <c:v>TOTAL</c:v>
                </c:pt>
              </c:strCache>
            </c:strRef>
          </c:cat>
          <c:val>
            <c:numRef>
              <c:f>Sheet2!$B$36:$B$49</c:f>
              <c:numCache>
                <c:formatCode>0%</c:formatCode>
                <c:ptCount val="14"/>
                <c:pt idx="0">
                  <c:v>0.602</c:v>
                </c:pt>
                <c:pt idx="1">
                  <c:v>0.566</c:v>
                </c:pt>
                <c:pt idx="2">
                  <c:v>0.557</c:v>
                </c:pt>
                <c:pt idx="3">
                  <c:v>0.555</c:v>
                </c:pt>
                <c:pt idx="4">
                  <c:v>0.529</c:v>
                </c:pt>
                <c:pt idx="5">
                  <c:v>0.491</c:v>
                </c:pt>
                <c:pt idx="6">
                  <c:v>0.433</c:v>
                </c:pt>
                <c:pt idx="7">
                  <c:v>0.425</c:v>
                </c:pt>
                <c:pt idx="8">
                  <c:v>0.328</c:v>
                </c:pt>
                <c:pt idx="9">
                  <c:v>0.362</c:v>
                </c:pt>
                <c:pt idx="10">
                  <c:v>0.3</c:v>
                </c:pt>
                <c:pt idx="11">
                  <c:v>0.23</c:v>
                </c:pt>
                <c:pt idx="12">
                  <c:v>0.437</c:v>
                </c:pt>
                <c:pt idx="13">
                  <c:v>0.418</c:v>
                </c:pt>
              </c:numCache>
            </c:numRef>
          </c:val>
        </c:ser>
        <c:dLbls>
          <c:showLegendKey val="0"/>
          <c:showVal val="0"/>
          <c:showCatName val="0"/>
          <c:showSerName val="0"/>
          <c:showPercent val="0"/>
          <c:showBubbleSize val="0"/>
        </c:dLbls>
        <c:gapWidth val="75"/>
        <c:axId val="-2076014968"/>
        <c:axId val="2142605000"/>
      </c:barChart>
      <c:catAx>
        <c:axId val="-2076014968"/>
        <c:scaling>
          <c:orientation val="maxMin"/>
        </c:scaling>
        <c:delete val="0"/>
        <c:axPos val="l"/>
        <c:majorTickMark val="out"/>
        <c:minorTickMark val="none"/>
        <c:tickLblPos val="nextTo"/>
        <c:txPr>
          <a:bodyPr/>
          <a:lstStyle/>
          <a:p>
            <a:pPr>
              <a:defRPr>
                <a:latin typeface="Avenir Black"/>
                <a:cs typeface="Avenir Black"/>
              </a:defRPr>
            </a:pPr>
            <a:endParaRPr lang="en-US"/>
          </a:p>
        </c:txPr>
        <c:crossAx val="2142605000"/>
        <c:crosses val="autoZero"/>
        <c:auto val="1"/>
        <c:lblAlgn val="ctr"/>
        <c:lblOffset val="100"/>
        <c:noMultiLvlLbl val="0"/>
      </c:catAx>
      <c:valAx>
        <c:axId val="2142605000"/>
        <c:scaling>
          <c:orientation val="minMax"/>
        </c:scaling>
        <c:delete val="1"/>
        <c:axPos val="t"/>
        <c:majorGridlines/>
        <c:numFmt formatCode="0%" sourceLinked="1"/>
        <c:majorTickMark val="out"/>
        <c:minorTickMark val="none"/>
        <c:tickLblPos val="nextTo"/>
        <c:crossAx val="-2076014968"/>
        <c:crosses val="autoZero"/>
        <c:crossBetween val="between"/>
      </c:valAx>
    </c:plotArea>
    <c:plotVisOnly val="1"/>
    <c:dispBlanksAs val="gap"/>
    <c:showDLblsOverMax val="0"/>
  </c:chart>
  <c:txPr>
    <a:bodyPr/>
    <a:lstStyle/>
    <a:p>
      <a:pPr>
        <a:defRPr sz="1000">
          <a:solidFill>
            <a:schemeClr val="tx2"/>
          </a:solidFill>
          <a:latin typeface="Avenir Book"/>
          <a:cs typeface="Avenir Book"/>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dirty="0" smtClean="0"/>
              <a:t>Speaking </a:t>
            </a:r>
            <a:r>
              <a:rPr lang="en-US" sz="1200" dirty="0"/>
              <a:t>English "less than very well"</a:t>
            </a:r>
          </a:p>
        </c:rich>
      </c:tx>
      <c:layout/>
      <c:overlay val="0"/>
    </c:title>
    <c:autoTitleDeleted val="0"/>
    <c:plotArea>
      <c:layout/>
      <c:barChart>
        <c:barDir val="col"/>
        <c:grouping val="clustered"/>
        <c:varyColors val="0"/>
        <c:ser>
          <c:idx val="0"/>
          <c:order val="0"/>
          <c:spPr>
            <a:solidFill>
              <a:schemeClr val="accent1"/>
            </a:solidFill>
          </c:spPr>
          <c:invertIfNegative val="0"/>
          <c:dPt>
            <c:idx val="2"/>
            <c:invertIfNegative val="0"/>
            <c:bubble3D val="0"/>
            <c:spPr>
              <a:solidFill>
                <a:srgbClr val="AA2626"/>
              </a:solidFill>
            </c:spPr>
          </c:dPt>
          <c:dPt>
            <c:idx val="4"/>
            <c:invertIfNegative val="0"/>
            <c:bubble3D val="0"/>
            <c:spPr>
              <a:solidFill>
                <a:schemeClr val="tx2"/>
              </a:solidFill>
            </c:spPr>
          </c:dPt>
          <c:dLbls>
            <c:showLegendKey val="0"/>
            <c:showVal val="1"/>
            <c:showCatName val="0"/>
            <c:showSerName val="0"/>
            <c:showPercent val="0"/>
            <c:showBubbleSize val="0"/>
            <c:showLeaderLines val="0"/>
          </c:dLbls>
          <c:cat>
            <c:strRef>
              <c:f>Sheet2!$F$36:$F$40</c:f>
              <c:strCache>
                <c:ptCount val="5"/>
                <c:pt idx="0">
                  <c:v>Whites</c:v>
                </c:pt>
                <c:pt idx="1">
                  <c:v>Blacks</c:v>
                </c:pt>
                <c:pt idx="2">
                  <c:v>Asians</c:v>
                </c:pt>
                <c:pt idx="3">
                  <c:v>Latinos</c:v>
                </c:pt>
                <c:pt idx="4">
                  <c:v>TOTAL</c:v>
                </c:pt>
              </c:strCache>
            </c:strRef>
          </c:cat>
          <c:val>
            <c:numRef>
              <c:f>Sheet2!$G$36:$G$40</c:f>
              <c:numCache>
                <c:formatCode>0%</c:formatCode>
                <c:ptCount val="5"/>
                <c:pt idx="0">
                  <c:v>0.283</c:v>
                </c:pt>
                <c:pt idx="1">
                  <c:v>0.342</c:v>
                </c:pt>
                <c:pt idx="2">
                  <c:v>0.468</c:v>
                </c:pt>
                <c:pt idx="3">
                  <c:v>0.456</c:v>
                </c:pt>
                <c:pt idx="4">
                  <c:v>0.418</c:v>
                </c:pt>
              </c:numCache>
            </c:numRef>
          </c:val>
        </c:ser>
        <c:dLbls>
          <c:showLegendKey val="0"/>
          <c:showVal val="0"/>
          <c:showCatName val="0"/>
          <c:showSerName val="0"/>
          <c:showPercent val="0"/>
          <c:showBubbleSize val="0"/>
        </c:dLbls>
        <c:gapWidth val="100"/>
        <c:axId val="-2041719784"/>
        <c:axId val="-2051566440"/>
      </c:barChart>
      <c:catAx>
        <c:axId val="-2041719784"/>
        <c:scaling>
          <c:orientation val="minMax"/>
        </c:scaling>
        <c:delete val="0"/>
        <c:axPos val="b"/>
        <c:majorTickMark val="out"/>
        <c:minorTickMark val="none"/>
        <c:tickLblPos val="nextTo"/>
        <c:crossAx val="-2051566440"/>
        <c:crosses val="autoZero"/>
        <c:auto val="1"/>
        <c:lblAlgn val="ctr"/>
        <c:lblOffset val="100"/>
        <c:noMultiLvlLbl val="0"/>
      </c:catAx>
      <c:valAx>
        <c:axId val="-2051566440"/>
        <c:scaling>
          <c:orientation val="minMax"/>
        </c:scaling>
        <c:delete val="1"/>
        <c:axPos val="l"/>
        <c:majorGridlines/>
        <c:numFmt formatCode="0%" sourceLinked="1"/>
        <c:majorTickMark val="out"/>
        <c:minorTickMark val="none"/>
        <c:tickLblPos val="nextTo"/>
        <c:crossAx val="-2041719784"/>
        <c:crosses val="autoZero"/>
        <c:crossBetween val="between"/>
      </c:valAx>
    </c:plotArea>
    <c:plotVisOnly val="1"/>
    <c:dispBlanksAs val="gap"/>
    <c:showDLblsOverMax val="0"/>
  </c:chart>
  <c:txPr>
    <a:bodyPr/>
    <a:lstStyle/>
    <a:p>
      <a:pPr>
        <a:defRPr>
          <a:solidFill>
            <a:srgbClr val="1F497D"/>
          </a:solidFill>
          <a:latin typeface="Avenir Black"/>
          <a:cs typeface="Avenir Black"/>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9EAB99-B65F-1E46-B62E-DE9C73F087D7}" type="datetimeFigureOut">
              <a:rPr lang="en-US" smtClean="0"/>
              <a:t>9/3/13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92C64-A883-2F4A-8823-71C998C85E76}" type="slidenum">
              <a:rPr lang="en-US" smtClean="0"/>
              <a:t>‹#›</a:t>
            </a:fld>
            <a:endParaRPr lang="en-US"/>
          </a:p>
        </p:txBody>
      </p:sp>
    </p:spTree>
    <p:extLst>
      <p:ext uri="{BB962C8B-B14F-4D97-AF65-F5344CB8AC3E}">
        <p14:creationId xmlns:p14="http://schemas.microsoft.com/office/powerpoint/2010/main" val="2802202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law, </a:t>
            </a:r>
            <a:r>
              <a:rPr lang="en-US" sz="1200" b="0" i="0" u="none" strike="noStrike" kern="1200" baseline="0" dirty="0" smtClean="0">
                <a:solidFill>
                  <a:schemeClr val="tx1"/>
                </a:solidFill>
                <a:latin typeface="+mn-lt"/>
                <a:ea typeface="+mn-ea"/>
                <a:cs typeface="+mn-cs"/>
              </a:rPr>
              <a:t>“Limited-English proficient” is defined as “unable to speak or understand English adequately enough to participate in the electoral process.”</a:t>
            </a:r>
            <a:endParaRPr lang="en-US" b="0" dirty="0"/>
          </a:p>
        </p:txBody>
      </p:sp>
      <p:sp>
        <p:nvSpPr>
          <p:cNvPr id="4" name="Slide Number Placeholder 3"/>
          <p:cNvSpPr>
            <a:spLocks noGrp="1"/>
          </p:cNvSpPr>
          <p:nvPr>
            <p:ph type="sldNum" sz="quarter" idx="10"/>
          </p:nvPr>
        </p:nvSpPr>
        <p:spPr/>
        <p:txBody>
          <a:bodyPr/>
          <a:lstStyle/>
          <a:p>
            <a:fld id="{F5092C64-A883-2F4A-8823-71C998C85E76}" type="slidenum">
              <a:rPr lang="en-US" smtClean="0"/>
              <a:t>10</a:t>
            </a:fld>
            <a:endParaRPr lang="en-US"/>
          </a:p>
        </p:txBody>
      </p:sp>
    </p:spTree>
    <p:extLst>
      <p:ext uri="{BB962C8B-B14F-4D97-AF65-F5344CB8AC3E}">
        <p14:creationId xmlns:p14="http://schemas.microsoft.com/office/powerpoint/2010/main" val="3832995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83174">
              <a:defRPr/>
            </a:pPr>
            <a:endParaRPr lang="en-US" dirty="0"/>
          </a:p>
        </p:txBody>
      </p:sp>
      <p:sp>
        <p:nvSpPr>
          <p:cNvPr id="4" name="Slide Number Placeholder 3"/>
          <p:cNvSpPr>
            <a:spLocks noGrp="1"/>
          </p:cNvSpPr>
          <p:nvPr>
            <p:ph type="sldNum" sz="quarter" idx="10"/>
          </p:nvPr>
        </p:nvSpPr>
        <p:spPr/>
        <p:txBody>
          <a:bodyPr/>
          <a:lstStyle/>
          <a:p>
            <a:fld id="{B25B57FE-9FCC-9948-BC0C-8C9F81B6C43F}"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surveyed in English were significantly more likely to have voted for Obama.</a:t>
            </a:r>
            <a:endParaRPr lang="en-US" dirty="0"/>
          </a:p>
        </p:txBody>
      </p:sp>
      <p:sp>
        <p:nvSpPr>
          <p:cNvPr id="4" name="Slide Number Placeholder 3"/>
          <p:cNvSpPr>
            <a:spLocks noGrp="1"/>
          </p:cNvSpPr>
          <p:nvPr>
            <p:ph type="sldNum" sz="quarter" idx="10"/>
          </p:nvPr>
        </p:nvSpPr>
        <p:spPr/>
        <p:txBody>
          <a:bodyPr/>
          <a:lstStyle/>
          <a:p>
            <a:fld id="{6DD93773-43A5-4CE8-8CAE-74666A2D0F4E}" type="slidenum">
              <a:rPr lang="en-US" smtClean="0"/>
              <a:pPr/>
              <a:t>21</a:t>
            </a:fld>
            <a:endParaRPr lang="en-US" dirty="0"/>
          </a:p>
        </p:txBody>
      </p:sp>
    </p:spTree>
    <p:extLst>
      <p:ext uri="{BB962C8B-B14F-4D97-AF65-F5344CB8AC3E}">
        <p14:creationId xmlns:p14="http://schemas.microsoft.com/office/powerpoint/2010/main" val="177388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ＭＳ Ｐゴシック" pitchFamily="1" charset="-128"/>
                <a:cs typeface="+mn-cs"/>
              </a:rPr>
              <a:t>Section 203 of the Voting Rights Act requires covered jurisdictions who meet a threshold to provide language assistance during the voting process. Our survey data indicates large gaps in the actual provision of such assistance. Among those living in covered jurisdictions, only 55 percent said that “translated election documents or bilingual election workers” were available at the polls. This proportion was higher among those who voted by mail (69 percent), but still well short of the language assistance required by law.</a:t>
            </a:r>
          </a:p>
          <a:p>
            <a:endParaRPr lang="en-US" dirty="0"/>
          </a:p>
        </p:txBody>
      </p:sp>
      <p:sp>
        <p:nvSpPr>
          <p:cNvPr id="4" name="Slide Number Placeholder 3"/>
          <p:cNvSpPr>
            <a:spLocks noGrp="1"/>
          </p:cNvSpPr>
          <p:nvPr>
            <p:ph type="sldNum" sz="quarter" idx="10"/>
          </p:nvPr>
        </p:nvSpPr>
        <p:spPr/>
        <p:txBody>
          <a:bodyPr/>
          <a:lstStyle/>
          <a:p>
            <a:fld id="{6DD93773-43A5-4CE8-8CAE-74666A2D0F4E}" type="slidenum">
              <a:rPr lang="en-US" smtClean="0"/>
              <a:pPr/>
              <a:t>23</a:t>
            </a:fld>
            <a:endParaRPr lang="en-US" dirty="0"/>
          </a:p>
        </p:txBody>
      </p:sp>
    </p:spTree>
    <p:extLst>
      <p:ext uri="{BB962C8B-B14F-4D97-AF65-F5344CB8AC3E}">
        <p14:creationId xmlns:p14="http://schemas.microsoft.com/office/powerpoint/2010/main" val="213520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0958"/>
            <a:ext cx="6813884" cy="1639468"/>
          </a:xfrm>
          <a:prstGeom prst="rect">
            <a:avLst/>
          </a:prstGeom>
        </p:spPr>
        <p:txBody>
          <a:bodyPr>
            <a:noAutofit/>
          </a:bodyPr>
          <a:lstStyle>
            <a:lvl1pPr algn="l">
              <a:defRPr sz="4200">
                <a:solidFill>
                  <a:srgbClr val="E09E1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11883"/>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AF7CD-2145-D841-BA31-3CD8978C1B6F}"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214371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AF7CD-2145-D841-BA31-3CD8978C1B6F}"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9725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AF7CD-2145-D841-BA31-3CD8978C1B6F}"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3785160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AF7CD-2145-D841-BA31-3CD8978C1B6F}" type="datetimeFigureOut">
              <a:rPr lang="en-US" smtClean="0"/>
              <a:t>9/3/13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1720754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AF7CD-2145-D841-BA31-3CD8978C1B6F}"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387930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AF7CD-2145-D841-BA31-3CD8978C1B6F}" type="datetimeFigureOut">
              <a:rPr lang="en-US" smtClean="0"/>
              <a:t>9/3/13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510944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AF7CD-2145-D841-BA31-3CD8978C1B6F}"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428835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AF7CD-2145-D841-BA31-3CD8978C1B6F}"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894661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AF7CD-2145-D841-BA31-3CD8978C1B6F}"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2503748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AF7CD-2145-D841-BA31-3CD8978C1B6F}"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403396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446168" cy="1150353"/>
          </a:xfrm>
          <a:prstGeom prst="rect">
            <a:avLst/>
          </a:prstGeo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82600" y="1778000"/>
            <a:ext cx="8446168" cy="397042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6" name="Slide Number Placeholder 5"/>
          <p:cNvSpPr>
            <a:spLocks noGrp="1"/>
          </p:cNvSpPr>
          <p:nvPr>
            <p:ph type="sldNum" sz="quarter" idx="12"/>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spTree>
    <p:extLst>
      <p:ext uri="{BB962C8B-B14F-4D97-AF65-F5344CB8AC3E}">
        <p14:creationId xmlns:p14="http://schemas.microsoft.com/office/powerpoint/2010/main" val="35813039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0958"/>
            <a:ext cx="6813884" cy="1639468"/>
          </a:xfrm>
          <a:prstGeom prst="rect">
            <a:avLst/>
          </a:prstGeom>
        </p:spPr>
        <p:txBody>
          <a:bodyPr>
            <a:noAutofit/>
          </a:bodyPr>
          <a:lstStyle>
            <a:lvl1pPr algn="l">
              <a:defRPr sz="4200">
                <a:solidFill>
                  <a:srgbClr val="E09E1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11883"/>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446168" cy="1150353"/>
          </a:xfrm>
          <a:prstGeom prst="rect">
            <a:avLst/>
          </a:prstGeo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82600" y="1778000"/>
            <a:ext cx="8446168" cy="397042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6" name="Slide Number Placeholder 5"/>
          <p:cNvSpPr>
            <a:spLocks noGrp="1"/>
          </p:cNvSpPr>
          <p:nvPr>
            <p:ph type="sldNum" sz="quarter" idx="12"/>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spTree>
    <p:extLst>
      <p:ext uri="{BB962C8B-B14F-4D97-AF65-F5344CB8AC3E}">
        <p14:creationId xmlns:p14="http://schemas.microsoft.com/office/powerpoint/2010/main" val="3581303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5"/>
            <a:ext cx="7772400" cy="1996573"/>
          </a:xfrm>
          <a:prstGeom prst="rect">
            <a:avLst/>
          </a:prstGeom>
        </p:spPr>
        <p:txBody>
          <a:bodyPr anchor="t">
            <a:noAutofit/>
          </a:bodyPr>
          <a:lstStyle>
            <a:lvl1pPr algn="l">
              <a:defRPr sz="4200" b="1" cap="none"/>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2225841"/>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4546"/>
            <a:ext cx="7951537"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097754"/>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495800" y="2097754"/>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1"/>
            <a:ext cx="5486400" cy="56673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5111750"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0" y="1531651"/>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9F8D-8EF0-2948-9470-73ECBAF2A345}" type="datetimeFigureOut">
              <a:rPr lang="en-US" smtClean="0"/>
              <a:t>9/3/13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2726259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dirty="0"/>
          </a:p>
        </p:txBody>
      </p:sp>
      <p:sp>
        <p:nvSpPr>
          <p:cNvPr id="3" name="Date Placeholder 2"/>
          <p:cNvSpPr>
            <a:spLocks noGrp="1"/>
          </p:cNvSpPr>
          <p:nvPr>
            <p:ph type="dt" sz="half" idx="10"/>
          </p:nvPr>
        </p:nvSpPr>
        <p:spPr/>
        <p:txBody>
          <a:bodyPr/>
          <a:lstStyle/>
          <a:p>
            <a:fld id="{C1169F8D-8EF0-2948-9470-73ECBAF2A345}"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3F0C9-DA17-DE4B-ADBB-ED7E9EA746F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906840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613833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0958"/>
            <a:ext cx="6813884" cy="1639468"/>
          </a:xfrm>
          <a:prstGeom prst="rect">
            <a:avLst/>
          </a:prstGeom>
        </p:spPr>
        <p:txBody>
          <a:bodyPr>
            <a:noAutofit/>
          </a:bodyPr>
          <a:lstStyle>
            <a:lvl1pPr algn="l">
              <a:defRPr sz="4200">
                <a:solidFill>
                  <a:srgbClr val="E09E1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11883"/>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5"/>
            <a:ext cx="7772400" cy="1996573"/>
          </a:xfrm>
          <a:prstGeom prst="rect">
            <a:avLst/>
          </a:prstGeom>
        </p:spPr>
        <p:txBody>
          <a:bodyPr anchor="t">
            <a:noAutofit/>
          </a:bodyPr>
          <a:lstStyle>
            <a:lvl1pPr algn="l">
              <a:defRPr sz="4200" b="1" cap="none"/>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2225841"/>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446168" cy="1150353"/>
          </a:xfrm>
          <a:prstGeom prst="rect">
            <a:avLst/>
          </a:prstGeo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82600" y="1778000"/>
            <a:ext cx="8446168" cy="397042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6" name="Slide Number Placeholder 5"/>
          <p:cNvSpPr>
            <a:spLocks noGrp="1"/>
          </p:cNvSpPr>
          <p:nvPr>
            <p:ph type="sldNum" sz="quarter" idx="12"/>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spTree>
    <p:extLst>
      <p:ext uri="{BB962C8B-B14F-4D97-AF65-F5344CB8AC3E}">
        <p14:creationId xmlns:p14="http://schemas.microsoft.com/office/powerpoint/2010/main" val="35813039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5"/>
            <a:ext cx="7772400" cy="1996573"/>
          </a:xfrm>
          <a:prstGeom prst="rect">
            <a:avLst/>
          </a:prstGeom>
        </p:spPr>
        <p:txBody>
          <a:bodyPr anchor="t">
            <a:noAutofit/>
          </a:bodyPr>
          <a:lstStyle>
            <a:lvl1pPr algn="l">
              <a:defRPr sz="4200" b="1" cap="none"/>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2225841"/>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4546"/>
            <a:ext cx="7951537"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097754"/>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495800" y="2097754"/>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1"/>
            <a:ext cx="5486400" cy="56673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5111750"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0" y="1531651"/>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9F8D-8EF0-2948-9470-73ECBAF2A345}" type="datetimeFigureOut">
              <a:rPr lang="en-US" smtClean="0"/>
              <a:t>9/3/13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2726259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dirty="0"/>
          </a:p>
        </p:txBody>
      </p:sp>
      <p:sp>
        <p:nvSpPr>
          <p:cNvPr id="3" name="Date Placeholder 2"/>
          <p:cNvSpPr>
            <a:spLocks noGrp="1"/>
          </p:cNvSpPr>
          <p:nvPr>
            <p:ph type="dt" sz="half" idx="10"/>
          </p:nvPr>
        </p:nvSpPr>
        <p:spPr/>
        <p:txBody>
          <a:bodyPr/>
          <a:lstStyle/>
          <a:p>
            <a:fld id="{C1169F8D-8EF0-2948-9470-73ECBAF2A345}"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3F0C9-DA17-DE4B-ADBB-ED7E9EA746F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906840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6138332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0958"/>
            <a:ext cx="6813884" cy="1639468"/>
          </a:xfrm>
          <a:prstGeom prst="rect">
            <a:avLst/>
          </a:prstGeom>
        </p:spPr>
        <p:txBody>
          <a:bodyPr>
            <a:noAutofit/>
          </a:bodyPr>
          <a:lstStyle>
            <a:lvl1pPr algn="l">
              <a:defRPr sz="4200">
                <a:solidFill>
                  <a:srgbClr val="E09E19"/>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11883"/>
            <a:ext cx="6400800" cy="1113590"/>
          </a:xfrm>
          <a:prstGeom prst="rect">
            <a:avLst/>
          </a:prstGeom>
        </p:spPr>
        <p:txBody>
          <a:bodyPr/>
          <a:lstStyle>
            <a:lvl1pPr marL="0" indent="0" algn="l">
              <a:buNone/>
              <a:defRPr>
                <a:solidFill>
                  <a:srgbClr val="00326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905394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446168" cy="1150353"/>
          </a:xfrm>
          <a:prstGeom prst="rect">
            <a:avLst/>
          </a:prstGeom>
        </p:spPr>
        <p:txBody>
          <a:bodyPr>
            <a:normAutofit/>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82600" y="1778000"/>
            <a:ext cx="8446168" cy="3970421"/>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6" name="Slide Number Placeholder 5"/>
          <p:cNvSpPr>
            <a:spLocks noGrp="1"/>
          </p:cNvSpPr>
          <p:nvPr>
            <p:ph type="sldNum" sz="quarter" idx="12"/>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spTree>
    <p:extLst>
      <p:ext uri="{BB962C8B-B14F-4D97-AF65-F5344CB8AC3E}">
        <p14:creationId xmlns:p14="http://schemas.microsoft.com/office/powerpoint/2010/main" val="358130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4546"/>
            <a:ext cx="7951537"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097754"/>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495800" y="2097754"/>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223795"/>
            <a:ext cx="7772400" cy="1996573"/>
          </a:xfrm>
          <a:prstGeom prst="rect">
            <a:avLst/>
          </a:prstGeom>
        </p:spPr>
        <p:txBody>
          <a:bodyPr anchor="t">
            <a:noAutofit/>
          </a:bodyPr>
          <a:lstStyle>
            <a:lvl1pPr algn="l">
              <a:defRPr sz="4200" b="1" cap="none"/>
            </a:lvl1pPr>
          </a:lstStyle>
          <a:p>
            <a:r>
              <a:rPr lang="en-US" dirty="0" smtClean="0"/>
              <a:t>Click to edit master </a:t>
            </a:r>
            <a:br>
              <a:rPr lang="en-US" dirty="0" smtClean="0"/>
            </a:br>
            <a:r>
              <a:rPr lang="en-US" dirty="0" smtClean="0"/>
              <a:t>title style</a:t>
            </a:r>
            <a:endParaRPr lang="en-US" dirty="0"/>
          </a:p>
        </p:txBody>
      </p:sp>
      <p:sp>
        <p:nvSpPr>
          <p:cNvPr id="3" name="Text Placeholder 2"/>
          <p:cNvSpPr>
            <a:spLocks noGrp="1"/>
          </p:cNvSpPr>
          <p:nvPr>
            <p:ph type="body" idx="1"/>
          </p:nvPr>
        </p:nvSpPr>
        <p:spPr>
          <a:xfrm>
            <a:off x="722313" y="2225841"/>
            <a:ext cx="7772400" cy="895685"/>
          </a:xfrm>
          <a:prstGeom prst="rect">
            <a:avLst/>
          </a:prstGeom>
        </p:spPr>
        <p:txBody>
          <a:bodyPr anchor="b">
            <a:normAutofit/>
          </a:bodyPr>
          <a:lstStyle>
            <a:lvl1pPr marL="0" indent="0">
              <a:buNone/>
              <a:defRPr sz="2200">
                <a:solidFill>
                  <a:srgbClr val="00326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87536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4546"/>
            <a:ext cx="7951537"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097754"/>
            <a:ext cx="4038600"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0"/>
          </p:nvPr>
        </p:nvSpPr>
        <p:spPr>
          <a:xfrm>
            <a:off x="4495800" y="2097754"/>
            <a:ext cx="3912937" cy="3516983"/>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3138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1"/>
            <a:ext cx="5486400" cy="56673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5111750"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0" y="1531651"/>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9F8D-8EF0-2948-9470-73ECBAF2A345}" type="datetimeFigureOut">
              <a:rPr lang="en-US" smtClean="0"/>
              <a:t>9/3/13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2726259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smtClean="0"/>
              <a:t>Click to edit Master title style</a:t>
            </a:r>
            <a:endParaRPr kumimoji="0" lang="en-US" dirty="0"/>
          </a:p>
        </p:txBody>
      </p:sp>
      <p:sp>
        <p:nvSpPr>
          <p:cNvPr id="3" name="Date Placeholder 2"/>
          <p:cNvSpPr>
            <a:spLocks noGrp="1"/>
          </p:cNvSpPr>
          <p:nvPr>
            <p:ph type="dt" sz="half" idx="10"/>
          </p:nvPr>
        </p:nvSpPr>
        <p:spPr/>
        <p:txBody>
          <a:bodyPr/>
          <a:lstStyle/>
          <a:p>
            <a:fld id="{C1169F8D-8EF0-2948-9470-73ECBAF2A345}"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3F0C9-DA17-DE4B-ADBB-ED7E9EA746F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0906840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6138332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C69147-5BC2-9F4B-AFAD-2A4E5FA35767}"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DEFB4-EEBC-2445-A423-8EE0C1EBF93D}" type="slidenum">
              <a:rPr lang="en-US" smtClean="0"/>
              <a:t>‹#›</a:t>
            </a:fld>
            <a:endParaRPr lang="en-US"/>
          </a:p>
        </p:txBody>
      </p:sp>
    </p:spTree>
    <p:extLst>
      <p:ext uri="{BB962C8B-B14F-4D97-AF65-F5344CB8AC3E}">
        <p14:creationId xmlns:p14="http://schemas.microsoft.com/office/powerpoint/2010/main" val="1916488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913884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69147-5BC2-9F4B-AFAD-2A4E5FA35767}"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DEFB4-EEBC-2445-A423-8EE0C1EBF93D}" type="slidenum">
              <a:rPr lang="en-US" smtClean="0"/>
              <a:t>‹#›</a:t>
            </a:fld>
            <a:endParaRPr lang="en-US"/>
          </a:p>
        </p:txBody>
      </p:sp>
    </p:spTree>
    <p:extLst>
      <p:ext uri="{BB962C8B-B14F-4D97-AF65-F5344CB8AC3E}">
        <p14:creationId xmlns:p14="http://schemas.microsoft.com/office/powerpoint/2010/main" val="39129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517231"/>
            <a:ext cx="5486400" cy="56673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81000" y="358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81000" y="5083969"/>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64503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C69147-5BC2-9F4B-AFAD-2A4E5FA35767}"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DEFB4-EEBC-2445-A423-8EE0C1EBF93D}" type="slidenum">
              <a:rPr lang="en-US" smtClean="0"/>
              <a:t>‹#›</a:t>
            </a:fld>
            <a:endParaRPr lang="en-US"/>
          </a:p>
        </p:txBody>
      </p:sp>
    </p:spTree>
    <p:extLst>
      <p:ext uri="{BB962C8B-B14F-4D97-AF65-F5344CB8AC3E}">
        <p14:creationId xmlns:p14="http://schemas.microsoft.com/office/powerpoint/2010/main" val="21511559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69F8D-8EF0-2948-9470-73ECBAF2A345}" type="datetimeFigureOut">
              <a:rPr lang="en-US" smtClean="0"/>
              <a:t>9/3/13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42719176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E96628-7725-F24A-9414-E75B1A7D00EA}"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2821D-82FC-E64B-A79D-37CE11D9EA7A}" type="slidenum">
              <a:rPr lang="en-US" smtClean="0"/>
              <a:t>‹#›</a:t>
            </a:fld>
            <a:endParaRPr lang="en-US"/>
          </a:p>
        </p:txBody>
      </p:sp>
    </p:spTree>
    <p:extLst>
      <p:ext uri="{BB962C8B-B14F-4D97-AF65-F5344CB8AC3E}">
        <p14:creationId xmlns:p14="http://schemas.microsoft.com/office/powerpoint/2010/main" val="40664951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9F8D-8EF0-2948-9470-73ECBAF2A345}" type="datetimeFigureOut">
              <a:rPr lang="en-US" smtClean="0"/>
              <a:t>9/3/13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4891280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69F8D-8EF0-2948-9470-73ECBAF2A345}"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5338741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69147-5BC2-9F4B-AFAD-2A4E5FA35767}" type="datetimeFigureOut">
              <a:rPr lang="en-US" smtClean="0"/>
              <a:t>9/3/13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DEFB4-EEBC-2445-A423-8EE0C1EBF93D}" type="slidenum">
              <a:rPr lang="en-US" smtClean="0"/>
              <a:t>‹#›</a:t>
            </a:fld>
            <a:endParaRPr lang="en-US"/>
          </a:p>
        </p:txBody>
      </p:sp>
    </p:spTree>
    <p:extLst>
      <p:ext uri="{BB962C8B-B14F-4D97-AF65-F5344CB8AC3E}">
        <p14:creationId xmlns:p14="http://schemas.microsoft.com/office/powerpoint/2010/main" val="34630915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73201646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24164800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5111750"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0" y="1531651"/>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smtClean="0"/>
              <a:t>Lorem</a:t>
            </a:r>
            <a:r>
              <a:rPr lang="en-US" dirty="0" smtClean="0"/>
              <a:t> </a:t>
            </a:r>
            <a:r>
              <a:rPr lang="en-US" dirty="0" err="1" smtClean="0"/>
              <a:t>ipsum</a:t>
            </a:r>
            <a:endParaRPr lang="en-US" dirty="0"/>
          </a:p>
        </p:txBody>
      </p:sp>
      <p:sp>
        <p:nvSpPr>
          <p:cNvPr id="8" name="Content Placeholder 2"/>
          <p:cNvSpPr>
            <a:spLocks noGrp="1"/>
          </p:cNvSpPr>
          <p:nvPr>
            <p:ph idx="1"/>
          </p:nvPr>
        </p:nvSpPr>
        <p:spPr>
          <a:xfrm>
            <a:off x="3575050" y="1041995"/>
            <a:ext cx="5111750" cy="4305373"/>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3"/>
          <p:cNvSpPr>
            <a:spLocks noGrp="1"/>
          </p:cNvSpPr>
          <p:nvPr>
            <p:ph type="body" sz="half" idx="2" hasCustomPrompt="1"/>
          </p:nvPr>
        </p:nvSpPr>
        <p:spPr>
          <a:xfrm>
            <a:off x="457200" y="1531651"/>
            <a:ext cx="3008313" cy="3815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Lorem</a:t>
            </a:r>
            <a:r>
              <a:rPr lang="en-US" dirty="0" smtClean="0"/>
              <a:t> </a:t>
            </a:r>
            <a:r>
              <a:rPr lang="en-US" dirty="0" err="1" smtClean="0"/>
              <a:t>ipsum</a:t>
            </a:r>
            <a:endParaRPr lang="en-US" dirty="0" smtClean="0"/>
          </a:p>
        </p:txBody>
      </p:sp>
    </p:spTree>
    <p:extLst>
      <p:ext uri="{BB962C8B-B14F-4D97-AF65-F5344CB8AC3E}">
        <p14:creationId xmlns:p14="http://schemas.microsoft.com/office/powerpoint/2010/main" val="23336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169F8D-8EF0-2948-9470-73ECBAF2A345}"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3F0C9-DA17-DE4B-ADBB-ED7E9EA746F8}" type="slidenum">
              <a:rPr lang="en-US" smtClean="0"/>
              <a:t>‹#›</a:t>
            </a:fld>
            <a:endParaRPr lang="en-US"/>
          </a:p>
        </p:txBody>
      </p:sp>
    </p:spTree>
    <p:extLst>
      <p:ext uri="{BB962C8B-B14F-4D97-AF65-F5344CB8AC3E}">
        <p14:creationId xmlns:p14="http://schemas.microsoft.com/office/powerpoint/2010/main" val="613833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E96628-7725-F24A-9414-E75B1A7D00EA}" type="datetimeFigureOut">
              <a:rPr lang="en-US" smtClean="0"/>
              <a:t>9/3/13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2821D-82FC-E64B-A79D-37CE11D9EA7A}" type="slidenum">
              <a:rPr lang="en-US" smtClean="0"/>
              <a:t>‹#›</a:t>
            </a:fld>
            <a:endParaRPr lang="en-US"/>
          </a:p>
        </p:txBody>
      </p:sp>
    </p:spTree>
    <p:extLst>
      <p:ext uri="{BB962C8B-B14F-4D97-AF65-F5344CB8AC3E}">
        <p14:creationId xmlns:p14="http://schemas.microsoft.com/office/powerpoint/2010/main" val="409007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AF7CD-2145-D841-BA31-3CD8978C1B6F}" type="datetimeFigureOut">
              <a:rPr lang="en-US" smtClean="0"/>
              <a:t>9/3/13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4E18F-4F32-1242-BB1E-3F1706C12008}" type="slidenum">
              <a:rPr lang="en-US" smtClean="0"/>
              <a:t>‹#›</a:t>
            </a:fld>
            <a:endParaRPr lang="en-US"/>
          </a:p>
        </p:txBody>
      </p:sp>
    </p:spTree>
    <p:extLst>
      <p:ext uri="{BB962C8B-B14F-4D97-AF65-F5344CB8AC3E}">
        <p14:creationId xmlns:p14="http://schemas.microsoft.com/office/powerpoint/2010/main" val="10130191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emf"/><Relationship Id="rId12"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2" Type="http://schemas.openxmlformats.org/officeDocument/2006/relationships/theme" Target="../theme/theme2.xml"/><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1.emf"/><Relationship Id="rId12" Type="http://schemas.openxmlformats.org/officeDocument/2006/relationships/image" Target="../media/image2.emf"/><Relationship Id="rId13" Type="http://schemas.openxmlformats.org/officeDocument/2006/relationships/image" Target="../media/image3.emf"/><Relationship Id="rId1" Type="http://schemas.openxmlformats.org/officeDocument/2006/relationships/slideLayout" Target="../slideLayouts/slideLayout20.xml"/><Relationship Id="rId2" Type="http://schemas.openxmlformats.org/officeDocument/2006/relationships/slideLayout" Target="../slideLayouts/slideLayout21.xml"/><Relationship Id="rId3" Type="http://schemas.openxmlformats.org/officeDocument/2006/relationships/slideLayout" Target="../slideLayouts/slideLayout22.xml"/><Relationship Id="rId4" Type="http://schemas.openxmlformats.org/officeDocument/2006/relationships/slideLayout" Target="../slideLayouts/slideLayout23.xml"/><Relationship Id="rId5" Type="http://schemas.openxmlformats.org/officeDocument/2006/relationships/slideLayout" Target="../slideLayouts/slideLayout24.xml"/><Relationship Id="rId6" Type="http://schemas.openxmlformats.org/officeDocument/2006/relationships/slideLayout" Target="../slideLayouts/slideLayout25.xml"/><Relationship Id="rId7" Type="http://schemas.openxmlformats.org/officeDocument/2006/relationships/slideLayout" Target="../slideLayouts/slideLayout26.xml"/><Relationship Id="rId8" Type="http://schemas.openxmlformats.org/officeDocument/2006/relationships/slideLayout" Target="../slideLayouts/slideLayout27.xml"/><Relationship Id="rId9" Type="http://schemas.openxmlformats.org/officeDocument/2006/relationships/slideLayout" Target="../slideLayouts/slideLayout28.xml"/><Relationship Id="rId1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1" Type="http://schemas.openxmlformats.org/officeDocument/2006/relationships/image" Target="../media/image1.emf"/><Relationship Id="rId12" Type="http://schemas.openxmlformats.org/officeDocument/2006/relationships/image" Target="../media/image2.emf"/><Relationship Id="rId13" Type="http://schemas.openxmlformats.org/officeDocument/2006/relationships/image" Target="../media/image3.emf"/><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 Id="rId9" Type="http://schemas.openxmlformats.org/officeDocument/2006/relationships/slideLayout" Target="../slideLayouts/slideLayout37.xml"/><Relationship Id="rId10"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1" Type="http://schemas.openxmlformats.org/officeDocument/2006/relationships/image" Target="../media/image1.emf"/><Relationship Id="rId12" Type="http://schemas.openxmlformats.org/officeDocument/2006/relationships/image" Target="../media/image2.emf"/><Relationship Id="rId13" Type="http://schemas.openxmlformats.org/officeDocument/2006/relationships/image" Target="../media/image3.emf"/><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9" Type="http://schemas.openxmlformats.org/officeDocument/2006/relationships/slideLayout" Target="../slideLayouts/slideLayout46.xml"/><Relationship Id="rId10"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theme" Target="../theme/theme6.xml"/><Relationship Id="rId1" Type="http://schemas.openxmlformats.org/officeDocument/2006/relationships/slideLayout" Target="../slideLayouts/slideLayout47.xml"/><Relationship Id="rId2" Type="http://schemas.openxmlformats.org/officeDocument/2006/relationships/slideLayout" Target="../slideLayouts/slideLayout48.xml"/><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10"/>
          <a:stretch>
            <a:fillRect/>
          </a:stretch>
        </p:blipFill>
        <p:spPr>
          <a:xfrm>
            <a:off x="0" y="5842000"/>
            <a:ext cx="9170736" cy="1086626"/>
          </a:xfrm>
          <a:prstGeom prst="rect">
            <a:avLst/>
          </a:prstGeom>
        </p:spPr>
      </p:pic>
      <p:pic>
        <p:nvPicPr>
          <p:cNvPr id="11" name="Picture 10"/>
          <p:cNvPicPr>
            <a:picLocks noChangeAspect="1"/>
          </p:cNvPicPr>
          <p:nvPr/>
        </p:nvPicPr>
        <p:blipFill>
          <a:blip r:embed="rId11"/>
          <a:stretch>
            <a:fillRect/>
          </a:stretch>
        </p:blipFill>
        <p:spPr>
          <a:xfrm>
            <a:off x="369048" y="6139607"/>
            <a:ext cx="1745673" cy="533400"/>
          </a:xfrm>
          <a:prstGeom prst="rect">
            <a:avLst/>
          </a:prstGeom>
        </p:spPr>
      </p:pic>
      <p:sp>
        <p:nvSpPr>
          <p:cNvPr id="14" name="Date Placeholder 3"/>
          <p:cNvSpPr>
            <a:spLocks noGrp="1"/>
          </p:cNvSpPr>
          <p:nvPr>
            <p:ph type="dt" sz="half" idx="2"/>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15" name="Footer Placeholder 4"/>
          <p:cNvSpPr>
            <a:spLocks noGrp="1"/>
          </p:cNvSpPr>
          <p:nvPr>
            <p:ph type="ftr" sz="quarter" idx="3"/>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16" name="Slide Number Placeholder 5"/>
          <p:cNvSpPr>
            <a:spLocks noGrp="1"/>
          </p:cNvSpPr>
          <p:nvPr>
            <p:ph type="sldNum" sz="quarter" idx="4"/>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pic>
        <p:nvPicPr>
          <p:cNvPr id="13" name="Picture 12"/>
          <p:cNvPicPr>
            <a:picLocks noChangeAspect="1"/>
          </p:cNvPicPr>
          <p:nvPr/>
        </p:nvPicPr>
        <p:blipFill>
          <a:blip r:embed="rId12"/>
          <a:stretch>
            <a:fillRect/>
          </a:stretch>
        </p:blipFill>
        <p:spPr>
          <a:xfrm>
            <a:off x="6274508" y="0"/>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9" r:id="rId7"/>
    <p:sldLayoutId id="2147483712" r:id="rId8"/>
  </p:sldLayoutIdLst>
  <p:txStyles>
    <p:titleStyle>
      <a:lvl1pPr algn="l" defTabSz="457200" rtl="0" eaLnBrk="1" latinLnBrk="0" hangingPunct="1">
        <a:spcBef>
          <a:spcPct val="0"/>
        </a:spcBef>
        <a:buNone/>
        <a:defRPr sz="4200" b="0" i="0" kern="1200">
          <a:solidFill>
            <a:srgbClr val="E09E19"/>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2000" kern="1200">
          <a:solidFill>
            <a:srgbClr val="1F497D"/>
          </a:solidFill>
          <a:latin typeface="Avenir Book"/>
          <a:ea typeface="+mn-ea"/>
          <a:cs typeface="Avenir Book"/>
        </a:defRPr>
      </a:lvl1pPr>
      <a:lvl2pPr marL="742950" indent="-285750" algn="l" defTabSz="457200" rtl="0" eaLnBrk="1" latinLnBrk="0" hangingPunct="1">
        <a:spcBef>
          <a:spcPct val="20000"/>
        </a:spcBef>
        <a:buFont typeface="Arial"/>
        <a:buChar char="–"/>
        <a:defRPr sz="2000" kern="1200">
          <a:solidFill>
            <a:srgbClr val="1F497D"/>
          </a:solidFill>
          <a:latin typeface="Avenir Book"/>
          <a:ea typeface="+mn-ea"/>
          <a:cs typeface="Avenir Book"/>
        </a:defRPr>
      </a:lvl2pPr>
      <a:lvl3pPr marL="1143000" indent="-228600" algn="l" defTabSz="457200" rtl="0" eaLnBrk="1" latinLnBrk="0" hangingPunct="1">
        <a:spcBef>
          <a:spcPct val="20000"/>
        </a:spcBef>
        <a:buFont typeface="Arial"/>
        <a:buChar char="•"/>
        <a:defRPr sz="2000" kern="1200">
          <a:solidFill>
            <a:srgbClr val="1F497D"/>
          </a:solidFill>
          <a:latin typeface="Avenir Book"/>
          <a:ea typeface="+mn-ea"/>
          <a:cs typeface="Avenir Book"/>
        </a:defRPr>
      </a:lvl3pPr>
      <a:lvl4pPr marL="1600200" indent="-228600" algn="l" defTabSz="457200" rtl="0" eaLnBrk="1" latinLnBrk="0" hangingPunct="1">
        <a:spcBef>
          <a:spcPct val="20000"/>
        </a:spcBef>
        <a:buFont typeface="Arial"/>
        <a:buChar char="–"/>
        <a:defRPr sz="2000" kern="1200">
          <a:solidFill>
            <a:srgbClr val="1F497D"/>
          </a:solidFill>
          <a:latin typeface="Avenir Book"/>
          <a:ea typeface="+mn-ea"/>
          <a:cs typeface="Avenir Book"/>
        </a:defRPr>
      </a:lvl4pPr>
      <a:lvl5pPr marL="2057400" indent="-228600" algn="l" defTabSz="457200" rtl="0" eaLnBrk="1" latinLnBrk="0" hangingPunct="1">
        <a:spcBef>
          <a:spcPct val="20000"/>
        </a:spcBef>
        <a:buFont typeface="Arial"/>
        <a:buChar char="»"/>
        <a:defRPr sz="2000" kern="1200">
          <a:solidFill>
            <a:srgbClr val="1F497D"/>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AF7CD-2145-D841-BA31-3CD8978C1B6F}" type="datetimeFigureOut">
              <a:rPr lang="en-US" smtClean="0"/>
              <a:t>9/3/13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4E18F-4F32-1242-BB1E-3F1706C12008}" type="slidenum">
              <a:rPr lang="en-US" smtClean="0"/>
              <a:t>‹#›</a:t>
            </a:fld>
            <a:endParaRPr lang="en-US"/>
          </a:p>
        </p:txBody>
      </p:sp>
    </p:spTree>
    <p:extLst>
      <p:ext uri="{BB962C8B-B14F-4D97-AF65-F5344CB8AC3E}">
        <p14:creationId xmlns:p14="http://schemas.microsoft.com/office/powerpoint/2010/main" val="355425776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457200" rtl="0" eaLnBrk="1" latinLnBrk="0" hangingPunct="1">
        <a:spcBef>
          <a:spcPct val="0"/>
        </a:spcBef>
        <a:buNone/>
        <a:defRPr sz="3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venir Book"/>
          <a:ea typeface="+mn-ea"/>
          <a:cs typeface="Avenir Book"/>
        </a:defRPr>
      </a:lvl1pPr>
      <a:lvl2pPr marL="742950" indent="-285750" algn="l" defTabSz="457200" rtl="0" eaLnBrk="1" latinLnBrk="0" hangingPunct="1">
        <a:spcBef>
          <a:spcPct val="20000"/>
        </a:spcBef>
        <a:buFont typeface="Arial"/>
        <a:buChar char="–"/>
        <a:defRPr sz="2400" kern="1200">
          <a:solidFill>
            <a:schemeClr val="tx1"/>
          </a:solidFill>
          <a:latin typeface="Avenir Book"/>
          <a:ea typeface="+mn-ea"/>
          <a:cs typeface="Avenir Book"/>
        </a:defRPr>
      </a:lvl2pPr>
      <a:lvl3pPr marL="11430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3pPr>
      <a:lvl4pPr marL="16002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4pPr>
      <a:lvl5pPr marL="20574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11"/>
          <a:stretch>
            <a:fillRect/>
          </a:stretch>
        </p:blipFill>
        <p:spPr>
          <a:xfrm>
            <a:off x="0" y="5842000"/>
            <a:ext cx="9170736" cy="1086626"/>
          </a:xfrm>
          <a:prstGeom prst="rect">
            <a:avLst/>
          </a:prstGeom>
        </p:spPr>
      </p:pic>
      <p:pic>
        <p:nvPicPr>
          <p:cNvPr id="11" name="Picture 10"/>
          <p:cNvPicPr>
            <a:picLocks noChangeAspect="1"/>
          </p:cNvPicPr>
          <p:nvPr/>
        </p:nvPicPr>
        <p:blipFill>
          <a:blip r:embed="rId12"/>
          <a:stretch>
            <a:fillRect/>
          </a:stretch>
        </p:blipFill>
        <p:spPr>
          <a:xfrm>
            <a:off x="369048" y="6139607"/>
            <a:ext cx="1745673" cy="533400"/>
          </a:xfrm>
          <a:prstGeom prst="rect">
            <a:avLst/>
          </a:prstGeom>
        </p:spPr>
      </p:pic>
      <p:sp>
        <p:nvSpPr>
          <p:cNvPr id="14" name="Date Placeholder 3"/>
          <p:cNvSpPr>
            <a:spLocks noGrp="1"/>
          </p:cNvSpPr>
          <p:nvPr>
            <p:ph type="dt" sz="half" idx="2"/>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15" name="Footer Placeholder 4"/>
          <p:cNvSpPr>
            <a:spLocks noGrp="1"/>
          </p:cNvSpPr>
          <p:nvPr>
            <p:ph type="ftr" sz="quarter" idx="3"/>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16" name="Slide Number Placeholder 5"/>
          <p:cNvSpPr>
            <a:spLocks noGrp="1"/>
          </p:cNvSpPr>
          <p:nvPr>
            <p:ph type="sldNum" sz="quarter" idx="4"/>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pic>
        <p:nvPicPr>
          <p:cNvPr id="13" name="Picture 12"/>
          <p:cNvPicPr>
            <a:picLocks noChangeAspect="1"/>
          </p:cNvPicPr>
          <p:nvPr/>
        </p:nvPicPr>
        <p:blipFill>
          <a:blip r:embed="rId13"/>
          <a:stretch>
            <a:fillRect/>
          </a:stretch>
        </p:blipFill>
        <p:spPr>
          <a:xfrm>
            <a:off x="6274508" y="0"/>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457200" rtl="0" eaLnBrk="1" latinLnBrk="0" hangingPunct="1">
        <a:spcBef>
          <a:spcPct val="0"/>
        </a:spcBef>
        <a:buNone/>
        <a:defRPr sz="4200" b="1" i="0" kern="1200">
          <a:solidFill>
            <a:srgbClr val="E09E19"/>
          </a:solidFill>
          <a:latin typeface="Marion Regular"/>
          <a:ea typeface="+mj-ea"/>
          <a:cs typeface="Marion Regular"/>
        </a:defRPr>
      </a:lvl1pPr>
    </p:titleStyle>
    <p:bodyStyle>
      <a:lvl1pPr marL="342900" indent="-342900" algn="l" defTabSz="457200" rtl="0" eaLnBrk="1" latinLnBrk="0" hangingPunct="1">
        <a:spcBef>
          <a:spcPct val="20000"/>
        </a:spcBef>
        <a:buFont typeface="Arial"/>
        <a:buChar char="•"/>
        <a:defRPr sz="2200" kern="1200">
          <a:solidFill>
            <a:srgbClr val="003262"/>
          </a:solidFill>
          <a:latin typeface="Avenir Book"/>
          <a:ea typeface="+mn-ea"/>
          <a:cs typeface="Avenir Book"/>
        </a:defRPr>
      </a:lvl1pPr>
      <a:lvl2pPr marL="742950" indent="-285750" algn="l" defTabSz="457200" rtl="0" eaLnBrk="1" latinLnBrk="0" hangingPunct="1">
        <a:spcBef>
          <a:spcPct val="20000"/>
        </a:spcBef>
        <a:buFont typeface="Arial"/>
        <a:buChar char="–"/>
        <a:defRPr sz="2000" kern="1200">
          <a:solidFill>
            <a:srgbClr val="003262"/>
          </a:solidFill>
          <a:latin typeface="Avenir Book"/>
          <a:ea typeface="+mn-ea"/>
          <a:cs typeface="Avenir Book"/>
        </a:defRPr>
      </a:lvl2pPr>
      <a:lvl3pPr marL="1143000" indent="-228600" algn="l" defTabSz="457200" rtl="0" eaLnBrk="1" latinLnBrk="0" hangingPunct="1">
        <a:spcBef>
          <a:spcPct val="20000"/>
        </a:spcBef>
        <a:buFont typeface="Arial"/>
        <a:buChar char="•"/>
        <a:defRPr sz="1800" kern="1200">
          <a:solidFill>
            <a:srgbClr val="003262"/>
          </a:solidFill>
          <a:latin typeface="Avenir Book"/>
          <a:ea typeface="+mn-ea"/>
          <a:cs typeface="Avenir Book"/>
        </a:defRPr>
      </a:lvl3pPr>
      <a:lvl4pPr marL="1600200" indent="-228600" algn="l" defTabSz="457200" rtl="0" eaLnBrk="1" latinLnBrk="0" hangingPunct="1">
        <a:spcBef>
          <a:spcPct val="20000"/>
        </a:spcBef>
        <a:buFont typeface="Arial"/>
        <a:buChar char="–"/>
        <a:defRPr sz="1600" kern="1200">
          <a:solidFill>
            <a:srgbClr val="003262"/>
          </a:solidFill>
          <a:latin typeface="Avenir Book"/>
          <a:ea typeface="+mn-ea"/>
          <a:cs typeface="Avenir Book"/>
        </a:defRPr>
      </a:lvl4pPr>
      <a:lvl5pPr marL="2057400" indent="-228600" algn="l" defTabSz="457200" rtl="0" eaLnBrk="1" latinLnBrk="0" hangingPunct="1">
        <a:spcBef>
          <a:spcPct val="20000"/>
        </a:spcBef>
        <a:buFont typeface="Arial"/>
        <a:buChar char="»"/>
        <a:defRPr sz="1400" kern="1200">
          <a:solidFill>
            <a:srgbClr val="003262"/>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11"/>
          <a:stretch>
            <a:fillRect/>
          </a:stretch>
        </p:blipFill>
        <p:spPr>
          <a:xfrm>
            <a:off x="0" y="5842000"/>
            <a:ext cx="9170736" cy="1086626"/>
          </a:xfrm>
          <a:prstGeom prst="rect">
            <a:avLst/>
          </a:prstGeom>
        </p:spPr>
      </p:pic>
      <p:pic>
        <p:nvPicPr>
          <p:cNvPr id="11" name="Picture 10"/>
          <p:cNvPicPr>
            <a:picLocks noChangeAspect="1"/>
          </p:cNvPicPr>
          <p:nvPr/>
        </p:nvPicPr>
        <p:blipFill>
          <a:blip r:embed="rId12"/>
          <a:stretch>
            <a:fillRect/>
          </a:stretch>
        </p:blipFill>
        <p:spPr>
          <a:xfrm>
            <a:off x="369048" y="6139607"/>
            <a:ext cx="1745673" cy="533400"/>
          </a:xfrm>
          <a:prstGeom prst="rect">
            <a:avLst/>
          </a:prstGeom>
        </p:spPr>
      </p:pic>
      <p:sp>
        <p:nvSpPr>
          <p:cNvPr id="14" name="Date Placeholder 3"/>
          <p:cNvSpPr>
            <a:spLocks noGrp="1"/>
          </p:cNvSpPr>
          <p:nvPr>
            <p:ph type="dt" sz="half" idx="2"/>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15" name="Footer Placeholder 4"/>
          <p:cNvSpPr>
            <a:spLocks noGrp="1"/>
          </p:cNvSpPr>
          <p:nvPr>
            <p:ph type="ftr" sz="quarter" idx="3"/>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16" name="Slide Number Placeholder 5"/>
          <p:cNvSpPr>
            <a:spLocks noGrp="1"/>
          </p:cNvSpPr>
          <p:nvPr>
            <p:ph type="sldNum" sz="quarter" idx="4"/>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pic>
        <p:nvPicPr>
          <p:cNvPr id="13" name="Picture 12"/>
          <p:cNvPicPr>
            <a:picLocks noChangeAspect="1"/>
          </p:cNvPicPr>
          <p:nvPr/>
        </p:nvPicPr>
        <p:blipFill>
          <a:blip r:embed="rId13"/>
          <a:stretch>
            <a:fillRect/>
          </a:stretch>
        </p:blipFill>
        <p:spPr>
          <a:xfrm>
            <a:off x="6274508" y="0"/>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xStyles>
    <p:titleStyle>
      <a:lvl1pPr algn="l" defTabSz="457200" rtl="0" eaLnBrk="1" latinLnBrk="0" hangingPunct="1">
        <a:spcBef>
          <a:spcPct val="0"/>
        </a:spcBef>
        <a:buNone/>
        <a:defRPr sz="4200" b="1" i="0" kern="1200">
          <a:solidFill>
            <a:srgbClr val="E09E19"/>
          </a:solidFill>
          <a:latin typeface="Marion Regular"/>
          <a:ea typeface="+mj-ea"/>
          <a:cs typeface="Marion Regular"/>
        </a:defRPr>
      </a:lvl1pPr>
    </p:titleStyle>
    <p:bodyStyle>
      <a:lvl1pPr marL="342900" indent="-342900" algn="l" defTabSz="457200" rtl="0" eaLnBrk="1" latinLnBrk="0" hangingPunct="1">
        <a:spcBef>
          <a:spcPct val="20000"/>
        </a:spcBef>
        <a:buFont typeface="Arial"/>
        <a:buChar char="•"/>
        <a:defRPr sz="2200" kern="1200">
          <a:solidFill>
            <a:srgbClr val="003262"/>
          </a:solidFill>
          <a:latin typeface="Avenir Book"/>
          <a:ea typeface="+mn-ea"/>
          <a:cs typeface="Avenir Book"/>
        </a:defRPr>
      </a:lvl1pPr>
      <a:lvl2pPr marL="742950" indent="-285750" algn="l" defTabSz="457200" rtl="0" eaLnBrk="1" latinLnBrk="0" hangingPunct="1">
        <a:spcBef>
          <a:spcPct val="20000"/>
        </a:spcBef>
        <a:buFont typeface="Arial"/>
        <a:buChar char="–"/>
        <a:defRPr sz="2000" kern="1200">
          <a:solidFill>
            <a:srgbClr val="003262"/>
          </a:solidFill>
          <a:latin typeface="Avenir Book"/>
          <a:ea typeface="+mn-ea"/>
          <a:cs typeface="Avenir Book"/>
        </a:defRPr>
      </a:lvl2pPr>
      <a:lvl3pPr marL="1143000" indent="-228600" algn="l" defTabSz="457200" rtl="0" eaLnBrk="1" latinLnBrk="0" hangingPunct="1">
        <a:spcBef>
          <a:spcPct val="20000"/>
        </a:spcBef>
        <a:buFont typeface="Arial"/>
        <a:buChar char="•"/>
        <a:defRPr sz="1800" kern="1200">
          <a:solidFill>
            <a:srgbClr val="003262"/>
          </a:solidFill>
          <a:latin typeface="Avenir Book"/>
          <a:ea typeface="+mn-ea"/>
          <a:cs typeface="Avenir Book"/>
        </a:defRPr>
      </a:lvl3pPr>
      <a:lvl4pPr marL="1600200" indent="-228600" algn="l" defTabSz="457200" rtl="0" eaLnBrk="1" latinLnBrk="0" hangingPunct="1">
        <a:spcBef>
          <a:spcPct val="20000"/>
        </a:spcBef>
        <a:buFont typeface="Arial"/>
        <a:buChar char="–"/>
        <a:defRPr sz="1600" kern="1200">
          <a:solidFill>
            <a:srgbClr val="003262"/>
          </a:solidFill>
          <a:latin typeface="Avenir Book"/>
          <a:ea typeface="+mn-ea"/>
          <a:cs typeface="Avenir Book"/>
        </a:defRPr>
      </a:lvl4pPr>
      <a:lvl5pPr marL="2057400" indent="-228600" algn="l" defTabSz="457200" rtl="0" eaLnBrk="1" latinLnBrk="0" hangingPunct="1">
        <a:spcBef>
          <a:spcPct val="20000"/>
        </a:spcBef>
        <a:buFont typeface="Arial"/>
        <a:buChar char="»"/>
        <a:defRPr sz="1400" kern="1200">
          <a:solidFill>
            <a:srgbClr val="003262"/>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1097456"/>
            <a:ext cx="8229600" cy="1143000"/>
          </a:xfrm>
          <a:prstGeom prst="rect">
            <a:avLst/>
          </a:prstGeom>
        </p:spPr>
        <p:txBody>
          <a:bodyPr vert="horz" lIns="91440" tIns="45720" rIns="91440" bIns="45720" rtlCol="0" anchor="ctr">
            <a:normAutofit/>
          </a:bodyPr>
          <a:lstStyle/>
          <a:p>
            <a:r>
              <a:rPr lang="en-US" dirty="0" smtClean="0"/>
              <a:t>Project Title</a:t>
            </a:r>
            <a:endParaRPr lang="en-US" dirty="0"/>
          </a:p>
        </p:txBody>
      </p:sp>
      <p:sp>
        <p:nvSpPr>
          <p:cNvPr id="9" name="Text Placeholder 2"/>
          <p:cNvSpPr>
            <a:spLocks noGrp="1"/>
          </p:cNvSpPr>
          <p:nvPr>
            <p:ph type="body" idx="1"/>
          </p:nvPr>
        </p:nvSpPr>
        <p:spPr>
          <a:xfrm>
            <a:off x="457200" y="2379579"/>
            <a:ext cx="8229600" cy="2526418"/>
          </a:xfrm>
          <a:prstGeom prst="rect">
            <a:avLst/>
          </a:prstGeom>
        </p:spPr>
        <p:txBody>
          <a:bodyPr vert="horz" lIns="91440" tIns="45720" rIns="91440" bIns="45720" rtlCol="0">
            <a:normAutofit/>
          </a:bodyPr>
          <a:lstStyle/>
          <a:p>
            <a:pPr lvl="0"/>
            <a:r>
              <a:rPr lang="en-US" dirty="0" err="1" smtClean="0"/>
              <a:t>Lorem</a:t>
            </a:r>
            <a:r>
              <a:rPr lang="en-US" dirty="0" smtClean="0"/>
              <a:t> </a:t>
            </a:r>
            <a:r>
              <a:rPr lang="en-US" dirty="0" err="1" smtClean="0"/>
              <a:t>Ipsum</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p:nvPicPr>
        <p:blipFill>
          <a:blip r:embed="rId11"/>
          <a:stretch>
            <a:fillRect/>
          </a:stretch>
        </p:blipFill>
        <p:spPr>
          <a:xfrm>
            <a:off x="0" y="5842000"/>
            <a:ext cx="9170736" cy="1086626"/>
          </a:xfrm>
          <a:prstGeom prst="rect">
            <a:avLst/>
          </a:prstGeom>
        </p:spPr>
      </p:pic>
      <p:pic>
        <p:nvPicPr>
          <p:cNvPr id="11" name="Picture 10"/>
          <p:cNvPicPr>
            <a:picLocks noChangeAspect="1"/>
          </p:cNvPicPr>
          <p:nvPr/>
        </p:nvPicPr>
        <p:blipFill>
          <a:blip r:embed="rId12"/>
          <a:stretch>
            <a:fillRect/>
          </a:stretch>
        </p:blipFill>
        <p:spPr>
          <a:xfrm>
            <a:off x="369048" y="6139607"/>
            <a:ext cx="1745673" cy="533400"/>
          </a:xfrm>
          <a:prstGeom prst="rect">
            <a:avLst/>
          </a:prstGeom>
        </p:spPr>
      </p:pic>
      <p:sp>
        <p:nvSpPr>
          <p:cNvPr id="14" name="Date Placeholder 3"/>
          <p:cNvSpPr>
            <a:spLocks noGrp="1"/>
          </p:cNvSpPr>
          <p:nvPr>
            <p:ph type="dt" sz="half" idx="2"/>
          </p:nvPr>
        </p:nvSpPr>
        <p:spPr>
          <a:xfrm>
            <a:off x="2254639" y="6341226"/>
            <a:ext cx="869562" cy="365125"/>
          </a:xfrm>
          <a:prstGeom prst="rect">
            <a:avLst/>
          </a:prstGeom>
        </p:spPr>
        <p:txBody>
          <a:bodyPr/>
          <a:lstStyle>
            <a:lvl1pPr>
              <a:defRPr sz="1100">
                <a:solidFill>
                  <a:schemeClr val="bg1"/>
                </a:solidFill>
                <a:latin typeface="Lucida Grande"/>
                <a:cs typeface="Lucida Grande"/>
              </a:defRPr>
            </a:lvl1pPr>
          </a:lstStyle>
          <a:p>
            <a:fld id="{C1169F8D-8EF0-2948-9470-73ECBAF2A345}" type="datetimeFigureOut">
              <a:rPr lang="en-US" smtClean="0"/>
              <a:t>9/3/13</a:t>
            </a:fld>
            <a:endParaRPr lang="en-US"/>
          </a:p>
        </p:txBody>
      </p:sp>
      <p:sp>
        <p:nvSpPr>
          <p:cNvPr id="15" name="Footer Placeholder 4"/>
          <p:cNvSpPr>
            <a:spLocks noGrp="1"/>
          </p:cNvSpPr>
          <p:nvPr>
            <p:ph type="ftr" sz="quarter" idx="3"/>
          </p:nvPr>
        </p:nvSpPr>
        <p:spPr>
          <a:xfrm>
            <a:off x="3124201" y="6341226"/>
            <a:ext cx="1153694" cy="365125"/>
          </a:xfrm>
          <a:prstGeom prst="rect">
            <a:avLst/>
          </a:prstGeom>
        </p:spPr>
        <p:txBody>
          <a:bodyPr/>
          <a:lstStyle>
            <a:lvl1pPr>
              <a:defRPr sz="1100">
                <a:solidFill>
                  <a:srgbClr val="FFFFFF"/>
                </a:solidFill>
                <a:latin typeface="Lucida Grande"/>
                <a:cs typeface="Lucida Grande"/>
              </a:defRPr>
            </a:lvl1pPr>
          </a:lstStyle>
          <a:p>
            <a:endParaRPr lang="en-US"/>
          </a:p>
        </p:txBody>
      </p:sp>
      <p:sp>
        <p:nvSpPr>
          <p:cNvPr id="16" name="Slide Number Placeholder 5"/>
          <p:cNvSpPr>
            <a:spLocks noGrp="1"/>
          </p:cNvSpPr>
          <p:nvPr>
            <p:ph type="sldNum" sz="quarter" idx="4"/>
          </p:nvPr>
        </p:nvSpPr>
        <p:spPr>
          <a:xfrm>
            <a:off x="4277895" y="6342982"/>
            <a:ext cx="427789" cy="363369"/>
          </a:xfrm>
          <a:prstGeom prst="rect">
            <a:avLst/>
          </a:prstGeom>
        </p:spPr>
        <p:txBody>
          <a:bodyPr/>
          <a:lstStyle>
            <a:lvl1pPr>
              <a:defRPr sz="1100">
                <a:solidFill>
                  <a:srgbClr val="FFFFFF"/>
                </a:solidFill>
                <a:latin typeface="Lucida Grande"/>
                <a:cs typeface="Lucida Grande"/>
              </a:defRPr>
            </a:lvl1pPr>
          </a:lstStyle>
          <a:p>
            <a:fld id="{AD93F0C9-DA17-DE4B-ADBB-ED7E9EA746F8}" type="slidenum">
              <a:rPr lang="en-US" smtClean="0"/>
              <a:t>‹#›</a:t>
            </a:fld>
            <a:endParaRPr lang="en-US"/>
          </a:p>
        </p:txBody>
      </p:sp>
      <p:pic>
        <p:nvPicPr>
          <p:cNvPr id="13" name="Picture 12"/>
          <p:cNvPicPr>
            <a:picLocks noChangeAspect="1"/>
          </p:cNvPicPr>
          <p:nvPr/>
        </p:nvPicPr>
        <p:blipFill>
          <a:blip r:embed="rId13"/>
          <a:stretch>
            <a:fillRect/>
          </a:stretch>
        </p:blipFill>
        <p:spPr>
          <a:xfrm>
            <a:off x="6274508" y="0"/>
            <a:ext cx="2869492" cy="2379579"/>
          </a:xfrm>
          <a:prstGeom prst="rect">
            <a:avLst/>
          </a:prstGeom>
        </p:spPr>
      </p:pic>
    </p:spTree>
    <p:extLst>
      <p:ext uri="{BB962C8B-B14F-4D97-AF65-F5344CB8AC3E}">
        <p14:creationId xmlns:p14="http://schemas.microsoft.com/office/powerpoint/2010/main" val="360456860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Lst>
  <p:txStyles>
    <p:titleStyle>
      <a:lvl1pPr algn="l" defTabSz="457200" rtl="0" eaLnBrk="1" latinLnBrk="0" hangingPunct="1">
        <a:spcBef>
          <a:spcPct val="0"/>
        </a:spcBef>
        <a:buNone/>
        <a:defRPr sz="4200" b="1" i="0" kern="1200">
          <a:solidFill>
            <a:srgbClr val="E09E19"/>
          </a:solidFill>
          <a:latin typeface="Marion Regular"/>
          <a:ea typeface="+mj-ea"/>
          <a:cs typeface="Marion Regular"/>
        </a:defRPr>
      </a:lvl1pPr>
    </p:titleStyle>
    <p:bodyStyle>
      <a:lvl1pPr marL="342900" indent="-342900" algn="l" defTabSz="457200" rtl="0" eaLnBrk="1" latinLnBrk="0" hangingPunct="1">
        <a:spcBef>
          <a:spcPct val="20000"/>
        </a:spcBef>
        <a:buFont typeface="Arial"/>
        <a:buChar char="•"/>
        <a:defRPr sz="2200" kern="1200">
          <a:solidFill>
            <a:srgbClr val="003262"/>
          </a:solidFill>
          <a:latin typeface="Avenir Book"/>
          <a:ea typeface="+mn-ea"/>
          <a:cs typeface="Avenir Book"/>
        </a:defRPr>
      </a:lvl1pPr>
      <a:lvl2pPr marL="742950" indent="-285750" algn="l" defTabSz="457200" rtl="0" eaLnBrk="1" latinLnBrk="0" hangingPunct="1">
        <a:spcBef>
          <a:spcPct val="20000"/>
        </a:spcBef>
        <a:buFont typeface="Arial"/>
        <a:buChar char="–"/>
        <a:defRPr sz="2000" kern="1200">
          <a:solidFill>
            <a:srgbClr val="003262"/>
          </a:solidFill>
          <a:latin typeface="Avenir Book"/>
          <a:ea typeface="+mn-ea"/>
          <a:cs typeface="Avenir Book"/>
        </a:defRPr>
      </a:lvl2pPr>
      <a:lvl3pPr marL="1143000" indent="-228600" algn="l" defTabSz="457200" rtl="0" eaLnBrk="1" latinLnBrk="0" hangingPunct="1">
        <a:spcBef>
          <a:spcPct val="20000"/>
        </a:spcBef>
        <a:buFont typeface="Arial"/>
        <a:buChar char="•"/>
        <a:defRPr sz="1800" kern="1200">
          <a:solidFill>
            <a:srgbClr val="003262"/>
          </a:solidFill>
          <a:latin typeface="Avenir Book"/>
          <a:ea typeface="+mn-ea"/>
          <a:cs typeface="Avenir Book"/>
        </a:defRPr>
      </a:lvl3pPr>
      <a:lvl4pPr marL="1600200" indent="-228600" algn="l" defTabSz="457200" rtl="0" eaLnBrk="1" latinLnBrk="0" hangingPunct="1">
        <a:spcBef>
          <a:spcPct val="20000"/>
        </a:spcBef>
        <a:buFont typeface="Arial"/>
        <a:buChar char="–"/>
        <a:defRPr sz="1600" kern="1200">
          <a:solidFill>
            <a:srgbClr val="003262"/>
          </a:solidFill>
          <a:latin typeface="Avenir Book"/>
          <a:ea typeface="+mn-ea"/>
          <a:cs typeface="Avenir Book"/>
        </a:defRPr>
      </a:lvl4pPr>
      <a:lvl5pPr marL="2057400" indent="-228600" algn="l" defTabSz="457200" rtl="0" eaLnBrk="1" latinLnBrk="0" hangingPunct="1">
        <a:spcBef>
          <a:spcPct val="20000"/>
        </a:spcBef>
        <a:buFont typeface="Arial"/>
        <a:buChar char="»"/>
        <a:defRPr sz="1400" kern="1200">
          <a:solidFill>
            <a:srgbClr val="003262"/>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69F8D-8EF0-2948-9470-73ECBAF2A345}" type="datetimeFigureOut">
              <a:rPr lang="en-US" smtClean="0"/>
              <a:t>9/3/13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3F0C9-DA17-DE4B-ADBB-ED7E9EA746F8}" type="slidenum">
              <a:rPr lang="en-US" smtClean="0"/>
              <a:t>‹#›</a:t>
            </a:fld>
            <a:endParaRPr lang="en-US"/>
          </a:p>
        </p:txBody>
      </p:sp>
    </p:spTree>
    <p:extLst>
      <p:ext uri="{BB962C8B-B14F-4D97-AF65-F5344CB8AC3E}">
        <p14:creationId xmlns:p14="http://schemas.microsoft.com/office/powerpoint/2010/main" val="359336672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457200" rtl="0" eaLnBrk="1" latinLnBrk="0" hangingPunct="1">
        <a:spcBef>
          <a:spcPct val="0"/>
        </a:spcBef>
        <a:buNone/>
        <a:defRPr sz="36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venir Book"/>
          <a:ea typeface="+mn-ea"/>
          <a:cs typeface="Avenir Book"/>
        </a:defRPr>
      </a:lvl1pPr>
      <a:lvl2pPr marL="742950" indent="-285750" algn="l" defTabSz="457200" rtl="0" eaLnBrk="1" latinLnBrk="0" hangingPunct="1">
        <a:spcBef>
          <a:spcPct val="20000"/>
        </a:spcBef>
        <a:buFont typeface="Arial"/>
        <a:buChar char="–"/>
        <a:defRPr sz="2400" kern="1200">
          <a:solidFill>
            <a:schemeClr val="tx1"/>
          </a:solidFill>
          <a:latin typeface="Avenir Book"/>
          <a:ea typeface="+mn-ea"/>
          <a:cs typeface="Avenir Book"/>
        </a:defRPr>
      </a:lvl2pPr>
      <a:lvl3pPr marL="11430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3pPr>
      <a:lvl4pPr marL="16002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4pPr>
      <a:lvl5pPr marL="20574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50.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chart" Target="../charts/chart14.xml"/><Relationship Id="rId3"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chart" Target="../charts/chart16.xml"/><Relationship Id="rId3" Type="http://schemas.openxmlformats.org/officeDocument/2006/relationships/chart" Target="../charts/char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3.xml"/><Relationship Id="rId3" Type="http://schemas.openxmlformats.org/officeDocument/2006/relationships/chart" Target="../charts/char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4" Type="http://schemas.openxmlformats.org/officeDocument/2006/relationships/chart" Target="../charts/chart21.xml"/><Relationship Id="rId1" Type="http://schemas.openxmlformats.org/officeDocument/2006/relationships/slideLayout" Target="../slideLayouts/slideLayout50.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 Id="rId2" Type="http://schemas.openxmlformats.org/officeDocument/2006/relationships/chart" Target="../charts/chart6.xml"/><Relationship Id="rId3"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280128"/>
            <a:ext cx="7797021" cy="1639468"/>
          </a:xfrm>
        </p:spPr>
        <p:txBody>
          <a:bodyPr>
            <a:noAutofit/>
          </a:bodyPr>
          <a:lstStyle/>
          <a:p>
            <a:r>
              <a:rPr lang="en-US" b="0" dirty="0" smtClean="0">
                <a:latin typeface="Avenir Black"/>
                <a:cs typeface="Avenir Black"/>
              </a:rPr>
              <a:t>Language Access, Electoral Administration, and Americans of Asian Descent</a:t>
            </a:r>
            <a:endParaRPr lang="en-US" b="0" dirty="0">
              <a:latin typeface="Avenir Black"/>
              <a:cs typeface="Avenir Black"/>
            </a:endParaRPr>
          </a:p>
        </p:txBody>
      </p:sp>
      <p:sp>
        <p:nvSpPr>
          <p:cNvPr id="3" name="Subtitle 2"/>
          <p:cNvSpPr>
            <a:spLocks noGrp="1"/>
          </p:cNvSpPr>
          <p:nvPr>
            <p:ph type="subTitle" idx="1"/>
          </p:nvPr>
        </p:nvSpPr>
        <p:spPr>
          <a:xfrm>
            <a:off x="685800" y="3834315"/>
            <a:ext cx="7797020" cy="1823981"/>
          </a:xfrm>
        </p:spPr>
        <p:txBody>
          <a:bodyPr>
            <a:normAutofit fontScale="92500" lnSpcReduction="10000"/>
          </a:bodyPr>
          <a:lstStyle/>
          <a:p>
            <a:r>
              <a:rPr lang="en-US" sz="2400" dirty="0" smtClean="0">
                <a:solidFill>
                  <a:schemeClr val="tx1">
                    <a:lumMod val="65000"/>
                    <a:lumOff val="35000"/>
                  </a:schemeClr>
                </a:solidFill>
                <a:latin typeface="Avenir Black"/>
                <a:cs typeface="Avenir Black"/>
              </a:rPr>
              <a:t>Presentation before the Presidential Commission on Election Administration</a:t>
            </a:r>
          </a:p>
          <a:p>
            <a:endParaRPr lang="en-US" sz="2200" dirty="0" smtClean="0">
              <a:latin typeface="Avenir Book"/>
              <a:cs typeface="Avenir Book"/>
            </a:endParaRPr>
          </a:p>
          <a:p>
            <a:pPr algn="just"/>
            <a:r>
              <a:rPr lang="en-US" sz="2000" dirty="0" smtClean="0">
                <a:solidFill>
                  <a:schemeClr val="tx1"/>
                </a:solidFill>
                <a:latin typeface="Avenir Book"/>
                <a:cs typeface="Avenir Book"/>
              </a:rPr>
              <a:t>Philadelphia, PA					 					</a:t>
            </a:r>
            <a:r>
              <a:rPr lang="en-US" dirty="0">
                <a:solidFill>
                  <a:schemeClr val="tx1"/>
                </a:solidFill>
                <a:latin typeface="Avenir Book"/>
                <a:cs typeface="Avenir Book"/>
              </a:rPr>
              <a:t> </a:t>
            </a:r>
            <a:r>
              <a:rPr lang="en-US" dirty="0" smtClean="0">
                <a:solidFill>
                  <a:schemeClr val="tx1"/>
                </a:solidFill>
                <a:latin typeface="Avenir Book"/>
                <a:cs typeface="Avenir Book"/>
              </a:rPr>
              <a:t>    </a:t>
            </a:r>
            <a:r>
              <a:rPr lang="en-US" sz="2000" dirty="0" smtClean="0">
                <a:solidFill>
                  <a:schemeClr val="tx1"/>
                </a:solidFill>
                <a:latin typeface="Avenir Book"/>
                <a:cs typeface="Avenir Book"/>
              </a:rPr>
              <a:t> Taeku Lee</a:t>
            </a:r>
            <a:endParaRPr lang="en-US" sz="2000" dirty="0">
              <a:solidFill>
                <a:schemeClr val="tx1"/>
              </a:solidFill>
              <a:latin typeface="Avenir Book"/>
              <a:cs typeface="Avenir Book"/>
            </a:endParaRPr>
          </a:p>
          <a:p>
            <a:r>
              <a:rPr lang="en-US" sz="2000" dirty="0" smtClean="0">
                <a:solidFill>
                  <a:schemeClr val="tx1"/>
                </a:solidFill>
                <a:latin typeface="Avenir Book"/>
                <a:cs typeface="Avenir Book"/>
              </a:rPr>
              <a:t>4 September 2013								           UC-Berkeley</a:t>
            </a:r>
          </a:p>
          <a:p>
            <a:endParaRPr lang="en-US" sz="2200" dirty="0">
              <a:latin typeface="Avenir Book"/>
              <a:cs typeface="Avenir Book"/>
            </a:endParaRPr>
          </a:p>
        </p:txBody>
      </p:sp>
    </p:spTree>
    <p:extLst>
      <p:ext uri="{BB962C8B-B14F-4D97-AF65-F5344CB8AC3E}">
        <p14:creationId xmlns:p14="http://schemas.microsoft.com/office/powerpoint/2010/main" val="27580047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385" y="377575"/>
            <a:ext cx="7951537" cy="1143000"/>
          </a:xfrm>
        </p:spPr>
        <p:txBody>
          <a:bodyPr>
            <a:noAutofit/>
          </a:bodyPr>
          <a:lstStyle/>
          <a:p>
            <a:pPr algn="ctr"/>
            <a:r>
              <a:rPr lang="en-US" sz="3600" dirty="0" smtClean="0"/>
              <a:t>Limited English Proficiency*</a:t>
            </a:r>
            <a:endParaRPr lang="en-US" sz="2200" dirty="0"/>
          </a:p>
        </p:txBody>
      </p:sp>
      <p:graphicFrame>
        <p:nvGraphicFramePr>
          <p:cNvPr id="5" name="Chart 4"/>
          <p:cNvGraphicFramePr>
            <a:graphicFrameLocks noGrp="1"/>
          </p:cNvGraphicFramePr>
          <p:nvPr>
            <p:extLst>
              <p:ext uri="{D42A27DB-BD31-4B8C-83A1-F6EECF244321}">
                <p14:modId xmlns:p14="http://schemas.microsoft.com/office/powerpoint/2010/main" val="3412614226"/>
              </p:ext>
            </p:extLst>
          </p:nvPr>
        </p:nvGraphicFramePr>
        <p:xfrm>
          <a:off x="4101686" y="1719677"/>
          <a:ext cx="4701164" cy="357345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200" y="5446700"/>
            <a:ext cx="7725077" cy="276999"/>
          </a:xfrm>
          <a:prstGeom prst="rect">
            <a:avLst/>
          </a:prstGeom>
          <a:noFill/>
        </p:spPr>
        <p:txBody>
          <a:bodyPr wrap="square" rtlCol="0">
            <a:spAutoFit/>
          </a:bodyPr>
          <a:lstStyle/>
          <a:p>
            <a:r>
              <a:rPr lang="en-US" sz="1200" dirty="0" smtClean="0">
                <a:solidFill>
                  <a:srgbClr val="1F497D"/>
                </a:solidFill>
                <a:latin typeface="Avenir Book"/>
                <a:cs typeface="Avenir Book"/>
              </a:rPr>
              <a:t>* % in who report speaking a language other than English at home and who </a:t>
            </a:r>
            <a:r>
              <a:rPr lang="en-US" sz="1200" dirty="0">
                <a:solidFill>
                  <a:srgbClr val="1F497D"/>
                </a:solidFill>
                <a:latin typeface="Avenir Book"/>
                <a:cs typeface="Avenir Book"/>
              </a:rPr>
              <a:t>English less than “very well”)</a:t>
            </a:r>
          </a:p>
        </p:txBody>
      </p:sp>
      <p:graphicFrame>
        <p:nvGraphicFramePr>
          <p:cNvPr id="7" name="Chart 6"/>
          <p:cNvGraphicFramePr>
            <a:graphicFrameLocks noGrp="1"/>
          </p:cNvGraphicFramePr>
          <p:nvPr>
            <p:extLst>
              <p:ext uri="{D42A27DB-BD31-4B8C-83A1-F6EECF244321}">
                <p14:modId xmlns:p14="http://schemas.microsoft.com/office/powerpoint/2010/main" val="2970624677"/>
              </p:ext>
            </p:extLst>
          </p:nvPr>
        </p:nvGraphicFramePr>
        <p:xfrm>
          <a:off x="286860" y="1719677"/>
          <a:ext cx="3586079" cy="35734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976852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4069" y="3052749"/>
            <a:ext cx="8194490" cy="2167620"/>
          </a:xfrm>
        </p:spPr>
        <p:txBody>
          <a:bodyPr/>
          <a:lstStyle/>
          <a:p>
            <a:r>
              <a:rPr lang="en-US" sz="3200" b="0" cap="none" dirty="0"/>
              <a:t>3</a:t>
            </a:r>
            <a:r>
              <a:rPr lang="en-US" sz="3200" b="0" cap="none" dirty="0" smtClean="0"/>
              <a:t>. Asian </a:t>
            </a:r>
            <a:r>
              <a:rPr lang="en-US" sz="3200" b="0" cap="none" dirty="0"/>
              <a:t>Americans are </a:t>
            </a:r>
            <a:r>
              <a:rPr lang="en-US" sz="3200" b="0" cap="none" dirty="0" smtClean="0"/>
              <a:t>underrepresented in US elections (especially in voter registration) and language is a factor.</a:t>
            </a:r>
            <a:endParaRPr lang="en-US" sz="3200" b="0" cap="none" dirty="0"/>
          </a:p>
        </p:txBody>
      </p:sp>
    </p:spTree>
    <p:extLst>
      <p:ext uri="{BB962C8B-B14F-4D97-AF65-F5344CB8AC3E}">
        <p14:creationId xmlns:p14="http://schemas.microsoft.com/office/powerpoint/2010/main" val="6336846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549" y="203370"/>
            <a:ext cx="8357951" cy="932254"/>
          </a:xfrm>
        </p:spPr>
        <p:txBody>
          <a:bodyPr anchor="ctr">
            <a:normAutofit/>
          </a:bodyPr>
          <a:lstStyle/>
          <a:p>
            <a:pPr algn="ctr"/>
            <a:r>
              <a:rPr lang="en-US" sz="3400" dirty="0" smtClean="0"/>
              <a:t>A Growing Share of the Electorate</a:t>
            </a:r>
            <a:endParaRPr lang="en-US" sz="3400" dirty="0"/>
          </a:p>
        </p:txBody>
      </p:sp>
      <p:sp>
        <p:nvSpPr>
          <p:cNvPr id="6" name="TextBox 5"/>
          <p:cNvSpPr txBox="1"/>
          <p:nvPr/>
        </p:nvSpPr>
        <p:spPr>
          <a:xfrm>
            <a:off x="4152609" y="5666916"/>
            <a:ext cx="3948223" cy="230832"/>
          </a:xfrm>
          <a:prstGeom prst="rect">
            <a:avLst/>
          </a:prstGeom>
          <a:noFill/>
        </p:spPr>
        <p:txBody>
          <a:bodyPr wrap="none" rtlCol="0">
            <a:spAutoFit/>
          </a:bodyPr>
          <a:lstStyle/>
          <a:p>
            <a:pPr algn="r"/>
            <a:r>
              <a:rPr lang="en-US" sz="900" dirty="0" smtClean="0">
                <a:solidFill>
                  <a:srgbClr val="1F497D"/>
                </a:solidFill>
                <a:latin typeface="Avenir Book"/>
                <a:cs typeface="Avenir Book"/>
              </a:rPr>
              <a:t>Data: Current Population Survey Voting and Registration Supplements.  </a:t>
            </a:r>
            <a:endParaRPr lang="en-US" sz="900" dirty="0">
              <a:solidFill>
                <a:srgbClr val="1F497D"/>
              </a:solidFill>
              <a:latin typeface="Avenir Book"/>
              <a:cs typeface="Avenir Book"/>
            </a:endParaRPr>
          </a:p>
        </p:txBody>
      </p:sp>
      <p:graphicFrame>
        <p:nvGraphicFramePr>
          <p:cNvPr id="7" name="Chart 6"/>
          <p:cNvGraphicFramePr>
            <a:graphicFrameLocks noGrp="1"/>
          </p:cNvGraphicFramePr>
          <p:nvPr>
            <p:extLst>
              <p:ext uri="{D42A27DB-BD31-4B8C-83A1-F6EECF244321}">
                <p14:modId xmlns:p14="http://schemas.microsoft.com/office/powerpoint/2010/main" val="1946538072"/>
              </p:ext>
            </p:extLst>
          </p:nvPr>
        </p:nvGraphicFramePr>
        <p:xfrm>
          <a:off x="854865" y="1282154"/>
          <a:ext cx="7404980" cy="416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486355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44966"/>
            <a:ext cx="8446168" cy="868547"/>
          </a:xfrm>
        </p:spPr>
        <p:txBody>
          <a:bodyPr>
            <a:normAutofit/>
          </a:bodyPr>
          <a:lstStyle/>
          <a:p>
            <a:pPr algn="ctr"/>
            <a:r>
              <a:rPr lang="en-US" sz="3200" dirty="0" smtClean="0"/>
              <a:t>But Underrepresented Among Voters</a:t>
            </a:r>
            <a:endParaRPr lang="en-US" sz="3200" dirty="0"/>
          </a:p>
        </p:txBody>
      </p:sp>
      <p:graphicFrame>
        <p:nvGraphicFramePr>
          <p:cNvPr id="4" name="Chart 3"/>
          <p:cNvGraphicFramePr>
            <a:graphicFrameLocks noGrp="1"/>
          </p:cNvGraphicFramePr>
          <p:nvPr>
            <p:extLst>
              <p:ext uri="{D42A27DB-BD31-4B8C-83A1-F6EECF244321}">
                <p14:modId xmlns:p14="http://schemas.microsoft.com/office/powerpoint/2010/main" val="1537107746"/>
              </p:ext>
            </p:extLst>
          </p:nvPr>
        </p:nvGraphicFramePr>
        <p:xfrm>
          <a:off x="781591" y="1147834"/>
          <a:ext cx="7608296" cy="448143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319540" y="5782332"/>
            <a:ext cx="3948223" cy="230832"/>
          </a:xfrm>
          <a:prstGeom prst="rect">
            <a:avLst/>
          </a:prstGeom>
          <a:noFill/>
        </p:spPr>
        <p:txBody>
          <a:bodyPr wrap="none" rtlCol="0">
            <a:spAutoFit/>
          </a:bodyPr>
          <a:lstStyle/>
          <a:p>
            <a:pPr algn="r"/>
            <a:r>
              <a:rPr lang="en-US" sz="900" dirty="0" smtClean="0">
                <a:solidFill>
                  <a:srgbClr val="1F497D"/>
                </a:solidFill>
                <a:latin typeface="Avenir Book"/>
                <a:cs typeface="Avenir Book"/>
              </a:rPr>
              <a:t>Data: Current Population Survey Voting and Registration Supplements.  </a:t>
            </a:r>
            <a:endParaRPr lang="en-US" sz="900" dirty="0">
              <a:solidFill>
                <a:srgbClr val="1F497D"/>
              </a:solidFill>
              <a:latin typeface="Avenir Book"/>
              <a:cs typeface="Avenir Book"/>
            </a:endParaRPr>
          </a:p>
        </p:txBody>
      </p:sp>
    </p:spTree>
    <p:extLst>
      <p:ext uri="{BB962C8B-B14F-4D97-AF65-F5344CB8AC3E}">
        <p14:creationId xmlns:p14="http://schemas.microsoft.com/office/powerpoint/2010/main" val="8495739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334720" cy="1150353"/>
          </a:xfrm>
        </p:spPr>
        <p:txBody>
          <a:bodyPr>
            <a:normAutofit/>
          </a:bodyPr>
          <a:lstStyle/>
          <a:p>
            <a:pPr algn="ctr"/>
            <a:r>
              <a:rPr lang="en-US" dirty="0" smtClean="0"/>
              <a:t>The Registration Gap</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27464035"/>
              </p:ext>
            </p:extLst>
          </p:nvPr>
        </p:nvGraphicFramePr>
        <p:xfrm>
          <a:off x="776464" y="2132119"/>
          <a:ext cx="7723334" cy="2312683"/>
        </p:xfrm>
        <a:graphic>
          <a:graphicData uri="http://schemas.openxmlformats.org/drawingml/2006/table">
            <a:tbl>
              <a:tblPr firstRow="1" bandRow="1">
                <a:tableStyleId>{5C22544A-7EE6-4342-B048-85BDC9FD1C3A}</a:tableStyleId>
              </a:tblPr>
              <a:tblGrid>
                <a:gridCol w="3021578"/>
                <a:gridCol w="1175439"/>
                <a:gridCol w="1175439"/>
                <a:gridCol w="1175439"/>
                <a:gridCol w="1175439"/>
              </a:tblGrid>
              <a:tr h="590933">
                <a:tc>
                  <a:txBody>
                    <a:bodyPr/>
                    <a:lstStyle/>
                    <a:p>
                      <a:pPr marL="0" marR="0">
                        <a:spcBef>
                          <a:spcPts val="600"/>
                        </a:spcBef>
                        <a:spcAft>
                          <a:spcPts val="600"/>
                        </a:spcAft>
                      </a:pPr>
                      <a:endParaRPr lang="en-US" sz="1600" dirty="0">
                        <a:solidFill>
                          <a:schemeClr val="bg1"/>
                        </a:solidFill>
                        <a:latin typeface="Avenir Book"/>
                        <a:ea typeface="Cambria"/>
                        <a:cs typeface="Avenir Book"/>
                      </a:endParaRPr>
                    </a:p>
                  </a:txBody>
                  <a:tcPr marL="68580" marR="68580" marT="0" marB="0" anchor="b">
                    <a:solidFill>
                      <a:schemeClr val="tx2"/>
                    </a:solidFill>
                  </a:tcPr>
                </a:tc>
                <a:tc>
                  <a:txBody>
                    <a:bodyPr/>
                    <a:lstStyle/>
                    <a:p>
                      <a:pPr marL="0" marR="0" algn="ctr">
                        <a:spcBef>
                          <a:spcPts val="600"/>
                        </a:spcBef>
                        <a:spcAft>
                          <a:spcPts val="600"/>
                        </a:spcAft>
                      </a:pPr>
                      <a:r>
                        <a:rPr lang="en-US" sz="1600" dirty="0" smtClean="0">
                          <a:solidFill>
                            <a:schemeClr val="bg1"/>
                          </a:solidFill>
                          <a:latin typeface="Avenir Black"/>
                          <a:ea typeface="Cambria"/>
                          <a:cs typeface="Avenir Black"/>
                        </a:rPr>
                        <a:t>Whites</a:t>
                      </a:r>
                      <a:endParaRPr lang="en-US" sz="1600" dirty="0">
                        <a:solidFill>
                          <a:schemeClr val="bg1"/>
                        </a:solidFill>
                        <a:latin typeface="Avenir Black"/>
                        <a:ea typeface="Cambria"/>
                        <a:cs typeface="Avenir Black"/>
                      </a:endParaRPr>
                    </a:p>
                  </a:txBody>
                  <a:tcPr marL="68580" marR="68580" marT="0" marB="0" anchor="ctr">
                    <a:solidFill>
                      <a:schemeClr val="tx2"/>
                    </a:solidFill>
                  </a:tcPr>
                </a:tc>
                <a:tc>
                  <a:txBody>
                    <a:bodyPr/>
                    <a:lstStyle/>
                    <a:p>
                      <a:pPr marL="0" marR="0" algn="ctr">
                        <a:spcBef>
                          <a:spcPts val="600"/>
                        </a:spcBef>
                        <a:spcAft>
                          <a:spcPts val="600"/>
                        </a:spcAft>
                      </a:pPr>
                      <a:r>
                        <a:rPr lang="en-US" sz="1600" dirty="0" smtClean="0">
                          <a:solidFill>
                            <a:schemeClr val="bg1"/>
                          </a:solidFill>
                          <a:latin typeface="Avenir Black"/>
                          <a:cs typeface="Avenir Black"/>
                        </a:rPr>
                        <a:t>Blacks</a:t>
                      </a:r>
                      <a:endParaRPr lang="en-US" sz="1600" dirty="0">
                        <a:solidFill>
                          <a:schemeClr val="bg1"/>
                        </a:solidFill>
                        <a:latin typeface="Avenir Black"/>
                        <a:ea typeface="Cambria"/>
                        <a:cs typeface="Avenir Black"/>
                      </a:endParaRPr>
                    </a:p>
                  </a:txBody>
                  <a:tcPr marL="68580" marR="68580" marT="0" marB="0" anchor="ctr">
                    <a:solidFill>
                      <a:schemeClr val="tx2"/>
                    </a:solidFill>
                  </a:tcPr>
                </a:tc>
                <a:tc>
                  <a:txBody>
                    <a:bodyPr/>
                    <a:lstStyle/>
                    <a:p>
                      <a:pPr marL="0" marR="0" algn="ctr">
                        <a:spcBef>
                          <a:spcPts val="600"/>
                        </a:spcBef>
                        <a:spcAft>
                          <a:spcPts val="600"/>
                        </a:spcAft>
                      </a:pPr>
                      <a:r>
                        <a:rPr lang="en-US" sz="1600" dirty="0" smtClean="0">
                          <a:solidFill>
                            <a:schemeClr val="bg1"/>
                          </a:solidFill>
                          <a:latin typeface="Avenir Black"/>
                          <a:cs typeface="Avenir Black"/>
                        </a:rPr>
                        <a:t>Asians</a:t>
                      </a:r>
                      <a:endParaRPr lang="en-US" sz="1600" dirty="0">
                        <a:solidFill>
                          <a:schemeClr val="bg1"/>
                        </a:solidFill>
                        <a:latin typeface="Avenir Black"/>
                        <a:ea typeface="Cambria"/>
                        <a:cs typeface="Avenir Black"/>
                      </a:endParaRPr>
                    </a:p>
                  </a:txBody>
                  <a:tcPr marL="68580" marR="68580" marT="0" marB="0" anchor="ctr">
                    <a:solidFill>
                      <a:schemeClr val="tx2"/>
                    </a:solidFill>
                  </a:tcPr>
                </a:tc>
                <a:tc>
                  <a:txBody>
                    <a:bodyPr/>
                    <a:lstStyle/>
                    <a:p>
                      <a:pPr marL="0" marR="0" algn="ctr">
                        <a:spcBef>
                          <a:spcPts val="600"/>
                        </a:spcBef>
                        <a:spcAft>
                          <a:spcPts val="600"/>
                        </a:spcAft>
                      </a:pPr>
                      <a:r>
                        <a:rPr lang="en-US" sz="1600" dirty="0" smtClean="0">
                          <a:solidFill>
                            <a:schemeClr val="bg1"/>
                          </a:solidFill>
                          <a:latin typeface="Avenir Black"/>
                          <a:cs typeface="Avenir Black"/>
                        </a:rPr>
                        <a:t>Latinos</a:t>
                      </a:r>
                      <a:endParaRPr lang="en-US" sz="1600" dirty="0">
                        <a:solidFill>
                          <a:schemeClr val="bg1"/>
                        </a:solidFill>
                        <a:latin typeface="Avenir Black"/>
                        <a:ea typeface="Cambria"/>
                        <a:cs typeface="Avenir Black"/>
                      </a:endParaRPr>
                    </a:p>
                  </a:txBody>
                  <a:tcPr marL="68580" marR="68580" marT="0" marB="0" anchor="ctr">
                    <a:solidFill>
                      <a:schemeClr val="tx2"/>
                    </a:solidFill>
                  </a:tcPr>
                </a:tc>
              </a:tr>
              <a:tr h="573917">
                <a:tc>
                  <a:txBody>
                    <a:bodyPr/>
                    <a:lstStyle/>
                    <a:p>
                      <a:pPr marL="0" marR="0" indent="0" algn="l" defTabSz="966612" rtl="0" eaLnBrk="1" fontAlgn="auto" latinLnBrk="0" hangingPunct="1">
                        <a:lnSpc>
                          <a:spcPct val="100000"/>
                        </a:lnSpc>
                        <a:spcBef>
                          <a:spcPts val="600"/>
                        </a:spcBef>
                        <a:spcAft>
                          <a:spcPts val="600"/>
                        </a:spcAft>
                        <a:buClrTx/>
                        <a:buSzTx/>
                        <a:buFontTx/>
                        <a:buNone/>
                        <a:tabLst/>
                        <a:defRPr/>
                      </a:pPr>
                      <a:r>
                        <a:rPr lang="en-US" sz="1600" b="0" dirty="0" smtClean="0">
                          <a:solidFill>
                            <a:schemeClr val="tx1"/>
                          </a:solidFill>
                          <a:latin typeface="Avenir Black"/>
                          <a:ea typeface="Cambria"/>
                          <a:cs typeface="Avenir Black"/>
                        </a:rPr>
                        <a:t>Citizen (among adults)</a:t>
                      </a:r>
                    </a:p>
                  </a:txBody>
                  <a:tcPr marL="68580" marR="68580" marT="0" marB="0" anchor="ctr"/>
                </a:tc>
                <a:tc>
                  <a:txBody>
                    <a:bodyPr/>
                    <a:lstStyle/>
                    <a:p>
                      <a:pPr marL="0" marR="0" algn="ctr">
                        <a:spcBef>
                          <a:spcPts val="600"/>
                        </a:spcBef>
                        <a:spcAft>
                          <a:spcPts val="600"/>
                        </a:spcAft>
                      </a:pPr>
                      <a:r>
                        <a:rPr lang="en-US" sz="1600" b="1" dirty="0" smtClean="0">
                          <a:solidFill>
                            <a:schemeClr val="tx1"/>
                          </a:solidFill>
                          <a:latin typeface="Avenir Book"/>
                          <a:ea typeface="Cambria"/>
                          <a:cs typeface="Avenir Book"/>
                        </a:rPr>
                        <a:t>98</a:t>
                      </a:r>
                      <a:endParaRPr lang="en-US" sz="1600" b="1"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0" dirty="0" smtClean="0">
                          <a:solidFill>
                            <a:schemeClr val="tx1"/>
                          </a:solidFill>
                          <a:latin typeface="Avenir Book"/>
                          <a:ea typeface="Cambria"/>
                          <a:cs typeface="Avenir Book"/>
                        </a:rPr>
                        <a:t>94</a:t>
                      </a:r>
                      <a:endParaRPr lang="en-US" sz="1600" b="0"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1" dirty="0" smtClean="0">
                          <a:solidFill>
                            <a:srgbClr val="1F497D"/>
                          </a:solidFill>
                          <a:latin typeface="Avenir Black"/>
                          <a:ea typeface="Cambria"/>
                          <a:cs typeface="Avenir Black"/>
                        </a:rPr>
                        <a:t>68</a:t>
                      </a:r>
                      <a:endParaRPr lang="en-US" sz="1600" b="1" dirty="0">
                        <a:solidFill>
                          <a:srgbClr val="1F497D"/>
                        </a:solidFill>
                        <a:latin typeface="Avenir Black"/>
                        <a:ea typeface="Cambria"/>
                        <a:cs typeface="Avenir Black"/>
                      </a:endParaRPr>
                    </a:p>
                  </a:txBody>
                  <a:tcPr marL="68580" marR="68580" marT="0" marB="0" anchor="ctr"/>
                </a:tc>
                <a:tc>
                  <a:txBody>
                    <a:bodyPr/>
                    <a:lstStyle/>
                    <a:p>
                      <a:pPr marL="0" marR="0" algn="ctr">
                        <a:spcBef>
                          <a:spcPts val="600"/>
                        </a:spcBef>
                        <a:spcAft>
                          <a:spcPts val="600"/>
                        </a:spcAft>
                      </a:pPr>
                      <a:r>
                        <a:rPr lang="en-US" sz="1600" b="1" dirty="0" smtClean="0">
                          <a:solidFill>
                            <a:schemeClr val="tx1"/>
                          </a:solidFill>
                          <a:latin typeface="Avenir Book"/>
                          <a:ea typeface="Cambria"/>
                          <a:cs typeface="Avenir Book"/>
                        </a:rPr>
                        <a:t>63</a:t>
                      </a:r>
                      <a:endParaRPr lang="en-US" sz="1600" b="1" dirty="0">
                        <a:solidFill>
                          <a:schemeClr val="tx1"/>
                        </a:solidFill>
                        <a:latin typeface="Avenir Book"/>
                        <a:ea typeface="Cambria"/>
                        <a:cs typeface="Avenir Book"/>
                      </a:endParaRPr>
                    </a:p>
                  </a:txBody>
                  <a:tcPr marL="68580" marR="68580" marT="0" marB="0" anchor="ctr"/>
                </a:tc>
              </a:tr>
              <a:tr h="549494">
                <a:tc>
                  <a:txBody>
                    <a:bodyPr/>
                    <a:lstStyle/>
                    <a:p>
                      <a:pPr marL="0" marR="0">
                        <a:spcBef>
                          <a:spcPts val="600"/>
                        </a:spcBef>
                        <a:spcAft>
                          <a:spcPts val="600"/>
                        </a:spcAft>
                      </a:pPr>
                      <a:r>
                        <a:rPr lang="en-US" sz="1600" b="0" dirty="0" smtClean="0">
                          <a:solidFill>
                            <a:schemeClr val="tx1"/>
                          </a:solidFill>
                          <a:latin typeface="Avenir Black"/>
                          <a:ea typeface="Cambria"/>
                          <a:cs typeface="Avenir Black"/>
                        </a:rPr>
                        <a:t>Registered</a:t>
                      </a:r>
                      <a:r>
                        <a:rPr lang="en-US" sz="1600" b="0" baseline="0" dirty="0" smtClean="0">
                          <a:solidFill>
                            <a:schemeClr val="tx1"/>
                          </a:solidFill>
                          <a:latin typeface="Avenir Black"/>
                          <a:ea typeface="Cambria"/>
                          <a:cs typeface="Avenir Black"/>
                        </a:rPr>
                        <a:t> </a:t>
                      </a:r>
                      <a:r>
                        <a:rPr lang="en-US" sz="1600" b="0" dirty="0" smtClean="0">
                          <a:solidFill>
                            <a:schemeClr val="tx1"/>
                          </a:solidFill>
                          <a:latin typeface="Avenir Black"/>
                          <a:ea typeface="Cambria"/>
                          <a:cs typeface="Avenir Black"/>
                        </a:rPr>
                        <a:t>(among citizen)</a:t>
                      </a:r>
                      <a:endParaRPr lang="en-US" sz="1600" b="0" dirty="0">
                        <a:solidFill>
                          <a:schemeClr val="tx1"/>
                        </a:solidFill>
                        <a:latin typeface="Avenir Black"/>
                        <a:ea typeface="Cambria"/>
                        <a:cs typeface="Avenir Black"/>
                      </a:endParaRPr>
                    </a:p>
                  </a:txBody>
                  <a:tcPr marL="68580" marR="68580" marT="0" marB="0" anchor="ctr"/>
                </a:tc>
                <a:tc>
                  <a:txBody>
                    <a:bodyPr/>
                    <a:lstStyle/>
                    <a:p>
                      <a:pPr marL="0" marR="0" algn="ctr">
                        <a:spcBef>
                          <a:spcPts val="600"/>
                        </a:spcBef>
                        <a:spcAft>
                          <a:spcPts val="600"/>
                        </a:spcAft>
                      </a:pPr>
                      <a:r>
                        <a:rPr lang="en-US" sz="1600" b="1" dirty="0" smtClean="0">
                          <a:solidFill>
                            <a:schemeClr val="tx1"/>
                          </a:solidFill>
                          <a:latin typeface="Avenir Book"/>
                          <a:ea typeface="Cambria"/>
                          <a:cs typeface="Avenir Book"/>
                        </a:rPr>
                        <a:t>74</a:t>
                      </a:r>
                      <a:endParaRPr lang="en-US" sz="1600" b="1"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0" dirty="0" smtClean="0">
                          <a:solidFill>
                            <a:schemeClr val="tx1"/>
                          </a:solidFill>
                          <a:latin typeface="Avenir Book"/>
                          <a:ea typeface="Cambria"/>
                          <a:cs typeface="Avenir Book"/>
                        </a:rPr>
                        <a:t>70</a:t>
                      </a:r>
                      <a:endParaRPr lang="en-US" sz="1600" b="0"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1" dirty="0" smtClean="0">
                          <a:solidFill>
                            <a:srgbClr val="AA2626"/>
                          </a:solidFill>
                          <a:latin typeface="Avenir Black"/>
                          <a:ea typeface="Cambria"/>
                          <a:cs typeface="Avenir Black"/>
                        </a:rPr>
                        <a:t>55</a:t>
                      </a:r>
                      <a:endParaRPr lang="en-US" sz="1600" b="1" dirty="0">
                        <a:solidFill>
                          <a:srgbClr val="AA2626"/>
                        </a:solidFill>
                        <a:latin typeface="Avenir Black"/>
                        <a:ea typeface="Cambria"/>
                        <a:cs typeface="Avenir Black"/>
                      </a:endParaRPr>
                    </a:p>
                  </a:txBody>
                  <a:tcPr marL="68580" marR="68580" marT="0" marB="0" anchor="ctr"/>
                </a:tc>
                <a:tc>
                  <a:txBody>
                    <a:bodyPr/>
                    <a:lstStyle/>
                    <a:p>
                      <a:pPr marL="0" marR="0" algn="ctr">
                        <a:spcBef>
                          <a:spcPts val="600"/>
                        </a:spcBef>
                        <a:spcAft>
                          <a:spcPts val="600"/>
                        </a:spcAft>
                      </a:pPr>
                      <a:r>
                        <a:rPr lang="en-US" sz="1600" b="1" dirty="0" smtClean="0">
                          <a:solidFill>
                            <a:schemeClr val="tx1"/>
                          </a:solidFill>
                          <a:latin typeface="Avenir Book"/>
                          <a:ea typeface="Cambria"/>
                          <a:cs typeface="Avenir Book"/>
                        </a:rPr>
                        <a:t>59</a:t>
                      </a:r>
                      <a:endParaRPr lang="en-US" sz="1600" b="1" dirty="0">
                        <a:solidFill>
                          <a:schemeClr val="tx1"/>
                        </a:solidFill>
                        <a:latin typeface="Avenir Book"/>
                        <a:ea typeface="Cambria"/>
                        <a:cs typeface="Avenir Book"/>
                      </a:endParaRPr>
                    </a:p>
                  </a:txBody>
                  <a:tcPr marL="68580" marR="68580" marT="0" marB="0" anchor="ctr"/>
                </a:tc>
              </a:tr>
              <a:tr h="598339">
                <a:tc>
                  <a:txBody>
                    <a:bodyPr/>
                    <a:lstStyle/>
                    <a:p>
                      <a:pPr marL="0" marR="0">
                        <a:spcBef>
                          <a:spcPts val="600"/>
                        </a:spcBef>
                        <a:spcAft>
                          <a:spcPts val="600"/>
                        </a:spcAft>
                      </a:pPr>
                      <a:r>
                        <a:rPr lang="en-US" sz="1600" b="0" dirty="0" smtClean="0">
                          <a:solidFill>
                            <a:schemeClr val="tx1"/>
                          </a:solidFill>
                          <a:latin typeface="Avenir Black"/>
                          <a:ea typeface="Cambria"/>
                          <a:cs typeface="Avenir Black"/>
                        </a:rPr>
                        <a:t>Turnout</a:t>
                      </a:r>
                      <a:r>
                        <a:rPr lang="en-US" sz="1600" b="0" baseline="0" dirty="0" smtClean="0">
                          <a:solidFill>
                            <a:schemeClr val="tx1"/>
                          </a:solidFill>
                          <a:latin typeface="Avenir Black"/>
                          <a:ea typeface="Cambria"/>
                          <a:cs typeface="Avenir Black"/>
                        </a:rPr>
                        <a:t> (among registered)</a:t>
                      </a:r>
                      <a:endParaRPr lang="en-US" sz="1600" b="0" dirty="0">
                        <a:solidFill>
                          <a:schemeClr val="tx1"/>
                        </a:solidFill>
                        <a:latin typeface="Avenir Black"/>
                        <a:ea typeface="Cambria"/>
                        <a:cs typeface="Avenir Black"/>
                      </a:endParaRPr>
                    </a:p>
                  </a:txBody>
                  <a:tcPr marL="68580" marR="68580" marT="0" marB="0" anchor="ctr"/>
                </a:tc>
                <a:tc>
                  <a:txBody>
                    <a:bodyPr/>
                    <a:lstStyle/>
                    <a:p>
                      <a:pPr marL="0" marR="0" algn="ctr">
                        <a:spcBef>
                          <a:spcPts val="600"/>
                        </a:spcBef>
                        <a:spcAft>
                          <a:spcPts val="600"/>
                        </a:spcAft>
                      </a:pPr>
                      <a:r>
                        <a:rPr lang="en-US" sz="1600" b="0" dirty="0" smtClean="0">
                          <a:solidFill>
                            <a:schemeClr val="tx1"/>
                          </a:solidFill>
                          <a:latin typeface="Avenir Book"/>
                          <a:ea typeface="Cambria"/>
                          <a:cs typeface="Avenir Book"/>
                        </a:rPr>
                        <a:t>90</a:t>
                      </a:r>
                      <a:endParaRPr lang="en-US" sz="1600" b="0"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0" dirty="0" smtClean="0">
                          <a:solidFill>
                            <a:schemeClr val="tx1"/>
                          </a:solidFill>
                          <a:latin typeface="Avenir Book"/>
                          <a:ea typeface="Cambria"/>
                          <a:cs typeface="Avenir Book"/>
                        </a:rPr>
                        <a:t>93</a:t>
                      </a:r>
                      <a:endParaRPr lang="en-US" sz="1600" b="0" dirty="0">
                        <a:solidFill>
                          <a:schemeClr val="tx1"/>
                        </a:solidFill>
                        <a:latin typeface="Avenir Book"/>
                        <a:ea typeface="Cambria"/>
                        <a:cs typeface="Avenir Book"/>
                      </a:endParaRPr>
                    </a:p>
                  </a:txBody>
                  <a:tcPr marL="68580" marR="68580" marT="0" marB="0" anchor="ctr"/>
                </a:tc>
                <a:tc>
                  <a:txBody>
                    <a:bodyPr/>
                    <a:lstStyle/>
                    <a:p>
                      <a:pPr marL="0" marR="0" algn="ctr">
                        <a:spcBef>
                          <a:spcPts val="600"/>
                        </a:spcBef>
                        <a:spcAft>
                          <a:spcPts val="600"/>
                        </a:spcAft>
                      </a:pPr>
                      <a:r>
                        <a:rPr lang="en-US" sz="1600" b="0" dirty="0" smtClean="0">
                          <a:solidFill>
                            <a:schemeClr val="tx2"/>
                          </a:solidFill>
                          <a:latin typeface="Avenir Black"/>
                          <a:ea typeface="Cambria"/>
                          <a:cs typeface="Avenir Black"/>
                        </a:rPr>
                        <a:t>86</a:t>
                      </a:r>
                      <a:endParaRPr lang="en-US" sz="1600" b="0" dirty="0">
                        <a:solidFill>
                          <a:schemeClr val="tx2"/>
                        </a:solidFill>
                        <a:latin typeface="Avenir Black"/>
                        <a:ea typeface="Cambria"/>
                        <a:cs typeface="Avenir Black"/>
                      </a:endParaRPr>
                    </a:p>
                  </a:txBody>
                  <a:tcPr marL="68580" marR="68580" marT="0" marB="0" anchor="ctr"/>
                </a:tc>
                <a:tc>
                  <a:txBody>
                    <a:bodyPr/>
                    <a:lstStyle/>
                    <a:p>
                      <a:pPr marL="0" marR="0" algn="ctr">
                        <a:spcBef>
                          <a:spcPts val="600"/>
                        </a:spcBef>
                        <a:spcAft>
                          <a:spcPts val="600"/>
                        </a:spcAft>
                      </a:pPr>
                      <a:r>
                        <a:rPr lang="en-US" sz="1600" b="0" dirty="0" smtClean="0">
                          <a:solidFill>
                            <a:schemeClr val="tx1"/>
                          </a:solidFill>
                          <a:latin typeface="Avenir Book"/>
                          <a:ea typeface="Cambria"/>
                          <a:cs typeface="Avenir Book"/>
                        </a:rPr>
                        <a:t>84</a:t>
                      </a:r>
                      <a:endParaRPr lang="en-US" sz="1600" b="0" dirty="0">
                        <a:solidFill>
                          <a:schemeClr val="tx1"/>
                        </a:solidFill>
                        <a:latin typeface="Avenir Book"/>
                        <a:ea typeface="Cambria"/>
                        <a:cs typeface="Avenir Book"/>
                      </a:endParaRPr>
                    </a:p>
                  </a:txBody>
                  <a:tcPr marL="68580" marR="68580" marT="0" marB="0" anchor="ctr"/>
                </a:tc>
              </a:tr>
            </a:tbl>
          </a:graphicData>
        </a:graphic>
      </p:graphicFrame>
      <p:sp>
        <p:nvSpPr>
          <p:cNvPr id="9" name="TextBox 8"/>
          <p:cNvSpPr txBox="1"/>
          <p:nvPr/>
        </p:nvSpPr>
        <p:spPr>
          <a:xfrm>
            <a:off x="3872088" y="4685871"/>
            <a:ext cx="4627710" cy="261610"/>
          </a:xfrm>
          <a:prstGeom prst="rect">
            <a:avLst/>
          </a:prstGeom>
          <a:noFill/>
        </p:spPr>
        <p:txBody>
          <a:bodyPr wrap="none" rtlCol="0">
            <a:spAutoFit/>
          </a:bodyPr>
          <a:lstStyle/>
          <a:p>
            <a:pPr algn="r"/>
            <a:r>
              <a:rPr lang="en-US" sz="1100" dirty="0" smtClean="0">
                <a:solidFill>
                  <a:srgbClr val="1F497D"/>
                </a:solidFill>
                <a:latin typeface="Avenir Book"/>
                <a:cs typeface="Avenir Book"/>
              </a:rPr>
              <a:t>Data: Current Population Survey Voting and Registration Supplements.  </a:t>
            </a:r>
            <a:endParaRPr lang="en-US" sz="1100" dirty="0">
              <a:solidFill>
                <a:srgbClr val="1F497D"/>
              </a:solidFill>
              <a:latin typeface="Avenir Book"/>
              <a:cs typeface="Avenir Book"/>
            </a:endParaRPr>
          </a:p>
        </p:txBody>
      </p:sp>
    </p:spTree>
    <p:extLst>
      <p:ext uri="{BB962C8B-B14F-4D97-AF65-F5344CB8AC3E}">
        <p14:creationId xmlns:p14="http://schemas.microsoft.com/office/powerpoint/2010/main" val="27368406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214345"/>
            <a:ext cx="8272923" cy="1008361"/>
          </a:xfrm>
        </p:spPr>
        <p:txBody>
          <a:bodyPr>
            <a:normAutofit/>
          </a:bodyPr>
          <a:lstStyle/>
          <a:p>
            <a:pPr algn="ctr"/>
            <a:r>
              <a:rPr lang="en-US" sz="3600" dirty="0" smtClean="0"/>
              <a:t>Language as a Barrier to Registration</a:t>
            </a:r>
            <a:endParaRPr lang="en-US" sz="3600" dirty="0"/>
          </a:p>
        </p:txBody>
      </p:sp>
      <p:sp>
        <p:nvSpPr>
          <p:cNvPr id="5" name="TextBox 4"/>
          <p:cNvSpPr txBox="1"/>
          <p:nvPr/>
        </p:nvSpPr>
        <p:spPr>
          <a:xfrm>
            <a:off x="3497854" y="5666916"/>
            <a:ext cx="5257669" cy="246221"/>
          </a:xfrm>
          <a:prstGeom prst="rect">
            <a:avLst/>
          </a:prstGeom>
          <a:noFill/>
        </p:spPr>
        <p:txBody>
          <a:bodyPr wrap="none" rtlCol="0">
            <a:spAutoFit/>
          </a:bodyPr>
          <a:lstStyle/>
          <a:p>
            <a:pPr algn="r"/>
            <a:r>
              <a:rPr lang="en-US" sz="1000" dirty="0" smtClean="0">
                <a:solidFill>
                  <a:srgbClr val="1F497D"/>
                </a:solidFill>
                <a:latin typeface="Avenir Book"/>
                <a:cs typeface="Avenir Book"/>
              </a:rPr>
              <a:t>Data: 2004, 2008, 2012 Current Population Survey Voting and Registration Supplements.  </a:t>
            </a:r>
            <a:endParaRPr lang="en-US" sz="1000" dirty="0">
              <a:solidFill>
                <a:srgbClr val="1F497D"/>
              </a:solidFill>
              <a:latin typeface="Avenir Book"/>
              <a:cs typeface="Avenir Book"/>
            </a:endParaRPr>
          </a:p>
        </p:txBody>
      </p:sp>
      <p:graphicFrame>
        <p:nvGraphicFramePr>
          <p:cNvPr id="6" name="Chart 5"/>
          <p:cNvGraphicFramePr>
            <a:graphicFrameLocks noGrp="1"/>
          </p:cNvGraphicFramePr>
          <p:nvPr>
            <p:extLst>
              <p:ext uri="{D42A27DB-BD31-4B8C-83A1-F6EECF244321}">
                <p14:modId xmlns:p14="http://schemas.microsoft.com/office/powerpoint/2010/main" val="509964719"/>
              </p:ext>
            </p:extLst>
          </p:nvPr>
        </p:nvGraphicFramePr>
        <p:xfrm>
          <a:off x="482600" y="1209009"/>
          <a:ext cx="8272923" cy="42737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52076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1" y="248491"/>
            <a:ext cx="8224808" cy="748042"/>
          </a:xfrm>
        </p:spPr>
        <p:txBody>
          <a:bodyPr>
            <a:normAutofit/>
          </a:bodyPr>
          <a:lstStyle/>
          <a:p>
            <a:pPr algn="ctr"/>
            <a:r>
              <a:rPr lang="en-US" dirty="0" smtClean="0"/>
              <a:t>Language Compared to All Barriers</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1211796500"/>
              </p:ext>
            </p:extLst>
          </p:nvPr>
        </p:nvGraphicFramePr>
        <p:xfrm>
          <a:off x="708318" y="996533"/>
          <a:ext cx="7754844" cy="477926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400418" y="5888559"/>
            <a:ext cx="5062744" cy="246221"/>
          </a:xfrm>
          <a:prstGeom prst="rect">
            <a:avLst/>
          </a:prstGeom>
          <a:noFill/>
        </p:spPr>
        <p:txBody>
          <a:bodyPr wrap="none" rtlCol="0">
            <a:spAutoFit/>
          </a:bodyPr>
          <a:lstStyle/>
          <a:p>
            <a:pPr algn="r"/>
            <a:r>
              <a:rPr lang="en-US" sz="1000" dirty="0" smtClean="0">
                <a:solidFill>
                  <a:srgbClr val="1F497D"/>
                </a:solidFill>
                <a:latin typeface="Avenir Book"/>
                <a:cs typeface="Avenir Book"/>
              </a:rPr>
              <a:t>Data: 2004 and 2008 Current Population Survey Voting and Registration Supplement.  </a:t>
            </a:r>
            <a:endParaRPr lang="en-US" sz="1000" dirty="0">
              <a:solidFill>
                <a:srgbClr val="1F497D"/>
              </a:solidFill>
              <a:latin typeface="Avenir Book"/>
              <a:cs typeface="Avenir Book"/>
            </a:endParaRPr>
          </a:p>
        </p:txBody>
      </p:sp>
    </p:spTree>
    <p:extLst>
      <p:ext uri="{BB962C8B-B14F-4D97-AF65-F5344CB8AC3E}">
        <p14:creationId xmlns:p14="http://schemas.microsoft.com/office/powerpoint/2010/main" val="17491921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192" y="3052749"/>
            <a:ext cx="8035729" cy="2167620"/>
          </a:xfrm>
        </p:spPr>
        <p:txBody>
          <a:bodyPr/>
          <a:lstStyle/>
          <a:p>
            <a:r>
              <a:rPr lang="en-US" sz="3200" b="0" cap="none" dirty="0"/>
              <a:t>4</a:t>
            </a:r>
            <a:r>
              <a:rPr lang="en-US" sz="3200" b="0" cap="none" dirty="0" smtClean="0"/>
              <a:t>. Needs assessment in a data-poor environment: evidence from two 2012 surveys.</a:t>
            </a:r>
            <a:endParaRPr lang="en-US" sz="3200" b="0" cap="none" dirty="0"/>
          </a:p>
        </p:txBody>
      </p:sp>
    </p:spTree>
    <p:extLst>
      <p:ext uri="{BB962C8B-B14F-4D97-AF65-F5344CB8AC3E}">
        <p14:creationId xmlns:p14="http://schemas.microsoft.com/office/powerpoint/2010/main" val="31899724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31" y="129675"/>
            <a:ext cx="8089679" cy="1143000"/>
          </a:xfrm>
        </p:spPr>
        <p:txBody>
          <a:bodyPr/>
          <a:lstStyle/>
          <a:p>
            <a:pPr algn="ctr"/>
            <a:r>
              <a:rPr lang="en-US" dirty="0" smtClean="0"/>
              <a:t>Two Representative Surveys</a:t>
            </a:r>
            <a:endParaRPr lang="en-US" dirty="0"/>
          </a:p>
        </p:txBody>
      </p:sp>
      <p:sp>
        <p:nvSpPr>
          <p:cNvPr id="4" name="Content Placeholder 3"/>
          <p:cNvSpPr>
            <a:spLocks noGrp="1"/>
          </p:cNvSpPr>
          <p:nvPr>
            <p:ph sz="half" idx="1"/>
          </p:nvPr>
        </p:nvSpPr>
        <p:spPr>
          <a:xfrm>
            <a:off x="457200" y="1367631"/>
            <a:ext cx="4159070" cy="4615756"/>
          </a:xfrm>
        </p:spPr>
        <p:txBody>
          <a:bodyPr>
            <a:normAutofit fontScale="92500" lnSpcReduction="10000"/>
          </a:bodyPr>
          <a:lstStyle/>
          <a:p>
            <a:pPr>
              <a:spcBef>
                <a:spcPts val="0"/>
              </a:spcBef>
              <a:spcAft>
                <a:spcPts val="900"/>
              </a:spcAft>
            </a:pPr>
            <a:r>
              <a:rPr lang="en-US" sz="2400" dirty="0" smtClean="0">
                <a:latin typeface="Avenir Black"/>
                <a:cs typeface="Avenir Black"/>
              </a:rPr>
              <a:t>2012 National Asian American Survey:</a:t>
            </a:r>
          </a:p>
          <a:p>
            <a:pPr>
              <a:spcBef>
                <a:spcPts val="0"/>
              </a:spcBef>
              <a:spcAft>
                <a:spcPts val="900"/>
              </a:spcAft>
            </a:pPr>
            <a:r>
              <a:rPr lang="en-US" sz="2400" dirty="0" smtClean="0"/>
              <a:t>6,257 interviews from late-July to early October 2012</a:t>
            </a:r>
          </a:p>
          <a:p>
            <a:pPr>
              <a:spcBef>
                <a:spcPts val="0"/>
              </a:spcBef>
              <a:spcAft>
                <a:spcPts val="900"/>
              </a:spcAft>
            </a:pPr>
            <a:r>
              <a:rPr lang="en-US" sz="2400" dirty="0" smtClean="0"/>
              <a:t>9 </a:t>
            </a:r>
            <a:r>
              <a:rPr lang="en-US" sz="2400" dirty="0"/>
              <a:t>Asian languages, English, and Spanish</a:t>
            </a:r>
            <a:r>
              <a:rPr lang="en-US" sz="2400" dirty="0" smtClean="0"/>
              <a:t>.</a:t>
            </a:r>
          </a:p>
          <a:p>
            <a:pPr lvl="1">
              <a:spcBef>
                <a:spcPts val="0"/>
              </a:spcBef>
              <a:spcAft>
                <a:spcPts val="900"/>
              </a:spcAft>
            </a:pPr>
            <a:r>
              <a:rPr lang="en-US" dirty="0" smtClean="0"/>
              <a:t>48% chose a non-English interview language.</a:t>
            </a:r>
          </a:p>
          <a:p>
            <a:pPr lvl="1">
              <a:spcBef>
                <a:spcPts val="0"/>
              </a:spcBef>
              <a:spcAft>
                <a:spcPts val="900"/>
              </a:spcAft>
            </a:pPr>
            <a:r>
              <a:rPr lang="en-US" dirty="0" smtClean="0"/>
              <a:t>87% of those reported speaking English less than “very well.”</a:t>
            </a:r>
            <a:endParaRPr lang="en-US" dirty="0"/>
          </a:p>
        </p:txBody>
      </p:sp>
      <p:sp>
        <p:nvSpPr>
          <p:cNvPr id="3" name="Content Placeholder 2"/>
          <p:cNvSpPr>
            <a:spLocks noGrp="1"/>
          </p:cNvSpPr>
          <p:nvPr>
            <p:ph sz="half" idx="2"/>
          </p:nvPr>
        </p:nvSpPr>
        <p:spPr>
          <a:xfrm>
            <a:off x="4823880" y="1367632"/>
            <a:ext cx="4042289" cy="4615756"/>
          </a:xfrm>
        </p:spPr>
        <p:txBody>
          <a:bodyPr>
            <a:normAutofit fontScale="92500" lnSpcReduction="10000"/>
          </a:bodyPr>
          <a:lstStyle/>
          <a:p>
            <a:pPr>
              <a:lnSpc>
                <a:spcPct val="110000"/>
              </a:lnSpc>
              <a:spcBef>
                <a:spcPts val="0"/>
              </a:spcBef>
              <a:spcAft>
                <a:spcPts val="900"/>
              </a:spcAft>
            </a:pPr>
            <a:r>
              <a:rPr lang="en-US" sz="2600" dirty="0">
                <a:latin typeface="Avenir Black"/>
                <a:cs typeface="Avenir Black"/>
              </a:rPr>
              <a:t>2012 AAPI Post-Election Survey</a:t>
            </a:r>
          </a:p>
          <a:p>
            <a:pPr>
              <a:lnSpc>
                <a:spcPct val="110000"/>
              </a:lnSpc>
              <a:spcBef>
                <a:spcPts val="0"/>
              </a:spcBef>
              <a:spcAft>
                <a:spcPts val="900"/>
              </a:spcAft>
            </a:pPr>
            <a:r>
              <a:rPr lang="en-US" sz="2600" dirty="0"/>
              <a:t>6,609 interviews in </a:t>
            </a:r>
            <a:r>
              <a:rPr lang="en-US" sz="2600" dirty="0" smtClean="0"/>
              <a:t>Nov. </a:t>
            </a:r>
            <a:r>
              <a:rPr lang="en-US" sz="2600" dirty="0"/>
              <a:t>and </a:t>
            </a:r>
            <a:r>
              <a:rPr lang="en-US" sz="2600" dirty="0" smtClean="0"/>
              <a:t>Dec. </a:t>
            </a:r>
            <a:r>
              <a:rPr lang="en-US" sz="2600" dirty="0"/>
              <a:t>2012.</a:t>
            </a:r>
          </a:p>
          <a:p>
            <a:pPr>
              <a:lnSpc>
                <a:spcPct val="110000"/>
              </a:lnSpc>
              <a:spcBef>
                <a:spcPts val="0"/>
              </a:spcBef>
              <a:spcAft>
                <a:spcPts val="900"/>
              </a:spcAft>
            </a:pPr>
            <a:r>
              <a:rPr lang="en-US" sz="2600" dirty="0" smtClean="0"/>
              <a:t>9 </a:t>
            </a:r>
            <a:r>
              <a:rPr lang="en-US" sz="2600" dirty="0"/>
              <a:t>Asian languages, English, and Spanish.</a:t>
            </a:r>
          </a:p>
          <a:p>
            <a:pPr lvl="1">
              <a:lnSpc>
                <a:spcPct val="110000"/>
              </a:lnSpc>
              <a:spcBef>
                <a:spcPts val="0"/>
              </a:spcBef>
              <a:spcAft>
                <a:spcPts val="900"/>
              </a:spcAft>
            </a:pPr>
            <a:r>
              <a:rPr lang="en-US" sz="2200" dirty="0"/>
              <a:t>46% chose a non-English interview language.</a:t>
            </a:r>
          </a:p>
          <a:p>
            <a:pPr lvl="1">
              <a:lnSpc>
                <a:spcPct val="110000"/>
              </a:lnSpc>
              <a:spcBef>
                <a:spcPts val="0"/>
              </a:spcBef>
              <a:spcAft>
                <a:spcPts val="900"/>
              </a:spcAft>
            </a:pPr>
            <a:r>
              <a:rPr lang="en-US" sz="2200" dirty="0" smtClean="0"/>
              <a:t>82% of those reported reported speaking English less than “very well.”</a:t>
            </a:r>
            <a:endParaRPr lang="en-US" sz="2200" dirty="0"/>
          </a:p>
        </p:txBody>
      </p:sp>
    </p:spTree>
    <p:extLst>
      <p:ext uri="{BB962C8B-B14F-4D97-AF65-F5344CB8AC3E}">
        <p14:creationId xmlns:p14="http://schemas.microsoft.com/office/powerpoint/2010/main" val="7170655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051"/>
            <a:ext cx="8159147" cy="822782"/>
          </a:xfrm>
        </p:spPr>
        <p:txBody>
          <a:bodyPr>
            <a:normAutofit/>
          </a:bodyPr>
          <a:lstStyle/>
          <a:p>
            <a:pPr algn="ctr"/>
            <a:r>
              <a:rPr lang="en-US" sz="3400" dirty="0" smtClean="0"/>
              <a:t>English Proficiency and Registration</a:t>
            </a:r>
            <a:endParaRPr lang="en-US" sz="3400" dirty="0"/>
          </a:p>
        </p:txBody>
      </p:sp>
      <p:graphicFrame>
        <p:nvGraphicFramePr>
          <p:cNvPr id="5" name="Chart 4"/>
          <p:cNvGraphicFramePr>
            <a:graphicFrameLocks/>
          </p:cNvGraphicFramePr>
          <p:nvPr>
            <p:extLst>
              <p:ext uri="{D42A27DB-BD31-4B8C-83A1-F6EECF244321}">
                <p14:modId xmlns:p14="http://schemas.microsoft.com/office/powerpoint/2010/main" val="2336083532"/>
              </p:ext>
            </p:extLst>
          </p:nvPr>
        </p:nvGraphicFramePr>
        <p:xfrm>
          <a:off x="586193" y="2097754"/>
          <a:ext cx="4117217" cy="351698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57200" y="1577950"/>
            <a:ext cx="4246210" cy="646331"/>
          </a:xfrm>
          <a:prstGeom prst="rect">
            <a:avLst/>
          </a:prstGeom>
          <a:noFill/>
        </p:spPr>
        <p:txBody>
          <a:bodyPr wrap="square" rtlCol="0">
            <a:spAutoFit/>
          </a:bodyPr>
          <a:lstStyle/>
          <a:p>
            <a:pPr algn="ctr"/>
            <a:r>
              <a:rPr lang="en-US" dirty="0" smtClean="0">
                <a:solidFill>
                  <a:srgbClr val="1F497D"/>
                </a:solidFill>
                <a:latin typeface="Avenir Black"/>
                <a:cs typeface="Avenir Black"/>
              </a:rPr>
              <a:t>Voter Registration, </a:t>
            </a:r>
            <a:r>
              <a:rPr lang="en-US" dirty="0">
                <a:solidFill>
                  <a:srgbClr val="1F497D"/>
                </a:solidFill>
                <a:latin typeface="Avenir Black"/>
                <a:cs typeface="Avenir Black"/>
              </a:rPr>
              <a:t>by </a:t>
            </a:r>
            <a:r>
              <a:rPr lang="en-US" dirty="0" smtClean="0">
                <a:solidFill>
                  <a:srgbClr val="1F497D"/>
                </a:solidFill>
                <a:latin typeface="Avenir Black"/>
                <a:cs typeface="Avenir Black"/>
              </a:rPr>
              <a:t>LEP</a:t>
            </a:r>
            <a:endParaRPr lang="en-US" dirty="0">
              <a:solidFill>
                <a:srgbClr val="1F497D"/>
              </a:solidFill>
              <a:latin typeface="Avenir Black"/>
              <a:cs typeface="Avenir Black"/>
            </a:endParaRPr>
          </a:p>
          <a:p>
            <a:pPr algn="ctr"/>
            <a:endParaRPr lang="en-US" dirty="0">
              <a:solidFill>
                <a:srgbClr val="1F497D"/>
              </a:solidFill>
              <a:latin typeface="Avenir Black"/>
              <a:cs typeface="Avenir Black"/>
            </a:endParaRPr>
          </a:p>
        </p:txBody>
      </p:sp>
      <p:graphicFrame>
        <p:nvGraphicFramePr>
          <p:cNvPr id="7" name="Chart 6"/>
          <p:cNvGraphicFramePr>
            <a:graphicFrameLocks/>
          </p:cNvGraphicFramePr>
          <p:nvPr>
            <p:extLst>
              <p:ext uri="{D42A27DB-BD31-4B8C-83A1-F6EECF244321}">
                <p14:modId xmlns:p14="http://schemas.microsoft.com/office/powerpoint/2010/main" val="1538018300"/>
              </p:ext>
            </p:extLst>
          </p:nvPr>
        </p:nvGraphicFramePr>
        <p:xfrm>
          <a:off x="4820586" y="2097753"/>
          <a:ext cx="4008946" cy="351698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703410" y="1552342"/>
            <a:ext cx="4246210" cy="646331"/>
          </a:xfrm>
          <a:prstGeom prst="rect">
            <a:avLst/>
          </a:prstGeom>
          <a:noFill/>
        </p:spPr>
        <p:txBody>
          <a:bodyPr wrap="square" rtlCol="0">
            <a:spAutoFit/>
          </a:bodyPr>
          <a:lstStyle/>
          <a:p>
            <a:pPr algn="ctr"/>
            <a:r>
              <a:rPr lang="en-US" dirty="0" smtClean="0">
                <a:solidFill>
                  <a:srgbClr val="1F497D"/>
                </a:solidFill>
                <a:latin typeface="Avenir Black"/>
                <a:cs typeface="Avenir Black"/>
              </a:rPr>
              <a:t>Intent to Register, by LEP</a:t>
            </a:r>
            <a:endParaRPr lang="en-US" dirty="0">
              <a:solidFill>
                <a:srgbClr val="1F497D"/>
              </a:solidFill>
              <a:latin typeface="Avenir Black"/>
              <a:cs typeface="Avenir Black"/>
            </a:endParaRPr>
          </a:p>
          <a:p>
            <a:pPr algn="ctr"/>
            <a:endParaRPr lang="en-US" dirty="0">
              <a:solidFill>
                <a:srgbClr val="1F497D"/>
              </a:solidFill>
              <a:latin typeface="Avenir Black"/>
              <a:cs typeface="Avenir Black"/>
            </a:endParaRPr>
          </a:p>
        </p:txBody>
      </p:sp>
      <p:sp>
        <p:nvSpPr>
          <p:cNvPr id="9" name="TextBox 8"/>
          <p:cNvSpPr txBox="1"/>
          <p:nvPr/>
        </p:nvSpPr>
        <p:spPr>
          <a:xfrm>
            <a:off x="788520" y="5891398"/>
            <a:ext cx="7910980" cy="307777"/>
          </a:xfrm>
          <a:prstGeom prst="rect">
            <a:avLst/>
          </a:prstGeom>
          <a:noFill/>
        </p:spPr>
        <p:txBody>
          <a:bodyPr wrap="square" rtlCol="0">
            <a:spAutoFit/>
          </a:bodyPr>
          <a:lstStyle/>
          <a:p>
            <a:pPr algn="r"/>
            <a:r>
              <a:rPr lang="en-US" sz="1400" dirty="0" smtClean="0">
                <a:solidFill>
                  <a:schemeClr val="tx2"/>
                </a:solidFill>
                <a:latin typeface="Avenir Book"/>
                <a:cs typeface="Avenir Book"/>
              </a:rPr>
              <a:t>Source: 2012 National Asian American Survey</a:t>
            </a:r>
            <a:endParaRPr lang="en-US" sz="1400" b="1" dirty="0">
              <a:solidFill>
                <a:schemeClr val="tx2"/>
              </a:solidFill>
              <a:latin typeface="Avenir Book"/>
              <a:cs typeface="Avenir Book"/>
            </a:endParaRPr>
          </a:p>
        </p:txBody>
      </p:sp>
    </p:spTree>
    <p:extLst>
      <p:ext uri="{BB962C8B-B14F-4D97-AF65-F5344CB8AC3E}">
        <p14:creationId xmlns:p14="http://schemas.microsoft.com/office/powerpoint/2010/main" val="30022872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192" y="3052749"/>
            <a:ext cx="8035729" cy="2167620"/>
          </a:xfrm>
        </p:spPr>
        <p:txBody>
          <a:bodyPr/>
          <a:lstStyle/>
          <a:p>
            <a:r>
              <a:rPr lang="en-US" sz="3200" b="0" cap="none" dirty="0" smtClean="0"/>
              <a:t>1. Asian </a:t>
            </a:r>
            <a:r>
              <a:rPr lang="en-US" sz="3200" b="0" cap="none" dirty="0"/>
              <a:t>Americans are </a:t>
            </a:r>
            <a:r>
              <a:rPr lang="en-US" sz="3200" b="0" cap="none" dirty="0" smtClean="0"/>
              <a:t>arguably the most rapidly </a:t>
            </a:r>
            <a:r>
              <a:rPr lang="en-US" sz="3200" b="0" cap="none" dirty="0"/>
              <a:t>growing segment of the </a:t>
            </a:r>
            <a:r>
              <a:rPr lang="en-US" sz="3200" b="0" cap="none" dirty="0" smtClean="0"/>
              <a:t>US population.</a:t>
            </a:r>
            <a:endParaRPr lang="en-US" sz="3200" b="0" cap="none" dirty="0"/>
          </a:p>
        </p:txBody>
      </p:sp>
    </p:spTree>
    <p:extLst>
      <p:ext uri="{BB962C8B-B14F-4D97-AF65-F5344CB8AC3E}">
        <p14:creationId xmlns:p14="http://schemas.microsoft.com/office/powerpoint/2010/main" val="37693693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730" y="254202"/>
            <a:ext cx="7951537" cy="881421"/>
          </a:xfrm>
        </p:spPr>
        <p:txBody>
          <a:bodyPr>
            <a:normAutofit fontScale="90000"/>
          </a:bodyPr>
          <a:lstStyle/>
          <a:p>
            <a:pPr algn="ctr"/>
            <a:r>
              <a:rPr lang="en-US" sz="3800" dirty="0" smtClean="0"/>
              <a:t>Language and Electoral Participation</a:t>
            </a:r>
            <a:endParaRPr lang="en-US" sz="3800" dirty="0"/>
          </a:p>
        </p:txBody>
      </p:sp>
      <p:sp>
        <p:nvSpPr>
          <p:cNvPr id="4" name="TextBox 3"/>
          <p:cNvSpPr txBox="1"/>
          <p:nvPr/>
        </p:nvSpPr>
        <p:spPr>
          <a:xfrm>
            <a:off x="788520" y="5866976"/>
            <a:ext cx="7910980" cy="307777"/>
          </a:xfrm>
          <a:prstGeom prst="rect">
            <a:avLst/>
          </a:prstGeom>
          <a:noFill/>
        </p:spPr>
        <p:txBody>
          <a:bodyPr wrap="square" rtlCol="0">
            <a:spAutoFit/>
          </a:bodyPr>
          <a:lstStyle/>
          <a:p>
            <a:pPr algn="r"/>
            <a:r>
              <a:rPr lang="en-US" sz="1400" dirty="0" smtClean="0">
                <a:solidFill>
                  <a:schemeClr val="tx2"/>
                </a:solidFill>
                <a:latin typeface="Avenir Book"/>
                <a:cs typeface="Avenir Book"/>
              </a:rPr>
              <a:t>Source: 2012 AAPI Post-Election Survey</a:t>
            </a:r>
            <a:endParaRPr lang="en-US" sz="1400" b="1" dirty="0">
              <a:solidFill>
                <a:schemeClr val="tx2"/>
              </a:solidFill>
              <a:latin typeface="Avenir Book"/>
              <a:cs typeface="Avenir Book"/>
            </a:endParaRPr>
          </a:p>
        </p:txBody>
      </p:sp>
      <p:graphicFrame>
        <p:nvGraphicFramePr>
          <p:cNvPr id="7" name="Chart 6"/>
          <p:cNvGraphicFramePr>
            <a:graphicFrameLocks/>
          </p:cNvGraphicFramePr>
          <p:nvPr>
            <p:extLst>
              <p:ext uri="{D42A27DB-BD31-4B8C-83A1-F6EECF244321}">
                <p14:modId xmlns:p14="http://schemas.microsoft.com/office/powerpoint/2010/main" val="2678711942"/>
              </p:ext>
            </p:extLst>
          </p:nvPr>
        </p:nvGraphicFramePr>
        <p:xfrm>
          <a:off x="534524" y="1934485"/>
          <a:ext cx="4168886" cy="371920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17730" y="1397202"/>
            <a:ext cx="4085680" cy="646331"/>
          </a:xfrm>
          <a:prstGeom prst="rect">
            <a:avLst/>
          </a:prstGeom>
          <a:noFill/>
        </p:spPr>
        <p:txBody>
          <a:bodyPr wrap="square" rtlCol="0">
            <a:spAutoFit/>
          </a:bodyPr>
          <a:lstStyle/>
          <a:p>
            <a:pPr algn="ctr"/>
            <a:r>
              <a:rPr lang="en-US" dirty="0" smtClean="0">
                <a:solidFill>
                  <a:srgbClr val="1F497D"/>
                </a:solidFill>
                <a:latin typeface="Avenir Black"/>
                <a:cs typeface="Avenir Black"/>
              </a:rPr>
              <a:t>Voter Turnout, </a:t>
            </a:r>
            <a:r>
              <a:rPr lang="en-US" dirty="0">
                <a:solidFill>
                  <a:srgbClr val="1F497D"/>
                </a:solidFill>
                <a:latin typeface="Avenir Black"/>
                <a:cs typeface="Avenir Black"/>
              </a:rPr>
              <a:t>by </a:t>
            </a:r>
            <a:r>
              <a:rPr lang="en-US" dirty="0" smtClean="0">
                <a:solidFill>
                  <a:srgbClr val="1F497D"/>
                </a:solidFill>
                <a:latin typeface="Avenir Black"/>
                <a:cs typeface="Avenir Black"/>
              </a:rPr>
              <a:t>LEP</a:t>
            </a:r>
            <a:endParaRPr lang="en-US" dirty="0">
              <a:solidFill>
                <a:srgbClr val="1F497D"/>
              </a:solidFill>
              <a:latin typeface="Avenir Black"/>
              <a:cs typeface="Avenir Black"/>
            </a:endParaRPr>
          </a:p>
          <a:p>
            <a:pPr algn="ctr"/>
            <a:endParaRPr lang="en-US" dirty="0">
              <a:solidFill>
                <a:srgbClr val="1F497D"/>
              </a:solidFill>
              <a:latin typeface="Avenir Black"/>
              <a:cs typeface="Avenir Black"/>
            </a:endParaRPr>
          </a:p>
        </p:txBody>
      </p:sp>
      <p:graphicFrame>
        <p:nvGraphicFramePr>
          <p:cNvPr id="9" name="Chart 8"/>
          <p:cNvGraphicFramePr>
            <a:graphicFrameLocks/>
          </p:cNvGraphicFramePr>
          <p:nvPr>
            <p:extLst>
              <p:ext uri="{D42A27DB-BD31-4B8C-83A1-F6EECF244321}">
                <p14:modId xmlns:p14="http://schemas.microsoft.com/office/powerpoint/2010/main" val="2600883334"/>
              </p:ext>
            </p:extLst>
          </p:nvPr>
        </p:nvGraphicFramePr>
        <p:xfrm>
          <a:off x="4897154" y="1934485"/>
          <a:ext cx="3802346" cy="371920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662668" y="1397202"/>
            <a:ext cx="4085680" cy="646331"/>
          </a:xfrm>
          <a:prstGeom prst="rect">
            <a:avLst/>
          </a:prstGeom>
          <a:noFill/>
        </p:spPr>
        <p:txBody>
          <a:bodyPr wrap="square" rtlCol="0">
            <a:spAutoFit/>
          </a:bodyPr>
          <a:lstStyle/>
          <a:p>
            <a:pPr algn="ctr"/>
            <a:r>
              <a:rPr lang="en-US" dirty="0" smtClean="0">
                <a:solidFill>
                  <a:srgbClr val="1F497D"/>
                </a:solidFill>
                <a:latin typeface="Avenir Black"/>
                <a:cs typeface="Avenir Black"/>
              </a:rPr>
              <a:t>Contact during Election, </a:t>
            </a:r>
            <a:r>
              <a:rPr lang="en-US" dirty="0">
                <a:solidFill>
                  <a:srgbClr val="1F497D"/>
                </a:solidFill>
                <a:latin typeface="Avenir Black"/>
                <a:cs typeface="Avenir Black"/>
              </a:rPr>
              <a:t>by </a:t>
            </a:r>
            <a:r>
              <a:rPr lang="en-US" dirty="0" smtClean="0">
                <a:solidFill>
                  <a:srgbClr val="1F497D"/>
                </a:solidFill>
                <a:latin typeface="Avenir Black"/>
                <a:cs typeface="Avenir Black"/>
              </a:rPr>
              <a:t>LEP</a:t>
            </a:r>
            <a:endParaRPr lang="en-US" dirty="0">
              <a:solidFill>
                <a:srgbClr val="1F497D"/>
              </a:solidFill>
              <a:latin typeface="Avenir Black"/>
              <a:cs typeface="Avenir Black"/>
            </a:endParaRPr>
          </a:p>
          <a:p>
            <a:pPr algn="ctr"/>
            <a:endParaRPr lang="en-US" dirty="0">
              <a:solidFill>
                <a:srgbClr val="1F497D"/>
              </a:solidFill>
              <a:latin typeface="Avenir Black"/>
              <a:cs typeface="Avenir Black"/>
            </a:endParaRPr>
          </a:p>
        </p:txBody>
      </p:sp>
    </p:spTree>
    <p:extLst>
      <p:ext uri="{BB962C8B-B14F-4D97-AF65-F5344CB8AC3E}">
        <p14:creationId xmlns:p14="http://schemas.microsoft.com/office/powerpoint/2010/main" val="25421313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364765"/>
            <a:ext cx="8261445" cy="892968"/>
          </a:xfrm>
        </p:spPr>
        <p:txBody>
          <a:bodyPr>
            <a:normAutofit/>
          </a:bodyPr>
          <a:lstStyle/>
          <a:p>
            <a:pPr algn="ctr"/>
            <a:r>
              <a:rPr lang="en-US" sz="3600" dirty="0" smtClean="0"/>
              <a:t>Accuracy of English-only Polling</a:t>
            </a:r>
            <a:endParaRPr lang="en-US" sz="3600" dirty="0"/>
          </a:p>
        </p:txBody>
      </p:sp>
      <p:graphicFrame>
        <p:nvGraphicFramePr>
          <p:cNvPr id="3" name="Chart 2"/>
          <p:cNvGraphicFramePr/>
          <p:nvPr>
            <p:extLst>
              <p:ext uri="{D42A27DB-BD31-4B8C-83A1-F6EECF244321}">
                <p14:modId xmlns:p14="http://schemas.microsoft.com/office/powerpoint/2010/main" val="744798989"/>
              </p:ext>
            </p:extLst>
          </p:nvPr>
        </p:nvGraphicFramePr>
        <p:xfrm>
          <a:off x="647143" y="1451501"/>
          <a:ext cx="7950355" cy="416555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86518" y="5589319"/>
            <a:ext cx="7910980" cy="307777"/>
          </a:xfrm>
          <a:prstGeom prst="rect">
            <a:avLst/>
          </a:prstGeom>
          <a:noFill/>
        </p:spPr>
        <p:txBody>
          <a:bodyPr wrap="square" rtlCol="0">
            <a:spAutoFit/>
          </a:bodyPr>
          <a:lstStyle/>
          <a:p>
            <a:pPr algn="r"/>
            <a:r>
              <a:rPr lang="en-US" sz="1400" dirty="0" smtClean="0">
                <a:solidFill>
                  <a:schemeClr val="tx2"/>
                </a:solidFill>
                <a:latin typeface="Avenir Book"/>
                <a:cs typeface="Avenir Book"/>
              </a:rPr>
              <a:t>Source: 2012 AAPI Post-Election Survey</a:t>
            </a:r>
            <a:endParaRPr lang="en-US" sz="1400" b="1" dirty="0">
              <a:solidFill>
                <a:schemeClr val="tx2"/>
              </a:solidFill>
              <a:latin typeface="Avenir Book"/>
              <a:cs typeface="Avenir Book"/>
            </a:endParaRPr>
          </a:p>
        </p:txBody>
      </p:sp>
    </p:spTree>
    <p:extLst>
      <p:ext uri="{BB962C8B-B14F-4D97-AF65-F5344CB8AC3E}">
        <p14:creationId xmlns:p14="http://schemas.microsoft.com/office/powerpoint/2010/main" val="22005665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960" y="205358"/>
            <a:ext cx="7951537" cy="869210"/>
          </a:xfrm>
        </p:spPr>
        <p:txBody>
          <a:bodyPr>
            <a:normAutofit/>
          </a:bodyPr>
          <a:lstStyle/>
          <a:p>
            <a:pPr algn="ctr"/>
            <a:r>
              <a:rPr lang="en-US" dirty="0" smtClean="0"/>
              <a:t>Need for In-Language Materials</a:t>
            </a:r>
            <a:endParaRPr lang="en-US" dirty="0"/>
          </a:p>
        </p:txBody>
      </p:sp>
      <p:sp>
        <p:nvSpPr>
          <p:cNvPr id="4" name="Content Placeholder 3"/>
          <p:cNvSpPr>
            <a:spLocks noGrp="1"/>
          </p:cNvSpPr>
          <p:nvPr>
            <p:ph sz="half" idx="1"/>
          </p:nvPr>
        </p:nvSpPr>
        <p:spPr>
          <a:xfrm>
            <a:off x="6057327" y="2039236"/>
            <a:ext cx="2729989" cy="2894006"/>
          </a:xfrm>
        </p:spPr>
        <p:txBody>
          <a:bodyPr anchor="ctr">
            <a:normAutofit fontScale="77500" lnSpcReduction="20000"/>
          </a:bodyPr>
          <a:lstStyle/>
          <a:p>
            <a:pPr marL="0" indent="0">
              <a:lnSpc>
                <a:spcPct val="130000"/>
              </a:lnSpc>
              <a:buNone/>
            </a:pPr>
            <a:r>
              <a:rPr lang="en-US" dirty="0" smtClean="0"/>
              <a:t>79% </a:t>
            </a:r>
            <a:r>
              <a:rPr lang="en-US" dirty="0" smtClean="0"/>
              <a:t>of AAPI citizens who are LEP </a:t>
            </a:r>
            <a:r>
              <a:rPr lang="en-US" dirty="0" smtClean="0"/>
              <a:t>would </a:t>
            </a:r>
            <a:r>
              <a:rPr lang="en-US" dirty="0" smtClean="0"/>
              <a:t>make use of in-language election materials if made available to them.</a:t>
            </a:r>
            <a:endParaRPr lang="en-US" dirty="0"/>
          </a:p>
        </p:txBody>
      </p:sp>
      <p:sp>
        <p:nvSpPr>
          <p:cNvPr id="8" name="TextBox 7"/>
          <p:cNvSpPr txBox="1"/>
          <p:nvPr/>
        </p:nvSpPr>
        <p:spPr>
          <a:xfrm>
            <a:off x="788520" y="5866976"/>
            <a:ext cx="7910980" cy="307777"/>
          </a:xfrm>
          <a:prstGeom prst="rect">
            <a:avLst/>
          </a:prstGeom>
          <a:noFill/>
        </p:spPr>
        <p:txBody>
          <a:bodyPr wrap="square" rtlCol="0">
            <a:spAutoFit/>
          </a:bodyPr>
          <a:lstStyle/>
          <a:p>
            <a:pPr algn="r"/>
            <a:r>
              <a:rPr lang="en-US" sz="1400" dirty="0" smtClean="0">
                <a:solidFill>
                  <a:schemeClr val="tx2"/>
                </a:solidFill>
                <a:latin typeface="Avenir Book"/>
                <a:cs typeface="Avenir Book"/>
              </a:rPr>
              <a:t>Source: 2012 National Asian American Survey</a:t>
            </a:r>
            <a:endParaRPr lang="en-US" sz="1400" b="1" dirty="0">
              <a:solidFill>
                <a:schemeClr val="tx2"/>
              </a:solidFill>
              <a:latin typeface="Avenir Book"/>
              <a:cs typeface="Avenir Book"/>
            </a:endParaRPr>
          </a:p>
        </p:txBody>
      </p:sp>
      <p:graphicFrame>
        <p:nvGraphicFramePr>
          <p:cNvPr id="6" name="Chart 5"/>
          <p:cNvGraphicFramePr>
            <a:graphicFrameLocks noGrp="1"/>
          </p:cNvGraphicFramePr>
          <p:nvPr>
            <p:extLst>
              <p:ext uri="{D42A27DB-BD31-4B8C-83A1-F6EECF244321}">
                <p14:modId xmlns:p14="http://schemas.microsoft.com/office/powerpoint/2010/main" val="4140512761"/>
              </p:ext>
            </p:extLst>
          </p:nvPr>
        </p:nvGraphicFramePr>
        <p:xfrm>
          <a:off x="536432" y="1250841"/>
          <a:ext cx="5276753" cy="43986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49003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12" y="121023"/>
            <a:ext cx="8532720" cy="1147953"/>
          </a:xfrm>
        </p:spPr>
        <p:txBody>
          <a:bodyPr>
            <a:normAutofit/>
          </a:bodyPr>
          <a:lstStyle/>
          <a:p>
            <a:pPr algn="ctr"/>
            <a:r>
              <a:rPr lang="en-US" sz="3600" dirty="0" smtClean="0"/>
              <a:t>Gaps in Section 203 Compliance</a:t>
            </a:r>
            <a:endParaRPr lang="en-US" sz="2600" dirty="0">
              <a:solidFill>
                <a:srgbClr val="E8950E"/>
              </a:solidFill>
            </a:endParaRPr>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499463641"/>
              </p:ext>
            </p:extLst>
          </p:nvPr>
        </p:nvGraphicFramePr>
        <p:xfrm>
          <a:off x="685800" y="1268976"/>
          <a:ext cx="37465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2414316345"/>
              </p:ext>
            </p:extLst>
          </p:nvPr>
        </p:nvGraphicFramePr>
        <p:xfrm>
          <a:off x="4953000" y="1268976"/>
          <a:ext cx="37465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788520" y="5866976"/>
            <a:ext cx="7910980" cy="307777"/>
          </a:xfrm>
          <a:prstGeom prst="rect">
            <a:avLst/>
          </a:prstGeom>
          <a:noFill/>
        </p:spPr>
        <p:txBody>
          <a:bodyPr wrap="square" rtlCol="0">
            <a:spAutoFit/>
          </a:bodyPr>
          <a:lstStyle/>
          <a:p>
            <a:pPr algn="r"/>
            <a:r>
              <a:rPr lang="en-US" sz="1400" dirty="0" smtClean="0">
                <a:solidFill>
                  <a:schemeClr val="tx2"/>
                </a:solidFill>
                <a:latin typeface="Avenir Book"/>
                <a:cs typeface="Avenir Book"/>
              </a:rPr>
              <a:t>Source: 2012 AAPI Post-Election Survey</a:t>
            </a:r>
            <a:endParaRPr lang="en-US" sz="1400" b="1" dirty="0">
              <a:solidFill>
                <a:schemeClr val="tx2"/>
              </a:solidFill>
              <a:latin typeface="Avenir Book"/>
              <a:cs typeface="Avenir Book"/>
            </a:endParaRPr>
          </a:p>
        </p:txBody>
      </p:sp>
    </p:spTree>
    <p:extLst>
      <p:ext uri="{BB962C8B-B14F-4D97-AF65-F5344CB8AC3E}">
        <p14:creationId xmlns:p14="http://schemas.microsoft.com/office/powerpoint/2010/main" val="32670768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192" y="3052749"/>
            <a:ext cx="8035729" cy="2167620"/>
          </a:xfrm>
        </p:spPr>
        <p:txBody>
          <a:bodyPr/>
          <a:lstStyle/>
          <a:p>
            <a:r>
              <a:rPr lang="en-US" sz="3200" b="0" cap="none" dirty="0" smtClean="0"/>
              <a:t>5. Monitoring Compliance: the 2012 Advancing Justice project.</a:t>
            </a:r>
            <a:endParaRPr lang="en-US" sz="3200" b="0" cap="none" dirty="0"/>
          </a:p>
        </p:txBody>
      </p:sp>
    </p:spTree>
    <p:extLst>
      <p:ext uri="{BB962C8B-B14F-4D97-AF65-F5344CB8AC3E}">
        <p14:creationId xmlns:p14="http://schemas.microsoft.com/office/powerpoint/2010/main" val="32279541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2600" y="108334"/>
            <a:ext cx="8322507" cy="1002868"/>
          </a:xfrm>
        </p:spPr>
        <p:txBody>
          <a:bodyPr/>
          <a:lstStyle/>
          <a:p>
            <a:pPr algn="ctr"/>
            <a:r>
              <a:rPr lang="en-US" dirty="0" smtClean="0"/>
              <a:t>2012 AAAJ Compliance Study</a:t>
            </a:r>
            <a:endParaRPr lang="en-US" dirty="0"/>
          </a:p>
        </p:txBody>
      </p:sp>
      <p:pic>
        <p:nvPicPr>
          <p:cNvPr id="7" name="Content Placeholder 6" descr="Screen Shot 2013-09-03 at 4.13.15 PM.png"/>
          <p:cNvPicPr>
            <a:picLocks noGrp="1" noChangeAspect="1"/>
          </p:cNvPicPr>
          <p:nvPr>
            <p:ph idx="1"/>
          </p:nvPr>
        </p:nvPicPr>
        <p:blipFill>
          <a:blip r:embed="rId2">
            <a:extLst>
              <a:ext uri="{28A0092B-C50C-407E-A947-70E740481C1C}">
                <a14:useLocalDpi xmlns:a14="http://schemas.microsoft.com/office/drawing/2010/main" val="0"/>
              </a:ext>
            </a:extLst>
          </a:blip>
          <a:srcRect l="-7548" r="-7548"/>
          <a:stretch>
            <a:fillRect/>
          </a:stretch>
        </p:blipFill>
        <p:spPr>
          <a:xfrm>
            <a:off x="482599" y="1111202"/>
            <a:ext cx="8200385" cy="4750076"/>
          </a:xfrm>
        </p:spPr>
      </p:pic>
      <p:sp>
        <p:nvSpPr>
          <p:cNvPr id="8" name="TextBox 7"/>
          <p:cNvSpPr txBox="1"/>
          <p:nvPr/>
        </p:nvSpPr>
        <p:spPr>
          <a:xfrm>
            <a:off x="788520" y="5866976"/>
            <a:ext cx="7910980" cy="261610"/>
          </a:xfrm>
          <a:prstGeom prst="rect">
            <a:avLst/>
          </a:prstGeom>
          <a:noFill/>
        </p:spPr>
        <p:txBody>
          <a:bodyPr wrap="square" rtlCol="0">
            <a:spAutoFit/>
          </a:bodyPr>
          <a:lstStyle/>
          <a:p>
            <a:pPr algn="r"/>
            <a:r>
              <a:rPr lang="en-US" sz="1100" dirty="0" smtClean="0">
                <a:solidFill>
                  <a:schemeClr val="tx2"/>
                </a:solidFill>
                <a:latin typeface="Avenir Book"/>
                <a:cs typeface="Avenir Book"/>
              </a:rPr>
              <a:t>Source: Asian Americans Advancing Justice 2012 report</a:t>
            </a:r>
            <a:endParaRPr lang="en-US" sz="1100" b="1" dirty="0">
              <a:solidFill>
                <a:schemeClr val="tx2"/>
              </a:solidFill>
              <a:latin typeface="Avenir Book"/>
              <a:cs typeface="Avenir Book"/>
            </a:endParaRPr>
          </a:p>
        </p:txBody>
      </p:sp>
    </p:spTree>
    <p:extLst>
      <p:ext uri="{BB962C8B-B14F-4D97-AF65-F5344CB8AC3E}">
        <p14:creationId xmlns:p14="http://schemas.microsoft.com/office/powerpoint/2010/main" val="374903459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44966"/>
            <a:ext cx="8249233" cy="929601"/>
          </a:xfrm>
        </p:spPr>
        <p:txBody>
          <a:bodyPr>
            <a:normAutofit/>
          </a:bodyPr>
          <a:lstStyle/>
          <a:p>
            <a:pPr algn="ctr"/>
            <a:r>
              <a:rPr lang="en-US" sz="3400" dirty="0" smtClean="0"/>
              <a:t>Missing or Poorly Placed Translations</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5708567"/>
              </p:ext>
            </p:extLst>
          </p:nvPr>
        </p:nvGraphicFramePr>
        <p:xfrm>
          <a:off x="903714" y="1299552"/>
          <a:ext cx="7412900" cy="4199168"/>
        </p:xfrm>
        <a:graphic>
          <a:graphicData uri="http://schemas.openxmlformats.org/drawingml/2006/table">
            <a:tbl>
              <a:tblPr firstRow="1" bandRow="1">
                <a:tableStyleId>{5C22544A-7EE6-4342-B048-85BDC9FD1C3A}</a:tableStyleId>
              </a:tblPr>
              <a:tblGrid>
                <a:gridCol w="3456096"/>
                <a:gridCol w="3956804"/>
              </a:tblGrid>
              <a:tr h="663738">
                <a:tc>
                  <a:txBody>
                    <a:bodyPr/>
                    <a:lstStyle/>
                    <a:p>
                      <a:pPr algn="ctr"/>
                      <a:r>
                        <a:rPr lang="en-US" sz="1600" dirty="0" smtClean="0">
                          <a:latin typeface="Avenir Black"/>
                          <a:cs typeface="Avenir Black"/>
                        </a:rPr>
                        <a:t>Jurisdictions</a:t>
                      </a:r>
                      <a:endParaRPr lang="en-US" sz="1600" dirty="0">
                        <a:latin typeface="Avenir Black"/>
                        <a:cs typeface="Avenir Black"/>
                      </a:endParaRPr>
                    </a:p>
                  </a:txBody>
                  <a:tcPr anchor="ctr"/>
                </a:tc>
                <a:tc>
                  <a:txBody>
                    <a:bodyPr/>
                    <a:lstStyle/>
                    <a:p>
                      <a:r>
                        <a:rPr lang="en-US" sz="1600" dirty="0" smtClean="0">
                          <a:latin typeface="Avenir Black"/>
                          <a:cs typeface="Avenir Black"/>
                        </a:rPr>
                        <a:t>% Precincts</a:t>
                      </a:r>
                      <a:r>
                        <a:rPr lang="en-US" sz="1600" baseline="0" dirty="0" smtClean="0">
                          <a:latin typeface="Avenir Black"/>
                          <a:cs typeface="Avenir Black"/>
                        </a:rPr>
                        <a:t> with at least one missing or poorly displaced translated material</a:t>
                      </a:r>
                      <a:endParaRPr lang="en-US" sz="1600" dirty="0">
                        <a:latin typeface="Avenir Black"/>
                        <a:cs typeface="Avenir Black"/>
                      </a:endParaRPr>
                    </a:p>
                  </a:txBody>
                  <a:tcPr anchor="ctr"/>
                </a:tc>
              </a:tr>
              <a:tr h="353543">
                <a:tc>
                  <a:txBody>
                    <a:bodyPr/>
                    <a:lstStyle/>
                    <a:p>
                      <a:r>
                        <a:rPr lang="en-US" sz="1600" dirty="0" smtClean="0">
                          <a:solidFill>
                            <a:srgbClr val="1F497D"/>
                          </a:solidFill>
                          <a:latin typeface="Avenir Black"/>
                          <a:cs typeface="Avenir Black"/>
                        </a:rPr>
                        <a:t> MEAN</a:t>
                      </a:r>
                      <a:r>
                        <a:rPr lang="en-US" sz="1600" baseline="0" dirty="0" smtClean="0">
                          <a:solidFill>
                            <a:srgbClr val="1F497D"/>
                          </a:solidFill>
                          <a:latin typeface="Avenir Black"/>
                          <a:cs typeface="Avenir Black"/>
                        </a:rPr>
                        <a:t> (all precincts)</a:t>
                      </a:r>
                      <a:endParaRPr lang="en-US" sz="1600" dirty="0">
                        <a:solidFill>
                          <a:srgbClr val="1F497D"/>
                        </a:solidFill>
                        <a:latin typeface="Avenir Black"/>
                        <a:cs typeface="Avenir Black"/>
                      </a:endParaRPr>
                    </a:p>
                  </a:txBody>
                  <a:tcPr/>
                </a:tc>
                <a:tc>
                  <a:txBody>
                    <a:bodyPr/>
                    <a:lstStyle/>
                    <a:p>
                      <a:pPr algn="ctr"/>
                      <a:r>
                        <a:rPr lang="en-US" sz="1600" dirty="0" smtClean="0">
                          <a:solidFill>
                            <a:srgbClr val="1F497D"/>
                          </a:solidFill>
                          <a:latin typeface="Avenir Black"/>
                          <a:cs typeface="Avenir Black"/>
                        </a:rPr>
                        <a:t>45%</a:t>
                      </a:r>
                      <a:endParaRPr lang="en-US" sz="1600" dirty="0">
                        <a:solidFill>
                          <a:srgbClr val="1F497D"/>
                        </a:solidFill>
                        <a:latin typeface="Avenir Black"/>
                        <a:cs typeface="Avenir Black"/>
                      </a:endParaRPr>
                    </a:p>
                  </a:txBody>
                  <a:tcPr/>
                </a:tc>
              </a:tr>
              <a:tr h="353543">
                <a:tc>
                  <a:txBody>
                    <a:bodyPr/>
                    <a:lstStyle/>
                    <a:p>
                      <a:r>
                        <a:rPr lang="en-US" sz="1600" dirty="0" smtClean="0">
                          <a:latin typeface="Avenir Book"/>
                          <a:cs typeface="Avenir Book"/>
                        </a:rPr>
                        <a:t> Quincy,</a:t>
                      </a:r>
                      <a:r>
                        <a:rPr lang="en-US" sz="1600" baseline="0" dirty="0" smtClean="0">
                          <a:latin typeface="Avenir Book"/>
                          <a:cs typeface="Avenir Book"/>
                        </a:rPr>
                        <a:t> MA</a:t>
                      </a:r>
                      <a:endParaRPr lang="en-US" sz="1600" dirty="0">
                        <a:latin typeface="Avenir Book"/>
                        <a:cs typeface="Avenir Book"/>
                      </a:endParaRPr>
                    </a:p>
                  </a:txBody>
                  <a:tcPr/>
                </a:tc>
                <a:tc>
                  <a:txBody>
                    <a:bodyPr/>
                    <a:lstStyle/>
                    <a:p>
                      <a:pPr algn="ctr"/>
                      <a:r>
                        <a:rPr lang="en-US" sz="1600" dirty="0" smtClean="0">
                          <a:latin typeface="Avenir Book"/>
                          <a:cs typeface="Avenir Book"/>
                        </a:rPr>
                        <a:t>100%</a:t>
                      </a:r>
                      <a:endParaRPr lang="en-US" sz="1600" dirty="0">
                        <a:latin typeface="Avenir Book"/>
                        <a:cs typeface="Avenir Book"/>
                      </a:endParaRPr>
                    </a:p>
                  </a:txBody>
                  <a:tcPr/>
                </a:tc>
              </a:tr>
              <a:tr h="353543">
                <a:tc>
                  <a:txBody>
                    <a:bodyPr/>
                    <a:lstStyle/>
                    <a:p>
                      <a:r>
                        <a:rPr lang="en-US" sz="1600" dirty="0" smtClean="0">
                          <a:latin typeface="Avenir Book"/>
                          <a:cs typeface="Avenir Book"/>
                        </a:rPr>
                        <a:t> Hamtramck, MI</a:t>
                      </a:r>
                      <a:endParaRPr lang="en-US" sz="1600" dirty="0">
                        <a:latin typeface="Avenir Book"/>
                        <a:cs typeface="Avenir Book"/>
                      </a:endParaRPr>
                    </a:p>
                  </a:txBody>
                  <a:tcPr/>
                </a:tc>
                <a:tc>
                  <a:txBody>
                    <a:bodyPr/>
                    <a:lstStyle/>
                    <a:p>
                      <a:pPr algn="ctr"/>
                      <a:r>
                        <a:rPr lang="en-US" sz="1600" dirty="0" smtClean="0">
                          <a:latin typeface="Avenir Book"/>
                          <a:cs typeface="Avenir Book"/>
                        </a:rPr>
                        <a:t>100%</a:t>
                      </a:r>
                    </a:p>
                  </a:txBody>
                  <a:tcPr/>
                </a:tc>
              </a:tr>
              <a:tr h="353543">
                <a:tc>
                  <a:txBody>
                    <a:bodyPr/>
                    <a:lstStyle/>
                    <a:p>
                      <a:r>
                        <a:rPr lang="en-US" sz="1600" dirty="0" smtClean="0">
                          <a:latin typeface="Avenir Book"/>
                          <a:cs typeface="Avenir Book"/>
                        </a:rPr>
                        <a:t> Harris County, TX</a:t>
                      </a:r>
                      <a:endParaRPr lang="en-US" sz="1600" dirty="0">
                        <a:latin typeface="Avenir Book"/>
                        <a:cs typeface="Avenir Book"/>
                      </a:endParaRPr>
                    </a:p>
                  </a:txBody>
                  <a:tcPr/>
                </a:tc>
                <a:tc>
                  <a:txBody>
                    <a:bodyPr/>
                    <a:lstStyle/>
                    <a:p>
                      <a:pPr algn="ctr"/>
                      <a:r>
                        <a:rPr lang="en-US" sz="1600" dirty="0" smtClean="0">
                          <a:latin typeface="Avenir Book"/>
                          <a:cs typeface="Avenir Book"/>
                        </a:rPr>
                        <a:t>83%</a:t>
                      </a:r>
                      <a:endParaRPr lang="en-US" sz="1600" dirty="0">
                        <a:latin typeface="Avenir Book"/>
                        <a:cs typeface="Avenir Book"/>
                      </a:endParaRPr>
                    </a:p>
                  </a:txBody>
                  <a:tcPr/>
                </a:tc>
              </a:tr>
              <a:tr h="353543">
                <a:tc>
                  <a:txBody>
                    <a:bodyPr/>
                    <a:lstStyle/>
                    <a:p>
                      <a:r>
                        <a:rPr lang="en-US" sz="1600" dirty="0" smtClean="0">
                          <a:latin typeface="Avenir Book"/>
                          <a:cs typeface="Avenir Book"/>
                        </a:rPr>
                        <a:t> Los Angeles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57%</a:t>
                      </a:r>
                      <a:endParaRPr lang="en-US" sz="1600" dirty="0">
                        <a:latin typeface="Avenir Book"/>
                        <a:cs typeface="Avenir Book"/>
                      </a:endParaRPr>
                    </a:p>
                  </a:txBody>
                  <a:tcPr/>
                </a:tc>
              </a:tr>
              <a:tr h="353543">
                <a:tc>
                  <a:txBody>
                    <a:bodyPr/>
                    <a:lstStyle/>
                    <a:p>
                      <a:r>
                        <a:rPr lang="en-US" sz="1600" dirty="0" smtClean="0">
                          <a:latin typeface="Avenir Book"/>
                          <a:cs typeface="Avenir Book"/>
                        </a:rPr>
                        <a:t> …</a:t>
                      </a:r>
                      <a:endParaRPr lang="en-US" sz="1600" dirty="0">
                        <a:latin typeface="Avenir Book"/>
                        <a:cs typeface="Avenir Book"/>
                      </a:endParaRPr>
                    </a:p>
                  </a:txBody>
                  <a:tcPr/>
                </a:tc>
                <a:tc>
                  <a:txBody>
                    <a:bodyPr/>
                    <a:lstStyle/>
                    <a:p>
                      <a:pPr algn="ctr"/>
                      <a:endParaRPr lang="en-US" sz="1600" dirty="0">
                        <a:latin typeface="Avenir Book"/>
                        <a:cs typeface="Avenir Book"/>
                      </a:endParaRPr>
                    </a:p>
                  </a:txBody>
                  <a:tcPr/>
                </a:tc>
              </a:tr>
              <a:tr h="353543">
                <a:tc>
                  <a:txBody>
                    <a:bodyPr/>
                    <a:lstStyle/>
                    <a:p>
                      <a:r>
                        <a:rPr lang="en-US" sz="1600" dirty="0" smtClean="0">
                          <a:latin typeface="Avenir Book"/>
                          <a:cs typeface="Avenir Book"/>
                        </a:rPr>
                        <a:t> Orange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29%</a:t>
                      </a:r>
                      <a:endParaRPr lang="en-US" sz="1600" dirty="0">
                        <a:latin typeface="Avenir Book"/>
                        <a:cs typeface="Avenir Book"/>
                      </a:endParaRPr>
                    </a:p>
                  </a:txBody>
                  <a:tcPr/>
                </a:tc>
              </a:tr>
              <a:tr h="353543">
                <a:tc>
                  <a:txBody>
                    <a:bodyPr/>
                    <a:lstStyle/>
                    <a:p>
                      <a:r>
                        <a:rPr lang="en-US" sz="1600" dirty="0" smtClean="0">
                          <a:latin typeface="Avenir Book"/>
                          <a:cs typeface="Avenir Book"/>
                        </a:rPr>
                        <a:t> Alameda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27%</a:t>
                      </a:r>
                      <a:endParaRPr lang="en-US" sz="1600" dirty="0">
                        <a:latin typeface="Avenir Book"/>
                        <a:cs typeface="Avenir Book"/>
                      </a:endParaRPr>
                    </a:p>
                  </a:txBody>
                  <a:tcPr/>
                </a:tc>
              </a:tr>
              <a:tr h="353543">
                <a:tc>
                  <a:txBody>
                    <a:bodyPr/>
                    <a:lstStyle/>
                    <a:p>
                      <a:r>
                        <a:rPr lang="en-US" sz="1600" dirty="0" smtClean="0">
                          <a:latin typeface="Avenir Book"/>
                          <a:cs typeface="Avenir Book"/>
                        </a:rPr>
                        <a:t> San Francisco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9%</a:t>
                      </a:r>
                      <a:endParaRPr lang="en-US" sz="1600" dirty="0">
                        <a:latin typeface="Avenir Book"/>
                        <a:cs typeface="Avenir Book"/>
                      </a:endParaRPr>
                    </a:p>
                  </a:txBody>
                  <a:tcPr/>
                </a:tc>
              </a:tr>
              <a:tr h="353543">
                <a:tc>
                  <a:txBody>
                    <a:bodyPr/>
                    <a:lstStyle/>
                    <a:p>
                      <a:r>
                        <a:rPr lang="en-US" sz="1600" dirty="0" smtClean="0">
                          <a:latin typeface="Avenir Book"/>
                          <a:cs typeface="Avenir Book"/>
                        </a:rPr>
                        <a:t> King County, WA</a:t>
                      </a:r>
                      <a:endParaRPr lang="en-US" sz="1600" dirty="0">
                        <a:latin typeface="Avenir Book"/>
                        <a:cs typeface="Avenir Book"/>
                      </a:endParaRPr>
                    </a:p>
                  </a:txBody>
                  <a:tcPr/>
                </a:tc>
                <a:tc>
                  <a:txBody>
                    <a:bodyPr/>
                    <a:lstStyle/>
                    <a:p>
                      <a:pPr algn="ctr"/>
                      <a:r>
                        <a:rPr lang="en-US" sz="1600" dirty="0" smtClean="0">
                          <a:latin typeface="Avenir Book"/>
                          <a:cs typeface="Avenir Book"/>
                        </a:rPr>
                        <a:t>0%</a:t>
                      </a:r>
                      <a:endParaRPr lang="en-US" sz="1600" dirty="0">
                        <a:latin typeface="Avenir Book"/>
                        <a:cs typeface="Avenir Book"/>
                      </a:endParaRPr>
                    </a:p>
                  </a:txBody>
                  <a:tcPr/>
                </a:tc>
              </a:tr>
            </a:tbl>
          </a:graphicData>
        </a:graphic>
      </p:graphicFrame>
      <p:sp>
        <p:nvSpPr>
          <p:cNvPr id="5" name="TextBox 4"/>
          <p:cNvSpPr txBox="1"/>
          <p:nvPr/>
        </p:nvSpPr>
        <p:spPr>
          <a:xfrm>
            <a:off x="405634" y="5625525"/>
            <a:ext cx="7910980" cy="261610"/>
          </a:xfrm>
          <a:prstGeom prst="rect">
            <a:avLst/>
          </a:prstGeom>
          <a:noFill/>
        </p:spPr>
        <p:txBody>
          <a:bodyPr wrap="square" rtlCol="0">
            <a:spAutoFit/>
          </a:bodyPr>
          <a:lstStyle/>
          <a:p>
            <a:pPr algn="r"/>
            <a:r>
              <a:rPr lang="en-US" sz="1100" dirty="0" smtClean="0">
                <a:solidFill>
                  <a:schemeClr val="tx2"/>
                </a:solidFill>
                <a:latin typeface="Avenir Book"/>
                <a:cs typeface="Avenir Book"/>
              </a:rPr>
              <a:t>Source: Asian Americans Advancing Justice 2012 report</a:t>
            </a:r>
            <a:endParaRPr lang="en-US" sz="1100" b="1" dirty="0">
              <a:solidFill>
                <a:schemeClr val="tx2"/>
              </a:solidFill>
              <a:latin typeface="Avenir Book"/>
              <a:cs typeface="Avenir Book"/>
            </a:endParaRPr>
          </a:p>
        </p:txBody>
      </p:sp>
    </p:spTree>
    <p:extLst>
      <p:ext uri="{BB962C8B-B14F-4D97-AF65-F5344CB8AC3E}">
        <p14:creationId xmlns:p14="http://schemas.microsoft.com/office/powerpoint/2010/main" val="1466699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66865"/>
            <a:ext cx="8249233" cy="807572"/>
          </a:xfrm>
        </p:spPr>
        <p:txBody>
          <a:bodyPr>
            <a:normAutofit/>
          </a:bodyPr>
          <a:lstStyle/>
          <a:p>
            <a:pPr algn="ctr"/>
            <a:r>
              <a:rPr lang="en-US" sz="3400" dirty="0" smtClean="0"/>
              <a:t>Gaps in Bilingual Assistance</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6032550"/>
              </p:ext>
            </p:extLst>
          </p:nvPr>
        </p:nvGraphicFramePr>
        <p:xfrm>
          <a:off x="903714" y="1226257"/>
          <a:ext cx="7412900" cy="4266949"/>
        </p:xfrm>
        <a:graphic>
          <a:graphicData uri="http://schemas.openxmlformats.org/drawingml/2006/table">
            <a:tbl>
              <a:tblPr firstRow="1" bandRow="1">
                <a:tableStyleId>{5C22544A-7EE6-4342-B048-85BDC9FD1C3A}</a:tableStyleId>
              </a:tblPr>
              <a:tblGrid>
                <a:gridCol w="2253330"/>
                <a:gridCol w="2579785"/>
                <a:gridCol w="2579785"/>
              </a:tblGrid>
              <a:tr h="663738">
                <a:tc>
                  <a:txBody>
                    <a:bodyPr/>
                    <a:lstStyle/>
                    <a:p>
                      <a:pPr algn="ctr"/>
                      <a:r>
                        <a:rPr lang="en-US" sz="1400" dirty="0" smtClean="0">
                          <a:latin typeface="Avenir Black"/>
                          <a:cs typeface="Avenir Black"/>
                        </a:rPr>
                        <a:t>Jurisdictions</a:t>
                      </a:r>
                      <a:endParaRPr lang="en-US" sz="1400" dirty="0">
                        <a:latin typeface="Avenir Black"/>
                        <a:cs typeface="Avenir Black"/>
                      </a:endParaRPr>
                    </a:p>
                  </a:txBody>
                  <a:tcPr anchor="ctr"/>
                </a:tc>
                <a:tc>
                  <a:txBody>
                    <a:bodyPr/>
                    <a:lstStyle/>
                    <a:p>
                      <a:pPr algn="ctr"/>
                      <a:r>
                        <a:rPr lang="en-US" sz="1400" dirty="0" smtClean="0">
                          <a:latin typeface="Avenir Black"/>
                          <a:cs typeface="Avenir Black"/>
                        </a:rPr>
                        <a:t>% missing 1&gt;</a:t>
                      </a:r>
                      <a:r>
                        <a:rPr lang="en-US" sz="1400" baseline="0" dirty="0" smtClean="0">
                          <a:latin typeface="Avenir Black"/>
                          <a:cs typeface="Avenir Black"/>
                        </a:rPr>
                        <a:t> Asian language-speaking poll worker</a:t>
                      </a:r>
                      <a:endParaRPr lang="en-US" sz="1400" dirty="0">
                        <a:latin typeface="Avenir Black"/>
                        <a:cs typeface="Avenir Black"/>
                      </a:endParaRPr>
                    </a:p>
                  </a:txBody>
                  <a:tcPr anchor="ctr"/>
                </a:tc>
                <a:tc>
                  <a:txBody>
                    <a:bodyPr/>
                    <a:lstStyle/>
                    <a:p>
                      <a:pPr algn="ctr"/>
                      <a:r>
                        <a:rPr lang="en-US" sz="1400" dirty="0" smtClean="0">
                          <a:latin typeface="Avenir Black"/>
                          <a:cs typeface="Avenir Black"/>
                        </a:rPr>
                        <a:t>% with</a:t>
                      </a:r>
                      <a:r>
                        <a:rPr lang="en-US" sz="1400" baseline="0" dirty="0" smtClean="0">
                          <a:latin typeface="Avenir Black"/>
                          <a:cs typeface="Avenir Black"/>
                        </a:rPr>
                        <a:t> bilingual poll workers missing badges</a:t>
                      </a:r>
                      <a:endParaRPr lang="en-US" sz="1400" dirty="0">
                        <a:latin typeface="Avenir Black"/>
                        <a:cs typeface="Avenir Black"/>
                      </a:endParaRPr>
                    </a:p>
                  </a:txBody>
                  <a:tcPr anchor="ctr"/>
                </a:tc>
              </a:tr>
              <a:tr h="353543">
                <a:tc>
                  <a:txBody>
                    <a:bodyPr/>
                    <a:lstStyle/>
                    <a:p>
                      <a:r>
                        <a:rPr lang="en-US" sz="1400" dirty="0" smtClean="0">
                          <a:solidFill>
                            <a:srgbClr val="1F497D"/>
                          </a:solidFill>
                          <a:latin typeface="Avenir Black"/>
                          <a:cs typeface="Avenir Black"/>
                        </a:rPr>
                        <a:t> MEAN</a:t>
                      </a:r>
                      <a:r>
                        <a:rPr lang="en-US" sz="1400" baseline="0" dirty="0" smtClean="0">
                          <a:solidFill>
                            <a:srgbClr val="1F497D"/>
                          </a:solidFill>
                          <a:latin typeface="Avenir Black"/>
                          <a:cs typeface="Avenir Black"/>
                        </a:rPr>
                        <a:t> (all precincts)</a:t>
                      </a:r>
                      <a:endParaRPr lang="en-US" sz="1400" dirty="0">
                        <a:solidFill>
                          <a:srgbClr val="1F497D"/>
                        </a:solidFill>
                        <a:latin typeface="Avenir Black"/>
                        <a:cs typeface="Avenir Black"/>
                      </a:endParaRPr>
                    </a:p>
                  </a:txBody>
                  <a:tcPr/>
                </a:tc>
                <a:tc>
                  <a:txBody>
                    <a:bodyPr/>
                    <a:lstStyle/>
                    <a:p>
                      <a:pPr algn="ctr"/>
                      <a:r>
                        <a:rPr lang="en-US" sz="1400" dirty="0" smtClean="0">
                          <a:solidFill>
                            <a:srgbClr val="1F497D"/>
                          </a:solidFill>
                          <a:latin typeface="Avenir Black"/>
                          <a:cs typeface="Avenir Black"/>
                        </a:rPr>
                        <a:t>23%</a:t>
                      </a:r>
                      <a:endParaRPr lang="en-US" sz="1400" dirty="0">
                        <a:solidFill>
                          <a:srgbClr val="1F497D"/>
                        </a:solidFill>
                        <a:latin typeface="Avenir Black"/>
                        <a:cs typeface="Avenir Black"/>
                      </a:endParaRPr>
                    </a:p>
                  </a:txBody>
                  <a:tcPr/>
                </a:tc>
                <a:tc>
                  <a:txBody>
                    <a:bodyPr/>
                    <a:lstStyle/>
                    <a:p>
                      <a:pPr algn="ctr"/>
                      <a:r>
                        <a:rPr lang="en-US" sz="1400" dirty="0" smtClean="0">
                          <a:solidFill>
                            <a:srgbClr val="1F497D"/>
                          </a:solidFill>
                          <a:latin typeface="Avenir Black"/>
                          <a:cs typeface="Avenir Black"/>
                        </a:rPr>
                        <a:t>43%</a:t>
                      </a:r>
                      <a:endParaRPr lang="en-US" sz="1400" dirty="0">
                        <a:solidFill>
                          <a:srgbClr val="1F497D"/>
                        </a:solidFill>
                        <a:latin typeface="Avenir Black"/>
                        <a:cs typeface="Avenir Black"/>
                      </a:endParaRPr>
                    </a:p>
                  </a:txBody>
                  <a:tcPr/>
                </a:tc>
              </a:tr>
              <a:tr h="353543">
                <a:tc>
                  <a:txBody>
                    <a:bodyPr/>
                    <a:lstStyle/>
                    <a:p>
                      <a:r>
                        <a:rPr lang="en-US" sz="1400" dirty="0" smtClean="0">
                          <a:latin typeface="Avenir Book"/>
                          <a:cs typeface="Avenir Book"/>
                        </a:rPr>
                        <a:t> Hamtramck, MI</a:t>
                      </a:r>
                      <a:endParaRPr lang="en-US" sz="1400" dirty="0">
                        <a:latin typeface="Avenir Book"/>
                        <a:cs typeface="Avenir Book"/>
                      </a:endParaRPr>
                    </a:p>
                  </a:txBody>
                  <a:tcPr/>
                </a:tc>
                <a:tc>
                  <a:txBody>
                    <a:bodyPr/>
                    <a:lstStyle/>
                    <a:p>
                      <a:pPr algn="ctr"/>
                      <a:r>
                        <a:rPr lang="en-US" sz="1400" dirty="0" smtClean="0">
                          <a:latin typeface="Avenir Book"/>
                          <a:cs typeface="Avenir Book"/>
                        </a:rPr>
                        <a:t>67%</a:t>
                      </a:r>
                      <a:endParaRPr lang="en-US" sz="1400" dirty="0">
                        <a:latin typeface="Avenir Book"/>
                        <a:cs typeface="Avenir Book"/>
                      </a:endParaRPr>
                    </a:p>
                  </a:txBody>
                  <a:tcPr/>
                </a:tc>
                <a:tc>
                  <a:txBody>
                    <a:bodyPr/>
                    <a:lstStyle/>
                    <a:p>
                      <a:pPr algn="ctr"/>
                      <a:r>
                        <a:rPr lang="en-US" sz="1400" dirty="0" smtClean="0">
                          <a:latin typeface="Avenir Book"/>
                          <a:cs typeface="Avenir Book"/>
                        </a:rPr>
                        <a:t>100%</a:t>
                      </a:r>
                      <a:endParaRPr lang="en-US" sz="1400" dirty="0">
                        <a:latin typeface="Avenir Book"/>
                        <a:cs typeface="Avenir Book"/>
                      </a:endParaRPr>
                    </a:p>
                  </a:txBody>
                  <a:tcPr/>
                </a:tc>
              </a:tr>
              <a:tr h="353543">
                <a:tc>
                  <a:txBody>
                    <a:bodyPr/>
                    <a:lstStyle/>
                    <a:p>
                      <a:r>
                        <a:rPr lang="en-US" sz="1400" dirty="0" smtClean="0">
                          <a:latin typeface="Avenir Book"/>
                          <a:cs typeface="Avenir Book"/>
                        </a:rPr>
                        <a:t> Harris County, TX</a:t>
                      </a:r>
                      <a:endParaRPr lang="en-US" sz="1400" dirty="0">
                        <a:latin typeface="Avenir Book"/>
                        <a:cs typeface="Avenir Book"/>
                      </a:endParaRPr>
                    </a:p>
                  </a:txBody>
                  <a:tcPr/>
                </a:tc>
                <a:tc>
                  <a:txBody>
                    <a:bodyPr/>
                    <a:lstStyle/>
                    <a:p>
                      <a:pPr algn="ctr"/>
                      <a:r>
                        <a:rPr lang="en-US" sz="1400" dirty="0" smtClean="0">
                          <a:latin typeface="Avenir Book"/>
                          <a:cs typeface="Avenir Book"/>
                        </a:rPr>
                        <a:t>45%</a:t>
                      </a:r>
                    </a:p>
                  </a:txBody>
                  <a:tcPr/>
                </a:tc>
                <a:tc>
                  <a:txBody>
                    <a:bodyPr/>
                    <a:lstStyle/>
                    <a:p>
                      <a:pPr algn="ctr"/>
                      <a:r>
                        <a:rPr lang="en-US" sz="1400" dirty="0" smtClean="0">
                          <a:latin typeface="Avenir Book"/>
                          <a:cs typeface="Avenir Book"/>
                        </a:rPr>
                        <a:t>88%</a:t>
                      </a:r>
                    </a:p>
                  </a:txBody>
                  <a:tcPr/>
                </a:tc>
              </a:tr>
              <a:tr h="353543">
                <a:tc>
                  <a:txBody>
                    <a:bodyPr/>
                    <a:lstStyle/>
                    <a:p>
                      <a:r>
                        <a:rPr lang="en-US" sz="1400" dirty="0" smtClean="0">
                          <a:latin typeface="Avenir Book"/>
                          <a:cs typeface="Avenir Book"/>
                        </a:rPr>
                        <a:t> Alameda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45%</a:t>
                      </a:r>
                      <a:endParaRPr lang="en-US" sz="1400" dirty="0">
                        <a:latin typeface="Avenir Book"/>
                        <a:cs typeface="Avenir Book"/>
                      </a:endParaRPr>
                    </a:p>
                  </a:txBody>
                  <a:tcPr/>
                </a:tc>
                <a:tc>
                  <a:txBody>
                    <a:bodyPr/>
                    <a:lstStyle/>
                    <a:p>
                      <a:pPr algn="ctr"/>
                      <a:r>
                        <a:rPr lang="en-US" sz="1400" dirty="0" smtClean="0">
                          <a:latin typeface="Avenir Book"/>
                          <a:cs typeface="Avenir Book"/>
                        </a:rPr>
                        <a:t>5%</a:t>
                      </a:r>
                      <a:endParaRPr lang="en-US" sz="1400" dirty="0">
                        <a:latin typeface="Avenir Book"/>
                        <a:cs typeface="Avenir Book"/>
                      </a:endParaRPr>
                    </a:p>
                  </a:txBody>
                  <a:tcPr/>
                </a:tc>
              </a:tr>
              <a:tr h="353543">
                <a:tc>
                  <a:txBody>
                    <a:bodyPr/>
                    <a:lstStyle/>
                    <a:p>
                      <a:r>
                        <a:rPr lang="en-US" sz="1400" dirty="0" smtClean="0">
                          <a:latin typeface="Avenir Book"/>
                          <a:cs typeface="Avenir Book"/>
                        </a:rPr>
                        <a:t> Orange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38%</a:t>
                      </a:r>
                      <a:endParaRPr lang="en-US" sz="1400" dirty="0">
                        <a:latin typeface="Avenir Book"/>
                        <a:cs typeface="Avenir Book"/>
                      </a:endParaRPr>
                    </a:p>
                  </a:txBody>
                  <a:tcPr/>
                </a:tc>
                <a:tc>
                  <a:txBody>
                    <a:bodyPr/>
                    <a:lstStyle/>
                    <a:p>
                      <a:pPr algn="ctr"/>
                      <a:r>
                        <a:rPr lang="en-US" sz="1400" dirty="0" smtClean="0">
                          <a:latin typeface="Avenir Book"/>
                          <a:cs typeface="Avenir Book"/>
                        </a:rPr>
                        <a:t>47%</a:t>
                      </a:r>
                      <a:endParaRPr lang="en-US" sz="1400" dirty="0">
                        <a:latin typeface="Avenir Book"/>
                        <a:cs typeface="Avenir Book"/>
                      </a:endParaRPr>
                    </a:p>
                  </a:txBody>
                  <a:tcPr/>
                </a:tc>
              </a:tr>
              <a:tr h="353543">
                <a:tc>
                  <a:txBody>
                    <a:bodyPr/>
                    <a:lstStyle/>
                    <a:p>
                      <a:r>
                        <a:rPr lang="en-US" sz="1400" dirty="0" smtClean="0">
                          <a:latin typeface="Avenir Book"/>
                          <a:cs typeface="Avenir Book"/>
                        </a:rPr>
                        <a:t> …</a:t>
                      </a:r>
                      <a:endParaRPr lang="en-US" sz="1400" dirty="0">
                        <a:latin typeface="Avenir Book"/>
                        <a:cs typeface="Avenir Book"/>
                      </a:endParaRPr>
                    </a:p>
                  </a:txBody>
                  <a:tcPr/>
                </a:tc>
                <a:tc>
                  <a:txBody>
                    <a:bodyPr/>
                    <a:lstStyle/>
                    <a:p>
                      <a:pPr algn="ctr"/>
                      <a:endParaRPr lang="en-US" sz="1400" dirty="0">
                        <a:latin typeface="Avenir Book"/>
                        <a:cs typeface="Avenir Book"/>
                      </a:endParaRPr>
                    </a:p>
                  </a:txBody>
                  <a:tcPr/>
                </a:tc>
                <a:tc>
                  <a:txBody>
                    <a:bodyPr/>
                    <a:lstStyle/>
                    <a:p>
                      <a:pPr algn="ctr"/>
                      <a:endParaRPr lang="en-US" sz="1400" dirty="0">
                        <a:latin typeface="Avenir Book"/>
                        <a:cs typeface="Avenir Book"/>
                      </a:endParaRPr>
                    </a:p>
                  </a:txBody>
                  <a:tcPr/>
                </a:tc>
              </a:tr>
              <a:tr h="353543">
                <a:tc>
                  <a:txBody>
                    <a:bodyPr/>
                    <a:lstStyle/>
                    <a:p>
                      <a:r>
                        <a:rPr lang="en-US" sz="1400" dirty="0" smtClean="0">
                          <a:latin typeface="Avenir Book"/>
                          <a:cs typeface="Avenir Book"/>
                        </a:rPr>
                        <a:t> San Diego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13%</a:t>
                      </a:r>
                      <a:endParaRPr lang="en-US" sz="1400" dirty="0">
                        <a:latin typeface="Avenir Book"/>
                        <a:cs typeface="Avenir Book"/>
                      </a:endParaRPr>
                    </a:p>
                  </a:txBody>
                  <a:tcPr/>
                </a:tc>
                <a:tc>
                  <a:txBody>
                    <a:bodyPr/>
                    <a:lstStyle/>
                    <a:p>
                      <a:pPr algn="ctr"/>
                      <a:r>
                        <a:rPr lang="en-US" sz="1400" dirty="0" smtClean="0">
                          <a:latin typeface="Avenir Book"/>
                          <a:cs typeface="Avenir Book"/>
                        </a:rPr>
                        <a:t>18%</a:t>
                      </a:r>
                      <a:endParaRPr lang="en-US" sz="1400" dirty="0">
                        <a:latin typeface="Avenir Book"/>
                        <a:cs typeface="Avenir Book"/>
                      </a:endParaRPr>
                    </a:p>
                  </a:txBody>
                  <a:tcPr/>
                </a:tc>
              </a:tr>
              <a:tr h="353543">
                <a:tc>
                  <a:txBody>
                    <a:bodyPr/>
                    <a:lstStyle/>
                    <a:p>
                      <a:r>
                        <a:rPr lang="en-US" sz="1400" dirty="0" smtClean="0">
                          <a:latin typeface="Avenir Book"/>
                          <a:cs typeface="Avenir Book"/>
                        </a:rPr>
                        <a:t> San Mateo, CA</a:t>
                      </a:r>
                      <a:endParaRPr lang="en-US" sz="1400" dirty="0">
                        <a:latin typeface="Avenir Book"/>
                        <a:cs typeface="Avenir Book"/>
                      </a:endParaRPr>
                    </a:p>
                  </a:txBody>
                  <a:tcPr/>
                </a:tc>
                <a:tc>
                  <a:txBody>
                    <a:bodyPr/>
                    <a:lstStyle/>
                    <a:p>
                      <a:pPr algn="ctr"/>
                      <a:r>
                        <a:rPr lang="en-US" sz="1400" dirty="0" smtClean="0">
                          <a:latin typeface="Avenir Book"/>
                          <a:cs typeface="Avenir Book"/>
                        </a:rPr>
                        <a:t>17%</a:t>
                      </a:r>
                      <a:endParaRPr lang="en-US" sz="1400" dirty="0">
                        <a:latin typeface="Avenir Book"/>
                        <a:cs typeface="Avenir Book"/>
                      </a:endParaRPr>
                    </a:p>
                  </a:txBody>
                  <a:tcPr/>
                </a:tc>
                <a:tc>
                  <a:txBody>
                    <a:bodyPr/>
                    <a:lstStyle/>
                    <a:p>
                      <a:pPr algn="ctr"/>
                      <a:r>
                        <a:rPr lang="en-US" sz="1400" dirty="0" smtClean="0">
                          <a:latin typeface="Avenir Book"/>
                          <a:cs typeface="Avenir Book"/>
                        </a:rPr>
                        <a:t>5%</a:t>
                      </a:r>
                      <a:endParaRPr lang="en-US" sz="1400" dirty="0">
                        <a:latin typeface="Avenir Book"/>
                        <a:cs typeface="Avenir Book"/>
                      </a:endParaRPr>
                    </a:p>
                  </a:txBody>
                  <a:tcPr/>
                </a:tc>
              </a:tr>
              <a:tr h="353543">
                <a:tc>
                  <a:txBody>
                    <a:bodyPr/>
                    <a:lstStyle/>
                    <a:p>
                      <a:r>
                        <a:rPr lang="en-US" sz="1400" dirty="0" smtClean="0">
                          <a:latin typeface="Avenir Book"/>
                          <a:cs typeface="Avenir Book"/>
                        </a:rPr>
                        <a:t> San Francisco Co, CA</a:t>
                      </a:r>
                      <a:endParaRPr lang="en-US" sz="1400" dirty="0">
                        <a:latin typeface="Avenir Book"/>
                        <a:cs typeface="Avenir Book"/>
                      </a:endParaRPr>
                    </a:p>
                  </a:txBody>
                  <a:tcPr/>
                </a:tc>
                <a:tc>
                  <a:txBody>
                    <a:bodyPr/>
                    <a:lstStyle/>
                    <a:p>
                      <a:pPr algn="ctr"/>
                      <a:r>
                        <a:rPr lang="en-US" sz="1400" dirty="0" smtClean="0">
                          <a:latin typeface="Avenir Book"/>
                          <a:cs typeface="Avenir Book"/>
                        </a:rPr>
                        <a:t>1%</a:t>
                      </a:r>
                      <a:endParaRPr lang="en-US" sz="1400" dirty="0">
                        <a:latin typeface="Avenir Book"/>
                        <a:cs typeface="Avenir Book"/>
                      </a:endParaRPr>
                    </a:p>
                  </a:txBody>
                  <a:tcPr/>
                </a:tc>
                <a:tc>
                  <a:txBody>
                    <a:bodyPr/>
                    <a:lstStyle/>
                    <a:p>
                      <a:pPr algn="ctr"/>
                      <a:r>
                        <a:rPr lang="en-US" sz="1400" dirty="0" smtClean="0">
                          <a:latin typeface="Avenir Book"/>
                          <a:cs typeface="Avenir Book"/>
                        </a:rPr>
                        <a:t>3%</a:t>
                      </a:r>
                      <a:endParaRPr lang="en-US" sz="1400" dirty="0">
                        <a:latin typeface="Avenir Book"/>
                        <a:cs typeface="Avenir Book"/>
                      </a:endParaRPr>
                    </a:p>
                  </a:txBody>
                  <a:tcPr/>
                </a:tc>
              </a:tr>
              <a:tr h="353543">
                <a:tc>
                  <a:txBody>
                    <a:bodyPr/>
                    <a:lstStyle/>
                    <a:p>
                      <a:r>
                        <a:rPr lang="en-US" sz="1400" dirty="0" smtClean="0">
                          <a:latin typeface="Avenir Book"/>
                          <a:cs typeface="Avenir Book"/>
                        </a:rPr>
                        <a:t> King County, WA</a:t>
                      </a:r>
                      <a:endParaRPr lang="en-US" sz="1400" dirty="0">
                        <a:latin typeface="Avenir Book"/>
                        <a:cs typeface="Avenir Book"/>
                      </a:endParaRPr>
                    </a:p>
                  </a:txBody>
                  <a:tcPr/>
                </a:tc>
                <a:tc>
                  <a:txBody>
                    <a:bodyPr/>
                    <a:lstStyle/>
                    <a:p>
                      <a:pPr algn="ctr"/>
                      <a:r>
                        <a:rPr lang="en-US" sz="1400" dirty="0" smtClean="0">
                          <a:latin typeface="Avenir Book"/>
                          <a:cs typeface="Avenir Book"/>
                        </a:rPr>
                        <a:t>0%</a:t>
                      </a:r>
                      <a:endParaRPr lang="en-US" sz="1400" dirty="0">
                        <a:latin typeface="Avenir Book"/>
                        <a:cs typeface="Avenir Book"/>
                      </a:endParaRPr>
                    </a:p>
                  </a:txBody>
                  <a:tcPr/>
                </a:tc>
                <a:tc>
                  <a:txBody>
                    <a:bodyPr/>
                    <a:lstStyle/>
                    <a:p>
                      <a:pPr algn="ctr"/>
                      <a:r>
                        <a:rPr lang="en-US" sz="1400" dirty="0" smtClean="0">
                          <a:latin typeface="Avenir Book"/>
                          <a:cs typeface="Avenir Book"/>
                        </a:rPr>
                        <a:t>0%</a:t>
                      </a:r>
                      <a:endParaRPr lang="en-US" sz="1400" dirty="0">
                        <a:latin typeface="Avenir Book"/>
                        <a:cs typeface="Avenir Book"/>
                      </a:endParaRPr>
                    </a:p>
                  </a:txBody>
                  <a:tcPr/>
                </a:tc>
              </a:tr>
            </a:tbl>
          </a:graphicData>
        </a:graphic>
      </p:graphicFrame>
      <p:sp>
        <p:nvSpPr>
          <p:cNvPr id="5" name="TextBox 4"/>
          <p:cNvSpPr txBox="1"/>
          <p:nvPr/>
        </p:nvSpPr>
        <p:spPr>
          <a:xfrm>
            <a:off x="405634" y="5592679"/>
            <a:ext cx="7910980" cy="261610"/>
          </a:xfrm>
          <a:prstGeom prst="rect">
            <a:avLst/>
          </a:prstGeom>
          <a:noFill/>
        </p:spPr>
        <p:txBody>
          <a:bodyPr wrap="square" rtlCol="0">
            <a:spAutoFit/>
          </a:bodyPr>
          <a:lstStyle/>
          <a:p>
            <a:pPr algn="r"/>
            <a:r>
              <a:rPr lang="en-US" sz="1100" dirty="0" smtClean="0">
                <a:solidFill>
                  <a:schemeClr val="tx2"/>
                </a:solidFill>
                <a:latin typeface="Avenir Book"/>
                <a:cs typeface="Avenir Book"/>
              </a:rPr>
              <a:t>Source: Asian Americans Advancing Justice 2012 report</a:t>
            </a:r>
            <a:endParaRPr lang="en-US" sz="1100" b="1" dirty="0">
              <a:solidFill>
                <a:schemeClr val="tx2"/>
              </a:solidFill>
              <a:latin typeface="Avenir Book"/>
              <a:cs typeface="Avenir Book"/>
            </a:endParaRPr>
          </a:p>
        </p:txBody>
      </p:sp>
    </p:spTree>
    <p:extLst>
      <p:ext uri="{BB962C8B-B14F-4D97-AF65-F5344CB8AC3E}">
        <p14:creationId xmlns:p14="http://schemas.microsoft.com/office/powerpoint/2010/main" val="1047545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99712"/>
            <a:ext cx="8249233" cy="807572"/>
          </a:xfrm>
        </p:spPr>
        <p:txBody>
          <a:bodyPr>
            <a:normAutofit/>
          </a:bodyPr>
          <a:lstStyle/>
          <a:p>
            <a:pPr algn="ctr"/>
            <a:r>
              <a:rPr lang="en-US" sz="3400" dirty="0" smtClean="0"/>
              <a:t>Poll Workers’ Interaction</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9520477"/>
              </p:ext>
            </p:extLst>
          </p:nvPr>
        </p:nvGraphicFramePr>
        <p:xfrm>
          <a:off x="903714" y="1226264"/>
          <a:ext cx="7412900" cy="4363784"/>
        </p:xfrm>
        <a:graphic>
          <a:graphicData uri="http://schemas.openxmlformats.org/drawingml/2006/table">
            <a:tbl>
              <a:tblPr firstRow="1" bandRow="1">
                <a:tableStyleId>{5C22544A-7EE6-4342-B048-85BDC9FD1C3A}</a:tableStyleId>
              </a:tblPr>
              <a:tblGrid>
                <a:gridCol w="2490048"/>
                <a:gridCol w="2343067"/>
                <a:gridCol w="2579785"/>
              </a:tblGrid>
              <a:tr h="663738">
                <a:tc>
                  <a:txBody>
                    <a:bodyPr/>
                    <a:lstStyle/>
                    <a:p>
                      <a:pPr algn="ctr"/>
                      <a:r>
                        <a:rPr lang="en-US" sz="1400" dirty="0" smtClean="0">
                          <a:latin typeface="Avenir Black"/>
                          <a:cs typeface="Avenir Black"/>
                        </a:rPr>
                        <a:t>Jurisdictions</a:t>
                      </a:r>
                      <a:endParaRPr lang="en-US" sz="1400" dirty="0">
                        <a:latin typeface="Avenir Black"/>
                        <a:cs typeface="Avenir Black"/>
                      </a:endParaRPr>
                    </a:p>
                  </a:txBody>
                  <a:tcPr anchor="ctr"/>
                </a:tc>
                <a:tc>
                  <a:txBody>
                    <a:bodyPr/>
                    <a:lstStyle/>
                    <a:p>
                      <a:pPr algn="ctr"/>
                      <a:r>
                        <a:rPr lang="en-US" sz="1400" dirty="0" smtClean="0">
                          <a:latin typeface="Avenir Black"/>
                          <a:cs typeface="Avenir Black"/>
                        </a:rPr>
                        <a:t>Cordial to LEP Voters</a:t>
                      </a:r>
                      <a:endParaRPr lang="en-US" sz="1400" dirty="0">
                        <a:latin typeface="Avenir Black"/>
                        <a:cs typeface="Avenir Black"/>
                      </a:endParaRPr>
                    </a:p>
                  </a:txBody>
                  <a:tcPr anchor="ctr"/>
                </a:tc>
                <a:tc>
                  <a:txBody>
                    <a:bodyPr/>
                    <a:lstStyle/>
                    <a:p>
                      <a:pPr algn="ctr"/>
                      <a:r>
                        <a:rPr lang="en-US" sz="1400" dirty="0" smtClean="0">
                          <a:latin typeface="Avenir Black"/>
                          <a:cs typeface="Avenir Black"/>
                        </a:rPr>
                        <a:t>Waited for LEP Voters to Approach</a:t>
                      </a:r>
                      <a:endParaRPr lang="en-US" sz="1400" dirty="0">
                        <a:latin typeface="Avenir Black"/>
                        <a:cs typeface="Avenir Black"/>
                      </a:endParaRPr>
                    </a:p>
                  </a:txBody>
                  <a:tcPr anchor="ctr"/>
                </a:tc>
              </a:tr>
              <a:tr h="353543">
                <a:tc>
                  <a:txBody>
                    <a:bodyPr/>
                    <a:lstStyle/>
                    <a:p>
                      <a:r>
                        <a:rPr lang="en-US" sz="1400" dirty="0" smtClean="0">
                          <a:solidFill>
                            <a:srgbClr val="1F497D"/>
                          </a:solidFill>
                          <a:latin typeface="Avenir Black"/>
                          <a:cs typeface="Avenir Black"/>
                        </a:rPr>
                        <a:t> MEAN</a:t>
                      </a:r>
                      <a:r>
                        <a:rPr lang="en-US" sz="1400" baseline="0" dirty="0" smtClean="0">
                          <a:solidFill>
                            <a:srgbClr val="1F497D"/>
                          </a:solidFill>
                          <a:latin typeface="Avenir Black"/>
                          <a:cs typeface="Avenir Black"/>
                        </a:rPr>
                        <a:t> </a:t>
                      </a:r>
                    </a:p>
                    <a:p>
                      <a:r>
                        <a:rPr lang="en-US" sz="1400" baseline="0" dirty="0" smtClean="0">
                          <a:solidFill>
                            <a:srgbClr val="1F497D"/>
                          </a:solidFill>
                          <a:latin typeface="Avenir Black"/>
                          <a:cs typeface="Avenir Black"/>
                        </a:rPr>
                        <a:t> (all precincts observed)</a:t>
                      </a:r>
                      <a:endParaRPr lang="en-US" sz="1400" dirty="0">
                        <a:solidFill>
                          <a:srgbClr val="1F497D"/>
                        </a:solidFill>
                        <a:latin typeface="Avenir Black"/>
                        <a:cs typeface="Avenir Black"/>
                      </a:endParaRPr>
                    </a:p>
                  </a:txBody>
                  <a:tcPr/>
                </a:tc>
                <a:tc>
                  <a:txBody>
                    <a:bodyPr/>
                    <a:lstStyle/>
                    <a:p>
                      <a:pPr algn="ctr"/>
                      <a:r>
                        <a:rPr lang="en-US" sz="1400" dirty="0" smtClean="0">
                          <a:solidFill>
                            <a:srgbClr val="1F497D"/>
                          </a:solidFill>
                          <a:latin typeface="Avenir Black"/>
                          <a:cs typeface="Avenir Black"/>
                        </a:rPr>
                        <a:t>61%</a:t>
                      </a:r>
                      <a:endParaRPr lang="en-US" sz="1400" dirty="0">
                        <a:solidFill>
                          <a:srgbClr val="1F497D"/>
                        </a:solidFill>
                        <a:latin typeface="Avenir Black"/>
                        <a:cs typeface="Avenir Black"/>
                      </a:endParaRPr>
                    </a:p>
                  </a:txBody>
                  <a:tcPr/>
                </a:tc>
                <a:tc>
                  <a:txBody>
                    <a:bodyPr/>
                    <a:lstStyle/>
                    <a:p>
                      <a:pPr algn="ctr"/>
                      <a:r>
                        <a:rPr lang="en-US" sz="1400" dirty="0" smtClean="0">
                          <a:solidFill>
                            <a:srgbClr val="1F497D"/>
                          </a:solidFill>
                          <a:latin typeface="Avenir Black"/>
                          <a:cs typeface="Avenir Black"/>
                        </a:rPr>
                        <a:t>35%</a:t>
                      </a:r>
                      <a:endParaRPr lang="en-US" sz="1400" dirty="0">
                        <a:solidFill>
                          <a:srgbClr val="1F497D"/>
                        </a:solidFill>
                        <a:latin typeface="Avenir Black"/>
                        <a:cs typeface="Avenir Black"/>
                      </a:endParaRPr>
                    </a:p>
                  </a:txBody>
                  <a:tcPr/>
                </a:tc>
              </a:tr>
              <a:tr h="353543">
                <a:tc>
                  <a:txBody>
                    <a:bodyPr/>
                    <a:lstStyle/>
                    <a:p>
                      <a:r>
                        <a:rPr lang="en-US" sz="1400" dirty="0" smtClean="0">
                          <a:latin typeface="Avenir Book"/>
                          <a:cs typeface="Avenir Book"/>
                        </a:rPr>
                        <a:t> Hamtramck City, MI</a:t>
                      </a:r>
                      <a:endParaRPr lang="en-US" sz="1400" dirty="0">
                        <a:latin typeface="Avenir Book"/>
                        <a:cs typeface="Avenir Book"/>
                      </a:endParaRPr>
                    </a:p>
                  </a:txBody>
                  <a:tcPr/>
                </a:tc>
                <a:tc>
                  <a:txBody>
                    <a:bodyPr/>
                    <a:lstStyle/>
                    <a:p>
                      <a:pPr algn="ctr"/>
                      <a:r>
                        <a:rPr lang="en-US" sz="1400" dirty="0" smtClean="0">
                          <a:latin typeface="Avenir Book"/>
                          <a:cs typeface="Avenir Book"/>
                        </a:rPr>
                        <a:t>0%</a:t>
                      </a:r>
                      <a:endParaRPr lang="en-US" sz="1400" dirty="0">
                        <a:latin typeface="Avenir Book"/>
                        <a:cs typeface="Avenir Book"/>
                      </a:endParaRPr>
                    </a:p>
                  </a:txBody>
                  <a:tcPr/>
                </a:tc>
                <a:tc>
                  <a:txBody>
                    <a:bodyPr/>
                    <a:lstStyle/>
                    <a:p>
                      <a:pPr algn="ctr"/>
                      <a:r>
                        <a:rPr lang="en-US" sz="1400" dirty="0" smtClean="0">
                          <a:latin typeface="Avenir Book"/>
                          <a:cs typeface="Avenir Book"/>
                        </a:rPr>
                        <a:t>100%</a:t>
                      </a:r>
                      <a:endParaRPr lang="en-US" sz="1400" dirty="0">
                        <a:latin typeface="Avenir Book"/>
                        <a:cs typeface="Avenir Book"/>
                      </a:endParaRPr>
                    </a:p>
                  </a:txBody>
                  <a:tcPr/>
                </a:tc>
              </a:tr>
              <a:tr h="353543">
                <a:tc>
                  <a:txBody>
                    <a:bodyPr/>
                    <a:lstStyle/>
                    <a:p>
                      <a:r>
                        <a:rPr lang="en-US" sz="1400" dirty="0" smtClean="0">
                          <a:latin typeface="Avenir Book"/>
                          <a:cs typeface="Avenir Book"/>
                        </a:rPr>
                        <a:t> Orange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88%</a:t>
                      </a:r>
                      <a:endParaRPr lang="en-US" sz="1400" dirty="0">
                        <a:latin typeface="Avenir Book"/>
                        <a:cs typeface="Avenir Book"/>
                      </a:endParaRPr>
                    </a:p>
                  </a:txBody>
                  <a:tcPr/>
                </a:tc>
                <a:tc>
                  <a:txBody>
                    <a:bodyPr/>
                    <a:lstStyle/>
                    <a:p>
                      <a:pPr algn="ctr"/>
                      <a:r>
                        <a:rPr lang="en-US" sz="1400" dirty="0" smtClean="0">
                          <a:latin typeface="Avenir Book"/>
                          <a:cs typeface="Avenir Book"/>
                        </a:rPr>
                        <a:t>46%</a:t>
                      </a:r>
                      <a:endParaRPr lang="en-US" sz="1400" dirty="0">
                        <a:latin typeface="Avenir Book"/>
                        <a:cs typeface="Avenir Book"/>
                      </a:endParaRPr>
                    </a:p>
                  </a:txBody>
                  <a:tcPr/>
                </a:tc>
              </a:tr>
              <a:tr h="353543">
                <a:tc>
                  <a:txBody>
                    <a:bodyPr/>
                    <a:lstStyle/>
                    <a:p>
                      <a:r>
                        <a:rPr lang="en-US" sz="1400" dirty="0" smtClean="0">
                          <a:latin typeface="Avenir Book"/>
                          <a:cs typeface="Avenir Book"/>
                        </a:rPr>
                        <a:t> San Diego</a:t>
                      </a:r>
                      <a:r>
                        <a:rPr lang="en-US" sz="1400" baseline="0" dirty="0" smtClean="0">
                          <a:latin typeface="Avenir Book"/>
                          <a:cs typeface="Avenir Book"/>
                        </a:rPr>
                        <a:t>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80%</a:t>
                      </a:r>
                      <a:endParaRPr lang="en-US" sz="1400" dirty="0">
                        <a:latin typeface="Avenir Book"/>
                        <a:cs typeface="Avenir Book"/>
                      </a:endParaRPr>
                    </a:p>
                  </a:txBody>
                  <a:tcPr/>
                </a:tc>
                <a:tc>
                  <a:txBody>
                    <a:bodyPr/>
                    <a:lstStyle/>
                    <a:p>
                      <a:pPr algn="ctr"/>
                      <a:r>
                        <a:rPr lang="en-US" sz="1400" dirty="0" smtClean="0">
                          <a:latin typeface="Avenir Book"/>
                          <a:cs typeface="Avenir Book"/>
                        </a:rPr>
                        <a:t>44%</a:t>
                      </a:r>
                      <a:endParaRPr lang="en-US" sz="1400" dirty="0">
                        <a:latin typeface="Avenir Book"/>
                        <a:cs typeface="Avenir Book"/>
                      </a:endParaRPr>
                    </a:p>
                  </a:txBody>
                  <a:tcPr/>
                </a:tc>
              </a:tr>
              <a:tr h="353543">
                <a:tc>
                  <a:txBody>
                    <a:bodyPr/>
                    <a:lstStyle/>
                    <a:p>
                      <a:r>
                        <a:rPr lang="en-US" sz="1400" dirty="0" smtClean="0">
                          <a:latin typeface="Avenir Book"/>
                          <a:cs typeface="Avenir Book"/>
                        </a:rPr>
                        <a:t> San Mateo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77%</a:t>
                      </a:r>
                      <a:endParaRPr lang="en-US" sz="1400" dirty="0">
                        <a:latin typeface="Avenir Book"/>
                        <a:cs typeface="Avenir Book"/>
                      </a:endParaRPr>
                    </a:p>
                  </a:txBody>
                  <a:tcPr/>
                </a:tc>
                <a:tc>
                  <a:txBody>
                    <a:bodyPr/>
                    <a:lstStyle/>
                    <a:p>
                      <a:pPr algn="ctr"/>
                      <a:r>
                        <a:rPr lang="en-US" sz="1400" dirty="0" smtClean="0">
                          <a:latin typeface="Avenir Book"/>
                          <a:cs typeface="Avenir Book"/>
                        </a:rPr>
                        <a:t>41%</a:t>
                      </a:r>
                      <a:endParaRPr lang="en-US" sz="1400" dirty="0">
                        <a:latin typeface="Avenir Book"/>
                        <a:cs typeface="Avenir Book"/>
                      </a:endParaRPr>
                    </a:p>
                  </a:txBody>
                  <a:tcPr/>
                </a:tc>
              </a:tr>
              <a:tr h="353543">
                <a:tc>
                  <a:txBody>
                    <a:bodyPr/>
                    <a:lstStyle/>
                    <a:p>
                      <a:r>
                        <a:rPr lang="en-US" sz="1400" dirty="0" smtClean="0">
                          <a:latin typeface="Avenir Book"/>
                          <a:cs typeface="Avenir Book"/>
                        </a:rPr>
                        <a:t> …</a:t>
                      </a:r>
                      <a:endParaRPr lang="en-US" sz="1400" dirty="0">
                        <a:latin typeface="Avenir Book"/>
                        <a:cs typeface="Avenir Book"/>
                      </a:endParaRPr>
                    </a:p>
                  </a:txBody>
                  <a:tcPr/>
                </a:tc>
                <a:tc>
                  <a:txBody>
                    <a:bodyPr/>
                    <a:lstStyle/>
                    <a:p>
                      <a:pPr algn="ctr"/>
                      <a:endParaRPr lang="en-US" sz="1400" dirty="0">
                        <a:latin typeface="Avenir Book"/>
                        <a:cs typeface="Avenir Book"/>
                      </a:endParaRPr>
                    </a:p>
                  </a:txBody>
                  <a:tcPr/>
                </a:tc>
                <a:tc>
                  <a:txBody>
                    <a:bodyPr/>
                    <a:lstStyle/>
                    <a:p>
                      <a:pPr algn="ctr"/>
                      <a:endParaRPr lang="en-US" sz="1400" dirty="0">
                        <a:latin typeface="Avenir Book"/>
                        <a:cs typeface="Avenir Book"/>
                      </a:endParaRPr>
                    </a:p>
                  </a:txBody>
                  <a:tcPr/>
                </a:tc>
              </a:tr>
              <a:tr h="353543">
                <a:tc>
                  <a:txBody>
                    <a:bodyPr/>
                    <a:lstStyle/>
                    <a:p>
                      <a:r>
                        <a:rPr lang="en-US" sz="1400" dirty="0" smtClean="0">
                          <a:latin typeface="Avenir Book"/>
                          <a:cs typeface="Avenir Book"/>
                        </a:rPr>
                        <a:t> San</a:t>
                      </a:r>
                      <a:r>
                        <a:rPr lang="en-US" sz="1400" baseline="0" dirty="0" smtClean="0">
                          <a:latin typeface="Avenir Book"/>
                          <a:cs typeface="Avenir Book"/>
                        </a:rPr>
                        <a:t> Francisco Co, CA</a:t>
                      </a:r>
                      <a:endParaRPr lang="en-US" sz="1400" dirty="0">
                        <a:latin typeface="Avenir Book"/>
                        <a:cs typeface="Avenir Book"/>
                      </a:endParaRPr>
                    </a:p>
                  </a:txBody>
                  <a:tcPr/>
                </a:tc>
                <a:tc>
                  <a:txBody>
                    <a:bodyPr/>
                    <a:lstStyle/>
                    <a:p>
                      <a:pPr algn="ctr"/>
                      <a:r>
                        <a:rPr lang="en-US" sz="1400" dirty="0" smtClean="0">
                          <a:latin typeface="Avenir Book"/>
                          <a:cs typeface="Avenir Book"/>
                        </a:rPr>
                        <a:t>70%</a:t>
                      </a:r>
                      <a:endParaRPr lang="en-US" sz="1400" dirty="0">
                        <a:latin typeface="Avenir Book"/>
                        <a:cs typeface="Avenir Book"/>
                      </a:endParaRPr>
                    </a:p>
                  </a:txBody>
                  <a:tcPr/>
                </a:tc>
                <a:tc>
                  <a:txBody>
                    <a:bodyPr/>
                    <a:lstStyle/>
                    <a:p>
                      <a:pPr algn="ctr"/>
                      <a:r>
                        <a:rPr lang="en-US" sz="1400" dirty="0" smtClean="0">
                          <a:latin typeface="Avenir Book"/>
                          <a:cs typeface="Avenir Book"/>
                        </a:rPr>
                        <a:t>23%</a:t>
                      </a:r>
                      <a:endParaRPr lang="en-US" sz="1400" dirty="0">
                        <a:latin typeface="Avenir Book"/>
                        <a:cs typeface="Avenir Book"/>
                      </a:endParaRPr>
                    </a:p>
                  </a:txBody>
                  <a:tcPr/>
                </a:tc>
              </a:tr>
              <a:tr h="353543">
                <a:tc>
                  <a:txBody>
                    <a:bodyPr/>
                    <a:lstStyle/>
                    <a:p>
                      <a:r>
                        <a:rPr lang="en-US" sz="1400" dirty="0" smtClean="0">
                          <a:latin typeface="Avenir Book"/>
                          <a:cs typeface="Avenir Book"/>
                        </a:rPr>
                        <a:t> Quincy City, MA</a:t>
                      </a:r>
                      <a:endParaRPr lang="en-US" sz="1400" dirty="0">
                        <a:latin typeface="Avenir Book"/>
                        <a:cs typeface="Avenir Book"/>
                      </a:endParaRPr>
                    </a:p>
                  </a:txBody>
                  <a:tcPr/>
                </a:tc>
                <a:tc>
                  <a:txBody>
                    <a:bodyPr/>
                    <a:lstStyle/>
                    <a:p>
                      <a:pPr algn="ctr"/>
                      <a:r>
                        <a:rPr lang="en-US" sz="1400" dirty="0" smtClean="0">
                          <a:latin typeface="Avenir Book"/>
                          <a:cs typeface="Avenir Book"/>
                        </a:rPr>
                        <a:t>40%</a:t>
                      </a:r>
                      <a:endParaRPr lang="en-US" sz="1400" dirty="0">
                        <a:latin typeface="Avenir Book"/>
                        <a:cs typeface="Avenir Book"/>
                      </a:endParaRPr>
                    </a:p>
                  </a:txBody>
                  <a:tcPr/>
                </a:tc>
                <a:tc>
                  <a:txBody>
                    <a:bodyPr/>
                    <a:lstStyle/>
                    <a:p>
                      <a:pPr algn="ctr"/>
                      <a:r>
                        <a:rPr lang="en-US" sz="1400" dirty="0" smtClean="0">
                          <a:latin typeface="Avenir Book"/>
                          <a:cs typeface="Avenir Book"/>
                        </a:rPr>
                        <a:t>20%</a:t>
                      </a:r>
                      <a:endParaRPr lang="en-US" sz="1400" dirty="0">
                        <a:latin typeface="Avenir Book"/>
                        <a:cs typeface="Avenir Book"/>
                      </a:endParaRPr>
                    </a:p>
                  </a:txBody>
                  <a:tcPr/>
                </a:tc>
              </a:tr>
              <a:tr h="353543">
                <a:tc>
                  <a:txBody>
                    <a:bodyPr/>
                    <a:lstStyle/>
                    <a:p>
                      <a:r>
                        <a:rPr lang="en-US" sz="1400" dirty="0" smtClean="0">
                          <a:latin typeface="Avenir Book"/>
                          <a:cs typeface="Avenir Book"/>
                        </a:rPr>
                        <a:t> King County, WA</a:t>
                      </a:r>
                      <a:endParaRPr lang="en-US" sz="1400" dirty="0">
                        <a:latin typeface="Avenir Book"/>
                        <a:cs typeface="Avenir Book"/>
                      </a:endParaRPr>
                    </a:p>
                  </a:txBody>
                  <a:tcPr/>
                </a:tc>
                <a:tc>
                  <a:txBody>
                    <a:bodyPr/>
                    <a:lstStyle/>
                    <a:p>
                      <a:pPr algn="ctr"/>
                      <a:r>
                        <a:rPr lang="en-US" sz="1400" dirty="0" smtClean="0">
                          <a:latin typeface="Avenir Book"/>
                          <a:cs typeface="Avenir Book"/>
                        </a:rPr>
                        <a:t>55%</a:t>
                      </a:r>
                      <a:endParaRPr lang="en-US" sz="1400" dirty="0">
                        <a:latin typeface="Avenir Book"/>
                        <a:cs typeface="Avenir Book"/>
                      </a:endParaRPr>
                    </a:p>
                  </a:txBody>
                  <a:tcPr/>
                </a:tc>
                <a:tc>
                  <a:txBody>
                    <a:bodyPr/>
                    <a:lstStyle/>
                    <a:p>
                      <a:pPr algn="ctr"/>
                      <a:r>
                        <a:rPr lang="en-US" sz="1400" dirty="0" smtClean="0">
                          <a:latin typeface="Avenir Book"/>
                          <a:cs typeface="Avenir Book"/>
                        </a:rPr>
                        <a:t>18%</a:t>
                      </a:r>
                      <a:endParaRPr lang="en-US" sz="1400" dirty="0">
                        <a:latin typeface="Avenir Book"/>
                        <a:cs typeface="Avenir Book"/>
                      </a:endParaRPr>
                    </a:p>
                  </a:txBody>
                  <a:tcPr/>
                </a:tc>
              </a:tr>
              <a:tr h="353543">
                <a:tc>
                  <a:txBody>
                    <a:bodyPr/>
                    <a:lstStyle/>
                    <a:p>
                      <a:r>
                        <a:rPr lang="en-US" sz="1400" dirty="0" smtClean="0">
                          <a:latin typeface="Avenir Book"/>
                          <a:cs typeface="Avenir Book"/>
                        </a:rPr>
                        <a:t> Alameda County, CA</a:t>
                      </a:r>
                      <a:endParaRPr lang="en-US" sz="1400" dirty="0">
                        <a:latin typeface="Avenir Book"/>
                        <a:cs typeface="Avenir Book"/>
                      </a:endParaRPr>
                    </a:p>
                  </a:txBody>
                  <a:tcPr/>
                </a:tc>
                <a:tc>
                  <a:txBody>
                    <a:bodyPr/>
                    <a:lstStyle/>
                    <a:p>
                      <a:pPr algn="ctr"/>
                      <a:r>
                        <a:rPr lang="en-US" sz="1400" dirty="0" smtClean="0">
                          <a:latin typeface="Avenir Book"/>
                          <a:cs typeface="Avenir Book"/>
                        </a:rPr>
                        <a:t>40%</a:t>
                      </a:r>
                      <a:endParaRPr lang="en-US" sz="1400" dirty="0">
                        <a:latin typeface="Avenir Book"/>
                        <a:cs typeface="Avenir Book"/>
                      </a:endParaRPr>
                    </a:p>
                  </a:txBody>
                  <a:tcPr/>
                </a:tc>
                <a:tc>
                  <a:txBody>
                    <a:bodyPr/>
                    <a:lstStyle/>
                    <a:p>
                      <a:pPr algn="ctr"/>
                      <a:r>
                        <a:rPr lang="en-US" sz="1400" dirty="0" smtClean="0">
                          <a:latin typeface="Avenir Book"/>
                          <a:cs typeface="Avenir Book"/>
                        </a:rPr>
                        <a:t>12%</a:t>
                      </a:r>
                      <a:endParaRPr lang="en-US" sz="1400" dirty="0">
                        <a:latin typeface="Avenir Book"/>
                        <a:cs typeface="Avenir Book"/>
                      </a:endParaRPr>
                    </a:p>
                  </a:txBody>
                  <a:tcPr/>
                </a:tc>
              </a:tr>
            </a:tbl>
          </a:graphicData>
        </a:graphic>
      </p:graphicFrame>
      <p:sp>
        <p:nvSpPr>
          <p:cNvPr id="5" name="TextBox 4"/>
          <p:cNvSpPr txBox="1"/>
          <p:nvPr/>
        </p:nvSpPr>
        <p:spPr>
          <a:xfrm>
            <a:off x="405634" y="5691792"/>
            <a:ext cx="7910980" cy="261610"/>
          </a:xfrm>
          <a:prstGeom prst="rect">
            <a:avLst/>
          </a:prstGeom>
          <a:noFill/>
        </p:spPr>
        <p:txBody>
          <a:bodyPr wrap="square" rtlCol="0">
            <a:spAutoFit/>
          </a:bodyPr>
          <a:lstStyle/>
          <a:p>
            <a:pPr algn="r"/>
            <a:r>
              <a:rPr lang="en-US" sz="1100" dirty="0" smtClean="0">
                <a:solidFill>
                  <a:schemeClr val="tx2"/>
                </a:solidFill>
                <a:latin typeface="Avenir Book"/>
                <a:cs typeface="Avenir Book"/>
              </a:rPr>
              <a:t>Source: Asian Americans Advancing Justice 2012 report</a:t>
            </a:r>
            <a:endParaRPr lang="en-US" sz="1100" b="1" dirty="0">
              <a:solidFill>
                <a:schemeClr val="tx2"/>
              </a:solidFill>
              <a:latin typeface="Avenir Book"/>
              <a:cs typeface="Avenir Book"/>
            </a:endParaRPr>
          </a:p>
        </p:txBody>
      </p:sp>
    </p:spTree>
    <p:extLst>
      <p:ext uri="{BB962C8B-B14F-4D97-AF65-F5344CB8AC3E}">
        <p14:creationId xmlns:p14="http://schemas.microsoft.com/office/powerpoint/2010/main" val="260345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44966"/>
            <a:ext cx="8249233" cy="929601"/>
          </a:xfrm>
        </p:spPr>
        <p:txBody>
          <a:bodyPr>
            <a:normAutofit/>
          </a:bodyPr>
          <a:lstStyle/>
          <a:p>
            <a:pPr algn="ctr"/>
            <a:r>
              <a:rPr lang="en-US" sz="3400" dirty="0" smtClean="0"/>
              <a:t>Access to Provisional Ballots</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0607871"/>
              </p:ext>
            </p:extLst>
          </p:nvPr>
        </p:nvGraphicFramePr>
        <p:xfrm>
          <a:off x="903714" y="1125965"/>
          <a:ext cx="7412900" cy="4552711"/>
        </p:xfrm>
        <a:graphic>
          <a:graphicData uri="http://schemas.openxmlformats.org/drawingml/2006/table">
            <a:tbl>
              <a:tblPr firstRow="1" bandRow="1">
                <a:tableStyleId>{5C22544A-7EE6-4342-B048-85BDC9FD1C3A}</a:tableStyleId>
              </a:tblPr>
              <a:tblGrid>
                <a:gridCol w="3456096"/>
                <a:gridCol w="3956804"/>
              </a:tblGrid>
              <a:tr h="663738">
                <a:tc>
                  <a:txBody>
                    <a:bodyPr/>
                    <a:lstStyle/>
                    <a:p>
                      <a:pPr algn="ctr"/>
                      <a:r>
                        <a:rPr lang="en-US" sz="1600" dirty="0" smtClean="0">
                          <a:latin typeface="Avenir Black"/>
                          <a:cs typeface="Avenir Black"/>
                        </a:rPr>
                        <a:t>Jurisdictions</a:t>
                      </a:r>
                      <a:endParaRPr lang="en-US" sz="1600" dirty="0">
                        <a:latin typeface="Avenir Black"/>
                        <a:cs typeface="Avenir Black"/>
                      </a:endParaRPr>
                    </a:p>
                  </a:txBody>
                  <a:tcPr anchor="ctr"/>
                </a:tc>
                <a:tc>
                  <a:txBody>
                    <a:bodyPr/>
                    <a:lstStyle/>
                    <a:p>
                      <a:pPr algn="ctr"/>
                      <a:r>
                        <a:rPr lang="en-US" sz="1600" dirty="0" smtClean="0">
                          <a:latin typeface="Avenir Black"/>
                          <a:cs typeface="Avenir Black"/>
                        </a:rPr>
                        <a:t>% where option of provisional</a:t>
                      </a:r>
                      <a:r>
                        <a:rPr lang="en-US" sz="1600" baseline="0" dirty="0" smtClean="0">
                          <a:latin typeface="Avenir Black"/>
                          <a:cs typeface="Avenir Black"/>
                        </a:rPr>
                        <a:t> ballots not offered with missing names</a:t>
                      </a:r>
                      <a:endParaRPr lang="en-US" sz="1600" dirty="0">
                        <a:latin typeface="Avenir Black"/>
                        <a:cs typeface="Avenir Black"/>
                      </a:endParaRPr>
                    </a:p>
                  </a:txBody>
                  <a:tcPr anchor="ctr"/>
                </a:tc>
              </a:tr>
              <a:tr h="353543">
                <a:tc>
                  <a:txBody>
                    <a:bodyPr/>
                    <a:lstStyle/>
                    <a:p>
                      <a:r>
                        <a:rPr lang="en-US" sz="1600" dirty="0" smtClean="0">
                          <a:solidFill>
                            <a:srgbClr val="1F497D"/>
                          </a:solidFill>
                          <a:latin typeface="Avenir Black"/>
                          <a:cs typeface="Avenir Black"/>
                        </a:rPr>
                        <a:t> MEAN</a:t>
                      </a:r>
                      <a:r>
                        <a:rPr lang="en-US" sz="1600" baseline="0" dirty="0" smtClean="0">
                          <a:solidFill>
                            <a:srgbClr val="1F497D"/>
                          </a:solidFill>
                          <a:latin typeface="Avenir Black"/>
                          <a:cs typeface="Avenir Black"/>
                        </a:rPr>
                        <a:t> (all precincts)</a:t>
                      </a:r>
                      <a:endParaRPr lang="en-US" sz="1600" dirty="0">
                        <a:solidFill>
                          <a:srgbClr val="1F497D"/>
                        </a:solidFill>
                        <a:latin typeface="Avenir Black"/>
                        <a:cs typeface="Avenir Black"/>
                      </a:endParaRPr>
                    </a:p>
                  </a:txBody>
                  <a:tcPr/>
                </a:tc>
                <a:tc>
                  <a:txBody>
                    <a:bodyPr/>
                    <a:lstStyle/>
                    <a:p>
                      <a:pPr algn="ctr"/>
                      <a:r>
                        <a:rPr lang="en-US" sz="1600" dirty="0" smtClean="0">
                          <a:solidFill>
                            <a:srgbClr val="1F497D"/>
                          </a:solidFill>
                          <a:latin typeface="Avenir Black"/>
                          <a:cs typeface="Avenir Black"/>
                        </a:rPr>
                        <a:t>14%</a:t>
                      </a:r>
                      <a:endParaRPr lang="en-US" sz="1600" dirty="0">
                        <a:solidFill>
                          <a:srgbClr val="1F497D"/>
                        </a:solidFill>
                        <a:latin typeface="Avenir Black"/>
                        <a:cs typeface="Avenir Black"/>
                      </a:endParaRPr>
                    </a:p>
                  </a:txBody>
                  <a:tcPr/>
                </a:tc>
              </a:tr>
              <a:tr h="353543">
                <a:tc>
                  <a:txBody>
                    <a:bodyPr/>
                    <a:lstStyle/>
                    <a:p>
                      <a:r>
                        <a:rPr lang="en-US" sz="1600" dirty="0" smtClean="0">
                          <a:latin typeface="Avenir Book"/>
                          <a:cs typeface="Avenir Book"/>
                        </a:rPr>
                        <a:t> Cook Co/Chicago,</a:t>
                      </a:r>
                      <a:r>
                        <a:rPr lang="en-US" sz="1600" baseline="0" dirty="0" smtClean="0">
                          <a:latin typeface="Avenir Book"/>
                          <a:cs typeface="Avenir Book"/>
                        </a:rPr>
                        <a:t> IL</a:t>
                      </a:r>
                      <a:endParaRPr lang="en-US" sz="1600" dirty="0">
                        <a:latin typeface="Avenir Book"/>
                        <a:cs typeface="Avenir Book"/>
                      </a:endParaRPr>
                    </a:p>
                  </a:txBody>
                  <a:tcPr/>
                </a:tc>
                <a:tc>
                  <a:txBody>
                    <a:bodyPr/>
                    <a:lstStyle/>
                    <a:p>
                      <a:pPr algn="ctr"/>
                      <a:r>
                        <a:rPr lang="en-US" sz="1600" dirty="0" smtClean="0">
                          <a:latin typeface="Avenir Book"/>
                          <a:cs typeface="Avenir Book"/>
                        </a:rPr>
                        <a:t>47%</a:t>
                      </a:r>
                      <a:endParaRPr lang="en-US" sz="1600" dirty="0">
                        <a:latin typeface="Avenir Book"/>
                        <a:cs typeface="Avenir Book"/>
                      </a:endParaRPr>
                    </a:p>
                  </a:txBody>
                  <a:tcPr/>
                </a:tc>
              </a:tr>
              <a:tr h="353543">
                <a:tc>
                  <a:txBody>
                    <a:bodyPr/>
                    <a:lstStyle/>
                    <a:p>
                      <a:r>
                        <a:rPr lang="en-US" sz="1600" dirty="0" smtClean="0">
                          <a:latin typeface="Avenir Book"/>
                          <a:cs typeface="Avenir Book"/>
                        </a:rPr>
                        <a:t> Quincy</a:t>
                      </a:r>
                      <a:r>
                        <a:rPr lang="en-US" sz="1600" baseline="0" dirty="0" smtClean="0">
                          <a:latin typeface="Avenir Book"/>
                          <a:cs typeface="Avenir Book"/>
                        </a:rPr>
                        <a:t> City, MA</a:t>
                      </a:r>
                      <a:endParaRPr lang="en-US" sz="1600" dirty="0">
                        <a:latin typeface="Avenir Book"/>
                        <a:cs typeface="Avenir Book"/>
                      </a:endParaRPr>
                    </a:p>
                  </a:txBody>
                  <a:tcPr/>
                </a:tc>
                <a:tc>
                  <a:txBody>
                    <a:bodyPr/>
                    <a:lstStyle/>
                    <a:p>
                      <a:pPr algn="ctr"/>
                      <a:r>
                        <a:rPr lang="en-US" sz="1600" dirty="0" smtClean="0">
                          <a:latin typeface="Avenir Book"/>
                          <a:cs typeface="Avenir Book"/>
                        </a:rPr>
                        <a:t>40%</a:t>
                      </a:r>
                    </a:p>
                  </a:txBody>
                  <a:tcPr/>
                </a:tc>
              </a:tr>
              <a:tr h="353543">
                <a:tc>
                  <a:txBody>
                    <a:bodyPr/>
                    <a:lstStyle/>
                    <a:p>
                      <a:r>
                        <a:rPr lang="en-US" sz="1600" dirty="0" smtClean="0">
                          <a:latin typeface="Avenir Book"/>
                          <a:cs typeface="Avenir Book"/>
                        </a:rPr>
                        <a:t> Santa Clara</a:t>
                      </a:r>
                      <a:r>
                        <a:rPr lang="en-US" sz="1600" baseline="0" dirty="0" smtClean="0">
                          <a:latin typeface="Avenir Book"/>
                          <a:cs typeface="Avenir Book"/>
                        </a:rPr>
                        <a:t>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26%</a:t>
                      </a:r>
                      <a:endParaRPr lang="en-US" sz="1600" dirty="0">
                        <a:latin typeface="Avenir Book"/>
                        <a:cs typeface="Avenir Book"/>
                      </a:endParaRPr>
                    </a:p>
                  </a:txBody>
                  <a:tcPr/>
                </a:tc>
              </a:tr>
              <a:tr h="353543">
                <a:tc>
                  <a:txBody>
                    <a:bodyPr/>
                    <a:lstStyle/>
                    <a:p>
                      <a:r>
                        <a:rPr lang="en-US" sz="1600" dirty="0" smtClean="0">
                          <a:latin typeface="Avenir Book"/>
                          <a:cs typeface="Avenir Book"/>
                        </a:rPr>
                        <a:t> San Mateo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17%</a:t>
                      </a:r>
                      <a:endParaRPr lang="en-US" sz="1600" dirty="0">
                        <a:latin typeface="Avenir Book"/>
                        <a:cs typeface="Avenir Book"/>
                      </a:endParaRPr>
                    </a:p>
                  </a:txBody>
                  <a:tcPr/>
                </a:tc>
              </a:tr>
              <a:tr h="353543">
                <a:tc>
                  <a:txBody>
                    <a:bodyPr/>
                    <a:lstStyle/>
                    <a:p>
                      <a:r>
                        <a:rPr lang="en-US" sz="1600" dirty="0" smtClean="0">
                          <a:latin typeface="Avenir Book"/>
                          <a:cs typeface="Avenir Book"/>
                        </a:rPr>
                        <a:t> …</a:t>
                      </a:r>
                      <a:endParaRPr lang="en-US" sz="1600" dirty="0">
                        <a:latin typeface="Avenir Book"/>
                        <a:cs typeface="Avenir Book"/>
                      </a:endParaRPr>
                    </a:p>
                  </a:txBody>
                  <a:tcPr/>
                </a:tc>
                <a:tc>
                  <a:txBody>
                    <a:bodyPr/>
                    <a:lstStyle/>
                    <a:p>
                      <a:pPr algn="ctr"/>
                      <a:endParaRPr lang="en-US" sz="1600" dirty="0">
                        <a:latin typeface="Avenir Book"/>
                        <a:cs typeface="Avenir Book"/>
                      </a:endParaRPr>
                    </a:p>
                  </a:txBody>
                  <a:tcPr/>
                </a:tc>
              </a:tr>
              <a:tr h="353543">
                <a:tc>
                  <a:txBody>
                    <a:bodyPr/>
                    <a:lstStyle/>
                    <a:p>
                      <a:r>
                        <a:rPr lang="en-US" sz="1600" dirty="0" smtClean="0">
                          <a:latin typeface="Avenir Book"/>
                          <a:cs typeface="Avenir Book"/>
                        </a:rPr>
                        <a:t> Harris County, TX</a:t>
                      </a:r>
                      <a:endParaRPr lang="en-US" sz="1600" dirty="0">
                        <a:latin typeface="Avenir Book"/>
                        <a:cs typeface="Avenir Book"/>
                      </a:endParaRPr>
                    </a:p>
                  </a:txBody>
                  <a:tcPr/>
                </a:tc>
                <a:tc>
                  <a:txBody>
                    <a:bodyPr/>
                    <a:lstStyle/>
                    <a:p>
                      <a:pPr algn="ctr"/>
                      <a:r>
                        <a:rPr lang="en-US" sz="1600" dirty="0" smtClean="0">
                          <a:latin typeface="Avenir Book"/>
                          <a:cs typeface="Avenir Book"/>
                        </a:rPr>
                        <a:t>5%</a:t>
                      </a:r>
                      <a:endParaRPr lang="en-US" sz="1600" dirty="0">
                        <a:latin typeface="Avenir Book"/>
                        <a:cs typeface="Avenir Book"/>
                      </a:endParaRPr>
                    </a:p>
                  </a:txBody>
                  <a:tcPr/>
                </a:tc>
              </a:tr>
              <a:tr h="353543">
                <a:tc>
                  <a:txBody>
                    <a:bodyPr/>
                    <a:lstStyle/>
                    <a:p>
                      <a:r>
                        <a:rPr lang="en-US" sz="1600" dirty="0" smtClean="0">
                          <a:latin typeface="Avenir Book"/>
                          <a:cs typeface="Avenir Book"/>
                        </a:rPr>
                        <a:t> Orange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5%</a:t>
                      </a:r>
                      <a:endParaRPr lang="en-US" sz="1600" dirty="0">
                        <a:latin typeface="Avenir Book"/>
                        <a:cs typeface="Avenir Book"/>
                      </a:endParaRPr>
                    </a:p>
                  </a:txBody>
                  <a:tcPr/>
                </a:tc>
              </a:tr>
              <a:tr h="353543">
                <a:tc>
                  <a:txBody>
                    <a:bodyPr/>
                    <a:lstStyle/>
                    <a:p>
                      <a:r>
                        <a:rPr lang="en-US" sz="1600" dirty="0" smtClean="0">
                          <a:latin typeface="Avenir Book"/>
                          <a:cs typeface="Avenir Book"/>
                        </a:rPr>
                        <a:t> San Francisco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4%</a:t>
                      </a:r>
                      <a:endParaRPr lang="en-US" sz="1600" dirty="0">
                        <a:latin typeface="Avenir Book"/>
                        <a:cs typeface="Avenir Book"/>
                      </a:endParaRPr>
                    </a:p>
                  </a:txBody>
                  <a:tcPr/>
                </a:tc>
              </a:tr>
              <a:tr h="353543">
                <a:tc>
                  <a:txBody>
                    <a:bodyPr/>
                    <a:lstStyle/>
                    <a:p>
                      <a:r>
                        <a:rPr lang="en-US" sz="1600" dirty="0" smtClean="0">
                          <a:latin typeface="Avenir Book"/>
                          <a:cs typeface="Avenir Book"/>
                        </a:rPr>
                        <a:t> San Diego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3%</a:t>
                      </a:r>
                      <a:endParaRPr lang="en-US" sz="1600" dirty="0">
                        <a:latin typeface="Avenir Book"/>
                        <a:cs typeface="Avenir Book"/>
                      </a:endParaRPr>
                    </a:p>
                  </a:txBody>
                  <a:tcPr/>
                </a:tc>
              </a:tr>
              <a:tr h="353543">
                <a:tc>
                  <a:txBody>
                    <a:bodyPr/>
                    <a:lstStyle/>
                    <a:p>
                      <a:r>
                        <a:rPr lang="en-US" sz="1600" dirty="0" smtClean="0">
                          <a:latin typeface="Avenir Book"/>
                          <a:cs typeface="Avenir Book"/>
                        </a:rPr>
                        <a:t> LA County, CA</a:t>
                      </a:r>
                      <a:endParaRPr lang="en-US" sz="1600" dirty="0">
                        <a:latin typeface="Avenir Book"/>
                        <a:cs typeface="Avenir Book"/>
                      </a:endParaRPr>
                    </a:p>
                  </a:txBody>
                  <a:tcPr/>
                </a:tc>
                <a:tc>
                  <a:txBody>
                    <a:bodyPr/>
                    <a:lstStyle/>
                    <a:p>
                      <a:pPr algn="ctr"/>
                      <a:r>
                        <a:rPr lang="en-US" sz="1600" dirty="0" smtClean="0">
                          <a:latin typeface="Avenir Book"/>
                          <a:cs typeface="Avenir Book"/>
                        </a:rPr>
                        <a:t>2%</a:t>
                      </a:r>
                      <a:endParaRPr lang="en-US" sz="1600" dirty="0">
                        <a:latin typeface="Avenir Book"/>
                        <a:cs typeface="Avenir Book"/>
                      </a:endParaRPr>
                    </a:p>
                  </a:txBody>
                  <a:tcPr/>
                </a:tc>
              </a:tr>
            </a:tbl>
          </a:graphicData>
        </a:graphic>
      </p:graphicFrame>
      <p:sp>
        <p:nvSpPr>
          <p:cNvPr id="5" name="TextBox 4"/>
          <p:cNvSpPr txBox="1"/>
          <p:nvPr/>
        </p:nvSpPr>
        <p:spPr>
          <a:xfrm>
            <a:off x="405634" y="5779384"/>
            <a:ext cx="7910980" cy="261610"/>
          </a:xfrm>
          <a:prstGeom prst="rect">
            <a:avLst/>
          </a:prstGeom>
          <a:noFill/>
        </p:spPr>
        <p:txBody>
          <a:bodyPr wrap="square" rtlCol="0">
            <a:spAutoFit/>
          </a:bodyPr>
          <a:lstStyle/>
          <a:p>
            <a:pPr algn="r"/>
            <a:r>
              <a:rPr lang="en-US" sz="1100" dirty="0" smtClean="0">
                <a:solidFill>
                  <a:schemeClr val="tx2"/>
                </a:solidFill>
                <a:latin typeface="Avenir Book"/>
                <a:cs typeface="Avenir Book"/>
              </a:rPr>
              <a:t>Source: Asian Americans Advancing Justice 2012 report</a:t>
            </a:r>
            <a:endParaRPr lang="en-US" sz="1100" b="1" dirty="0">
              <a:solidFill>
                <a:schemeClr val="tx2"/>
              </a:solidFill>
              <a:latin typeface="Avenir Book"/>
              <a:cs typeface="Avenir Book"/>
            </a:endParaRPr>
          </a:p>
        </p:txBody>
      </p:sp>
    </p:spTree>
    <p:extLst>
      <p:ext uri="{BB962C8B-B14F-4D97-AF65-F5344CB8AC3E}">
        <p14:creationId xmlns:p14="http://schemas.microsoft.com/office/powerpoint/2010/main" val="109742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254865"/>
            <a:ext cx="8298082" cy="880757"/>
          </a:xfrm>
        </p:spPr>
        <p:txBody>
          <a:bodyPr>
            <a:normAutofit/>
          </a:bodyPr>
          <a:lstStyle/>
          <a:p>
            <a:pPr algn="ctr"/>
            <a:r>
              <a:rPr lang="en-US" dirty="0" smtClean="0"/>
              <a:t>18 Million and Growing</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1790286003"/>
              </p:ext>
            </p:extLst>
          </p:nvPr>
        </p:nvGraphicFramePr>
        <p:xfrm>
          <a:off x="903714" y="1208888"/>
          <a:ext cx="7352756" cy="444480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142319" y="5893735"/>
            <a:ext cx="3114151" cy="276991"/>
          </a:xfrm>
          <a:prstGeom prst="rect">
            <a:avLst/>
          </a:prstGeom>
          <a:noFill/>
        </p:spPr>
        <p:txBody>
          <a:bodyPr wrap="square" lIns="91432" tIns="45716" rIns="91432" bIns="45716" rtlCol="0">
            <a:spAutoFit/>
          </a:bodyPr>
          <a:lstStyle/>
          <a:p>
            <a:pPr algn="r"/>
            <a:r>
              <a:rPr lang="en-US" sz="1200" dirty="0" smtClean="0">
                <a:solidFill>
                  <a:schemeClr val="tx2"/>
                </a:solidFill>
                <a:latin typeface="Avenir Book"/>
                <a:cs typeface="Avenir Book"/>
              </a:rPr>
              <a:t>Source: U.S. Census Bureau</a:t>
            </a:r>
            <a:endParaRPr lang="en-US" sz="1200" dirty="0">
              <a:solidFill>
                <a:schemeClr val="tx2"/>
              </a:solidFill>
              <a:latin typeface="Avenir Book"/>
              <a:cs typeface="Avenir Book"/>
            </a:endParaRPr>
          </a:p>
        </p:txBody>
      </p:sp>
    </p:spTree>
    <p:extLst>
      <p:ext uri="{BB962C8B-B14F-4D97-AF65-F5344CB8AC3E}">
        <p14:creationId xmlns:p14="http://schemas.microsoft.com/office/powerpoint/2010/main" val="9491328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4"/>
            <a:ext cx="8446168" cy="861080"/>
          </a:xfrm>
        </p:spPr>
        <p:txBody>
          <a:bodyPr/>
          <a:lstStyle/>
          <a:p>
            <a:pPr algn="ctr"/>
            <a:r>
              <a:rPr lang="en-US" dirty="0" smtClean="0"/>
              <a:t>Summary</a:t>
            </a:r>
            <a:endParaRPr lang="en-US" dirty="0"/>
          </a:p>
        </p:txBody>
      </p:sp>
      <p:sp>
        <p:nvSpPr>
          <p:cNvPr id="3" name="Content Placeholder 2"/>
          <p:cNvSpPr>
            <a:spLocks noGrp="1"/>
          </p:cNvSpPr>
          <p:nvPr>
            <p:ph idx="1"/>
          </p:nvPr>
        </p:nvSpPr>
        <p:spPr>
          <a:xfrm>
            <a:off x="843871" y="1778000"/>
            <a:ext cx="7432529" cy="3970421"/>
          </a:xfrm>
        </p:spPr>
        <p:txBody>
          <a:bodyPr>
            <a:normAutofit/>
          </a:bodyPr>
          <a:lstStyle/>
          <a:p>
            <a:pPr>
              <a:spcBef>
                <a:spcPts val="900"/>
              </a:spcBef>
            </a:pPr>
            <a:r>
              <a:rPr lang="en-US" dirty="0" smtClean="0"/>
              <a:t>Asian Americans are a rapidly growing population.</a:t>
            </a:r>
          </a:p>
          <a:p>
            <a:pPr>
              <a:spcBef>
                <a:spcPts val="900"/>
              </a:spcBef>
            </a:pPr>
            <a:r>
              <a:rPr lang="en-US" dirty="0" smtClean="0"/>
              <a:t>They are underrepresented in elections.</a:t>
            </a:r>
          </a:p>
          <a:p>
            <a:pPr>
              <a:spcBef>
                <a:spcPts val="900"/>
              </a:spcBef>
            </a:pPr>
            <a:r>
              <a:rPr lang="en-US" dirty="0" smtClean="0"/>
              <a:t>Language access is </a:t>
            </a:r>
            <a:r>
              <a:rPr lang="en-US" dirty="0" smtClean="0"/>
              <a:t>a factor in this under-participation, especially with </a:t>
            </a:r>
            <a:r>
              <a:rPr lang="en-US" dirty="0" smtClean="0"/>
              <a:t>vote registration.</a:t>
            </a:r>
          </a:p>
          <a:p>
            <a:pPr>
              <a:spcBef>
                <a:spcPts val="900"/>
              </a:spcBef>
            </a:pPr>
            <a:r>
              <a:rPr lang="en-US" dirty="0" smtClean="0"/>
              <a:t>There is a demand for in-language materials.</a:t>
            </a:r>
          </a:p>
          <a:p>
            <a:pPr>
              <a:spcBef>
                <a:spcPts val="900"/>
              </a:spcBef>
            </a:pPr>
            <a:r>
              <a:rPr lang="en-US" dirty="0" smtClean="0"/>
              <a:t>There are significant gaps in accommodation and wide variance across Section 203 precincts in compliance.</a:t>
            </a:r>
          </a:p>
          <a:p>
            <a:pPr>
              <a:spcBef>
                <a:spcPts val="900"/>
              </a:spcBef>
            </a:pPr>
            <a:endParaRPr lang="en-US" dirty="0"/>
          </a:p>
        </p:txBody>
      </p:sp>
    </p:spTree>
    <p:extLst>
      <p:ext uri="{BB962C8B-B14F-4D97-AF65-F5344CB8AC3E}">
        <p14:creationId xmlns:p14="http://schemas.microsoft.com/office/powerpoint/2010/main" val="1366492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74663"/>
            <a:ext cx="8231706" cy="904875"/>
          </a:xfrm>
        </p:spPr>
        <p:txBody>
          <a:bodyPr/>
          <a:lstStyle/>
          <a:p>
            <a:pPr algn="ctr"/>
            <a:r>
              <a:rPr lang="en-US" dirty="0" smtClean="0"/>
              <a:t>Recommendations</a:t>
            </a:r>
            <a:endParaRPr lang="en-US" dirty="0"/>
          </a:p>
        </p:txBody>
      </p:sp>
      <p:sp>
        <p:nvSpPr>
          <p:cNvPr id="3" name="Content Placeholder 2"/>
          <p:cNvSpPr>
            <a:spLocks noGrp="1"/>
          </p:cNvSpPr>
          <p:nvPr>
            <p:ph idx="1"/>
          </p:nvPr>
        </p:nvSpPr>
        <p:spPr>
          <a:xfrm>
            <a:off x="821072" y="1543769"/>
            <a:ext cx="7542910" cy="4554663"/>
          </a:xfrm>
        </p:spPr>
        <p:txBody>
          <a:bodyPr>
            <a:normAutofit fontScale="92500" lnSpcReduction="10000"/>
          </a:bodyPr>
          <a:lstStyle/>
          <a:p>
            <a:pPr>
              <a:spcBef>
                <a:spcPts val="1500"/>
              </a:spcBef>
            </a:pPr>
            <a:r>
              <a:rPr lang="en-US" dirty="0" smtClean="0"/>
              <a:t>Establish minimum federal standards inclusive of language access.</a:t>
            </a:r>
          </a:p>
          <a:p>
            <a:pPr lvl="1">
              <a:spcBef>
                <a:spcPts val="1500"/>
              </a:spcBef>
            </a:pPr>
            <a:r>
              <a:rPr lang="en-US" dirty="0" smtClean="0"/>
              <a:t>e.g., accurate and full translation, adequate recruitment and training of poll workers.</a:t>
            </a:r>
          </a:p>
          <a:p>
            <a:pPr>
              <a:spcBef>
                <a:spcPts val="1500"/>
              </a:spcBef>
            </a:pPr>
            <a:r>
              <a:rPr lang="en-US" dirty="0" smtClean="0"/>
              <a:t>Monitor compliance of standards.</a:t>
            </a:r>
          </a:p>
          <a:p>
            <a:pPr>
              <a:spcBef>
                <a:spcPts val="1500"/>
              </a:spcBef>
            </a:pPr>
            <a:r>
              <a:rPr lang="en-US" dirty="0" smtClean="0"/>
              <a:t>Gather and analyze better data: standardized, tracking, reporting.</a:t>
            </a:r>
          </a:p>
          <a:p>
            <a:pPr>
              <a:spcBef>
                <a:spcPts val="1500"/>
              </a:spcBef>
            </a:pPr>
            <a:r>
              <a:rPr lang="en-US" dirty="0" smtClean="0"/>
              <a:t>Create outreach and education programs in the community.</a:t>
            </a:r>
          </a:p>
          <a:p>
            <a:pPr>
              <a:spcBef>
                <a:spcPts val="1500"/>
              </a:spcBef>
            </a:pPr>
            <a:r>
              <a:rPr lang="en-US" dirty="0" smtClean="0"/>
              <a:t>Collaborate </a:t>
            </a:r>
            <a:r>
              <a:rPr lang="en-US" dirty="0"/>
              <a:t>with community </a:t>
            </a:r>
            <a:r>
              <a:rPr lang="en-US" dirty="0" smtClean="0"/>
              <a:t>organizations</a:t>
            </a:r>
            <a:r>
              <a:rPr lang="en-US" dirty="0"/>
              <a:t> </a:t>
            </a:r>
            <a:r>
              <a:rPr lang="en-US" dirty="0" smtClean="0"/>
              <a:t>and </a:t>
            </a:r>
            <a:r>
              <a:rPr lang="en-US" dirty="0" err="1" smtClean="0"/>
              <a:t>crowdsource</a:t>
            </a:r>
            <a:r>
              <a:rPr lang="en-US" dirty="0" smtClean="0"/>
              <a:t> to identify flashpoint precincts.</a:t>
            </a:r>
          </a:p>
          <a:p>
            <a:pPr>
              <a:spcBef>
                <a:spcPts val="1500"/>
              </a:spcBef>
            </a:pPr>
            <a:endParaRPr lang="en-US" dirty="0"/>
          </a:p>
        </p:txBody>
      </p:sp>
    </p:spTree>
    <p:extLst>
      <p:ext uri="{BB962C8B-B14F-4D97-AF65-F5344CB8AC3E}">
        <p14:creationId xmlns:p14="http://schemas.microsoft.com/office/powerpoint/2010/main" val="182661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901" y="223557"/>
            <a:ext cx="8446168" cy="924277"/>
          </a:xfrm>
        </p:spPr>
        <p:txBody>
          <a:bodyPr>
            <a:noAutofit/>
          </a:bodyPr>
          <a:lstStyle/>
          <a:p>
            <a:pPr algn="ctr"/>
            <a:r>
              <a:rPr lang="en-US" sz="3200" dirty="0" smtClean="0"/>
              <a:t>Highest Growth Rate</a:t>
            </a:r>
            <a:r>
              <a:rPr lang="en-US" sz="3200" dirty="0"/>
              <a:t> </a:t>
            </a:r>
            <a:r>
              <a:rPr lang="en-US" sz="3200" dirty="0" smtClean="0"/>
              <a:t>from 2000 to 2010</a:t>
            </a:r>
            <a:endParaRPr lang="en-US" sz="3200" dirty="0"/>
          </a:p>
        </p:txBody>
      </p:sp>
      <p:graphicFrame>
        <p:nvGraphicFramePr>
          <p:cNvPr id="4" name="Chart 3"/>
          <p:cNvGraphicFramePr>
            <a:graphicFrameLocks/>
          </p:cNvGraphicFramePr>
          <p:nvPr>
            <p:extLst>
              <p:ext uri="{D42A27DB-BD31-4B8C-83A1-F6EECF244321}">
                <p14:modId xmlns:p14="http://schemas.microsoft.com/office/powerpoint/2010/main" val="3901369287"/>
              </p:ext>
            </p:extLst>
          </p:nvPr>
        </p:nvGraphicFramePr>
        <p:xfrm>
          <a:off x="384901" y="1349488"/>
          <a:ext cx="8446168" cy="44263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240947" y="5901770"/>
            <a:ext cx="3114151" cy="276991"/>
          </a:xfrm>
          <a:prstGeom prst="rect">
            <a:avLst/>
          </a:prstGeom>
          <a:noFill/>
        </p:spPr>
        <p:txBody>
          <a:bodyPr wrap="square" lIns="91432" tIns="45716" rIns="91432" bIns="45716" rtlCol="0">
            <a:spAutoFit/>
          </a:bodyPr>
          <a:lstStyle/>
          <a:p>
            <a:pPr algn="r"/>
            <a:r>
              <a:rPr lang="en-US" sz="1200" dirty="0" smtClean="0">
                <a:solidFill>
                  <a:schemeClr val="tx2"/>
                </a:solidFill>
                <a:latin typeface="Avenir Book"/>
                <a:cs typeface="Avenir Book"/>
              </a:rPr>
              <a:t>Source: U.S. Census Bureau</a:t>
            </a:r>
            <a:endParaRPr lang="en-US" sz="1200" dirty="0">
              <a:solidFill>
                <a:schemeClr val="tx2"/>
              </a:solidFill>
              <a:latin typeface="Avenir Book"/>
              <a:cs typeface="Avenir Book"/>
            </a:endParaRPr>
          </a:p>
        </p:txBody>
      </p:sp>
    </p:spTree>
    <p:extLst>
      <p:ext uri="{BB962C8B-B14F-4D97-AF65-F5344CB8AC3E}">
        <p14:creationId xmlns:p14="http://schemas.microsoft.com/office/powerpoint/2010/main" val="36088444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474837437"/>
              </p:ext>
            </p:extLst>
          </p:nvPr>
        </p:nvGraphicFramePr>
        <p:xfrm>
          <a:off x="610619" y="1305245"/>
          <a:ext cx="7876968" cy="44785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73435" y="5755240"/>
            <a:ext cx="3114151" cy="276991"/>
          </a:xfrm>
          <a:prstGeom prst="rect">
            <a:avLst/>
          </a:prstGeom>
          <a:noFill/>
        </p:spPr>
        <p:txBody>
          <a:bodyPr wrap="square" lIns="91432" tIns="45716" rIns="91432" bIns="45716" rtlCol="0">
            <a:spAutoFit/>
          </a:bodyPr>
          <a:lstStyle/>
          <a:p>
            <a:pPr algn="r"/>
            <a:r>
              <a:rPr lang="en-US" sz="1200" dirty="0" smtClean="0">
                <a:solidFill>
                  <a:schemeClr val="tx2"/>
                </a:solidFill>
                <a:latin typeface="Avenir Book"/>
                <a:cs typeface="Avenir Book"/>
              </a:rPr>
              <a:t>Source: U.S. Census Bureau 2011</a:t>
            </a:r>
            <a:endParaRPr lang="en-US" sz="1200" dirty="0">
              <a:solidFill>
                <a:schemeClr val="tx2"/>
              </a:solidFill>
              <a:latin typeface="Avenir Book"/>
              <a:cs typeface="Avenir Book"/>
            </a:endParaRPr>
          </a:p>
        </p:txBody>
      </p:sp>
      <p:sp>
        <p:nvSpPr>
          <p:cNvPr id="3" name="Title 2"/>
          <p:cNvSpPr>
            <a:spLocks noGrp="1"/>
          </p:cNvSpPr>
          <p:nvPr>
            <p:ph type="title"/>
          </p:nvPr>
        </p:nvSpPr>
        <p:spPr>
          <a:xfrm>
            <a:off x="482600" y="189958"/>
            <a:ext cx="8285870" cy="982297"/>
          </a:xfrm>
        </p:spPr>
        <p:txBody>
          <a:bodyPr>
            <a:normAutofit fontScale="90000"/>
          </a:bodyPr>
          <a:lstStyle/>
          <a:p>
            <a:pPr algn="ctr"/>
            <a:r>
              <a:rPr lang="en-US" sz="3600" dirty="0" smtClean="0"/>
              <a:t>Largest Contributor to Migration Today</a:t>
            </a:r>
            <a:endParaRPr lang="en-US" sz="3600" dirty="0"/>
          </a:p>
        </p:txBody>
      </p:sp>
    </p:spTree>
    <p:extLst>
      <p:ext uri="{BB962C8B-B14F-4D97-AF65-F5344CB8AC3E}">
        <p14:creationId xmlns:p14="http://schemas.microsoft.com/office/powerpoint/2010/main" val="17359643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6192" y="3019902"/>
            <a:ext cx="8035729" cy="2167620"/>
          </a:xfrm>
        </p:spPr>
        <p:txBody>
          <a:bodyPr/>
          <a:lstStyle/>
          <a:p>
            <a:r>
              <a:rPr lang="en-US" sz="3200" b="0" cap="none" dirty="0"/>
              <a:t>2</a:t>
            </a:r>
            <a:r>
              <a:rPr lang="en-US" sz="3200" b="0" cap="none" dirty="0" smtClean="0"/>
              <a:t>. Asian </a:t>
            </a:r>
            <a:r>
              <a:rPr lang="en-US" sz="3200" b="0" cap="none" dirty="0"/>
              <a:t>Americans are </a:t>
            </a:r>
            <a:r>
              <a:rPr lang="en-US" sz="3200" b="0" cap="none" dirty="0" smtClean="0"/>
              <a:t>heavily foreign-born and linguistically diverse.</a:t>
            </a:r>
            <a:endParaRPr lang="en-US" sz="3200" b="0" cap="none" dirty="0"/>
          </a:p>
        </p:txBody>
      </p:sp>
    </p:spTree>
    <p:extLst>
      <p:ext uri="{BB962C8B-B14F-4D97-AF65-F5344CB8AC3E}">
        <p14:creationId xmlns:p14="http://schemas.microsoft.com/office/powerpoint/2010/main" val="31899724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73435" y="5755240"/>
            <a:ext cx="3114151" cy="276991"/>
          </a:xfrm>
          <a:prstGeom prst="rect">
            <a:avLst/>
          </a:prstGeom>
          <a:noFill/>
        </p:spPr>
        <p:txBody>
          <a:bodyPr wrap="square" lIns="91432" tIns="45716" rIns="91432" bIns="45716" rtlCol="0">
            <a:spAutoFit/>
          </a:bodyPr>
          <a:lstStyle/>
          <a:p>
            <a:pPr algn="r"/>
            <a:r>
              <a:rPr lang="en-US" sz="1200" dirty="0" smtClean="0">
                <a:solidFill>
                  <a:schemeClr val="tx2"/>
                </a:solidFill>
                <a:latin typeface="Avenir Book"/>
                <a:cs typeface="Avenir Book"/>
              </a:rPr>
              <a:t>Source: U.S. Census Bureau 2011</a:t>
            </a:r>
            <a:endParaRPr lang="en-US" sz="1200" dirty="0">
              <a:solidFill>
                <a:schemeClr val="tx2"/>
              </a:solidFill>
              <a:latin typeface="Avenir Book"/>
              <a:cs typeface="Avenir Book"/>
            </a:endParaRPr>
          </a:p>
        </p:txBody>
      </p:sp>
      <p:sp>
        <p:nvSpPr>
          <p:cNvPr id="3" name="Title 2"/>
          <p:cNvSpPr>
            <a:spLocks noGrp="1"/>
          </p:cNvSpPr>
          <p:nvPr>
            <p:ph type="title"/>
          </p:nvPr>
        </p:nvSpPr>
        <p:spPr>
          <a:xfrm>
            <a:off x="482600" y="226591"/>
            <a:ext cx="8285870" cy="982297"/>
          </a:xfrm>
        </p:spPr>
        <p:txBody>
          <a:bodyPr>
            <a:normAutofit/>
          </a:bodyPr>
          <a:lstStyle/>
          <a:p>
            <a:pPr algn="ctr"/>
            <a:r>
              <a:rPr lang="en-US" sz="3600" dirty="0" smtClean="0"/>
              <a:t>A Heavily Immigrant Population</a:t>
            </a:r>
            <a:endParaRPr lang="en-US" sz="3600"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835505592"/>
              </p:ext>
            </p:extLst>
          </p:nvPr>
        </p:nvGraphicFramePr>
        <p:xfrm>
          <a:off x="482600" y="1396442"/>
          <a:ext cx="8339390" cy="4432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0935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59104" y="5458315"/>
            <a:ext cx="5284897" cy="646331"/>
          </a:xfrm>
          <a:prstGeom prst="rect">
            <a:avLst/>
          </a:prstGeom>
          <a:noFill/>
        </p:spPr>
        <p:txBody>
          <a:bodyPr wrap="square" rtlCol="0">
            <a:spAutoFit/>
          </a:bodyPr>
          <a:lstStyle/>
          <a:p>
            <a:r>
              <a:rPr lang="en-US" sz="1200" dirty="0" smtClean="0">
                <a:latin typeface="Avenir Book"/>
                <a:cs typeface="Avenir Book"/>
              </a:rPr>
              <a:t>“Other Asians” includes Laotians (1.9%), Pakistanis (1.7%), Cambodians (1.6%), Hmong (1.4%), Thai (1.1%), Taiwanese (0.6%), Indonesian (0.4%), Bangladeshi (0.4%), among others.  </a:t>
            </a:r>
            <a:endParaRPr lang="en-US" sz="1200" dirty="0">
              <a:latin typeface="Avenir Book"/>
              <a:cs typeface="Avenir Book"/>
            </a:endParaRPr>
          </a:p>
        </p:txBody>
      </p:sp>
      <p:sp>
        <p:nvSpPr>
          <p:cNvPr id="4" name="Title 3"/>
          <p:cNvSpPr>
            <a:spLocks noGrp="1"/>
          </p:cNvSpPr>
          <p:nvPr>
            <p:ph type="title"/>
          </p:nvPr>
        </p:nvSpPr>
        <p:spPr>
          <a:xfrm>
            <a:off x="280884" y="97689"/>
            <a:ext cx="8524223" cy="893466"/>
          </a:xfrm>
        </p:spPr>
        <p:txBody>
          <a:bodyPr anchor="ctr">
            <a:normAutofit/>
          </a:bodyPr>
          <a:lstStyle/>
          <a:p>
            <a:pPr algn="ctr"/>
            <a:r>
              <a:rPr lang="en-US" sz="3200" dirty="0" smtClean="0"/>
              <a:t>Ethnically and Linguistically Diverse</a:t>
            </a:r>
            <a:endParaRPr lang="en-US" sz="3200" dirty="0"/>
          </a:p>
        </p:txBody>
      </p:sp>
      <p:sp>
        <p:nvSpPr>
          <p:cNvPr id="5" name="Text Placeholder 4"/>
          <p:cNvSpPr>
            <a:spLocks noGrp="1"/>
          </p:cNvSpPr>
          <p:nvPr>
            <p:ph type="body" sz="half" idx="2"/>
          </p:nvPr>
        </p:nvSpPr>
        <p:spPr>
          <a:xfrm>
            <a:off x="615960" y="1807227"/>
            <a:ext cx="2849553" cy="3540141"/>
          </a:xfrm>
        </p:spPr>
        <p:txBody>
          <a:bodyPr>
            <a:normAutofit/>
          </a:bodyPr>
          <a:lstStyle/>
          <a:p>
            <a:r>
              <a:rPr lang="en-US" sz="1600" dirty="0" smtClean="0">
                <a:latin typeface="Avenir Black"/>
                <a:cs typeface="Avenir Black"/>
              </a:rPr>
              <a:t>Asian Languages:</a:t>
            </a:r>
          </a:p>
          <a:p>
            <a:r>
              <a:rPr lang="en-US" sz="1600" dirty="0" smtClean="0"/>
              <a:t>Chinese, Japanese, Korean, Mon-Khmer/Cambodian, Hmong, Thai, Lao, Vietnamese, Tagalog-Pilipino, Dravidian (</a:t>
            </a:r>
            <a:r>
              <a:rPr lang="en-US" sz="1600" dirty="0" err="1" smtClean="0"/>
              <a:t>Tegulu</a:t>
            </a:r>
            <a:r>
              <a:rPr lang="en-US" sz="1600" dirty="0" smtClean="0"/>
              <a:t>, Tamil, </a:t>
            </a:r>
            <a:r>
              <a:rPr lang="en-US" sz="1600" dirty="0" err="1" smtClean="0"/>
              <a:t>Malayam</a:t>
            </a:r>
            <a:r>
              <a:rPr lang="en-US" sz="1600" dirty="0" smtClean="0"/>
              <a:t>)</a:t>
            </a:r>
          </a:p>
          <a:p>
            <a:endParaRPr lang="en-US" sz="1600" dirty="0"/>
          </a:p>
          <a:p>
            <a:r>
              <a:rPr lang="en-US" sz="1600" dirty="0" smtClean="0">
                <a:latin typeface="Avenir Black"/>
                <a:cs typeface="Avenir Black"/>
              </a:rPr>
              <a:t>Indic Languages:</a:t>
            </a:r>
          </a:p>
          <a:p>
            <a:r>
              <a:rPr lang="en-US" sz="1600" dirty="0" smtClean="0"/>
              <a:t>Hindi, Urdu, Gujarati, Punjabi, Bengali, Marathi</a:t>
            </a:r>
            <a:endParaRPr lang="en-US" sz="1600" dirty="0"/>
          </a:p>
        </p:txBody>
      </p:sp>
      <p:graphicFrame>
        <p:nvGraphicFramePr>
          <p:cNvPr id="2" name="Chart 1"/>
          <p:cNvGraphicFramePr/>
          <p:nvPr>
            <p:extLst>
              <p:ext uri="{D42A27DB-BD31-4B8C-83A1-F6EECF244321}">
                <p14:modId xmlns:p14="http://schemas.microsoft.com/office/powerpoint/2010/main" val="2003651092"/>
              </p:ext>
            </p:extLst>
          </p:nvPr>
        </p:nvGraphicFramePr>
        <p:xfrm>
          <a:off x="2967603" y="1088842"/>
          <a:ext cx="6032904" cy="43949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6020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8" y="488014"/>
            <a:ext cx="7951537" cy="916126"/>
          </a:xfrm>
        </p:spPr>
        <p:txBody>
          <a:bodyPr>
            <a:normAutofit fontScale="90000"/>
          </a:bodyPr>
          <a:lstStyle/>
          <a:p>
            <a:pPr algn="ctr"/>
            <a:r>
              <a:rPr lang="en-US" sz="3400" dirty="0" smtClean="0"/>
              <a:t>Language Other than English at Home</a:t>
            </a:r>
            <a:endParaRPr lang="en-US" sz="3400" dirty="0"/>
          </a:p>
        </p:txBody>
      </p:sp>
      <p:graphicFrame>
        <p:nvGraphicFramePr>
          <p:cNvPr id="4" name="Chart 3"/>
          <p:cNvGraphicFramePr>
            <a:graphicFrameLocks noGrp="1"/>
          </p:cNvGraphicFramePr>
          <p:nvPr>
            <p:extLst>
              <p:ext uri="{D42A27DB-BD31-4B8C-83A1-F6EECF244321}">
                <p14:modId xmlns:p14="http://schemas.microsoft.com/office/powerpoint/2010/main" val="1334393199"/>
              </p:ext>
            </p:extLst>
          </p:nvPr>
        </p:nvGraphicFramePr>
        <p:xfrm>
          <a:off x="286860" y="1751234"/>
          <a:ext cx="4012023" cy="321847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52150" y="5064373"/>
            <a:ext cx="1218404" cy="246221"/>
          </a:xfrm>
          <a:prstGeom prst="rect">
            <a:avLst/>
          </a:prstGeom>
          <a:noFill/>
        </p:spPr>
        <p:txBody>
          <a:bodyPr wrap="none" rtlCol="0">
            <a:spAutoFit/>
          </a:bodyPr>
          <a:lstStyle/>
          <a:p>
            <a:r>
              <a:rPr lang="en-US" sz="1000" dirty="0" smtClean="0">
                <a:latin typeface="Avenir Book"/>
                <a:cs typeface="Avenir Book"/>
              </a:rPr>
              <a:t>Source: 2011 ACS</a:t>
            </a:r>
            <a:endParaRPr lang="en-US" sz="1000" dirty="0">
              <a:latin typeface="Avenir Book"/>
              <a:cs typeface="Avenir Book"/>
            </a:endParaRPr>
          </a:p>
        </p:txBody>
      </p:sp>
      <p:sp>
        <p:nvSpPr>
          <p:cNvPr id="9" name="TextBox 8"/>
          <p:cNvSpPr txBox="1"/>
          <p:nvPr/>
        </p:nvSpPr>
        <p:spPr>
          <a:xfrm>
            <a:off x="4585377" y="5064373"/>
            <a:ext cx="2737022" cy="246221"/>
          </a:xfrm>
          <a:prstGeom prst="rect">
            <a:avLst/>
          </a:prstGeom>
          <a:noFill/>
        </p:spPr>
        <p:txBody>
          <a:bodyPr wrap="none" rtlCol="0">
            <a:spAutoFit/>
          </a:bodyPr>
          <a:lstStyle/>
          <a:p>
            <a:r>
              <a:rPr lang="en-US" sz="1000" dirty="0" smtClean="0">
                <a:latin typeface="Avenir Book"/>
                <a:cs typeface="Avenir Book"/>
              </a:rPr>
              <a:t>Source: 1980, 1990, 2000 Census; 2010 ACS</a:t>
            </a:r>
            <a:endParaRPr lang="en-US" sz="1000" dirty="0">
              <a:latin typeface="Avenir Book"/>
              <a:cs typeface="Avenir Book"/>
            </a:endParaRPr>
          </a:p>
        </p:txBody>
      </p:sp>
      <p:graphicFrame>
        <p:nvGraphicFramePr>
          <p:cNvPr id="10" name="Chart 9"/>
          <p:cNvGraphicFramePr>
            <a:graphicFrameLocks noGrp="1"/>
          </p:cNvGraphicFramePr>
          <p:nvPr>
            <p:extLst>
              <p:ext uri="{D42A27DB-BD31-4B8C-83A1-F6EECF244321}">
                <p14:modId xmlns:p14="http://schemas.microsoft.com/office/powerpoint/2010/main" val="2560563868"/>
              </p:ext>
            </p:extLst>
          </p:nvPr>
        </p:nvGraphicFramePr>
        <p:xfrm>
          <a:off x="4298883" y="1751234"/>
          <a:ext cx="4558257" cy="3218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17090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rkeley_moder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Berkeley_moder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Berkeley_moder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Berkeley_moder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2782</TotalTime>
  <Words>1436</Words>
  <Application>Microsoft Macintosh PowerPoint</Application>
  <PresentationFormat>On-screen Show (4:3)</PresentationFormat>
  <Paragraphs>261</Paragraphs>
  <Slides>31</Slides>
  <Notes>4</Notes>
  <HiddenSlides>0</HiddenSlides>
  <MMClips>0</MMClips>
  <ScaleCrop>false</ScaleCrop>
  <HeadingPairs>
    <vt:vector size="4" baseType="variant">
      <vt:variant>
        <vt:lpstr>Theme</vt:lpstr>
      </vt:variant>
      <vt:variant>
        <vt:i4>6</vt:i4>
      </vt:variant>
      <vt:variant>
        <vt:lpstr>Slide Titles</vt:lpstr>
      </vt:variant>
      <vt:variant>
        <vt:i4>31</vt:i4>
      </vt:variant>
    </vt:vector>
  </HeadingPairs>
  <TitlesOfParts>
    <vt:vector size="37" baseType="lpstr">
      <vt:lpstr>Berkeley_modern2</vt:lpstr>
      <vt:lpstr>Custom Design</vt:lpstr>
      <vt:lpstr>1_Berkeley_modern2</vt:lpstr>
      <vt:lpstr>2_Berkeley_modern2</vt:lpstr>
      <vt:lpstr>3_Berkeley_modern2</vt:lpstr>
      <vt:lpstr>Office Theme</vt:lpstr>
      <vt:lpstr>Language Access, Electoral Administration, and Americans of Asian Descent</vt:lpstr>
      <vt:lpstr>1. Asian Americans are arguably the most rapidly growing segment of the US population.</vt:lpstr>
      <vt:lpstr>18 Million and Growing</vt:lpstr>
      <vt:lpstr>Highest Growth Rate from 2000 to 2010</vt:lpstr>
      <vt:lpstr>Largest Contributor to Migration Today</vt:lpstr>
      <vt:lpstr>2. Asian Americans are heavily foreign-born and linguistically diverse.</vt:lpstr>
      <vt:lpstr>A Heavily Immigrant Population</vt:lpstr>
      <vt:lpstr>Ethnically and Linguistically Diverse</vt:lpstr>
      <vt:lpstr>Language Other than English at Home</vt:lpstr>
      <vt:lpstr>Limited English Proficiency*</vt:lpstr>
      <vt:lpstr>3. Asian Americans are underrepresented in US elections (especially in voter registration) and language is a factor.</vt:lpstr>
      <vt:lpstr>A Growing Share of the Electorate</vt:lpstr>
      <vt:lpstr>But Underrepresented Among Voters</vt:lpstr>
      <vt:lpstr>The Registration Gap</vt:lpstr>
      <vt:lpstr>Language as a Barrier to Registration</vt:lpstr>
      <vt:lpstr>Language Compared to All Barriers</vt:lpstr>
      <vt:lpstr>4. Needs assessment in a data-poor environment: evidence from two 2012 surveys.</vt:lpstr>
      <vt:lpstr>Two Representative Surveys</vt:lpstr>
      <vt:lpstr>English Proficiency and Registration</vt:lpstr>
      <vt:lpstr>Language and Electoral Participation</vt:lpstr>
      <vt:lpstr>Accuracy of English-only Polling</vt:lpstr>
      <vt:lpstr>Need for In-Language Materials</vt:lpstr>
      <vt:lpstr>Gaps in Section 203 Compliance</vt:lpstr>
      <vt:lpstr>5. Monitoring Compliance: the 2012 Advancing Justice project.</vt:lpstr>
      <vt:lpstr>2012 AAAJ Compliance Study</vt:lpstr>
      <vt:lpstr>Missing or Poorly Placed Translations</vt:lpstr>
      <vt:lpstr>Gaps in Bilingual Assistance</vt:lpstr>
      <vt:lpstr>Poll Workers’ Interaction</vt:lpstr>
      <vt:lpstr>Access to Provisional Ballots</vt:lpstr>
      <vt:lpstr>Summary</vt:lpstr>
      <vt:lpstr>Recommendations</vt:lpstr>
    </vt:vector>
  </TitlesOfParts>
  <Company>UC Berkeley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Access, Electoral Administration, and Americans of Asian Descent</dc:title>
  <dc:creator>Taeku Lee</dc:creator>
  <cp:lastModifiedBy>Taeku Lee</cp:lastModifiedBy>
  <cp:revision>400</cp:revision>
  <cp:lastPrinted>2013-09-03T22:15:38Z</cp:lastPrinted>
  <dcterms:created xsi:type="dcterms:W3CDTF">2013-08-29T16:11:26Z</dcterms:created>
  <dcterms:modified xsi:type="dcterms:W3CDTF">2013-09-04T01:46:45Z</dcterms:modified>
</cp:coreProperties>
</file>