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92" r:id="rId4"/>
    <p:sldId id="261" r:id="rId5"/>
    <p:sldId id="279" r:id="rId6"/>
    <p:sldId id="259" r:id="rId7"/>
    <p:sldId id="293" r:id="rId8"/>
    <p:sldId id="280" r:id="rId9"/>
    <p:sldId id="262" r:id="rId10"/>
    <p:sldId id="281" r:id="rId11"/>
    <p:sldId id="257" r:id="rId12"/>
    <p:sldId id="263" r:id="rId13"/>
    <p:sldId id="264" r:id="rId14"/>
    <p:sldId id="291" r:id="rId15"/>
    <p:sldId id="282" r:id="rId16"/>
    <p:sldId id="265" r:id="rId17"/>
    <p:sldId id="283" r:id="rId18"/>
    <p:sldId id="266" r:id="rId19"/>
    <p:sldId id="267" r:id="rId20"/>
    <p:sldId id="284" r:id="rId21"/>
    <p:sldId id="268" r:id="rId22"/>
    <p:sldId id="285" r:id="rId23"/>
    <p:sldId id="270" r:id="rId24"/>
    <p:sldId id="271" r:id="rId25"/>
    <p:sldId id="286" r:id="rId26"/>
    <p:sldId id="273" r:id="rId27"/>
    <p:sldId id="274" r:id="rId28"/>
    <p:sldId id="287" r:id="rId29"/>
    <p:sldId id="275" r:id="rId30"/>
    <p:sldId id="276" r:id="rId31"/>
    <p:sldId id="277" r:id="rId32"/>
    <p:sldId id="288" r:id="rId33"/>
    <p:sldId id="278" r:id="rId34"/>
    <p:sldId id="28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 autoAdjust="0"/>
    <p:restoredTop sz="94660"/>
  </p:normalViewPr>
  <p:slideViewPr>
    <p:cSldViewPr>
      <p:cViewPr varScale="1">
        <p:scale>
          <a:sx n="81" d="100"/>
          <a:sy n="81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41.wmf"/><Relationship Id="rId5" Type="http://schemas.openxmlformats.org/officeDocument/2006/relationships/image" Target="../media/image70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72.wmf"/><Relationship Id="rId1" Type="http://schemas.openxmlformats.org/officeDocument/2006/relationships/image" Target="../media/image41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A7429F5-0701-43C4-891B-F9119F9B0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530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2B4D88-D3E6-49D2-A2F3-93FB14F09557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8321F4-BA09-4BC2-AB71-590E03FD1E11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1E89B-E69C-4D1B-981F-4A4CB8D19B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AEA23-0DFC-41BC-A6B6-A6402B9E9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870AB-4CAF-4AAA-8D63-0A975434E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2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A64DF-600F-417D-AB7B-79D3D3BBB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E8D03-6FED-434F-8D3B-4AB171011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FD213-6700-4A74-BF37-C1B467063A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06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11138-92F2-430D-9C8C-4BD2F2077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923BD-A8E4-48D2-8C30-3CCBCAF4B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9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20362-8696-444C-8D56-534FEBD44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6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A78E-A85A-4B67-A18F-227CEAA2B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5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19148-E20F-4E58-8094-A8D8A413E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3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84648-1B3C-4345-ADF4-38935A965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0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4A0DC9-192B-44E1-A9C2-410DA70B5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2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0.wmf"/><Relationship Id="rId11" Type="http://schemas.openxmlformats.org/officeDocument/2006/relationships/image" Target="../media/image33.png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32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1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38.png"/><Relationship Id="rId7" Type="http://schemas.openxmlformats.org/officeDocument/2006/relationships/image" Target="../media/image35.wmf"/><Relationship Id="rId12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44.wmf"/><Relationship Id="rId18" Type="http://schemas.openxmlformats.org/officeDocument/2006/relationships/image" Target="../media/image46.wmf"/><Relationship Id="rId3" Type="http://schemas.openxmlformats.org/officeDocument/2006/relationships/image" Target="../media/image48.png"/><Relationship Id="rId7" Type="http://schemas.openxmlformats.org/officeDocument/2006/relationships/image" Target="../media/image41.wmf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5.wmf"/><Relationship Id="rId20" Type="http://schemas.openxmlformats.org/officeDocument/2006/relationships/image" Target="../media/image47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43.wmf"/><Relationship Id="rId5" Type="http://schemas.openxmlformats.org/officeDocument/2006/relationships/image" Target="../media/image40.wmf"/><Relationship Id="rId15" Type="http://schemas.openxmlformats.org/officeDocument/2006/relationships/oleObject" Target="../embeddings/oleObject24.bin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2.wmf"/><Relationship Id="rId1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2.bin"/><Relationship Id="rId18" Type="http://schemas.openxmlformats.org/officeDocument/2006/relationships/image" Target="../media/image56.wmf"/><Relationship Id="rId3" Type="http://schemas.openxmlformats.org/officeDocument/2006/relationships/oleObject" Target="../embeddings/oleObject27.bin"/><Relationship Id="rId21" Type="http://schemas.openxmlformats.org/officeDocument/2006/relationships/image" Target="../media/image59.jpeg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53.wmf"/><Relationship Id="rId1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5.wmf"/><Relationship Id="rId20" Type="http://schemas.openxmlformats.org/officeDocument/2006/relationships/image" Target="../media/image58.jpeg"/><Relationship Id="rId1" Type="http://schemas.openxmlformats.org/officeDocument/2006/relationships/vmlDrawing" Target="../drawings/vmlDrawing5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3.bin"/><Relationship Id="rId10" Type="http://schemas.openxmlformats.org/officeDocument/2006/relationships/image" Target="../media/image52.wmf"/><Relationship Id="rId19" Type="http://schemas.openxmlformats.org/officeDocument/2006/relationships/image" Target="../media/image57.png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54.wmf"/><Relationship Id="rId22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3.png"/><Relationship Id="rId5" Type="http://schemas.openxmlformats.org/officeDocument/2006/relationships/image" Target="../media/image61.w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1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0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8.wmf"/><Relationship Id="rId11" Type="http://schemas.openxmlformats.org/officeDocument/2006/relationships/image" Target="../media/image71.png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2.wmf"/><Relationship Id="rId11" Type="http://schemas.openxmlformats.org/officeDocument/2006/relationships/image" Target="../media/image74.png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73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45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76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92175"/>
            <a:ext cx="7772400" cy="1470025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Right Protection via Watermarking with Provable Preservation of</a:t>
            </a:r>
            <a:br>
              <a:rPr lang="en-US" sz="2800" b="1" dirty="0" smtClean="0"/>
            </a:br>
            <a:r>
              <a:rPr lang="en-US" sz="2800" b="1" dirty="0" smtClean="0"/>
              <a:t>Distance-based Mining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477000" cy="129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smtClean="0"/>
              <a:t>Spyros Zoumpoulis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Joint work with Michalis Vlachos, Nick Freris and Claudio Lucchese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Mathematical &amp; Computational Sciences</a:t>
            </a:r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  <a:p>
            <a:pPr eaLnBrk="1" hangingPunct="1">
              <a:lnSpc>
                <a:spcPct val="80000"/>
              </a:lnSpc>
            </a:pPr>
            <a:endParaRPr lang="en-US" sz="20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295400" y="4876800"/>
            <a:ext cx="640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2000"/>
              <a:t>August 18, 2011</a:t>
            </a:r>
          </a:p>
          <a:p>
            <a:pPr algn="ctr">
              <a:spcBef>
                <a:spcPct val="20000"/>
              </a:spcBef>
            </a:pPr>
            <a:r>
              <a:rPr lang="en-US" sz="2000"/>
              <a:t>IBM ZRL</a:t>
            </a:r>
          </a:p>
        </p:txBody>
      </p:sp>
      <p:pic>
        <p:nvPicPr>
          <p:cNvPr id="12293" name="Picture 5" descr="ibm_white_logo_300dp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7889FB"/>
              </a:clrFrom>
              <a:clrTo>
                <a:srgbClr val="7889FB">
                  <a:alpha val="0"/>
                </a:srgbClr>
              </a:clrTo>
            </a:clrChange>
            <a:lum bright="-100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282" b="-32936"/>
          <a:stretch>
            <a:fillRect/>
          </a:stretch>
        </p:blipFill>
        <p:spPr bwMode="invGray">
          <a:xfrm>
            <a:off x="76200" y="152400"/>
            <a:ext cx="116205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Watermarking Scheme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21516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21517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1518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41493F1-5176-4A8F-A756-7658084F45B5}" type="slidenum">
              <a:rPr lang="en-US" sz="1000">
                <a:solidFill>
                  <a:schemeClr val="bg2"/>
                </a:solidFill>
              </a:rPr>
              <a:pPr algn="r" eaLnBrk="1" hangingPunct="1"/>
              <a:t>10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dv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460750"/>
            <a:ext cx="14192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43075" y="2609850"/>
            <a:ext cx="3189288" cy="4019550"/>
            <a:chOff x="1098" y="1352"/>
            <a:chExt cx="2009" cy="2532"/>
          </a:xfrm>
        </p:grpSpPr>
        <p:grpSp>
          <p:nvGrpSpPr>
            <p:cNvPr id="22541" name="Group 6"/>
            <p:cNvGrpSpPr>
              <a:grpSpLocks/>
            </p:cNvGrpSpPr>
            <p:nvPr/>
          </p:nvGrpSpPr>
          <p:grpSpPr bwMode="auto">
            <a:xfrm>
              <a:off x="1098" y="1352"/>
              <a:ext cx="2009" cy="2532"/>
              <a:chOff x="1098" y="1352"/>
              <a:chExt cx="2009" cy="2532"/>
            </a:xfrm>
          </p:grpSpPr>
          <p:pic>
            <p:nvPicPr>
              <p:cNvPr id="22543" name="Picture 7" descr="ebe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1434"/>
                <a:ext cx="488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4" name="Picture 8" descr="ebert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3203"/>
                <a:ext cx="488" cy="6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45" name="Rectangle 9"/>
              <p:cNvSpPr>
                <a:spLocks noChangeArrowheads="1"/>
              </p:cNvSpPr>
              <p:nvPr/>
            </p:nvSpPr>
            <p:spPr bwMode="auto">
              <a:xfrm>
                <a:off x="2608" y="3203"/>
                <a:ext cx="499" cy="681"/>
              </a:xfrm>
              <a:prstGeom prst="rect">
                <a:avLst/>
              </a:prstGeom>
              <a:solidFill>
                <a:srgbClr val="FF9900">
                  <a:alpha val="79999"/>
                </a:srgb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2546" name="Picture 10" descr="roeper-bnb-0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08" y="2205"/>
                <a:ext cx="489" cy="6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2547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1098" y="1775"/>
                <a:ext cx="1510" cy="539"/>
              </a:xfrm>
              <a:prstGeom prst="curvedConnector3">
                <a:avLst>
                  <a:gd name="adj1" fmla="val 33708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48" name="AutoShape 12"/>
              <p:cNvCxnSpPr>
                <a:cxnSpLocks noChangeShapeType="1"/>
              </p:cNvCxnSpPr>
              <p:nvPr/>
            </p:nvCxnSpPr>
            <p:spPr bwMode="auto">
              <a:xfrm>
                <a:off x="1098" y="2314"/>
                <a:ext cx="1510" cy="209"/>
              </a:xfrm>
              <a:prstGeom prst="curved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49" name="AutoShape 13"/>
              <p:cNvCxnSpPr>
                <a:cxnSpLocks noChangeShapeType="1"/>
                <a:endCxn id="22545" idx="1"/>
              </p:cNvCxnSpPr>
              <p:nvPr/>
            </p:nvCxnSpPr>
            <p:spPr bwMode="auto">
              <a:xfrm>
                <a:off x="1098" y="2314"/>
                <a:ext cx="1510" cy="1230"/>
              </a:xfrm>
              <a:prstGeom prst="curvedConnector3">
                <a:avLst>
                  <a:gd name="adj1" fmla="val 41125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pic>
            <p:nvPicPr>
              <p:cNvPr id="22550" name="Picture 14" descr="1filmstri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" y="1480"/>
                <a:ext cx="81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1" name="Picture 15" descr="1filmstri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0" y="2160"/>
                <a:ext cx="81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52" name="Picture 16" descr="1filmstrip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1" y="3067"/>
                <a:ext cx="816" cy="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553" name="Text Box 17"/>
              <p:cNvSpPr txBox="1">
                <a:spLocks noChangeArrowheads="1"/>
              </p:cNvSpPr>
              <p:nvPr/>
            </p:nvSpPr>
            <p:spPr bwMode="auto">
              <a:xfrm>
                <a:off x="1837" y="1352"/>
                <a:ext cx="9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i="1">
                    <a:solidFill>
                      <a:srgbClr val="2304DE"/>
                    </a:solidFill>
                  </a:rPr>
                  <a:t>+ watermark A</a:t>
                </a:r>
              </a:p>
            </p:txBody>
          </p:sp>
          <p:sp>
            <p:nvSpPr>
              <p:cNvPr id="22554" name="Text Box 18"/>
              <p:cNvSpPr txBox="1">
                <a:spLocks noChangeArrowheads="1"/>
              </p:cNvSpPr>
              <p:nvPr/>
            </p:nvSpPr>
            <p:spPr bwMode="auto">
              <a:xfrm>
                <a:off x="1837" y="2024"/>
                <a:ext cx="9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i="1">
                    <a:solidFill>
                      <a:srgbClr val="FF0000"/>
                    </a:solidFill>
                  </a:rPr>
                  <a:t>+ watermark B</a:t>
                </a:r>
              </a:p>
            </p:txBody>
          </p:sp>
          <p:sp>
            <p:nvSpPr>
              <p:cNvPr id="22555" name="Text Box 19"/>
              <p:cNvSpPr txBox="1">
                <a:spLocks noChangeArrowheads="1"/>
              </p:cNvSpPr>
              <p:nvPr/>
            </p:nvSpPr>
            <p:spPr bwMode="auto">
              <a:xfrm>
                <a:off x="1837" y="2940"/>
                <a:ext cx="90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1200" i="1">
                    <a:solidFill>
                      <a:srgbClr val="FBA22B"/>
                    </a:solidFill>
                  </a:rPr>
                  <a:t>+ watermark N</a:t>
                </a:r>
              </a:p>
            </p:txBody>
          </p:sp>
        </p:grpSp>
        <p:sp>
          <p:nvSpPr>
            <p:cNvPr id="22542" name="Text Box 20"/>
            <p:cNvSpPr txBox="1">
              <a:spLocks noChangeArrowheads="1"/>
            </p:cNvSpPr>
            <p:nvPr/>
          </p:nvSpPr>
          <p:spPr bwMode="auto">
            <a:xfrm>
              <a:off x="2744" y="2840"/>
              <a:ext cx="18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…</a:t>
              </a: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940425" y="3316288"/>
            <a:ext cx="2881313" cy="2725737"/>
            <a:chOff x="3742" y="1797"/>
            <a:chExt cx="1815" cy="1717"/>
          </a:xfrm>
        </p:grpSpPr>
        <p:pic>
          <p:nvPicPr>
            <p:cNvPr id="22538" name="Picture 22" descr="film_strip_with_lower_pic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" y="1797"/>
              <a:ext cx="541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91" name="Text Box 23"/>
            <p:cNvSpPr txBox="1">
              <a:spLocks noChangeArrowheads="1"/>
            </p:cNvSpPr>
            <p:nvPr/>
          </p:nvSpPr>
          <p:spPr bwMode="auto">
            <a:xfrm>
              <a:off x="3742" y="2840"/>
              <a:ext cx="1815" cy="674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i="1" dirty="0">
                  <a:solidFill>
                    <a:srgbClr val="003399"/>
                  </a:solidFill>
                </a:rPr>
                <a:t>If the movie is leaked on the internet, by examining the movie one can deduce the source of the leak</a:t>
              </a:r>
            </a:p>
          </p:txBody>
        </p:sp>
        <p:pic>
          <p:nvPicPr>
            <p:cNvPr id="22540" name="Picture 24" descr="dvd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9" y="1933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33" name="Text Box 25"/>
          <p:cNvSpPr txBox="1">
            <a:spLocks noChangeArrowheads="1"/>
          </p:cNvSpPr>
          <p:nvPr/>
        </p:nvSpPr>
        <p:spPr bwMode="auto">
          <a:xfrm>
            <a:off x="381000" y="1416050"/>
            <a:ext cx="838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Oscars: Academy voting members get watermarked DVD’s months before official release</a:t>
            </a:r>
          </a:p>
        </p:txBody>
      </p:sp>
      <p:sp>
        <p:nvSpPr>
          <p:cNvPr id="22534" name="TextBox 29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2535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9DB9CA8-D8C8-4F84-A3C6-68051C6D85B2}" type="slidenum">
              <a:rPr lang="en-US" sz="1000">
                <a:solidFill>
                  <a:schemeClr val="bg2"/>
                </a:solidFill>
              </a:rPr>
              <a:pPr algn="r" eaLnBrk="1" hangingPunct="1"/>
              <a:t>11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225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Watermarking Scheme</a:t>
            </a:r>
          </a:p>
        </p:txBody>
      </p:sp>
      <p:sp>
        <p:nvSpPr>
          <p:cNvPr id="28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Watermarking Scheme</a:t>
            </a:r>
          </a:p>
        </p:txBody>
      </p:sp>
      <p:sp>
        <p:nvSpPr>
          <p:cNvPr id="1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1800" smtClean="0"/>
              <a:t>Object                          , where  </a:t>
            </a:r>
          </a:p>
        </p:txBody>
      </p:sp>
      <p:sp>
        <p:nvSpPr>
          <p:cNvPr id="1037" name="Rectangle 4"/>
          <p:cNvSpPr>
            <a:spLocks noChangeArrowheads="1"/>
          </p:cNvSpPr>
          <p:nvPr/>
        </p:nvSpPr>
        <p:spPr bwMode="auto">
          <a:xfrm>
            <a:off x="457200" y="2286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                               ,  </a:t>
            </a:r>
          </a:p>
        </p:txBody>
      </p:sp>
      <p:sp>
        <p:nvSpPr>
          <p:cNvPr id="1038" name="Rectangle 5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 </a:t>
            </a:r>
          </a:p>
        </p:txBody>
      </p:sp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1752600" y="1600200"/>
          <a:ext cx="1417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3" imgW="850680" imgH="228600" progId="Equation.3">
                  <p:embed/>
                </p:oleObj>
              </mc:Choice>
              <mc:Fallback>
                <p:oleObj name="Equation" r:id="rId3" imgW="85068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00200"/>
                        <a:ext cx="1417638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114800" y="1600200"/>
          <a:ext cx="131286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Equation" r:id="rId5" imgW="787320" imgH="228600" progId="Equation.3">
                  <p:embed/>
                </p:oleObj>
              </mc:Choice>
              <mc:Fallback>
                <p:oleObj name="Equation" r:id="rId5" imgW="787320" imgH="228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600200"/>
                        <a:ext cx="1312863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9"/>
          <p:cNvGraphicFramePr>
            <a:graphicFrameLocks noChangeAspect="1"/>
          </p:cNvGraphicFramePr>
          <p:nvPr/>
        </p:nvGraphicFramePr>
        <p:xfrm>
          <a:off x="914400" y="2185988"/>
          <a:ext cx="19812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7" imgW="1307880" imgH="317160" progId="Equation.3">
                  <p:embed/>
                </p:oleObj>
              </mc:Choice>
              <mc:Fallback>
                <p:oleObj name="Equation" r:id="rId7" imgW="1307880" imgH="31716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185988"/>
                        <a:ext cx="19812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10"/>
          <p:cNvGraphicFramePr>
            <a:graphicFrameLocks noChangeAspect="1"/>
          </p:cNvGraphicFramePr>
          <p:nvPr/>
        </p:nvGraphicFramePr>
        <p:xfrm>
          <a:off x="2967038" y="2286000"/>
          <a:ext cx="11477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9" imgW="698400" imgH="266400" progId="Equation.3">
                  <p:embed/>
                </p:oleObj>
              </mc:Choice>
              <mc:Fallback>
                <p:oleObj name="Equation" r:id="rId9" imgW="698400" imgH="2664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286000"/>
                        <a:ext cx="1147762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57200" y="3048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i="1" kern="0" dirty="0">
                <a:latin typeface="+mn-lt"/>
              </a:rPr>
              <a:t>Multiplicative watermark embedding               ,             </a:t>
            </a:r>
          </a:p>
        </p:txBody>
      </p:sp>
      <p:graphicFrame>
        <p:nvGraphicFramePr>
          <p:cNvPr id="1030" name="Object 11"/>
          <p:cNvGraphicFramePr>
            <a:graphicFrameLocks noChangeAspect="1"/>
          </p:cNvGraphicFramePr>
          <p:nvPr/>
        </p:nvGraphicFramePr>
        <p:xfrm>
          <a:off x="4576763" y="3048000"/>
          <a:ext cx="8334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Equation" r:id="rId11" imgW="444240" imgH="203040" progId="Equation.3">
                  <p:embed/>
                </p:oleObj>
              </mc:Choice>
              <mc:Fallback>
                <p:oleObj name="Equation" r:id="rId11" imgW="44424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6763" y="3048000"/>
                        <a:ext cx="833437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12"/>
          <p:cNvGraphicFramePr>
            <a:graphicFrameLocks noChangeAspect="1"/>
          </p:cNvGraphicFramePr>
          <p:nvPr/>
        </p:nvGraphicFramePr>
        <p:xfrm>
          <a:off x="1447800" y="3352800"/>
          <a:ext cx="1524000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tion" r:id="rId13" imgW="1028520" imgH="558720" progId="Equation.3">
                  <p:embed/>
                </p:oleObj>
              </mc:Choice>
              <mc:Fallback>
                <p:oleObj name="Equation" r:id="rId13" imgW="1028520" imgH="55872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352800"/>
                        <a:ext cx="1524000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13"/>
          <p:cNvGraphicFramePr>
            <a:graphicFrameLocks noChangeAspect="1"/>
          </p:cNvGraphicFramePr>
          <p:nvPr/>
        </p:nvGraphicFramePr>
        <p:xfrm>
          <a:off x="5562600" y="3073400"/>
          <a:ext cx="10001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5" imgW="571320" imgH="203040" progId="Equation.3">
                  <p:embed/>
                </p:oleObj>
              </mc:Choice>
              <mc:Fallback>
                <p:oleObj name="Equation" r:id="rId15" imgW="57132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073400"/>
                        <a:ext cx="10001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14"/>
          <p:cNvGraphicFramePr>
            <a:graphicFrameLocks noChangeAspect="1"/>
          </p:cNvGraphicFramePr>
          <p:nvPr/>
        </p:nvGraphicFramePr>
        <p:xfrm>
          <a:off x="1066800" y="4648200"/>
          <a:ext cx="379095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tion" r:id="rId17" imgW="2819160" imgH="736560" progId="Equation.3">
                  <p:embed/>
                </p:oleObj>
              </mc:Choice>
              <mc:Fallback>
                <p:oleObj name="Equation" r:id="rId17" imgW="2819160" imgH="73656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379095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5"/>
          <p:cNvGraphicFramePr>
            <a:graphicFrameLocks noChangeAspect="1"/>
          </p:cNvGraphicFramePr>
          <p:nvPr/>
        </p:nvGraphicFramePr>
        <p:xfrm>
          <a:off x="1066800" y="5713413"/>
          <a:ext cx="8382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19" imgW="622080" imgH="444240" progId="Equation.3">
                  <p:embed/>
                </p:oleObj>
              </mc:Choice>
              <mc:Fallback>
                <p:oleObj name="Equation" r:id="rId19" imgW="622080" imgH="4442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713413"/>
                        <a:ext cx="8382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0" name="TextBox 18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041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F3A4BD5-16EB-4AD7-AF77-72B64DA4D303}" type="slidenum">
              <a:rPr lang="en-US" sz="1000">
                <a:solidFill>
                  <a:schemeClr val="bg2"/>
                </a:solidFill>
              </a:rPr>
              <a:pPr algn="r" eaLnBrk="1" hangingPunct="1"/>
              <a:t>12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9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6" grpId="0" build="p"/>
      <p:bldP spid="1037" grpId="0"/>
      <p:bldP spid="1038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Watermarking Scheme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001963" y="4335463"/>
            <a:ext cx="879475" cy="4651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63500" dir="318780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3556" name="Group 5"/>
          <p:cNvGrpSpPr>
            <a:grpSpLocks/>
          </p:cNvGrpSpPr>
          <p:nvPr/>
        </p:nvGrpSpPr>
        <p:grpSpPr bwMode="auto">
          <a:xfrm>
            <a:off x="508000" y="2211388"/>
            <a:ext cx="1762125" cy="1828800"/>
            <a:chOff x="1090" y="1103"/>
            <a:chExt cx="2258" cy="2344"/>
          </a:xfrm>
        </p:grpSpPr>
        <p:grpSp>
          <p:nvGrpSpPr>
            <p:cNvPr id="24030" name="Group 6"/>
            <p:cNvGrpSpPr>
              <a:grpSpLocks/>
            </p:cNvGrpSpPr>
            <p:nvPr/>
          </p:nvGrpSpPr>
          <p:grpSpPr bwMode="auto">
            <a:xfrm>
              <a:off x="1090" y="1103"/>
              <a:ext cx="2258" cy="2344"/>
              <a:chOff x="1090" y="1103"/>
              <a:chExt cx="2258" cy="2344"/>
            </a:xfrm>
          </p:grpSpPr>
          <p:sp>
            <p:nvSpPr>
              <p:cNvPr id="24259" name="Freeform 7"/>
              <p:cNvSpPr>
                <a:spLocks/>
              </p:cNvSpPr>
              <p:nvPr/>
            </p:nvSpPr>
            <p:spPr bwMode="auto">
              <a:xfrm>
                <a:off x="1108" y="1103"/>
                <a:ext cx="2240" cy="873"/>
              </a:xfrm>
              <a:custGeom>
                <a:avLst/>
                <a:gdLst>
                  <a:gd name="T0" fmla="*/ 1000 w 2240"/>
                  <a:gd name="T1" fmla="*/ 873 h 873"/>
                  <a:gd name="T2" fmla="*/ 0 w 2240"/>
                  <a:gd name="T3" fmla="*/ 365 h 873"/>
                  <a:gd name="T4" fmla="*/ 1216 w 2240"/>
                  <a:gd name="T5" fmla="*/ 0 h 873"/>
                  <a:gd name="T6" fmla="*/ 2240 w 2240"/>
                  <a:gd name="T7" fmla="*/ 442 h 873"/>
                  <a:gd name="T8" fmla="*/ 1000 w 2240"/>
                  <a:gd name="T9" fmla="*/ 873 h 8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0"/>
                  <a:gd name="T16" fmla="*/ 0 h 873"/>
                  <a:gd name="T17" fmla="*/ 2240 w 2240"/>
                  <a:gd name="T18" fmla="*/ 873 h 8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0" h="873">
                    <a:moveTo>
                      <a:pt x="1000" y="873"/>
                    </a:moveTo>
                    <a:lnTo>
                      <a:pt x="0" y="365"/>
                    </a:lnTo>
                    <a:lnTo>
                      <a:pt x="1216" y="0"/>
                    </a:lnTo>
                    <a:lnTo>
                      <a:pt x="2240" y="442"/>
                    </a:lnTo>
                    <a:lnTo>
                      <a:pt x="1000" y="87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0" name="Freeform 8"/>
              <p:cNvSpPr>
                <a:spLocks/>
              </p:cNvSpPr>
              <p:nvPr/>
            </p:nvSpPr>
            <p:spPr bwMode="auto">
              <a:xfrm>
                <a:off x="1108" y="1103"/>
                <a:ext cx="2240" cy="873"/>
              </a:xfrm>
              <a:custGeom>
                <a:avLst/>
                <a:gdLst>
                  <a:gd name="T0" fmla="*/ 1000 w 2240"/>
                  <a:gd name="T1" fmla="*/ 873 h 873"/>
                  <a:gd name="T2" fmla="*/ 0 w 2240"/>
                  <a:gd name="T3" fmla="*/ 365 h 873"/>
                  <a:gd name="T4" fmla="*/ 1216 w 2240"/>
                  <a:gd name="T5" fmla="*/ 0 h 873"/>
                  <a:gd name="T6" fmla="*/ 2240 w 2240"/>
                  <a:gd name="T7" fmla="*/ 442 h 873"/>
                  <a:gd name="T8" fmla="*/ 1000 w 2240"/>
                  <a:gd name="T9" fmla="*/ 873 h 8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0"/>
                  <a:gd name="T16" fmla="*/ 0 h 873"/>
                  <a:gd name="T17" fmla="*/ 2240 w 2240"/>
                  <a:gd name="T18" fmla="*/ 873 h 87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0" h="873">
                    <a:moveTo>
                      <a:pt x="1000" y="873"/>
                    </a:moveTo>
                    <a:lnTo>
                      <a:pt x="0" y="365"/>
                    </a:lnTo>
                    <a:lnTo>
                      <a:pt x="1216" y="0"/>
                    </a:lnTo>
                    <a:lnTo>
                      <a:pt x="2240" y="442"/>
                    </a:lnTo>
                    <a:lnTo>
                      <a:pt x="1000" y="873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1" name="Freeform 9"/>
              <p:cNvSpPr>
                <a:spLocks/>
              </p:cNvSpPr>
              <p:nvPr/>
            </p:nvSpPr>
            <p:spPr bwMode="auto">
              <a:xfrm>
                <a:off x="1108" y="1468"/>
                <a:ext cx="1006" cy="1979"/>
              </a:xfrm>
              <a:custGeom>
                <a:avLst/>
                <a:gdLst>
                  <a:gd name="T0" fmla="*/ 1006 w 1006"/>
                  <a:gd name="T1" fmla="*/ 1979 h 1979"/>
                  <a:gd name="T2" fmla="*/ 1000 w 1006"/>
                  <a:gd name="T3" fmla="*/ 508 h 1979"/>
                  <a:gd name="T4" fmla="*/ 0 w 1006"/>
                  <a:gd name="T5" fmla="*/ 0 h 1979"/>
                  <a:gd name="T6" fmla="*/ 60 w 1006"/>
                  <a:gd name="T7" fmla="*/ 1381 h 1979"/>
                  <a:gd name="T8" fmla="*/ 1006 w 1006"/>
                  <a:gd name="T9" fmla="*/ 1979 h 1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979"/>
                  <a:gd name="T17" fmla="*/ 1006 w 1006"/>
                  <a:gd name="T18" fmla="*/ 1979 h 19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979">
                    <a:moveTo>
                      <a:pt x="1006" y="1979"/>
                    </a:moveTo>
                    <a:lnTo>
                      <a:pt x="1000" y="508"/>
                    </a:lnTo>
                    <a:lnTo>
                      <a:pt x="0" y="0"/>
                    </a:lnTo>
                    <a:lnTo>
                      <a:pt x="60" y="1381"/>
                    </a:lnTo>
                    <a:lnTo>
                      <a:pt x="1006" y="197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2" name="Freeform 10"/>
              <p:cNvSpPr>
                <a:spLocks/>
              </p:cNvSpPr>
              <p:nvPr/>
            </p:nvSpPr>
            <p:spPr bwMode="auto">
              <a:xfrm>
                <a:off x="1108" y="1468"/>
                <a:ext cx="1006" cy="1979"/>
              </a:xfrm>
              <a:custGeom>
                <a:avLst/>
                <a:gdLst>
                  <a:gd name="T0" fmla="*/ 1006 w 1006"/>
                  <a:gd name="T1" fmla="*/ 1979 h 1979"/>
                  <a:gd name="T2" fmla="*/ 1000 w 1006"/>
                  <a:gd name="T3" fmla="*/ 508 h 1979"/>
                  <a:gd name="T4" fmla="*/ 0 w 1006"/>
                  <a:gd name="T5" fmla="*/ 0 h 1979"/>
                  <a:gd name="T6" fmla="*/ 60 w 1006"/>
                  <a:gd name="T7" fmla="*/ 1381 h 1979"/>
                  <a:gd name="T8" fmla="*/ 1006 w 1006"/>
                  <a:gd name="T9" fmla="*/ 1979 h 1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6"/>
                  <a:gd name="T16" fmla="*/ 0 h 1979"/>
                  <a:gd name="T17" fmla="*/ 1006 w 1006"/>
                  <a:gd name="T18" fmla="*/ 1979 h 19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6" h="1979">
                    <a:moveTo>
                      <a:pt x="1006" y="1979"/>
                    </a:moveTo>
                    <a:lnTo>
                      <a:pt x="1000" y="508"/>
                    </a:lnTo>
                    <a:lnTo>
                      <a:pt x="0" y="0"/>
                    </a:lnTo>
                    <a:lnTo>
                      <a:pt x="60" y="1381"/>
                    </a:lnTo>
                    <a:lnTo>
                      <a:pt x="1006" y="1979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3" name="Freeform 11"/>
              <p:cNvSpPr>
                <a:spLocks/>
              </p:cNvSpPr>
              <p:nvPr/>
            </p:nvSpPr>
            <p:spPr bwMode="auto">
              <a:xfrm>
                <a:off x="2108" y="1545"/>
                <a:ext cx="1240" cy="1902"/>
              </a:xfrm>
              <a:custGeom>
                <a:avLst/>
                <a:gdLst>
                  <a:gd name="T0" fmla="*/ 6 w 1240"/>
                  <a:gd name="T1" fmla="*/ 1902 h 1902"/>
                  <a:gd name="T2" fmla="*/ 0 w 1240"/>
                  <a:gd name="T3" fmla="*/ 431 h 1902"/>
                  <a:gd name="T4" fmla="*/ 1240 w 1240"/>
                  <a:gd name="T5" fmla="*/ 0 h 1902"/>
                  <a:gd name="T6" fmla="*/ 1180 w 1240"/>
                  <a:gd name="T7" fmla="*/ 1400 h 1902"/>
                  <a:gd name="T8" fmla="*/ 6 w 1240"/>
                  <a:gd name="T9" fmla="*/ 1902 h 19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0"/>
                  <a:gd name="T16" fmla="*/ 0 h 1902"/>
                  <a:gd name="T17" fmla="*/ 1240 w 1240"/>
                  <a:gd name="T18" fmla="*/ 1902 h 19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0" h="1902">
                    <a:moveTo>
                      <a:pt x="6" y="1902"/>
                    </a:moveTo>
                    <a:lnTo>
                      <a:pt x="0" y="431"/>
                    </a:lnTo>
                    <a:lnTo>
                      <a:pt x="1240" y="0"/>
                    </a:lnTo>
                    <a:lnTo>
                      <a:pt x="1180" y="1400"/>
                    </a:lnTo>
                    <a:lnTo>
                      <a:pt x="6" y="19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4" name="Freeform 12"/>
              <p:cNvSpPr>
                <a:spLocks/>
              </p:cNvSpPr>
              <p:nvPr/>
            </p:nvSpPr>
            <p:spPr bwMode="auto">
              <a:xfrm>
                <a:off x="2108" y="1545"/>
                <a:ext cx="1240" cy="1902"/>
              </a:xfrm>
              <a:custGeom>
                <a:avLst/>
                <a:gdLst>
                  <a:gd name="T0" fmla="*/ 6 w 1240"/>
                  <a:gd name="T1" fmla="*/ 1902 h 1902"/>
                  <a:gd name="T2" fmla="*/ 0 w 1240"/>
                  <a:gd name="T3" fmla="*/ 431 h 1902"/>
                  <a:gd name="T4" fmla="*/ 1240 w 1240"/>
                  <a:gd name="T5" fmla="*/ 0 h 1902"/>
                  <a:gd name="T6" fmla="*/ 1180 w 1240"/>
                  <a:gd name="T7" fmla="*/ 1400 h 1902"/>
                  <a:gd name="T8" fmla="*/ 6 w 1240"/>
                  <a:gd name="T9" fmla="*/ 1902 h 19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0"/>
                  <a:gd name="T16" fmla="*/ 0 h 1902"/>
                  <a:gd name="T17" fmla="*/ 1240 w 1240"/>
                  <a:gd name="T18" fmla="*/ 1902 h 19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0" h="1902">
                    <a:moveTo>
                      <a:pt x="6" y="1902"/>
                    </a:moveTo>
                    <a:lnTo>
                      <a:pt x="0" y="431"/>
                    </a:lnTo>
                    <a:lnTo>
                      <a:pt x="1240" y="0"/>
                    </a:lnTo>
                    <a:lnTo>
                      <a:pt x="1180" y="1400"/>
                    </a:lnTo>
                    <a:lnTo>
                      <a:pt x="6" y="1902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5" name="Freeform 13"/>
              <p:cNvSpPr>
                <a:spLocks/>
              </p:cNvSpPr>
              <p:nvPr/>
            </p:nvSpPr>
            <p:spPr bwMode="auto">
              <a:xfrm>
                <a:off x="1324" y="1402"/>
                <a:ext cx="1000" cy="1955"/>
              </a:xfrm>
              <a:custGeom>
                <a:avLst/>
                <a:gdLst>
                  <a:gd name="T0" fmla="*/ 7698629 w 167"/>
                  <a:gd name="T1" fmla="*/ 14932661 h 327"/>
                  <a:gd name="T2" fmla="*/ 369072 w 167"/>
                  <a:gd name="T3" fmla="*/ 10411283 h 327"/>
                  <a:gd name="T4" fmla="*/ 0 w 167"/>
                  <a:gd name="T5" fmla="*/ 0 h 327"/>
                  <a:gd name="T6" fmla="*/ 0 60000 65536"/>
                  <a:gd name="T7" fmla="*/ 0 60000 65536"/>
                  <a:gd name="T8" fmla="*/ 0 60000 65536"/>
                  <a:gd name="T9" fmla="*/ 0 w 167"/>
                  <a:gd name="T10" fmla="*/ 0 h 327"/>
                  <a:gd name="T11" fmla="*/ 167 w 167"/>
                  <a:gd name="T12" fmla="*/ 327 h 32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7" h="327">
                    <a:moveTo>
                      <a:pt x="167" y="327"/>
                    </a:moveTo>
                    <a:lnTo>
                      <a:pt x="8" y="22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6" name="Freeform 14"/>
              <p:cNvSpPr>
                <a:spLocks/>
              </p:cNvSpPr>
              <p:nvPr/>
            </p:nvSpPr>
            <p:spPr bwMode="auto">
              <a:xfrm>
                <a:off x="1569" y="1324"/>
                <a:ext cx="988" cy="1932"/>
              </a:xfrm>
              <a:custGeom>
                <a:avLst/>
                <a:gdLst>
                  <a:gd name="T0" fmla="*/ 7605319 w 165"/>
                  <a:gd name="T1" fmla="*/ 14791895 h 323"/>
                  <a:gd name="T2" fmla="*/ 322693 w 165"/>
                  <a:gd name="T3" fmla="*/ 10397604 h 323"/>
                  <a:gd name="T4" fmla="*/ 0 w 165"/>
                  <a:gd name="T5" fmla="*/ 0 h 323"/>
                  <a:gd name="T6" fmla="*/ 0 60000 65536"/>
                  <a:gd name="T7" fmla="*/ 0 60000 65536"/>
                  <a:gd name="T8" fmla="*/ 0 60000 65536"/>
                  <a:gd name="T9" fmla="*/ 0 w 165"/>
                  <a:gd name="T10" fmla="*/ 0 h 323"/>
                  <a:gd name="T11" fmla="*/ 165 w 165"/>
                  <a:gd name="T12" fmla="*/ 323 h 3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" h="323">
                    <a:moveTo>
                      <a:pt x="165" y="323"/>
                    </a:moveTo>
                    <a:lnTo>
                      <a:pt x="7" y="22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7" name="Freeform 15"/>
              <p:cNvSpPr>
                <a:spLocks/>
              </p:cNvSpPr>
              <p:nvPr/>
            </p:nvSpPr>
            <p:spPr bwMode="auto">
              <a:xfrm>
                <a:off x="1815" y="1252"/>
                <a:ext cx="982" cy="1896"/>
              </a:xfrm>
              <a:custGeom>
                <a:avLst/>
                <a:gdLst>
                  <a:gd name="T0" fmla="*/ 7558664 w 164"/>
                  <a:gd name="T1" fmla="*/ 14511984 h 317"/>
                  <a:gd name="T2" fmla="*/ 185041 w 164"/>
                  <a:gd name="T3" fmla="*/ 10256934 h 317"/>
                  <a:gd name="T4" fmla="*/ 0 w 164"/>
                  <a:gd name="T5" fmla="*/ 0 h 317"/>
                  <a:gd name="T6" fmla="*/ 0 60000 65536"/>
                  <a:gd name="T7" fmla="*/ 0 60000 65536"/>
                  <a:gd name="T8" fmla="*/ 0 60000 65536"/>
                  <a:gd name="T9" fmla="*/ 0 w 164"/>
                  <a:gd name="T10" fmla="*/ 0 h 317"/>
                  <a:gd name="T11" fmla="*/ 164 w 164"/>
                  <a:gd name="T12" fmla="*/ 317 h 3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4" h="317">
                    <a:moveTo>
                      <a:pt x="164" y="317"/>
                    </a:moveTo>
                    <a:lnTo>
                      <a:pt x="4" y="2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8" name="Freeform 16"/>
              <p:cNvSpPr>
                <a:spLocks/>
              </p:cNvSpPr>
              <p:nvPr/>
            </p:nvSpPr>
            <p:spPr bwMode="auto">
              <a:xfrm>
                <a:off x="2054" y="1175"/>
                <a:ext cx="976" cy="1877"/>
              </a:xfrm>
              <a:custGeom>
                <a:avLst/>
                <a:gdLst>
                  <a:gd name="T0" fmla="*/ 7512009 w 163"/>
                  <a:gd name="T1" fmla="*/ 14326245 h 314"/>
                  <a:gd name="T2" fmla="*/ 46357 w 163"/>
                  <a:gd name="T3" fmla="*/ 10219953 h 314"/>
                  <a:gd name="T4" fmla="*/ 0 w 163"/>
                  <a:gd name="T5" fmla="*/ 0 h 314"/>
                  <a:gd name="T6" fmla="*/ 0 60000 65536"/>
                  <a:gd name="T7" fmla="*/ 0 60000 65536"/>
                  <a:gd name="T8" fmla="*/ 0 60000 65536"/>
                  <a:gd name="T9" fmla="*/ 0 w 163"/>
                  <a:gd name="T10" fmla="*/ 0 h 314"/>
                  <a:gd name="T11" fmla="*/ 163 w 163"/>
                  <a:gd name="T12" fmla="*/ 314 h 31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" h="314">
                    <a:moveTo>
                      <a:pt x="163" y="314"/>
                    </a:moveTo>
                    <a:lnTo>
                      <a:pt x="1" y="224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9" name="Freeform 17"/>
              <p:cNvSpPr>
                <a:spLocks/>
              </p:cNvSpPr>
              <p:nvPr/>
            </p:nvSpPr>
            <p:spPr bwMode="auto">
              <a:xfrm>
                <a:off x="2276" y="1109"/>
                <a:ext cx="976" cy="1848"/>
              </a:xfrm>
              <a:custGeom>
                <a:avLst/>
                <a:gdLst>
                  <a:gd name="T0" fmla="*/ 7512009 w 163"/>
                  <a:gd name="T1" fmla="*/ 14138803 h 309"/>
                  <a:gd name="T2" fmla="*/ 0 w 163"/>
                  <a:gd name="T3" fmla="*/ 10114079 h 309"/>
                  <a:gd name="T4" fmla="*/ 92534 w 163"/>
                  <a:gd name="T5" fmla="*/ 0 h 309"/>
                  <a:gd name="T6" fmla="*/ 0 60000 65536"/>
                  <a:gd name="T7" fmla="*/ 0 60000 65536"/>
                  <a:gd name="T8" fmla="*/ 0 60000 65536"/>
                  <a:gd name="T9" fmla="*/ 0 w 163"/>
                  <a:gd name="T10" fmla="*/ 0 h 309"/>
                  <a:gd name="T11" fmla="*/ 163 w 163"/>
                  <a:gd name="T12" fmla="*/ 309 h 3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3" h="309">
                    <a:moveTo>
                      <a:pt x="163" y="309"/>
                    </a:moveTo>
                    <a:lnTo>
                      <a:pt x="0" y="22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0" name="Freeform 18"/>
              <p:cNvSpPr>
                <a:spLocks/>
              </p:cNvSpPr>
              <p:nvPr/>
            </p:nvSpPr>
            <p:spPr bwMode="auto">
              <a:xfrm>
                <a:off x="1940" y="1468"/>
                <a:ext cx="1222" cy="1871"/>
              </a:xfrm>
              <a:custGeom>
                <a:avLst/>
                <a:gdLst>
                  <a:gd name="T0" fmla="*/ 0 w 204"/>
                  <a:gd name="T1" fmla="*/ 14279592 h 313"/>
                  <a:gd name="T2" fmla="*/ 9100468 w 204"/>
                  <a:gd name="T3" fmla="*/ 10539760 h 313"/>
                  <a:gd name="T4" fmla="*/ 9424813 w 204"/>
                  <a:gd name="T5" fmla="*/ 0 h 313"/>
                  <a:gd name="T6" fmla="*/ 0 60000 65536"/>
                  <a:gd name="T7" fmla="*/ 0 60000 65536"/>
                  <a:gd name="T8" fmla="*/ 0 60000 65536"/>
                  <a:gd name="T9" fmla="*/ 0 w 204"/>
                  <a:gd name="T10" fmla="*/ 0 h 313"/>
                  <a:gd name="T11" fmla="*/ 204 w 204"/>
                  <a:gd name="T12" fmla="*/ 313 h 3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4" h="313">
                    <a:moveTo>
                      <a:pt x="0" y="313"/>
                    </a:moveTo>
                    <a:lnTo>
                      <a:pt x="197" y="231"/>
                    </a:lnTo>
                    <a:lnTo>
                      <a:pt x="20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1" name="Freeform 19"/>
              <p:cNvSpPr>
                <a:spLocks/>
              </p:cNvSpPr>
              <p:nvPr/>
            </p:nvSpPr>
            <p:spPr bwMode="auto">
              <a:xfrm>
                <a:off x="1689" y="1348"/>
                <a:ext cx="1204" cy="1830"/>
              </a:xfrm>
              <a:custGeom>
                <a:avLst/>
                <a:gdLst>
                  <a:gd name="T0" fmla="*/ 0 w 201"/>
                  <a:gd name="T1" fmla="*/ 13998843 h 306"/>
                  <a:gd name="T2" fmla="*/ 9006735 w 201"/>
                  <a:gd name="T3" fmla="*/ 10387970 h 306"/>
                  <a:gd name="T4" fmla="*/ 9284847 w 201"/>
                  <a:gd name="T5" fmla="*/ 0 h 306"/>
                  <a:gd name="T6" fmla="*/ 0 60000 65536"/>
                  <a:gd name="T7" fmla="*/ 0 60000 65536"/>
                  <a:gd name="T8" fmla="*/ 0 60000 65536"/>
                  <a:gd name="T9" fmla="*/ 0 w 201"/>
                  <a:gd name="T10" fmla="*/ 0 h 306"/>
                  <a:gd name="T11" fmla="*/ 201 w 201"/>
                  <a:gd name="T12" fmla="*/ 306 h 30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01" h="306">
                    <a:moveTo>
                      <a:pt x="0" y="306"/>
                    </a:moveTo>
                    <a:lnTo>
                      <a:pt x="195" y="227"/>
                    </a:lnTo>
                    <a:lnTo>
                      <a:pt x="20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2" name="Freeform 20"/>
              <p:cNvSpPr>
                <a:spLocks/>
              </p:cNvSpPr>
              <p:nvPr/>
            </p:nvSpPr>
            <p:spPr bwMode="auto">
              <a:xfrm>
                <a:off x="1449" y="1234"/>
                <a:ext cx="1186" cy="1789"/>
              </a:xfrm>
              <a:custGeom>
                <a:avLst/>
                <a:gdLst>
                  <a:gd name="T0" fmla="*/ 0 w 198"/>
                  <a:gd name="T1" fmla="*/ 13718375 h 299"/>
                  <a:gd name="T2" fmla="*/ 8959637 w 198"/>
                  <a:gd name="T3" fmla="*/ 10275991 h 299"/>
                  <a:gd name="T4" fmla="*/ 9144881 w 198"/>
                  <a:gd name="T5" fmla="*/ 0 h 299"/>
                  <a:gd name="T6" fmla="*/ 0 60000 65536"/>
                  <a:gd name="T7" fmla="*/ 0 60000 65536"/>
                  <a:gd name="T8" fmla="*/ 0 60000 65536"/>
                  <a:gd name="T9" fmla="*/ 0 w 198"/>
                  <a:gd name="T10" fmla="*/ 0 h 299"/>
                  <a:gd name="T11" fmla="*/ 198 w 198"/>
                  <a:gd name="T12" fmla="*/ 299 h 2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8" h="299">
                    <a:moveTo>
                      <a:pt x="0" y="299"/>
                    </a:moveTo>
                    <a:lnTo>
                      <a:pt x="194" y="224"/>
                    </a:lnTo>
                    <a:lnTo>
                      <a:pt x="198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3" name="Freeform 21"/>
              <p:cNvSpPr>
                <a:spLocks/>
              </p:cNvSpPr>
              <p:nvPr/>
            </p:nvSpPr>
            <p:spPr bwMode="auto">
              <a:xfrm>
                <a:off x="1228" y="1127"/>
                <a:ext cx="1162" cy="1758"/>
              </a:xfrm>
              <a:custGeom>
                <a:avLst/>
                <a:gdLst>
                  <a:gd name="T0" fmla="*/ 0 w 194"/>
                  <a:gd name="T1" fmla="*/ 13439025 h 294"/>
                  <a:gd name="T2" fmla="*/ 8912055 w 194"/>
                  <a:gd name="T3" fmla="*/ 10098573 h 294"/>
                  <a:gd name="T4" fmla="*/ 8958265 w 194"/>
                  <a:gd name="T5" fmla="*/ 0 h 294"/>
                  <a:gd name="T6" fmla="*/ 0 60000 65536"/>
                  <a:gd name="T7" fmla="*/ 0 60000 65536"/>
                  <a:gd name="T8" fmla="*/ 0 60000 65536"/>
                  <a:gd name="T9" fmla="*/ 0 w 194"/>
                  <a:gd name="T10" fmla="*/ 0 h 294"/>
                  <a:gd name="T11" fmla="*/ 194 w 194"/>
                  <a:gd name="T12" fmla="*/ 294 h 2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4" h="294">
                    <a:moveTo>
                      <a:pt x="0" y="294"/>
                    </a:moveTo>
                    <a:lnTo>
                      <a:pt x="193" y="221"/>
                    </a:lnTo>
                    <a:lnTo>
                      <a:pt x="1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4" name="Freeform 22"/>
              <p:cNvSpPr>
                <a:spLocks/>
              </p:cNvSpPr>
              <p:nvPr/>
            </p:nvSpPr>
            <p:spPr bwMode="auto">
              <a:xfrm>
                <a:off x="1156" y="2125"/>
                <a:ext cx="2150" cy="515"/>
              </a:xfrm>
              <a:custGeom>
                <a:avLst/>
                <a:gdLst>
                  <a:gd name="T0" fmla="*/ 0 w 359"/>
                  <a:gd name="T1" fmla="*/ 3226559 h 86"/>
                  <a:gd name="T2" fmla="*/ 8905773 w 359"/>
                  <a:gd name="T3" fmla="*/ 0 h 86"/>
                  <a:gd name="T4" fmla="*/ 16563792 w 359"/>
                  <a:gd name="T5" fmla="*/ 3965931 h 86"/>
                  <a:gd name="T6" fmla="*/ 0 60000 65536"/>
                  <a:gd name="T7" fmla="*/ 0 60000 65536"/>
                  <a:gd name="T8" fmla="*/ 0 60000 65536"/>
                  <a:gd name="T9" fmla="*/ 0 w 359"/>
                  <a:gd name="T10" fmla="*/ 0 h 86"/>
                  <a:gd name="T11" fmla="*/ 359 w 359"/>
                  <a:gd name="T12" fmla="*/ 86 h 8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59" h="86">
                    <a:moveTo>
                      <a:pt x="0" y="70"/>
                    </a:moveTo>
                    <a:lnTo>
                      <a:pt x="193" y="0"/>
                    </a:lnTo>
                    <a:lnTo>
                      <a:pt x="359" y="8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5" name="Freeform 23"/>
              <p:cNvSpPr>
                <a:spLocks/>
              </p:cNvSpPr>
              <p:nvPr/>
            </p:nvSpPr>
            <p:spPr bwMode="auto">
              <a:xfrm>
                <a:off x="1138" y="1832"/>
                <a:ext cx="2180" cy="485"/>
              </a:xfrm>
              <a:custGeom>
                <a:avLst/>
                <a:gdLst>
                  <a:gd name="T0" fmla="*/ 0 w 364"/>
                  <a:gd name="T1" fmla="*/ 3086102 h 81"/>
                  <a:gd name="T2" fmla="*/ 9138260 w 364"/>
                  <a:gd name="T3" fmla="*/ 0 h 81"/>
                  <a:gd name="T4" fmla="*/ 16797068 w 364"/>
                  <a:gd name="T5" fmla="*/ 3732662 h 81"/>
                  <a:gd name="T6" fmla="*/ 0 60000 65536"/>
                  <a:gd name="T7" fmla="*/ 0 60000 65536"/>
                  <a:gd name="T8" fmla="*/ 0 60000 65536"/>
                  <a:gd name="T9" fmla="*/ 0 w 364"/>
                  <a:gd name="T10" fmla="*/ 0 h 81"/>
                  <a:gd name="T11" fmla="*/ 364 w 364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4" h="81">
                    <a:moveTo>
                      <a:pt x="0" y="67"/>
                    </a:moveTo>
                    <a:lnTo>
                      <a:pt x="198" y="0"/>
                    </a:lnTo>
                    <a:lnTo>
                      <a:pt x="364" y="8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6" name="Freeform 24"/>
              <p:cNvSpPr>
                <a:spLocks/>
              </p:cNvSpPr>
              <p:nvPr/>
            </p:nvSpPr>
            <p:spPr bwMode="auto">
              <a:xfrm>
                <a:off x="1132" y="1527"/>
                <a:ext cx="2192" cy="473"/>
              </a:xfrm>
              <a:custGeom>
                <a:avLst/>
                <a:gdLst>
                  <a:gd name="T0" fmla="*/ 0 w 366"/>
                  <a:gd name="T1" fmla="*/ 2946724 h 79"/>
                  <a:gd name="T2" fmla="*/ 9184929 w 366"/>
                  <a:gd name="T3" fmla="*/ 0 h 79"/>
                  <a:gd name="T4" fmla="*/ 16890367 w 366"/>
                  <a:gd name="T5" fmla="*/ 3639352 h 79"/>
                  <a:gd name="T6" fmla="*/ 0 60000 65536"/>
                  <a:gd name="T7" fmla="*/ 0 60000 65536"/>
                  <a:gd name="T8" fmla="*/ 0 60000 65536"/>
                  <a:gd name="T9" fmla="*/ 0 w 366"/>
                  <a:gd name="T10" fmla="*/ 0 h 79"/>
                  <a:gd name="T11" fmla="*/ 366 w 366"/>
                  <a:gd name="T12" fmla="*/ 79 h 7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6" h="79">
                    <a:moveTo>
                      <a:pt x="0" y="64"/>
                    </a:moveTo>
                    <a:lnTo>
                      <a:pt x="199" y="0"/>
                    </a:lnTo>
                    <a:lnTo>
                      <a:pt x="366" y="7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7" name="Freeform 25"/>
              <p:cNvSpPr>
                <a:spLocks/>
              </p:cNvSpPr>
              <p:nvPr/>
            </p:nvSpPr>
            <p:spPr bwMode="auto">
              <a:xfrm>
                <a:off x="1120" y="1222"/>
                <a:ext cx="2222" cy="449"/>
              </a:xfrm>
              <a:custGeom>
                <a:avLst/>
                <a:gdLst>
                  <a:gd name="T0" fmla="*/ 0 w 371"/>
                  <a:gd name="T1" fmla="*/ 2806717 h 75"/>
                  <a:gd name="T2" fmla="*/ 9278395 w 371"/>
                  <a:gd name="T3" fmla="*/ 0 h 75"/>
                  <a:gd name="T4" fmla="*/ 17123643 w 371"/>
                  <a:gd name="T5" fmla="*/ 3452732 h 75"/>
                  <a:gd name="T6" fmla="*/ 0 60000 65536"/>
                  <a:gd name="T7" fmla="*/ 0 60000 65536"/>
                  <a:gd name="T8" fmla="*/ 0 60000 65536"/>
                  <a:gd name="T9" fmla="*/ 0 w 371"/>
                  <a:gd name="T10" fmla="*/ 0 h 75"/>
                  <a:gd name="T11" fmla="*/ 371 w 371"/>
                  <a:gd name="T12" fmla="*/ 75 h 7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1" h="75">
                    <a:moveTo>
                      <a:pt x="0" y="61"/>
                    </a:moveTo>
                    <a:lnTo>
                      <a:pt x="201" y="0"/>
                    </a:lnTo>
                    <a:lnTo>
                      <a:pt x="371" y="7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8" name="Line 26"/>
              <p:cNvSpPr>
                <a:spLocks noChangeShapeType="1"/>
              </p:cNvSpPr>
              <p:nvPr/>
            </p:nvSpPr>
            <p:spPr bwMode="auto">
              <a:xfrm flipV="1">
                <a:off x="1168" y="2419"/>
                <a:ext cx="1144" cy="43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9" name="Line 27"/>
              <p:cNvSpPr>
                <a:spLocks noChangeShapeType="1"/>
              </p:cNvSpPr>
              <p:nvPr/>
            </p:nvSpPr>
            <p:spPr bwMode="auto">
              <a:xfrm flipV="1">
                <a:off x="1108" y="1103"/>
                <a:ext cx="1216" cy="36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0" name="Line 28"/>
              <p:cNvSpPr>
                <a:spLocks noChangeShapeType="1"/>
              </p:cNvSpPr>
              <p:nvPr/>
            </p:nvSpPr>
            <p:spPr bwMode="auto">
              <a:xfrm flipH="1" flipV="1">
                <a:off x="2312" y="2419"/>
                <a:ext cx="976" cy="52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1" name="Line 29"/>
              <p:cNvSpPr>
                <a:spLocks noChangeShapeType="1"/>
              </p:cNvSpPr>
              <p:nvPr/>
            </p:nvSpPr>
            <p:spPr bwMode="auto">
              <a:xfrm flipH="1" flipV="1">
                <a:off x="2324" y="1103"/>
                <a:ext cx="1024" cy="4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2" name="Line 30"/>
              <p:cNvSpPr>
                <a:spLocks noChangeShapeType="1"/>
              </p:cNvSpPr>
              <p:nvPr/>
            </p:nvSpPr>
            <p:spPr bwMode="auto">
              <a:xfrm flipV="1">
                <a:off x="2312" y="1103"/>
                <a:ext cx="12" cy="13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3" name="Line 31"/>
              <p:cNvSpPr>
                <a:spLocks noChangeShapeType="1"/>
              </p:cNvSpPr>
              <p:nvPr/>
            </p:nvSpPr>
            <p:spPr bwMode="auto">
              <a:xfrm flipH="1" flipV="1">
                <a:off x="1108" y="1468"/>
                <a:ext cx="60" cy="138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4" name="Line 32"/>
              <p:cNvSpPr>
                <a:spLocks noChangeShapeType="1"/>
              </p:cNvSpPr>
              <p:nvPr/>
            </p:nvSpPr>
            <p:spPr bwMode="auto">
              <a:xfrm flipV="1">
                <a:off x="2114" y="2945"/>
                <a:ext cx="1174" cy="50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5" name="Freeform 33"/>
              <p:cNvSpPr>
                <a:spLocks/>
              </p:cNvSpPr>
              <p:nvPr/>
            </p:nvSpPr>
            <p:spPr bwMode="auto">
              <a:xfrm>
                <a:off x="1108" y="1468"/>
                <a:ext cx="1006" cy="1979"/>
              </a:xfrm>
              <a:custGeom>
                <a:avLst/>
                <a:gdLst>
                  <a:gd name="T0" fmla="*/ 7745278 w 168"/>
                  <a:gd name="T1" fmla="*/ 15119261 h 331"/>
                  <a:gd name="T2" fmla="*/ 461628 w 168"/>
                  <a:gd name="T3" fmla="*/ 10550915 h 331"/>
                  <a:gd name="T4" fmla="*/ 0 w 168"/>
                  <a:gd name="T5" fmla="*/ 0 h 331"/>
                  <a:gd name="T6" fmla="*/ 0 60000 65536"/>
                  <a:gd name="T7" fmla="*/ 0 60000 65536"/>
                  <a:gd name="T8" fmla="*/ 0 60000 65536"/>
                  <a:gd name="T9" fmla="*/ 0 w 168"/>
                  <a:gd name="T10" fmla="*/ 0 h 331"/>
                  <a:gd name="T11" fmla="*/ 168 w 168"/>
                  <a:gd name="T12" fmla="*/ 331 h 33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8" h="331">
                    <a:moveTo>
                      <a:pt x="168" y="331"/>
                    </a:moveTo>
                    <a:lnTo>
                      <a:pt x="10" y="23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6" name="Line 34"/>
              <p:cNvSpPr>
                <a:spLocks noChangeShapeType="1"/>
              </p:cNvSpPr>
              <p:nvPr/>
            </p:nvSpPr>
            <p:spPr bwMode="auto">
              <a:xfrm>
                <a:off x="2324" y="3357"/>
                <a:ext cx="3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7" name="Line 35"/>
              <p:cNvSpPr>
                <a:spLocks noChangeShapeType="1"/>
              </p:cNvSpPr>
              <p:nvPr/>
            </p:nvSpPr>
            <p:spPr bwMode="auto">
              <a:xfrm>
                <a:off x="2557" y="3256"/>
                <a:ext cx="42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8" name="Line 36"/>
              <p:cNvSpPr>
                <a:spLocks noChangeShapeType="1"/>
              </p:cNvSpPr>
              <p:nvPr/>
            </p:nvSpPr>
            <p:spPr bwMode="auto">
              <a:xfrm>
                <a:off x="2797" y="3148"/>
                <a:ext cx="36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9" name="Line 37"/>
              <p:cNvSpPr>
                <a:spLocks noChangeShapeType="1"/>
              </p:cNvSpPr>
              <p:nvPr/>
            </p:nvSpPr>
            <p:spPr bwMode="auto">
              <a:xfrm>
                <a:off x="3030" y="3052"/>
                <a:ext cx="36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0" name="Line 38"/>
              <p:cNvSpPr>
                <a:spLocks noChangeShapeType="1"/>
              </p:cNvSpPr>
              <p:nvPr/>
            </p:nvSpPr>
            <p:spPr bwMode="auto">
              <a:xfrm>
                <a:off x="3252" y="2957"/>
                <a:ext cx="36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1" name="Line 39"/>
              <p:cNvSpPr>
                <a:spLocks noChangeShapeType="1"/>
              </p:cNvSpPr>
              <p:nvPr/>
            </p:nvSpPr>
            <p:spPr bwMode="auto">
              <a:xfrm flipH="1">
                <a:off x="1905" y="3339"/>
                <a:ext cx="35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2" name="Line 40"/>
              <p:cNvSpPr>
                <a:spLocks noChangeShapeType="1"/>
              </p:cNvSpPr>
              <p:nvPr/>
            </p:nvSpPr>
            <p:spPr bwMode="auto">
              <a:xfrm flipH="1">
                <a:off x="1659" y="3178"/>
                <a:ext cx="3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3" name="Line 41"/>
              <p:cNvSpPr>
                <a:spLocks noChangeShapeType="1"/>
              </p:cNvSpPr>
              <p:nvPr/>
            </p:nvSpPr>
            <p:spPr bwMode="auto">
              <a:xfrm flipH="1">
                <a:off x="1425" y="3023"/>
                <a:ext cx="24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4" name="Line 42"/>
              <p:cNvSpPr>
                <a:spLocks noChangeShapeType="1"/>
              </p:cNvSpPr>
              <p:nvPr/>
            </p:nvSpPr>
            <p:spPr bwMode="auto">
              <a:xfrm flipH="1">
                <a:off x="1192" y="2885"/>
                <a:ext cx="36" cy="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5" name="Line 43"/>
              <p:cNvSpPr>
                <a:spLocks noChangeShapeType="1"/>
              </p:cNvSpPr>
              <p:nvPr/>
            </p:nvSpPr>
            <p:spPr bwMode="auto">
              <a:xfrm flipH="1" flipV="1">
                <a:off x="1126" y="2520"/>
                <a:ext cx="30" cy="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6" name="Line 44"/>
              <p:cNvSpPr>
                <a:spLocks noChangeShapeType="1"/>
              </p:cNvSpPr>
              <p:nvPr/>
            </p:nvSpPr>
            <p:spPr bwMode="auto">
              <a:xfrm flipH="1" flipV="1">
                <a:off x="1120" y="2215"/>
                <a:ext cx="18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7" name="Line 45"/>
              <p:cNvSpPr>
                <a:spLocks noChangeShapeType="1"/>
              </p:cNvSpPr>
              <p:nvPr/>
            </p:nvSpPr>
            <p:spPr bwMode="auto">
              <a:xfrm flipH="1" flipV="1">
                <a:off x="1102" y="1898"/>
                <a:ext cx="30" cy="1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8" name="Line 46"/>
              <p:cNvSpPr>
                <a:spLocks noChangeShapeType="1"/>
              </p:cNvSpPr>
              <p:nvPr/>
            </p:nvSpPr>
            <p:spPr bwMode="auto">
              <a:xfrm flipH="1" flipV="1">
                <a:off x="1090" y="1569"/>
                <a:ext cx="30" cy="1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9" name="Line 47"/>
              <p:cNvSpPr>
                <a:spLocks noChangeShapeType="1"/>
              </p:cNvSpPr>
              <p:nvPr/>
            </p:nvSpPr>
            <p:spPr bwMode="auto">
              <a:xfrm flipH="1">
                <a:off x="2797" y="2131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0" name="Freeform 48"/>
              <p:cNvSpPr>
                <a:spLocks/>
              </p:cNvSpPr>
              <p:nvPr/>
            </p:nvSpPr>
            <p:spPr bwMode="auto">
              <a:xfrm>
                <a:off x="2797" y="2125"/>
                <a:ext cx="6" cy="6"/>
              </a:xfrm>
              <a:custGeom>
                <a:avLst/>
                <a:gdLst>
                  <a:gd name="T0" fmla="*/ 46656 w 1"/>
                  <a:gd name="T1" fmla="*/ 0 h 1"/>
                  <a:gd name="T2" fmla="*/ 0 w 1"/>
                  <a:gd name="T3" fmla="*/ 46656 h 1"/>
                  <a:gd name="T4" fmla="*/ 46656 w 1"/>
                  <a:gd name="T5" fmla="*/ 46656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1" name="Line 49"/>
              <p:cNvSpPr>
                <a:spLocks noChangeShapeType="1"/>
              </p:cNvSpPr>
              <p:nvPr/>
            </p:nvSpPr>
            <p:spPr bwMode="auto">
              <a:xfrm flipH="1">
                <a:off x="2791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2" name="Line 50"/>
              <p:cNvSpPr>
                <a:spLocks noChangeShapeType="1"/>
              </p:cNvSpPr>
              <p:nvPr/>
            </p:nvSpPr>
            <p:spPr bwMode="auto">
              <a:xfrm>
                <a:off x="2797" y="2125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3" name="Line 51"/>
              <p:cNvSpPr>
                <a:spLocks noChangeShapeType="1"/>
              </p:cNvSpPr>
              <p:nvPr/>
            </p:nvSpPr>
            <p:spPr bwMode="auto">
              <a:xfrm>
                <a:off x="2791" y="2120"/>
                <a:ext cx="6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4" name="Line 52"/>
              <p:cNvSpPr>
                <a:spLocks noChangeShapeType="1"/>
              </p:cNvSpPr>
              <p:nvPr/>
            </p:nvSpPr>
            <p:spPr bwMode="auto">
              <a:xfrm flipH="1">
                <a:off x="2785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5" name="Line 53"/>
              <p:cNvSpPr>
                <a:spLocks noChangeShapeType="1"/>
              </p:cNvSpPr>
              <p:nvPr/>
            </p:nvSpPr>
            <p:spPr bwMode="auto">
              <a:xfrm>
                <a:off x="2785" y="211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6" name="Freeform 54"/>
              <p:cNvSpPr>
                <a:spLocks/>
              </p:cNvSpPr>
              <p:nvPr/>
            </p:nvSpPr>
            <p:spPr bwMode="auto">
              <a:xfrm>
                <a:off x="2773" y="2143"/>
                <a:ext cx="12" cy="6"/>
              </a:xfrm>
              <a:custGeom>
                <a:avLst/>
                <a:gdLst>
                  <a:gd name="T0" fmla="*/ 93312 w 2"/>
                  <a:gd name="T1" fmla="*/ 0 h 1"/>
                  <a:gd name="T2" fmla="*/ 0 w 2"/>
                  <a:gd name="T3" fmla="*/ 46656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7" name="Line 55"/>
              <p:cNvSpPr>
                <a:spLocks noChangeShapeType="1"/>
              </p:cNvSpPr>
              <p:nvPr/>
            </p:nvSpPr>
            <p:spPr bwMode="auto">
              <a:xfrm>
                <a:off x="2773" y="2102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8" name="Freeform 56"/>
              <p:cNvSpPr>
                <a:spLocks/>
              </p:cNvSpPr>
              <p:nvPr/>
            </p:nvSpPr>
            <p:spPr bwMode="auto">
              <a:xfrm>
                <a:off x="2761" y="2143"/>
                <a:ext cx="12" cy="6"/>
              </a:xfrm>
              <a:custGeom>
                <a:avLst/>
                <a:gdLst>
                  <a:gd name="T0" fmla="*/ 93312 w 2"/>
                  <a:gd name="T1" fmla="*/ 0 h 1"/>
                  <a:gd name="T2" fmla="*/ 93312 w 2"/>
                  <a:gd name="T3" fmla="*/ 46656 h 1"/>
                  <a:gd name="T4" fmla="*/ 46656 w 2"/>
                  <a:gd name="T5" fmla="*/ 46656 h 1"/>
                  <a:gd name="T6" fmla="*/ 0 w 2"/>
                  <a:gd name="T7" fmla="*/ 46656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1"/>
                  <a:gd name="T14" fmla="*/ 2 w 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1">
                    <a:moveTo>
                      <a:pt x="2" y="0"/>
                    </a:moveTo>
                    <a:lnTo>
                      <a:pt x="2" y="1"/>
                    </a:lnTo>
                    <a:lnTo>
                      <a:pt x="1" y="1"/>
                    </a:lnTo>
                    <a:lnTo>
                      <a:pt x="0" y="1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9" name="Line 57"/>
              <p:cNvSpPr>
                <a:spLocks noChangeShapeType="1"/>
              </p:cNvSpPr>
              <p:nvPr/>
            </p:nvSpPr>
            <p:spPr bwMode="auto">
              <a:xfrm>
                <a:off x="2767" y="2096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0" name="Freeform 58"/>
              <p:cNvSpPr>
                <a:spLocks/>
              </p:cNvSpPr>
              <p:nvPr/>
            </p:nvSpPr>
            <p:spPr bwMode="auto">
              <a:xfrm>
                <a:off x="2761" y="2149"/>
                <a:ext cx="6" cy="1"/>
              </a:xfrm>
              <a:custGeom>
                <a:avLst/>
                <a:gdLst>
                  <a:gd name="T0" fmla="*/ 46656 w 1"/>
                  <a:gd name="T1" fmla="*/ 0 h 1"/>
                  <a:gd name="T2" fmla="*/ 0 w 1"/>
                  <a:gd name="T3" fmla="*/ 0 h 1"/>
                  <a:gd name="T4" fmla="*/ 46656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1" name="Line 59"/>
              <p:cNvSpPr>
                <a:spLocks noChangeShapeType="1"/>
              </p:cNvSpPr>
              <p:nvPr/>
            </p:nvSpPr>
            <p:spPr bwMode="auto">
              <a:xfrm flipH="1">
                <a:off x="2755" y="2149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2" name="Line 60"/>
              <p:cNvSpPr>
                <a:spLocks noChangeShapeType="1"/>
              </p:cNvSpPr>
              <p:nvPr/>
            </p:nvSpPr>
            <p:spPr bwMode="auto">
              <a:xfrm>
                <a:off x="2761" y="209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3" name="Line 61"/>
              <p:cNvSpPr>
                <a:spLocks noChangeShapeType="1"/>
              </p:cNvSpPr>
              <p:nvPr/>
            </p:nvSpPr>
            <p:spPr bwMode="auto">
              <a:xfrm flipH="1">
                <a:off x="2743" y="2149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4" name="Line 62"/>
              <p:cNvSpPr>
                <a:spLocks noChangeShapeType="1"/>
              </p:cNvSpPr>
              <p:nvPr/>
            </p:nvSpPr>
            <p:spPr bwMode="auto">
              <a:xfrm>
                <a:off x="2755" y="209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5" name="Line 63"/>
              <p:cNvSpPr>
                <a:spLocks noChangeShapeType="1"/>
              </p:cNvSpPr>
              <p:nvPr/>
            </p:nvSpPr>
            <p:spPr bwMode="auto">
              <a:xfrm flipH="1" flipV="1">
                <a:off x="2737" y="2143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6" name="Line 64"/>
              <p:cNvSpPr>
                <a:spLocks noChangeShapeType="1"/>
              </p:cNvSpPr>
              <p:nvPr/>
            </p:nvSpPr>
            <p:spPr bwMode="auto">
              <a:xfrm>
                <a:off x="2743" y="2096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7" name="Line 65"/>
              <p:cNvSpPr>
                <a:spLocks noChangeShapeType="1"/>
              </p:cNvSpPr>
              <p:nvPr/>
            </p:nvSpPr>
            <p:spPr bwMode="auto">
              <a:xfrm flipH="1">
                <a:off x="2731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8" name="Line 66"/>
              <p:cNvSpPr>
                <a:spLocks noChangeShapeType="1"/>
              </p:cNvSpPr>
              <p:nvPr/>
            </p:nvSpPr>
            <p:spPr bwMode="auto">
              <a:xfrm>
                <a:off x="2737" y="209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9" name="Line 67"/>
              <p:cNvSpPr>
                <a:spLocks noChangeShapeType="1"/>
              </p:cNvSpPr>
              <p:nvPr/>
            </p:nvSpPr>
            <p:spPr bwMode="auto">
              <a:xfrm flipH="1">
                <a:off x="2725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0" name="Line 68"/>
              <p:cNvSpPr>
                <a:spLocks noChangeShapeType="1"/>
              </p:cNvSpPr>
              <p:nvPr/>
            </p:nvSpPr>
            <p:spPr bwMode="auto">
              <a:xfrm>
                <a:off x="2731" y="209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1" name="Line 69"/>
              <p:cNvSpPr>
                <a:spLocks noChangeShapeType="1"/>
              </p:cNvSpPr>
              <p:nvPr/>
            </p:nvSpPr>
            <p:spPr bwMode="auto">
              <a:xfrm flipH="1">
                <a:off x="2719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2" name="Line 70"/>
              <p:cNvSpPr>
                <a:spLocks noChangeShapeType="1"/>
              </p:cNvSpPr>
              <p:nvPr/>
            </p:nvSpPr>
            <p:spPr bwMode="auto">
              <a:xfrm>
                <a:off x="2725" y="209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3" name="Line 71"/>
              <p:cNvSpPr>
                <a:spLocks noChangeShapeType="1"/>
              </p:cNvSpPr>
              <p:nvPr/>
            </p:nvSpPr>
            <p:spPr bwMode="auto">
              <a:xfrm flipH="1">
                <a:off x="2707" y="2143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4" name="Line 72"/>
              <p:cNvSpPr>
                <a:spLocks noChangeShapeType="1"/>
              </p:cNvSpPr>
              <p:nvPr/>
            </p:nvSpPr>
            <p:spPr bwMode="auto">
              <a:xfrm>
                <a:off x="2719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5" name="Line 73"/>
              <p:cNvSpPr>
                <a:spLocks noChangeShapeType="1"/>
              </p:cNvSpPr>
              <p:nvPr/>
            </p:nvSpPr>
            <p:spPr bwMode="auto">
              <a:xfrm flipH="1">
                <a:off x="2701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6" name="Line 74"/>
              <p:cNvSpPr>
                <a:spLocks noChangeShapeType="1"/>
              </p:cNvSpPr>
              <p:nvPr/>
            </p:nvSpPr>
            <p:spPr bwMode="auto">
              <a:xfrm>
                <a:off x="2707" y="209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7" name="Line 75"/>
              <p:cNvSpPr>
                <a:spLocks noChangeShapeType="1"/>
              </p:cNvSpPr>
              <p:nvPr/>
            </p:nvSpPr>
            <p:spPr bwMode="auto">
              <a:xfrm flipH="1">
                <a:off x="2695" y="2143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8" name="Line 76"/>
              <p:cNvSpPr>
                <a:spLocks noChangeShapeType="1"/>
              </p:cNvSpPr>
              <p:nvPr/>
            </p:nvSpPr>
            <p:spPr bwMode="auto">
              <a:xfrm>
                <a:off x="2701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9" name="Line 77"/>
              <p:cNvSpPr>
                <a:spLocks noChangeShapeType="1"/>
              </p:cNvSpPr>
              <p:nvPr/>
            </p:nvSpPr>
            <p:spPr bwMode="auto">
              <a:xfrm flipH="1" flipV="1">
                <a:off x="2689" y="2131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0" name="Line 78"/>
              <p:cNvSpPr>
                <a:spLocks noChangeShapeType="1"/>
              </p:cNvSpPr>
              <p:nvPr/>
            </p:nvSpPr>
            <p:spPr bwMode="auto">
              <a:xfrm>
                <a:off x="2695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1" name="Line 79"/>
              <p:cNvSpPr>
                <a:spLocks noChangeShapeType="1"/>
              </p:cNvSpPr>
              <p:nvPr/>
            </p:nvSpPr>
            <p:spPr bwMode="auto">
              <a:xfrm flipH="1">
                <a:off x="2677" y="2131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2" name="Line 80"/>
              <p:cNvSpPr>
                <a:spLocks noChangeShapeType="1"/>
              </p:cNvSpPr>
              <p:nvPr/>
            </p:nvSpPr>
            <p:spPr bwMode="auto">
              <a:xfrm>
                <a:off x="2689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3" name="Line 81"/>
              <p:cNvSpPr>
                <a:spLocks noChangeShapeType="1"/>
              </p:cNvSpPr>
              <p:nvPr/>
            </p:nvSpPr>
            <p:spPr bwMode="auto">
              <a:xfrm flipH="1">
                <a:off x="2671" y="2131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4" name="Line 82"/>
              <p:cNvSpPr>
                <a:spLocks noChangeShapeType="1"/>
              </p:cNvSpPr>
              <p:nvPr/>
            </p:nvSpPr>
            <p:spPr bwMode="auto">
              <a:xfrm flipH="1">
                <a:off x="2671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5" name="Line 83"/>
              <p:cNvSpPr>
                <a:spLocks noChangeShapeType="1"/>
              </p:cNvSpPr>
              <p:nvPr/>
            </p:nvSpPr>
            <p:spPr bwMode="auto">
              <a:xfrm>
                <a:off x="2677" y="209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6" name="Line 84"/>
              <p:cNvSpPr>
                <a:spLocks noChangeShapeType="1"/>
              </p:cNvSpPr>
              <p:nvPr/>
            </p:nvSpPr>
            <p:spPr bwMode="auto">
              <a:xfrm flipH="1">
                <a:off x="2665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7" name="Line 85"/>
              <p:cNvSpPr>
                <a:spLocks noChangeShapeType="1"/>
              </p:cNvSpPr>
              <p:nvPr/>
            </p:nvSpPr>
            <p:spPr bwMode="auto">
              <a:xfrm>
                <a:off x="2671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8" name="Line 86"/>
              <p:cNvSpPr>
                <a:spLocks noChangeShapeType="1"/>
              </p:cNvSpPr>
              <p:nvPr/>
            </p:nvSpPr>
            <p:spPr bwMode="auto">
              <a:xfrm>
                <a:off x="2671" y="2048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9" name="Line 87"/>
              <p:cNvSpPr>
                <a:spLocks noChangeShapeType="1"/>
              </p:cNvSpPr>
              <p:nvPr/>
            </p:nvSpPr>
            <p:spPr bwMode="auto">
              <a:xfrm flipH="1">
                <a:off x="2665" y="2131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0" name="Line 88"/>
              <p:cNvSpPr>
                <a:spLocks noChangeShapeType="1"/>
              </p:cNvSpPr>
              <p:nvPr/>
            </p:nvSpPr>
            <p:spPr bwMode="auto">
              <a:xfrm>
                <a:off x="2671" y="2030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1" name="Line 89"/>
              <p:cNvSpPr>
                <a:spLocks noChangeShapeType="1"/>
              </p:cNvSpPr>
              <p:nvPr/>
            </p:nvSpPr>
            <p:spPr bwMode="auto">
              <a:xfrm>
                <a:off x="2671" y="208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2" name="Line 90"/>
              <p:cNvSpPr>
                <a:spLocks noChangeShapeType="1"/>
              </p:cNvSpPr>
              <p:nvPr/>
            </p:nvSpPr>
            <p:spPr bwMode="auto">
              <a:xfrm flipH="1">
                <a:off x="2659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3" name="Line 91"/>
              <p:cNvSpPr>
                <a:spLocks noChangeShapeType="1"/>
              </p:cNvSpPr>
              <p:nvPr/>
            </p:nvSpPr>
            <p:spPr bwMode="auto">
              <a:xfrm flipH="1">
                <a:off x="2659" y="2131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4" name="Line 92"/>
              <p:cNvSpPr>
                <a:spLocks noChangeShapeType="1"/>
              </p:cNvSpPr>
              <p:nvPr/>
            </p:nvSpPr>
            <p:spPr bwMode="auto">
              <a:xfrm>
                <a:off x="2665" y="202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5" name="Line 93"/>
              <p:cNvSpPr>
                <a:spLocks noChangeShapeType="1"/>
              </p:cNvSpPr>
              <p:nvPr/>
            </p:nvSpPr>
            <p:spPr bwMode="auto">
              <a:xfrm>
                <a:off x="2665" y="208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6" name="Line 94"/>
              <p:cNvSpPr>
                <a:spLocks noChangeShapeType="1"/>
              </p:cNvSpPr>
              <p:nvPr/>
            </p:nvSpPr>
            <p:spPr bwMode="auto">
              <a:xfrm flipH="1">
                <a:off x="2647" y="2131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7" name="Line 95"/>
              <p:cNvSpPr>
                <a:spLocks noChangeShapeType="1"/>
              </p:cNvSpPr>
              <p:nvPr/>
            </p:nvSpPr>
            <p:spPr bwMode="auto">
              <a:xfrm flipH="1">
                <a:off x="2647" y="206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8" name="Line 96"/>
              <p:cNvSpPr>
                <a:spLocks noChangeShapeType="1"/>
              </p:cNvSpPr>
              <p:nvPr/>
            </p:nvSpPr>
            <p:spPr bwMode="auto">
              <a:xfrm>
                <a:off x="2659" y="202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9" name="Line 97"/>
              <p:cNvSpPr>
                <a:spLocks noChangeShapeType="1"/>
              </p:cNvSpPr>
              <p:nvPr/>
            </p:nvSpPr>
            <p:spPr bwMode="auto">
              <a:xfrm>
                <a:off x="2659" y="208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0" name="Line 98"/>
              <p:cNvSpPr>
                <a:spLocks noChangeShapeType="1"/>
              </p:cNvSpPr>
              <p:nvPr/>
            </p:nvSpPr>
            <p:spPr bwMode="auto">
              <a:xfrm flipH="1" flipV="1">
                <a:off x="2641" y="205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1" name="Line 99"/>
              <p:cNvSpPr>
                <a:spLocks noChangeShapeType="1"/>
              </p:cNvSpPr>
              <p:nvPr/>
            </p:nvSpPr>
            <p:spPr bwMode="auto">
              <a:xfrm flipH="1">
                <a:off x="2641" y="2131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2" name="Line 100"/>
              <p:cNvSpPr>
                <a:spLocks noChangeShapeType="1"/>
              </p:cNvSpPr>
              <p:nvPr/>
            </p:nvSpPr>
            <p:spPr bwMode="auto">
              <a:xfrm>
                <a:off x="2647" y="208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3" name="Line 101"/>
              <p:cNvSpPr>
                <a:spLocks noChangeShapeType="1"/>
              </p:cNvSpPr>
              <p:nvPr/>
            </p:nvSpPr>
            <p:spPr bwMode="auto">
              <a:xfrm>
                <a:off x="2647" y="2018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4" name="Line 102"/>
              <p:cNvSpPr>
                <a:spLocks noChangeShapeType="1"/>
              </p:cNvSpPr>
              <p:nvPr/>
            </p:nvSpPr>
            <p:spPr bwMode="auto">
              <a:xfrm flipH="1" flipV="1">
                <a:off x="2635" y="212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5" name="Line 103"/>
              <p:cNvSpPr>
                <a:spLocks noChangeShapeType="1"/>
              </p:cNvSpPr>
              <p:nvPr/>
            </p:nvSpPr>
            <p:spPr bwMode="auto">
              <a:xfrm>
                <a:off x="2641" y="208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6" name="Line 104"/>
              <p:cNvSpPr>
                <a:spLocks noChangeShapeType="1"/>
              </p:cNvSpPr>
              <p:nvPr/>
            </p:nvSpPr>
            <p:spPr bwMode="auto">
              <a:xfrm flipH="1">
                <a:off x="2635" y="205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7" name="Line 105"/>
              <p:cNvSpPr>
                <a:spLocks noChangeShapeType="1"/>
              </p:cNvSpPr>
              <p:nvPr/>
            </p:nvSpPr>
            <p:spPr bwMode="auto">
              <a:xfrm>
                <a:off x="2641" y="201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8" name="Line 106"/>
              <p:cNvSpPr>
                <a:spLocks noChangeShapeType="1"/>
              </p:cNvSpPr>
              <p:nvPr/>
            </p:nvSpPr>
            <p:spPr bwMode="auto">
              <a:xfrm flipH="1">
                <a:off x="2629" y="2125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9" name="Line 107"/>
              <p:cNvSpPr>
                <a:spLocks noChangeShapeType="1"/>
              </p:cNvSpPr>
              <p:nvPr/>
            </p:nvSpPr>
            <p:spPr bwMode="auto">
              <a:xfrm>
                <a:off x="2635" y="201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0" name="Line 108"/>
              <p:cNvSpPr>
                <a:spLocks noChangeShapeType="1"/>
              </p:cNvSpPr>
              <p:nvPr/>
            </p:nvSpPr>
            <p:spPr bwMode="auto">
              <a:xfrm flipH="1">
                <a:off x="2629" y="205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1" name="Line 109"/>
              <p:cNvSpPr>
                <a:spLocks noChangeShapeType="1"/>
              </p:cNvSpPr>
              <p:nvPr/>
            </p:nvSpPr>
            <p:spPr bwMode="auto">
              <a:xfrm>
                <a:off x="2635" y="2072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2" name="Line 110"/>
              <p:cNvSpPr>
                <a:spLocks noChangeShapeType="1"/>
              </p:cNvSpPr>
              <p:nvPr/>
            </p:nvSpPr>
            <p:spPr bwMode="auto">
              <a:xfrm flipH="1">
                <a:off x="2617" y="205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3" name="Line 111"/>
              <p:cNvSpPr>
                <a:spLocks noChangeShapeType="1"/>
              </p:cNvSpPr>
              <p:nvPr/>
            </p:nvSpPr>
            <p:spPr bwMode="auto">
              <a:xfrm flipH="1">
                <a:off x="2617" y="2125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4" name="Line 112"/>
              <p:cNvSpPr>
                <a:spLocks noChangeShapeType="1"/>
              </p:cNvSpPr>
              <p:nvPr/>
            </p:nvSpPr>
            <p:spPr bwMode="auto">
              <a:xfrm>
                <a:off x="2629" y="207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5" name="Line 113"/>
              <p:cNvSpPr>
                <a:spLocks noChangeShapeType="1"/>
              </p:cNvSpPr>
              <p:nvPr/>
            </p:nvSpPr>
            <p:spPr bwMode="auto">
              <a:xfrm>
                <a:off x="2629" y="200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6" name="Line 114"/>
              <p:cNvSpPr>
                <a:spLocks noChangeShapeType="1"/>
              </p:cNvSpPr>
              <p:nvPr/>
            </p:nvSpPr>
            <p:spPr bwMode="auto">
              <a:xfrm>
                <a:off x="2617" y="2072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7" name="Line 115"/>
              <p:cNvSpPr>
                <a:spLocks noChangeShapeType="1"/>
              </p:cNvSpPr>
              <p:nvPr/>
            </p:nvSpPr>
            <p:spPr bwMode="auto">
              <a:xfrm flipH="1">
                <a:off x="2611" y="2125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8" name="Line 116"/>
              <p:cNvSpPr>
                <a:spLocks noChangeShapeType="1"/>
              </p:cNvSpPr>
              <p:nvPr/>
            </p:nvSpPr>
            <p:spPr bwMode="auto">
              <a:xfrm flipH="1" flipV="1">
                <a:off x="2611" y="204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9" name="Line 117"/>
              <p:cNvSpPr>
                <a:spLocks noChangeShapeType="1"/>
              </p:cNvSpPr>
              <p:nvPr/>
            </p:nvSpPr>
            <p:spPr bwMode="auto">
              <a:xfrm>
                <a:off x="2617" y="2006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0" name="Line 118"/>
              <p:cNvSpPr>
                <a:spLocks noChangeShapeType="1"/>
              </p:cNvSpPr>
              <p:nvPr/>
            </p:nvSpPr>
            <p:spPr bwMode="auto">
              <a:xfrm>
                <a:off x="2617" y="2066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1" name="Line 119"/>
              <p:cNvSpPr>
                <a:spLocks noChangeShapeType="1"/>
              </p:cNvSpPr>
              <p:nvPr/>
            </p:nvSpPr>
            <p:spPr bwMode="auto">
              <a:xfrm flipH="1">
                <a:off x="2605" y="204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2" name="Line 120"/>
              <p:cNvSpPr>
                <a:spLocks noChangeShapeType="1"/>
              </p:cNvSpPr>
              <p:nvPr/>
            </p:nvSpPr>
            <p:spPr bwMode="auto">
              <a:xfrm flipH="1">
                <a:off x="2605" y="2125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3" name="Line 121"/>
              <p:cNvSpPr>
                <a:spLocks noChangeShapeType="1"/>
              </p:cNvSpPr>
              <p:nvPr/>
            </p:nvSpPr>
            <p:spPr bwMode="auto">
              <a:xfrm>
                <a:off x="2611" y="200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4" name="Line 122"/>
              <p:cNvSpPr>
                <a:spLocks noChangeShapeType="1"/>
              </p:cNvSpPr>
              <p:nvPr/>
            </p:nvSpPr>
            <p:spPr bwMode="auto">
              <a:xfrm>
                <a:off x="2611" y="1994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5" name="Line 123"/>
              <p:cNvSpPr>
                <a:spLocks noChangeShapeType="1"/>
              </p:cNvSpPr>
              <p:nvPr/>
            </p:nvSpPr>
            <p:spPr bwMode="auto">
              <a:xfrm flipH="1" flipV="1">
                <a:off x="2599" y="203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6" name="Line 124"/>
              <p:cNvSpPr>
                <a:spLocks noChangeShapeType="1"/>
              </p:cNvSpPr>
              <p:nvPr/>
            </p:nvSpPr>
            <p:spPr bwMode="auto">
              <a:xfrm>
                <a:off x="2605" y="2054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7" name="Line 125"/>
              <p:cNvSpPr>
                <a:spLocks noChangeShapeType="1"/>
              </p:cNvSpPr>
              <p:nvPr/>
            </p:nvSpPr>
            <p:spPr bwMode="auto">
              <a:xfrm flipH="1">
                <a:off x="2599" y="2125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8" name="Line 126"/>
              <p:cNvSpPr>
                <a:spLocks noChangeShapeType="1"/>
              </p:cNvSpPr>
              <p:nvPr/>
            </p:nvSpPr>
            <p:spPr bwMode="auto">
              <a:xfrm>
                <a:off x="2599" y="204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9" name="Line 127"/>
              <p:cNvSpPr>
                <a:spLocks noChangeShapeType="1"/>
              </p:cNvSpPr>
              <p:nvPr/>
            </p:nvSpPr>
            <p:spPr bwMode="auto">
              <a:xfrm>
                <a:off x="2599" y="1976"/>
                <a:ext cx="12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0" name="Line 128"/>
              <p:cNvSpPr>
                <a:spLocks noChangeShapeType="1"/>
              </p:cNvSpPr>
              <p:nvPr/>
            </p:nvSpPr>
            <p:spPr bwMode="auto">
              <a:xfrm flipH="1" flipV="1">
                <a:off x="2587" y="2120"/>
                <a:ext cx="12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1" name="Line 129"/>
              <p:cNvSpPr>
                <a:spLocks noChangeShapeType="1"/>
              </p:cNvSpPr>
              <p:nvPr/>
            </p:nvSpPr>
            <p:spPr bwMode="auto">
              <a:xfrm flipH="1">
                <a:off x="2587" y="2036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2" name="Line 130"/>
              <p:cNvSpPr>
                <a:spLocks noChangeShapeType="1"/>
              </p:cNvSpPr>
              <p:nvPr/>
            </p:nvSpPr>
            <p:spPr bwMode="auto">
              <a:xfrm flipH="1">
                <a:off x="2581" y="212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3" name="Line 131"/>
              <p:cNvSpPr>
                <a:spLocks noChangeShapeType="1"/>
              </p:cNvSpPr>
              <p:nvPr/>
            </p:nvSpPr>
            <p:spPr bwMode="auto">
              <a:xfrm flipH="1" flipV="1">
                <a:off x="2581" y="203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4" name="Line 132"/>
              <p:cNvSpPr>
                <a:spLocks noChangeShapeType="1"/>
              </p:cNvSpPr>
              <p:nvPr/>
            </p:nvSpPr>
            <p:spPr bwMode="auto">
              <a:xfrm>
                <a:off x="2587" y="1970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5" name="Line 133"/>
              <p:cNvSpPr>
                <a:spLocks noChangeShapeType="1"/>
              </p:cNvSpPr>
              <p:nvPr/>
            </p:nvSpPr>
            <p:spPr bwMode="auto">
              <a:xfrm>
                <a:off x="2587" y="2036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6" name="Line 134"/>
              <p:cNvSpPr>
                <a:spLocks noChangeShapeType="1"/>
              </p:cNvSpPr>
              <p:nvPr/>
            </p:nvSpPr>
            <p:spPr bwMode="auto">
              <a:xfrm>
                <a:off x="2581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7" name="Line 135"/>
              <p:cNvSpPr>
                <a:spLocks noChangeShapeType="1"/>
              </p:cNvSpPr>
              <p:nvPr/>
            </p:nvSpPr>
            <p:spPr bwMode="auto">
              <a:xfrm flipH="1">
                <a:off x="2575" y="212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8" name="Line 136"/>
              <p:cNvSpPr>
                <a:spLocks noChangeShapeType="1"/>
              </p:cNvSpPr>
              <p:nvPr/>
            </p:nvSpPr>
            <p:spPr bwMode="auto">
              <a:xfrm>
                <a:off x="2581" y="203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9" name="Line 137"/>
              <p:cNvSpPr>
                <a:spLocks noChangeShapeType="1"/>
              </p:cNvSpPr>
              <p:nvPr/>
            </p:nvSpPr>
            <p:spPr bwMode="auto">
              <a:xfrm flipH="1">
                <a:off x="2575" y="203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0" name="Line 138"/>
              <p:cNvSpPr>
                <a:spLocks noChangeShapeType="1"/>
              </p:cNvSpPr>
              <p:nvPr/>
            </p:nvSpPr>
            <p:spPr bwMode="auto">
              <a:xfrm flipH="1">
                <a:off x="2569" y="212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1" name="Line 139"/>
              <p:cNvSpPr>
                <a:spLocks noChangeShapeType="1"/>
              </p:cNvSpPr>
              <p:nvPr/>
            </p:nvSpPr>
            <p:spPr bwMode="auto">
              <a:xfrm flipH="1">
                <a:off x="2569" y="203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2" name="Line 140"/>
              <p:cNvSpPr>
                <a:spLocks noChangeShapeType="1"/>
              </p:cNvSpPr>
              <p:nvPr/>
            </p:nvSpPr>
            <p:spPr bwMode="auto">
              <a:xfrm>
                <a:off x="2575" y="196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3" name="Line 141"/>
              <p:cNvSpPr>
                <a:spLocks noChangeShapeType="1"/>
              </p:cNvSpPr>
              <p:nvPr/>
            </p:nvSpPr>
            <p:spPr bwMode="auto">
              <a:xfrm>
                <a:off x="2575" y="203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4" name="Line 142"/>
              <p:cNvSpPr>
                <a:spLocks noChangeShapeType="1"/>
              </p:cNvSpPr>
              <p:nvPr/>
            </p:nvSpPr>
            <p:spPr bwMode="auto">
              <a:xfrm flipH="1">
                <a:off x="2557" y="212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5" name="Line 143"/>
              <p:cNvSpPr>
                <a:spLocks noChangeShapeType="1"/>
              </p:cNvSpPr>
              <p:nvPr/>
            </p:nvSpPr>
            <p:spPr bwMode="auto">
              <a:xfrm>
                <a:off x="2569" y="203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6" name="Line 144"/>
              <p:cNvSpPr>
                <a:spLocks noChangeShapeType="1"/>
              </p:cNvSpPr>
              <p:nvPr/>
            </p:nvSpPr>
            <p:spPr bwMode="auto">
              <a:xfrm>
                <a:off x="2569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7" name="Line 145"/>
              <p:cNvSpPr>
                <a:spLocks noChangeShapeType="1"/>
              </p:cNvSpPr>
              <p:nvPr/>
            </p:nvSpPr>
            <p:spPr bwMode="auto">
              <a:xfrm flipH="1">
                <a:off x="2551" y="212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8" name="Line 146"/>
              <p:cNvSpPr>
                <a:spLocks noChangeShapeType="1"/>
              </p:cNvSpPr>
              <p:nvPr/>
            </p:nvSpPr>
            <p:spPr bwMode="auto">
              <a:xfrm>
                <a:off x="2557" y="196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9" name="Line 147"/>
              <p:cNvSpPr>
                <a:spLocks noChangeShapeType="1"/>
              </p:cNvSpPr>
              <p:nvPr/>
            </p:nvSpPr>
            <p:spPr bwMode="auto">
              <a:xfrm flipH="1" flipV="1">
                <a:off x="2545" y="211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0" name="Line 148"/>
              <p:cNvSpPr>
                <a:spLocks noChangeShapeType="1"/>
              </p:cNvSpPr>
              <p:nvPr/>
            </p:nvSpPr>
            <p:spPr bwMode="auto">
              <a:xfrm>
                <a:off x="2551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1" name="Line 149"/>
              <p:cNvSpPr>
                <a:spLocks noChangeShapeType="1"/>
              </p:cNvSpPr>
              <p:nvPr/>
            </p:nvSpPr>
            <p:spPr bwMode="auto">
              <a:xfrm flipH="1">
                <a:off x="2539" y="211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2" name="Line 150"/>
              <p:cNvSpPr>
                <a:spLocks noChangeShapeType="1"/>
              </p:cNvSpPr>
              <p:nvPr/>
            </p:nvSpPr>
            <p:spPr bwMode="auto">
              <a:xfrm>
                <a:off x="2545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3" name="Line 151"/>
              <p:cNvSpPr>
                <a:spLocks noChangeShapeType="1"/>
              </p:cNvSpPr>
              <p:nvPr/>
            </p:nvSpPr>
            <p:spPr bwMode="auto">
              <a:xfrm flipH="1">
                <a:off x="2527" y="211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4" name="Line 152"/>
              <p:cNvSpPr>
                <a:spLocks noChangeShapeType="1"/>
              </p:cNvSpPr>
              <p:nvPr/>
            </p:nvSpPr>
            <p:spPr bwMode="auto">
              <a:xfrm>
                <a:off x="2539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5" name="Line 153"/>
              <p:cNvSpPr>
                <a:spLocks noChangeShapeType="1"/>
              </p:cNvSpPr>
              <p:nvPr/>
            </p:nvSpPr>
            <p:spPr bwMode="auto">
              <a:xfrm flipH="1">
                <a:off x="2521" y="211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6" name="Line 154"/>
              <p:cNvSpPr>
                <a:spLocks noChangeShapeType="1"/>
              </p:cNvSpPr>
              <p:nvPr/>
            </p:nvSpPr>
            <p:spPr bwMode="auto">
              <a:xfrm>
                <a:off x="2527" y="196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7" name="Line 155"/>
              <p:cNvSpPr>
                <a:spLocks noChangeShapeType="1"/>
              </p:cNvSpPr>
              <p:nvPr/>
            </p:nvSpPr>
            <p:spPr bwMode="auto">
              <a:xfrm flipH="1">
                <a:off x="2515" y="211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8" name="Line 156"/>
              <p:cNvSpPr>
                <a:spLocks noChangeShapeType="1"/>
              </p:cNvSpPr>
              <p:nvPr/>
            </p:nvSpPr>
            <p:spPr bwMode="auto">
              <a:xfrm>
                <a:off x="2521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9" name="Line 157"/>
              <p:cNvSpPr>
                <a:spLocks noChangeShapeType="1"/>
              </p:cNvSpPr>
              <p:nvPr/>
            </p:nvSpPr>
            <p:spPr bwMode="auto">
              <a:xfrm flipH="1">
                <a:off x="2509" y="211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0" name="Line 158"/>
              <p:cNvSpPr>
                <a:spLocks noChangeShapeType="1"/>
              </p:cNvSpPr>
              <p:nvPr/>
            </p:nvSpPr>
            <p:spPr bwMode="auto">
              <a:xfrm>
                <a:off x="2515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1" name="Line 159"/>
              <p:cNvSpPr>
                <a:spLocks noChangeShapeType="1"/>
              </p:cNvSpPr>
              <p:nvPr/>
            </p:nvSpPr>
            <p:spPr bwMode="auto">
              <a:xfrm flipH="1">
                <a:off x="2503" y="211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2" name="Line 160"/>
              <p:cNvSpPr>
                <a:spLocks noChangeShapeType="1"/>
              </p:cNvSpPr>
              <p:nvPr/>
            </p:nvSpPr>
            <p:spPr bwMode="auto">
              <a:xfrm>
                <a:off x="2509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3" name="Line 161"/>
              <p:cNvSpPr>
                <a:spLocks noChangeShapeType="1"/>
              </p:cNvSpPr>
              <p:nvPr/>
            </p:nvSpPr>
            <p:spPr bwMode="auto">
              <a:xfrm flipH="1" flipV="1">
                <a:off x="2491" y="2102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4" name="Line 162"/>
              <p:cNvSpPr>
                <a:spLocks noChangeShapeType="1"/>
              </p:cNvSpPr>
              <p:nvPr/>
            </p:nvSpPr>
            <p:spPr bwMode="auto">
              <a:xfrm>
                <a:off x="2503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5" name="Line 163"/>
              <p:cNvSpPr>
                <a:spLocks noChangeShapeType="1"/>
              </p:cNvSpPr>
              <p:nvPr/>
            </p:nvSpPr>
            <p:spPr bwMode="auto">
              <a:xfrm>
                <a:off x="2491" y="196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6" name="Freeform 164"/>
              <p:cNvSpPr>
                <a:spLocks/>
              </p:cNvSpPr>
              <p:nvPr/>
            </p:nvSpPr>
            <p:spPr bwMode="auto">
              <a:xfrm>
                <a:off x="2479" y="2102"/>
                <a:ext cx="12" cy="1"/>
              </a:xfrm>
              <a:custGeom>
                <a:avLst/>
                <a:gdLst>
                  <a:gd name="T0" fmla="*/ 93312 w 2"/>
                  <a:gd name="T1" fmla="*/ 0 h 1"/>
                  <a:gd name="T2" fmla="*/ 46656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7" name="Line 165"/>
              <p:cNvSpPr>
                <a:spLocks noChangeShapeType="1"/>
              </p:cNvSpPr>
              <p:nvPr/>
            </p:nvSpPr>
            <p:spPr bwMode="auto">
              <a:xfrm>
                <a:off x="2485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8" name="Line 166"/>
              <p:cNvSpPr>
                <a:spLocks noChangeShapeType="1"/>
              </p:cNvSpPr>
              <p:nvPr/>
            </p:nvSpPr>
            <p:spPr bwMode="auto">
              <a:xfrm flipH="1">
                <a:off x="2473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9" name="Line 167"/>
              <p:cNvSpPr>
                <a:spLocks noChangeShapeType="1"/>
              </p:cNvSpPr>
              <p:nvPr/>
            </p:nvSpPr>
            <p:spPr bwMode="auto">
              <a:xfrm>
                <a:off x="2479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0" name="Line 168"/>
              <p:cNvSpPr>
                <a:spLocks noChangeShapeType="1"/>
              </p:cNvSpPr>
              <p:nvPr/>
            </p:nvSpPr>
            <p:spPr bwMode="auto">
              <a:xfrm flipH="1">
                <a:off x="2461" y="2102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1" name="Line 169"/>
              <p:cNvSpPr>
                <a:spLocks noChangeShapeType="1"/>
              </p:cNvSpPr>
              <p:nvPr/>
            </p:nvSpPr>
            <p:spPr bwMode="auto">
              <a:xfrm>
                <a:off x="2473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2" name="Line 170"/>
              <p:cNvSpPr>
                <a:spLocks noChangeShapeType="1"/>
              </p:cNvSpPr>
              <p:nvPr/>
            </p:nvSpPr>
            <p:spPr bwMode="auto">
              <a:xfrm flipH="1">
                <a:off x="2455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3" name="Line 171"/>
              <p:cNvSpPr>
                <a:spLocks noChangeShapeType="1"/>
              </p:cNvSpPr>
              <p:nvPr/>
            </p:nvSpPr>
            <p:spPr bwMode="auto">
              <a:xfrm flipV="1">
                <a:off x="2461" y="1964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4" name="Line 172"/>
              <p:cNvSpPr>
                <a:spLocks noChangeShapeType="1"/>
              </p:cNvSpPr>
              <p:nvPr/>
            </p:nvSpPr>
            <p:spPr bwMode="auto">
              <a:xfrm flipH="1">
                <a:off x="2449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5" name="Line 173"/>
              <p:cNvSpPr>
                <a:spLocks noChangeShapeType="1"/>
              </p:cNvSpPr>
              <p:nvPr/>
            </p:nvSpPr>
            <p:spPr bwMode="auto">
              <a:xfrm>
                <a:off x="2455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6" name="Line 174"/>
              <p:cNvSpPr>
                <a:spLocks noChangeShapeType="1"/>
              </p:cNvSpPr>
              <p:nvPr/>
            </p:nvSpPr>
            <p:spPr bwMode="auto">
              <a:xfrm flipH="1">
                <a:off x="2443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7" name="Line 175"/>
              <p:cNvSpPr>
                <a:spLocks noChangeShapeType="1"/>
              </p:cNvSpPr>
              <p:nvPr/>
            </p:nvSpPr>
            <p:spPr bwMode="auto">
              <a:xfrm>
                <a:off x="2449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8" name="Line 176"/>
              <p:cNvSpPr>
                <a:spLocks noChangeShapeType="1"/>
              </p:cNvSpPr>
              <p:nvPr/>
            </p:nvSpPr>
            <p:spPr bwMode="auto">
              <a:xfrm flipH="1">
                <a:off x="2431" y="2102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9" name="Line 177"/>
              <p:cNvSpPr>
                <a:spLocks noChangeShapeType="1"/>
              </p:cNvSpPr>
              <p:nvPr/>
            </p:nvSpPr>
            <p:spPr bwMode="auto">
              <a:xfrm>
                <a:off x="2443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0" name="Line 178"/>
              <p:cNvSpPr>
                <a:spLocks noChangeShapeType="1"/>
              </p:cNvSpPr>
              <p:nvPr/>
            </p:nvSpPr>
            <p:spPr bwMode="auto">
              <a:xfrm flipH="1">
                <a:off x="2425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1" name="Line 179"/>
              <p:cNvSpPr>
                <a:spLocks noChangeShapeType="1"/>
              </p:cNvSpPr>
              <p:nvPr/>
            </p:nvSpPr>
            <p:spPr bwMode="auto">
              <a:xfrm>
                <a:off x="2431" y="197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2" name="Line 180"/>
              <p:cNvSpPr>
                <a:spLocks noChangeShapeType="1"/>
              </p:cNvSpPr>
              <p:nvPr/>
            </p:nvSpPr>
            <p:spPr bwMode="auto">
              <a:xfrm flipH="1">
                <a:off x="2419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3" name="Line 181"/>
              <p:cNvSpPr>
                <a:spLocks noChangeShapeType="1"/>
              </p:cNvSpPr>
              <p:nvPr/>
            </p:nvSpPr>
            <p:spPr bwMode="auto">
              <a:xfrm>
                <a:off x="2425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4" name="Line 182"/>
              <p:cNvSpPr>
                <a:spLocks noChangeShapeType="1"/>
              </p:cNvSpPr>
              <p:nvPr/>
            </p:nvSpPr>
            <p:spPr bwMode="auto">
              <a:xfrm flipH="1">
                <a:off x="2413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5" name="Line 183"/>
              <p:cNvSpPr>
                <a:spLocks noChangeShapeType="1"/>
              </p:cNvSpPr>
              <p:nvPr/>
            </p:nvSpPr>
            <p:spPr bwMode="auto">
              <a:xfrm>
                <a:off x="2419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6" name="Line 184"/>
              <p:cNvSpPr>
                <a:spLocks noChangeShapeType="1"/>
              </p:cNvSpPr>
              <p:nvPr/>
            </p:nvSpPr>
            <p:spPr bwMode="auto">
              <a:xfrm flipH="1" flipV="1">
                <a:off x="2402" y="2096"/>
                <a:ext cx="1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7" name="Line 185"/>
              <p:cNvSpPr>
                <a:spLocks noChangeShapeType="1"/>
              </p:cNvSpPr>
              <p:nvPr/>
            </p:nvSpPr>
            <p:spPr bwMode="auto">
              <a:xfrm>
                <a:off x="2413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8" name="Line 186"/>
              <p:cNvSpPr>
                <a:spLocks noChangeShapeType="1"/>
              </p:cNvSpPr>
              <p:nvPr/>
            </p:nvSpPr>
            <p:spPr bwMode="auto">
              <a:xfrm>
                <a:off x="2402" y="1970"/>
                <a:ext cx="11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9" name="Freeform 187"/>
              <p:cNvSpPr>
                <a:spLocks/>
              </p:cNvSpPr>
              <p:nvPr/>
            </p:nvSpPr>
            <p:spPr bwMode="auto">
              <a:xfrm>
                <a:off x="2390" y="2096"/>
                <a:ext cx="12" cy="1"/>
              </a:xfrm>
              <a:custGeom>
                <a:avLst/>
                <a:gdLst>
                  <a:gd name="T0" fmla="*/ 93312 w 2"/>
                  <a:gd name="T1" fmla="*/ 0 h 1"/>
                  <a:gd name="T2" fmla="*/ 46656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0" name="Line 188"/>
              <p:cNvSpPr>
                <a:spLocks noChangeShapeType="1"/>
              </p:cNvSpPr>
              <p:nvPr/>
            </p:nvSpPr>
            <p:spPr bwMode="auto">
              <a:xfrm>
                <a:off x="2396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1" name="Line 189"/>
              <p:cNvSpPr>
                <a:spLocks noChangeShapeType="1"/>
              </p:cNvSpPr>
              <p:nvPr/>
            </p:nvSpPr>
            <p:spPr bwMode="auto">
              <a:xfrm flipH="1">
                <a:off x="2384" y="209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2" name="Line 190"/>
              <p:cNvSpPr>
                <a:spLocks noChangeShapeType="1"/>
              </p:cNvSpPr>
              <p:nvPr/>
            </p:nvSpPr>
            <p:spPr bwMode="auto">
              <a:xfrm>
                <a:off x="2390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3" name="Line 191"/>
              <p:cNvSpPr>
                <a:spLocks noChangeShapeType="1"/>
              </p:cNvSpPr>
              <p:nvPr/>
            </p:nvSpPr>
            <p:spPr bwMode="auto">
              <a:xfrm flipH="1">
                <a:off x="2372" y="2096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4" name="Line 192"/>
              <p:cNvSpPr>
                <a:spLocks noChangeShapeType="1"/>
              </p:cNvSpPr>
              <p:nvPr/>
            </p:nvSpPr>
            <p:spPr bwMode="auto">
              <a:xfrm>
                <a:off x="2384" y="197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5" name="Line 193"/>
              <p:cNvSpPr>
                <a:spLocks noChangeShapeType="1"/>
              </p:cNvSpPr>
              <p:nvPr/>
            </p:nvSpPr>
            <p:spPr bwMode="auto">
              <a:xfrm flipH="1">
                <a:off x="2366" y="209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6" name="Line 194"/>
              <p:cNvSpPr>
                <a:spLocks noChangeShapeType="1"/>
              </p:cNvSpPr>
              <p:nvPr/>
            </p:nvSpPr>
            <p:spPr bwMode="auto">
              <a:xfrm flipV="1">
                <a:off x="2372" y="1970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7" name="Line 195"/>
              <p:cNvSpPr>
                <a:spLocks noChangeShapeType="1"/>
              </p:cNvSpPr>
              <p:nvPr/>
            </p:nvSpPr>
            <p:spPr bwMode="auto">
              <a:xfrm flipH="1" flipV="1">
                <a:off x="2360" y="209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8" name="Line 196"/>
              <p:cNvSpPr>
                <a:spLocks noChangeShapeType="1"/>
              </p:cNvSpPr>
              <p:nvPr/>
            </p:nvSpPr>
            <p:spPr bwMode="auto">
              <a:xfrm>
                <a:off x="2366" y="197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9" name="Line 197"/>
              <p:cNvSpPr>
                <a:spLocks noChangeShapeType="1"/>
              </p:cNvSpPr>
              <p:nvPr/>
            </p:nvSpPr>
            <p:spPr bwMode="auto">
              <a:xfrm>
                <a:off x="2360" y="197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0" name="Freeform 198"/>
              <p:cNvSpPr>
                <a:spLocks/>
              </p:cNvSpPr>
              <p:nvPr/>
            </p:nvSpPr>
            <p:spPr bwMode="auto">
              <a:xfrm>
                <a:off x="2342" y="2090"/>
                <a:ext cx="18" cy="1"/>
              </a:xfrm>
              <a:custGeom>
                <a:avLst/>
                <a:gdLst>
                  <a:gd name="T0" fmla="*/ 139968 w 3"/>
                  <a:gd name="T1" fmla="*/ 0 h 1"/>
                  <a:gd name="T2" fmla="*/ 93312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1" name="Line 199"/>
              <p:cNvSpPr>
                <a:spLocks noChangeShapeType="1"/>
              </p:cNvSpPr>
              <p:nvPr/>
            </p:nvSpPr>
            <p:spPr bwMode="auto">
              <a:xfrm>
                <a:off x="2354" y="197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2" name="Line 200"/>
              <p:cNvSpPr>
                <a:spLocks noChangeShapeType="1"/>
              </p:cNvSpPr>
              <p:nvPr/>
            </p:nvSpPr>
            <p:spPr bwMode="auto">
              <a:xfrm flipH="1">
                <a:off x="2336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3" name="Line 201"/>
              <p:cNvSpPr>
                <a:spLocks noChangeShapeType="1"/>
              </p:cNvSpPr>
              <p:nvPr/>
            </p:nvSpPr>
            <p:spPr bwMode="auto">
              <a:xfrm>
                <a:off x="2342" y="1976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4" name="Line 202"/>
              <p:cNvSpPr>
                <a:spLocks noChangeShapeType="1"/>
              </p:cNvSpPr>
              <p:nvPr/>
            </p:nvSpPr>
            <p:spPr bwMode="auto">
              <a:xfrm flipH="1">
                <a:off x="2330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5" name="Line 203"/>
              <p:cNvSpPr>
                <a:spLocks noChangeShapeType="1"/>
              </p:cNvSpPr>
              <p:nvPr/>
            </p:nvSpPr>
            <p:spPr bwMode="auto">
              <a:xfrm>
                <a:off x="2336" y="197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6" name="Line 204"/>
              <p:cNvSpPr>
                <a:spLocks noChangeShapeType="1"/>
              </p:cNvSpPr>
              <p:nvPr/>
            </p:nvSpPr>
            <p:spPr bwMode="auto">
              <a:xfrm flipH="1">
                <a:off x="2324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7" name="Line 205"/>
              <p:cNvSpPr>
                <a:spLocks noChangeShapeType="1"/>
              </p:cNvSpPr>
              <p:nvPr/>
            </p:nvSpPr>
            <p:spPr bwMode="auto">
              <a:xfrm flipV="1">
                <a:off x="2330" y="197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8" name="Line 206"/>
              <p:cNvSpPr>
                <a:spLocks noChangeShapeType="1"/>
              </p:cNvSpPr>
              <p:nvPr/>
            </p:nvSpPr>
            <p:spPr bwMode="auto">
              <a:xfrm flipH="1">
                <a:off x="2312" y="209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31" name="Group 207"/>
            <p:cNvGrpSpPr>
              <a:grpSpLocks/>
            </p:cNvGrpSpPr>
            <p:nvPr/>
          </p:nvGrpSpPr>
          <p:grpSpPr bwMode="auto">
            <a:xfrm>
              <a:off x="1719" y="1791"/>
              <a:ext cx="611" cy="1220"/>
              <a:chOff x="1719" y="1791"/>
              <a:chExt cx="611" cy="1220"/>
            </a:xfrm>
          </p:grpSpPr>
          <p:sp>
            <p:nvSpPr>
              <p:cNvPr id="24059" name="Line 208"/>
              <p:cNvSpPr>
                <a:spLocks noChangeShapeType="1"/>
              </p:cNvSpPr>
              <p:nvPr/>
            </p:nvSpPr>
            <p:spPr bwMode="auto">
              <a:xfrm>
                <a:off x="2324" y="198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0" name="Line 209"/>
              <p:cNvSpPr>
                <a:spLocks noChangeShapeType="1"/>
              </p:cNvSpPr>
              <p:nvPr/>
            </p:nvSpPr>
            <p:spPr bwMode="auto">
              <a:xfrm flipH="1">
                <a:off x="2306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1" name="Line 210"/>
              <p:cNvSpPr>
                <a:spLocks noChangeShapeType="1"/>
              </p:cNvSpPr>
              <p:nvPr/>
            </p:nvSpPr>
            <p:spPr bwMode="auto">
              <a:xfrm>
                <a:off x="2312" y="1988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2" name="Line 211"/>
              <p:cNvSpPr>
                <a:spLocks noChangeShapeType="1"/>
              </p:cNvSpPr>
              <p:nvPr/>
            </p:nvSpPr>
            <p:spPr bwMode="auto">
              <a:xfrm flipH="1">
                <a:off x="2300" y="209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3" name="Line 212"/>
              <p:cNvSpPr>
                <a:spLocks noChangeShapeType="1"/>
              </p:cNvSpPr>
              <p:nvPr/>
            </p:nvSpPr>
            <p:spPr bwMode="auto">
              <a:xfrm>
                <a:off x="2306" y="198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" name="Line 213"/>
              <p:cNvSpPr>
                <a:spLocks noChangeShapeType="1"/>
              </p:cNvSpPr>
              <p:nvPr/>
            </p:nvSpPr>
            <p:spPr bwMode="auto">
              <a:xfrm flipH="1" flipV="1">
                <a:off x="2294" y="208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" name="Line 214"/>
              <p:cNvSpPr>
                <a:spLocks noChangeShapeType="1"/>
              </p:cNvSpPr>
              <p:nvPr/>
            </p:nvSpPr>
            <p:spPr bwMode="auto">
              <a:xfrm>
                <a:off x="2300" y="198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" name="Line 215"/>
              <p:cNvSpPr>
                <a:spLocks noChangeShapeType="1"/>
              </p:cNvSpPr>
              <p:nvPr/>
            </p:nvSpPr>
            <p:spPr bwMode="auto">
              <a:xfrm flipH="1">
                <a:off x="2288" y="208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" name="Line 216"/>
              <p:cNvSpPr>
                <a:spLocks noChangeShapeType="1"/>
              </p:cNvSpPr>
              <p:nvPr/>
            </p:nvSpPr>
            <p:spPr bwMode="auto">
              <a:xfrm>
                <a:off x="2294" y="198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8" name="Line 217"/>
              <p:cNvSpPr>
                <a:spLocks noChangeShapeType="1"/>
              </p:cNvSpPr>
              <p:nvPr/>
            </p:nvSpPr>
            <p:spPr bwMode="auto">
              <a:xfrm flipH="1">
                <a:off x="2276" y="208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9" name="Line 218"/>
              <p:cNvSpPr>
                <a:spLocks noChangeShapeType="1"/>
              </p:cNvSpPr>
              <p:nvPr/>
            </p:nvSpPr>
            <p:spPr bwMode="auto">
              <a:xfrm>
                <a:off x="2288" y="198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0" name="Line 219"/>
              <p:cNvSpPr>
                <a:spLocks noChangeShapeType="1"/>
              </p:cNvSpPr>
              <p:nvPr/>
            </p:nvSpPr>
            <p:spPr bwMode="auto">
              <a:xfrm flipH="1">
                <a:off x="2270" y="208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1" name="Line 220"/>
              <p:cNvSpPr>
                <a:spLocks noChangeShapeType="1"/>
              </p:cNvSpPr>
              <p:nvPr/>
            </p:nvSpPr>
            <p:spPr bwMode="auto">
              <a:xfrm flipV="1">
                <a:off x="2276" y="1988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2" name="Line 221"/>
              <p:cNvSpPr>
                <a:spLocks noChangeShapeType="1"/>
              </p:cNvSpPr>
              <p:nvPr/>
            </p:nvSpPr>
            <p:spPr bwMode="auto">
              <a:xfrm>
                <a:off x="2270" y="199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3" name="Freeform 222"/>
              <p:cNvSpPr>
                <a:spLocks/>
              </p:cNvSpPr>
              <p:nvPr/>
            </p:nvSpPr>
            <p:spPr bwMode="auto">
              <a:xfrm>
                <a:off x="2258" y="2072"/>
                <a:ext cx="12" cy="12"/>
              </a:xfrm>
              <a:custGeom>
                <a:avLst/>
                <a:gdLst>
                  <a:gd name="T0" fmla="*/ 93312 w 2"/>
                  <a:gd name="T1" fmla="*/ 93312 h 2"/>
                  <a:gd name="T2" fmla="*/ 46656 w 2"/>
                  <a:gd name="T3" fmla="*/ 9331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4" name="Line 223"/>
              <p:cNvSpPr>
                <a:spLocks noChangeShapeType="1"/>
              </p:cNvSpPr>
              <p:nvPr/>
            </p:nvSpPr>
            <p:spPr bwMode="auto">
              <a:xfrm>
                <a:off x="2264" y="199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5" name="Line 224"/>
              <p:cNvSpPr>
                <a:spLocks noChangeShapeType="1"/>
              </p:cNvSpPr>
              <p:nvPr/>
            </p:nvSpPr>
            <p:spPr bwMode="auto">
              <a:xfrm flipH="1">
                <a:off x="2246" y="2072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6" name="Line 225"/>
              <p:cNvSpPr>
                <a:spLocks noChangeShapeType="1"/>
              </p:cNvSpPr>
              <p:nvPr/>
            </p:nvSpPr>
            <p:spPr bwMode="auto">
              <a:xfrm>
                <a:off x="2258" y="199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7" name="Line 226"/>
              <p:cNvSpPr>
                <a:spLocks noChangeShapeType="1"/>
              </p:cNvSpPr>
              <p:nvPr/>
            </p:nvSpPr>
            <p:spPr bwMode="auto">
              <a:xfrm flipH="1">
                <a:off x="2240" y="207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8" name="Line 227"/>
              <p:cNvSpPr>
                <a:spLocks noChangeShapeType="1"/>
              </p:cNvSpPr>
              <p:nvPr/>
            </p:nvSpPr>
            <p:spPr bwMode="auto">
              <a:xfrm>
                <a:off x="2246" y="199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9" name="Line 228"/>
              <p:cNvSpPr>
                <a:spLocks noChangeShapeType="1"/>
              </p:cNvSpPr>
              <p:nvPr/>
            </p:nvSpPr>
            <p:spPr bwMode="auto">
              <a:xfrm flipH="1">
                <a:off x="2234" y="207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0" name="Line 229"/>
              <p:cNvSpPr>
                <a:spLocks noChangeShapeType="1"/>
              </p:cNvSpPr>
              <p:nvPr/>
            </p:nvSpPr>
            <p:spPr bwMode="auto">
              <a:xfrm flipV="1">
                <a:off x="2240" y="199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1" name="Line 230"/>
              <p:cNvSpPr>
                <a:spLocks noChangeShapeType="1"/>
              </p:cNvSpPr>
              <p:nvPr/>
            </p:nvSpPr>
            <p:spPr bwMode="auto">
              <a:xfrm flipH="1" flipV="1">
                <a:off x="2228" y="2066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2" name="Line 231"/>
              <p:cNvSpPr>
                <a:spLocks noChangeShapeType="1"/>
              </p:cNvSpPr>
              <p:nvPr/>
            </p:nvSpPr>
            <p:spPr bwMode="auto">
              <a:xfrm>
                <a:off x="2234" y="200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3" name="Line 232"/>
              <p:cNvSpPr>
                <a:spLocks noChangeShapeType="1"/>
              </p:cNvSpPr>
              <p:nvPr/>
            </p:nvSpPr>
            <p:spPr bwMode="auto">
              <a:xfrm>
                <a:off x="2228" y="200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4" name="Freeform 233"/>
              <p:cNvSpPr>
                <a:spLocks/>
              </p:cNvSpPr>
              <p:nvPr/>
            </p:nvSpPr>
            <p:spPr bwMode="auto">
              <a:xfrm>
                <a:off x="2210" y="2066"/>
                <a:ext cx="18" cy="1"/>
              </a:xfrm>
              <a:custGeom>
                <a:avLst/>
                <a:gdLst>
                  <a:gd name="T0" fmla="*/ 139968 w 3"/>
                  <a:gd name="T1" fmla="*/ 0 h 1"/>
                  <a:gd name="T2" fmla="*/ 46656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5" name="Line 234"/>
              <p:cNvSpPr>
                <a:spLocks noChangeShapeType="1"/>
              </p:cNvSpPr>
              <p:nvPr/>
            </p:nvSpPr>
            <p:spPr bwMode="auto">
              <a:xfrm flipV="1">
                <a:off x="2216" y="2000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6" name="Line 235"/>
              <p:cNvSpPr>
                <a:spLocks noChangeShapeType="1"/>
              </p:cNvSpPr>
              <p:nvPr/>
            </p:nvSpPr>
            <p:spPr bwMode="auto">
              <a:xfrm flipH="1">
                <a:off x="2204" y="206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7" name="Line 236"/>
              <p:cNvSpPr>
                <a:spLocks noChangeShapeType="1"/>
              </p:cNvSpPr>
              <p:nvPr/>
            </p:nvSpPr>
            <p:spPr bwMode="auto">
              <a:xfrm>
                <a:off x="2210" y="200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8" name="Line 237"/>
              <p:cNvSpPr>
                <a:spLocks noChangeShapeType="1"/>
              </p:cNvSpPr>
              <p:nvPr/>
            </p:nvSpPr>
            <p:spPr bwMode="auto">
              <a:xfrm flipH="1" flipV="1">
                <a:off x="2198" y="206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9" name="Line 238"/>
              <p:cNvSpPr>
                <a:spLocks noChangeShapeType="1"/>
              </p:cNvSpPr>
              <p:nvPr/>
            </p:nvSpPr>
            <p:spPr bwMode="auto">
              <a:xfrm>
                <a:off x="2204" y="200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0" name="Line 239"/>
              <p:cNvSpPr>
                <a:spLocks noChangeShapeType="1"/>
              </p:cNvSpPr>
              <p:nvPr/>
            </p:nvSpPr>
            <p:spPr bwMode="auto">
              <a:xfrm flipH="1">
                <a:off x="2186" y="206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1" name="Line 240"/>
              <p:cNvSpPr>
                <a:spLocks noChangeShapeType="1"/>
              </p:cNvSpPr>
              <p:nvPr/>
            </p:nvSpPr>
            <p:spPr bwMode="auto">
              <a:xfrm>
                <a:off x="2198" y="200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2" name="Line 241"/>
              <p:cNvSpPr>
                <a:spLocks noChangeShapeType="1"/>
              </p:cNvSpPr>
              <p:nvPr/>
            </p:nvSpPr>
            <p:spPr bwMode="auto">
              <a:xfrm flipH="1">
                <a:off x="2180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3" name="Line 242"/>
              <p:cNvSpPr>
                <a:spLocks noChangeShapeType="1"/>
              </p:cNvSpPr>
              <p:nvPr/>
            </p:nvSpPr>
            <p:spPr bwMode="auto">
              <a:xfrm flipV="1">
                <a:off x="2186" y="2006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4" name="Line 243"/>
              <p:cNvSpPr>
                <a:spLocks noChangeShapeType="1"/>
              </p:cNvSpPr>
              <p:nvPr/>
            </p:nvSpPr>
            <p:spPr bwMode="auto">
              <a:xfrm flipH="1">
                <a:off x="2174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5" name="Line 244"/>
              <p:cNvSpPr>
                <a:spLocks noChangeShapeType="1"/>
              </p:cNvSpPr>
              <p:nvPr/>
            </p:nvSpPr>
            <p:spPr bwMode="auto">
              <a:xfrm>
                <a:off x="2180" y="201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6" name="Line 245"/>
              <p:cNvSpPr>
                <a:spLocks noChangeShapeType="1"/>
              </p:cNvSpPr>
              <p:nvPr/>
            </p:nvSpPr>
            <p:spPr bwMode="auto">
              <a:xfrm flipH="1" flipV="1">
                <a:off x="2168" y="205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7" name="Line 246"/>
              <p:cNvSpPr>
                <a:spLocks noChangeShapeType="1"/>
              </p:cNvSpPr>
              <p:nvPr/>
            </p:nvSpPr>
            <p:spPr bwMode="auto">
              <a:xfrm flipV="1">
                <a:off x="2174" y="201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8" name="Line 247"/>
              <p:cNvSpPr>
                <a:spLocks noChangeShapeType="1"/>
              </p:cNvSpPr>
              <p:nvPr/>
            </p:nvSpPr>
            <p:spPr bwMode="auto">
              <a:xfrm flipH="1">
                <a:off x="2156" y="205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9" name="Line 248"/>
              <p:cNvSpPr>
                <a:spLocks noChangeShapeType="1"/>
              </p:cNvSpPr>
              <p:nvPr/>
            </p:nvSpPr>
            <p:spPr bwMode="auto">
              <a:xfrm>
                <a:off x="2168" y="202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0" name="Line 249"/>
              <p:cNvSpPr>
                <a:spLocks noChangeShapeType="1"/>
              </p:cNvSpPr>
              <p:nvPr/>
            </p:nvSpPr>
            <p:spPr bwMode="auto">
              <a:xfrm flipH="1">
                <a:off x="2150" y="205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1" name="Line 250"/>
              <p:cNvSpPr>
                <a:spLocks noChangeShapeType="1"/>
              </p:cNvSpPr>
              <p:nvPr/>
            </p:nvSpPr>
            <p:spPr bwMode="auto">
              <a:xfrm>
                <a:off x="2156" y="202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2" name="Line 251"/>
              <p:cNvSpPr>
                <a:spLocks noChangeShapeType="1"/>
              </p:cNvSpPr>
              <p:nvPr/>
            </p:nvSpPr>
            <p:spPr bwMode="auto">
              <a:xfrm flipH="1">
                <a:off x="2144" y="205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3" name="Line 252"/>
              <p:cNvSpPr>
                <a:spLocks noChangeShapeType="1"/>
              </p:cNvSpPr>
              <p:nvPr/>
            </p:nvSpPr>
            <p:spPr bwMode="auto">
              <a:xfrm flipV="1">
                <a:off x="2150" y="202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4" name="Line 253"/>
              <p:cNvSpPr>
                <a:spLocks noChangeShapeType="1"/>
              </p:cNvSpPr>
              <p:nvPr/>
            </p:nvSpPr>
            <p:spPr bwMode="auto">
              <a:xfrm flipH="1" flipV="1">
                <a:off x="2138" y="204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5" name="Line 254"/>
              <p:cNvSpPr>
                <a:spLocks noChangeShapeType="1"/>
              </p:cNvSpPr>
              <p:nvPr/>
            </p:nvSpPr>
            <p:spPr bwMode="auto">
              <a:xfrm>
                <a:off x="2144" y="203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6" name="Line 255"/>
              <p:cNvSpPr>
                <a:spLocks noChangeShapeType="1"/>
              </p:cNvSpPr>
              <p:nvPr/>
            </p:nvSpPr>
            <p:spPr bwMode="auto">
              <a:xfrm flipH="1">
                <a:off x="2126" y="2048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7" name="Line 256"/>
              <p:cNvSpPr>
                <a:spLocks noChangeShapeType="1"/>
              </p:cNvSpPr>
              <p:nvPr/>
            </p:nvSpPr>
            <p:spPr bwMode="auto">
              <a:xfrm flipV="1">
                <a:off x="2138" y="203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8" name="Line 257"/>
              <p:cNvSpPr>
                <a:spLocks noChangeShapeType="1"/>
              </p:cNvSpPr>
              <p:nvPr/>
            </p:nvSpPr>
            <p:spPr bwMode="auto">
              <a:xfrm flipH="1">
                <a:off x="2120" y="204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9" name="Line 258"/>
              <p:cNvSpPr>
                <a:spLocks noChangeShapeType="1"/>
              </p:cNvSpPr>
              <p:nvPr/>
            </p:nvSpPr>
            <p:spPr bwMode="auto">
              <a:xfrm flipV="1">
                <a:off x="2126" y="2036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0" name="Line 259"/>
              <p:cNvSpPr>
                <a:spLocks noChangeShapeType="1"/>
              </p:cNvSpPr>
              <p:nvPr/>
            </p:nvSpPr>
            <p:spPr bwMode="auto">
              <a:xfrm flipH="1" flipV="1">
                <a:off x="2114" y="203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1" name="Line 260"/>
              <p:cNvSpPr>
                <a:spLocks noChangeShapeType="1"/>
              </p:cNvSpPr>
              <p:nvPr/>
            </p:nvSpPr>
            <p:spPr bwMode="auto">
              <a:xfrm>
                <a:off x="2120" y="204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2" name="Line 261"/>
              <p:cNvSpPr>
                <a:spLocks noChangeShapeType="1"/>
              </p:cNvSpPr>
              <p:nvPr/>
            </p:nvSpPr>
            <p:spPr bwMode="auto">
              <a:xfrm>
                <a:off x="2114" y="204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3" name="Freeform 262"/>
              <p:cNvSpPr>
                <a:spLocks/>
              </p:cNvSpPr>
              <p:nvPr/>
            </p:nvSpPr>
            <p:spPr bwMode="auto">
              <a:xfrm>
                <a:off x="2096" y="2036"/>
                <a:ext cx="18" cy="1"/>
              </a:xfrm>
              <a:custGeom>
                <a:avLst/>
                <a:gdLst>
                  <a:gd name="T0" fmla="*/ 139968 w 3"/>
                  <a:gd name="T1" fmla="*/ 0 h 1"/>
                  <a:gd name="T2" fmla="*/ 93312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0"/>
                    </a:move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4" name="Line 263"/>
              <p:cNvSpPr>
                <a:spLocks noChangeShapeType="1"/>
              </p:cNvSpPr>
              <p:nvPr/>
            </p:nvSpPr>
            <p:spPr bwMode="auto">
              <a:xfrm flipV="1">
                <a:off x="2108" y="204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5" name="Line 264"/>
              <p:cNvSpPr>
                <a:spLocks noChangeShapeType="1"/>
              </p:cNvSpPr>
              <p:nvPr/>
            </p:nvSpPr>
            <p:spPr bwMode="auto">
              <a:xfrm>
                <a:off x="2096" y="205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6" name="Freeform 265"/>
              <p:cNvSpPr>
                <a:spLocks/>
              </p:cNvSpPr>
              <p:nvPr/>
            </p:nvSpPr>
            <p:spPr bwMode="auto">
              <a:xfrm>
                <a:off x="2084" y="2030"/>
                <a:ext cx="12" cy="6"/>
              </a:xfrm>
              <a:custGeom>
                <a:avLst/>
                <a:gdLst>
                  <a:gd name="T0" fmla="*/ 93312 w 2"/>
                  <a:gd name="T1" fmla="*/ 46656 h 1"/>
                  <a:gd name="T2" fmla="*/ 46656 w 2"/>
                  <a:gd name="T3" fmla="*/ 46656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7" name="Line 266"/>
              <p:cNvSpPr>
                <a:spLocks noChangeShapeType="1"/>
              </p:cNvSpPr>
              <p:nvPr/>
            </p:nvSpPr>
            <p:spPr bwMode="auto">
              <a:xfrm flipV="1">
                <a:off x="2090" y="205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8" name="Line 267"/>
              <p:cNvSpPr>
                <a:spLocks noChangeShapeType="1"/>
              </p:cNvSpPr>
              <p:nvPr/>
            </p:nvSpPr>
            <p:spPr bwMode="auto">
              <a:xfrm>
                <a:off x="2084" y="2060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9" name="Freeform 268"/>
              <p:cNvSpPr>
                <a:spLocks/>
              </p:cNvSpPr>
              <p:nvPr/>
            </p:nvSpPr>
            <p:spPr bwMode="auto">
              <a:xfrm>
                <a:off x="2072" y="2030"/>
                <a:ext cx="12" cy="1"/>
              </a:xfrm>
              <a:custGeom>
                <a:avLst/>
                <a:gdLst>
                  <a:gd name="T0" fmla="*/ 93312 w 2"/>
                  <a:gd name="T1" fmla="*/ 0 h 1"/>
                  <a:gd name="T2" fmla="*/ 46656 w 2"/>
                  <a:gd name="T3" fmla="*/ 0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0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0" name="Line 269"/>
              <p:cNvSpPr>
                <a:spLocks noChangeShapeType="1"/>
              </p:cNvSpPr>
              <p:nvPr/>
            </p:nvSpPr>
            <p:spPr bwMode="auto">
              <a:xfrm flipV="1">
                <a:off x="2078" y="206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1" name="Line 270"/>
              <p:cNvSpPr>
                <a:spLocks noChangeShapeType="1"/>
              </p:cNvSpPr>
              <p:nvPr/>
            </p:nvSpPr>
            <p:spPr bwMode="auto">
              <a:xfrm>
                <a:off x="2072" y="206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2" name="Freeform 271"/>
              <p:cNvSpPr>
                <a:spLocks/>
              </p:cNvSpPr>
              <p:nvPr/>
            </p:nvSpPr>
            <p:spPr bwMode="auto">
              <a:xfrm>
                <a:off x="2054" y="2024"/>
                <a:ext cx="18" cy="6"/>
              </a:xfrm>
              <a:custGeom>
                <a:avLst/>
                <a:gdLst>
                  <a:gd name="T0" fmla="*/ 139968 w 3"/>
                  <a:gd name="T1" fmla="*/ 46656 h 1"/>
                  <a:gd name="T2" fmla="*/ 46656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3" name="Line 272"/>
              <p:cNvSpPr>
                <a:spLocks noChangeShapeType="1"/>
              </p:cNvSpPr>
              <p:nvPr/>
            </p:nvSpPr>
            <p:spPr bwMode="auto">
              <a:xfrm flipV="1">
                <a:off x="2060" y="2066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4" name="Line 273"/>
              <p:cNvSpPr>
                <a:spLocks noChangeShapeType="1"/>
              </p:cNvSpPr>
              <p:nvPr/>
            </p:nvSpPr>
            <p:spPr bwMode="auto">
              <a:xfrm flipH="1">
                <a:off x="2048" y="202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5" name="Line 274"/>
              <p:cNvSpPr>
                <a:spLocks noChangeShapeType="1"/>
              </p:cNvSpPr>
              <p:nvPr/>
            </p:nvSpPr>
            <p:spPr bwMode="auto">
              <a:xfrm flipV="1">
                <a:off x="2054" y="2072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6" name="Line 275"/>
              <p:cNvSpPr>
                <a:spLocks noChangeShapeType="1"/>
              </p:cNvSpPr>
              <p:nvPr/>
            </p:nvSpPr>
            <p:spPr bwMode="auto">
              <a:xfrm flipH="1" flipV="1">
                <a:off x="2042" y="201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7" name="Line 276"/>
              <p:cNvSpPr>
                <a:spLocks noChangeShapeType="1"/>
              </p:cNvSpPr>
              <p:nvPr/>
            </p:nvSpPr>
            <p:spPr bwMode="auto">
              <a:xfrm>
                <a:off x="2048" y="208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8" name="Line 277"/>
              <p:cNvSpPr>
                <a:spLocks noChangeShapeType="1"/>
              </p:cNvSpPr>
              <p:nvPr/>
            </p:nvSpPr>
            <p:spPr bwMode="auto">
              <a:xfrm flipH="1">
                <a:off x="2030" y="2018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9" name="Line 278"/>
              <p:cNvSpPr>
                <a:spLocks noChangeShapeType="1"/>
              </p:cNvSpPr>
              <p:nvPr/>
            </p:nvSpPr>
            <p:spPr bwMode="auto">
              <a:xfrm flipV="1">
                <a:off x="2042" y="208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0" name="Line 279"/>
              <p:cNvSpPr>
                <a:spLocks noChangeShapeType="1"/>
              </p:cNvSpPr>
              <p:nvPr/>
            </p:nvSpPr>
            <p:spPr bwMode="auto">
              <a:xfrm>
                <a:off x="2030" y="2090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1" name="Freeform 280"/>
              <p:cNvSpPr>
                <a:spLocks/>
              </p:cNvSpPr>
              <p:nvPr/>
            </p:nvSpPr>
            <p:spPr bwMode="auto">
              <a:xfrm>
                <a:off x="2018" y="2006"/>
                <a:ext cx="12" cy="12"/>
              </a:xfrm>
              <a:custGeom>
                <a:avLst/>
                <a:gdLst>
                  <a:gd name="T0" fmla="*/ 93312 w 2"/>
                  <a:gd name="T1" fmla="*/ 93312 h 2"/>
                  <a:gd name="T2" fmla="*/ 46656 w 2"/>
                  <a:gd name="T3" fmla="*/ 93312 h 2"/>
                  <a:gd name="T4" fmla="*/ 0 w 2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2"/>
                  <a:gd name="T11" fmla="*/ 2 w 2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2">
                    <a:moveTo>
                      <a:pt x="2" y="2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2" name="Line 281"/>
              <p:cNvSpPr>
                <a:spLocks noChangeShapeType="1"/>
              </p:cNvSpPr>
              <p:nvPr/>
            </p:nvSpPr>
            <p:spPr bwMode="auto">
              <a:xfrm flipV="1">
                <a:off x="2024" y="209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3" name="Line 282"/>
              <p:cNvSpPr>
                <a:spLocks noChangeShapeType="1"/>
              </p:cNvSpPr>
              <p:nvPr/>
            </p:nvSpPr>
            <p:spPr bwMode="auto">
              <a:xfrm flipH="1">
                <a:off x="2012" y="200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4" name="Line 283"/>
              <p:cNvSpPr>
                <a:spLocks noChangeShapeType="1"/>
              </p:cNvSpPr>
              <p:nvPr/>
            </p:nvSpPr>
            <p:spPr bwMode="auto">
              <a:xfrm flipV="1">
                <a:off x="2018" y="2096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5" name="Line 284"/>
              <p:cNvSpPr>
                <a:spLocks noChangeShapeType="1"/>
              </p:cNvSpPr>
              <p:nvPr/>
            </p:nvSpPr>
            <p:spPr bwMode="auto">
              <a:xfrm>
                <a:off x="2012" y="2102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6" name="Freeform 285"/>
              <p:cNvSpPr>
                <a:spLocks/>
              </p:cNvSpPr>
              <p:nvPr/>
            </p:nvSpPr>
            <p:spPr bwMode="auto">
              <a:xfrm>
                <a:off x="1994" y="2000"/>
                <a:ext cx="18" cy="6"/>
              </a:xfrm>
              <a:custGeom>
                <a:avLst/>
                <a:gdLst>
                  <a:gd name="T0" fmla="*/ 139968 w 3"/>
                  <a:gd name="T1" fmla="*/ 46656 h 1"/>
                  <a:gd name="T2" fmla="*/ 46656 w 3"/>
                  <a:gd name="T3" fmla="*/ 0 h 1"/>
                  <a:gd name="T4" fmla="*/ 0 w 3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1"/>
                  <a:gd name="T11" fmla="*/ 3 w 3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1">
                    <a:moveTo>
                      <a:pt x="3" y="1"/>
                    </a:moveTo>
                    <a:lnTo>
                      <a:pt x="1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7" name="Line 286"/>
              <p:cNvSpPr>
                <a:spLocks noChangeShapeType="1"/>
              </p:cNvSpPr>
              <p:nvPr/>
            </p:nvSpPr>
            <p:spPr bwMode="auto">
              <a:xfrm flipV="1">
                <a:off x="2000" y="2102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8" name="Line 287"/>
              <p:cNvSpPr>
                <a:spLocks noChangeShapeType="1"/>
              </p:cNvSpPr>
              <p:nvPr/>
            </p:nvSpPr>
            <p:spPr bwMode="auto">
              <a:xfrm flipH="1" flipV="1">
                <a:off x="1988" y="199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9" name="Line 288"/>
              <p:cNvSpPr>
                <a:spLocks noChangeShapeType="1"/>
              </p:cNvSpPr>
              <p:nvPr/>
            </p:nvSpPr>
            <p:spPr bwMode="auto">
              <a:xfrm flipV="1">
                <a:off x="1994" y="211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0" name="Line 289"/>
              <p:cNvSpPr>
                <a:spLocks noChangeShapeType="1"/>
              </p:cNvSpPr>
              <p:nvPr/>
            </p:nvSpPr>
            <p:spPr bwMode="auto">
              <a:xfrm flipH="1">
                <a:off x="1982" y="199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1" name="Line 290"/>
              <p:cNvSpPr>
                <a:spLocks noChangeShapeType="1"/>
              </p:cNvSpPr>
              <p:nvPr/>
            </p:nvSpPr>
            <p:spPr bwMode="auto">
              <a:xfrm flipV="1">
                <a:off x="1988" y="2120"/>
                <a:ext cx="6" cy="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2" name="Line 291"/>
              <p:cNvSpPr>
                <a:spLocks noChangeShapeType="1"/>
              </p:cNvSpPr>
              <p:nvPr/>
            </p:nvSpPr>
            <p:spPr bwMode="auto">
              <a:xfrm flipH="1" flipV="1">
                <a:off x="1970" y="1988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3" name="Line 292"/>
              <p:cNvSpPr>
                <a:spLocks noChangeShapeType="1"/>
              </p:cNvSpPr>
              <p:nvPr/>
            </p:nvSpPr>
            <p:spPr bwMode="auto">
              <a:xfrm flipV="1">
                <a:off x="1982" y="212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4" name="Line 293"/>
              <p:cNvSpPr>
                <a:spLocks noChangeShapeType="1"/>
              </p:cNvSpPr>
              <p:nvPr/>
            </p:nvSpPr>
            <p:spPr bwMode="auto">
              <a:xfrm flipH="1">
                <a:off x="1964" y="198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5" name="Line 294"/>
              <p:cNvSpPr>
                <a:spLocks noChangeShapeType="1"/>
              </p:cNvSpPr>
              <p:nvPr/>
            </p:nvSpPr>
            <p:spPr bwMode="auto">
              <a:xfrm flipV="1">
                <a:off x="1970" y="2131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6" name="Line 295"/>
              <p:cNvSpPr>
                <a:spLocks noChangeShapeType="1"/>
              </p:cNvSpPr>
              <p:nvPr/>
            </p:nvSpPr>
            <p:spPr bwMode="auto">
              <a:xfrm flipH="1" flipV="1">
                <a:off x="1958" y="197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7" name="Line 296"/>
              <p:cNvSpPr>
                <a:spLocks noChangeShapeType="1"/>
              </p:cNvSpPr>
              <p:nvPr/>
            </p:nvSpPr>
            <p:spPr bwMode="auto">
              <a:xfrm flipV="1">
                <a:off x="1964" y="2143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8" name="Line 297"/>
              <p:cNvSpPr>
                <a:spLocks noChangeShapeType="1"/>
              </p:cNvSpPr>
              <p:nvPr/>
            </p:nvSpPr>
            <p:spPr bwMode="auto">
              <a:xfrm flipH="1" flipV="1">
                <a:off x="1952" y="197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9" name="Line 298"/>
              <p:cNvSpPr>
                <a:spLocks noChangeShapeType="1"/>
              </p:cNvSpPr>
              <p:nvPr/>
            </p:nvSpPr>
            <p:spPr bwMode="auto">
              <a:xfrm>
                <a:off x="1958" y="2149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0" name="Line 299"/>
              <p:cNvSpPr>
                <a:spLocks noChangeShapeType="1"/>
              </p:cNvSpPr>
              <p:nvPr/>
            </p:nvSpPr>
            <p:spPr bwMode="auto">
              <a:xfrm flipH="1" flipV="1">
                <a:off x="1940" y="1964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1" name="Line 300"/>
              <p:cNvSpPr>
                <a:spLocks noChangeShapeType="1"/>
              </p:cNvSpPr>
              <p:nvPr/>
            </p:nvSpPr>
            <p:spPr bwMode="auto">
              <a:xfrm flipV="1">
                <a:off x="1952" y="2149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2" name="Line 301"/>
              <p:cNvSpPr>
                <a:spLocks noChangeShapeType="1"/>
              </p:cNvSpPr>
              <p:nvPr/>
            </p:nvSpPr>
            <p:spPr bwMode="auto">
              <a:xfrm flipH="1">
                <a:off x="1934" y="1964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3" name="Line 302"/>
              <p:cNvSpPr>
                <a:spLocks noChangeShapeType="1"/>
              </p:cNvSpPr>
              <p:nvPr/>
            </p:nvSpPr>
            <p:spPr bwMode="auto">
              <a:xfrm flipV="1">
                <a:off x="1940" y="2155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4" name="Line 303"/>
              <p:cNvSpPr>
                <a:spLocks noChangeShapeType="1"/>
              </p:cNvSpPr>
              <p:nvPr/>
            </p:nvSpPr>
            <p:spPr bwMode="auto">
              <a:xfrm flipH="1">
                <a:off x="1934" y="2161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5" name="Line 304"/>
              <p:cNvSpPr>
                <a:spLocks noChangeShapeType="1"/>
              </p:cNvSpPr>
              <p:nvPr/>
            </p:nvSpPr>
            <p:spPr bwMode="auto">
              <a:xfrm flipH="1" flipV="1">
                <a:off x="1928" y="195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6" name="Line 305"/>
              <p:cNvSpPr>
                <a:spLocks noChangeShapeType="1"/>
              </p:cNvSpPr>
              <p:nvPr/>
            </p:nvSpPr>
            <p:spPr bwMode="auto">
              <a:xfrm>
                <a:off x="1934" y="2161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7" name="Line 306"/>
              <p:cNvSpPr>
                <a:spLocks noChangeShapeType="1"/>
              </p:cNvSpPr>
              <p:nvPr/>
            </p:nvSpPr>
            <p:spPr bwMode="auto">
              <a:xfrm flipH="1" flipV="1">
                <a:off x="1922" y="194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8" name="Line 307"/>
              <p:cNvSpPr>
                <a:spLocks noChangeShapeType="1"/>
              </p:cNvSpPr>
              <p:nvPr/>
            </p:nvSpPr>
            <p:spPr bwMode="auto">
              <a:xfrm flipV="1">
                <a:off x="1928" y="2161"/>
                <a:ext cx="12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9" name="Line 308"/>
              <p:cNvSpPr>
                <a:spLocks noChangeShapeType="1"/>
              </p:cNvSpPr>
              <p:nvPr/>
            </p:nvSpPr>
            <p:spPr bwMode="auto">
              <a:xfrm flipH="1" flipV="1">
                <a:off x="1910" y="1940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0" name="Line 309"/>
              <p:cNvSpPr>
                <a:spLocks noChangeShapeType="1"/>
              </p:cNvSpPr>
              <p:nvPr/>
            </p:nvSpPr>
            <p:spPr bwMode="auto">
              <a:xfrm flipV="1">
                <a:off x="1922" y="2179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1" name="Line 310"/>
              <p:cNvSpPr>
                <a:spLocks noChangeShapeType="1"/>
              </p:cNvSpPr>
              <p:nvPr/>
            </p:nvSpPr>
            <p:spPr bwMode="auto">
              <a:xfrm flipV="1">
                <a:off x="1910" y="2185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2" name="Line 311"/>
              <p:cNvSpPr>
                <a:spLocks noChangeShapeType="1"/>
              </p:cNvSpPr>
              <p:nvPr/>
            </p:nvSpPr>
            <p:spPr bwMode="auto">
              <a:xfrm flipH="1" flipV="1">
                <a:off x="1905" y="1934"/>
                <a:ext cx="5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3" name="Line 312"/>
              <p:cNvSpPr>
                <a:spLocks noChangeShapeType="1"/>
              </p:cNvSpPr>
              <p:nvPr/>
            </p:nvSpPr>
            <p:spPr bwMode="auto">
              <a:xfrm flipV="1">
                <a:off x="1905" y="2191"/>
                <a:ext cx="5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4" name="Line 313"/>
              <p:cNvSpPr>
                <a:spLocks noChangeShapeType="1"/>
              </p:cNvSpPr>
              <p:nvPr/>
            </p:nvSpPr>
            <p:spPr bwMode="auto">
              <a:xfrm flipH="1" flipV="1">
                <a:off x="1899" y="192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5" name="Freeform 314"/>
              <p:cNvSpPr>
                <a:spLocks/>
              </p:cNvSpPr>
              <p:nvPr/>
            </p:nvSpPr>
            <p:spPr bwMode="auto">
              <a:xfrm>
                <a:off x="1899" y="2712"/>
                <a:ext cx="6" cy="17"/>
              </a:xfrm>
              <a:custGeom>
                <a:avLst/>
                <a:gdLst>
                  <a:gd name="T0" fmla="*/ 46656 w 1"/>
                  <a:gd name="T1" fmla="*/ 98997 h 3"/>
                  <a:gd name="T2" fmla="*/ 46656 w 1"/>
                  <a:gd name="T3" fmla="*/ 35128 h 3"/>
                  <a:gd name="T4" fmla="*/ 0 w 1"/>
                  <a:gd name="T5" fmla="*/ 0 h 3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3"/>
                  <a:gd name="T11" fmla="*/ 1 w 1"/>
                  <a:gd name="T12" fmla="*/ 3 h 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3">
                    <a:moveTo>
                      <a:pt x="1" y="3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6" name="Line 315"/>
              <p:cNvSpPr>
                <a:spLocks noChangeShapeType="1"/>
              </p:cNvSpPr>
              <p:nvPr/>
            </p:nvSpPr>
            <p:spPr bwMode="auto">
              <a:xfrm flipV="1">
                <a:off x="1899" y="2203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" name="Line 316"/>
              <p:cNvSpPr>
                <a:spLocks noChangeShapeType="1"/>
              </p:cNvSpPr>
              <p:nvPr/>
            </p:nvSpPr>
            <p:spPr bwMode="auto">
              <a:xfrm flipV="1">
                <a:off x="1899" y="2729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" name="Line 317"/>
              <p:cNvSpPr>
                <a:spLocks noChangeShapeType="1"/>
              </p:cNvSpPr>
              <p:nvPr/>
            </p:nvSpPr>
            <p:spPr bwMode="auto">
              <a:xfrm flipH="1" flipV="1">
                <a:off x="1881" y="2700"/>
                <a:ext cx="18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" name="Line 318"/>
              <p:cNvSpPr>
                <a:spLocks noChangeShapeType="1"/>
              </p:cNvSpPr>
              <p:nvPr/>
            </p:nvSpPr>
            <p:spPr bwMode="auto">
              <a:xfrm flipH="1" flipV="1">
                <a:off x="1893" y="191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0" name="Line 319"/>
              <p:cNvSpPr>
                <a:spLocks noChangeShapeType="1"/>
              </p:cNvSpPr>
              <p:nvPr/>
            </p:nvSpPr>
            <p:spPr bwMode="auto">
              <a:xfrm flipV="1">
                <a:off x="1899" y="2735"/>
                <a:ext cx="1" cy="2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1" name="Line 320"/>
              <p:cNvSpPr>
                <a:spLocks noChangeShapeType="1"/>
              </p:cNvSpPr>
              <p:nvPr/>
            </p:nvSpPr>
            <p:spPr bwMode="auto">
              <a:xfrm flipV="1">
                <a:off x="1893" y="2209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2" name="Line 321"/>
              <p:cNvSpPr>
                <a:spLocks noChangeShapeType="1"/>
              </p:cNvSpPr>
              <p:nvPr/>
            </p:nvSpPr>
            <p:spPr bwMode="auto">
              <a:xfrm flipH="1">
                <a:off x="1881" y="1916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3" name="Line 322"/>
              <p:cNvSpPr>
                <a:spLocks noChangeShapeType="1"/>
              </p:cNvSpPr>
              <p:nvPr/>
            </p:nvSpPr>
            <p:spPr bwMode="auto">
              <a:xfrm flipV="1">
                <a:off x="1893" y="2215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4" name="Freeform 323"/>
              <p:cNvSpPr>
                <a:spLocks/>
              </p:cNvSpPr>
              <p:nvPr/>
            </p:nvSpPr>
            <p:spPr bwMode="auto">
              <a:xfrm>
                <a:off x="1893" y="2759"/>
                <a:ext cx="6" cy="12"/>
              </a:xfrm>
              <a:custGeom>
                <a:avLst/>
                <a:gdLst>
                  <a:gd name="T0" fmla="*/ 0 w 1"/>
                  <a:gd name="T1" fmla="*/ 93312 h 2"/>
                  <a:gd name="T2" fmla="*/ 0 w 1"/>
                  <a:gd name="T3" fmla="*/ 46656 h 2"/>
                  <a:gd name="T4" fmla="*/ 46656 w 1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2"/>
                    </a:move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5" name="Line 324"/>
              <p:cNvSpPr>
                <a:spLocks noChangeShapeType="1"/>
              </p:cNvSpPr>
              <p:nvPr/>
            </p:nvSpPr>
            <p:spPr bwMode="auto">
              <a:xfrm flipH="1" flipV="1">
                <a:off x="1875" y="191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6" name="Freeform 325"/>
              <p:cNvSpPr>
                <a:spLocks/>
              </p:cNvSpPr>
              <p:nvPr/>
            </p:nvSpPr>
            <p:spPr bwMode="auto">
              <a:xfrm>
                <a:off x="1869" y="2676"/>
                <a:ext cx="12" cy="24"/>
              </a:xfrm>
              <a:custGeom>
                <a:avLst/>
                <a:gdLst>
                  <a:gd name="T0" fmla="*/ 93312 w 2"/>
                  <a:gd name="T1" fmla="*/ 186624 h 4"/>
                  <a:gd name="T2" fmla="*/ 93312 w 2"/>
                  <a:gd name="T3" fmla="*/ 139968 h 4"/>
                  <a:gd name="T4" fmla="*/ 0 w 2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4"/>
                  <a:gd name="T11" fmla="*/ 2 w 2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4">
                    <a:moveTo>
                      <a:pt x="2" y="4"/>
                    </a:moveTo>
                    <a:lnTo>
                      <a:pt x="2" y="3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7" name="Line 326"/>
              <p:cNvSpPr>
                <a:spLocks noChangeShapeType="1"/>
              </p:cNvSpPr>
              <p:nvPr/>
            </p:nvSpPr>
            <p:spPr bwMode="auto">
              <a:xfrm flipV="1">
                <a:off x="1881" y="2233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8" name="Line 327"/>
              <p:cNvSpPr>
                <a:spLocks noChangeShapeType="1"/>
              </p:cNvSpPr>
              <p:nvPr/>
            </p:nvSpPr>
            <p:spPr bwMode="auto">
              <a:xfrm flipV="1">
                <a:off x="1881" y="2239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9" name="Line 328"/>
              <p:cNvSpPr>
                <a:spLocks noChangeShapeType="1"/>
              </p:cNvSpPr>
              <p:nvPr/>
            </p:nvSpPr>
            <p:spPr bwMode="auto">
              <a:xfrm flipV="1">
                <a:off x="1875" y="2771"/>
                <a:ext cx="18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0" name="Line 329"/>
              <p:cNvSpPr>
                <a:spLocks noChangeShapeType="1"/>
              </p:cNvSpPr>
              <p:nvPr/>
            </p:nvSpPr>
            <p:spPr bwMode="auto">
              <a:xfrm flipV="1">
                <a:off x="1875" y="224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1" name="Line 330"/>
              <p:cNvSpPr>
                <a:spLocks noChangeShapeType="1"/>
              </p:cNvSpPr>
              <p:nvPr/>
            </p:nvSpPr>
            <p:spPr bwMode="auto">
              <a:xfrm flipV="1">
                <a:off x="1875" y="2789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2" name="Line 331"/>
              <p:cNvSpPr>
                <a:spLocks noChangeShapeType="1"/>
              </p:cNvSpPr>
              <p:nvPr/>
            </p:nvSpPr>
            <p:spPr bwMode="auto">
              <a:xfrm flipH="1" flipV="1">
                <a:off x="1869" y="190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3" name="Line 332"/>
              <p:cNvSpPr>
                <a:spLocks noChangeShapeType="1"/>
              </p:cNvSpPr>
              <p:nvPr/>
            </p:nvSpPr>
            <p:spPr bwMode="auto">
              <a:xfrm flipV="1">
                <a:off x="1869" y="2251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4" name="Line 333"/>
              <p:cNvSpPr>
                <a:spLocks noChangeShapeType="1"/>
              </p:cNvSpPr>
              <p:nvPr/>
            </p:nvSpPr>
            <p:spPr bwMode="auto">
              <a:xfrm flipV="1">
                <a:off x="1869" y="2807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5" name="Line 334"/>
              <p:cNvSpPr>
                <a:spLocks noChangeShapeType="1"/>
              </p:cNvSpPr>
              <p:nvPr/>
            </p:nvSpPr>
            <p:spPr bwMode="auto">
              <a:xfrm flipV="1">
                <a:off x="1869" y="2664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6" name="Line 335"/>
              <p:cNvSpPr>
                <a:spLocks noChangeShapeType="1"/>
              </p:cNvSpPr>
              <p:nvPr/>
            </p:nvSpPr>
            <p:spPr bwMode="auto">
              <a:xfrm flipH="1" flipV="1">
                <a:off x="1863" y="189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7" name="Line 336"/>
              <p:cNvSpPr>
                <a:spLocks noChangeShapeType="1"/>
              </p:cNvSpPr>
              <p:nvPr/>
            </p:nvSpPr>
            <p:spPr bwMode="auto">
              <a:xfrm flipV="1">
                <a:off x="1869" y="2819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8" name="Line 337"/>
              <p:cNvSpPr>
                <a:spLocks noChangeShapeType="1"/>
              </p:cNvSpPr>
              <p:nvPr/>
            </p:nvSpPr>
            <p:spPr bwMode="auto">
              <a:xfrm flipH="1" flipV="1">
                <a:off x="1863" y="2652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9" name="Line 338"/>
              <p:cNvSpPr>
                <a:spLocks noChangeShapeType="1"/>
              </p:cNvSpPr>
              <p:nvPr/>
            </p:nvSpPr>
            <p:spPr bwMode="auto">
              <a:xfrm flipV="1">
                <a:off x="1869" y="2263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0" name="Line 339"/>
              <p:cNvSpPr>
                <a:spLocks noChangeShapeType="1"/>
              </p:cNvSpPr>
              <p:nvPr/>
            </p:nvSpPr>
            <p:spPr bwMode="auto">
              <a:xfrm flipV="1">
                <a:off x="1863" y="2646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1" name="Line 340"/>
              <p:cNvSpPr>
                <a:spLocks noChangeShapeType="1"/>
              </p:cNvSpPr>
              <p:nvPr/>
            </p:nvSpPr>
            <p:spPr bwMode="auto">
              <a:xfrm flipV="1">
                <a:off x="1863" y="227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2" name="Line 341"/>
              <p:cNvSpPr>
                <a:spLocks noChangeShapeType="1"/>
              </p:cNvSpPr>
              <p:nvPr/>
            </p:nvSpPr>
            <p:spPr bwMode="auto">
              <a:xfrm flipH="1" flipV="1">
                <a:off x="1857" y="264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3" name="Line 342"/>
              <p:cNvSpPr>
                <a:spLocks noChangeShapeType="1"/>
              </p:cNvSpPr>
              <p:nvPr/>
            </p:nvSpPr>
            <p:spPr bwMode="auto">
              <a:xfrm flipH="1">
                <a:off x="1857" y="1898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4" name="Line 343"/>
              <p:cNvSpPr>
                <a:spLocks noChangeShapeType="1"/>
              </p:cNvSpPr>
              <p:nvPr/>
            </p:nvSpPr>
            <p:spPr bwMode="auto">
              <a:xfrm flipV="1">
                <a:off x="1863" y="2281"/>
                <a:ext cx="1" cy="3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5" name="Line 344"/>
              <p:cNvSpPr>
                <a:spLocks noChangeShapeType="1"/>
              </p:cNvSpPr>
              <p:nvPr/>
            </p:nvSpPr>
            <p:spPr bwMode="auto">
              <a:xfrm flipH="1" flipV="1">
                <a:off x="1845" y="1886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6" name="Line 345"/>
              <p:cNvSpPr>
                <a:spLocks noChangeShapeType="1"/>
              </p:cNvSpPr>
              <p:nvPr/>
            </p:nvSpPr>
            <p:spPr bwMode="auto">
              <a:xfrm flipV="1">
                <a:off x="1857" y="2634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7" name="Line 346"/>
              <p:cNvSpPr>
                <a:spLocks noChangeShapeType="1"/>
              </p:cNvSpPr>
              <p:nvPr/>
            </p:nvSpPr>
            <p:spPr bwMode="auto">
              <a:xfrm flipV="1">
                <a:off x="1857" y="2831"/>
                <a:ext cx="12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8" name="Line 347"/>
              <p:cNvSpPr>
                <a:spLocks noChangeShapeType="1"/>
              </p:cNvSpPr>
              <p:nvPr/>
            </p:nvSpPr>
            <p:spPr bwMode="auto">
              <a:xfrm flipH="1" flipV="1">
                <a:off x="1839" y="2616"/>
                <a:ext cx="18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9" name="Line 348"/>
              <p:cNvSpPr>
                <a:spLocks noChangeShapeType="1"/>
              </p:cNvSpPr>
              <p:nvPr/>
            </p:nvSpPr>
            <p:spPr bwMode="auto">
              <a:xfrm flipV="1">
                <a:off x="1857" y="2849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0" name="Line 349"/>
              <p:cNvSpPr>
                <a:spLocks noChangeShapeType="1"/>
              </p:cNvSpPr>
              <p:nvPr/>
            </p:nvSpPr>
            <p:spPr bwMode="auto">
              <a:xfrm flipH="1" flipV="1">
                <a:off x="1839" y="188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1" name="Line 350"/>
              <p:cNvSpPr>
                <a:spLocks noChangeShapeType="1"/>
              </p:cNvSpPr>
              <p:nvPr/>
            </p:nvSpPr>
            <p:spPr bwMode="auto">
              <a:xfrm flipV="1">
                <a:off x="1845" y="2317"/>
                <a:ext cx="18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2" name="Line 351"/>
              <p:cNvSpPr>
                <a:spLocks noChangeShapeType="1"/>
              </p:cNvSpPr>
              <p:nvPr/>
            </p:nvSpPr>
            <p:spPr bwMode="auto">
              <a:xfrm flipV="1">
                <a:off x="1839" y="2592"/>
                <a:ext cx="1" cy="2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3" name="Line 352"/>
              <p:cNvSpPr>
                <a:spLocks noChangeShapeType="1"/>
              </p:cNvSpPr>
              <p:nvPr/>
            </p:nvSpPr>
            <p:spPr bwMode="auto">
              <a:xfrm flipV="1">
                <a:off x="1839" y="233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4" name="Line 353"/>
              <p:cNvSpPr>
                <a:spLocks noChangeShapeType="1"/>
              </p:cNvSpPr>
              <p:nvPr/>
            </p:nvSpPr>
            <p:spPr bwMode="auto">
              <a:xfrm flipH="1" flipV="1">
                <a:off x="1833" y="187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5" name="Line 354"/>
              <p:cNvSpPr>
                <a:spLocks noChangeShapeType="1"/>
              </p:cNvSpPr>
              <p:nvPr/>
            </p:nvSpPr>
            <p:spPr bwMode="auto">
              <a:xfrm flipV="1">
                <a:off x="1839" y="2861"/>
                <a:ext cx="18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6" name="Line 355"/>
              <p:cNvSpPr>
                <a:spLocks noChangeShapeType="1"/>
              </p:cNvSpPr>
              <p:nvPr/>
            </p:nvSpPr>
            <p:spPr bwMode="auto">
              <a:xfrm flipV="1">
                <a:off x="1839" y="2879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7" name="Line 356"/>
              <p:cNvSpPr>
                <a:spLocks noChangeShapeType="1"/>
              </p:cNvSpPr>
              <p:nvPr/>
            </p:nvSpPr>
            <p:spPr bwMode="auto">
              <a:xfrm flipH="1" flipV="1">
                <a:off x="1833" y="2586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8" name="Line 357"/>
              <p:cNvSpPr>
                <a:spLocks noChangeShapeType="1"/>
              </p:cNvSpPr>
              <p:nvPr/>
            </p:nvSpPr>
            <p:spPr bwMode="auto">
              <a:xfrm flipV="1">
                <a:off x="1839" y="2341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9" name="Line 358"/>
              <p:cNvSpPr>
                <a:spLocks noChangeShapeType="1"/>
              </p:cNvSpPr>
              <p:nvPr/>
            </p:nvSpPr>
            <p:spPr bwMode="auto">
              <a:xfrm flipH="1" flipV="1">
                <a:off x="1827" y="186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0" name="Line 359"/>
              <p:cNvSpPr>
                <a:spLocks noChangeShapeType="1"/>
              </p:cNvSpPr>
              <p:nvPr/>
            </p:nvSpPr>
            <p:spPr bwMode="auto">
              <a:xfrm flipH="1" flipV="1">
                <a:off x="1827" y="258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1" name="Line 360"/>
              <p:cNvSpPr>
                <a:spLocks noChangeShapeType="1"/>
              </p:cNvSpPr>
              <p:nvPr/>
            </p:nvSpPr>
            <p:spPr bwMode="auto">
              <a:xfrm flipV="1">
                <a:off x="1833" y="2891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2" name="Line 361"/>
              <p:cNvSpPr>
                <a:spLocks noChangeShapeType="1"/>
              </p:cNvSpPr>
              <p:nvPr/>
            </p:nvSpPr>
            <p:spPr bwMode="auto">
              <a:xfrm flipV="1">
                <a:off x="1833" y="2897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3" name="Line 362"/>
              <p:cNvSpPr>
                <a:spLocks noChangeShapeType="1"/>
              </p:cNvSpPr>
              <p:nvPr/>
            </p:nvSpPr>
            <p:spPr bwMode="auto">
              <a:xfrm flipV="1">
                <a:off x="1827" y="2359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4" name="Line 363"/>
              <p:cNvSpPr>
                <a:spLocks noChangeShapeType="1"/>
              </p:cNvSpPr>
              <p:nvPr/>
            </p:nvSpPr>
            <p:spPr bwMode="auto">
              <a:xfrm flipH="1" flipV="1">
                <a:off x="1815" y="2574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5" name="Line 364"/>
              <p:cNvSpPr>
                <a:spLocks noChangeShapeType="1"/>
              </p:cNvSpPr>
              <p:nvPr/>
            </p:nvSpPr>
            <p:spPr bwMode="auto">
              <a:xfrm flipV="1">
                <a:off x="1827" y="2909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6" name="Line 365"/>
              <p:cNvSpPr>
                <a:spLocks noChangeShapeType="1"/>
              </p:cNvSpPr>
              <p:nvPr/>
            </p:nvSpPr>
            <p:spPr bwMode="auto">
              <a:xfrm flipH="1" flipV="1">
                <a:off x="1815" y="1856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7" name="Line 366"/>
              <p:cNvSpPr>
                <a:spLocks noChangeShapeType="1"/>
              </p:cNvSpPr>
              <p:nvPr/>
            </p:nvSpPr>
            <p:spPr bwMode="auto">
              <a:xfrm flipV="1">
                <a:off x="1827" y="2915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8" name="Line 367"/>
              <p:cNvSpPr>
                <a:spLocks noChangeShapeType="1"/>
              </p:cNvSpPr>
              <p:nvPr/>
            </p:nvSpPr>
            <p:spPr bwMode="auto">
              <a:xfrm flipV="1">
                <a:off x="1815" y="2371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9" name="Line 368"/>
              <p:cNvSpPr>
                <a:spLocks noChangeShapeType="1"/>
              </p:cNvSpPr>
              <p:nvPr/>
            </p:nvSpPr>
            <p:spPr bwMode="auto">
              <a:xfrm flipH="1" flipV="1">
                <a:off x="1809" y="2562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0" name="Line 369"/>
              <p:cNvSpPr>
                <a:spLocks noChangeShapeType="1"/>
              </p:cNvSpPr>
              <p:nvPr/>
            </p:nvSpPr>
            <p:spPr bwMode="auto">
              <a:xfrm flipH="1">
                <a:off x="1809" y="1856"/>
                <a:ext cx="6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1" name="Line 370"/>
              <p:cNvSpPr>
                <a:spLocks noChangeShapeType="1"/>
              </p:cNvSpPr>
              <p:nvPr/>
            </p:nvSpPr>
            <p:spPr bwMode="auto">
              <a:xfrm flipV="1">
                <a:off x="1815" y="2377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2" name="Line 371"/>
              <p:cNvSpPr>
                <a:spLocks noChangeShapeType="1"/>
              </p:cNvSpPr>
              <p:nvPr/>
            </p:nvSpPr>
            <p:spPr bwMode="auto">
              <a:xfrm flipV="1">
                <a:off x="1809" y="239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3" name="Line 372"/>
              <p:cNvSpPr>
                <a:spLocks noChangeShapeType="1"/>
              </p:cNvSpPr>
              <p:nvPr/>
            </p:nvSpPr>
            <p:spPr bwMode="auto">
              <a:xfrm flipH="1" flipV="1">
                <a:off x="1797" y="2550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4" name="Line 373"/>
              <p:cNvSpPr>
                <a:spLocks noChangeShapeType="1"/>
              </p:cNvSpPr>
              <p:nvPr/>
            </p:nvSpPr>
            <p:spPr bwMode="auto">
              <a:xfrm flipH="1" flipV="1">
                <a:off x="1803" y="1850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5" name="Line 374"/>
              <p:cNvSpPr>
                <a:spLocks noChangeShapeType="1"/>
              </p:cNvSpPr>
              <p:nvPr/>
            </p:nvSpPr>
            <p:spPr bwMode="auto">
              <a:xfrm flipV="1">
                <a:off x="1809" y="2921"/>
                <a:ext cx="18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6" name="Line 375"/>
              <p:cNvSpPr>
                <a:spLocks noChangeShapeType="1"/>
              </p:cNvSpPr>
              <p:nvPr/>
            </p:nvSpPr>
            <p:spPr bwMode="auto">
              <a:xfrm flipV="1">
                <a:off x="1809" y="2401"/>
                <a:ext cx="1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7" name="Line 376"/>
              <p:cNvSpPr>
                <a:spLocks noChangeShapeType="1"/>
              </p:cNvSpPr>
              <p:nvPr/>
            </p:nvSpPr>
            <p:spPr bwMode="auto">
              <a:xfrm flipH="1" flipV="1">
                <a:off x="1797" y="184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8" name="Line 377"/>
              <p:cNvSpPr>
                <a:spLocks noChangeShapeType="1"/>
              </p:cNvSpPr>
              <p:nvPr/>
            </p:nvSpPr>
            <p:spPr bwMode="auto">
              <a:xfrm flipV="1">
                <a:off x="1803" y="2933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9" name="Line 378"/>
              <p:cNvSpPr>
                <a:spLocks noChangeShapeType="1"/>
              </p:cNvSpPr>
              <p:nvPr/>
            </p:nvSpPr>
            <p:spPr bwMode="auto">
              <a:xfrm flipV="1">
                <a:off x="1797" y="2544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0" name="Line 379"/>
              <p:cNvSpPr>
                <a:spLocks noChangeShapeType="1"/>
              </p:cNvSpPr>
              <p:nvPr/>
            </p:nvSpPr>
            <p:spPr bwMode="auto">
              <a:xfrm flipH="1">
                <a:off x="1785" y="1844"/>
                <a:ext cx="12" cy="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1" name="Line 380"/>
              <p:cNvSpPr>
                <a:spLocks noChangeShapeType="1"/>
              </p:cNvSpPr>
              <p:nvPr/>
            </p:nvSpPr>
            <p:spPr bwMode="auto">
              <a:xfrm flipV="1">
                <a:off x="1797" y="294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2" name="Line 381"/>
              <p:cNvSpPr>
                <a:spLocks noChangeShapeType="1"/>
              </p:cNvSpPr>
              <p:nvPr/>
            </p:nvSpPr>
            <p:spPr bwMode="auto">
              <a:xfrm flipV="1">
                <a:off x="1797" y="2419"/>
                <a:ext cx="12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3" name="Line 382"/>
              <p:cNvSpPr>
                <a:spLocks noChangeShapeType="1"/>
              </p:cNvSpPr>
              <p:nvPr/>
            </p:nvSpPr>
            <p:spPr bwMode="auto">
              <a:xfrm flipH="1" flipV="1">
                <a:off x="1785" y="2532"/>
                <a:ext cx="12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4" name="Line 383"/>
              <p:cNvSpPr>
                <a:spLocks noChangeShapeType="1"/>
              </p:cNvSpPr>
              <p:nvPr/>
            </p:nvSpPr>
            <p:spPr bwMode="auto">
              <a:xfrm flipV="1">
                <a:off x="1785" y="2951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5" name="Line 384"/>
              <p:cNvSpPr>
                <a:spLocks noChangeShapeType="1"/>
              </p:cNvSpPr>
              <p:nvPr/>
            </p:nvSpPr>
            <p:spPr bwMode="auto">
              <a:xfrm flipH="1" flipV="1">
                <a:off x="1779" y="183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6" name="Line 385"/>
              <p:cNvSpPr>
                <a:spLocks noChangeShapeType="1"/>
              </p:cNvSpPr>
              <p:nvPr/>
            </p:nvSpPr>
            <p:spPr bwMode="auto">
              <a:xfrm flipV="1">
                <a:off x="1785" y="2520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7" name="Line 386"/>
              <p:cNvSpPr>
                <a:spLocks noChangeShapeType="1"/>
              </p:cNvSpPr>
              <p:nvPr/>
            </p:nvSpPr>
            <p:spPr bwMode="auto">
              <a:xfrm flipV="1">
                <a:off x="1785" y="2430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8" name="Line 387"/>
              <p:cNvSpPr>
                <a:spLocks noChangeShapeType="1"/>
              </p:cNvSpPr>
              <p:nvPr/>
            </p:nvSpPr>
            <p:spPr bwMode="auto">
              <a:xfrm flipH="1" flipV="1">
                <a:off x="1773" y="2502"/>
                <a:ext cx="12" cy="18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9" name="Line 388"/>
              <p:cNvSpPr>
                <a:spLocks noChangeShapeType="1"/>
              </p:cNvSpPr>
              <p:nvPr/>
            </p:nvSpPr>
            <p:spPr bwMode="auto">
              <a:xfrm flipV="1">
                <a:off x="1779" y="2957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0" name="Line 389"/>
              <p:cNvSpPr>
                <a:spLocks noChangeShapeType="1"/>
              </p:cNvSpPr>
              <p:nvPr/>
            </p:nvSpPr>
            <p:spPr bwMode="auto">
              <a:xfrm flipH="1" flipV="1">
                <a:off x="1773" y="1832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1" name="Line 390"/>
              <p:cNvSpPr>
                <a:spLocks noChangeShapeType="1"/>
              </p:cNvSpPr>
              <p:nvPr/>
            </p:nvSpPr>
            <p:spPr bwMode="auto">
              <a:xfrm flipV="1">
                <a:off x="1779" y="243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2" name="Line 391"/>
              <p:cNvSpPr>
                <a:spLocks noChangeShapeType="1"/>
              </p:cNvSpPr>
              <p:nvPr/>
            </p:nvSpPr>
            <p:spPr bwMode="auto">
              <a:xfrm flipH="1" flipV="1">
                <a:off x="1773" y="2466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3" name="Line 392"/>
              <p:cNvSpPr>
                <a:spLocks noChangeShapeType="1"/>
              </p:cNvSpPr>
              <p:nvPr/>
            </p:nvSpPr>
            <p:spPr bwMode="auto">
              <a:xfrm flipV="1">
                <a:off x="1779" y="2478"/>
                <a:ext cx="1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4" name="Line 393"/>
              <p:cNvSpPr>
                <a:spLocks noChangeShapeType="1"/>
              </p:cNvSpPr>
              <p:nvPr/>
            </p:nvSpPr>
            <p:spPr bwMode="auto">
              <a:xfrm flipV="1">
                <a:off x="1773" y="2448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5" name="Line 394"/>
              <p:cNvSpPr>
                <a:spLocks noChangeShapeType="1"/>
              </p:cNvSpPr>
              <p:nvPr/>
            </p:nvSpPr>
            <p:spPr bwMode="auto">
              <a:xfrm flipV="1">
                <a:off x="1773" y="2454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6" name="Line 395"/>
              <p:cNvSpPr>
                <a:spLocks noChangeShapeType="1"/>
              </p:cNvSpPr>
              <p:nvPr/>
            </p:nvSpPr>
            <p:spPr bwMode="auto">
              <a:xfrm flipV="1">
                <a:off x="1773" y="2484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7" name="Line 396"/>
              <p:cNvSpPr>
                <a:spLocks noChangeShapeType="1"/>
              </p:cNvSpPr>
              <p:nvPr/>
            </p:nvSpPr>
            <p:spPr bwMode="auto">
              <a:xfrm flipV="1">
                <a:off x="1773" y="2490"/>
                <a:ext cx="1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8" name="Line 397"/>
              <p:cNvSpPr>
                <a:spLocks noChangeShapeType="1"/>
              </p:cNvSpPr>
              <p:nvPr/>
            </p:nvSpPr>
            <p:spPr bwMode="auto">
              <a:xfrm flipH="1" flipV="1">
                <a:off x="1767" y="1821"/>
                <a:ext cx="6" cy="11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9" name="Line 398"/>
              <p:cNvSpPr>
                <a:spLocks noChangeShapeType="1"/>
              </p:cNvSpPr>
              <p:nvPr/>
            </p:nvSpPr>
            <p:spPr bwMode="auto">
              <a:xfrm flipV="1">
                <a:off x="1773" y="2963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0" name="Line 399"/>
              <p:cNvSpPr>
                <a:spLocks noChangeShapeType="1"/>
              </p:cNvSpPr>
              <p:nvPr/>
            </p:nvSpPr>
            <p:spPr bwMode="auto">
              <a:xfrm flipH="1" flipV="1">
                <a:off x="1755" y="1815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1" name="Line 400"/>
              <p:cNvSpPr>
                <a:spLocks noChangeShapeType="1"/>
              </p:cNvSpPr>
              <p:nvPr/>
            </p:nvSpPr>
            <p:spPr bwMode="auto">
              <a:xfrm flipV="1">
                <a:off x="1767" y="297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2" name="Line 401"/>
              <p:cNvSpPr>
                <a:spLocks noChangeShapeType="1"/>
              </p:cNvSpPr>
              <p:nvPr/>
            </p:nvSpPr>
            <p:spPr bwMode="auto">
              <a:xfrm flipV="1">
                <a:off x="1755" y="2981"/>
                <a:ext cx="12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3" name="Line 402"/>
              <p:cNvSpPr>
                <a:spLocks noChangeShapeType="1"/>
              </p:cNvSpPr>
              <p:nvPr/>
            </p:nvSpPr>
            <p:spPr bwMode="auto">
              <a:xfrm flipH="1" flipV="1">
                <a:off x="1749" y="1809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4" name="Line 403"/>
              <p:cNvSpPr>
                <a:spLocks noChangeShapeType="1"/>
              </p:cNvSpPr>
              <p:nvPr/>
            </p:nvSpPr>
            <p:spPr bwMode="auto">
              <a:xfrm flipV="1">
                <a:off x="1749" y="2987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5" name="Freeform 404"/>
              <p:cNvSpPr>
                <a:spLocks/>
              </p:cNvSpPr>
              <p:nvPr/>
            </p:nvSpPr>
            <p:spPr bwMode="auto">
              <a:xfrm>
                <a:off x="1737" y="1803"/>
                <a:ext cx="12" cy="6"/>
              </a:xfrm>
              <a:custGeom>
                <a:avLst/>
                <a:gdLst>
                  <a:gd name="T0" fmla="*/ 93312 w 2"/>
                  <a:gd name="T1" fmla="*/ 46656 h 1"/>
                  <a:gd name="T2" fmla="*/ 46656 w 2"/>
                  <a:gd name="T3" fmla="*/ 46656 h 1"/>
                  <a:gd name="T4" fmla="*/ 0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2" y="1"/>
                    </a:move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6" name="Line 405"/>
              <p:cNvSpPr>
                <a:spLocks noChangeShapeType="1"/>
              </p:cNvSpPr>
              <p:nvPr/>
            </p:nvSpPr>
            <p:spPr bwMode="auto">
              <a:xfrm flipV="1">
                <a:off x="1743" y="2993"/>
                <a:ext cx="6" cy="12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7" name="Line 406"/>
              <p:cNvSpPr>
                <a:spLocks noChangeShapeType="1"/>
              </p:cNvSpPr>
              <p:nvPr/>
            </p:nvSpPr>
            <p:spPr bwMode="auto">
              <a:xfrm flipV="1">
                <a:off x="1737" y="3005"/>
                <a:ext cx="6" cy="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8" name="Freeform 407"/>
              <p:cNvSpPr>
                <a:spLocks/>
              </p:cNvSpPr>
              <p:nvPr/>
            </p:nvSpPr>
            <p:spPr bwMode="auto">
              <a:xfrm>
                <a:off x="1719" y="1791"/>
                <a:ext cx="18" cy="12"/>
              </a:xfrm>
              <a:custGeom>
                <a:avLst/>
                <a:gdLst>
                  <a:gd name="T0" fmla="*/ 139968 w 3"/>
                  <a:gd name="T1" fmla="*/ 93312 h 2"/>
                  <a:gd name="T2" fmla="*/ 46656 w 3"/>
                  <a:gd name="T3" fmla="*/ 93312 h 2"/>
                  <a:gd name="T4" fmla="*/ 0 w 3"/>
                  <a:gd name="T5" fmla="*/ 0 h 2"/>
                  <a:gd name="T6" fmla="*/ 0 60000 65536"/>
                  <a:gd name="T7" fmla="*/ 0 60000 65536"/>
                  <a:gd name="T8" fmla="*/ 0 60000 65536"/>
                  <a:gd name="T9" fmla="*/ 0 w 3"/>
                  <a:gd name="T10" fmla="*/ 0 h 2"/>
                  <a:gd name="T11" fmla="*/ 3 w 3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" h="2">
                    <a:moveTo>
                      <a:pt x="3" y="2"/>
                    </a:moveTo>
                    <a:lnTo>
                      <a:pt x="1" y="2"/>
                    </a:ln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032" name="Line 408"/>
            <p:cNvSpPr>
              <a:spLocks noChangeShapeType="1"/>
            </p:cNvSpPr>
            <p:nvPr/>
          </p:nvSpPr>
          <p:spPr bwMode="auto">
            <a:xfrm flipV="1">
              <a:off x="1725" y="3011"/>
              <a:ext cx="12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3" name="Line 409"/>
            <p:cNvSpPr>
              <a:spLocks noChangeShapeType="1"/>
            </p:cNvSpPr>
            <p:nvPr/>
          </p:nvSpPr>
          <p:spPr bwMode="auto">
            <a:xfrm flipV="1">
              <a:off x="1725" y="3017"/>
              <a:ext cx="1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4" name="Freeform 410"/>
            <p:cNvSpPr>
              <a:spLocks/>
            </p:cNvSpPr>
            <p:nvPr/>
          </p:nvSpPr>
          <p:spPr bwMode="auto">
            <a:xfrm>
              <a:off x="1707" y="1785"/>
              <a:ext cx="12" cy="6"/>
            </a:xfrm>
            <a:custGeom>
              <a:avLst/>
              <a:gdLst>
                <a:gd name="T0" fmla="*/ 93312 w 2"/>
                <a:gd name="T1" fmla="*/ 46656 h 1"/>
                <a:gd name="T2" fmla="*/ 46656 w 2"/>
                <a:gd name="T3" fmla="*/ 46656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5" name="Line 411"/>
            <p:cNvSpPr>
              <a:spLocks noChangeShapeType="1"/>
            </p:cNvSpPr>
            <p:nvPr/>
          </p:nvSpPr>
          <p:spPr bwMode="auto">
            <a:xfrm flipV="1">
              <a:off x="1713" y="3023"/>
              <a:ext cx="12" cy="1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6" name="Line 412"/>
            <p:cNvSpPr>
              <a:spLocks noChangeShapeType="1"/>
            </p:cNvSpPr>
            <p:nvPr/>
          </p:nvSpPr>
          <p:spPr bwMode="auto">
            <a:xfrm flipH="1" flipV="1">
              <a:off x="1695" y="1779"/>
              <a:ext cx="12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7" name="Line 413"/>
            <p:cNvSpPr>
              <a:spLocks noChangeShapeType="1"/>
            </p:cNvSpPr>
            <p:nvPr/>
          </p:nvSpPr>
          <p:spPr bwMode="auto">
            <a:xfrm flipV="1">
              <a:off x="1707" y="3040"/>
              <a:ext cx="6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8" name="Line 414"/>
            <p:cNvSpPr>
              <a:spLocks noChangeShapeType="1"/>
            </p:cNvSpPr>
            <p:nvPr/>
          </p:nvSpPr>
          <p:spPr bwMode="auto">
            <a:xfrm flipV="1">
              <a:off x="1695" y="3046"/>
              <a:ext cx="12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39" name="Freeform 415"/>
            <p:cNvSpPr>
              <a:spLocks/>
            </p:cNvSpPr>
            <p:nvPr/>
          </p:nvSpPr>
          <p:spPr bwMode="auto">
            <a:xfrm>
              <a:off x="1683" y="1773"/>
              <a:ext cx="12" cy="6"/>
            </a:xfrm>
            <a:custGeom>
              <a:avLst/>
              <a:gdLst>
                <a:gd name="T0" fmla="*/ 93312 w 2"/>
                <a:gd name="T1" fmla="*/ 46656 h 1"/>
                <a:gd name="T2" fmla="*/ 46656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0" name="Line 416"/>
            <p:cNvSpPr>
              <a:spLocks noChangeShapeType="1"/>
            </p:cNvSpPr>
            <p:nvPr/>
          </p:nvSpPr>
          <p:spPr bwMode="auto">
            <a:xfrm flipV="1">
              <a:off x="1689" y="3052"/>
              <a:ext cx="6" cy="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1" name="Line 417"/>
            <p:cNvSpPr>
              <a:spLocks noChangeShapeType="1"/>
            </p:cNvSpPr>
            <p:nvPr/>
          </p:nvSpPr>
          <p:spPr bwMode="auto">
            <a:xfrm flipH="1" flipV="1">
              <a:off x="1677" y="1761"/>
              <a:ext cx="6" cy="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2" name="Line 418"/>
            <p:cNvSpPr>
              <a:spLocks noChangeShapeType="1"/>
            </p:cNvSpPr>
            <p:nvPr/>
          </p:nvSpPr>
          <p:spPr bwMode="auto">
            <a:xfrm>
              <a:off x="1683" y="3070"/>
              <a:ext cx="6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3" name="Line 419"/>
            <p:cNvSpPr>
              <a:spLocks noChangeShapeType="1"/>
            </p:cNvSpPr>
            <p:nvPr/>
          </p:nvSpPr>
          <p:spPr bwMode="auto">
            <a:xfrm flipH="1" flipV="1">
              <a:off x="1665" y="1755"/>
              <a:ext cx="12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4" name="Line 420"/>
            <p:cNvSpPr>
              <a:spLocks noChangeShapeType="1"/>
            </p:cNvSpPr>
            <p:nvPr/>
          </p:nvSpPr>
          <p:spPr bwMode="auto">
            <a:xfrm flipV="1">
              <a:off x="1677" y="3070"/>
              <a:ext cx="6" cy="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5" name="Line 421"/>
            <p:cNvSpPr>
              <a:spLocks noChangeShapeType="1"/>
            </p:cNvSpPr>
            <p:nvPr/>
          </p:nvSpPr>
          <p:spPr bwMode="auto">
            <a:xfrm>
              <a:off x="1665" y="3082"/>
              <a:ext cx="12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6" name="Line 422"/>
            <p:cNvSpPr>
              <a:spLocks noChangeShapeType="1"/>
            </p:cNvSpPr>
            <p:nvPr/>
          </p:nvSpPr>
          <p:spPr bwMode="auto">
            <a:xfrm flipV="1">
              <a:off x="1665" y="3082"/>
              <a:ext cx="1" cy="1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7" name="Line 423"/>
            <p:cNvSpPr>
              <a:spLocks noChangeShapeType="1"/>
            </p:cNvSpPr>
            <p:nvPr/>
          </p:nvSpPr>
          <p:spPr bwMode="auto">
            <a:xfrm flipH="1" flipV="1">
              <a:off x="1659" y="1749"/>
              <a:ext cx="6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8" name="Line 424"/>
            <p:cNvSpPr>
              <a:spLocks noChangeShapeType="1"/>
            </p:cNvSpPr>
            <p:nvPr/>
          </p:nvSpPr>
          <p:spPr bwMode="auto">
            <a:xfrm flipH="1" flipV="1">
              <a:off x="1653" y="3142"/>
              <a:ext cx="6" cy="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49" name="Line 425"/>
            <p:cNvSpPr>
              <a:spLocks noChangeShapeType="1"/>
            </p:cNvSpPr>
            <p:nvPr/>
          </p:nvSpPr>
          <p:spPr bwMode="auto">
            <a:xfrm flipV="1">
              <a:off x="1659" y="3148"/>
              <a:ext cx="1" cy="1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0" name="Line 426"/>
            <p:cNvSpPr>
              <a:spLocks noChangeShapeType="1"/>
            </p:cNvSpPr>
            <p:nvPr/>
          </p:nvSpPr>
          <p:spPr bwMode="auto">
            <a:xfrm flipH="1">
              <a:off x="1653" y="1749"/>
              <a:ext cx="6" cy="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1" name="Freeform 427"/>
            <p:cNvSpPr>
              <a:spLocks/>
            </p:cNvSpPr>
            <p:nvPr/>
          </p:nvSpPr>
          <p:spPr bwMode="auto">
            <a:xfrm>
              <a:off x="1653" y="3100"/>
              <a:ext cx="12" cy="42"/>
            </a:xfrm>
            <a:custGeom>
              <a:avLst/>
              <a:gdLst>
                <a:gd name="T0" fmla="*/ 0 w 2"/>
                <a:gd name="T1" fmla="*/ 326592 h 7"/>
                <a:gd name="T2" fmla="*/ 0 w 2"/>
                <a:gd name="T3" fmla="*/ 93312 h 7"/>
                <a:gd name="T4" fmla="*/ 93312 w 2"/>
                <a:gd name="T5" fmla="*/ 0 h 7"/>
                <a:gd name="T6" fmla="*/ 0 60000 65536"/>
                <a:gd name="T7" fmla="*/ 0 60000 65536"/>
                <a:gd name="T8" fmla="*/ 0 60000 65536"/>
                <a:gd name="T9" fmla="*/ 0 w 2"/>
                <a:gd name="T10" fmla="*/ 0 h 7"/>
                <a:gd name="T11" fmla="*/ 2 w 2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7">
                  <a:moveTo>
                    <a:pt x="0" y="7"/>
                  </a:move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2" name="Freeform 428"/>
            <p:cNvSpPr>
              <a:spLocks/>
            </p:cNvSpPr>
            <p:nvPr/>
          </p:nvSpPr>
          <p:spPr bwMode="auto">
            <a:xfrm>
              <a:off x="1641" y="1731"/>
              <a:ext cx="12" cy="18"/>
            </a:xfrm>
            <a:custGeom>
              <a:avLst/>
              <a:gdLst>
                <a:gd name="T0" fmla="*/ 93312 w 2"/>
                <a:gd name="T1" fmla="*/ 139968 h 3"/>
                <a:gd name="T2" fmla="*/ 46656 w 2"/>
                <a:gd name="T3" fmla="*/ 93312 h 3"/>
                <a:gd name="T4" fmla="*/ 0 w 2"/>
                <a:gd name="T5" fmla="*/ 0 h 3"/>
                <a:gd name="T6" fmla="*/ 0 60000 65536"/>
                <a:gd name="T7" fmla="*/ 0 60000 65536"/>
                <a:gd name="T8" fmla="*/ 0 60000 65536"/>
                <a:gd name="T9" fmla="*/ 0 w 2"/>
                <a:gd name="T10" fmla="*/ 0 h 3"/>
                <a:gd name="T11" fmla="*/ 2 w 2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3">
                  <a:moveTo>
                    <a:pt x="2" y="3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3" name="Line 429"/>
            <p:cNvSpPr>
              <a:spLocks noChangeShapeType="1"/>
            </p:cNvSpPr>
            <p:nvPr/>
          </p:nvSpPr>
          <p:spPr bwMode="auto">
            <a:xfrm flipV="1">
              <a:off x="2114" y="2945"/>
              <a:ext cx="1174" cy="50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4" name="Line 430"/>
            <p:cNvSpPr>
              <a:spLocks noChangeShapeType="1"/>
            </p:cNvSpPr>
            <p:nvPr/>
          </p:nvSpPr>
          <p:spPr bwMode="auto">
            <a:xfrm flipV="1">
              <a:off x="2108" y="1545"/>
              <a:ext cx="1240" cy="43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5" name="Line 431"/>
            <p:cNvSpPr>
              <a:spLocks noChangeShapeType="1"/>
            </p:cNvSpPr>
            <p:nvPr/>
          </p:nvSpPr>
          <p:spPr bwMode="auto">
            <a:xfrm flipH="1" flipV="1">
              <a:off x="1168" y="2849"/>
              <a:ext cx="946" cy="5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6" name="Line 432"/>
            <p:cNvSpPr>
              <a:spLocks noChangeShapeType="1"/>
            </p:cNvSpPr>
            <p:nvPr/>
          </p:nvSpPr>
          <p:spPr bwMode="auto">
            <a:xfrm flipH="1" flipV="1">
              <a:off x="1108" y="1468"/>
              <a:ext cx="1000" cy="50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7" name="Line 433"/>
            <p:cNvSpPr>
              <a:spLocks noChangeShapeType="1"/>
            </p:cNvSpPr>
            <p:nvPr/>
          </p:nvSpPr>
          <p:spPr bwMode="auto">
            <a:xfrm flipV="1">
              <a:off x="3288" y="1545"/>
              <a:ext cx="60" cy="14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58" name="Line 434"/>
            <p:cNvSpPr>
              <a:spLocks noChangeShapeType="1"/>
            </p:cNvSpPr>
            <p:nvPr/>
          </p:nvSpPr>
          <p:spPr bwMode="auto">
            <a:xfrm flipH="1" flipV="1">
              <a:off x="2108" y="1976"/>
              <a:ext cx="6" cy="14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557" name="Picture 435" descr="chiav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4357688"/>
            <a:ext cx="7366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436"/>
          <p:cNvSpPr>
            <a:spLocks noChangeArrowheads="1"/>
          </p:cNvSpPr>
          <p:nvPr/>
        </p:nvSpPr>
        <p:spPr bwMode="black">
          <a:xfrm>
            <a:off x="2917825" y="2605088"/>
            <a:ext cx="1225550" cy="10890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59" name="Text Box 437"/>
          <p:cNvSpPr txBox="1">
            <a:spLocks noChangeArrowheads="1"/>
          </p:cNvSpPr>
          <p:nvPr/>
        </p:nvSpPr>
        <p:spPr bwMode="black">
          <a:xfrm>
            <a:off x="2806700" y="2335213"/>
            <a:ext cx="14747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Frequency Domain</a:t>
            </a:r>
          </a:p>
        </p:txBody>
      </p:sp>
      <p:sp>
        <p:nvSpPr>
          <p:cNvPr id="23560" name="Rectangle 438"/>
          <p:cNvSpPr>
            <a:spLocks noChangeArrowheads="1"/>
          </p:cNvSpPr>
          <p:nvPr/>
        </p:nvSpPr>
        <p:spPr bwMode="black">
          <a:xfrm>
            <a:off x="4797425" y="2605088"/>
            <a:ext cx="1225550" cy="1089025"/>
          </a:xfrm>
          <a:prstGeom prst="rect">
            <a:avLst/>
          </a:prstGeom>
          <a:noFill/>
          <a:ln w="1270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3561" name="Rectangle 439"/>
          <p:cNvSpPr>
            <a:spLocks noChangeArrowheads="1"/>
          </p:cNvSpPr>
          <p:nvPr/>
        </p:nvSpPr>
        <p:spPr bwMode="auto">
          <a:xfrm>
            <a:off x="4835525" y="2668588"/>
            <a:ext cx="1143000" cy="381000"/>
          </a:xfrm>
          <a:prstGeom prst="rect">
            <a:avLst/>
          </a:prstGeom>
          <a:gradFill rotWithShape="1">
            <a:gsLst>
              <a:gs pos="0">
                <a:srgbClr val="6666FF"/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Rectangle 440"/>
          <p:cNvSpPr>
            <a:spLocks noChangeArrowheads="1"/>
          </p:cNvSpPr>
          <p:nvPr/>
        </p:nvSpPr>
        <p:spPr bwMode="auto">
          <a:xfrm>
            <a:off x="4835525" y="3201988"/>
            <a:ext cx="1143000" cy="381000"/>
          </a:xfrm>
          <a:prstGeom prst="rect">
            <a:avLst/>
          </a:prstGeom>
          <a:gradFill rotWithShape="1">
            <a:gsLst>
              <a:gs pos="0">
                <a:srgbClr val="FF9933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Text Box 441"/>
          <p:cNvSpPr txBox="1">
            <a:spLocks noChangeArrowheads="1"/>
          </p:cNvSpPr>
          <p:nvPr/>
        </p:nvSpPr>
        <p:spPr bwMode="black">
          <a:xfrm>
            <a:off x="2346325" y="3163888"/>
            <a:ext cx="549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i="1"/>
              <a:t>DFT</a:t>
            </a:r>
          </a:p>
        </p:txBody>
      </p:sp>
      <p:sp>
        <p:nvSpPr>
          <p:cNvPr id="23564" name="Text Box 442"/>
          <p:cNvSpPr txBox="1">
            <a:spLocks noChangeArrowheads="1"/>
          </p:cNvSpPr>
          <p:nvPr/>
        </p:nvSpPr>
        <p:spPr bwMode="black">
          <a:xfrm>
            <a:off x="6070600" y="3173413"/>
            <a:ext cx="558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i="1"/>
              <a:t>IDFT</a:t>
            </a:r>
          </a:p>
        </p:txBody>
      </p:sp>
      <p:sp>
        <p:nvSpPr>
          <p:cNvPr id="23565" name="Text Box 443"/>
          <p:cNvSpPr txBox="1">
            <a:spLocks noChangeArrowheads="1"/>
          </p:cNvSpPr>
          <p:nvPr/>
        </p:nvSpPr>
        <p:spPr bwMode="black">
          <a:xfrm>
            <a:off x="4991100" y="3671888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/>
              <a:t>watermarked magnitudes</a:t>
            </a:r>
          </a:p>
        </p:txBody>
      </p:sp>
      <p:sp>
        <p:nvSpPr>
          <p:cNvPr id="23566" name="Oval 444"/>
          <p:cNvSpPr>
            <a:spLocks noChangeArrowheads="1"/>
          </p:cNvSpPr>
          <p:nvPr/>
        </p:nvSpPr>
        <p:spPr bwMode="auto">
          <a:xfrm>
            <a:off x="4911725" y="3354388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Line 445"/>
          <p:cNvSpPr>
            <a:spLocks noChangeShapeType="1"/>
          </p:cNvSpPr>
          <p:nvPr/>
        </p:nvSpPr>
        <p:spPr bwMode="auto">
          <a:xfrm>
            <a:off x="4937125" y="3386138"/>
            <a:ext cx="0" cy="527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Line 446"/>
          <p:cNvSpPr>
            <a:spLocks noChangeShapeType="1"/>
          </p:cNvSpPr>
          <p:nvPr/>
        </p:nvSpPr>
        <p:spPr bwMode="auto">
          <a:xfrm>
            <a:off x="4930775" y="3913188"/>
            <a:ext cx="101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" name="Text Box 447"/>
          <p:cNvSpPr txBox="1">
            <a:spLocks noChangeArrowheads="1"/>
          </p:cNvSpPr>
          <p:nvPr/>
        </p:nvSpPr>
        <p:spPr bwMode="black">
          <a:xfrm>
            <a:off x="711200" y="4103688"/>
            <a:ext cx="12573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n-lt"/>
                <a:cs typeface="Rod" pitchFamily="49" charset="-79"/>
              </a:rPr>
              <a:t>original trajectory</a:t>
            </a:r>
          </a:p>
        </p:txBody>
      </p:sp>
      <p:sp>
        <p:nvSpPr>
          <p:cNvPr id="451" name="Text Box 448"/>
          <p:cNvSpPr txBox="1">
            <a:spLocks noChangeArrowheads="1"/>
          </p:cNvSpPr>
          <p:nvPr/>
        </p:nvSpPr>
        <p:spPr bwMode="black">
          <a:xfrm>
            <a:off x="6883400" y="4103688"/>
            <a:ext cx="1574800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>
                <a:latin typeface="+mn-lt"/>
              </a:rPr>
              <a:t>watermarked trajectory</a:t>
            </a:r>
          </a:p>
        </p:txBody>
      </p:sp>
      <p:sp>
        <p:nvSpPr>
          <p:cNvPr id="23571" name="Line 449"/>
          <p:cNvSpPr>
            <a:spLocks noChangeShapeType="1"/>
          </p:cNvSpPr>
          <p:nvPr/>
        </p:nvSpPr>
        <p:spPr bwMode="auto">
          <a:xfrm>
            <a:off x="1447800" y="2211388"/>
            <a:ext cx="614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2" name="Line 450"/>
          <p:cNvSpPr>
            <a:spLocks noChangeShapeType="1"/>
          </p:cNvSpPr>
          <p:nvPr/>
        </p:nvSpPr>
        <p:spPr bwMode="auto">
          <a:xfrm>
            <a:off x="1308100" y="4027488"/>
            <a:ext cx="614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4" name="Text Box 451"/>
          <p:cNvSpPr txBox="1">
            <a:spLocks noChangeArrowheads="1"/>
          </p:cNvSpPr>
          <p:nvPr/>
        </p:nvSpPr>
        <p:spPr bwMode="black">
          <a:xfrm>
            <a:off x="2857500" y="4078288"/>
            <a:ext cx="125730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b="1" dirty="0">
                <a:latin typeface="+mn-lt"/>
              </a:rPr>
              <a:t>watermark</a:t>
            </a:r>
          </a:p>
        </p:txBody>
      </p:sp>
      <p:grpSp>
        <p:nvGrpSpPr>
          <p:cNvPr id="23574" name="Group 452"/>
          <p:cNvGrpSpPr>
            <a:grpSpLocks/>
          </p:cNvGrpSpPr>
          <p:nvPr/>
        </p:nvGrpSpPr>
        <p:grpSpPr bwMode="auto">
          <a:xfrm>
            <a:off x="6659563" y="2220913"/>
            <a:ext cx="1743075" cy="1806575"/>
            <a:chOff x="4170" y="1194"/>
            <a:chExt cx="1114" cy="1156"/>
          </a:xfrm>
        </p:grpSpPr>
        <p:sp>
          <p:nvSpPr>
            <p:cNvPr id="23830" name="Freeform 453"/>
            <p:cNvSpPr>
              <a:spLocks/>
            </p:cNvSpPr>
            <p:nvPr/>
          </p:nvSpPr>
          <p:spPr bwMode="auto">
            <a:xfrm>
              <a:off x="4179" y="1194"/>
              <a:ext cx="1105" cy="431"/>
            </a:xfrm>
            <a:custGeom>
              <a:avLst/>
              <a:gdLst>
                <a:gd name="T0" fmla="*/ 493 w 1105"/>
                <a:gd name="T1" fmla="*/ 431 h 431"/>
                <a:gd name="T2" fmla="*/ 0 w 1105"/>
                <a:gd name="T3" fmla="*/ 180 h 431"/>
                <a:gd name="T4" fmla="*/ 600 w 1105"/>
                <a:gd name="T5" fmla="*/ 0 h 431"/>
                <a:gd name="T6" fmla="*/ 1105 w 1105"/>
                <a:gd name="T7" fmla="*/ 218 h 431"/>
                <a:gd name="T8" fmla="*/ 493 w 1105"/>
                <a:gd name="T9" fmla="*/ 431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5"/>
                <a:gd name="T16" fmla="*/ 0 h 431"/>
                <a:gd name="T17" fmla="*/ 1105 w 1105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5" h="431">
                  <a:moveTo>
                    <a:pt x="493" y="431"/>
                  </a:moveTo>
                  <a:lnTo>
                    <a:pt x="0" y="180"/>
                  </a:lnTo>
                  <a:lnTo>
                    <a:pt x="600" y="0"/>
                  </a:lnTo>
                  <a:lnTo>
                    <a:pt x="1105" y="218"/>
                  </a:lnTo>
                  <a:lnTo>
                    <a:pt x="493" y="4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1" name="Freeform 454"/>
            <p:cNvSpPr>
              <a:spLocks/>
            </p:cNvSpPr>
            <p:nvPr/>
          </p:nvSpPr>
          <p:spPr bwMode="auto">
            <a:xfrm>
              <a:off x="4179" y="1194"/>
              <a:ext cx="1105" cy="431"/>
            </a:xfrm>
            <a:custGeom>
              <a:avLst/>
              <a:gdLst>
                <a:gd name="T0" fmla="*/ 493 w 1105"/>
                <a:gd name="T1" fmla="*/ 431 h 431"/>
                <a:gd name="T2" fmla="*/ 0 w 1105"/>
                <a:gd name="T3" fmla="*/ 180 h 431"/>
                <a:gd name="T4" fmla="*/ 600 w 1105"/>
                <a:gd name="T5" fmla="*/ 0 h 431"/>
                <a:gd name="T6" fmla="*/ 1105 w 1105"/>
                <a:gd name="T7" fmla="*/ 218 h 431"/>
                <a:gd name="T8" fmla="*/ 493 w 1105"/>
                <a:gd name="T9" fmla="*/ 431 h 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5"/>
                <a:gd name="T16" fmla="*/ 0 h 431"/>
                <a:gd name="T17" fmla="*/ 1105 w 1105"/>
                <a:gd name="T18" fmla="*/ 431 h 4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5" h="431">
                  <a:moveTo>
                    <a:pt x="493" y="431"/>
                  </a:moveTo>
                  <a:lnTo>
                    <a:pt x="0" y="180"/>
                  </a:lnTo>
                  <a:lnTo>
                    <a:pt x="600" y="0"/>
                  </a:lnTo>
                  <a:lnTo>
                    <a:pt x="1105" y="218"/>
                  </a:lnTo>
                  <a:lnTo>
                    <a:pt x="493" y="431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2" name="Freeform 455"/>
            <p:cNvSpPr>
              <a:spLocks/>
            </p:cNvSpPr>
            <p:nvPr/>
          </p:nvSpPr>
          <p:spPr bwMode="auto">
            <a:xfrm>
              <a:off x="4179" y="1374"/>
              <a:ext cx="496" cy="976"/>
            </a:xfrm>
            <a:custGeom>
              <a:avLst/>
              <a:gdLst>
                <a:gd name="T0" fmla="*/ 496 w 496"/>
                <a:gd name="T1" fmla="*/ 976 h 976"/>
                <a:gd name="T2" fmla="*/ 493 w 496"/>
                <a:gd name="T3" fmla="*/ 251 h 976"/>
                <a:gd name="T4" fmla="*/ 0 w 496"/>
                <a:gd name="T5" fmla="*/ 0 h 976"/>
                <a:gd name="T6" fmla="*/ 30 w 496"/>
                <a:gd name="T7" fmla="*/ 681 h 976"/>
                <a:gd name="T8" fmla="*/ 496 w 496"/>
                <a:gd name="T9" fmla="*/ 976 h 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76"/>
                <a:gd name="T17" fmla="*/ 496 w 496"/>
                <a:gd name="T18" fmla="*/ 976 h 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76">
                  <a:moveTo>
                    <a:pt x="496" y="976"/>
                  </a:moveTo>
                  <a:lnTo>
                    <a:pt x="493" y="251"/>
                  </a:lnTo>
                  <a:lnTo>
                    <a:pt x="0" y="0"/>
                  </a:lnTo>
                  <a:lnTo>
                    <a:pt x="30" y="681"/>
                  </a:lnTo>
                  <a:lnTo>
                    <a:pt x="496" y="9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3" name="Freeform 456"/>
            <p:cNvSpPr>
              <a:spLocks/>
            </p:cNvSpPr>
            <p:nvPr/>
          </p:nvSpPr>
          <p:spPr bwMode="auto">
            <a:xfrm>
              <a:off x="4179" y="1374"/>
              <a:ext cx="496" cy="976"/>
            </a:xfrm>
            <a:custGeom>
              <a:avLst/>
              <a:gdLst>
                <a:gd name="T0" fmla="*/ 496 w 496"/>
                <a:gd name="T1" fmla="*/ 976 h 976"/>
                <a:gd name="T2" fmla="*/ 493 w 496"/>
                <a:gd name="T3" fmla="*/ 251 h 976"/>
                <a:gd name="T4" fmla="*/ 0 w 496"/>
                <a:gd name="T5" fmla="*/ 0 h 976"/>
                <a:gd name="T6" fmla="*/ 30 w 496"/>
                <a:gd name="T7" fmla="*/ 681 h 976"/>
                <a:gd name="T8" fmla="*/ 496 w 496"/>
                <a:gd name="T9" fmla="*/ 976 h 9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6"/>
                <a:gd name="T16" fmla="*/ 0 h 976"/>
                <a:gd name="T17" fmla="*/ 496 w 496"/>
                <a:gd name="T18" fmla="*/ 976 h 9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6" h="976">
                  <a:moveTo>
                    <a:pt x="496" y="976"/>
                  </a:moveTo>
                  <a:lnTo>
                    <a:pt x="493" y="251"/>
                  </a:lnTo>
                  <a:lnTo>
                    <a:pt x="0" y="0"/>
                  </a:lnTo>
                  <a:lnTo>
                    <a:pt x="30" y="681"/>
                  </a:lnTo>
                  <a:lnTo>
                    <a:pt x="496" y="976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4" name="Freeform 457"/>
            <p:cNvSpPr>
              <a:spLocks/>
            </p:cNvSpPr>
            <p:nvPr/>
          </p:nvSpPr>
          <p:spPr bwMode="auto">
            <a:xfrm>
              <a:off x="4672" y="1412"/>
              <a:ext cx="612" cy="938"/>
            </a:xfrm>
            <a:custGeom>
              <a:avLst/>
              <a:gdLst>
                <a:gd name="T0" fmla="*/ 3 w 612"/>
                <a:gd name="T1" fmla="*/ 938 h 938"/>
                <a:gd name="T2" fmla="*/ 0 w 612"/>
                <a:gd name="T3" fmla="*/ 213 h 938"/>
                <a:gd name="T4" fmla="*/ 612 w 612"/>
                <a:gd name="T5" fmla="*/ 0 h 938"/>
                <a:gd name="T6" fmla="*/ 582 w 612"/>
                <a:gd name="T7" fmla="*/ 690 h 938"/>
                <a:gd name="T8" fmla="*/ 3 w 612"/>
                <a:gd name="T9" fmla="*/ 938 h 9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938"/>
                <a:gd name="T17" fmla="*/ 612 w 612"/>
                <a:gd name="T18" fmla="*/ 938 h 9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938">
                  <a:moveTo>
                    <a:pt x="3" y="938"/>
                  </a:moveTo>
                  <a:lnTo>
                    <a:pt x="0" y="213"/>
                  </a:lnTo>
                  <a:lnTo>
                    <a:pt x="612" y="0"/>
                  </a:lnTo>
                  <a:lnTo>
                    <a:pt x="582" y="690"/>
                  </a:lnTo>
                  <a:lnTo>
                    <a:pt x="3" y="9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5" name="Freeform 458"/>
            <p:cNvSpPr>
              <a:spLocks/>
            </p:cNvSpPr>
            <p:nvPr/>
          </p:nvSpPr>
          <p:spPr bwMode="auto">
            <a:xfrm>
              <a:off x="4672" y="1412"/>
              <a:ext cx="612" cy="938"/>
            </a:xfrm>
            <a:custGeom>
              <a:avLst/>
              <a:gdLst>
                <a:gd name="T0" fmla="*/ 3 w 612"/>
                <a:gd name="T1" fmla="*/ 938 h 938"/>
                <a:gd name="T2" fmla="*/ 0 w 612"/>
                <a:gd name="T3" fmla="*/ 213 h 938"/>
                <a:gd name="T4" fmla="*/ 612 w 612"/>
                <a:gd name="T5" fmla="*/ 0 h 938"/>
                <a:gd name="T6" fmla="*/ 582 w 612"/>
                <a:gd name="T7" fmla="*/ 690 h 938"/>
                <a:gd name="T8" fmla="*/ 3 w 612"/>
                <a:gd name="T9" fmla="*/ 938 h 9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12"/>
                <a:gd name="T16" fmla="*/ 0 h 938"/>
                <a:gd name="T17" fmla="*/ 612 w 612"/>
                <a:gd name="T18" fmla="*/ 938 h 9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12" h="938">
                  <a:moveTo>
                    <a:pt x="3" y="938"/>
                  </a:moveTo>
                  <a:lnTo>
                    <a:pt x="0" y="213"/>
                  </a:lnTo>
                  <a:lnTo>
                    <a:pt x="612" y="0"/>
                  </a:lnTo>
                  <a:lnTo>
                    <a:pt x="582" y="690"/>
                  </a:lnTo>
                  <a:lnTo>
                    <a:pt x="3" y="938"/>
                  </a:lnTo>
                </a:path>
              </a:pathLst>
            </a:custGeom>
            <a:no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6" name="Freeform 459"/>
            <p:cNvSpPr>
              <a:spLocks/>
            </p:cNvSpPr>
            <p:nvPr/>
          </p:nvSpPr>
          <p:spPr bwMode="auto">
            <a:xfrm>
              <a:off x="4286" y="1342"/>
              <a:ext cx="493" cy="964"/>
            </a:xfrm>
            <a:custGeom>
              <a:avLst/>
              <a:gdLst>
                <a:gd name="T0" fmla="*/ 110497 w 167"/>
                <a:gd name="T1" fmla="*/ 214645 h 327"/>
                <a:gd name="T2" fmla="*/ 5402 w 167"/>
                <a:gd name="T3" fmla="*/ 149620 h 327"/>
                <a:gd name="T4" fmla="*/ 0 w 167"/>
                <a:gd name="T5" fmla="*/ 0 h 327"/>
                <a:gd name="T6" fmla="*/ 0 60000 65536"/>
                <a:gd name="T7" fmla="*/ 0 60000 65536"/>
                <a:gd name="T8" fmla="*/ 0 60000 65536"/>
                <a:gd name="T9" fmla="*/ 0 w 167"/>
                <a:gd name="T10" fmla="*/ 0 h 327"/>
                <a:gd name="T11" fmla="*/ 167 w 167"/>
                <a:gd name="T12" fmla="*/ 327 h 3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" h="327">
                  <a:moveTo>
                    <a:pt x="167" y="327"/>
                  </a:moveTo>
                  <a:lnTo>
                    <a:pt x="8" y="228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7" name="Freeform 460"/>
            <p:cNvSpPr>
              <a:spLocks/>
            </p:cNvSpPr>
            <p:nvPr/>
          </p:nvSpPr>
          <p:spPr bwMode="auto">
            <a:xfrm>
              <a:off x="4407" y="1303"/>
              <a:ext cx="487" cy="953"/>
            </a:xfrm>
            <a:custGeom>
              <a:avLst/>
              <a:gdLst>
                <a:gd name="T0" fmla="*/ 109041 w 165"/>
                <a:gd name="T1" fmla="*/ 213103 h 323"/>
                <a:gd name="T2" fmla="*/ 4705 w 165"/>
                <a:gd name="T3" fmla="*/ 149816 h 323"/>
                <a:gd name="T4" fmla="*/ 0 w 165"/>
                <a:gd name="T5" fmla="*/ 0 h 323"/>
                <a:gd name="T6" fmla="*/ 0 60000 65536"/>
                <a:gd name="T7" fmla="*/ 0 60000 65536"/>
                <a:gd name="T8" fmla="*/ 0 60000 65536"/>
                <a:gd name="T9" fmla="*/ 0 w 165"/>
                <a:gd name="T10" fmla="*/ 0 h 323"/>
                <a:gd name="T11" fmla="*/ 165 w 165"/>
                <a:gd name="T12" fmla="*/ 323 h 3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5" h="323">
                  <a:moveTo>
                    <a:pt x="165" y="323"/>
                  </a:moveTo>
                  <a:lnTo>
                    <a:pt x="7" y="227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8" name="Freeform 461"/>
            <p:cNvSpPr>
              <a:spLocks/>
            </p:cNvSpPr>
            <p:nvPr/>
          </p:nvSpPr>
          <p:spPr bwMode="auto">
            <a:xfrm>
              <a:off x="4528" y="1268"/>
              <a:ext cx="484" cy="934"/>
            </a:xfrm>
            <a:custGeom>
              <a:avLst/>
              <a:gdLst>
                <a:gd name="T0" fmla="*/ 108313 w 164"/>
                <a:gd name="T1" fmla="*/ 207383 h 317"/>
                <a:gd name="T2" fmla="*/ 2647 w 164"/>
                <a:gd name="T3" fmla="*/ 146588 h 317"/>
                <a:gd name="T4" fmla="*/ 0 w 164"/>
                <a:gd name="T5" fmla="*/ 0 h 317"/>
                <a:gd name="T6" fmla="*/ 0 60000 65536"/>
                <a:gd name="T7" fmla="*/ 0 60000 65536"/>
                <a:gd name="T8" fmla="*/ 0 60000 65536"/>
                <a:gd name="T9" fmla="*/ 0 w 164"/>
                <a:gd name="T10" fmla="*/ 0 h 317"/>
                <a:gd name="T11" fmla="*/ 164 w 164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4" h="317">
                  <a:moveTo>
                    <a:pt x="164" y="317"/>
                  </a:moveTo>
                  <a:lnTo>
                    <a:pt x="4" y="2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39" name="Freeform 462"/>
            <p:cNvSpPr>
              <a:spLocks/>
            </p:cNvSpPr>
            <p:nvPr/>
          </p:nvSpPr>
          <p:spPr bwMode="auto">
            <a:xfrm>
              <a:off x="4646" y="1229"/>
              <a:ext cx="481" cy="926"/>
            </a:xfrm>
            <a:custGeom>
              <a:avLst/>
              <a:gdLst>
                <a:gd name="T0" fmla="*/ 107596 w 163"/>
                <a:gd name="T1" fmla="*/ 206569 h 314"/>
                <a:gd name="T2" fmla="*/ 696 w 163"/>
                <a:gd name="T3" fmla="*/ 147420 h 314"/>
                <a:gd name="T4" fmla="*/ 0 w 163"/>
                <a:gd name="T5" fmla="*/ 0 h 314"/>
                <a:gd name="T6" fmla="*/ 0 60000 65536"/>
                <a:gd name="T7" fmla="*/ 0 60000 65536"/>
                <a:gd name="T8" fmla="*/ 0 60000 65536"/>
                <a:gd name="T9" fmla="*/ 0 w 163"/>
                <a:gd name="T10" fmla="*/ 0 h 314"/>
                <a:gd name="T11" fmla="*/ 163 w 163"/>
                <a:gd name="T12" fmla="*/ 314 h 3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314">
                  <a:moveTo>
                    <a:pt x="163" y="314"/>
                  </a:moveTo>
                  <a:lnTo>
                    <a:pt x="1" y="224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0" name="Freeform 463"/>
            <p:cNvSpPr>
              <a:spLocks/>
            </p:cNvSpPr>
            <p:nvPr/>
          </p:nvSpPr>
          <p:spPr bwMode="auto">
            <a:xfrm>
              <a:off x="4755" y="1197"/>
              <a:ext cx="481" cy="911"/>
            </a:xfrm>
            <a:custGeom>
              <a:avLst/>
              <a:gdLst>
                <a:gd name="T0" fmla="*/ 107596 w 163"/>
                <a:gd name="T1" fmla="*/ 202932 h 309"/>
                <a:gd name="T2" fmla="*/ 0 w 163"/>
                <a:gd name="T3" fmla="*/ 145200 h 309"/>
                <a:gd name="T4" fmla="*/ 1357 w 163"/>
                <a:gd name="T5" fmla="*/ 0 h 309"/>
                <a:gd name="T6" fmla="*/ 0 60000 65536"/>
                <a:gd name="T7" fmla="*/ 0 60000 65536"/>
                <a:gd name="T8" fmla="*/ 0 60000 65536"/>
                <a:gd name="T9" fmla="*/ 0 w 163"/>
                <a:gd name="T10" fmla="*/ 0 h 309"/>
                <a:gd name="T11" fmla="*/ 163 w 163"/>
                <a:gd name="T12" fmla="*/ 309 h 3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" h="309">
                  <a:moveTo>
                    <a:pt x="163" y="309"/>
                  </a:moveTo>
                  <a:lnTo>
                    <a:pt x="0" y="221"/>
                  </a:lnTo>
                  <a:lnTo>
                    <a:pt x="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1" name="Freeform 464"/>
            <p:cNvSpPr>
              <a:spLocks/>
            </p:cNvSpPr>
            <p:nvPr/>
          </p:nvSpPr>
          <p:spPr bwMode="auto">
            <a:xfrm>
              <a:off x="4590" y="1374"/>
              <a:ext cx="602" cy="923"/>
            </a:xfrm>
            <a:custGeom>
              <a:avLst/>
              <a:gdLst>
                <a:gd name="T0" fmla="*/ 0 w 204"/>
                <a:gd name="T1" fmla="*/ 205841 h 313"/>
                <a:gd name="T2" fmla="*/ 130059 w 204"/>
                <a:gd name="T3" fmla="*/ 151829 h 313"/>
                <a:gd name="T4" fmla="*/ 134683 w 204"/>
                <a:gd name="T5" fmla="*/ 0 h 313"/>
                <a:gd name="T6" fmla="*/ 0 60000 65536"/>
                <a:gd name="T7" fmla="*/ 0 60000 65536"/>
                <a:gd name="T8" fmla="*/ 0 60000 65536"/>
                <a:gd name="T9" fmla="*/ 0 w 204"/>
                <a:gd name="T10" fmla="*/ 0 h 313"/>
                <a:gd name="T11" fmla="*/ 204 w 204"/>
                <a:gd name="T12" fmla="*/ 313 h 3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" h="313">
                  <a:moveTo>
                    <a:pt x="0" y="313"/>
                  </a:moveTo>
                  <a:lnTo>
                    <a:pt x="197" y="231"/>
                  </a:lnTo>
                  <a:lnTo>
                    <a:pt x="20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2" name="Freeform 465"/>
            <p:cNvSpPr>
              <a:spLocks/>
            </p:cNvSpPr>
            <p:nvPr/>
          </p:nvSpPr>
          <p:spPr bwMode="auto">
            <a:xfrm>
              <a:off x="4466" y="1315"/>
              <a:ext cx="593" cy="902"/>
            </a:xfrm>
            <a:custGeom>
              <a:avLst/>
              <a:gdLst>
                <a:gd name="T0" fmla="*/ 0 w 201"/>
                <a:gd name="T1" fmla="*/ 200751 h 306"/>
                <a:gd name="T2" fmla="*/ 128498 w 201"/>
                <a:gd name="T3" fmla="*/ 148886 h 306"/>
                <a:gd name="T4" fmla="*/ 132502 w 201"/>
                <a:gd name="T5" fmla="*/ 0 h 306"/>
                <a:gd name="T6" fmla="*/ 0 60000 65536"/>
                <a:gd name="T7" fmla="*/ 0 60000 65536"/>
                <a:gd name="T8" fmla="*/ 0 60000 65536"/>
                <a:gd name="T9" fmla="*/ 0 w 201"/>
                <a:gd name="T10" fmla="*/ 0 h 306"/>
                <a:gd name="T11" fmla="*/ 201 w 201"/>
                <a:gd name="T12" fmla="*/ 306 h 3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" h="306">
                  <a:moveTo>
                    <a:pt x="0" y="306"/>
                  </a:moveTo>
                  <a:lnTo>
                    <a:pt x="195" y="227"/>
                  </a:lnTo>
                  <a:lnTo>
                    <a:pt x="20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3" name="Freeform 466"/>
            <p:cNvSpPr>
              <a:spLocks/>
            </p:cNvSpPr>
            <p:nvPr/>
          </p:nvSpPr>
          <p:spPr bwMode="auto">
            <a:xfrm>
              <a:off x="4348" y="1259"/>
              <a:ext cx="584" cy="882"/>
            </a:xfrm>
            <a:custGeom>
              <a:avLst/>
              <a:gdLst>
                <a:gd name="T0" fmla="*/ 0 w 198"/>
                <a:gd name="T1" fmla="*/ 197002 h 299"/>
                <a:gd name="T2" fmla="*/ 127684 w 198"/>
                <a:gd name="T3" fmla="*/ 147639 h 299"/>
                <a:gd name="T4" fmla="*/ 130397 w 198"/>
                <a:gd name="T5" fmla="*/ 0 h 299"/>
                <a:gd name="T6" fmla="*/ 0 60000 65536"/>
                <a:gd name="T7" fmla="*/ 0 60000 65536"/>
                <a:gd name="T8" fmla="*/ 0 60000 65536"/>
                <a:gd name="T9" fmla="*/ 0 w 198"/>
                <a:gd name="T10" fmla="*/ 0 h 299"/>
                <a:gd name="T11" fmla="*/ 198 w 198"/>
                <a:gd name="T12" fmla="*/ 299 h 29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8" h="299">
                  <a:moveTo>
                    <a:pt x="0" y="299"/>
                  </a:moveTo>
                  <a:lnTo>
                    <a:pt x="194" y="224"/>
                  </a:lnTo>
                  <a:lnTo>
                    <a:pt x="198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4" name="Freeform 467"/>
            <p:cNvSpPr>
              <a:spLocks/>
            </p:cNvSpPr>
            <p:nvPr/>
          </p:nvSpPr>
          <p:spPr bwMode="auto">
            <a:xfrm>
              <a:off x="4238" y="1206"/>
              <a:ext cx="573" cy="867"/>
            </a:xfrm>
            <a:custGeom>
              <a:avLst/>
              <a:gdLst>
                <a:gd name="T0" fmla="*/ 0 w 194"/>
                <a:gd name="T1" fmla="*/ 193391 h 294"/>
                <a:gd name="T2" fmla="*/ 128160 w 194"/>
                <a:gd name="T3" fmla="*/ 145441 h 294"/>
                <a:gd name="T4" fmla="*/ 128780 w 194"/>
                <a:gd name="T5" fmla="*/ 0 h 294"/>
                <a:gd name="T6" fmla="*/ 0 60000 65536"/>
                <a:gd name="T7" fmla="*/ 0 60000 65536"/>
                <a:gd name="T8" fmla="*/ 0 60000 65536"/>
                <a:gd name="T9" fmla="*/ 0 w 194"/>
                <a:gd name="T10" fmla="*/ 0 h 294"/>
                <a:gd name="T11" fmla="*/ 194 w 194"/>
                <a:gd name="T12" fmla="*/ 294 h 2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" h="294">
                  <a:moveTo>
                    <a:pt x="0" y="294"/>
                  </a:moveTo>
                  <a:lnTo>
                    <a:pt x="193" y="221"/>
                  </a:lnTo>
                  <a:lnTo>
                    <a:pt x="194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5" name="Freeform 468"/>
            <p:cNvSpPr>
              <a:spLocks/>
            </p:cNvSpPr>
            <p:nvPr/>
          </p:nvSpPr>
          <p:spPr bwMode="auto">
            <a:xfrm>
              <a:off x="4203" y="1698"/>
              <a:ext cx="1060" cy="254"/>
            </a:xfrm>
            <a:custGeom>
              <a:avLst/>
              <a:gdLst>
                <a:gd name="T0" fmla="*/ 0 w 359"/>
                <a:gd name="T1" fmla="*/ 46503 h 86"/>
                <a:gd name="T2" fmla="*/ 127912 w 359"/>
                <a:gd name="T3" fmla="*/ 0 h 86"/>
                <a:gd name="T4" fmla="*/ 237901 w 359"/>
                <a:gd name="T5" fmla="*/ 57067 h 86"/>
                <a:gd name="T6" fmla="*/ 0 60000 65536"/>
                <a:gd name="T7" fmla="*/ 0 60000 65536"/>
                <a:gd name="T8" fmla="*/ 0 60000 65536"/>
                <a:gd name="T9" fmla="*/ 0 w 359"/>
                <a:gd name="T10" fmla="*/ 0 h 86"/>
                <a:gd name="T11" fmla="*/ 359 w 359"/>
                <a:gd name="T12" fmla="*/ 86 h 8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9" h="86">
                  <a:moveTo>
                    <a:pt x="0" y="70"/>
                  </a:moveTo>
                  <a:lnTo>
                    <a:pt x="193" y="0"/>
                  </a:lnTo>
                  <a:lnTo>
                    <a:pt x="359" y="8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6" name="Freeform 469"/>
            <p:cNvSpPr>
              <a:spLocks/>
            </p:cNvSpPr>
            <p:nvPr/>
          </p:nvSpPr>
          <p:spPr bwMode="auto">
            <a:xfrm>
              <a:off x="4194" y="1554"/>
              <a:ext cx="1075" cy="239"/>
            </a:xfrm>
            <a:custGeom>
              <a:avLst/>
              <a:gdLst>
                <a:gd name="T0" fmla="*/ 0 w 364"/>
                <a:gd name="T1" fmla="*/ 44262 h 81"/>
                <a:gd name="T2" fmla="*/ 131448 w 364"/>
                <a:gd name="T3" fmla="*/ 0 h 81"/>
                <a:gd name="T4" fmla="*/ 241538 w 364"/>
                <a:gd name="T5" fmla="*/ 53430 h 81"/>
                <a:gd name="T6" fmla="*/ 0 60000 65536"/>
                <a:gd name="T7" fmla="*/ 0 60000 65536"/>
                <a:gd name="T8" fmla="*/ 0 60000 65536"/>
                <a:gd name="T9" fmla="*/ 0 w 364"/>
                <a:gd name="T10" fmla="*/ 0 h 81"/>
                <a:gd name="T11" fmla="*/ 364 w 364"/>
                <a:gd name="T12" fmla="*/ 81 h 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4" h="81">
                  <a:moveTo>
                    <a:pt x="0" y="67"/>
                  </a:moveTo>
                  <a:lnTo>
                    <a:pt x="198" y="0"/>
                  </a:lnTo>
                  <a:lnTo>
                    <a:pt x="364" y="8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7" name="Freeform 470"/>
            <p:cNvSpPr>
              <a:spLocks/>
            </p:cNvSpPr>
            <p:nvPr/>
          </p:nvSpPr>
          <p:spPr bwMode="auto">
            <a:xfrm>
              <a:off x="4191" y="1403"/>
              <a:ext cx="1081" cy="233"/>
            </a:xfrm>
            <a:custGeom>
              <a:avLst/>
              <a:gdLst>
                <a:gd name="T0" fmla="*/ 0 w 366"/>
                <a:gd name="T1" fmla="*/ 42155 h 79"/>
                <a:gd name="T2" fmla="*/ 132177 w 366"/>
                <a:gd name="T3" fmla="*/ 0 h 79"/>
                <a:gd name="T4" fmla="*/ 242992 w 366"/>
                <a:gd name="T5" fmla="*/ 51974 h 79"/>
                <a:gd name="T6" fmla="*/ 0 60000 65536"/>
                <a:gd name="T7" fmla="*/ 0 60000 65536"/>
                <a:gd name="T8" fmla="*/ 0 60000 65536"/>
                <a:gd name="T9" fmla="*/ 0 w 366"/>
                <a:gd name="T10" fmla="*/ 0 h 79"/>
                <a:gd name="T11" fmla="*/ 366 w 366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6" h="79">
                  <a:moveTo>
                    <a:pt x="0" y="64"/>
                  </a:moveTo>
                  <a:lnTo>
                    <a:pt x="199" y="0"/>
                  </a:lnTo>
                  <a:lnTo>
                    <a:pt x="366" y="7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8" name="Freeform 471"/>
            <p:cNvSpPr>
              <a:spLocks/>
            </p:cNvSpPr>
            <p:nvPr/>
          </p:nvSpPr>
          <p:spPr bwMode="auto">
            <a:xfrm>
              <a:off x="4185" y="1253"/>
              <a:ext cx="1096" cy="221"/>
            </a:xfrm>
            <a:custGeom>
              <a:avLst/>
              <a:gdLst>
                <a:gd name="T0" fmla="*/ 0 w 371"/>
                <a:gd name="T1" fmla="*/ 39969 h 75"/>
                <a:gd name="T2" fmla="*/ 133674 w 371"/>
                <a:gd name="T3" fmla="*/ 0 h 75"/>
                <a:gd name="T4" fmla="*/ 246630 w 371"/>
                <a:gd name="T5" fmla="*/ 49077 h 75"/>
                <a:gd name="T6" fmla="*/ 0 60000 65536"/>
                <a:gd name="T7" fmla="*/ 0 60000 65536"/>
                <a:gd name="T8" fmla="*/ 0 60000 65536"/>
                <a:gd name="T9" fmla="*/ 0 w 371"/>
                <a:gd name="T10" fmla="*/ 0 h 75"/>
                <a:gd name="T11" fmla="*/ 371 w 371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1" h="75">
                  <a:moveTo>
                    <a:pt x="0" y="61"/>
                  </a:moveTo>
                  <a:lnTo>
                    <a:pt x="201" y="0"/>
                  </a:lnTo>
                  <a:lnTo>
                    <a:pt x="371" y="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49" name="Line 472"/>
            <p:cNvSpPr>
              <a:spLocks noChangeShapeType="1"/>
            </p:cNvSpPr>
            <p:nvPr/>
          </p:nvSpPr>
          <p:spPr bwMode="auto">
            <a:xfrm flipV="1">
              <a:off x="4209" y="1843"/>
              <a:ext cx="564" cy="2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0" name="Line 473"/>
            <p:cNvSpPr>
              <a:spLocks noChangeShapeType="1"/>
            </p:cNvSpPr>
            <p:nvPr/>
          </p:nvSpPr>
          <p:spPr bwMode="auto">
            <a:xfrm flipV="1">
              <a:off x="4179" y="1194"/>
              <a:ext cx="600" cy="18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1" name="Line 474"/>
            <p:cNvSpPr>
              <a:spLocks noChangeShapeType="1"/>
            </p:cNvSpPr>
            <p:nvPr/>
          </p:nvSpPr>
          <p:spPr bwMode="auto">
            <a:xfrm flipH="1" flipV="1">
              <a:off x="4773" y="1843"/>
              <a:ext cx="481" cy="25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2" name="Line 475"/>
            <p:cNvSpPr>
              <a:spLocks noChangeShapeType="1"/>
            </p:cNvSpPr>
            <p:nvPr/>
          </p:nvSpPr>
          <p:spPr bwMode="auto">
            <a:xfrm flipH="1" flipV="1">
              <a:off x="4779" y="1194"/>
              <a:ext cx="505" cy="2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3" name="Line 476"/>
            <p:cNvSpPr>
              <a:spLocks noChangeShapeType="1"/>
            </p:cNvSpPr>
            <p:nvPr/>
          </p:nvSpPr>
          <p:spPr bwMode="auto">
            <a:xfrm flipV="1">
              <a:off x="4773" y="1194"/>
              <a:ext cx="6" cy="64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4" name="Line 477"/>
            <p:cNvSpPr>
              <a:spLocks noChangeShapeType="1"/>
            </p:cNvSpPr>
            <p:nvPr/>
          </p:nvSpPr>
          <p:spPr bwMode="auto">
            <a:xfrm flipH="1" flipV="1">
              <a:off x="4179" y="1374"/>
              <a:ext cx="30" cy="68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5" name="Line 478"/>
            <p:cNvSpPr>
              <a:spLocks noChangeShapeType="1"/>
            </p:cNvSpPr>
            <p:nvPr/>
          </p:nvSpPr>
          <p:spPr bwMode="auto">
            <a:xfrm flipV="1">
              <a:off x="4675" y="2102"/>
              <a:ext cx="579" cy="24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6" name="Freeform 479"/>
            <p:cNvSpPr>
              <a:spLocks/>
            </p:cNvSpPr>
            <p:nvPr/>
          </p:nvSpPr>
          <p:spPr bwMode="auto">
            <a:xfrm>
              <a:off x="4179" y="1374"/>
              <a:ext cx="496" cy="976"/>
            </a:xfrm>
            <a:custGeom>
              <a:avLst/>
              <a:gdLst>
                <a:gd name="T0" fmla="*/ 111222 w 168"/>
                <a:gd name="T1" fmla="*/ 217554 h 331"/>
                <a:gd name="T2" fmla="*/ 6764 w 168"/>
                <a:gd name="T3" fmla="*/ 151796 h 331"/>
                <a:gd name="T4" fmla="*/ 0 w 168"/>
                <a:gd name="T5" fmla="*/ 0 h 331"/>
                <a:gd name="T6" fmla="*/ 0 60000 65536"/>
                <a:gd name="T7" fmla="*/ 0 60000 65536"/>
                <a:gd name="T8" fmla="*/ 0 60000 65536"/>
                <a:gd name="T9" fmla="*/ 0 w 168"/>
                <a:gd name="T10" fmla="*/ 0 h 331"/>
                <a:gd name="T11" fmla="*/ 168 w 168"/>
                <a:gd name="T12" fmla="*/ 331 h 33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8" h="331">
                  <a:moveTo>
                    <a:pt x="168" y="331"/>
                  </a:moveTo>
                  <a:lnTo>
                    <a:pt x="10" y="23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7" name="Line 480"/>
            <p:cNvSpPr>
              <a:spLocks noChangeShapeType="1"/>
            </p:cNvSpPr>
            <p:nvPr/>
          </p:nvSpPr>
          <p:spPr bwMode="auto">
            <a:xfrm>
              <a:off x="4779" y="2306"/>
              <a:ext cx="14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8" name="Line 481"/>
            <p:cNvSpPr>
              <a:spLocks noChangeShapeType="1"/>
            </p:cNvSpPr>
            <p:nvPr/>
          </p:nvSpPr>
          <p:spPr bwMode="auto">
            <a:xfrm>
              <a:off x="4894" y="2256"/>
              <a:ext cx="2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59" name="Line 482"/>
            <p:cNvSpPr>
              <a:spLocks noChangeShapeType="1"/>
            </p:cNvSpPr>
            <p:nvPr/>
          </p:nvSpPr>
          <p:spPr bwMode="auto">
            <a:xfrm>
              <a:off x="5012" y="2202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0" name="Line 483"/>
            <p:cNvSpPr>
              <a:spLocks noChangeShapeType="1"/>
            </p:cNvSpPr>
            <p:nvPr/>
          </p:nvSpPr>
          <p:spPr bwMode="auto">
            <a:xfrm>
              <a:off x="5127" y="2155"/>
              <a:ext cx="18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1" name="Line 484"/>
            <p:cNvSpPr>
              <a:spLocks noChangeShapeType="1"/>
            </p:cNvSpPr>
            <p:nvPr/>
          </p:nvSpPr>
          <p:spPr bwMode="auto">
            <a:xfrm>
              <a:off x="5236" y="2108"/>
              <a:ext cx="18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2" name="Line 485"/>
            <p:cNvSpPr>
              <a:spLocks noChangeShapeType="1"/>
            </p:cNvSpPr>
            <p:nvPr/>
          </p:nvSpPr>
          <p:spPr bwMode="auto">
            <a:xfrm flipH="1">
              <a:off x="4572" y="2297"/>
              <a:ext cx="18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3" name="Line 486"/>
            <p:cNvSpPr>
              <a:spLocks noChangeShapeType="1"/>
            </p:cNvSpPr>
            <p:nvPr/>
          </p:nvSpPr>
          <p:spPr bwMode="auto">
            <a:xfrm flipH="1">
              <a:off x="4451" y="2217"/>
              <a:ext cx="1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4" name="Line 487"/>
            <p:cNvSpPr>
              <a:spLocks noChangeShapeType="1"/>
            </p:cNvSpPr>
            <p:nvPr/>
          </p:nvSpPr>
          <p:spPr bwMode="auto">
            <a:xfrm flipH="1">
              <a:off x="4336" y="2141"/>
              <a:ext cx="12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5" name="Line 488"/>
            <p:cNvSpPr>
              <a:spLocks noChangeShapeType="1"/>
            </p:cNvSpPr>
            <p:nvPr/>
          </p:nvSpPr>
          <p:spPr bwMode="auto">
            <a:xfrm flipH="1">
              <a:off x="4221" y="2073"/>
              <a:ext cx="17" cy="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6" name="Line 489"/>
            <p:cNvSpPr>
              <a:spLocks noChangeShapeType="1"/>
            </p:cNvSpPr>
            <p:nvPr/>
          </p:nvSpPr>
          <p:spPr bwMode="auto">
            <a:xfrm flipH="1" flipV="1">
              <a:off x="4188" y="1893"/>
              <a:ext cx="15" cy="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7" name="Line 490"/>
            <p:cNvSpPr>
              <a:spLocks noChangeShapeType="1"/>
            </p:cNvSpPr>
            <p:nvPr/>
          </p:nvSpPr>
          <p:spPr bwMode="auto">
            <a:xfrm flipH="1" flipV="1">
              <a:off x="4185" y="1743"/>
              <a:ext cx="9" cy="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8" name="Line 491"/>
            <p:cNvSpPr>
              <a:spLocks noChangeShapeType="1"/>
            </p:cNvSpPr>
            <p:nvPr/>
          </p:nvSpPr>
          <p:spPr bwMode="auto">
            <a:xfrm flipH="1" flipV="1">
              <a:off x="4176" y="1586"/>
              <a:ext cx="15" cy="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69" name="Line 492"/>
            <p:cNvSpPr>
              <a:spLocks noChangeShapeType="1"/>
            </p:cNvSpPr>
            <p:nvPr/>
          </p:nvSpPr>
          <p:spPr bwMode="auto">
            <a:xfrm flipH="1" flipV="1">
              <a:off x="4170" y="1424"/>
              <a:ext cx="15" cy="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0" name="Line 493"/>
            <p:cNvSpPr>
              <a:spLocks noChangeShapeType="1"/>
            </p:cNvSpPr>
            <p:nvPr/>
          </p:nvSpPr>
          <p:spPr bwMode="auto">
            <a:xfrm flipH="1">
              <a:off x="5012" y="1701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1" name="Freeform 494"/>
            <p:cNvSpPr>
              <a:spLocks/>
            </p:cNvSpPr>
            <p:nvPr/>
          </p:nvSpPr>
          <p:spPr bwMode="auto">
            <a:xfrm>
              <a:off x="5012" y="1698"/>
              <a:ext cx="3" cy="3"/>
            </a:xfrm>
            <a:custGeom>
              <a:avLst/>
              <a:gdLst>
                <a:gd name="T0" fmla="*/ 729 w 1"/>
                <a:gd name="T1" fmla="*/ 0 h 1"/>
                <a:gd name="T2" fmla="*/ 0 w 1"/>
                <a:gd name="T3" fmla="*/ 729 h 1"/>
                <a:gd name="T4" fmla="*/ 729 w 1"/>
                <a:gd name="T5" fmla="*/ 729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2" name="Line 495"/>
            <p:cNvSpPr>
              <a:spLocks noChangeShapeType="1"/>
            </p:cNvSpPr>
            <p:nvPr/>
          </p:nvSpPr>
          <p:spPr bwMode="auto">
            <a:xfrm flipH="1">
              <a:off x="5009" y="1707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3" name="Line 496"/>
            <p:cNvSpPr>
              <a:spLocks noChangeShapeType="1"/>
            </p:cNvSpPr>
            <p:nvPr/>
          </p:nvSpPr>
          <p:spPr bwMode="auto">
            <a:xfrm>
              <a:off x="5012" y="169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4" name="Line 497"/>
            <p:cNvSpPr>
              <a:spLocks noChangeShapeType="1"/>
            </p:cNvSpPr>
            <p:nvPr/>
          </p:nvSpPr>
          <p:spPr bwMode="auto">
            <a:xfrm>
              <a:off x="5009" y="169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5" name="Line 498"/>
            <p:cNvSpPr>
              <a:spLocks noChangeShapeType="1"/>
            </p:cNvSpPr>
            <p:nvPr/>
          </p:nvSpPr>
          <p:spPr bwMode="auto">
            <a:xfrm flipH="1">
              <a:off x="5006" y="1707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6" name="Line 499"/>
            <p:cNvSpPr>
              <a:spLocks noChangeShapeType="1"/>
            </p:cNvSpPr>
            <p:nvPr/>
          </p:nvSpPr>
          <p:spPr bwMode="auto">
            <a:xfrm>
              <a:off x="5006" y="169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7" name="Freeform 500"/>
            <p:cNvSpPr>
              <a:spLocks/>
            </p:cNvSpPr>
            <p:nvPr/>
          </p:nvSpPr>
          <p:spPr bwMode="auto">
            <a:xfrm>
              <a:off x="5000" y="1707"/>
              <a:ext cx="6" cy="3"/>
            </a:xfrm>
            <a:custGeom>
              <a:avLst/>
              <a:gdLst>
                <a:gd name="T0" fmla="*/ 1458 w 2"/>
                <a:gd name="T1" fmla="*/ 0 h 1"/>
                <a:gd name="T2" fmla="*/ 0 w 2"/>
                <a:gd name="T3" fmla="*/ 729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8" name="Line 501"/>
            <p:cNvSpPr>
              <a:spLocks noChangeShapeType="1"/>
            </p:cNvSpPr>
            <p:nvPr/>
          </p:nvSpPr>
          <p:spPr bwMode="auto">
            <a:xfrm>
              <a:off x="5000" y="1686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79" name="Freeform 502"/>
            <p:cNvSpPr>
              <a:spLocks/>
            </p:cNvSpPr>
            <p:nvPr/>
          </p:nvSpPr>
          <p:spPr bwMode="auto">
            <a:xfrm>
              <a:off x="4994" y="1707"/>
              <a:ext cx="6" cy="3"/>
            </a:xfrm>
            <a:custGeom>
              <a:avLst/>
              <a:gdLst>
                <a:gd name="T0" fmla="*/ 1458 w 2"/>
                <a:gd name="T1" fmla="*/ 0 h 1"/>
                <a:gd name="T2" fmla="*/ 1458 w 2"/>
                <a:gd name="T3" fmla="*/ 729 h 1"/>
                <a:gd name="T4" fmla="*/ 729 w 2"/>
                <a:gd name="T5" fmla="*/ 729 h 1"/>
                <a:gd name="T6" fmla="*/ 0 w 2"/>
                <a:gd name="T7" fmla="*/ 729 h 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1"/>
                <a:gd name="T14" fmla="*/ 2 w 2"/>
                <a:gd name="T15" fmla="*/ 1 h 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1">
                  <a:moveTo>
                    <a:pt x="2" y="0"/>
                  </a:moveTo>
                  <a:lnTo>
                    <a:pt x="2" y="1"/>
                  </a:lnTo>
                  <a:lnTo>
                    <a:pt x="1" y="1"/>
                  </a:lnTo>
                  <a:lnTo>
                    <a:pt x="0" y="1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0" name="Line 503"/>
            <p:cNvSpPr>
              <a:spLocks noChangeShapeType="1"/>
            </p:cNvSpPr>
            <p:nvPr/>
          </p:nvSpPr>
          <p:spPr bwMode="auto">
            <a:xfrm>
              <a:off x="4997" y="1684"/>
              <a:ext cx="3" cy="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1" name="Freeform 504"/>
            <p:cNvSpPr>
              <a:spLocks/>
            </p:cNvSpPr>
            <p:nvPr/>
          </p:nvSpPr>
          <p:spPr bwMode="auto">
            <a:xfrm>
              <a:off x="4994" y="1710"/>
              <a:ext cx="3" cy="1"/>
            </a:xfrm>
            <a:custGeom>
              <a:avLst/>
              <a:gdLst>
                <a:gd name="T0" fmla="*/ 729 w 1"/>
                <a:gd name="T1" fmla="*/ 0 h 1"/>
                <a:gd name="T2" fmla="*/ 0 w 1"/>
                <a:gd name="T3" fmla="*/ 0 h 1"/>
                <a:gd name="T4" fmla="*/ 729 w 1"/>
                <a:gd name="T5" fmla="*/ 0 h 1"/>
                <a:gd name="T6" fmla="*/ 0 60000 65536"/>
                <a:gd name="T7" fmla="*/ 0 60000 65536"/>
                <a:gd name="T8" fmla="*/ 0 60000 65536"/>
                <a:gd name="T9" fmla="*/ 0 w 1"/>
                <a:gd name="T10" fmla="*/ 0 h 1"/>
                <a:gd name="T11" fmla="*/ 1 w 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1">
                  <a:moveTo>
                    <a:pt x="1" y="0"/>
                  </a:move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2" name="Line 505"/>
            <p:cNvSpPr>
              <a:spLocks noChangeShapeType="1"/>
            </p:cNvSpPr>
            <p:nvPr/>
          </p:nvSpPr>
          <p:spPr bwMode="auto">
            <a:xfrm flipH="1">
              <a:off x="4991" y="171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3" name="Line 506"/>
            <p:cNvSpPr>
              <a:spLocks noChangeShapeType="1"/>
            </p:cNvSpPr>
            <p:nvPr/>
          </p:nvSpPr>
          <p:spPr bwMode="auto">
            <a:xfrm>
              <a:off x="4994" y="168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4" name="Line 507"/>
            <p:cNvSpPr>
              <a:spLocks noChangeShapeType="1"/>
            </p:cNvSpPr>
            <p:nvPr/>
          </p:nvSpPr>
          <p:spPr bwMode="auto">
            <a:xfrm flipH="1">
              <a:off x="4985" y="1710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5" name="Line 508"/>
            <p:cNvSpPr>
              <a:spLocks noChangeShapeType="1"/>
            </p:cNvSpPr>
            <p:nvPr/>
          </p:nvSpPr>
          <p:spPr bwMode="auto">
            <a:xfrm>
              <a:off x="4991" y="168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6" name="Line 509"/>
            <p:cNvSpPr>
              <a:spLocks noChangeShapeType="1"/>
            </p:cNvSpPr>
            <p:nvPr/>
          </p:nvSpPr>
          <p:spPr bwMode="auto">
            <a:xfrm flipH="1" flipV="1">
              <a:off x="4982" y="1707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7" name="Line 510"/>
            <p:cNvSpPr>
              <a:spLocks noChangeShapeType="1"/>
            </p:cNvSpPr>
            <p:nvPr/>
          </p:nvSpPr>
          <p:spPr bwMode="auto">
            <a:xfrm>
              <a:off x="4985" y="1684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8" name="Line 511"/>
            <p:cNvSpPr>
              <a:spLocks noChangeShapeType="1"/>
            </p:cNvSpPr>
            <p:nvPr/>
          </p:nvSpPr>
          <p:spPr bwMode="auto">
            <a:xfrm flipH="1">
              <a:off x="4979" y="1707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89" name="Line 512"/>
            <p:cNvSpPr>
              <a:spLocks noChangeShapeType="1"/>
            </p:cNvSpPr>
            <p:nvPr/>
          </p:nvSpPr>
          <p:spPr bwMode="auto">
            <a:xfrm>
              <a:off x="4982" y="168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0" name="Line 513"/>
            <p:cNvSpPr>
              <a:spLocks noChangeShapeType="1"/>
            </p:cNvSpPr>
            <p:nvPr/>
          </p:nvSpPr>
          <p:spPr bwMode="auto">
            <a:xfrm flipH="1">
              <a:off x="4976" y="1707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1" name="Line 514"/>
            <p:cNvSpPr>
              <a:spLocks noChangeShapeType="1"/>
            </p:cNvSpPr>
            <p:nvPr/>
          </p:nvSpPr>
          <p:spPr bwMode="auto">
            <a:xfrm>
              <a:off x="4979" y="168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2" name="Line 515"/>
            <p:cNvSpPr>
              <a:spLocks noChangeShapeType="1"/>
            </p:cNvSpPr>
            <p:nvPr/>
          </p:nvSpPr>
          <p:spPr bwMode="auto">
            <a:xfrm flipH="1">
              <a:off x="4974" y="1707"/>
              <a:ext cx="2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3" name="Line 516"/>
            <p:cNvSpPr>
              <a:spLocks noChangeShapeType="1"/>
            </p:cNvSpPr>
            <p:nvPr/>
          </p:nvSpPr>
          <p:spPr bwMode="auto">
            <a:xfrm>
              <a:off x="4976" y="168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4" name="Line 517"/>
            <p:cNvSpPr>
              <a:spLocks noChangeShapeType="1"/>
            </p:cNvSpPr>
            <p:nvPr/>
          </p:nvSpPr>
          <p:spPr bwMode="auto">
            <a:xfrm flipH="1">
              <a:off x="4968" y="1707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5" name="Line 518"/>
            <p:cNvSpPr>
              <a:spLocks noChangeShapeType="1"/>
            </p:cNvSpPr>
            <p:nvPr/>
          </p:nvSpPr>
          <p:spPr bwMode="auto">
            <a:xfrm>
              <a:off x="4974" y="1681"/>
              <a:ext cx="2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6" name="Line 519"/>
            <p:cNvSpPr>
              <a:spLocks noChangeShapeType="1"/>
            </p:cNvSpPr>
            <p:nvPr/>
          </p:nvSpPr>
          <p:spPr bwMode="auto">
            <a:xfrm flipH="1">
              <a:off x="4965" y="1707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7" name="Line 520"/>
            <p:cNvSpPr>
              <a:spLocks noChangeShapeType="1"/>
            </p:cNvSpPr>
            <p:nvPr/>
          </p:nvSpPr>
          <p:spPr bwMode="auto">
            <a:xfrm>
              <a:off x="4968" y="1681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8" name="Line 521"/>
            <p:cNvSpPr>
              <a:spLocks noChangeShapeType="1"/>
            </p:cNvSpPr>
            <p:nvPr/>
          </p:nvSpPr>
          <p:spPr bwMode="auto">
            <a:xfrm flipH="1">
              <a:off x="4962" y="1707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99" name="Line 522"/>
            <p:cNvSpPr>
              <a:spLocks noChangeShapeType="1"/>
            </p:cNvSpPr>
            <p:nvPr/>
          </p:nvSpPr>
          <p:spPr bwMode="auto">
            <a:xfrm>
              <a:off x="4965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0" name="Line 523"/>
            <p:cNvSpPr>
              <a:spLocks noChangeShapeType="1"/>
            </p:cNvSpPr>
            <p:nvPr/>
          </p:nvSpPr>
          <p:spPr bwMode="auto">
            <a:xfrm flipH="1" flipV="1">
              <a:off x="4959" y="1701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1" name="Line 524"/>
            <p:cNvSpPr>
              <a:spLocks noChangeShapeType="1"/>
            </p:cNvSpPr>
            <p:nvPr/>
          </p:nvSpPr>
          <p:spPr bwMode="auto">
            <a:xfrm>
              <a:off x="4962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2" name="Line 525"/>
            <p:cNvSpPr>
              <a:spLocks noChangeShapeType="1"/>
            </p:cNvSpPr>
            <p:nvPr/>
          </p:nvSpPr>
          <p:spPr bwMode="auto">
            <a:xfrm flipH="1">
              <a:off x="4953" y="1701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3" name="Line 526"/>
            <p:cNvSpPr>
              <a:spLocks noChangeShapeType="1"/>
            </p:cNvSpPr>
            <p:nvPr/>
          </p:nvSpPr>
          <p:spPr bwMode="auto">
            <a:xfrm>
              <a:off x="4959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4" name="Line 527"/>
            <p:cNvSpPr>
              <a:spLocks noChangeShapeType="1"/>
            </p:cNvSpPr>
            <p:nvPr/>
          </p:nvSpPr>
          <p:spPr bwMode="auto">
            <a:xfrm flipH="1">
              <a:off x="4950" y="170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5" name="Line 528"/>
            <p:cNvSpPr>
              <a:spLocks noChangeShapeType="1"/>
            </p:cNvSpPr>
            <p:nvPr/>
          </p:nvSpPr>
          <p:spPr bwMode="auto">
            <a:xfrm flipH="1">
              <a:off x="4950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6" name="Line 529"/>
            <p:cNvSpPr>
              <a:spLocks noChangeShapeType="1"/>
            </p:cNvSpPr>
            <p:nvPr/>
          </p:nvSpPr>
          <p:spPr bwMode="auto">
            <a:xfrm>
              <a:off x="4953" y="1681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7" name="Line 530"/>
            <p:cNvSpPr>
              <a:spLocks noChangeShapeType="1"/>
            </p:cNvSpPr>
            <p:nvPr/>
          </p:nvSpPr>
          <p:spPr bwMode="auto">
            <a:xfrm flipH="1">
              <a:off x="4947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8" name="Line 531"/>
            <p:cNvSpPr>
              <a:spLocks noChangeShapeType="1"/>
            </p:cNvSpPr>
            <p:nvPr/>
          </p:nvSpPr>
          <p:spPr bwMode="auto">
            <a:xfrm>
              <a:off x="4950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09" name="Line 532"/>
            <p:cNvSpPr>
              <a:spLocks noChangeShapeType="1"/>
            </p:cNvSpPr>
            <p:nvPr/>
          </p:nvSpPr>
          <p:spPr bwMode="auto">
            <a:xfrm>
              <a:off x="4950" y="1660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0" name="Line 533"/>
            <p:cNvSpPr>
              <a:spLocks noChangeShapeType="1"/>
            </p:cNvSpPr>
            <p:nvPr/>
          </p:nvSpPr>
          <p:spPr bwMode="auto">
            <a:xfrm flipH="1">
              <a:off x="4947" y="170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1" name="Line 534"/>
            <p:cNvSpPr>
              <a:spLocks noChangeShapeType="1"/>
            </p:cNvSpPr>
            <p:nvPr/>
          </p:nvSpPr>
          <p:spPr bwMode="auto">
            <a:xfrm>
              <a:off x="4950" y="1651"/>
              <a:ext cx="1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2" name="Line 535"/>
            <p:cNvSpPr>
              <a:spLocks noChangeShapeType="1"/>
            </p:cNvSpPr>
            <p:nvPr/>
          </p:nvSpPr>
          <p:spPr bwMode="auto">
            <a:xfrm>
              <a:off x="4950" y="167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3" name="Line 536"/>
            <p:cNvSpPr>
              <a:spLocks noChangeShapeType="1"/>
            </p:cNvSpPr>
            <p:nvPr/>
          </p:nvSpPr>
          <p:spPr bwMode="auto">
            <a:xfrm flipH="1">
              <a:off x="4944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4" name="Line 537"/>
            <p:cNvSpPr>
              <a:spLocks noChangeShapeType="1"/>
            </p:cNvSpPr>
            <p:nvPr/>
          </p:nvSpPr>
          <p:spPr bwMode="auto">
            <a:xfrm flipH="1">
              <a:off x="4944" y="170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5" name="Line 538"/>
            <p:cNvSpPr>
              <a:spLocks noChangeShapeType="1"/>
            </p:cNvSpPr>
            <p:nvPr/>
          </p:nvSpPr>
          <p:spPr bwMode="auto">
            <a:xfrm>
              <a:off x="4947" y="164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6" name="Line 539"/>
            <p:cNvSpPr>
              <a:spLocks noChangeShapeType="1"/>
            </p:cNvSpPr>
            <p:nvPr/>
          </p:nvSpPr>
          <p:spPr bwMode="auto">
            <a:xfrm>
              <a:off x="4947" y="167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7" name="Line 540"/>
            <p:cNvSpPr>
              <a:spLocks noChangeShapeType="1"/>
            </p:cNvSpPr>
            <p:nvPr/>
          </p:nvSpPr>
          <p:spPr bwMode="auto">
            <a:xfrm flipH="1">
              <a:off x="4938" y="1701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8" name="Line 541"/>
            <p:cNvSpPr>
              <a:spLocks noChangeShapeType="1"/>
            </p:cNvSpPr>
            <p:nvPr/>
          </p:nvSpPr>
          <p:spPr bwMode="auto">
            <a:xfrm flipH="1">
              <a:off x="4938" y="1666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19" name="Line 542"/>
            <p:cNvSpPr>
              <a:spLocks noChangeShapeType="1"/>
            </p:cNvSpPr>
            <p:nvPr/>
          </p:nvSpPr>
          <p:spPr bwMode="auto">
            <a:xfrm>
              <a:off x="4944" y="164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0" name="Line 543"/>
            <p:cNvSpPr>
              <a:spLocks noChangeShapeType="1"/>
            </p:cNvSpPr>
            <p:nvPr/>
          </p:nvSpPr>
          <p:spPr bwMode="auto">
            <a:xfrm>
              <a:off x="4944" y="167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1" name="Line 544"/>
            <p:cNvSpPr>
              <a:spLocks noChangeShapeType="1"/>
            </p:cNvSpPr>
            <p:nvPr/>
          </p:nvSpPr>
          <p:spPr bwMode="auto">
            <a:xfrm flipH="1" flipV="1">
              <a:off x="4935" y="1663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2" name="Line 545"/>
            <p:cNvSpPr>
              <a:spLocks noChangeShapeType="1"/>
            </p:cNvSpPr>
            <p:nvPr/>
          </p:nvSpPr>
          <p:spPr bwMode="auto">
            <a:xfrm flipH="1">
              <a:off x="4935" y="170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3" name="Line 546"/>
            <p:cNvSpPr>
              <a:spLocks noChangeShapeType="1"/>
            </p:cNvSpPr>
            <p:nvPr/>
          </p:nvSpPr>
          <p:spPr bwMode="auto">
            <a:xfrm>
              <a:off x="4938" y="1678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4" name="Line 547"/>
            <p:cNvSpPr>
              <a:spLocks noChangeShapeType="1"/>
            </p:cNvSpPr>
            <p:nvPr/>
          </p:nvSpPr>
          <p:spPr bwMode="auto">
            <a:xfrm>
              <a:off x="4938" y="1645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5" name="Line 548"/>
            <p:cNvSpPr>
              <a:spLocks noChangeShapeType="1"/>
            </p:cNvSpPr>
            <p:nvPr/>
          </p:nvSpPr>
          <p:spPr bwMode="auto">
            <a:xfrm flipH="1" flipV="1">
              <a:off x="4932" y="169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6" name="Line 549"/>
            <p:cNvSpPr>
              <a:spLocks noChangeShapeType="1"/>
            </p:cNvSpPr>
            <p:nvPr/>
          </p:nvSpPr>
          <p:spPr bwMode="auto">
            <a:xfrm>
              <a:off x="4935" y="167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7" name="Line 550"/>
            <p:cNvSpPr>
              <a:spLocks noChangeShapeType="1"/>
            </p:cNvSpPr>
            <p:nvPr/>
          </p:nvSpPr>
          <p:spPr bwMode="auto">
            <a:xfrm flipH="1">
              <a:off x="4932" y="166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8" name="Line 551"/>
            <p:cNvSpPr>
              <a:spLocks noChangeShapeType="1"/>
            </p:cNvSpPr>
            <p:nvPr/>
          </p:nvSpPr>
          <p:spPr bwMode="auto">
            <a:xfrm>
              <a:off x="4935" y="164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29" name="Line 552"/>
            <p:cNvSpPr>
              <a:spLocks noChangeShapeType="1"/>
            </p:cNvSpPr>
            <p:nvPr/>
          </p:nvSpPr>
          <p:spPr bwMode="auto">
            <a:xfrm flipH="1">
              <a:off x="4929" y="169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0" name="Line 553"/>
            <p:cNvSpPr>
              <a:spLocks noChangeShapeType="1"/>
            </p:cNvSpPr>
            <p:nvPr/>
          </p:nvSpPr>
          <p:spPr bwMode="auto">
            <a:xfrm>
              <a:off x="4932" y="164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1" name="Line 554"/>
            <p:cNvSpPr>
              <a:spLocks noChangeShapeType="1"/>
            </p:cNvSpPr>
            <p:nvPr/>
          </p:nvSpPr>
          <p:spPr bwMode="auto">
            <a:xfrm flipH="1">
              <a:off x="4929" y="166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2" name="Line 555"/>
            <p:cNvSpPr>
              <a:spLocks noChangeShapeType="1"/>
            </p:cNvSpPr>
            <p:nvPr/>
          </p:nvSpPr>
          <p:spPr bwMode="auto">
            <a:xfrm>
              <a:off x="4932" y="1672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3" name="Line 556"/>
            <p:cNvSpPr>
              <a:spLocks noChangeShapeType="1"/>
            </p:cNvSpPr>
            <p:nvPr/>
          </p:nvSpPr>
          <p:spPr bwMode="auto">
            <a:xfrm flipH="1">
              <a:off x="4923" y="1663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4" name="Line 557"/>
            <p:cNvSpPr>
              <a:spLocks noChangeShapeType="1"/>
            </p:cNvSpPr>
            <p:nvPr/>
          </p:nvSpPr>
          <p:spPr bwMode="auto">
            <a:xfrm flipH="1">
              <a:off x="4923" y="1698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5" name="Line 558"/>
            <p:cNvSpPr>
              <a:spLocks noChangeShapeType="1"/>
            </p:cNvSpPr>
            <p:nvPr/>
          </p:nvSpPr>
          <p:spPr bwMode="auto">
            <a:xfrm>
              <a:off x="4929" y="167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6" name="Line 559"/>
            <p:cNvSpPr>
              <a:spLocks noChangeShapeType="1"/>
            </p:cNvSpPr>
            <p:nvPr/>
          </p:nvSpPr>
          <p:spPr bwMode="auto">
            <a:xfrm>
              <a:off x="4929" y="1639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7" name="Line 560"/>
            <p:cNvSpPr>
              <a:spLocks noChangeShapeType="1"/>
            </p:cNvSpPr>
            <p:nvPr/>
          </p:nvSpPr>
          <p:spPr bwMode="auto">
            <a:xfrm>
              <a:off x="4923" y="1672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8" name="Line 561"/>
            <p:cNvSpPr>
              <a:spLocks noChangeShapeType="1"/>
            </p:cNvSpPr>
            <p:nvPr/>
          </p:nvSpPr>
          <p:spPr bwMode="auto">
            <a:xfrm flipH="1">
              <a:off x="4920" y="169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39" name="Line 562"/>
            <p:cNvSpPr>
              <a:spLocks noChangeShapeType="1"/>
            </p:cNvSpPr>
            <p:nvPr/>
          </p:nvSpPr>
          <p:spPr bwMode="auto">
            <a:xfrm flipH="1" flipV="1">
              <a:off x="4920" y="166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0" name="Line 563"/>
            <p:cNvSpPr>
              <a:spLocks noChangeShapeType="1"/>
            </p:cNvSpPr>
            <p:nvPr/>
          </p:nvSpPr>
          <p:spPr bwMode="auto">
            <a:xfrm>
              <a:off x="4923" y="1639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1" name="Line 564"/>
            <p:cNvSpPr>
              <a:spLocks noChangeShapeType="1"/>
            </p:cNvSpPr>
            <p:nvPr/>
          </p:nvSpPr>
          <p:spPr bwMode="auto">
            <a:xfrm>
              <a:off x="4923" y="1669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2" name="Line 565"/>
            <p:cNvSpPr>
              <a:spLocks noChangeShapeType="1"/>
            </p:cNvSpPr>
            <p:nvPr/>
          </p:nvSpPr>
          <p:spPr bwMode="auto">
            <a:xfrm flipH="1">
              <a:off x="4917" y="166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3" name="Line 566"/>
            <p:cNvSpPr>
              <a:spLocks noChangeShapeType="1"/>
            </p:cNvSpPr>
            <p:nvPr/>
          </p:nvSpPr>
          <p:spPr bwMode="auto">
            <a:xfrm flipH="1">
              <a:off x="4917" y="169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4" name="Line 567"/>
            <p:cNvSpPr>
              <a:spLocks noChangeShapeType="1"/>
            </p:cNvSpPr>
            <p:nvPr/>
          </p:nvSpPr>
          <p:spPr bwMode="auto">
            <a:xfrm>
              <a:off x="4920" y="163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5" name="Line 568"/>
            <p:cNvSpPr>
              <a:spLocks noChangeShapeType="1"/>
            </p:cNvSpPr>
            <p:nvPr/>
          </p:nvSpPr>
          <p:spPr bwMode="auto">
            <a:xfrm>
              <a:off x="4920" y="1633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6" name="Line 569"/>
            <p:cNvSpPr>
              <a:spLocks noChangeShapeType="1"/>
            </p:cNvSpPr>
            <p:nvPr/>
          </p:nvSpPr>
          <p:spPr bwMode="auto">
            <a:xfrm flipH="1" flipV="1">
              <a:off x="4914" y="1654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7" name="Line 570"/>
            <p:cNvSpPr>
              <a:spLocks noChangeShapeType="1"/>
            </p:cNvSpPr>
            <p:nvPr/>
          </p:nvSpPr>
          <p:spPr bwMode="auto">
            <a:xfrm>
              <a:off x="4917" y="1663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8" name="Line 571"/>
            <p:cNvSpPr>
              <a:spLocks noChangeShapeType="1"/>
            </p:cNvSpPr>
            <p:nvPr/>
          </p:nvSpPr>
          <p:spPr bwMode="auto">
            <a:xfrm flipH="1">
              <a:off x="4914" y="169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49" name="Line 572"/>
            <p:cNvSpPr>
              <a:spLocks noChangeShapeType="1"/>
            </p:cNvSpPr>
            <p:nvPr/>
          </p:nvSpPr>
          <p:spPr bwMode="auto">
            <a:xfrm>
              <a:off x="4914" y="166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0" name="Line 573"/>
            <p:cNvSpPr>
              <a:spLocks noChangeShapeType="1"/>
            </p:cNvSpPr>
            <p:nvPr/>
          </p:nvSpPr>
          <p:spPr bwMode="auto">
            <a:xfrm>
              <a:off x="4914" y="1625"/>
              <a:ext cx="6" cy="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1" name="Line 574"/>
            <p:cNvSpPr>
              <a:spLocks noChangeShapeType="1"/>
            </p:cNvSpPr>
            <p:nvPr/>
          </p:nvSpPr>
          <p:spPr bwMode="auto">
            <a:xfrm flipH="1" flipV="1">
              <a:off x="4909" y="1695"/>
              <a:ext cx="5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2" name="Line 575"/>
            <p:cNvSpPr>
              <a:spLocks noChangeShapeType="1"/>
            </p:cNvSpPr>
            <p:nvPr/>
          </p:nvSpPr>
          <p:spPr bwMode="auto">
            <a:xfrm flipH="1">
              <a:off x="4909" y="1654"/>
              <a:ext cx="5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3" name="Line 576"/>
            <p:cNvSpPr>
              <a:spLocks noChangeShapeType="1"/>
            </p:cNvSpPr>
            <p:nvPr/>
          </p:nvSpPr>
          <p:spPr bwMode="auto">
            <a:xfrm flipH="1">
              <a:off x="4906" y="169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4" name="Line 577"/>
            <p:cNvSpPr>
              <a:spLocks noChangeShapeType="1"/>
            </p:cNvSpPr>
            <p:nvPr/>
          </p:nvSpPr>
          <p:spPr bwMode="auto">
            <a:xfrm flipH="1" flipV="1">
              <a:off x="4906" y="165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5" name="Line 578"/>
            <p:cNvSpPr>
              <a:spLocks noChangeShapeType="1"/>
            </p:cNvSpPr>
            <p:nvPr/>
          </p:nvSpPr>
          <p:spPr bwMode="auto">
            <a:xfrm>
              <a:off x="4909" y="1622"/>
              <a:ext cx="5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6" name="Line 579"/>
            <p:cNvSpPr>
              <a:spLocks noChangeShapeType="1"/>
            </p:cNvSpPr>
            <p:nvPr/>
          </p:nvSpPr>
          <p:spPr bwMode="auto">
            <a:xfrm>
              <a:off x="4909" y="1654"/>
              <a:ext cx="5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7" name="Line 580"/>
            <p:cNvSpPr>
              <a:spLocks noChangeShapeType="1"/>
            </p:cNvSpPr>
            <p:nvPr/>
          </p:nvSpPr>
          <p:spPr bwMode="auto">
            <a:xfrm>
              <a:off x="4906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8" name="Line 581"/>
            <p:cNvSpPr>
              <a:spLocks noChangeShapeType="1"/>
            </p:cNvSpPr>
            <p:nvPr/>
          </p:nvSpPr>
          <p:spPr bwMode="auto">
            <a:xfrm flipH="1">
              <a:off x="4903" y="169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59" name="Line 582"/>
            <p:cNvSpPr>
              <a:spLocks noChangeShapeType="1"/>
            </p:cNvSpPr>
            <p:nvPr/>
          </p:nvSpPr>
          <p:spPr bwMode="auto">
            <a:xfrm>
              <a:off x="4906" y="165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0" name="Line 583"/>
            <p:cNvSpPr>
              <a:spLocks noChangeShapeType="1"/>
            </p:cNvSpPr>
            <p:nvPr/>
          </p:nvSpPr>
          <p:spPr bwMode="auto">
            <a:xfrm flipH="1">
              <a:off x="4903" y="165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1" name="Line 584"/>
            <p:cNvSpPr>
              <a:spLocks noChangeShapeType="1"/>
            </p:cNvSpPr>
            <p:nvPr/>
          </p:nvSpPr>
          <p:spPr bwMode="auto">
            <a:xfrm flipH="1">
              <a:off x="4900" y="169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2" name="Line 585"/>
            <p:cNvSpPr>
              <a:spLocks noChangeShapeType="1"/>
            </p:cNvSpPr>
            <p:nvPr/>
          </p:nvSpPr>
          <p:spPr bwMode="auto">
            <a:xfrm flipH="1">
              <a:off x="4900" y="165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3" name="Line 586"/>
            <p:cNvSpPr>
              <a:spLocks noChangeShapeType="1"/>
            </p:cNvSpPr>
            <p:nvPr/>
          </p:nvSpPr>
          <p:spPr bwMode="auto">
            <a:xfrm>
              <a:off x="4903" y="1619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4" name="Line 587"/>
            <p:cNvSpPr>
              <a:spLocks noChangeShapeType="1"/>
            </p:cNvSpPr>
            <p:nvPr/>
          </p:nvSpPr>
          <p:spPr bwMode="auto">
            <a:xfrm>
              <a:off x="4903" y="165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5" name="Line 588"/>
            <p:cNvSpPr>
              <a:spLocks noChangeShapeType="1"/>
            </p:cNvSpPr>
            <p:nvPr/>
          </p:nvSpPr>
          <p:spPr bwMode="auto">
            <a:xfrm flipH="1">
              <a:off x="4894" y="1695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6" name="Line 589"/>
            <p:cNvSpPr>
              <a:spLocks noChangeShapeType="1"/>
            </p:cNvSpPr>
            <p:nvPr/>
          </p:nvSpPr>
          <p:spPr bwMode="auto">
            <a:xfrm>
              <a:off x="4900" y="165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7" name="Line 590"/>
            <p:cNvSpPr>
              <a:spLocks noChangeShapeType="1"/>
            </p:cNvSpPr>
            <p:nvPr/>
          </p:nvSpPr>
          <p:spPr bwMode="auto">
            <a:xfrm>
              <a:off x="4900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8" name="Line 591"/>
            <p:cNvSpPr>
              <a:spLocks noChangeShapeType="1"/>
            </p:cNvSpPr>
            <p:nvPr/>
          </p:nvSpPr>
          <p:spPr bwMode="auto">
            <a:xfrm flipH="1">
              <a:off x="4891" y="169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69" name="Line 592"/>
            <p:cNvSpPr>
              <a:spLocks noChangeShapeType="1"/>
            </p:cNvSpPr>
            <p:nvPr/>
          </p:nvSpPr>
          <p:spPr bwMode="auto">
            <a:xfrm>
              <a:off x="4894" y="1619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0" name="Line 593"/>
            <p:cNvSpPr>
              <a:spLocks noChangeShapeType="1"/>
            </p:cNvSpPr>
            <p:nvPr/>
          </p:nvSpPr>
          <p:spPr bwMode="auto">
            <a:xfrm flipH="1" flipV="1">
              <a:off x="4888" y="169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1" name="Line 594"/>
            <p:cNvSpPr>
              <a:spLocks noChangeShapeType="1"/>
            </p:cNvSpPr>
            <p:nvPr/>
          </p:nvSpPr>
          <p:spPr bwMode="auto">
            <a:xfrm>
              <a:off x="4891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2" name="Line 595"/>
            <p:cNvSpPr>
              <a:spLocks noChangeShapeType="1"/>
            </p:cNvSpPr>
            <p:nvPr/>
          </p:nvSpPr>
          <p:spPr bwMode="auto">
            <a:xfrm flipH="1">
              <a:off x="4885" y="169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3" name="Line 596"/>
            <p:cNvSpPr>
              <a:spLocks noChangeShapeType="1"/>
            </p:cNvSpPr>
            <p:nvPr/>
          </p:nvSpPr>
          <p:spPr bwMode="auto">
            <a:xfrm>
              <a:off x="4888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4" name="Line 597"/>
            <p:cNvSpPr>
              <a:spLocks noChangeShapeType="1"/>
            </p:cNvSpPr>
            <p:nvPr/>
          </p:nvSpPr>
          <p:spPr bwMode="auto">
            <a:xfrm flipH="1">
              <a:off x="4879" y="1692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5" name="Line 598"/>
            <p:cNvSpPr>
              <a:spLocks noChangeShapeType="1"/>
            </p:cNvSpPr>
            <p:nvPr/>
          </p:nvSpPr>
          <p:spPr bwMode="auto">
            <a:xfrm>
              <a:off x="4885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6" name="Line 599"/>
            <p:cNvSpPr>
              <a:spLocks noChangeShapeType="1"/>
            </p:cNvSpPr>
            <p:nvPr/>
          </p:nvSpPr>
          <p:spPr bwMode="auto">
            <a:xfrm flipH="1">
              <a:off x="4876" y="169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7" name="Line 600"/>
            <p:cNvSpPr>
              <a:spLocks noChangeShapeType="1"/>
            </p:cNvSpPr>
            <p:nvPr/>
          </p:nvSpPr>
          <p:spPr bwMode="auto">
            <a:xfrm>
              <a:off x="4879" y="1619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8" name="Line 601"/>
            <p:cNvSpPr>
              <a:spLocks noChangeShapeType="1"/>
            </p:cNvSpPr>
            <p:nvPr/>
          </p:nvSpPr>
          <p:spPr bwMode="auto">
            <a:xfrm flipH="1">
              <a:off x="4873" y="169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79" name="Line 602"/>
            <p:cNvSpPr>
              <a:spLocks noChangeShapeType="1"/>
            </p:cNvSpPr>
            <p:nvPr/>
          </p:nvSpPr>
          <p:spPr bwMode="auto">
            <a:xfrm>
              <a:off x="4876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0" name="Line 603"/>
            <p:cNvSpPr>
              <a:spLocks noChangeShapeType="1"/>
            </p:cNvSpPr>
            <p:nvPr/>
          </p:nvSpPr>
          <p:spPr bwMode="auto">
            <a:xfrm flipH="1">
              <a:off x="4870" y="169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1" name="Line 604"/>
            <p:cNvSpPr>
              <a:spLocks noChangeShapeType="1"/>
            </p:cNvSpPr>
            <p:nvPr/>
          </p:nvSpPr>
          <p:spPr bwMode="auto">
            <a:xfrm>
              <a:off x="4873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2" name="Line 605"/>
            <p:cNvSpPr>
              <a:spLocks noChangeShapeType="1"/>
            </p:cNvSpPr>
            <p:nvPr/>
          </p:nvSpPr>
          <p:spPr bwMode="auto">
            <a:xfrm flipH="1">
              <a:off x="4867" y="169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3" name="Line 606"/>
            <p:cNvSpPr>
              <a:spLocks noChangeShapeType="1"/>
            </p:cNvSpPr>
            <p:nvPr/>
          </p:nvSpPr>
          <p:spPr bwMode="auto">
            <a:xfrm>
              <a:off x="4870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4" name="Line 607"/>
            <p:cNvSpPr>
              <a:spLocks noChangeShapeType="1"/>
            </p:cNvSpPr>
            <p:nvPr/>
          </p:nvSpPr>
          <p:spPr bwMode="auto">
            <a:xfrm flipH="1" flipV="1">
              <a:off x="4861" y="1686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5" name="Line 608"/>
            <p:cNvSpPr>
              <a:spLocks noChangeShapeType="1"/>
            </p:cNvSpPr>
            <p:nvPr/>
          </p:nvSpPr>
          <p:spPr bwMode="auto">
            <a:xfrm>
              <a:off x="4867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6" name="Line 609"/>
            <p:cNvSpPr>
              <a:spLocks noChangeShapeType="1"/>
            </p:cNvSpPr>
            <p:nvPr/>
          </p:nvSpPr>
          <p:spPr bwMode="auto">
            <a:xfrm>
              <a:off x="4861" y="1619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7" name="Freeform 610"/>
            <p:cNvSpPr>
              <a:spLocks/>
            </p:cNvSpPr>
            <p:nvPr/>
          </p:nvSpPr>
          <p:spPr bwMode="auto">
            <a:xfrm>
              <a:off x="4855" y="1686"/>
              <a:ext cx="6" cy="1"/>
            </a:xfrm>
            <a:custGeom>
              <a:avLst/>
              <a:gdLst>
                <a:gd name="T0" fmla="*/ 1458 w 2"/>
                <a:gd name="T1" fmla="*/ 0 h 1"/>
                <a:gd name="T2" fmla="*/ 729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8" name="Line 611"/>
            <p:cNvSpPr>
              <a:spLocks noChangeShapeType="1"/>
            </p:cNvSpPr>
            <p:nvPr/>
          </p:nvSpPr>
          <p:spPr bwMode="auto">
            <a:xfrm>
              <a:off x="4858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89" name="Line 612"/>
            <p:cNvSpPr>
              <a:spLocks noChangeShapeType="1"/>
            </p:cNvSpPr>
            <p:nvPr/>
          </p:nvSpPr>
          <p:spPr bwMode="auto">
            <a:xfrm flipH="1">
              <a:off x="4852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0" name="Line 613"/>
            <p:cNvSpPr>
              <a:spLocks noChangeShapeType="1"/>
            </p:cNvSpPr>
            <p:nvPr/>
          </p:nvSpPr>
          <p:spPr bwMode="auto">
            <a:xfrm>
              <a:off x="4855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1" name="Line 614"/>
            <p:cNvSpPr>
              <a:spLocks noChangeShapeType="1"/>
            </p:cNvSpPr>
            <p:nvPr/>
          </p:nvSpPr>
          <p:spPr bwMode="auto">
            <a:xfrm flipH="1">
              <a:off x="4847" y="1686"/>
              <a:ext cx="5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2" name="Line 615"/>
            <p:cNvSpPr>
              <a:spLocks noChangeShapeType="1"/>
            </p:cNvSpPr>
            <p:nvPr/>
          </p:nvSpPr>
          <p:spPr bwMode="auto">
            <a:xfrm>
              <a:off x="4852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3" name="Line 616"/>
            <p:cNvSpPr>
              <a:spLocks noChangeShapeType="1"/>
            </p:cNvSpPr>
            <p:nvPr/>
          </p:nvSpPr>
          <p:spPr bwMode="auto">
            <a:xfrm flipH="1">
              <a:off x="4844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4" name="Line 617"/>
            <p:cNvSpPr>
              <a:spLocks noChangeShapeType="1"/>
            </p:cNvSpPr>
            <p:nvPr/>
          </p:nvSpPr>
          <p:spPr bwMode="auto">
            <a:xfrm flipV="1">
              <a:off x="4847" y="1619"/>
              <a:ext cx="5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5" name="Line 618"/>
            <p:cNvSpPr>
              <a:spLocks noChangeShapeType="1"/>
            </p:cNvSpPr>
            <p:nvPr/>
          </p:nvSpPr>
          <p:spPr bwMode="auto">
            <a:xfrm flipH="1">
              <a:off x="4841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6" name="Line 619"/>
            <p:cNvSpPr>
              <a:spLocks noChangeShapeType="1"/>
            </p:cNvSpPr>
            <p:nvPr/>
          </p:nvSpPr>
          <p:spPr bwMode="auto">
            <a:xfrm>
              <a:off x="4844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7" name="Line 620"/>
            <p:cNvSpPr>
              <a:spLocks noChangeShapeType="1"/>
            </p:cNvSpPr>
            <p:nvPr/>
          </p:nvSpPr>
          <p:spPr bwMode="auto">
            <a:xfrm flipH="1">
              <a:off x="4838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8" name="Line 621"/>
            <p:cNvSpPr>
              <a:spLocks noChangeShapeType="1"/>
            </p:cNvSpPr>
            <p:nvPr/>
          </p:nvSpPr>
          <p:spPr bwMode="auto">
            <a:xfrm>
              <a:off x="4841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999" name="Line 622"/>
            <p:cNvSpPr>
              <a:spLocks noChangeShapeType="1"/>
            </p:cNvSpPr>
            <p:nvPr/>
          </p:nvSpPr>
          <p:spPr bwMode="auto">
            <a:xfrm flipH="1">
              <a:off x="4832" y="1686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0" name="Line 623"/>
            <p:cNvSpPr>
              <a:spLocks noChangeShapeType="1"/>
            </p:cNvSpPr>
            <p:nvPr/>
          </p:nvSpPr>
          <p:spPr bwMode="auto">
            <a:xfrm>
              <a:off x="4838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1" name="Line 624"/>
            <p:cNvSpPr>
              <a:spLocks noChangeShapeType="1"/>
            </p:cNvSpPr>
            <p:nvPr/>
          </p:nvSpPr>
          <p:spPr bwMode="auto">
            <a:xfrm flipH="1">
              <a:off x="4829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2" name="Line 625"/>
            <p:cNvSpPr>
              <a:spLocks noChangeShapeType="1"/>
            </p:cNvSpPr>
            <p:nvPr/>
          </p:nvSpPr>
          <p:spPr bwMode="auto">
            <a:xfrm>
              <a:off x="4832" y="1622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3" name="Line 626"/>
            <p:cNvSpPr>
              <a:spLocks noChangeShapeType="1"/>
            </p:cNvSpPr>
            <p:nvPr/>
          </p:nvSpPr>
          <p:spPr bwMode="auto">
            <a:xfrm flipH="1">
              <a:off x="4826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4" name="Line 627"/>
            <p:cNvSpPr>
              <a:spLocks noChangeShapeType="1"/>
            </p:cNvSpPr>
            <p:nvPr/>
          </p:nvSpPr>
          <p:spPr bwMode="auto">
            <a:xfrm>
              <a:off x="4829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5" name="Line 628"/>
            <p:cNvSpPr>
              <a:spLocks noChangeShapeType="1"/>
            </p:cNvSpPr>
            <p:nvPr/>
          </p:nvSpPr>
          <p:spPr bwMode="auto">
            <a:xfrm flipH="1">
              <a:off x="4823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6" name="Line 629"/>
            <p:cNvSpPr>
              <a:spLocks noChangeShapeType="1"/>
            </p:cNvSpPr>
            <p:nvPr/>
          </p:nvSpPr>
          <p:spPr bwMode="auto">
            <a:xfrm>
              <a:off x="4826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7" name="Line 630"/>
            <p:cNvSpPr>
              <a:spLocks noChangeShapeType="1"/>
            </p:cNvSpPr>
            <p:nvPr/>
          </p:nvSpPr>
          <p:spPr bwMode="auto">
            <a:xfrm flipH="1" flipV="1">
              <a:off x="4817" y="1684"/>
              <a:ext cx="6" cy="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8" name="Line 631"/>
            <p:cNvSpPr>
              <a:spLocks noChangeShapeType="1"/>
            </p:cNvSpPr>
            <p:nvPr/>
          </p:nvSpPr>
          <p:spPr bwMode="auto">
            <a:xfrm>
              <a:off x="4823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09" name="Line 632"/>
            <p:cNvSpPr>
              <a:spLocks noChangeShapeType="1"/>
            </p:cNvSpPr>
            <p:nvPr/>
          </p:nvSpPr>
          <p:spPr bwMode="auto">
            <a:xfrm>
              <a:off x="4817" y="1622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0" name="Freeform 633"/>
            <p:cNvSpPr>
              <a:spLocks/>
            </p:cNvSpPr>
            <p:nvPr/>
          </p:nvSpPr>
          <p:spPr bwMode="auto">
            <a:xfrm>
              <a:off x="4811" y="1684"/>
              <a:ext cx="6" cy="1"/>
            </a:xfrm>
            <a:custGeom>
              <a:avLst/>
              <a:gdLst>
                <a:gd name="T0" fmla="*/ 1458 w 2"/>
                <a:gd name="T1" fmla="*/ 0 h 1"/>
                <a:gd name="T2" fmla="*/ 729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1" name="Line 634"/>
            <p:cNvSpPr>
              <a:spLocks noChangeShapeType="1"/>
            </p:cNvSpPr>
            <p:nvPr/>
          </p:nvSpPr>
          <p:spPr bwMode="auto">
            <a:xfrm>
              <a:off x="4814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2" name="Line 635"/>
            <p:cNvSpPr>
              <a:spLocks noChangeShapeType="1"/>
            </p:cNvSpPr>
            <p:nvPr/>
          </p:nvSpPr>
          <p:spPr bwMode="auto">
            <a:xfrm flipH="1">
              <a:off x="4808" y="168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3" name="Line 636"/>
            <p:cNvSpPr>
              <a:spLocks noChangeShapeType="1"/>
            </p:cNvSpPr>
            <p:nvPr/>
          </p:nvSpPr>
          <p:spPr bwMode="auto">
            <a:xfrm>
              <a:off x="4811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4" name="Line 637"/>
            <p:cNvSpPr>
              <a:spLocks noChangeShapeType="1"/>
            </p:cNvSpPr>
            <p:nvPr/>
          </p:nvSpPr>
          <p:spPr bwMode="auto">
            <a:xfrm flipH="1">
              <a:off x="4802" y="1684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5" name="Line 638"/>
            <p:cNvSpPr>
              <a:spLocks noChangeShapeType="1"/>
            </p:cNvSpPr>
            <p:nvPr/>
          </p:nvSpPr>
          <p:spPr bwMode="auto">
            <a:xfrm>
              <a:off x="4808" y="162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6" name="Line 639"/>
            <p:cNvSpPr>
              <a:spLocks noChangeShapeType="1"/>
            </p:cNvSpPr>
            <p:nvPr/>
          </p:nvSpPr>
          <p:spPr bwMode="auto">
            <a:xfrm flipH="1">
              <a:off x="4799" y="1684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7" name="Line 640"/>
            <p:cNvSpPr>
              <a:spLocks noChangeShapeType="1"/>
            </p:cNvSpPr>
            <p:nvPr/>
          </p:nvSpPr>
          <p:spPr bwMode="auto">
            <a:xfrm flipV="1">
              <a:off x="4802" y="1622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8" name="Line 641"/>
            <p:cNvSpPr>
              <a:spLocks noChangeShapeType="1"/>
            </p:cNvSpPr>
            <p:nvPr/>
          </p:nvSpPr>
          <p:spPr bwMode="auto">
            <a:xfrm flipH="1" flipV="1">
              <a:off x="4796" y="168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19" name="Line 642"/>
            <p:cNvSpPr>
              <a:spLocks noChangeShapeType="1"/>
            </p:cNvSpPr>
            <p:nvPr/>
          </p:nvSpPr>
          <p:spPr bwMode="auto">
            <a:xfrm>
              <a:off x="4799" y="162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0" name="Line 643"/>
            <p:cNvSpPr>
              <a:spLocks noChangeShapeType="1"/>
            </p:cNvSpPr>
            <p:nvPr/>
          </p:nvSpPr>
          <p:spPr bwMode="auto">
            <a:xfrm>
              <a:off x="4796" y="162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1" name="Freeform 644"/>
            <p:cNvSpPr>
              <a:spLocks/>
            </p:cNvSpPr>
            <p:nvPr/>
          </p:nvSpPr>
          <p:spPr bwMode="auto">
            <a:xfrm>
              <a:off x="4788" y="1681"/>
              <a:ext cx="8" cy="1"/>
            </a:xfrm>
            <a:custGeom>
              <a:avLst/>
              <a:gdLst>
                <a:gd name="T0" fmla="*/ 1059 w 3"/>
                <a:gd name="T1" fmla="*/ 0 h 1"/>
                <a:gd name="T2" fmla="*/ 661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2" name="Line 645"/>
            <p:cNvSpPr>
              <a:spLocks noChangeShapeType="1"/>
            </p:cNvSpPr>
            <p:nvPr/>
          </p:nvSpPr>
          <p:spPr bwMode="auto">
            <a:xfrm>
              <a:off x="4793" y="162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3" name="Line 646"/>
            <p:cNvSpPr>
              <a:spLocks noChangeShapeType="1"/>
            </p:cNvSpPr>
            <p:nvPr/>
          </p:nvSpPr>
          <p:spPr bwMode="auto">
            <a:xfrm flipH="1">
              <a:off x="4785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4" name="Line 647"/>
            <p:cNvSpPr>
              <a:spLocks noChangeShapeType="1"/>
            </p:cNvSpPr>
            <p:nvPr/>
          </p:nvSpPr>
          <p:spPr bwMode="auto">
            <a:xfrm>
              <a:off x="4788" y="1625"/>
              <a:ext cx="5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5" name="Line 648"/>
            <p:cNvSpPr>
              <a:spLocks noChangeShapeType="1"/>
            </p:cNvSpPr>
            <p:nvPr/>
          </p:nvSpPr>
          <p:spPr bwMode="auto">
            <a:xfrm flipH="1">
              <a:off x="4782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6" name="Line 649"/>
            <p:cNvSpPr>
              <a:spLocks noChangeShapeType="1"/>
            </p:cNvSpPr>
            <p:nvPr/>
          </p:nvSpPr>
          <p:spPr bwMode="auto">
            <a:xfrm>
              <a:off x="4785" y="162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7" name="Line 650"/>
            <p:cNvSpPr>
              <a:spLocks noChangeShapeType="1"/>
            </p:cNvSpPr>
            <p:nvPr/>
          </p:nvSpPr>
          <p:spPr bwMode="auto">
            <a:xfrm flipH="1">
              <a:off x="4779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8" name="Line 651"/>
            <p:cNvSpPr>
              <a:spLocks noChangeShapeType="1"/>
            </p:cNvSpPr>
            <p:nvPr/>
          </p:nvSpPr>
          <p:spPr bwMode="auto">
            <a:xfrm flipV="1">
              <a:off x="4782" y="1625"/>
              <a:ext cx="3" cy="5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029" name="Line 652"/>
            <p:cNvSpPr>
              <a:spLocks noChangeShapeType="1"/>
            </p:cNvSpPr>
            <p:nvPr/>
          </p:nvSpPr>
          <p:spPr bwMode="auto">
            <a:xfrm flipH="1">
              <a:off x="4773" y="1681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575" name="Group 653"/>
          <p:cNvGrpSpPr>
            <a:grpSpLocks/>
          </p:cNvGrpSpPr>
          <p:nvPr/>
        </p:nvGrpSpPr>
        <p:grpSpPr bwMode="auto">
          <a:xfrm>
            <a:off x="7145338" y="2751138"/>
            <a:ext cx="471487" cy="941387"/>
            <a:chOff x="4480" y="1533"/>
            <a:chExt cx="302" cy="602"/>
          </a:xfrm>
        </p:grpSpPr>
        <p:sp>
          <p:nvSpPr>
            <p:cNvPr id="23630" name="Line 654"/>
            <p:cNvSpPr>
              <a:spLocks noChangeShapeType="1"/>
            </p:cNvSpPr>
            <p:nvPr/>
          </p:nvSpPr>
          <p:spPr bwMode="auto">
            <a:xfrm>
              <a:off x="4779" y="163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1" name="Line 655"/>
            <p:cNvSpPr>
              <a:spLocks noChangeShapeType="1"/>
            </p:cNvSpPr>
            <p:nvPr/>
          </p:nvSpPr>
          <p:spPr bwMode="auto">
            <a:xfrm flipH="1">
              <a:off x="4770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2" name="Line 656"/>
            <p:cNvSpPr>
              <a:spLocks noChangeShapeType="1"/>
            </p:cNvSpPr>
            <p:nvPr/>
          </p:nvSpPr>
          <p:spPr bwMode="auto">
            <a:xfrm>
              <a:off x="4773" y="1630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3" name="Line 657"/>
            <p:cNvSpPr>
              <a:spLocks noChangeShapeType="1"/>
            </p:cNvSpPr>
            <p:nvPr/>
          </p:nvSpPr>
          <p:spPr bwMode="auto">
            <a:xfrm flipH="1">
              <a:off x="4767" y="168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4" name="Line 658"/>
            <p:cNvSpPr>
              <a:spLocks noChangeShapeType="1"/>
            </p:cNvSpPr>
            <p:nvPr/>
          </p:nvSpPr>
          <p:spPr bwMode="auto">
            <a:xfrm>
              <a:off x="4770" y="163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5" name="Line 659"/>
            <p:cNvSpPr>
              <a:spLocks noChangeShapeType="1"/>
            </p:cNvSpPr>
            <p:nvPr/>
          </p:nvSpPr>
          <p:spPr bwMode="auto">
            <a:xfrm flipH="1" flipV="1">
              <a:off x="4764" y="167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6" name="Line 660"/>
            <p:cNvSpPr>
              <a:spLocks noChangeShapeType="1"/>
            </p:cNvSpPr>
            <p:nvPr/>
          </p:nvSpPr>
          <p:spPr bwMode="auto">
            <a:xfrm>
              <a:off x="4767" y="163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7" name="Line 661"/>
            <p:cNvSpPr>
              <a:spLocks noChangeShapeType="1"/>
            </p:cNvSpPr>
            <p:nvPr/>
          </p:nvSpPr>
          <p:spPr bwMode="auto">
            <a:xfrm flipH="1">
              <a:off x="4761" y="167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8" name="Line 662"/>
            <p:cNvSpPr>
              <a:spLocks noChangeShapeType="1"/>
            </p:cNvSpPr>
            <p:nvPr/>
          </p:nvSpPr>
          <p:spPr bwMode="auto">
            <a:xfrm>
              <a:off x="4764" y="163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39" name="Line 663"/>
            <p:cNvSpPr>
              <a:spLocks noChangeShapeType="1"/>
            </p:cNvSpPr>
            <p:nvPr/>
          </p:nvSpPr>
          <p:spPr bwMode="auto">
            <a:xfrm flipH="1">
              <a:off x="4755" y="1678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0" name="Line 664"/>
            <p:cNvSpPr>
              <a:spLocks noChangeShapeType="1"/>
            </p:cNvSpPr>
            <p:nvPr/>
          </p:nvSpPr>
          <p:spPr bwMode="auto">
            <a:xfrm>
              <a:off x="4761" y="163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1" name="Line 665"/>
            <p:cNvSpPr>
              <a:spLocks noChangeShapeType="1"/>
            </p:cNvSpPr>
            <p:nvPr/>
          </p:nvSpPr>
          <p:spPr bwMode="auto">
            <a:xfrm flipH="1">
              <a:off x="4752" y="167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2" name="Line 666"/>
            <p:cNvSpPr>
              <a:spLocks noChangeShapeType="1"/>
            </p:cNvSpPr>
            <p:nvPr/>
          </p:nvSpPr>
          <p:spPr bwMode="auto">
            <a:xfrm flipV="1">
              <a:off x="4755" y="1630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3" name="Line 667"/>
            <p:cNvSpPr>
              <a:spLocks noChangeShapeType="1"/>
            </p:cNvSpPr>
            <p:nvPr/>
          </p:nvSpPr>
          <p:spPr bwMode="auto">
            <a:xfrm>
              <a:off x="4752" y="163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4" name="Freeform 668"/>
            <p:cNvSpPr>
              <a:spLocks/>
            </p:cNvSpPr>
            <p:nvPr/>
          </p:nvSpPr>
          <p:spPr bwMode="auto">
            <a:xfrm>
              <a:off x="4746" y="1672"/>
              <a:ext cx="6" cy="6"/>
            </a:xfrm>
            <a:custGeom>
              <a:avLst/>
              <a:gdLst>
                <a:gd name="T0" fmla="*/ 1458 w 2"/>
                <a:gd name="T1" fmla="*/ 1458 h 2"/>
                <a:gd name="T2" fmla="*/ 729 w 2"/>
                <a:gd name="T3" fmla="*/ 1458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5" name="Line 669"/>
            <p:cNvSpPr>
              <a:spLocks noChangeShapeType="1"/>
            </p:cNvSpPr>
            <p:nvPr/>
          </p:nvSpPr>
          <p:spPr bwMode="auto">
            <a:xfrm>
              <a:off x="4749" y="163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6" name="Line 670"/>
            <p:cNvSpPr>
              <a:spLocks noChangeShapeType="1"/>
            </p:cNvSpPr>
            <p:nvPr/>
          </p:nvSpPr>
          <p:spPr bwMode="auto">
            <a:xfrm flipH="1">
              <a:off x="4740" y="1672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7" name="Line 671"/>
            <p:cNvSpPr>
              <a:spLocks noChangeShapeType="1"/>
            </p:cNvSpPr>
            <p:nvPr/>
          </p:nvSpPr>
          <p:spPr bwMode="auto">
            <a:xfrm>
              <a:off x="4746" y="163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8" name="Line 672"/>
            <p:cNvSpPr>
              <a:spLocks noChangeShapeType="1"/>
            </p:cNvSpPr>
            <p:nvPr/>
          </p:nvSpPr>
          <p:spPr bwMode="auto">
            <a:xfrm flipH="1">
              <a:off x="4737" y="167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49" name="Line 673"/>
            <p:cNvSpPr>
              <a:spLocks noChangeShapeType="1"/>
            </p:cNvSpPr>
            <p:nvPr/>
          </p:nvSpPr>
          <p:spPr bwMode="auto">
            <a:xfrm>
              <a:off x="4740" y="1633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0" name="Line 674"/>
            <p:cNvSpPr>
              <a:spLocks noChangeShapeType="1"/>
            </p:cNvSpPr>
            <p:nvPr/>
          </p:nvSpPr>
          <p:spPr bwMode="auto">
            <a:xfrm flipH="1">
              <a:off x="4734" y="1672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1" name="Line 675"/>
            <p:cNvSpPr>
              <a:spLocks noChangeShapeType="1"/>
            </p:cNvSpPr>
            <p:nvPr/>
          </p:nvSpPr>
          <p:spPr bwMode="auto">
            <a:xfrm flipV="1">
              <a:off x="4737" y="1633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2" name="Line 676"/>
            <p:cNvSpPr>
              <a:spLocks noChangeShapeType="1"/>
            </p:cNvSpPr>
            <p:nvPr/>
          </p:nvSpPr>
          <p:spPr bwMode="auto">
            <a:xfrm flipH="1" flipV="1">
              <a:off x="4731" y="1669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3" name="Line 677"/>
            <p:cNvSpPr>
              <a:spLocks noChangeShapeType="1"/>
            </p:cNvSpPr>
            <p:nvPr/>
          </p:nvSpPr>
          <p:spPr bwMode="auto">
            <a:xfrm>
              <a:off x="4734" y="163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4" name="Line 678"/>
            <p:cNvSpPr>
              <a:spLocks noChangeShapeType="1"/>
            </p:cNvSpPr>
            <p:nvPr/>
          </p:nvSpPr>
          <p:spPr bwMode="auto">
            <a:xfrm>
              <a:off x="4731" y="163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5" name="Freeform 679"/>
            <p:cNvSpPr>
              <a:spLocks/>
            </p:cNvSpPr>
            <p:nvPr/>
          </p:nvSpPr>
          <p:spPr bwMode="auto">
            <a:xfrm>
              <a:off x="4723" y="1669"/>
              <a:ext cx="8" cy="1"/>
            </a:xfrm>
            <a:custGeom>
              <a:avLst/>
              <a:gdLst>
                <a:gd name="T0" fmla="*/ 1059 w 3"/>
                <a:gd name="T1" fmla="*/ 0 h 1"/>
                <a:gd name="T2" fmla="*/ 397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6" name="Line 680"/>
            <p:cNvSpPr>
              <a:spLocks noChangeShapeType="1"/>
            </p:cNvSpPr>
            <p:nvPr/>
          </p:nvSpPr>
          <p:spPr bwMode="auto">
            <a:xfrm flipV="1">
              <a:off x="4726" y="1636"/>
              <a:ext cx="5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7" name="Line 681"/>
            <p:cNvSpPr>
              <a:spLocks noChangeShapeType="1"/>
            </p:cNvSpPr>
            <p:nvPr/>
          </p:nvSpPr>
          <p:spPr bwMode="auto">
            <a:xfrm flipH="1">
              <a:off x="4720" y="166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8" name="Line 682"/>
            <p:cNvSpPr>
              <a:spLocks noChangeShapeType="1"/>
            </p:cNvSpPr>
            <p:nvPr/>
          </p:nvSpPr>
          <p:spPr bwMode="auto">
            <a:xfrm>
              <a:off x="4723" y="163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59" name="Line 683"/>
            <p:cNvSpPr>
              <a:spLocks noChangeShapeType="1"/>
            </p:cNvSpPr>
            <p:nvPr/>
          </p:nvSpPr>
          <p:spPr bwMode="auto">
            <a:xfrm flipH="1" flipV="1">
              <a:off x="4717" y="166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0" name="Line 684"/>
            <p:cNvSpPr>
              <a:spLocks noChangeShapeType="1"/>
            </p:cNvSpPr>
            <p:nvPr/>
          </p:nvSpPr>
          <p:spPr bwMode="auto">
            <a:xfrm>
              <a:off x="4720" y="163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1" name="Line 685"/>
            <p:cNvSpPr>
              <a:spLocks noChangeShapeType="1"/>
            </p:cNvSpPr>
            <p:nvPr/>
          </p:nvSpPr>
          <p:spPr bwMode="auto">
            <a:xfrm flipH="1">
              <a:off x="4711" y="1666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2" name="Line 686"/>
            <p:cNvSpPr>
              <a:spLocks noChangeShapeType="1"/>
            </p:cNvSpPr>
            <p:nvPr/>
          </p:nvSpPr>
          <p:spPr bwMode="auto">
            <a:xfrm>
              <a:off x="4717" y="163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3" name="Line 687"/>
            <p:cNvSpPr>
              <a:spLocks noChangeShapeType="1"/>
            </p:cNvSpPr>
            <p:nvPr/>
          </p:nvSpPr>
          <p:spPr bwMode="auto">
            <a:xfrm flipH="1">
              <a:off x="4708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4" name="Line 688"/>
            <p:cNvSpPr>
              <a:spLocks noChangeShapeType="1"/>
            </p:cNvSpPr>
            <p:nvPr/>
          </p:nvSpPr>
          <p:spPr bwMode="auto">
            <a:xfrm flipV="1">
              <a:off x="4711" y="1639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5" name="Line 689"/>
            <p:cNvSpPr>
              <a:spLocks noChangeShapeType="1"/>
            </p:cNvSpPr>
            <p:nvPr/>
          </p:nvSpPr>
          <p:spPr bwMode="auto">
            <a:xfrm flipH="1">
              <a:off x="4705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6" name="Line 690"/>
            <p:cNvSpPr>
              <a:spLocks noChangeShapeType="1"/>
            </p:cNvSpPr>
            <p:nvPr/>
          </p:nvSpPr>
          <p:spPr bwMode="auto">
            <a:xfrm>
              <a:off x="4708" y="1645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7" name="Line 691"/>
            <p:cNvSpPr>
              <a:spLocks noChangeShapeType="1"/>
            </p:cNvSpPr>
            <p:nvPr/>
          </p:nvSpPr>
          <p:spPr bwMode="auto">
            <a:xfrm flipH="1" flipV="1">
              <a:off x="4702" y="1663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8" name="Line 692"/>
            <p:cNvSpPr>
              <a:spLocks noChangeShapeType="1"/>
            </p:cNvSpPr>
            <p:nvPr/>
          </p:nvSpPr>
          <p:spPr bwMode="auto">
            <a:xfrm flipV="1">
              <a:off x="4705" y="164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69" name="Line 693"/>
            <p:cNvSpPr>
              <a:spLocks noChangeShapeType="1"/>
            </p:cNvSpPr>
            <p:nvPr/>
          </p:nvSpPr>
          <p:spPr bwMode="auto">
            <a:xfrm flipH="1">
              <a:off x="4696" y="1663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0" name="Line 694"/>
            <p:cNvSpPr>
              <a:spLocks noChangeShapeType="1"/>
            </p:cNvSpPr>
            <p:nvPr/>
          </p:nvSpPr>
          <p:spPr bwMode="auto">
            <a:xfrm>
              <a:off x="4702" y="164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1" name="Line 695"/>
            <p:cNvSpPr>
              <a:spLocks noChangeShapeType="1"/>
            </p:cNvSpPr>
            <p:nvPr/>
          </p:nvSpPr>
          <p:spPr bwMode="auto">
            <a:xfrm flipH="1">
              <a:off x="4693" y="166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2" name="Line 696"/>
            <p:cNvSpPr>
              <a:spLocks noChangeShapeType="1"/>
            </p:cNvSpPr>
            <p:nvPr/>
          </p:nvSpPr>
          <p:spPr bwMode="auto">
            <a:xfrm>
              <a:off x="4696" y="1648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3" name="Line 697"/>
            <p:cNvSpPr>
              <a:spLocks noChangeShapeType="1"/>
            </p:cNvSpPr>
            <p:nvPr/>
          </p:nvSpPr>
          <p:spPr bwMode="auto">
            <a:xfrm flipH="1">
              <a:off x="4690" y="166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4" name="Line 698"/>
            <p:cNvSpPr>
              <a:spLocks noChangeShapeType="1"/>
            </p:cNvSpPr>
            <p:nvPr/>
          </p:nvSpPr>
          <p:spPr bwMode="auto">
            <a:xfrm flipV="1">
              <a:off x="4693" y="164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5" name="Line 699"/>
            <p:cNvSpPr>
              <a:spLocks noChangeShapeType="1"/>
            </p:cNvSpPr>
            <p:nvPr/>
          </p:nvSpPr>
          <p:spPr bwMode="auto">
            <a:xfrm flipH="1" flipV="1">
              <a:off x="4687" y="166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6" name="Line 700"/>
            <p:cNvSpPr>
              <a:spLocks noChangeShapeType="1"/>
            </p:cNvSpPr>
            <p:nvPr/>
          </p:nvSpPr>
          <p:spPr bwMode="auto">
            <a:xfrm>
              <a:off x="4690" y="1651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7" name="Line 701"/>
            <p:cNvSpPr>
              <a:spLocks noChangeShapeType="1"/>
            </p:cNvSpPr>
            <p:nvPr/>
          </p:nvSpPr>
          <p:spPr bwMode="auto">
            <a:xfrm flipH="1">
              <a:off x="4681" y="1660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8" name="Line 702"/>
            <p:cNvSpPr>
              <a:spLocks noChangeShapeType="1"/>
            </p:cNvSpPr>
            <p:nvPr/>
          </p:nvSpPr>
          <p:spPr bwMode="auto">
            <a:xfrm flipV="1">
              <a:off x="4687" y="165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79" name="Line 703"/>
            <p:cNvSpPr>
              <a:spLocks noChangeShapeType="1"/>
            </p:cNvSpPr>
            <p:nvPr/>
          </p:nvSpPr>
          <p:spPr bwMode="auto">
            <a:xfrm flipH="1">
              <a:off x="4678" y="166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0" name="Line 704"/>
            <p:cNvSpPr>
              <a:spLocks noChangeShapeType="1"/>
            </p:cNvSpPr>
            <p:nvPr/>
          </p:nvSpPr>
          <p:spPr bwMode="auto">
            <a:xfrm flipV="1">
              <a:off x="4681" y="1654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1" name="Line 705"/>
            <p:cNvSpPr>
              <a:spLocks noChangeShapeType="1"/>
            </p:cNvSpPr>
            <p:nvPr/>
          </p:nvSpPr>
          <p:spPr bwMode="auto">
            <a:xfrm flipH="1" flipV="1">
              <a:off x="4675" y="1654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2" name="Line 706"/>
            <p:cNvSpPr>
              <a:spLocks noChangeShapeType="1"/>
            </p:cNvSpPr>
            <p:nvPr/>
          </p:nvSpPr>
          <p:spPr bwMode="auto">
            <a:xfrm>
              <a:off x="4678" y="166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3" name="Line 707"/>
            <p:cNvSpPr>
              <a:spLocks noChangeShapeType="1"/>
            </p:cNvSpPr>
            <p:nvPr/>
          </p:nvSpPr>
          <p:spPr bwMode="auto">
            <a:xfrm>
              <a:off x="4675" y="166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4" name="Freeform 708"/>
            <p:cNvSpPr>
              <a:spLocks/>
            </p:cNvSpPr>
            <p:nvPr/>
          </p:nvSpPr>
          <p:spPr bwMode="auto">
            <a:xfrm>
              <a:off x="4666" y="1654"/>
              <a:ext cx="9" cy="1"/>
            </a:xfrm>
            <a:custGeom>
              <a:avLst/>
              <a:gdLst>
                <a:gd name="T0" fmla="*/ 2187 w 3"/>
                <a:gd name="T1" fmla="*/ 0 h 1"/>
                <a:gd name="T2" fmla="*/ 1458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0"/>
                  </a:move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5" name="Line 709"/>
            <p:cNvSpPr>
              <a:spLocks noChangeShapeType="1"/>
            </p:cNvSpPr>
            <p:nvPr/>
          </p:nvSpPr>
          <p:spPr bwMode="auto">
            <a:xfrm flipV="1">
              <a:off x="4672" y="166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6" name="Line 710"/>
            <p:cNvSpPr>
              <a:spLocks noChangeShapeType="1"/>
            </p:cNvSpPr>
            <p:nvPr/>
          </p:nvSpPr>
          <p:spPr bwMode="auto">
            <a:xfrm>
              <a:off x="4666" y="1663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7" name="Freeform 711"/>
            <p:cNvSpPr>
              <a:spLocks/>
            </p:cNvSpPr>
            <p:nvPr/>
          </p:nvSpPr>
          <p:spPr bwMode="auto">
            <a:xfrm>
              <a:off x="4661" y="1651"/>
              <a:ext cx="5" cy="3"/>
            </a:xfrm>
            <a:custGeom>
              <a:avLst/>
              <a:gdLst>
                <a:gd name="T0" fmla="*/ 467 w 2"/>
                <a:gd name="T1" fmla="*/ 729 h 1"/>
                <a:gd name="T2" fmla="*/ 262 w 2"/>
                <a:gd name="T3" fmla="*/ 729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8" name="Line 712"/>
            <p:cNvSpPr>
              <a:spLocks noChangeShapeType="1"/>
            </p:cNvSpPr>
            <p:nvPr/>
          </p:nvSpPr>
          <p:spPr bwMode="auto">
            <a:xfrm flipV="1">
              <a:off x="4664" y="1663"/>
              <a:ext cx="2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89" name="Line 713"/>
            <p:cNvSpPr>
              <a:spLocks noChangeShapeType="1"/>
            </p:cNvSpPr>
            <p:nvPr/>
          </p:nvSpPr>
          <p:spPr bwMode="auto">
            <a:xfrm>
              <a:off x="4661" y="16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0" name="Freeform 714"/>
            <p:cNvSpPr>
              <a:spLocks/>
            </p:cNvSpPr>
            <p:nvPr/>
          </p:nvSpPr>
          <p:spPr bwMode="auto">
            <a:xfrm>
              <a:off x="4655" y="1651"/>
              <a:ext cx="6" cy="1"/>
            </a:xfrm>
            <a:custGeom>
              <a:avLst/>
              <a:gdLst>
                <a:gd name="T0" fmla="*/ 1458 w 2"/>
                <a:gd name="T1" fmla="*/ 0 h 1"/>
                <a:gd name="T2" fmla="*/ 729 w 2"/>
                <a:gd name="T3" fmla="*/ 0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0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1" name="Line 715"/>
            <p:cNvSpPr>
              <a:spLocks noChangeShapeType="1"/>
            </p:cNvSpPr>
            <p:nvPr/>
          </p:nvSpPr>
          <p:spPr bwMode="auto">
            <a:xfrm flipV="1">
              <a:off x="4658" y="166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2" name="Line 716"/>
            <p:cNvSpPr>
              <a:spLocks noChangeShapeType="1"/>
            </p:cNvSpPr>
            <p:nvPr/>
          </p:nvSpPr>
          <p:spPr bwMode="auto">
            <a:xfrm>
              <a:off x="4655" y="166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3" name="Freeform 717"/>
            <p:cNvSpPr>
              <a:spLocks/>
            </p:cNvSpPr>
            <p:nvPr/>
          </p:nvSpPr>
          <p:spPr bwMode="auto">
            <a:xfrm>
              <a:off x="4646" y="1648"/>
              <a:ext cx="9" cy="3"/>
            </a:xfrm>
            <a:custGeom>
              <a:avLst/>
              <a:gdLst>
                <a:gd name="T0" fmla="*/ 2187 w 3"/>
                <a:gd name="T1" fmla="*/ 729 h 1"/>
                <a:gd name="T2" fmla="*/ 729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4" name="Line 718"/>
            <p:cNvSpPr>
              <a:spLocks noChangeShapeType="1"/>
            </p:cNvSpPr>
            <p:nvPr/>
          </p:nvSpPr>
          <p:spPr bwMode="auto">
            <a:xfrm flipV="1">
              <a:off x="4649" y="1669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5" name="Line 719"/>
            <p:cNvSpPr>
              <a:spLocks noChangeShapeType="1"/>
            </p:cNvSpPr>
            <p:nvPr/>
          </p:nvSpPr>
          <p:spPr bwMode="auto">
            <a:xfrm flipH="1">
              <a:off x="4643" y="164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6" name="Line 720"/>
            <p:cNvSpPr>
              <a:spLocks noChangeShapeType="1"/>
            </p:cNvSpPr>
            <p:nvPr/>
          </p:nvSpPr>
          <p:spPr bwMode="auto">
            <a:xfrm flipV="1">
              <a:off x="4646" y="1672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7" name="Line 721"/>
            <p:cNvSpPr>
              <a:spLocks noChangeShapeType="1"/>
            </p:cNvSpPr>
            <p:nvPr/>
          </p:nvSpPr>
          <p:spPr bwMode="auto">
            <a:xfrm flipH="1" flipV="1">
              <a:off x="4640" y="164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8" name="Line 722"/>
            <p:cNvSpPr>
              <a:spLocks noChangeShapeType="1"/>
            </p:cNvSpPr>
            <p:nvPr/>
          </p:nvSpPr>
          <p:spPr bwMode="auto">
            <a:xfrm>
              <a:off x="4643" y="1678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99" name="Line 723"/>
            <p:cNvSpPr>
              <a:spLocks noChangeShapeType="1"/>
            </p:cNvSpPr>
            <p:nvPr/>
          </p:nvSpPr>
          <p:spPr bwMode="auto">
            <a:xfrm flipH="1">
              <a:off x="4634" y="1645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0" name="Line 724"/>
            <p:cNvSpPr>
              <a:spLocks noChangeShapeType="1"/>
            </p:cNvSpPr>
            <p:nvPr/>
          </p:nvSpPr>
          <p:spPr bwMode="auto">
            <a:xfrm flipV="1">
              <a:off x="4640" y="167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1" name="Line 725"/>
            <p:cNvSpPr>
              <a:spLocks noChangeShapeType="1"/>
            </p:cNvSpPr>
            <p:nvPr/>
          </p:nvSpPr>
          <p:spPr bwMode="auto">
            <a:xfrm>
              <a:off x="4634" y="1681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2" name="Freeform 726"/>
            <p:cNvSpPr>
              <a:spLocks/>
            </p:cNvSpPr>
            <p:nvPr/>
          </p:nvSpPr>
          <p:spPr bwMode="auto">
            <a:xfrm>
              <a:off x="4628" y="1639"/>
              <a:ext cx="6" cy="6"/>
            </a:xfrm>
            <a:custGeom>
              <a:avLst/>
              <a:gdLst>
                <a:gd name="T0" fmla="*/ 1458 w 2"/>
                <a:gd name="T1" fmla="*/ 1458 h 2"/>
                <a:gd name="T2" fmla="*/ 729 w 2"/>
                <a:gd name="T3" fmla="*/ 1458 h 2"/>
                <a:gd name="T4" fmla="*/ 0 w 2"/>
                <a:gd name="T5" fmla="*/ 0 h 2"/>
                <a:gd name="T6" fmla="*/ 0 60000 65536"/>
                <a:gd name="T7" fmla="*/ 0 60000 65536"/>
                <a:gd name="T8" fmla="*/ 0 60000 65536"/>
                <a:gd name="T9" fmla="*/ 0 w 2"/>
                <a:gd name="T10" fmla="*/ 0 h 2"/>
                <a:gd name="T11" fmla="*/ 2 w 2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2">
                  <a:moveTo>
                    <a:pt x="2" y="2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3" name="Line 727"/>
            <p:cNvSpPr>
              <a:spLocks noChangeShapeType="1"/>
            </p:cNvSpPr>
            <p:nvPr/>
          </p:nvSpPr>
          <p:spPr bwMode="auto">
            <a:xfrm flipV="1">
              <a:off x="4631" y="168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4" name="Line 728"/>
            <p:cNvSpPr>
              <a:spLocks noChangeShapeType="1"/>
            </p:cNvSpPr>
            <p:nvPr/>
          </p:nvSpPr>
          <p:spPr bwMode="auto">
            <a:xfrm flipH="1">
              <a:off x="4625" y="163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5" name="Line 729"/>
            <p:cNvSpPr>
              <a:spLocks noChangeShapeType="1"/>
            </p:cNvSpPr>
            <p:nvPr/>
          </p:nvSpPr>
          <p:spPr bwMode="auto">
            <a:xfrm flipV="1">
              <a:off x="4628" y="1684"/>
              <a:ext cx="3" cy="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6" name="Line 730"/>
            <p:cNvSpPr>
              <a:spLocks noChangeShapeType="1"/>
            </p:cNvSpPr>
            <p:nvPr/>
          </p:nvSpPr>
          <p:spPr bwMode="auto">
            <a:xfrm>
              <a:off x="4625" y="16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7" name="Freeform 731"/>
            <p:cNvSpPr>
              <a:spLocks/>
            </p:cNvSpPr>
            <p:nvPr/>
          </p:nvSpPr>
          <p:spPr bwMode="auto">
            <a:xfrm>
              <a:off x="4616" y="1636"/>
              <a:ext cx="9" cy="3"/>
            </a:xfrm>
            <a:custGeom>
              <a:avLst/>
              <a:gdLst>
                <a:gd name="T0" fmla="*/ 2187 w 3"/>
                <a:gd name="T1" fmla="*/ 729 h 1"/>
                <a:gd name="T2" fmla="*/ 729 w 3"/>
                <a:gd name="T3" fmla="*/ 0 h 1"/>
                <a:gd name="T4" fmla="*/ 0 w 3"/>
                <a:gd name="T5" fmla="*/ 0 h 1"/>
                <a:gd name="T6" fmla="*/ 0 60000 65536"/>
                <a:gd name="T7" fmla="*/ 0 60000 65536"/>
                <a:gd name="T8" fmla="*/ 0 60000 65536"/>
                <a:gd name="T9" fmla="*/ 0 w 3"/>
                <a:gd name="T10" fmla="*/ 0 h 1"/>
                <a:gd name="T11" fmla="*/ 3 w 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1">
                  <a:moveTo>
                    <a:pt x="3" y="1"/>
                  </a:moveTo>
                  <a:lnTo>
                    <a:pt x="1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8" name="Line 732"/>
            <p:cNvSpPr>
              <a:spLocks noChangeShapeType="1"/>
            </p:cNvSpPr>
            <p:nvPr/>
          </p:nvSpPr>
          <p:spPr bwMode="auto">
            <a:xfrm flipV="1">
              <a:off x="4619" y="1686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09" name="Line 733"/>
            <p:cNvSpPr>
              <a:spLocks noChangeShapeType="1"/>
            </p:cNvSpPr>
            <p:nvPr/>
          </p:nvSpPr>
          <p:spPr bwMode="auto">
            <a:xfrm flipH="1" flipV="1">
              <a:off x="4613" y="1633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0" name="Line 734"/>
            <p:cNvSpPr>
              <a:spLocks noChangeShapeType="1"/>
            </p:cNvSpPr>
            <p:nvPr/>
          </p:nvSpPr>
          <p:spPr bwMode="auto">
            <a:xfrm flipV="1">
              <a:off x="4616" y="169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1" name="Line 735"/>
            <p:cNvSpPr>
              <a:spLocks noChangeShapeType="1"/>
            </p:cNvSpPr>
            <p:nvPr/>
          </p:nvSpPr>
          <p:spPr bwMode="auto">
            <a:xfrm flipH="1">
              <a:off x="4610" y="1633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2" name="Line 736"/>
            <p:cNvSpPr>
              <a:spLocks noChangeShapeType="1"/>
            </p:cNvSpPr>
            <p:nvPr/>
          </p:nvSpPr>
          <p:spPr bwMode="auto">
            <a:xfrm flipV="1">
              <a:off x="4613" y="169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3" name="Line 737"/>
            <p:cNvSpPr>
              <a:spLocks noChangeShapeType="1"/>
            </p:cNvSpPr>
            <p:nvPr/>
          </p:nvSpPr>
          <p:spPr bwMode="auto">
            <a:xfrm flipH="1" flipV="1">
              <a:off x="4604" y="1630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4" name="Line 738"/>
            <p:cNvSpPr>
              <a:spLocks noChangeShapeType="1"/>
            </p:cNvSpPr>
            <p:nvPr/>
          </p:nvSpPr>
          <p:spPr bwMode="auto">
            <a:xfrm flipV="1">
              <a:off x="4610" y="169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5" name="Line 739"/>
            <p:cNvSpPr>
              <a:spLocks noChangeShapeType="1"/>
            </p:cNvSpPr>
            <p:nvPr/>
          </p:nvSpPr>
          <p:spPr bwMode="auto">
            <a:xfrm flipH="1">
              <a:off x="4602" y="1630"/>
              <a:ext cx="2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6" name="Line 740"/>
            <p:cNvSpPr>
              <a:spLocks noChangeShapeType="1"/>
            </p:cNvSpPr>
            <p:nvPr/>
          </p:nvSpPr>
          <p:spPr bwMode="auto">
            <a:xfrm flipV="1">
              <a:off x="4604" y="1701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7" name="Line 741"/>
            <p:cNvSpPr>
              <a:spLocks noChangeShapeType="1"/>
            </p:cNvSpPr>
            <p:nvPr/>
          </p:nvSpPr>
          <p:spPr bwMode="auto">
            <a:xfrm flipH="1" flipV="1">
              <a:off x="4599" y="1625"/>
              <a:ext cx="3" cy="5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8" name="Line 742"/>
            <p:cNvSpPr>
              <a:spLocks noChangeShapeType="1"/>
            </p:cNvSpPr>
            <p:nvPr/>
          </p:nvSpPr>
          <p:spPr bwMode="auto">
            <a:xfrm flipV="1">
              <a:off x="4602" y="1707"/>
              <a:ext cx="2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19" name="Line 743"/>
            <p:cNvSpPr>
              <a:spLocks noChangeShapeType="1"/>
            </p:cNvSpPr>
            <p:nvPr/>
          </p:nvSpPr>
          <p:spPr bwMode="auto">
            <a:xfrm flipH="1" flipV="1">
              <a:off x="4596" y="162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0" name="Line 744"/>
            <p:cNvSpPr>
              <a:spLocks noChangeShapeType="1"/>
            </p:cNvSpPr>
            <p:nvPr/>
          </p:nvSpPr>
          <p:spPr bwMode="auto">
            <a:xfrm>
              <a:off x="4599" y="1710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1" name="Line 745"/>
            <p:cNvSpPr>
              <a:spLocks noChangeShapeType="1"/>
            </p:cNvSpPr>
            <p:nvPr/>
          </p:nvSpPr>
          <p:spPr bwMode="auto">
            <a:xfrm flipH="1" flipV="1">
              <a:off x="4590" y="1619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2" name="Line 746"/>
            <p:cNvSpPr>
              <a:spLocks noChangeShapeType="1"/>
            </p:cNvSpPr>
            <p:nvPr/>
          </p:nvSpPr>
          <p:spPr bwMode="auto">
            <a:xfrm flipV="1">
              <a:off x="4596" y="171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3" name="Line 747"/>
            <p:cNvSpPr>
              <a:spLocks noChangeShapeType="1"/>
            </p:cNvSpPr>
            <p:nvPr/>
          </p:nvSpPr>
          <p:spPr bwMode="auto">
            <a:xfrm flipH="1">
              <a:off x="4587" y="1619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4" name="Line 748"/>
            <p:cNvSpPr>
              <a:spLocks noChangeShapeType="1"/>
            </p:cNvSpPr>
            <p:nvPr/>
          </p:nvSpPr>
          <p:spPr bwMode="auto">
            <a:xfrm flipV="1">
              <a:off x="4590" y="1713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5" name="Line 749"/>
            <p:cNvSpPr>
              <a:spLocks noChangeShapeType="1"/>
            </p:cNvSpPr>
            <p:nvPr/>
          </p:nvSpPr>
          <p:spPr bwMode="auto">
            <a:xfrm flipH="1">
              <a:off x="4587" y="171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6" name="Line 750"/>
            <p:cNvSpPr>
              <a:spLocks noChangeShapeType="1"/>
            </p:cNvSpPr>
            <p:nvPr/>
          </p:nvSpPr>
          <p:spPr bwMode="auto">
            <a:xfrm flipH="1" flipV="1">
              <a:off x="4584" y="161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7" name="Line 751"/>
            <p:cNvSpPr>
              <a:spLocks noChangeShapeType="1"/>
            </p:cNvSpPr>
            <p:nvPr/>
          </p:nvSpPr>
          <p:spPr bwMode="auto">
            <a:xfrm>
              <a:off x="4587" y="171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8" name="Line 752"/>
            <p:cNvSpPr>
              <a:spLocks noChangeShapeType="1"/>
            </p:cNvSpPr>
            <p:nvPr/>
          </p:nvSpPr>
          <p:spPr bwMode="auto">
            <a:xfrm flipH="1" flipV="1">
              <a:off x="4581" y="1610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29" name="Line 753"/>
            <p:cNvSpPr>
              <a:spLocks noChangeShapeType="1"/>
            </p:cNvSpPr>
            <p:nvPr/>
          </p:nvSpPr>
          <p:spPr bwMode="auto">
            <a:xfrm flipV="1">
              <a:off x="4584" y="1716"/>
              <a:ext cx="6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0" name="Line 754"/>
            <p:cNvSpPr>
              <a:spLocks noChangeShapeType="1"/>
            </p:cNvSpPr>
            <p:nvPr/>
          </p:nvSpPr>
          <p:spPr bwMode="auto">
            <a:xfrm flipH="1" flipV="1">
              <a:off x="4575" y="1607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1" name="Line 755"/>
            <p:cNvSpPr>
              <a:spLocks noChangeShapeType="1"/>
            </p:cNvSpPr>
            <p:nvPr/>
          </p:nvSpPr>
          <p:spPr bwMode="auto">
            <a:xfrm flipV="1">
              <a:off x="4581" y="172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2" name="Line 756"/>
            <p:cNvSpPr>
              <a:spLocks noChangeShapeType="1"/>
            </p:cNvSpPr>
            <p:nvPr/>
          </p:nvSpPr>
          <p:spPr bwMode="auto">
            <a:xfrm flipV="1">
              <a:off x="4575" y="1728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3" name="Line 757"/>
            <p:cNvSpPr>
              <a:spLocks noChangeShapeType="1"/>
            </p:cNvSpPr>
            <p:nvPr/>
          </p:nvSpPr>
          <p:spPr bwMode="auto">
            <a:xfrm flipH="1" flipV="1">
              <a:off x="4572" y="1604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4" name="Line 758"/>
            <p:cNvSpPr>
              <a:spLocks noChangeShapeType="1"/>
            </p:cNvSpPr>
            <p:nvPr/>
          </p:nvSpPr>
          <p:spPr bwMode="auto">
            <a:xfrm flipV="1">
              <a:off x="4572" y="1731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5" name="Line 759"/>
            <p:cNvSpPr>
              <a:spLocks noChangeShapeType="1"/>
            </p:cNvSpPr>
            <p:nvPr/>
          </p:nvSpPr>
          <p:spPr bwMode="auto">
            <a:xfrm flipH="1" flipV="1">
              <a:off x="4569" y="160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6" name="Freeform 760"/>
            <p:cNvSpPr>
              <a:spLocks/>
            </p:cNvSpPr>
            <p:nvPr/>
          </p:nvSpPr>
          <p:spPr bwMode="auto">
            <a:xfrm>
              <a:off x="4569" y="1987"/>
              <a:ext cx="3" cy="9"/>
            </a:xfrm>
            <a:custGeom>
              <a:avLst/>
              <a:gdLst>
                <a:gd name="T0" fmla="*/ 729 w 1"/>
                <a:gd name="T1" fmla="*/ 2187 h 3"/>
                <a:gd name="T2" fmla="*/ 729 w 1"/>
                <a:gd name="T3" fmla="*/ 729 h 3"/>
                <a:gd name="T4" fmla="*/ 0 w 1"/>
                <a:gd name="T5" fmla="*/ 0 h 3"/>
                <a:gd name="T6" fmla="*/ 0 60000 65536"/>
                <a:gd name="T7" fmla="*/ 0 60000 65536"/>
                <a:gd name="T8" fmla="*/ 0 60000 65536"/>
                <a:gd name="T9" fmla="*/ 0 w 1"/>
                <a:gd name="T10" fmla="*/ 0 h 3"/>
                <a:gd name="T11" fmla="*/ 1 w 1"/>
                <a:gd name="T12" fmla="*/ 3 h 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3">
                  <a:moveTo>
                    <a:pt x="1" y="3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7" name="Line 761"/>
            <p:cNvSpPr>
              <a:spLocks noChangeShapeType="1"/>
            </p:cNvSpPr>
            <p:nvPr/>
          </p:nvSpPr>
          <p:spPr bwMode="auto">
            <a:xfrm flipV="1">
              <a:off x="4569" y="1737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8" name="Line 762"/>
            <p:cNvSpPr>
              <a:spLocks noChangeShapeType="1"/>
            </p:cNvSpPr>
            <p:nvPr/>
          </p:nvSpPr>
          <p:spPr bwMode="auto">
            <a:xfrm flipV="1">
              <a:off x="4569" y="199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39" name="Line 763"/>
            <p:cNvSpPr>
              <a:spLocks noChangeShapeType="1"/>
            </p:cNvSpPr>
            <p:nvPr/>
          </p:nvSpPr>
          <p:spPr bwMode="auto">
            <a:xfrm flipH="1" flipV="1">
              <a:off x="4560" y="1981"/>
              <a:ext cx="9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0" name="Line 764"/>
            <p:cNvSpPr>
              <a:spLocks noChangeShapeType="1"/>
            </p:cNvSpPr>
            <p:nvPr/>
          </p:nvSpPr>
          <p:spPr bwMode="auto">
            <a:xfrm flipH="1" flipV="1">
              <a:off x="4566" y="1595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1" name="Line 765"/>
            <p:cNvSpPr>
              <a:spLocks noChangeShapeType="1"/>
            </p:cNvSpPr>
            <p:nvPr/>
          </p:nvSpPr>
          <p:spPr bwMode="auto">
            <a:xfrm flipV="1">
              <a:off x="4569" y="1999"/>
              <a:ext cx="1" cy="1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2" name="Line 766"/>
            <p:cNvSpPr>
              <a:spLocks noChangeShapeType="1"/>
            </p:cNvSpPr>
            <p:nvPr/>
          </p:nvSpPr>
          <p:spPr bwMode="auto">
            <a:xfrm flipV="1">
              <a:off x="4566" y="174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3" name="Line 767"/>
            <p:cNvSpPr>
              <a:spLocks noChangeShapeType="1"/>
            </p:cNvSpPr>
            <p:nvPr/>
          </p:nvSpPr>
          <p:spPr bwMode="auto">
            <a:xfrm flipH="1">
              <a:off x="4560" y="1595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4" name="Line 768"/>
            <p:cNvSpPr>
              <a:spLocks noChangeShapeType="1"/>
            </p:cNvSpPr>
            <p:nvPr/>
          </p:nvSpPr>
          <p:spPr bwMode="auto">
            <a:xfrm flipV="1">
              <a:off x="4566" y="1743"/>
              <a:ext cx="1" cy="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5" name="Freeform 769"/>
            <p:cNvSpPr>
              <a:spLocks/>
            </p:cNvSpPr>
            <p:nvPr/>
          </p:nvSpPr>
          <p:spPr bwMode="auto">
            <a:xfrm>
              <a:off x="4566" y="2011"/>
              <a:ext cx="3" cy="6"/>
            </a:xfrm>
            <a:custGeom>
              <a:avLst/>
              <a:gdLst>
                <a:gd name="T0" fmla="*/ 0 w 1"/>
                <a:gd name="T1" fmla="*/ 1458 h 2"/>
                <a:gd name="T2" fmla="*/ 0 w 1"/>
                <a:gd name="T3" fmla="*/ 729 h 2"/>
                <a:gd name="T4" fmla="*/ 729 w 1"/>
                <a:gd name="T5" fmla="*/ 0 h 2"/>
                <a:gd name="T6" fmla="*/ 0 60000 65536"/>
                <a:gd name="T7" fmla="*/ 0 60000 65536"/>
                <a:gd name="T8" fmla="*/ 0 60000 65536"/>
                <a:gd name="T9" fmla="*/ 0 w 1"/>
                <a:gd name="T10" fmla="*/ 0 h 2"/>
                <a:gd name="T11" fmla="*/ 1 w 1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">
                  <a:moveTo>
                    <a:pt x="0" y="2"/>
                  </a:move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6" name="Line 770"/>
            <p:cNvSpPr>
              <a:spLocks noChangeShapeType="1"/>
            </p:cNvSpPr>
            <p:nvPr/>
          </p:nvSpPr>
          <p:spPr bwMode="auto">
            <a:xfrm flipH="1" flipV="1">
              <a:off x="4557" y="159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7" name="Freeform 771"/>
            <p:cNvSpPr>
              <a:spLocks/>
            </p:cNvSpPr>
            <p:nvPr/>
          </p:nvSpPr>
          <p:spPr bwMode="auto">
            <a:xfrm>
              <a:off x="4554" y="1970"/>
              <a:ext cx="6" cy="11"/>
            </a:xfrm>
            <a:custGeom>
              <a:avLst/>
              <a:gdLst>
                <a:gd name="T0" fmla="*/ 1458 w 2"/>
                <a:gd name="T1" fmla="*/ 1702 h 4"/>
                <a:gd name="T2" fmla="*/ 1458 w 2"/>
                <a:gd name="T3" fmla="*/ 1248 h 4"/>
                <a:gd name="T4" fmla="*/ 0 w 2"/>
                <a:gd name="T5" fmla="*/ 0 h 4"/>
                <a:gd name="T6" fmla="*/ 0 60000 65536"/>
                <a:gd name="T7" fmla="*/ 0 60000 65536"/>
                <a:gd name="T8" fmla="*/ 0 60000 65536"/>
                <a:gd name="T9" fmla="*/ 0 w 2"/>
                <a:gd name="T10" fmla="*/ 0 h 4"/>
                <a:gd name="T11" fmla="*/ 2 w 2"/>
                <a:gd name="T12" fmla="*/ 4 h 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4">
                  <a:moveTo>
                    <a:pt x="2" y="4"/>
                  </a:move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8" name="Line 772"/>
            <p:cNvSpPr>
              <a:spLocks noChangeShapeType="1"/>
            </p:cNvSpPr>
            <p:nvPr/>
          </p:nvSpPr>
          <p:spPr bwMode="auto">
            <a:xfrm flipV="1">
              <a:off x="4560" y="1751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49" name="Line 773"/>
            <p:cNvSpPr>
              <a:spLocks noChangeShapeType="1"/>
            </p:cNvSpPr>
            <p:nvPr/>
          </p:nvSpPr>
          <p:spPr bwMode="auto">
            <a:xfrm flipV="1">
              <a:off x="4560" y="1754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0" name="Line 774"/>
            <p:cNvSpPr>
              <a:spLocks noChangeShapeType="1"/>
            </p:cNvSpPr>
            <p:nvPr/>
          </p:nvSpPr>
          <p:spPr bwMode="auto">
            <a:xfrm flipV="1">
              <a:off x="4557" y="2017"/>
              <a:ext cx="9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1" name="Line 775"/>
            <p:cNvSpPr>
              <a:spLocks noChangeShapeType="1"/>
            </p:cNvSpPr>
            <p:nvPr/>
          </p:nvSpPr>
          <p:spPr bwMode="auto">
            <a:xfrm flipV="1">
              <a:off x="4557" y="1757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2" name="Line 776"/>
            <p:cNvSpPr>
              <a:spLocks noChangeShapeType="1"/>
            </p:cNvSpPr>
            <p:nvPr/>
          </p:nvSpPr>
          <p:spPr bwMode="auto">
            <a:xfrm flipV="1">
              <a:off x="4557" y="2026"/>
              <a:ext cx="1" cy="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3" name="Line 777"/>
            <p:cNvSpPr>
              <a:spLocks noChangeShapeType="1"/>
            </p:cNvSpPr>
            <p:nvPr/>
          </p:nvSpPr>
          <p:spPr bwMode="auto">
            <a:xfrm flipH="1" flipV="1">
              <a:off x="4554" y="1589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4" name="Line 778"/>
            <p:cNvSpPr>
              <a:spLocks noChangeShapeType="1"/>
            </p:cNvSpPr>
            <p:nvPr/>
          </p:nvSpPr>
          <p:spPr bwMode="auto">
            <a:xfrm flipV="1">
              <a:off x="4554" y="1760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5" name="Line 779"/>
            <p:cNvSpPr>
              <a:spLocks noChangeShapeType="1"/>
            </p:cNvSpPr>
            <p:nvPr/>
          </p:nvSpPr>
          <p:spPr bwMode="auto">
            <a:xfrm flipV="1">
              <a:off x="4554" y="2034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6" name="Line 780"/>
            <p:cNvSpPr>
              <a:spLocks noChangeShapeType="1"/>
            </p:cNvSpPr>
            <p:nvPr/>
          </p:nvSpPr>
          <p:spPr bwMode="auto">
            <a:xfrm flipV="1">
              <a:off x="4554" y="1964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7" name="Line 781"/>
            <p:cNvSpPr>
              <a:spLocks noChangeShapeType="1"/>
            </p:cNvSpPr>
            <p:nvPr/>
          </p:nvSpPr>
          <p:spPr bwMode="auto">
            <a:xfrm flipH="1" flipV="1">
              <a:off x="4551" y="158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8" name="Line 782"/>
            <p:cNvSpPr>
              <a:spLocks noChangeShapeType="1"/>
            </p:cNvSpPr>
            <p:nvPr/>
          </p:nvSpPr>
          <p:spPr bwMode="auto">
            <a:xfrm flipV="1">
              <a:off x="4554" y="2040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59" name="Line 783"/>
            <p:cNvSpPr>
              <a:spLocks noChangeShapeType="1"/>
            </p:cNvSpPr>
            <p:nvPr/>
          </p:nvSpPr>
          <p:spPr bwMode="auto">
            <a:xfrm flipH="1" flipV="1">
              <a:off x="4551" y="1958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0" name="Line 784"/>
            <p:cNvSpPr>
              <a:spLocks noChangeShapeType="1"/>
            </p:cNvSpPr>
            <p:nvPr/>
          </p:nvSpPr>
          <p:spPr bwMode="auto">
            <a:xfrm flipV="1">
              <a:off x="4554" y="1766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1" name="Line 785"/>
            <p:cNvSpPr>
              <a:spLocks noChangeShapeType="1"/>
            </p:cNvSpPr>
            <p:nvPr/>
          </p:nvSpPr>
          <p:spPr bwMode="auto">
            <a:xfrm flipV="1">
              <a:off x="4551" y="1955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2" name="Line 786"/>
            <p:cNvSpPr>
              <a:spLocks noChangeShapeType="1"/>
            </p:cNvSpPr>
            <p:nvPr/>
          </p:nvSpPr>
          <p:spPr bwMode="auto">
            <a:xfrm flipV="1">
              <a:off x="4551" y="177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3" name="Line 787"/>
            <p:cNvSpPr>
              <a:spLocks noChangeShapeType="1"/>
            </p:cNvSpPr>
            <p:nvPr/>
          </p:nvSpPr>
          <p:spPr bwMode="auto">
            <a:xfrm flipH="1" flipV="1">
              <a:off x="4548" y="195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4" name="Line 788"/>
            <p:cNvSpPr>
              <a:spLocks noChangeShapeType="1"/>
            </p:cNvSpPr>
            <p:nvPr/>
          </p:nvSpPr>
          <p:spPr bwMode="auto">
            <a:xfrm flipH="1">
              <a:off x="4548" y="158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5" name="Line 789"/>
            <p:cNvSpPr>
              <a:spLocks noChangeShapeType="1"/>
            </p:cNvSpPr>
            <p:nvPr/>
          </p:nvSpPr>
          <p:spPr bwMode="auto">
            <a:xfrm flipV="1">
              <a:off x="4551" y="1775"/>
              <a:ext cx="1" cy="1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6" name="Line 790"/>
            <p:cNvSpPr>
              <a:spLocks noChangeShapeType="1"/>
            </p:cNvSpPr>
            <p:nvPr/>
          </p:nvSpPr>
          <p:spPr bwMode="auto">
            <a:xfrm flipH="1" flipV="1">
              <a:off x="4542" y="1580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7" name="Line 791"/>
            <p:cNvSpPr>
              <a:spLocks noChangeShapeType="1"/>
            </p:cNvSpPr>
            <p:nvPr/>
          </p:nvSpPr>
          <p:spPr bwMode="auto">
            <a:xfrm flipV="1">
              <a:off x="4548" y="1949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8" name="Line 792"/>
            <p:cNvSpPr>
              <a:spLocks noChangeShapeType="1"/>
            </p:cNvSpPr>
            <p:nvPr/>
          </p:nvSpPr>
          <p:spPr bwMode="auto">
            <a:xfrm flipV="1">
              <a:off x="4548" y="2046"/>
              <a:ext cx="6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69" name="Line 793"/>
            <p:cNvSpPr>
              <a:spLocks noChangeShapeType="1"/>
            </p:cNvSpPr>
            <p:nvPr/>
          </p:nvSpPr>
          <p:spPr bwMode="auto">
            <a:xfrm flipH="1" flipV="1">
              <a:off x="4540" y="1940"/>
              <a:ext cx="8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0" name="Line 794"/>
            <p:cNvSpPr>
              <a:spLocks noChangeShapeType="1"/>
            </p:cNvSpPr>
            <p:nvPr/>
          </p:nvSpPr>
          <p:spPr bwMode="auto">
            <a:xfrm flipV="1">
              <a:off x="4548" y="2055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1" name="Line 795"/>
            <p:cNvSpPr>
              <a:spLocks noChangeShapeType="1"/>
            </p:cNvSpPr>
            <p:nvPr/>
          </p:nvSpPr>
          <p:spPr bwMode="auto">
            <a:xfrm flipH="1" flipV="1">
              <a:off x="4540" y="1577"/>
              <a:ext cx="2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2" name="Line 796"/>
            <p:cNvSpPr>
              <a:spLocks noChangeShapeType="1"/>
            </p:cNvSpPr>
            <p:nvPr/>
          </p:nvSpPr>
          <p:spPr bwMode="auto">
            <a:xfrm flipV="1">
              <a:off x="4542" y="1793"/>
              <a:ext cx="9" cy="8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3" name="Line 797"/>
            <p:cNvSpPr>
              <a:spLocks noChangeShapeType="1"/>
            </p:cNvSpPr>
            <p:nvPr/>
          </p:nvSpPr>
          <p:spPr bwMode="auto">
            <a:xfrm flipV="1">
              <a:off x="4540" y="1928"/>
              <a:ext cx="1" cy="1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4" name="Line 798"/>
            <p:cNvSpPr>
              <a:spLocks noChangeShapeType="1"/>
            </p:cNvSpPr>
            <p:nvPr/>
          </p:nvSpPr>
          <p:spPr bwMode="auto">
            <a:xfrm flipV="1">
              <a:off x="4540" y="1801"/>
              <a:ext cx="2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5" name="Line 799"/>
            <p:cNvSpPr>
              <a:spLocks noChangeShapeType="1"/>
            </p:cNvSpPr>
            <p:nvPr/>
          </p:nvSpPr>
          <p:spPr bwMode="auto">
            <a:xfrm flipH="1" flipV="1">
              <a:off x="4537" y="1574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6" name="Line 800"/>
            <p:cNvSpPr>
              <a:spLocks noChangeShapeType="1"/>
            </p:cNvSpPr>
            <p:nvPr/>
          </p:nvSpPr>
          <p:spPr bwMode="auto">
            <a:xfrm flipV="1">
              <a:off x="4540" y="2061"/>
              <a:ext cx="8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7" name="Line 801"/>
            <p:cNvSpPr>
              <a:spLocks noChangeShapeType="1"/>
            </p:cNvSpPr>
            <p:nvPr/>
          </p:nvSpPr>
          <p:spPr bwMode="auto">
            <a:xfrm flipV="1">
              <a:off x="4540" y="2070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8" name="Line 802"/>
            <p:cNvSpPr>
              <a:spLocks noChangeShapeType="1"/>
            </p:cNvSpPr>
            <p:nvPr/>
          </p:nvSpPr>
          <p:spPr bwMode="auto">
            <a:xfrm flipH="1" flipV="1">
              <a:off x="4537" y="192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79" name="Line 803"/>
            <p:cNvSpPr>
              <a:spLocks noChangeShapeType="1"/>
            </p:cNvSpPr>
            <p:nvPr/>
          </p:nvSpPr>
          <p:spPr bwMode="auto">
            <a:xfrm flipV="1">
              <a:off x="4540" y="1804"/>
              <a:ext cx="1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0" name="Line 804"/>
            <p:cNvSpPr>
              <a:spLocks noChangeShapeType="1"/>
            </p:cNvSpPr>
            <p:nvPr/>
          </p:nvSpPr>
          <p:spPr bwMode="auto">
            <a:xfrm flipH="1" flipV="1">
              <a:off x="4534" y="1572"/>
              <a:ext cx="3" cy="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1" name="Line 805"/>
            <p:cNvSpPr>
              <a:spLocks noChangeShapeType="1"/>
            </p:cNvSpPr>
            <p:nvPr/>
          </p:nvSpPr>
          <p:spPr bwMode="auto">
            <a:xfrm flipH="1" flipV="1">
              <a:off x="4534" y="192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2" name="Line 806"/>
            <p:cNvSpPr>
              <a:spLocks noChangeShapeType="1"/>
            </p:cNvSpPr>
            <p:nvPr/>
          </p:nvSpPr>
          <p:spPr bwMode="auto">
            <a:xfrm flipV="1">
              <a:off x="4537" y="2076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3" name="Line 807"/>
            <p:cNvSpPr>
              <a:spLocks noChangeShapeType="1"/>
            </p:cNvSpPr>
            <p:nvPr/>
          </p:nvSpPr>
          <p:spPr bwMode="auto">
            <a:xfrm flipV="1">
              <a:off x="4537" y="2079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4" name="Line 808"/>
            <p:cNvSpPr>
              <a:spLocks noChangeShapeType="1"/>
            </p:cNvSpPr>
            <p:nvPr/>
          </p:nvSpPr>
          <p:spPr bwMode="auto">
            <a:xfrm flipV="1">
              <a:off x="4534" y="1813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5" name="Line 809"/>
            <p:cNvSpPr>
              <a:spLocks noChangeShapeType="1"/>
            </p:cNvSpPr>
            <p:nvPr/>
          </p:nvSpPr>
          <p:spPr bwMode="auto">
            <a:xfrm flipH="1" flipV="1">
              <a:off x="4528" y="1919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6" name="Line 810"/>
            <p:cNvSpPr>
              <a:spLocks noChangeShapeType="1"/>
            </p:cNvSpPr>
            <p:nvPr/>
          </p:nvSpPr>
          <p:spPr bwMode="auto">
            <a:xfrm flipV="1">
              <a:off x="4534" y="2085"/>
              <a:ext cx="3" cy="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7" name="Line 811"/>
            <p:cNvSpPr>
              <a:spLocks noChangeShapeType="1"/>
            </p:cNvSpPr>
            <p:nvPr/>
          </p:nvSpPr>
          <p:spPr bwMode="auto">
            <a:xfrm flipH="1" flipV="1">
              <a:off x="4528" y="1566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8" name="Line 812"/>
            <p:cNvSpPr>
              <a:spLocks noChangeShapeType="1"/>
            </p:cNvSpPr>
            <p:nvPr/>
          </p:nvSpPr>
          <p:spPr bwMode="auto">
            <a:xfrm flipV="1">
              <a:off x="4534" y="2087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89" name="Line 813"/>
            <p:cNvSpPr>
              <a:spLocks noChangeShapeType="1"/>
            </p:cNvSpPr>
            <p:nvPr/>
          </p:nvSpPr>
          <p:spPr bwMode="auto">
            <a:xfrm flipV="1">
              <a:off x="4528" y="1819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0" name="Line 814"/>
            <p:cNvSpPr>
              <a:spLocks noChangeShapeType="1"/>
            </p:cNvSpPr>
            <p:nvPr/>
          </p:nvSpPr>
          <p:spPr bwMode="auto">
            <a:xfrm flipH="1" flipV="1">
              <a:off x="4525" y="1914"/>
              <a:ext cx="3" cy="5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1" name="Line 815"/>
            <p:cNvSpPr>
              <a:spLocks noChangeShapeType="1"/>
            </p:cNvSpPr>
            <p:nvPr/>
          </p:nvSpPr>
          <p:spPr bwMode="auto">
            <a:xfrm flipH="1">
              <a:off x="4525" y="1566"/>
              <a:ext cx="3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2" name="Line 816"/>
            <p:cNvSpPr>
              <a:spLocks noChangeShapeType="1"/>
            </p:cNvSpPr>
            <p:nvPr/>
          </p:nvSpPr>
          <p:spPr bwMode="auto">
            <a:xfrm flipV="1">
              <a:off x="4528" y="1822"/>
              <a:ext cx="1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3" name="Line 817"/>
            <p:cNvSpPr>
              <a:spLocks noChangeShapeType="1"/>
            </p:cNvSpPr>
            <p:nvPr/>
          </p:nvSpPr>
          <p:spPr bwMode="auto">
            <a:xfrm flipV="1">
              <a:off x="4525" y="1831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4" name="Line 818"/>
            <p:cNvSpPr>
              <a:spLocks noChangeShapeType="1"/>
            </p:cNvSpPr>
            <p:nvPr/>
          </p:nvSpPr>
          <p:spPr bwMode="auto">
            <a:xfrm flipH="1" flipV="1">
              <a:off x="4519" y="1908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5" name="Line 819"/>
            <p:cNvSpPr>
              <a:spLocks noChangeShapeType="1"/>
            </p:cNvSpPr>
            <p:nvPr/>
          </p:nvSpPr>
          <p:spPr bwMode="auto">
            <a:xfrm flipH="1" flipV="1">
              <a:off x="4522" y="1563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6" name="Line 820"/>
            <p:cNvSpPr>
              <a:spLocks noChangeShapeType="1"/>
            </p:cNvSpPr>
            <p:nvPr/>
          </p:nvSpPr>
          <p:spPr bwMode="auto">
            <a:xfrm flipV="1">
              <a:off x="4525" y="2090"/>
              <a:ext cx="9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7" name="Line 821"/>
            <p:cNvSpPr>
              <a:spLocks noChangeShapeType="1"/>
            </p:cNvSpPr>
            <p:nvPr/>
          </p:nvSpPr>
          <p:spPr bwMode="auto">
            <a:xfrm flipV="1">
              <a:off x="4525" y="1834"/>
              <a:ext cx="1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8" name="Line 822"/>
            <p:cNvSpPr>
              <a:spLocks noChangeShapeType="1"/>
            </p:cNvSpPr>
            <p:nvPr/>
          </p:nvSpPr>
          <p:spPr bwMode="auto">
            <a:xfrm flipH="1" flipV="1">
              <a:off x="4519" y="1560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99" name="Line 823"/>
            <p:cNvSpPr>
              <a:spLocks noChangeShapeType="1"/>
            </p:cNvSpPr>
            <p:nvPr/>
          </p:nvSpPr>
          <p:spPr bwMode="auto">
            <a:xfrm flipV="1">
              <a:off x="4522" y="2096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0" name="Line 824"/>
            <p:cNvSpPr>
              <a:spLocks noChangeShapeType="1"/>
            </p:cNvSpPr>
            <p:nvPr/>
          </p:nvSpPr>
          <p:spPr bwMode="auto">
            <a:xfrm flipV="1">
              <a:off x="4519" y="1905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1" name="Line 825"/>
            <p:cNvSpPr>
              <a:spLocks noChangeShapeType="1"/>
            </p:cNvSpPr>
            <p:nvPr/>
          </p:nvSpPr>
          <p:spPr bwMode="auto">
            <a:xfrm flipH="1">
              <a:off x="4513" y="1560"/>
              <a:ext cx="6" cy="1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2" name="Line 826"/>
            <p:cNvSpPr>
              <a:spLocks noChangeShapeType="1"/>
            </p:cNvSpPr>
            <p:nvPr/>
          </p:nvSpPr>
          <p:spPr bwMode="auto">
            <a:xfrm flipV="1">
              <a:off x="4519" y="210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3" name="Line 827"/>
            <p:cNvSpPr>
              <a:spLocks noChangeShapeType="1"/>
            </p:cNvSpPr>
            <p:nvPr/>
          </p:nvSpPr>
          <p:spPr bwMode="auto">
            <a:xfrm flipV="1">
              <a:off x="4519" y="1843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4" name="Line 828"/>
            <p:cNvSpPr>
              <a:spLocks noChangeShapeType="1"/>
            </p:cNvSpPr>
            <p:nvPr/>
          </p:nvSpPr>
          <p:spPr bwMode="auto">
            <a:xfrm flipH="1" flipV="1">
              <a:off x="4513" y="1899"/>
              <a:ext cx="6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5" name="Line 829"/>
            <p:cNvSpPr>
              <a:spLocks noChangeShapeType="1"/>
            </p:cNvSpPr>
            <p:nvPr/>
          </p:nvSpPr>
          <p:spPr bwMode="auto">
            <a:xfrm flipV="1">
              <a:off x="4513" y="2105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6" name="Line 830"/>
            <p:cNvSpPr>
              <a:spLocks noChangeShapeType="1"/>
            </p:cNvSpPr>
            <p:nvPr/>
          </p:nvSpPr>
          <p:spPr bwMode="auto">
            <a:xfrm flipH="1" flipV="1">
              <a:off x="4510" y="1557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7" name="Line 831"/>
            <p:cNvSpPr>
              <a:spLocks noChangeShapeType="1"/>
            </p:cNvSpPr>
            <p:nvPr/>
          </p:nvSpPr>
          <p:spPr bwMode="auto">
            <a:xfrm flipV="1">
              <a:off x="4513" y="1893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8" name="Line 832"/>
            <p:cNvSpPr>
              <a:spLocks noChangeShapeType="1"/>
            </p:cNvSpPr>
            <p:nvPr/>
          </p:nvSpPr>
          <p:spPr bwMode="auto">
            <a:xfrm flipV="1">
              <a:off x="4513" y="1849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09" name="Line 833"/>
            <p:cNvSpPr>
              <a:spLocks noChangeShapeType="1"/>
            </p:cNvSpPr>
            <p:nvPr/>
          </p:nvSpPr>
          <p:spPr bwMode="auto">
            <a:xfrm flipH="1" flipV="1">
              <a:off x="4507" y="1884"/>
              <a:ext cx="6" cy="9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0" name="Line 834"/>
            <p:cNvSpPr>
              <a:spLocks noChangeShapeType="1"/>
            </p:cNvSpPr>
            <p:nvPr/>
          </p:nvSpPr>
          <p:spPr bwMode="auto">
            <a:xfrm flipV="1">
              <a:off x="4510" y="2108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1" name="Line 835"/>
            <p:cNvSpPr>
              <a:spLocks noChangeShapeType="1"/>
            </p:cNvSpPr>
            <p:nvPr/>
          </p:nvSpPr>
          <p:spPr bwMode="auto">
            <a:xfrm flipH="1" flipV="1">
              <a:off x="4507" y="1554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2" name="Line 836"/>
            <p:cNvSpPr>
              <a:spLocks noChangeShapeType="1"/>
            </p:cNvSpPr>
            <p:nvPr/>
          </p:nvSpPr>
          <p:spPr bwMode="auto">
            <a:xfrm flipV="1">
              <a:off x="4510" y="1852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3" name="Line 837"/>
            <p:cNvSpPr>
              <a:spLocks noChangeShapeType="1"/>
            </p:cNvSpPr>
            <p:nvPr/>
          </p:nvSpPr>
          <p:spPr bwMode="auto">
            <a:xfrm flipH="1" flipV="1">
              <a:off x="4507" y="1866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4" name="Line 838"/>
            <p:cNvSpPr>
              <a:spLocks noChangeShapeType="1"/>
            </p:cNvSpPr>
            <p:nvPr/>
          </p:nvSpPr>
          <p:spPr bwMode="auto">
            <a:xfrm flipV="1">
              <a:off x="4510" y="1872"/>
              <a:ext cx="1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5" name="Line 839"/>
            <p:cNvSpPr>
              <a:spLocks noChangeShapeType="1"/>
            </p:cNvSpPr>
            <p:nvPr/>
          </p:nvSpPr>
          <p:spPr bwMode="auto">
            <a:xfrm flipV="1">
              <a:off x="4507" y="1858"/>
              <a:ext cx="3" cy="2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6" name="Line 840"/>
            <p:cNvSpPr>
              <a:spLocks noChangeShapeType="1"/>
            </p:cNvSpPr>
            <p:nvPr/>
          </p:nvSpPr>
          <p:spPr bwMode="auto">
            <a:xfrm flipV="1">
              <a:off x="4507" y="1860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7" name="Line 841"/>
            <p:cNvSpPr>
              <a:spLocks noChangeShapeType="1"/>
            </p:cNvSpPr>
            <p:nvPr/>
          </p:nvSpPr>
          <p:spPr bwMode="auto">
            <a:xfrm flipV="1">
              <a:off x="4507" y="1875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8" name="Line 842"/>
            <p:cNvSpPr>
              <a:spLocks noChangeShapeType="1"/>
            </p:cNvSpPr>
            <p:nvPr/>
          </p:nvSpPr>
          <p:spPr bwMode="auto">
            <a:xfrm flipV="1">
              <a:off x="4507" y="1878"/>
              <a:ext cx="1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19" name="Line 843"/>
            <p:cNvSpPr>
              <a:spLocks noChangeShapeType="1"/>
            </p:cNvSpPr>
            <p:nvPr/>
          </p:nvSpPr>
          <p:spPr bwMode="auto">
            <a:xfrm flipH="1" flipV="1">
              <a:off x="4504" y="1548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0" name="Line 844"/>
            <p:cNvSpPr>
              <a:spLocks noChangeShapeType="1"/>
            </p:cNvSpPr>
            <p:nvPr/>
          </p:nvSpPr>
          <p:spPr bwMode="auto">
            <a:xfrm flipV="1">
              <a:off x="4507" y="2111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1" name="Line 845"/>
            <p:cNvSpPr>
              <a:spLocks noChangeShapeType="1"/>
            </p:cNvSpPr>
            <p:nvPr/>
          </p:nvSpPr>
          <p:spPr bwMode="auto">
            <a:xfrm flipH="1" flipV="1">
              <a:off x="4498" y="1545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2" name="Line 846"/>
            <p:cNvSpPr>
              <a:spLocks noChangeShapeType="1"/>
            </p:cNvSpPr>
            <p:nvPr/>
          </p:nvSpPr>
          <p:spPr bwMode="auto">
            <a:xfrm flipV="1">
              <a:off x="4504" y="2117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3" name="Line 847"/>
            <p:cNvSpPr>
              <a:spLocks noChangeShapeType="1"/>
            </p:cNvSpPr>
            <p:nvPr/>
          </p:nvSpPr>
          <p:spPr bwMode="auto">
            <a:xfrm flipV="1">
              <a:off x="4498" y="2120"/>
              <a:ext cx="6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4" name="Line 848"/>
            <p:cNvSpPr>
              <a:spLocks noChangeShapeType="1"/>
            </p:cNvSpPr>
            <p:nvPr/>
          </p:nvSpPr>
          <p:spPr bwMode="auto">
            <a:xfrm flipH="1" flipV="1">
              <a:off x="4495" y="154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5" name="Line 849"/>
            <p:cNvSpPr>
              <a:spLocks noChangeShapeType="1"/>
            </p:cNvSpPr>
            <p:nvPr/>
          </p:nvSpPr>
          <p:spPr bwMode="auto">
            <a:xfrm flipV="1">
              <a:off x="4495" y="2123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6" name="Freeform 850"/>
            <p:cNvSpPr>
              <a:spLocks/>
            </p:cNvSpPr>
            <p:nvPr/>
          </p:nvSpPr>
          <p:spPr bwMode="auto">
            <a:xfrm>
              <a:off x="4489" y="1539"/>
              <a:ext cx="6" cy="3"/>
            </a:xfrm>
            <a:custGeom>
              <a:avLst/>
              <a:gdLst>
                <a:gd name="T0" fmla="*/ 1458 w 2"/>
                <a:gd name="T1" fmla="*/ 729 h 1"/>
                <a:gd name="T2" fmla="*/ 729 w 2"/>
                <a:gd name="T3" fmla="*/ 729 h 1"/>
                <a:gd name="T4" fmla="*/ 0 w 2"/>
                <a:gd name="T5" fmla="*/ 0 h 1"/>
                <a:gd name="T6" fmla="*/ 0 60000 65536"/>
                <a:gd name="T7" fmla="*/ 0 60000 65536"/>
                <a:gd name="T8" fmla="*/ 0 60000 65536"/>
                <a:gd name="T9" fmla="*/ 0 w 2"/>
                <a:gd name="T10" fmla="*/ 0 h 1"/>
                <a:gd name="T11" fmla="*/ 2 w 2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" h="1">
                  <a:moveTo>
                    <a:pt x="2" y="1"/>
                  </a:move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7" name="Line 851"/>
            <p:cNvSpPr>
              <a:spLocks noChangeShapeType="1"/>
            </p:cNvSpPr>
            <p:nvPr/>
          </p:nvSpPr>
          <p:spPr bwMode="auto">
            <a:xfrm flipV="1">
              <a:off x="4492" y="2126"/>
              <a:ext cx="3" cy="6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8" name="Line 852"/>
            <p:cNvSpPr>
              <a:spLocks noChangeShapeType="1"/>
            </p:cNvSpPr>
            <p:nvPr/>
          </p:nvSpPr>
          <p:spPr bwMode="auto">
            <a:xfrm flipV="1">
              <a:off x="4489" y="2132"/>
              <a:ext cx="3" cy="3"/>
            </a:xfrm>
            <a:prstGeom prst="line">
              <a:avLst/>
            </a:pr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829" name="Freeform 853"/>
            <p:cNvSpPr>
              <a:spLocks/>
            </p:cNvSpPr>
            <p:nvPr/>
          </p:nvSpPr>
          <p:spPr bwMode="auto">
            <a:xfrm>
              <a:off x="4480" y="1533"/>
              <a:ext cx="9" cy="6"/>
            </a:xfrm>
            <a:custGeom>
              <a:avLst/>
              <a:gdLst>
                <a:gd name="T0" fmla="*/ 2187 w 3"/>
                <a:gd name="T1" fmla="*/ 1458 h 2"/>
                <a:gd name="T2" fmla="*/ 729 w 3"/>
                <a:gd name="T3" fmla="*/ 1458 h 2"/>
                <a:gd name="T4" fmla="*/ 0 w 3"/>
                <a:gd name="T5" fmla="*/ 0 h 2"/>
                <a:gd name="T6" fmla="*/ 0 60000 65536"/>
                <a:gd name="T7" fmla="*/ 0 60000 65536"/>
                <a:gd name="T8" fmla="*/ 0 60000 65536"/>
                <a:gd name="T9" fmla="*/ 0 w 3"/>
                <a:gd name="T10" fmla="*/ 0 h 2"/>
                <a:gd name="T11" fmla="*/ 3 w 3"/>
                <a:gd name="T12" fmla="*/ 2 h 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" h="2">
                  <a:moveTo>
                    <a:pt x="3" y="2"/>
                  </a:moveTo>
                  <a:lnTo>
                    <a:pt x="1" y="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FF8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76" name="Line 854"/>
          <p:cNvSpPr>
            <a:spLocks noChangeShapeType="1"/>
          </p:cNvSpPr>
          <p:nvPr/>
        </p:nvSpPr>
        <p:spPr bwMode="auto">
          <a:xfrm flipV="1">
            <a:off x="7150100" y="3692525"/>
            <a:ext cx="9525" cy="4763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7" name="Line 855"/>
          <p:cNvSpPr>
            <a:spLocks noChangeShapeType="1"/>
          </p:cNvSpPr>
          <p:nvPr/>
        </p:nvSpPr>
        <p:spPr bwMode="auto">
          <a:xfrm flipV="1">
            <a:off x="7150100" y="3697288"/>
            <a:ext cx="1588" cy="4762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8" name="Freeform 856"/>
          <p:cNvSpPr>
            <a:spLocks/>
          </p:cNvSpPr>
          <p:nvPr/>
        </p:nvSpPr>
        <p:spPr bwMode="auto">
          <a:xfrm>
            <a:off x="7137400" y="2746375"/>
            <a:ext cx="7938" cy="4763"/>
          </a:xfrm>
          <a:custGeom>
            <a:avLst/>
            <a:gdLst>
              <a:gd name="T0" fmla="*/ 2147483647 w 2"/>
              <a:gd name="T1" fmla="*/ 2147483647 h 1"/>
              <a:gd name="T2" fmla="*/ 2147483647 w 2"/>
              <a:gd name="T3" fmla="*/ 2147483647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2" y="1"/>
                </a:moveTo>
                <a:lnTo>
                  <a:pt x="1" y="1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Line 857"/>
          <p:cNvSpPr>
            <a:spLocks noChangeShapeType="1"/>
          </p:cNvSpPr>
          <p:nvPr/>
        </p:nvSpPr>
        <p:spPr bwMode="auto">
          <a:xfrm flipV="1">
            <a:off x="7142163" y="3702050"/>
            <a:ext cx="7937" cy="11113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0" name="Line 858"/>
          <p:cNvSpPr>
            <a:spLocks noChangeShapeType="1"/>
          </p:cNvSpPr>
          <p:nvPr/>
        </p:nvSpPr>
        <p:spPr bwMode="auto">
          <a:xfrm flipH="1" flipV="1">
            <a:off x="7127875" y="2741613"/>
            <a:ext cx="9525" cy="4762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1" name="Line 859"/>
          <p:cNvSpPr>
            <a:spLocks noChangeShapeType="1"/>
          </p:cNvSpPr>
          <p:nvPr/>
        </p:nvSpPr>
        <p:spPr bwMode="auto">
          <a:xfrm flipV="1">
            <a:off x="7137400" y="3713163"/>
            <a:ext cx="4763" cy="4762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Line 860"/>
          <p:cNvSpPr>
            <a:spLocks noChangeShapeType="1"/>
          </p:cNvSpPr>
          <p:nvPr/>
        </p:nvSpPr>
        <p:spPr bwMode="auto">
          <a:xfrm flipV="1">
            <a:off x="7127875" y="3717925"/>
            <a:ext cx="9525" cy="4763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3" name="Freeform 861"/>
          <p:cNvSpPr>
            <a:spLocks/>
          </p:cNvSpPr>
          <p:nvPr/>
        </p:nvSpPr>
        <p:spPr bwMode="auto">
          <a:xfrm>
            <a:off x="7118350" y="2736850"/>
            <a:ext cx="9525" cy="4763"/>
          </a:xfrm>
          <a:custGeom>
            <a:avLst/>
            <a:gdLst>
              <a:gd name="T0" fmla="*/ 2147483647 w 2"/>
              <a:gd name="T1" fmla="*/ 2147483647 h 1"/>
              <a:gd name="T2" fmla="*/ 2147483647 w 2"/>
              <a:gd name="T3" fmla="*/ 0 h 1"/>
              <a:gd name="T4" fmla="*/ 0 w 2"/>
              <a:gd name="T5" fmla="*/ 0 h 1"/>
              <a:gd name="T6" fmla="*/ 0 60000 65536"/>
              <a:gd name="T7" fmla="*/ 0 60000 65536"/>
              <a:gd name="T8" fmla="*/ 0 60000 65536"/>
              <a:gd name="T9" fmla="*/ 0 w 2"/>
              <a:gd name="T10" fmla="*/ 0 h 1"/>
              <a:gd name="T11" fmla="*/ 2 w 2"/>
              <a:gd name="T12" fmla="*/ 1 h 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">
                <a:moveTo>
                  <a:pt x="2" y="1"/>
                </a:moveTo>
                <a:lnTo>
                  <a:pt x="1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Line 862"/>
          <p:cNvSpPr>
            <a:spLocks noChangeShapeType="1"/>
          </p:cNvSpPr>
          <p:nvPr/>
        </p:nvSpPr>
        <p:spPr bwMode="auto">
          <a:xfrm flipV="1">
            <a:off x="7123113" y="3722688"/>
            <a:ext cx="4762" cy="14287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5" name="Line 863"/>
          <p:cNvSpPr>
            <a:spLocks noChangeShapeType="1"/>
          </p:cNvSpPr>
          <p:nvPr/>
        </p:nvSpPr>
        <p:spPr bwMode="auto">
          <a:xfrm flipH="1" flipV="1">
            <a:off x="7113588" y="2727325"/>
            <a:ext cx="4762" cy="9525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6" name="Line 864"/>
          <p:cNvSpPr>
            <a:spLocks noChangeShapeType="1"/>
          </p:cNvSpPr>
          <p:nvPr/>
        </p:nvSpPr>
        <p:spPr bwMode="auto">
          <a:xfrm>
            <a:off x="7118350" y="3736975"/>
            <a:ext cx="4763" cy="1588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7" name="Line 865"/>
          <p:cNvSpPr>
            <a:spLocks noChangeShapeType="1"/>
          </p:cNvSpPr>
          <p:nvPr/>
        </p:nvSpPr>
        <p:spPr bwMode="auto">
          <a:xfrm flipH="1" flipV="1">
            <a:off x="7104063" y="2722563"/>
            <a:ext cx="9525" cy="4762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8" name="Line 866"/>
          <p:cNvSpPr>
            <a:spLocks noChangeShapeType="1"/>
          </p:cNvSpPr>
          <p:nvPr/>
        </p:nvSpPr>
        <p:spPr bwMode="auto">
          <a:xfrm flipV="1">
            <a:off x="7113588" y="3736975"/>
            <a:ext cx="4762" cy="9525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9" name="Line 867"/>
          <p:cNvSpPr>
            <a:spLocks noChangeShapeType="1"/>
          </p:cNvSpPr>
          <p:nvPr/>
        </p:nvSpPr>
        <p:spPr bwMode="auto">
          <a:xfrm>
            <a:off x="7104063" y="3746500"/>
            <a:ext cx="9525" cy="1588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0" name="Line 868"/>
          <p:cNvSpPr>
            <a:spLocks noChangeShapeType="1"/>
          </p:cNvSpPr>
          <p:nvPr/>
        </p:nvSpPr>
        <p:spPr bwMode="auto">
          <a:xfrm flipV="1">
            <a:off x="7104063" y="3746500"/>
            <a:ext cx="1587" cy="14288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1" name="Line 869"/>
          <p:cNvSpPr>
            <a:spLocks noChangeShapeType="1"/>
          </p:cNvSpPr>
          <p:nvPr/>
        </p:nvSpPr>
        <p:spPr bwMode="auto">
          <a:xfrm flipH="1" flipV="1">
            <a:off x="7099300" y="2719388"/>
            <a:ext cx="4763" cy="3175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Line 870"/>
          <p:cNvSpPr>
            <a:spLocks noChangeShapeType="1"/>
          </p:cNvSpPr>
          <p:nvPr/>
        </p:nvSpPr>
        <p:spPr bwMode="auto">
          <a:xfrm flipH="1" flipV="1">
            <a:off x="7094538" y="3794125"/>
            <a:ext cx="4762" cy="3175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3" name="Line 871"/>
          <p:cNvSpPr>
            <a:spLocks noChangeShapeType="1"/>
          </p:cNvSpPr>
          <p:nvPr/>
        </p:nvSpPr>
        <p:spPr bwMode="auto">
          <a:xfrm flipV="1">
            <a:off x="7099300" y="3797300"/>
            <a:ext cx="1588" cy="9525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4" name="Line 872"/>
          <p:cNvSpPr>
            <a:spLocks noChangeShapeType="1"/>
          </p:cNvSpPr>
          <p:nvPr/>
        </p:nvSpPr>
        <p:spPr bwMode="auto">
          <a:xfrm flipH="1">
            <a:off x="7094538" y="2719388"/>
            <a:ext cx="4762" cy="1587"/>
          </a:xfrm>
          <a:prstGeom prst="line">
            <a:avLst/>
          </a:pr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5" name="Freeform 873"/>
          <p:cNvSpPr>
            <a:spLocks/>
          </p:cNvSpPr>
          <p:nvPr/>
        </p:nvSpPr>
        <p:spPr bwMode="auto">
          <a:xfrm>
            <a:off x="7094538" y="3760788"/>
            <a:ext cx="9525" cy="33337"/>
          </a:xfrm>
          <a:custGeom>
            <a:avLst/>
            <a:gdLst>
              <a:gd name="T0" fmla="*/ 0 w 2"/>
              <a:gd name="T1" fmla="*/ 2147483647 h 7"/>
              <a:gd name="T2" fmla="*/ 0 w 2"/>
              <a:gd name="T3" fmla="*/ 2147483647 h 7"/>
              <a:gd name="T4" fmla="*/ 2147483647 w 2"/>
              <a:gd name="T5" fmla="*/ 0 h 7"/>
              <a:gd name="T6" fmla="*/ 0 60000 65536"/>
              <a:gd name="T7" fmla="*/ 0 60000 65536"/>
              <a:gd name="T8" fmla="*/ 0 60000 65536"/>
              <a:gd name="T9" fmla="*/ 0 w 2"/>
              <a:gd name="T10" fmla="*/ 0 h 7"/>
              <a:gd name="T11" fmla="*/ 2 w 2"/>
              <a:gd name="T12" fmla="*/ 7 h 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7">
                <a:moveTo>
                  <a:pt x="0" y="7"/>
                </a:move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6" name="Freeform 874"/>
          <p:cNvSpPr>
            <a:spLocks/>
          </p:cNvSpPr>
          <p:nvPr/>
        </p:nvSpPr>
        <p:spPr bwMode="auto">
          <a:xfrm>
            <a:off x="7085013" y="2705100"/>
            <a:ext cx="9525" cy="14288"/>
          </a:xfrm>
          <a:custGeom>
            <a:avLst/>
            <a:gdLst>
              <a:gd name="T0" fmla="*/ 2147483647 w 2"/>
              <a:gd name="T1" fmla="*/ 2147483647 h 3"/>
              <a:gd name="T2" fmla="*/ 2147483647 w 2"/>
              <a:gd name="T3" fmla="*/ 2147483647 h 3"/>
              <a:gd name="T4" fmla="*/ 0 w 2"/>
              <a:gd name="T5" fmla="*/ 0 h 3"/>
              <a:gd name="T6" fmla="*/ 0 60000 65536"/>
              <a:gd name="T7" fmla="*/ 0 60000 65536"/>
              <a:gd name="T8" fmla="*/ 0 60000 65536"/>
              <a:gd name="T9" fmla="*/ 0 w 2"/>
              <a:gd name="T10" fmla="*/ 0 h 3"/>
              <a:gd name="T11" fmla="*/ 2 w 2"/>
              <a:gd name="T12" fmla="*/ 3 h 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3">
                <a:moveTo>
                  <a:pt x="2" y="3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FF8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7" name="Line 875"/>
          <p:cNvSpPr>
            <a:spLocks noChangeShapeType="1"/>
          </p:cNvSpPr>
          <p:nvPr/>
        </p:nvSpPr>
        <p:spPr bwMode="auto">
          <a:xfrm flipV="1">
            <a:off x="7450138" y="3640138"/>
            <a:ext cx="904875" cy="38735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8" name="Line 876"/>
          <p:cNvSpPr>
            <a:spLocks noChangeShapeType="1"/>
          </p:cNvSpPr>
          <p:nvPr/>
        </p:nvSpPr>
        <p:spPr bwMode="auto">
          <a:xfrm flipV="1">
            <a:off x="7445375" y="2560638"/>
            <a:ext cx="957263" cy="333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9" name="Line 877"/>
          <p:cNvSpPr>
            <a:spLocks noChangeShapeType="1"/>
          </p:cNvSpPr>
          <p:nvPr/>
        </p:nvSpPr>
        <p:spPr bwMode="auto">
          <a:xfrm flipH="1" flipV="1">
            <a:off x="6721475" y="3567113"/>
            <a:ext cx="728663" cy="4603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0" name="Line 878"/>
          <p:cNvSpPr>
            <a:spLocks noChangeShapeType="1"/>
          </p:cNvSpPr>
          <p:nvPr/>
        </p:nvSpPr>
        <p:spPr bwMode="auto">
          <a:xfrm flipH="1" flipV="1">
            <a:off x="6673850" y="2501900"/>
            <a:ext cx="771525" cy="3921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1" name="Line 879"/>
          <p:cNvSpPr>
            <a:spLocks noChangeShapeType="1"/>
          </p:cNvSpPr>
          <p:nvPr/>
        </p:nvSpPr>
        <p:spPr bwMode="auto">
          <a:xfrm flipV="1">
            <a:off x="8355013" y="2560638"/>
            <a:ext cx="47625" cy="1079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2" name="Line 880"/>
          <p:cNvSpPr>
            <a:spLocks noChangeShapeType="1"/>
          </p:cNvSpPr>
          <p:nvPr/>
        </p:nvSpPr>
        <p:spPr bwMode="auto">
          <a:xfrm flipH="1" flipV="1">
            <a:off x="7445375" y="2894013"/>
            <a:ext cx="4763" cy="11334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4" name="AutoShape 881"/>
          <p:cNvSpPr>
            <a:spLocks noChangeArrowheads="1"/>
          </p:cNvSpPr>
          <p:nvPr/>
        </p:nvSpPr>
        <p:spPr bwMode="auto">
          <a:xfrm rot="21567829" flipH="1">
            <a:off x="2395538" y="2987675"/>
            <a:ext cx="423862" cy="239713"/>
          </a:xfrm>
          <a:prstGeom prst="leftArrow">
            <a:avLst>
              <a:gd name="adj1" fmla="val 67361"/>
              <a:gd name="adj2" fmla="val 5967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85" name="AutoShape 882"/>
          <p:cNvSpPr>
            <a:spLocks noChangeArrowheads="1"/>
          </p:cNvSpPr>
          <p:nvPr/>
        </p:nvSpPr>
        <p:spPr bwMode="auto">
          <a:xfrm rot="21567829" flipH="1">
            <a:off x="6142038" y="2987675"/>
            <a:ext cx="423862" cy="239713"/>
          </a:xfrm>
          <a:prstGeom prst="leftArrow">
            <a:avLst>
              <a:gd name="adj1" fmla="val 67361"/>
              <a:gd name="adj2" fmla="val 5967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pSp>
        <p:nvGrpSpPr>
          <p:cNvPr id="23605" name="Group 883"/>
          <p:cNvGrpSpPr>
            <a:grpSpLocks/>
          </p:cNvGrpSpPr>
          <p:nvPr/>
        </p:nvGrpSpPr>
        <p:grpSpPr bwMode="auto">
          <a:xfrm>
            <a:off x="2876550" y="3230563"/>
            <a:ext cx="1222375" cy="409575"/>
            <a:chOff x="1780" y="1842"/>
            <a:chExt cx="770" cy="258"/>
          </a:xfrm>
        </p:grpSpPr>
        <p:sp>
          <p:nvSpPr>
            <p:cNvPr id="23628" name="Rectangle 884"/>
            <p:cNvSpPr>
              <a:spLocks noChangeArrowheads="1"/>
            </p:cNvSpPr>
            <p:nvPr/>
          </p:nvSpPr>
          <p:spPr bwMode="auto">
            <a:xfrm>
              <a:off x="1830" y="1860"/>
              <a:ext cx="720" cy="240"/>
            </a:xfrm>
            <a:prstGeom prst="rect">
              <a:avLst/>
            </a:prstGeom>
            <a:gradFill rotWithShape="1">
              <a:gsLst>
                <a:gs pos="0">
                  <a:srgbClr val="6666FF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9" name="Text Box 885"/>
            <p:cNvSpPr txBox="1">
              <a:spLocks noChangeArrowheads="1"/>
            </p:cNvSpPr>
            <p:nvPr/>
          </p:nvSpPr>
          <p:spPr bwMode="black">
            <a:xfrm>
              <a:off x="1780" y="1842"/>
              <a:ext cx="47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i="1"/>
                <a:t>Magnitude</a:t>
              </a:r>
            </a:p>
          </p:txBody>
        </p:sp>
      </p:grpSp>
      <p:grpSp>
        <p:nvGrpSpPr>
          <p:cNvPr id="23606" name="Group 886"/>
          <p:cNvGrpSpPr>
            <a:grpSpLocks/>
          </p:cNvGrpSpPr>
          <p:nvPr/>
        </p:nvGrpSpPr>
        <p:grpSpPr bwMode="auto">
          <a:xfrm>
            <a:off x="2800350" y="2636838"/>
            <a:ext cx="1298575" cy="403225"/>
            <a:chOff x="1732" y="1498"/>
            <a:chExt cx="818" cy="254"/>
          </a:xfrm>
        </p:grpSpPr>
        <p:sp>
          <p:nvSpPr>
            <p:cNvPr id="23626" name="Rectangle 887"/>
            <p:cNvSpPr>
              <a:spLocks noChangeArrowheads="1"/>
            </p:cNvSpPr>
            <p:nvPr/>
          </p:nvSpPr>
          <p:spPr bwMode="auto">
            <a:xfrm>
              <a:off x="1830" y="1512"/>
              <a:ext cx="720" cy="240"/>
            </a:xfrm>
            <a:prstGeom prst="rect">
              <a:avLst/>
            </a:prstGeom>
            <a:gradFill rotWithShape="1">
              <a:gsLst>
                <a:gs pos="0">
                  <a:srgbClr val="6666FF"/>
                </a:gs>
                <a:gs pos="100000">
                  <a:schemeClr val="hlink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627" name="Text Box 888"/>
            <p:cNvSpPr txBox="1">
              <a:spLocks noChangeArrowheads="1"/>
            </p:cNvSpPr>
            <p:nvPr/>
          </p:nvSpPr>
          <p:spPr bwMode="black">
            <a:xfrm>
              <a:off x="1732" y="1498"/>
              <a:ext cx="444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900" i="1"/>
                <a:t>Phase</a:t>
              </a:r>
            </a:p>
          </p:txBody>
        </p:sp>
      </p:grpSp>
      <p:sp>
        <p:nvSpPr>
          <p:cNvPr id="23607" name="Text Box 889"/>
          <p:cNvSpPr txBox="1">
            <a:spLocks noChangeArrowheads="1"/>
          </p:cNvSpPr>
          <p:nvPr/>
        </p:nvSpPr>
        <p:spPr bwMode="black">
          <a:xfrm>
            <a:off x="4613275" y="3175000"/>
            <a:ext cx="10382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i="1"/>
              <a:t>Magnitude</a:t>
            </a:r>
          </a:p>
        </p:txBody>
      </p:sp>
      <p:sp>
        <p:nvSpPr>
          <p:cNvPr id="23608" name="Text Box 890"/>
          <p:cNvSpPr txBox="1">
            <a:spLocks noChangeArrowheads="1"/>
          </p:cNvSpPr>
          <p:nvPr/>
        </p:nvSpPr>
        <p:spPr bwMode="black">
          <a:xfrm>
            <a:off x="4760913" y="2641600"/>
            <a:ext cx="558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900" i="1"/>
              <a:t>Phase</a:t>
            </a:r>
          </a:p>
        </p:txBody>
      </p:sp>
      <p:sp>
        <p:nvSpPr>
          <p:cNvPr id="23609" name="Line 891"/>
          <p:cNvSpPr>
            <a:spLocks noChangeShapeType="1"/>
          </p:cNvSpPr>
          <p:nvPr/>
        </p:nvSpPr>
        <p:spPr bwMode="auto">
          <a:xfrm>
            <a:off x="4116388" y="2851150"/>
            <a:ext cx="68738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0" name="Line 892"/>
          <p:cNvSpPr>
            <a:spLocks noChangeShapeType="1"/>
          </p:cNvSpPr>
          <p:nvPr/>
        </p:nvSpPr>
        <p:spPr bwMode="auto">
          <a:xfrm>
            <a:off x="4114800" y="3438525"/>
            <a:ext cx="687388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1" name="Text Box 893"/>
          <p:cNvSpPr txBox="1">
            <a:spLocks noChangeArrowheads="1"/>
          </p:cNvSpPr>
          <p:nvPr/>
        </p:nvSpPr>
        <p:spPr bwMode="black">
          <a:xfrm>
            <a:off x="4097338" y="2641600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/>
              <a:t>same</a:t>
            </a:r>
          </a:p>
        </p:txBody>
      </p:sp>
      <p:sp>
        <p:nvSpPr>
          <p:cNvPr id="23612" name="Text Box 894"/>
          <p:cNvSpPr txBox="1">
            <a:spLocks noChangeArrowheads="1"/>
          </p:cNvSpPr>
          <p:nvPr/>
        </p:nvSpPr>
        <p:spPr bwMode="black">
          <a:xfrm>
            <a:off x="4086225" y="3219450"/>
            <a:ext cx="7588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i="1"/>
              <a:t>modified</a:t>
            </a:r>
          </a:p>
        </p:txBody>
      </p:sp>
      <p:sp>
        <p:nvSpPr>
          <p:cNvPr id="23613" name="Oval 895"/>
          <p:cNvSpPr>
            <a:spLocks noChangeArrowheads="1"/>
          </p:cNvSpPr>
          <p:nvPr/>
        </p:nvSpPr>
        <p:spPr bwMode="auto">
          <a:xfrm>
            <a:off x="3959225" y="4532313"/>
            <a:ext cx="57150" cy="571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14" name="Line 896"/>
          <p:cNvSpPr>
            <a:spLocks noChangeShapeType="1"/>
          </p:cNvSpPr>
          <p:nvPr/>
        </p:nvSpPr>
        <p:spPr bwMode="auto">
          <a:xfrm>
            <a:off x="4256088" y="3430588"/>
            <a:ext cx="0" cy="1133475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5" name="Line 897"/>
          <p:cNvSpPr>
            <a:spLocks noChangeShapeType="1"/>
          </p:cNvSpPr>
          <p:nvPr/>
        </p:nvSpPr>
        <p:spPr bwMode="auto">
          <a:xfrm rot="-5400000">
            <a:off x="4136232" y="4434681"/>
            <a:ext cx="0" cy="255587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6" name="Freeform 898"/>
          <p:cNvSpPr>
            <a:spLocks/>
          </p:cNvSpPr>
          <p:nvPr/>
        </p:nvSpPr>
        <p:spPr bwMode="auto">
          <a:xfrm>
            <a:off x="3003550" y="3309938"/>
            <a:ext cx="1023938" cy="285750"/>
          </a:xfrm>
          <a:custGeom>
            <a:avLst/>
            <a:gdLst>
              <a:gd name="T0" fmla="*/ 2147483647 w 862"/>
              <a:gd name="T1" fmla="*/ 2147483647 h 329"/>
              <a:gd name="T2" fmla="*/ 2147483647 w 862"/>
              <a:gd name="T3" fmla="*/ 2147483647 h 329"/>
              <a:gd name="T4" fmla="*/ 2147483647 w 862"/>
              <a:gd name="T5" fmla="*/ 2147483647 h 329"/>
              <a:gd name="T6" fmla="*/ 2147483647 w 862"/>
              <a:gd name="T7" fmla="*/ 2147483647 h 329"/>
              <a:gd name="T8" fmla="*/ 2147483647 w 862"/>
              <a:gd name="T9" fmla="*/ 2147483647 h 329"/>
              <a:gd name="T10" fmla="*/ 2147483647 w 862"/>
              <a:gd name="T11" fmla="*/ 2147483647 h 329"/>
              <a:gd name="T12" fmla="*/ 2147483647 w 862"/>
              <a:gd name="T13" fmla="*/ 2147483647 h 329"/>
              <a:gd name="T14" fmla="*/ 2147483647 w 862"/>
              <a:gd name="T15" fmla="*/ 2147483647 h 329"/>
              <a:gd name="T16" fmla="*/ 2147483647 w 862"/>
              <a:gd name="T17" fmla="*/ 2147483647 h 329"/>
              <a:gd name="T18" fmla="*/ 2147483647 w 862"/>
              <a:gd name="T19" fmla="*/ 2147483647 h 329"/>
              <a:gd name="T20" fmla="*/ 2147483647 w 862"/>
              <a:gd name="T21" fmla="*/ 2147483647 h 329"/>
              <a:gd name="T22" fmla="*/ 2147483647 w 862"/>
              <a:gd name="T23" fmla="*/ 2147483647 h 329"/>
              <a:gd name="T24" fmla="*/ 2147483647 w 862"/>
              <a:gd name="T25" fmla="*/ 2147483647 h 329"/>
              <a:gd name="T26" fmla="*/ 2147483647 w 862"/>
              <a:gd name="T27" fmla="*/ 2147483647 h 329"/>
              <a:gd name="T28" fmla="*/ 2147483647 w 862"/>
              <a:gd name="T29" fmla="*/ 2147483647 h 329"/>
              <a:gd name="T30" fmla="*/ 2147483647 w 862"/>
              <a:gd name="T31" fmla="*/ 2147483647 h 329"/>
              <a:gd name="T32" fmla="*/ 2147483647 w 862"/>
              <a:gd name="T33" fmla="*/ 2147483647 h 329"/>
              <a:gd name="T34" fmla="*/ 2147483647 w 862"/>
              <a:gd name="T35" fmla="*/ 2147483647 h 329"/>
              <a:gd name="T36" fmla="*/ 2147483647 w 862"/>
              <a:gd name="T37" fmla="*/ 2147483647 h 329"/>
              <a:gd name="T38" fmla="*/ 2147483647 w 862"/>
              <a:gd name="T39" fmla="*/ 2147483647 h 329"/>
              <a:gd name="T40" fmla="*/ 2147483647 w 862"/>
              <a:gd name="T41" fmla="*/ 2147483647 h 329"/>
              <a:gd name="T42" fmla="*/ 2147483647 w 862"/>
              <a:gd name="T43" fmla="*/ 2147483647 h 329"/>
              <a:gd name="T44" fmla="*/ 2147483647 w 862"/>
              <a:gd name="T45" fmla="*/ 2147483647 h 329"/>
              <a:gd name="T46" fmla="*/ 2147483647 w 862"/>
              <a:gd name="T47" fmla="*/ 2147483647 h 329"/>
              <a:gd name="T48" fmla="*/ 2147483647 w 862"/>
              <a:gd name="T49" fmla="*/ 2147483647 h 329"/>
              <a:gd name="T50" fmla="*/ 2147483647 w 862"/>
              <a:gd name="T51" fmla="*/ 2147483647 h 329"/>
              <a:gd name="T52" fmla="*/ 2147483647 w 862"/>
              <a:gd name="T53" fmla="*/ 2147483647 h 329"/>
              <a:gd name="T54" fmla="*/ 2147483647 w 862"/>
              <a:gd name="T55" fmla="*/ 2147483647 h 329"/>
              <a:gd name="T56" fmla="*/ 2147483647 w 862"/>
              <a:gd name="T57" fmla="*/ 2147483647 h 329"/>
              <a:gd name="T58" fmla="*/ 2147483647 w 862"/>
              <a:gd name="T59" fmla="*/ 0 h 329"/>
              <a:gd name="T60" fmla="*/ 2147483647 w 862"/>
              <a:gd name="T61" fmla="*/ 2147483647 h 329"/>
              <a:gd name="T62" fmla="*/ 2147483647 w 862"/>
              <a:gd name="T63" fmla="*/ 2147483647 h 329"/>
              <a:gd name="T64" fmla="*/ 2147483647 w 862"/>
              <a:gd name="T65" fmla="*/ 2147483647 h 329"/>
              <a:gd name="T66" fmla="*/ 2147483647 w 862"/>
              <a:gd name="T67" fmla="*/ 2147483647 h 329"/>
              <a:gd name="T68" fmla="*/ 2147483647 w 862"/>
              <a:gd name="T69" fmla="*/ 2147483647 h 329"/>
              <a:gd name="T70" fmla="*/ 2147483647 w 862"/>
              <a:gd name="T71" fmla="*/ 2147483647 h 329"/>
              <a:gd name="T72" fmla="*/ 2147483647 w 862"/>
              <a:gd name="T73" fmla="*/ 2147483647 h 329"/>
              <a:gd name="T74" fmla="*/ 2147483647 w 862"/>
              <a:gd name="T75" fmla="*/ 2147483647 h 329"/>
              <a:gd name="T76" fmla="*/ 2147483647 w 862"/>
              <a:gd name="T77" fmla="*/ 2147483647 h 329"/>
              <a:gd name="T78" fmla="*/ 2147483647 w 862"/>
              <a:gd name="T79" fmla="*/ 2147483647 h 329"/>
              <a:gd name="T80" fmla="*/ 2147483647 w 862"/>
              <a:gd name="T81" fmla="*/ 2147483647 h 329"/>
              <a:gd name="T82" fmla="*/ 2147483647 w 862"/>
              <a:gd name="T83" fmla="*/ 2147483647 h 329"/>
              <a:gd name="T84" fmla="*/ 2147483647 w 862"/>
              <a:gd name="T85" fmla="*/ 2147483647 h 329"/>
              <a:gd name="T86" fmla="*/ 2147483647 w 862"/>
              <a:gd name="T87" fmla="*/ 2147483647 h 329"/>
              <a:gd name="T88" fmla="*/ 2147483647 w 862"/>
              <a:gd name="T89" fmla="*/ 2147483647 h 329"/>
              <a:gd name="T90" fmla="*/ 2147483647 w 862"/>
              <a:gd name="T91" fmla="*/ 2147483647 h 329"/>
              <a:gd name="T92" fmla="*/ 2147483647 w 862"/>
              <a:gd name="T93" fmla="*/ 2147483647 h 329"/>
              <a:gd name="T94" fmla="*/ 2147483647 w 862"/>
              <a:gd name="T95" fmla="*/ 2147483647 h 329"/>
              <a:gd name="T96" fmla="*/ 2147483647 w 862"/>
              <a:gd name="T97" fmla="*/ 2147483647 h 329"/>
              <a:gd name="T98" fmla="*/ 2147483647 w 862"/>
              <a:gd name="T99" fmla="*/ 2147483647 h 329"/>
              <a:gd name="T100" fmla="*/ 2147483647 w 862"/>
              <a:gd name="T101" fmla="*/ 2147483647 h 329"/>
              <a:gd name="T102" fmla="*/ 2147483647 w 862"/>
              <a:gd name="T103" fmla="*/ 2147483647 h 329"/>
              <a:gd name="T104" fmla="*/ 2147483647 w 862"/>
              <a:gd name="T105" fmla="*/ 2147483647 h 329"/>
              <a:gd name="T106" fmla="*/ 2147483647 w 862"/>
              <a:gd name="T107" fmla="*/ 2147483647 h 329"/>
              <a:gd name="T108" fmla="*/ 2147483647 w 862"/>
              <a:gd name="T109" fmla="*/ 2147483647 h 3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2"/>
              <a:gd name="T166" fmla="*/ 0 h 329"/>
              <a:gd name="T167" fmla="*/ 862 w 862"/>
              <a:gd name="T168" fmla="*/ 329 h 3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2" h="329">
                <a:moveTo>
                  <a:pt x="0" y="311"/>
                </a:moveTo>
                <a:lnTo>
                  <a:pt x="12" y="323"/>
                </a:lnTo>
                <a:lnTo>
                  <a:pt x="18" y="311"/>
                </a:lnTo>
                <a:lnTo>
                  <a:pt x="24" y="293"/>
                </a:lnTo>
                <a:lnTo>
                  <a:pt x="30" y="305"/>
                </a:lnTo>
                <a:lnTo>
                  <a:pt x="48" y="311"/>
                </a:lnTo>
                <a:lnTo>
                  <a:pt x="54" y="269"/>
                </a:lnTo>
                <a:lnTo>
                  <a:pt x="60" y="198"/>
                </a:lnTo>
                <a:lnTo>
                  <a:pt x="72" y="281"/>
                </a:lnTo>
                <a:lnTo>
                  <a:pt x="78" y="311"/>
                </a:lnTo>
                <a:lnTo>
                  <a:pt x="84" y="299"/>
                </a:lnTo>
                <a:lnTo>
                  <a:pt x="90" y="323"/>
                </a:lnTo>
                <a:lnTo>
                  <a:pt x="96" y="323"/>
                </a:lnTo>
                <a:lnTo>
                  <a:pt x="108" y="305"/>
                </a:lnTo>
                <a:lnTo>
                  <a:pt x="114" y="299"/>
                </a:lnTo>
                <a:lnTo>
                  <a:pt x="120" y="323"/>
                </a:lnTo>
                <a:lnTo>
                  <a:pt x="126" y="311"/>
                </a:lnTo>
                <a:lnTo>
                  <a:pt x="138" y="299"/>
                </a:lnTo>
                <a:lnTo>
                  <a:pt x="144" y="305"/>
                </a:lnTo>
                <a:lnTo>
                  <a:pt x="150" y="311"/>
                </a:lnTo>
                <a:lnTo>
                  <a:pt x="156" y="323"/>
                </a:lnTo>
                <a:lnTo>
                  <a:pt x="168" y="323"/>
                </a:lnTo>
                <a:lnTo>
                  <a:pt x="174" y="329"/>
                </a:lnTo>
                <a:lnTo>
                  <a:pt x="180" y="329"/>
                </a:lnTo>
                <a:lnTo>
                  <a:pt x="186" y="299"/>
                </a:lnTo>
                <a:lnTo>
                  <a:pt x="204" y="311"/>
                </a:lnTo>
                <a:lnTo>
                  <a:pt x="210" y="305"/>
                </a:lnTo>
                <a:lnTo>
                  <a:pt x="216" y="311"/>
                </a:lnTo>
                <a:lnTo>
                  <a:pt x="228" y="305"/>
                </a:lnTo>
                <a:lnTo>
                  <a:pt x="234" y="305"/>
                </a:lnTo>
                <a:lnTo>
                  <a:pt x="240" y="311"/>
                </a:lnTo>
                <a:lnTo>
                  <a:pt x="246" y="323"/>
                </a:lnTo>
                <a:lnTo>
                  <a:pt x="258" y="323"/>
                </a:lnTo>
                <a:lnTo>
                  <a:pt x="264" y="305"/>
                </a:lnTo>
                <a:lnTo>
                  <a:pt x="269" y="323"/>
                </a:lnTo>
                <a:lnTo>
                  <a:pt x="275" y="305"/>
                </a:lnTo>
                <a:lnTo>
                  <a:pt x="287" y="311"/>
                </a:lnTo>
                <a:lnTo>
                  <a:pt x="293" y="323"/>
                </a:lnTo>
                <a:lnTo>
                  <a:pt x="299" y="323"/>
                </a:lnTo>
                <a:lnTo>
                  <a:pt x="305" y="329"/>
                </a:lnTo>
                <a:lnTo>
                  <a:pt x="311" y="323"/>
                </a:lnTo>
                <a:lnTo>
                  <a:pt x="323" y="311"/>
                </a:lnTo>
                <a:lnTo>
                  <a:pt x="329" y="305"/>
                </a:lnTo>
                <a:lnTo>
                  <a:pt x="335" y="311"/>
                </a:lnTo>
                <a:lnTo>
                  <a:pt x="341" y="299"/>
                </a:lnTo>
                <a:lnTo>
                  <a:pt x="359" y="323"/>
                </a:lnTo>
                <a:lnTo>
                  <a:pt x="365" y="305"/>
                </a:lnTo>
                <a:lnTo>
                  <a:pt x="371" y="305"/>
                </a:lnTo>
                <a:lnTo>
                  <a:pt x="383" y="311"/>
                </a:lnTo>
                <a:lnTo>
                  <a:pt x="389" y="323"/>
                </a:lnTo>
                <a:lnTo>
                  <a:pt x="395" y="311"/>
                </a:lnTo>
                <a:lnTo>
                  <a:pt x="401" y="329"/>
                </a:lnTo>
                <a:lnTo>
                  <a:pt x="413" y="323"/>
                </a:lnTo>
                <a:lnTo>
                  <a:pt x="419" y="293"/>
                </a:lnTo>
                <a:lnTo>
                  <a:pt x="425" y="293"/>
                </a:lnTo>
                <a:lnTo>
                  <a:pt x="431" y="281"/>
                </a:lnTo>
                <a:lnTo>
                  <a:pt x="443" y="293"/>
                </a:lnTo>
                <a:lnTo>
                  <a:pt x="449" y="293"/>
                </a:lnTo>
                <a:lnTo>
                  <a:pt x="455" y="269"/>
                </a:lnTo>
                <a:lnTo>
                  <a:pt x="461" y="0"/>
                </a:lnTo>
                <a:lnTo>
                  <a:pt x="473" y="269"/>
                </a:lnTo>
                <a:lnTo>
                  <a:pt x="479" y="305"/>
                </a:lnTo>
                <a:lnTo>
                  <a:pt x="485" y="299"/>
                </a:lnTo>
                <a:lnTo>
                  <a:pt x="491" y="323"/>
                </a:lnTo>
                <a:lnTo>
                  <a:pt x="503" y="305"/>
                </a:lnTo>
                <a:lnTo>
                  <a:pt x="515" y="311"/>
                </a:lnTo>
                <a:lnTo>
                  <a:pt x="521" y="329"/>
                </a:lnTo>
                <a:lnTo>
                  <a:pt x="527" y="323"/>
                </a:lnTo>
                <a:lnTo>
                  <a:pt x="539" y="305"/>
                </a:lnTo>
                <a:lnTo>
                  <a:pt x="545" y="299"/>
                </a:lnTo>
                <a:lnTo>
                  <a:pt x="551" y="311"/>
                </a:lnTo>
                <a:lnTo>
                  <a:pt x="557" y="293"/>
                </a:lnTo>
                <a:lnTo>
                  <a:pt x="569" y="323"/>
                </a:lnTo>
                <a:lnTo>
                  <a:pt x="575" y="311"/>
                </a:lnTo>
                <a:lnTo>
                  <a:pt x="581" y="329"/>
                </a:lnTo>
                <a:lnTo>
                  <a:pt x="587" y="311"/>
                </a:lnTo>
                <a:lnTo>
                  <a:pt x="599" y="311"/>
                </a:lnTo>
                <a:lnTo>
                  <a:pt x="605" y="311"/>
                </a:lnTo>
                <a:lnTo>
                  <a:pt x="611" y="329"/>
                </a:lnTo>
                <a:lnTo>
                  <a:pt x="617" y="311"/>
                </a:lnTo>
                <a:lnTo>
                  <a:pt x="629" y="311"/>
                </a:lnTo>
                <a:lnTo>
                  <a:pt x="635" y="299"/>
                </a:lnTo>
                <a:lnTo>
                  <a:pt x="641" y="305"/>
                </a:lnTo>
                <a:lnTo>
                  <a:pt x="647" y="311"/>
                </a:lnTo>
                <a:lnTo>
                  <a:pt x="659" y="311"/>
                </a:lnTo>
                <a:lnTo>
                  <a:pt x="671" y="323"/>
                </a:lnTo>
                <a:lnTo>
                  <a:pt x="677" y="323"/>
                </a:lnTo>
                <a:lnTo>
                  <a:pt x="689" y="299"/>
                </a:lnTo>
                <a:lnTo>
                  <a:pt x="695" y="311"/>
                </a:lnTo>
                <a:lnTo>
                  <a:pt x="701" y="323"/>
                </a:lnTo>
                <a:lnTo>
                  <a:pt x="707" y="311"/>
                </a:lnTo>
                <a:lnTo>
                  <a:pt x="719" y="311"/>
                </a:lnTo>
                <a:lnTo>
                  <a:pt x="725" y="305"/>
                </a:lnTo>
                <a:lnTo>
                  <a:pt x="731" y="293"/>
                </a:lnTo>
                <a:lnTo>
                  <a:pt x="737" y="293"/>
                </a:lnTo>
                <a:lnTo>
                  <a:pt x="743" y="293"/>
                </a:lnTo>
                <a:lnTo>
                  <a:pt x="755" y="299"/>
                </a:lnTo>
                <a:lnTo>
                  <a:pt x="761" y="305"/>
                </a:lnTo>
                <a:lnTo>
                  <a:pt x="767" y="323"/>
                </a:lnTo>
                <a:lnTo>
                  <a:pt x="772" y="305"/>
                </a:lnTo>
                <a:lnTo>
                  <a:pt x="784" y="323"/>
                </a:lnTo>
                <a:lnTo>
                  <a:pt x="790" y="299"/>
                </a:lnTo>
                <a:lnTo>
                  <a:pt x="796" y="311"/>
                </a:lnTo>
                <a:lnTo>
                  <a:pt x="802" y="305"/>
                </a:lnTo>
                <a:lnTo>
                  <a:pt x="814" y="281"/>
                </a:lnTo>
                <a:lnTo>
                  <a:pt x="826" y="269"/>
                </a:lnTo>
                <a:lnTo>
                  <a:pt x="832" y="311"/>
                </a:lnTo>
                <a:lnTo>
                  <a:pt x="844" y="239"/>
                </a:lnTo>
                <a:lnTo>
                  <a:pt x="850" y="293"/>
                </a:lnTo>
                <a:lnTo>
                  <a:pt x="856" y="305"/>
                </a:lnTo>
                <a:lnTo>
                  <a:pt x="862" y="48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7" name="Freeform 899"/>
          <p:cNvSpPr>
            <a:spLocks/>
          </p:cNvSpPr>
          <p:nvPr/>
        </p:nvSpPr>
        <p:spPr bwMode="auto">
          <a:xfrm>
            <a:off x="3003550" y="2876550"/>
            <a:ext cx="1042988" cy="119063"/>
          </a:xfrm>
          <a:custGeom>
            <a:avLst/>
            <a:gdLst>
              <a:gd name="T0" fmla="*/ 2147483647 w 514"/>
              <a:gd name="T1" fmla="*/ 2147483647 h 520"/>
              <a:gd name="T2" fmla="*/ 2147483647 w 514"/>
              <a:gd name="T3" fmla="*/ 2147483647 h 520"/>
              <a:gd name="T4" fmla="*/ 2147483647 w 514"/>
              <a:gd name="T5" fmla="*/ 2147483647 h 520"/>
              <a:gd name="T6" fmla="*/ 2147483647 w 514"/>
              <a:gd name="T7" fmla="*/ 2147483647 h 520"/>
              <a:gd name="T8" fmla="*/ 2147483647 w 514"/>
              <a:gd name="T9" fmla="*/ 2147483647 h 520"/>
              <a:gd name="T10" fmla="*/ 2147483647 w 514"/>
              <a:gd name="T11" fmla="*/ 2147483647 h 520"/>
              <a:gd name="T12" fmla="*/ 2147483647 w 514"/>
              <a:gd name="T13" fmla="*/ 2147483647 h 520"/>
              <a:gd name="T14" fmla="*/ 2147483647 w 514"/>
              <a:gd name="T15" fmla="*/ 2147483647 h 520"/>
              <a:gd name="T16" fmla="*/ 2147483647 w 514"/>
              <a:gd name="T17" fmla="*/ 2147483647 h 520"/>
              <a:gd name="T18" fmla="*/ 2147483647 w 514"/>
              <a:gd name="T19" fmla="*/ 2147483647 h 520"/>
              <a:gd name="T20" fmla="*/ 2147483647 w 514"/>
              <a:gd name="T21" fmla="*/ 2147483647 h 520"/>
              <a:gd name="T22" fmla="*/ 2147483647 w 514"/>
              <a:gd name="T23" fmla="*/ 2147483647 h 520"/>
              <a:gd name="T24" fmla="*/ 2147483647 w 514"/>
              <a:gd name="T25" fmla="*/ 2147483647 h 520"/>
              <a:gd name="T26" fmla="*/ 2147483647 w 514"/>
              <a:gd name="T27" fmla="*/ 2147483647 h 520"/>
              <a:gd name="T28" fmla="*/ 2147483647 w 514"/>
              <a:gd name="T29" fmla="*/ 2147483647 h 520"/>
              <a:gd name="T30" fmla="*/ 2147483647 w 514"/>
              <a:gd name="T31" fmla="*/ 2147483647 h 520"/>
              <a:gd name="T32" fmla="*/ 2147483647 w 514"/>
              <a:gd name="T33" fmla="*/ 2147483647 h 520"/>
              <a:gd name="T34" fmla="*/ 2147483647 w 514"/>
              <a:gd name="T35" fmla="*/ 2147483647 h 520"/>
              <a:gd name="T36" fmla="*/ 2147483647 w 514"/>
              <a:gd name="T37" fmla="*/ 2147483647 h 520"/>
              <a:gd name="T38" fmla="*/ 2147483647 w 514"/>
              <a:gd name="T39" fmla="*/ 2147483647 h 520"/>
              <a:gd name="T40" fmla="*/ 2147483647 w 514"/>
              <a:gd name="T41" fmla="*/ 2147483647 h 520"/>
              <a:gd name="T42" fmla="*/ 2147483647 w 514"/>
              <a:gd name="T43" fmla="*/ 2147483647 h 520"/>
              <a:gd name="T44" fmla="*/ 2147483647 w 514"/>
              <a:gd name="T45" fmla="*/ 2147483647 h 520"/>
              <a:gd name="T46" fmla="*/ 2147483647 w 514"/>
              <a:gd name="T47" fmla="*/ 2147483647 h 520"/>
              <a:gd name="T48" fmla="*/ 2147483647 w 514"/>
              <a:gd name="T49" fmla="*/ 2147483647 h 520"/>
              <a:gd name="T50" fmla="*/ 2147483647 w 514"/>
              <a:gd name="T51" fmla="*/ 2147483647 h 520"/>
              <a:gd name="T52" fmla="*/ 2147483647 w 514"/>
              <a:gd name="T53" fmla="*/ 2147483647 h 520"/>
              <a:gd name="T54" fmla="*/ 2147483647 w 514"/>
              <a:gd name="T55" fmla="*/ 2147483647 h 520"/>
              <a:gd name="T56" fmla="*/ 2147483647 w 514"/>
              <a:gd name="T57" fmla="*/ 2147483647 h 520"/>
              <a:gd name="T58" fmla="*/ 2147483647 w 514"/>
              <a:gd name="T59" fmla="*/ 2147483647 h 520"/>
              <a:gd name="T60" fmla="*/ 2147483647 w 514"/>
              <a:gd name="T61" fmla="*/ 2147483647 h 520"/>
              <a:gd name="T62" fmla="*/ 2147483647 w 514"/>
              <a:gd name="T63" fmla="*/ 2147483647 h 520"/>
              <a:gd name="T64" fmla="*/ 2147483647 w 514"/>
              <a:gd name="T65" fmla="*/ 2147483647 h 520"/>
              <a:gd name="T66" fmla="*/ 2147483647 w 514"/>
              <a:gd name="T67" fmla="*/ 2147483647 h 520"/>
              <a:gd name="T68" fmla="*/ 2147483647 w 514"/>
              <a:gd name="T69" fmla="*/ 2147483647 h 520"/>
              <a:gd name="T70" fmla="*/ 2147483647 w 514"/>
              <a:gd name="T71" fmla="*/ 2147483647 h 520"/>
              <a:gd name="T72" fmla="*/ 2147483647 w 514"/>
              <a:gd name="T73" fmla="*/ 2147483647 h 520"/>
              <a:gd name="T74" fmla="*/ 2147483647 w 514"/>
              <a:gd name="T75" fmla="*/ 2147483647 h 520"/>
              <a:gd name="T76" fmla="*/ 2147483647 w 514"/>
              <a:gd name="T77" fmla="*/ 2147483647 h 520"/>
              <a:gd name="T78" fmla="*/ 2147483647 w 514"/>
              <a:gd name="T79" fmla="*/ 2147483647 h 520"/>
              <a:gd name="T80" fmla="*/ 2147483647 w 514"/>
              <a:gd name="T81" fmla="*/ 2147483647 h 520"/>
              <a:gd name="T82" fmla="*/ 2147483647 w 514"/>
              <a:gd name="T83" fmla="*/ 2147483647 h 5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14"/>
              <a:gd name="T127" fmla="*/ 0 h 520"/>
              <a:gd name="T128" fmla="*/ 514 w 514"/>
              <a:gd name="T129" fmla="*/ 520 h 5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14" h="520">
                <a:moveTo>
                  <a:pt x="0" y="261"/>
                </a:moveTo>
                <a:lnTo>
                  <a:pt x="3" y="313"/>
                </a:lnTo>
                <a:lnTo>
                  <a:pt x="9" y="302"/>
                </a:lnTo>
                <a:lnTo>
                  <a:pt x="12" y="386"/>
                </a:lnTo>
                <a:lnTo>
                  <a:pt x="15" y="508"/>
                </a:lnTo>
                <a:lnTo>
                  <a:pt x="18" y="130"/>
                </a:lnTo>
                <a:lnTo>
                  <a:pt x="25" y="380"/>
                </a:lnTo>
                <a:lnTo>
                  <a:pt x="28" y="427"/>
                </a:lnTo>
                <a:lnTo>
                  <a:pt x="31" y="27"/>
                </a:lnTo>
                <a:lnTo>
                  <a:pt x="34" y="520"/>
                </a:lnTo>
                <a:lnTo>
                  <a:pt x="40" y="497"/>
                </a:lnTo>
                <a:lnTo>
                  <a:pt x="43" y="203"/>
                </a:lnTo>
                <a:lnTo>
                  <a:pt x="46" y="471"/>
                </a:lnTo>
                <a:lnTo>
                  <a:pt x="50" y="386"/>
                </a:lnTo>
                <a:lnTo>
                  <a:pt x="56" y="289"/>
                </a:lnTo>
                <a:lnTo>
                  <a:pt x="59" y="425"/>
                </a:lnTo>
                <a:lnTo>
                  <a:pt x="62" y="360"/>
                </a:lnTo>
                <a:lnTo>
                  <a:pt x="65" y="377"/>
                </a:lnTo>
                <a:lnTo>
                  <a:pt x="68" y="226"/>
                </a:lnTo>
                <a:lnTo>
                  <a:pt x="78" y="185"/>
                </a:lnTo>
                <a:lnTo>
                  <a:pt x="81" y="456"/>
                </a:lnTo>
                <a:lnTo>
                  <a:pt x="84" y="45"/>
                </a:lnTo>
                <a:lnTo>
                  <a:pt x="90" y="16"/>
                </a:lnTo>
                <a:lnTo>
                  <a:pt x="93" y="403"/>
                </a:lnTo>
                <a:lnTo>
                  <a:pt x="96" y="451"/>
                </a:lnTo>
                <a:lnTo>
                  <a:pt x="99" y="61"/>
                </a:lnTo>
                <a:lnTo>
                  <a:pt x="106" y="102"/>
                </a:lnTo>
                <a:lnTo>
                  <a:pt x="109" y="229"/>
                </a:lnTo>
                <a:lnTo>
                  <a:pt x="112" y="208"/>
                </a:lnTo>
                <a:lnTo>
                  <a:pt x="115" y="144"/>
                </a:lnTo>
                <a:lnTo>
                  <a:pt x="121" y="19"/>
                </a:lnTo>
                <a:lnTo>
                  <a:pt x="124" y="55"/>
                </a:lnTo>
                <a:lnTo>
                  <a:pt x="128" y="113"/>
                </a:lnTo>
                <a:lnTo>
                  <a:pt x="131" y="105"/>
                </a:lnTo>
                <a:lnTo>
                  <a:pt x="137" y="492"/>
                </a:lnTo>
                <a:lnTo>
                  <a:pt x="140" y="196"/>
                </a:lnTo>
                <a:lnTo>
                  <a:pt x="143" y="3"/>
                </a:lnTo>
                <a:lnTo>
                  <a:pt x="146" y="305"/>
                </a:lnTo>
                <a:lnTo>
                  <a:pt x="153" y="110"/>
                </a:lnTo>
                <a:lnTo>
                  <a:pt x="159" y="76"/>
                </a:lnTo>
                <a:lnTo>
                  <a:pt x="162" y="50"/>
                </a:lnTo>
                <a:lnTo>
                  <a:pt x="168" y="91"/>
                </a:lnTo>
                <a:lnTo>
                  <a:pt x="171" y="53"/>
                </a:lnTo>
                <a:lnTo>
                  <a:pt x="174" y="484"/>
                </a:lnTo>
                <a:lnTo>
                  <a:pt x="177" y="417"/>
                </a:lnTo>
                <a:lnTo>
                  <a:pt x="181" y="425"/>
                </a:lnTo>
                <a:lnTo>
                  <a:pt x="187" y="58"/>
                </a:lnTo>
                <a:lnTo>
                  <a:pt x="190" y="481"/>
                </a:lnTo>
                <a:lnTo>
                  <a:pt x="193" y="60"/>
                </a:lnTo>
                <a:lnTo>
                  <a:pt x="196" y="347"/>
                </a:lnTo>
                <a:lnTo>
                  <a:pt x="202" y="300"/>
                </a:lnTo>
                <a:lnTo>
                  <a:pt x="206" y="234"/>
                </a:lnTo>
                <a:lnTo>
                  <a:pt x="209" y="281"/>
                </a:lnTo>
                <a:lnTo>
                  <a:pt x="212" y="508"/>
                </a:lnTo>
                <a:lnTo>
                  <a:pt x="218" y="70"/>
                </a:lnTo>
                <a:lnTo>
                  <a:pt x="221" y="500"/>
                </a:lnTo>
                <a:lnTo>
                  <a:pt x="224" y="510"/>
                </a:lnTo>
                <a:lnTo>
                  <a:pt x="227" y="473"/>
                </a:lnTo>
                <a:lnTo>
                  <a:pt x="234" y="435"/>
                </a:lnTo>
                <a:lnTo>
                  <a:pt x="240" y="377"/>
                </a:lnTo>
                <a:lnTo>
                  <a:pt x="243" y="300"/>
                </a:lnTo>
                <a:lnTo>
                  <a:pt x="249" y="201"/>
                </a:lnTo>
                <a:lnTo>
                  <a:pt x="252" y="305"/>
                </a:lnTo>
                <a:lnTo>
                  <a:pt x="255" y="42"/>
                </a:lnTo>
                <a:lnTo>
                  <a:pt x="259" y="133"/>
                </a:lnTo>
                <a:lnTo>
                  <a:pt x="265" y="9"/>
                </a:lnTo>
                <a:lnTo>
                  <a:pt x="268" y="398"/>
                </a:lnTo>
                <a:lnTo>
                  <a:pt x="271" y="464"/>
                </a:lnTo>
                <a:lnTo>
                  <a:pt x="274" y="403"/>
                </a:lnTo>
                <a:lnTo>
                  <a:pt x="280" y="492"/>
                </a:lnTo>
                <a:lnTo>
                  <a:pt x="284" y="255"/>
                </a:lnTo>
                <a:lnTo>
                  <a:pt x="287" y="235"/>
                </a:lnTo>
                <a:lnTo>
                  <a:pt x="290" y="401"/>
                </a:lnTo>
                <a:lnTo>
                  <a:pt x="293" y="243"/>
                </a:lnTo>
                <a:lnTo>
                  <a:pt x="299" y="401"/>
                </a:lnTo>
                <a:lnTo>
                  <a:pt x="302" y="29"/>
                </a:lnTo>
                <a:lnTo>
                  <a:pt x="305" y="29"/>
                </a:lnTo>
                <a:lnTo>
                  <a:pt x="309" y="110"/>
                </a:lnTo>
                <a:lnTo>
                  <a:pt x="315" y="18"/>
                </a:lnTo>
                <a:lnTo>
                  <a:pt x="321" y="354"/>
                </a:lnTo>
                <a:lnTo>
                  <a:pt x="324" y="304"/>
                </a:lnTo>
                <a:lnTo>
                  <a:pt x="330" y="200"/>
                </a:lnTo>
                <a:lnTo>
                  <a:pt x="334" y="133"/>
                </a:lnTo>
                <a:lnTo>
                  <a:pt x="337" y="91"/>
                </a:lnTo>
                <a:lnTo>
                  <a:pt x="340" y="177"/>
                </a:lnTo>
                <a:lnTo>
                  <a:pt x="346" y="455"/>
                </a:lnTo>
                <a:lnTo>
                  <a:pt x="349" y="102"/>
                </a:lnTo>
                <a:lnTo>
                  <a:pt x="352" y="500"/>
                </a:lnTo>
                <a:lnTo>
                  <a:pt x="355" y="442"/>
                </a:lnTo>
                <a:lnTo>
                  <a:pt x="362" y="347"/>
                </a:lnTo>
                <a:lnTo>
                  <a:pt x="365" y="451"/>
                </a:lnTo>
                <a:lnTo>
                  <a:pt x="368" y="421"/>
                </a:lnTo>
                <a:lnTo>
                  <a:pt x="371" y="352"/>
                </a:lnTo>
                <a:lnTo>
                  <a:pt x="377" y="61"/>
                </a:lnTo>
                <a:lnTo>
                  <a:pt x="380" y="217"/>
                </a:lnTo>
                <a:lnTo>
                  <a:pt x="383" y="35"/>
                </a:lnTo>
                <a:lnTo>
                  <a:pt x="387" y="469"/>
                </a:lnTo>
                <a:lnTo>
                  <a:pt x="393" y="520"/>
                </a:lnTo>
                <a:lnTo>
                  <a:pt x="396" y="1"/>
                </a:lnTo>
                <a:lnTo>
                  <a:pt x="402" y="461"/>
                </a:lnTo>
                <a:lnTo>
                  <a:pt x="405" y="489"/>
                </a:lnTo>
                <a:lnTo>
                  <a:pt x="412" y="42"/>
                </a:lnTo>
                <a:lnTo>
                  <a:pt x="415" y="102"/>
                </a:lnTo>
                <a:lnTo>
                  <a:pt x="418" y="8"/>
                </a:lnTo>
                <a:lnTo>
                  <a:pt x="421" y="47"/>
                </a:lnTo>
                <a:lnTo>
                  <a:pt x="427" y="297"/>
                </a:lnTo>
                <a:lnTo>
                  <a:pt x="430" y="406"/>
                </a:lnTo>
                <a:lnTo>
                  <a:pt x="433" y="409"/>
                </a:lnTo>
                <a:lnTo>
                  <a:pt x="436" y="347"/>
                </a:lnTo>
                <a:lnTo>
                  <a:pt x="443" y="377"/>
                </a:lnTo>
                <a:lnTo>
                  <a:pt x="446" y="313"/>
                </a:lnTo>
                <a:lnTo>
                  <a:pt x="449" y="403"/>
                </a:lnTo>
                <a:lnTo>
                  <a:pt x="452" y="386"/>
                </a:lnTo>
                <a:lnTo>
                  <a:pt x="458" y="239"/>
                </a:lnTo>
                <a:lnTo>
                  <a:pt x="461" y="346"/>
                </a:lnTo>
                <a:lnTo>
                  <a:pt x="465" y="468"/>
                </a:lnTo>
                <a:lnTo>
                  <a:pt x="468" y="362"/>
                </a:lnTo>
                <a:lnTo>
                  <a:pt x="474" y="360"/>
                </a:lnTo>
                <a:lnTo>
                  <a:pt x="477" y="0"/>
                </a:lnTo>
                <a:lnTo>
                  <a:pt x="483" y="383"/>
                </a:lnTo>
                <a:lnTo>
                  <a:pt x="490" y="346"/>
                </a:lnTo>
                <a:lnTo>
                  <a:pt x="493" y="372"/>
                </a:lnTo>
                <a:lnTo>
                  <a:pt x="496" y="346"/>
                </a:lnTo>
                <a:lnTo>
                  <a:pt x="499" y="149"/>
                </a:lnTo>
                <a:lnTo>
                  <a:pt x="505" y="126"/>
                </a:lnTo>
                <a:lnTo>
                  <a:pt x="508" y="149"/>
                </a:lnTo>
                <a:lnTo>
                  <a:pt x="511" y="170"/>
                </a:lnTo>
                <a:lnTo>
                  <a:pt x="514" y="50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8" name="Freeform 900"/>
          <p:cNvSpPr>
            <a:spLocks/>
          </p:cNvSpPr>
          <p:nvPr/>
        </p:nvSpPr>
        <p:spPr bwMode="auto">
          <a:xfrm>
            <a:off x="4894263" y="2874963"/>
            <a:ext cx="1042987" cy="119062"/>
          </a:xfrm>
          <a:custGeom>
            <a:avLst/>
            <a:gdLst>
              <a:gd name="T0" fmla="*/ 2147483647 w 514"/>
              <a:gd name="T1" fmla="*/ 2147483647 h 520"/>
              <a:gd name="T2" fmla="*/ 2147483647 w 514"/>
              <a:gd name="T3" fmla="*/ 2147483647 h 520"/>
              <a:gd name="T4" fmla="*/ 2147483647 w 514"/>
              <a:gd name="T5" fmla="*/ 2147483647 h 520"/>
              <a:gd name="T6" fmla="*/ 2147483647 w 514"/>
              <a:gd name="T7" fmla="*/ 2147483647 h 520"/>
              <a:gd name="T8" fmla="*/ 2147483647 w 514"/>
              <a:gd name="T9" fmla="*/ 2147483647 h 520"/>
              <a:gd name="T10" fmla="*/ 2147483647 w 514"/>
              <a:gd name="T11" fmla="*/ 2147483647 h 520"/>
              <a:gd name="T12" fmla="*/ 2147483647 w 514"/>
              <a:gd name="T13" fmla="*/ 2147483647 h 520"/>
              <a:gd name="T14" fmla="*/ 2147483647 w 514"/>
              <a:gd name="T15" fmla="*/ 2147483647 h 520"/>
              <a:gd name="T16" fmla="*/ 2147483647 w 514"/>
              <a:gd name="T17" fmla="*/ 2147483647 h 520"/>
              <a:gd name="T18" fmla="*/ 2147483647 w 514"/>
              <a:gd name="T19" fmla="*/ 2147483647 h 520"/>
              <a:gd name="T20" fmla="*/ 2147483647 w 514"/>
              <a:gd name="T21" fmla="*/ 2147483647 h 520"/>
              <a:gd name="T22" fmla="*/ 2147483647 w 514"/>
              <a:gd name="T23" fmla="*/ 2147483647 h 520"/>
              <a:gd name="T24" fmla="*/ 2147483647 w 514"/>
              <a:gd name="T25" fmla="*/ 2147483647 h 520"/>
              <a:gd name="T26" fmla="*/ 2147483647 w 514"/>
              <a:gd name="T27" fmla="*/ 2147483647 h 520"/>
              <a:gd name="T28" fmla="*/ 2147483647 w 514"/>
              <a:gd name="T29" fmla="*/ 2147483647 h 520"/>
              <a:gd name="T30" fmla="*/ 2147483647 w 514"/>
              <a:gd name="T31" fmla="*/ 2147483647 h 520"/>
              <a:gd name="T32" fmla="*/ 2147483647 w 514"/>
              <a:gd name="T33" fmla="*/ 2147483647 h 520"/>
              <a:gd name="T34" fmla="*/ 2147483647 w 514"/>
              <a:gd name="T35" fmla="*/ 2147483647 h 520"/>
              <a:gd name="T36" fmla="*/ 2147483647 w 514"/>
              <a:gd name="T37" fmla="*/ 2147483647 h 520"/>
              <a:gd name="T38" fmla="*/ 2147483647 w 514"/>
              <a:gd name="T39" fmla="*/ 2147483647 h 520"/>
              <a:gd name="T40" fmla="*/ 2147483647 w 514"/>
              <a:gd name="T41" fmla="*/ 2147483647 h 520"/>
              <a:gd name="T42" fmla="*/ 2147483647 w 514"/>
              <a:gd name="T43" fmla="*/ 2147483647 h 520"/>
              <a:gd name="T44" fmla="*/ 2147483647 w 514"/>
              <a:gd name="T45" fmla="*/ 2147483647 h 520"/>
              <a:gd name="T46" fmla="*/ 2147483647 w 514"/>
              <a:gd name="T47" fmla="*/ 2147483647 h 520"/>
              <a:gd name="T48" fmla="*/ 2147483647 w 514"/>
              <a:gd name="T49" fmla="*/ 2147483647 h 520"/>
              <a:gd name="T50" fmla="*/ 2147483647 w 514"/>
              <a:gd name="T51" fmla="*/ 2147483647 h 520"/>
              <a:gd name="T52" fmla="*/ 2147483647 w 514"/>
              <a:gd name="T53" fmla="*/ 2147483647 h 520"/>
              <a:gd name="T54" fmla="*/ 2147483647 w 514"/>
              <a:gd name="T55" fmla="*/ 2147483647 h 520"/>
              <a:gd name="T56" fmla="*/ 2147483647 w 514"/>
              <a:gd name="T57" fmla="*/ 2147483647 h 520"/>
              <a:gd name="T58" fmla="*/ 2147483647 w 514"/>
              <a:gd name="T59" fmla="*/ 2147483647 h 520"/>
              <a:gd name="T60" fmla="*/ 2147483647 w 514"/>
              <a:gd name="T61" fmla="*/ 2147483647 h 520"/>
              <a:gd name="T62" fmla="*/ 2147483647 w 514"/>
              <a:gd name="T63" fmla="*/ 2147483647 h 520"/>
              <a:gd name="T64" fmla="*/ 2147483647 w 514"/>
              <a:gd name="T65" fmla="*/ 2147483647 h 520"/>
              <a:gd name="T66" fmla="*/ 2147483647 w 514"/>
              <a:gd name="T67" fmla="*/ 2147483647 h 520"/>
              <a:gd name="T68" fmla="*/ 2147483647 w 514"/>
              <a:gd name="T69" fmla="*/ 2147483647 h 520"/>
              <a:gd name="T70" fmla="*/ 2147483647 w 514"/>
              <a:gd name="T71" fmla="*/ 2147483647 h 520"/>
              <a:gd name="T72" fmla="*/ 2147483647 w 514"/>
              <a:gd name="T73" fmla="*/ 2147483647 h 520"/>
              <a:gd name="T74" fmla="*/ 2147483647 w 514"/>
              <a:gd name="T75" fmla="*/ 2147483647 h 520"/>
              <a:gd name="T76" fmla="*/ 2147483647 w 514"/>
              <a:gd name="T77" fmla="*/ 2147483647 h 520"/>
              <a:gd name="T78" fmla="*/ 2147483647 w 514"/>
              <a:gd name="T79" fmla="*/ 2147483647 h 520"/>
              <a:gd name="T80" fmla="*/ 2147483647 w 514"/>
              <a:gd name="T81" fmla="*/ 2147483647 h 520"/>
              <a:gd name="T82" fmla="*/ 2147483647 w 514"/>
              <a:gd name="T83" fmla="*/ 2147483647 h 52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14"/>
              <a:gd name="T127" fmla="*/ 0 h 520"/>
              <a:gd name="T128" fmla="*/ 514 w 514"/>
              <a:gd name="T129" fmla="*/ 520 h 52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14" h="520">
                <a:moveTo>
                  <a:pt x="0" y="261"/>
                </a:moveTo>
                <a:lnTo>
                  <a:pt x="3" y="313"/>
                </a:lnTo>
                <a:lnTo>
                  <a:pt x="9" y="302"/>
                </a:lnTo>
                <a:lnTo>
                  <a:pt x="12" y="386"/>
                </a:lnTo>
                <a:lnTo>
                  <a:pt x="15" y="508"/>
                </a:lnTo>
                <a:lnTo>
                  <a:pt x="18" y="130"/>
                </a:lnTo>
                <a:lnTo>
                  <a:pt x="25" y="380"/>
                </a:lnTo>
                <a:lnTo>
                  <a:pt x="28" y="427"/>
                </a:lnTo>
                <a:lnTo>
                  <a:pt x="31" y="27"/>
                </a:lnTo>
                <a:lnTo>
                  <a:pt x="34" y="520"/>
                </a:lnTo>
                <a:lnTo>
                  <a:pt x="40" y="497"/>
                </a:lnTo>
                <a:lnTo>
                  <a:pt x="43" y="203"/>
                </a:lnTo>
                <a:lnTo>
                  <a:pt x="46" y="471"/>
                </a:lnTo>
                <a:lnTo>
                  <a:pt x="50" y="386"/>
                </a:lnTo>
                <a:lnTo>
                  <a:pt x="56" y="289"/>
                </a:lnTo>
                <a:lnTo>
                  <a:pt x="59" y="425"/>
                </a:lnTo>
                <a:lnTo>
                  <a:pt x="62" y="360"/>
                </a:lnTo>
                <a:lnTo>
                  <a:pt x="65" y="377"/>
                </a:lnTo>
                <a:lnTo>
                  <a:pt x="68" y="226"/>
                </a:lnTo>
                <a:lnTo>
                  <a:pt x="78" y="185"/>
                </a:lnTo>
                <a:lnTo>
                  <a:pt x="81" y="456"/>
                </a:lnTo>
                <a:lnTo>
                  <a:pt x="84" y="45"/>
                </a:lnTo>
                <a:lnTo>
                  <a:pt x="90" y="16"/>
                </a:lnTo>
                <a:lnTo>
                  <a:pt x="93" y="403"/>
                </a:lnTo>
                <a:lnTo>
                  <a:pt x="96" y="451"/>
                </a:lnTo>
                <a:lnTo>
                  <a:pt x="99" y="61"/>
                </a:lnTo>
                <a:lnTo>
                  <a:pt x="106" y="102"/>
                </a:lnTo>
                <a:lnTo>
                  <a:pt x="109" y="229"/>
                </a:lnTo>
                <a:lnTo>
                  <a:pt x="112" y="208"/>
                </a:lnTo>
                <a:lnTo>
                  <a:pt x="115" y="144"/>
                </a:lnTo>
                <a:lnTo>
                  <a:pt x="121" y="19"/>
                </a:lnTo>
                <a:lnTo>
                  <a:pt x="124" y="55"/>
                </a:lnTo>
                <a:lnTo>
                  <a:pt x="128" y="113"/>
                </a:lnTo>
                <a:lnTo>
                  <a:pt x="131" y="105"/>
                </a:lnTo>
                <a:lnTo>
                  <a:pt x="137" y="492"/>
                </a:lnTo>
                <a:lnTo>
                  <a:pt x="140" y="196"/>
                </a:lnTo>
                <a:lnTo>
                  <a:pt x="143" y="3"/>
                </a:lnTo>
                <a:lnTo>
                  <a:pt x="146" y="305"/>
                </a:lnTo>
                <a:lnTo>
                  <a:pt x="153" y="110"/>
                </a:lnTo>
                <a:lnTo>
                  <a:pt x="159" y="76"/>
                </a:lnTo>
                <a:lnTo>
                  <a:pt x="162" y="50"/>
                </a:lnTo>
                <a:lnTo>
                  <a:pt x="168" y="91"/>
                </a:lnTo>
                <a:lnTo>
                  <a:pt x="171" y="53"/>
                </a:lnTo>
                <a:lnTo>
                  <a:pt x="174" y="484"/>
                </a:lnTo>
                <a:lnTo>
                  <a:pt x="177" y="417"/>
                </a:lnTo>
                <a:lnTo>
                  <a:pt x="181" y="425"/>
                </a:lnTo>
                <a:lnTo>
                  <a:pt x="187" y="58"/>
                </a:lnTo>
                <a:lnTo>
                  <a:pt x="190" y="481"/>
                </a:lnTo>
                <a:lnTo>
                  <a:pt x="193" y="60"/>
                </a:lnTo>
                <a:lnTo>
                  <a:pt x="196" y="347"/>
                </a:lnTo>
                <a:lnTo>
                  <a:pt x="202" y="300"/>
                </a:lnTo>
                <a:lnTo>
                  <a:pt x="206" y="234"/>
                </a:lnTo>
                <a:lnTo>
                  <a:pt x="209" y="281"/>
                </a:lnTo>
                <a:lnTo>
                  <a:pt x="212" y="508"/>
                </a:lnTo>
                <a:lnTo>
                  <a:pt x="218" y="70"/>
                </a:lnTo>
                <a:lnTo>
                  <a:pt x="221" y="500"/>
                </a:lnTo>
                <a:lnTo>
                  <a:pt x="224" y="510"/>
                </a:lnTo>
                <a:lnTo>
                  <a:pt x="227" y="473"/>
                </a:lnTo>
                <a:lnTo>
                  <a:pt x="234" y="435"/>
                </a:lnTo>
                <a:lnTo>
                  <a:pt x="240" y="377"/>
                </a:lnTo>
                <a:lnTo>
                  <a:pt x="243" y="300"/>
                </a:lnTo>
                <a:lnTo>
                  <a:pt x="249" y="201"/>
                </a:lnTo>
                <a:lnTo>
                  <a:pt x="252" y="305"/>
                </a:lnTo>
                <a:lnTo>
                  <a:pt x="255" y="42"/>
                </a:lnTo>
                <a:lnTo>
                  <a:pt x="259" y="133"/>
                </a:lnTo>
                <a:lnTo>
                  <a:pt x="265" y="9"/>
                </a:lnTo>
                <a:lnTo>
                  <a:pt x="268" y="398"/>
                </a:lnTo>
                <a:lnTo>
                  <a:pt x="271" y="464"/>
                </a:lnTo>
                <a:lnTo>
                  <a:pt x="274" y="403"/>
                </a:lnTo>
                <a:lnTo>
                  <a:pt x="280" y="492"/>
                </a:lnTo>
                <a:lnTo>
                  <a:pt x="284" y="255"/>
                </a:lnTo>
                <a:lnTo>
                  <a:pt x="287" y="235"/>
                </a:lnTo>
                <a:lnTo>
                  <a:pt x="290" y="401"/>
                </a:lnTo>
                <a:lnTo>
                  <a:pt x="293" y="243"/>
                </a:lnTo>
                <a:lnTo>
                  <a:pt x="299" y="401"/>
                </a:lnTo>
                <a:lnTo>
                  <a:pt x="302" y="29"/>
                </a:lnTo>
                <a:lnTo>
                  <a:pt x="305" y="29"/>
                </a:lnTo>
                <a:lnTo>
                  <a:pt x="309" y="110"/>
                </a:lnTo>
                <a:lnTo>
                  <a:pt x="315" y="18"/>
                </a:lnTo>
                <a:lnTo>
                  <a:pt x="321" y="354"/>
                </a:lnTo>
                <a:lnTo>
                  <a:pt x="324" y="304"/>
                </a:lnTo>
                <a:lnTo>
                  <a:pt x="330" y="200"/>
                </a:lnTo>
                <a:lnTo>
                  <a:pt x="334" y="133"/>
                </a:lnTo>
                <a:lnTo>
                  <a:pt x="337" y="91"/>
                </a:lnTo>
                <a:lnTo>
                  <a:pt x="340" y="177"/>
                </a:lnTo>
                <a:lnTo>
                  <a:pt x="346" y="455"/>
                </a:lnTo>
                <a:lnTo>
                  <a:pt x="349" y="102"/>
                </a:lnTo>
                <a:lnTo>
                  <a:pt x="352" y="500"/>
                </a:lnTo>
                <a:lnTo>
                  <a:pt x="355" y="442"/>
                </a:lnTo>
                <a:lnTo>
                  <a:pt x="362" y="347"/>
                </a:lnTo>
                <a:lnTo>
                  <a:pt x="365" y="451"/>
                </a:lnTo>
                <a:lnTo>
                  <a:pt x="368" y="421"/>
                </a:lnTo>
                <a:lnTo>
                  <a:pt x="371" y="352"/>
                </a:lnTo>
                <a:lnTo>
                  <a:pt x="377" y="61"/>
                </a:lnTo>
                <a:lnTo>
                  <a:pt x="380" y="217"/>
                </a:lnTo>
                <a:lnTo>
                  <a:pt x="383" y="35"/>
                </a:lnTo>
                <a:lnTo>
                  <a:pt x="387" y="469"/>
                </a:lnTo>
                <a:lnTo>
                  <a:pt x="393" y="520"/>
                </a:lnTo>
                <a:lnTo>
                  <a:pt x="396" y="1"/>
                </a:lnTo>
                <a:lnTo>
                  <a:pt x="402" y="461"/>
                </a:lnTo>
                <a:lnTo>
                  <a:pt x="405" y="489"/>
                </a:lnTo>
                <a:lnTo>
                  <a:pt x="412" y="42"/>
                </a:lnTo>
                <a:lnTo>
                  <a:pt x="415" y="102"/>
                </a:lnTo>
                <a:lnTo>
                  <a:pt x="418" y="8"/>
                </a:lnTo>
                <a:lnTo>
                  <a:pt x="421" y="47"/>
                </a:lnTo>
                <a:lnTo>
                  <a:pt x="427" y="297"/>
                </a:lnTo>
                <a:lnTo>
                  <a:pt x="430" y="406"/>
                </a:lnTo>
                <a:lnTo>
                  <a:pt x="433" y="409"/>
                </a:lnTo>
                <a:lnTo>
                  <a:pt x="436" y="347"/>
                </a:lnTo>
                <a:lnTo>
                  <a:pt x="443" y="377"/>
                </a:lnTo>
                <a:lnTo>
                  <a:pt x="446" y="313"/>
                </a:lnTo>
                <a:lnTo>
                  <a:pt x="449" y="403"/>
                </a:lnTo>
                <a:lnTo>
                  <a:pt x="452" y="386"/>
                </a:lnTo>
                <a:lnTo>
                  <a:pt x="458" y="239"/>
                </a:lnTo>
                <a:lnTo>
                  <a:pt x="461" y="346"/>
                </a:lnTo>
                <a:lnTo>
                  <a:pt x="465" y="468"/>
                </a:lnTo>
                <a:lnTo>
                  <a:pt x="468" y="362"/>
                </a:lnTo>
                <a:lnTo>
                  <a:pt x="474" y="360"/>
                </a:lnTo>
                <a:lnTo>
                  <a:pt x="477" y="0"/>
                </a:lnTo>
                <a:lnTo>
                  <a:pt x="483" y="383"/>
                </a:lnTo>
                <a:lnTo>
                  <a:pt x="490" y="346"/>
                </a:lnTo>
                <a:lnTo>
                  <a:pt x="493" y="372"/>
                </a:lnTo>
                <a:lnTo>
                  <a:pt x="496" y="346"/>
                </a:lnTo>
                <a:lnTo>
                  <a:pt x="499" y="149"/>
                </a:lnTo>
                <a:lnTo>
                  <a:pt x="505" y="126"/>
                </a:lnTo>
                <a:lnTo>
                  <a:pt x="508" y="149"/>
                </a:lnTo>
                <a:lnTo>
                  <a:pt x="511" y="170"/>
                </a:lnTo>
                <a:lnTo>
                  <a:pt x="514" y="500"/>
                </a:lnTo>
              </a:path>
            </a:pathLst>
          </a:custGeom>
          <a:noFill/>
          <a:ln w="0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19" name="Freeform 901"/>
          <p:cNvSpPr>
            <a:spLocks/>
          </p:cNvSpPr>
          <p:nvPr/>
        </p:nvSpPr>
        <p:spPr bwMode="auto">
          <a:xfrm>
            <a:off x="4894263" y="3262313"/>
            <a:ext cx="1023937" cy="285750"/>
          </a:xfrm>
          <a:custGeom>
            <a:avLst/>
            <a:gdLst>
              <a:gd name="T0" fmla="*/ 2147483647 w 862"/>
              <a:gd name="T1" fmla="*/ 2147483647 h 329"/>
              <a:gd name="T2" fmla="*/ 2147483647 w 862"/>
              <a:gd name="T3" fmla="*/ 2147483647 h 329"/>
              <a:gd name="T4" fmla="*/ 2147483647 w 862"/>
              <a:gd name="T5" fmla="*/ 2147483647 h 329"/>
              <a:gd name="T6" fmla="*/ 2147483647 w 862"/>
              <a:gd name="T7" fmla="*/ 2147483647 h 329"/>
              <a:gd name="T8" fmla="*/ 2147483647 w 862"/>
              <a:gd name="T9" fmla="*/ 2147483647 h 329"/>
              <a:gd name="T10" fmla="*/ 2147483647 w 862"/>
              <a:gd name="T11" fmla="*/ 2147483647 h 329"/>
              <a:gd name="T12" fmla="*/ 2147483647 w 862"/>
              <a:gd name="T13" fmla="*/ 2147483647 h 329"/>
              <a:gd name="T14" fmla="*/ 2147483647 w 862"/>
              <a:gd name="T15" fmla="*/ 2147483647 h 329"/>
              <a:gd name="T16" fmla="*/ 2147483647 w 862"/>
              <a:gd name="T17" fmla="*/ 2147483647 h 329"/>
              <a:gd name="T18" fmla="*/ 2147483647 w 862"/>
              <a:gd name="T19" fmla="*/ 2147483647 h 329"/>
              <a:gd name="T20" fmla="*/ 2147483647 w 862"/>
              <a:gd name="T21" fmla="*/ 2147483647 h 329"/>
              <a:gd name="T22" fmla="*/ 2147483647 w 862"/>
              <a:gd name="T23" fmla="*/ 2147483647 h 329"/>
              <a:gd name="T24" fmla="*/ 2147483647 w 862"/>
              <a:gd name="T25" fmla="*/ 2147483647 h 329"/>
              <a:gd name="T26" fmla="*/ 2147483647 w 862"/>
              <a:gd name="T27" fmla="*/ 2147483647 h 329"/>
              <a:gd name="T28" fmla="*/ 2147483647 w 862"/>
              <a:gd name="T29" fmla="*/ 2147483647 h 329"/>
              <a:gd name="T30" fmla="*/ 2147483647 w 862"/>
              <a:gd name="T31" fmla="*/ 2147483647 h 329"/>
              <a:gd name="T32" fmla="*/ 2147483647 w 862"/>
              <a:gd name="T33" fmla="*/ 2147483647 h 329"/>
              <a:gd name="T34" fmla="*/ 2147483647 w 862"/>
              <a:gd name="T35" fmla="*/ 2147483647 h 329"/>
              <a:gd name="T36" fmla="*/ 2147483647 w 862"/>
              <a:gd name="T37" fmla="*/ 2147483647 h 329"/>
              <a:gd name="T38" fmla="*/ 2147483647 w 862"/>
              <a:gd name="T39" fmla="*/ 2147483647 h 329"/>
              <a:gd name="T40" fmla="*/ 2147483647 w 862"/>
              <a:gd name="T41" fmla="*/ 2147483647 h 329"/>
              <a:gd name="T42" fmla="*/ 2147483647 w 862"/>
              <a:gd name="T43" fmla="*/ 2147483647 h 329"/>
              <a:gd name="T44" fmla="*/ 2147483647 w 862"/>
              <a:gd name="T45" fmla="*/ 2147483647 h 329"/>
              <a:gd name="T46" fmla="*/ 2147483647 w 862"/>
              <a:gd name="T47" fmla="*/ 2147483647 h 329"/>
              <a:gd name="T48" fmla="*/ 2147483647 w 862"/>
              <a:gd name="T49" fmla="*/ 2147483647 h 329"/>
              <a:gd name="T50" fmla="*/ 2147483647 w 862"/>
              <a:gd name="T51" fmla="*/ 2147483647 h 329"/>
              <a:gd name="T52" fmla="*/ 2147483647 w 862"/>
              <a:gd name="T53" fmla="*/ 2147483647 h 329"/>
              <a:gd name="T54" fmla="*/ 2147483647 w 862"/>
              <a:gd name="T55" fmla="*/ 2147483647 h 329"/>
              <a:gd name="T56" fmla="*/ 2147483647 w 862"/>
              <a:gd name="T57" fmla="*/ 2147483647 h 329"/>
              <a:gd name="T58" fmla="*/ 2147483647 w 862"/>
              <a:gd name="T59" fmla="*/ 0 h 329"/>
              <a:gd name="T60" fmla="*/ 2147483647 w 862"/>
              <a:gd name="T61" fmla="*/ 2147483647 h 329"/>
              <a:gd name="T62" fmla="*/ 2147483647 w 862"/>
              <a:gd name="T63" fmla="*/ 2147483647 h 329"/>
              <a:gd name="T64" fmla="*/ 2147483647 w 862"/>
              <a:gd name="T65" fmla="*/ 2147483647 h 329"/>
              <a:gd name="T66" fmla="*/ 2147483647 w 862"/>
              <a:gd name="T67" fmla="*/ 2147483647 h 329"/>
              <a:gd name="T68" fmla="*/ 2147483647 w 862"/>
              <a:gd name="T69" fmla="*/ 2147483647 h 329"/>
              <a:gd name="T70" fmla="*/ 2147483647 w 862"/>
              <a:gd name="T71" fmla="*/ 2147483647 h 329"/>
              <a:gd name="T72" fmla="*/ 2147483647 w 862"/>
              <a:gd name="T73" fmla="*/ 2147483647 h 329"/>
              <a:gd name="T74" fmla="*/ 2147483647 w 862"/>
              <a:gd name="T75" fmla="*/ 2147483647 h 329"/>
              <a:gd name="T76" fmla="*/ 2147483647 w 862"/>
              <a:gd name="T77" fmla="*/ 2147483647 h 329"/>
              <a:gd name="T78" fmla="*/ 2147483647 w 862"/>
              <a:gd name="T79" fmla="*/ 2147483647 h 329"/>
              <a:gd name="T80" fmla="*/ 2147483647 w 862"/>
              <a:gd name="T81" fmla="*/ 2147483647 h 329"/>
              <a:gd name="T82" fmla="*/ 2147483647 w 862"/>
              <a:gd name="T83" fmla="*/ 2147483647 h 329"/>
              <a:gd name="T84" fmla="*/ 2147483647 w 862"/>
              <a:gd name="T85" fmla="*/ 2147483647 h 329"/>
              <a:gd name="T86" fmla="*/ 2147483647 w 862"/>
              <a:gd name="T87" fmla="*/ 2147483647 h 329"/>
              <a:gd name="T88" fmla="*/ 2147483647 w 862"/>
              <a:gd name="T89" fmla="*/ 2147483647 h 329"/>
              <a:gd name="T90" fmla="*/ 2147483647 w 862"/>
              <a:gd name="T91" fmla="*/ 2147483647 h 329"/>
              <a:gd name="T92" fmla="*/ 2147483647 w 862"/>
              <a:gd name="T93" fmla="*/ 2147483647 h 329"/>
              <a:gd name="T94" fmla="*/ 2147483647 w 862"/>
              <a:gd name="T95" fmla="*/ 2147483647 h 329"/>
              <a:gd name="T96" fmla="*/ 2147483647 w 862"/>
              <a:gd name="T97" fmla="*/ 2147483647 h 329"/>
              <a:gd name="T98" fmla="*/ 2147483647 w 862"/>
              <a:gd name="T99" fmla="*/ 2147483647 h 329"/>
              <a:gd name="T100" fmla="*/ 2147483647 w 862"/>
              <a:gd name="T101" fmla="*/ 2147483647 h 329"/>
              <a:gd name="T102" fmla="*/ 2147483647 w 862"/>
              <a:gd name="T103" fmla="*/ 2147483647 h 329"/>
              <a:gd name="T104" fmla="*/ 2147483647 w 862"/>
              <a:gd name="T105" fmla="*/ 2147483647 h 329"/>
              <a:gd name="T106" fmla="*/ 2147483647 w 862"/>
              <a:gd name="T107" fmla="*/ 2147483647 h 329"/>
              <a:gd name="T108" fmla="*/ 2147483647 w 862"/>
              <a:gd name="T109" fmla="*/ 2147483647 h 329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62"/>
              <a:gd name="T166" fmla="*/ 0 h 329"/>
              <a:gd name="T167" fmla="*/ 862 w 862"/>
              <a:gd name="T168" fmla="*/ 329 h 329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62" h="329">
                <a:moveTo>
                  <a:pt x="0" y="311"/>
                </a:moveTo>
                <a:lnTo>
                  <a:pt x="12" y="323"/>
                </a:lnTo>
                <a:lnTo>
                  <a:pt x="18" y="311"/>
                </a:lnTo>
                <a:lnTo>
                  <a:pt x="24" y="293"/>
                </a:lnTo>
                <a:lnTo>
                  <a:pt x="30" y="305"/>
                </a:lnTo>
                <a:lnTo>
                  <a:pt x="48" y="311"/>
                </a:lnTo>
                <a:lnTo>
                  <a:pt x="54" y="269"/>
                </a:lnTo>
                <a:lnTo>
                  <a:pt x="60" y="198"/>
                </a:lnTo>
                <a:lnTo>
                  <a:pt x="72" y="281"/>
                </a:lnTo>
                <a:lnTo>
                  <a:pt x="78" y="311"/>
                </a:lnTo>
                <a:lnTo>
                  <a:pt x="84" y="299"/>
                </a:lnTo>
                <a:lnTo>
                  <a:pt x="90" y="323"/>
                </a:lnTo>
                <a:lnTo>
                  <a:pt x="96" y="323"/>
                </a:lnTo>
                <a:lnTo>
                  <a:pt x="108" y="305"/>
                </a:lnTo>
                <a:lnTo>
                  <a:pt x="114" y="299"/>
                </a:lnTo>
                <a:lnTo>
                  <a:pt x="120" y="323"/>
                </a:lnTo>
                <a:lnTo>
                  <a:pt x="126" y="311"/>
                </a:lnTo>
                <a:lnTo>
                  <a:pt x="138" y="299"/>
                </a:lnTo>
                <a:lnTo>
                  <a:pt x="144" y="305"/>
                </a:lnTo>
                <a:lnTo>
                  <a:pt x="150" y="311"/>
                </a:lnTo>
                <a:lnTo>
                  <a:pt x="156" y="323"/>
                </a:lnTo>
                <a:lnTo>
                  <a:pt x="168" y="323"/>
                </a:lnTo>
                <a:lnTo>
                  <a:pt x="174" y="329"/>
                </a:lnTo>
                <a:lnTo>
                  <a:pt x="180" y="329"/>
                </a:lnTo>
                <a:lnTo>
                  <a:pt x="186" y="299"/>
                </a:lnTo>
                <a:lnTo>
                  <a:pt x="204" y="311"/>
                </a:lnTo>
                <a:lnTo>
                  <a:pt x="210" y="305"/>
                </a:lnTo>
                <a:lnTo>
                  <a:pt x="216" y="311"/>
                </a:lnTo>
                <a:lnTo>
                  <a:pt x="228" y="305"/>
                </a:lnTo>
                <a:lnTo>
                  <a:pt x="234" y="305"/>
                </a:lnTo>
                <a:lnTo>
                  <a:pt x="240" y="311"/>
                </a:lnTo>
                <a:lnTo>
                  <a:pt x="246" y="323"/>
                </a:lnTo>
                <a:lnTo>
                  <a:pt x="258" y="323"/>
                </a:lnTo>
                <a:lnTo>
                  <a:pt x="264" y="305"/>
                </a:lnTo>
                <a:lnTo>
                  <a:pt x="269" y="323"/>
                </a:lnTo>
                <a:lnTo>
                  <a:pt x="275" y="305"/>
                </a:lnTo>
                <a:lnTo>
                  <a:pt x="287" y="311"/>
                </a:lnTo>
                <a:lnTo>
                  <a:pt x="293" y="323"/>
                </a:lnTo>
                <a:lnTo>
                  <a:pt x="299" y="323"/>
                </a:lnTo>
                <a:lnTo>
                  <a:pt x="305" y="329"/>
                </a:lnTo>
                <a:lnTo>
                  <a:pt x="311" y="323"/>
                </a:lnTo>
                <a:lnTo>
                  <a:pt x="323" y="311"/>
                </a:lnTo>
                <a:lnTo>
                  <a:pt x="329" y="305"/>
                </a:lnTo>
                <a:lnTo>
                  <a:pt x="335" y="311"/>
                </a:lnTo>
                <a:lnTo>
                  <a:pt x="341" y="299"/>
                </a:lnTo>
                <a:lnTo>
                  <a:pt x="359" y="323"/>
                </a:lnTo>
                <a:lnTo>
                  <a:pt x="365" y="305"/>
                </a:lnTo>
                <a:lnTo>
                  <a:pt x="371" y="305"/>
                </a:lnTo>
                <a:lnTo>
                  <a:pt x="383" y="311"/>
                </a:lnTo>
                <a:lnTo>
                  <a:pt x="389" y="323"/>
                </a:lnTo>
                <a:lnTo>
                  <a:pt x="395" y="311"/>
                </a:lnTo>
                <a:lnTo>
                  <a:pt x="401" y="329"/>
                </a:lnTo>
                <a:lnTo>
                  <a:pt x="413" y="323"/>
                </a:lnTo>
                <a:lnTo>
                  <a:pt x="419" y="293"/>
                </a:lnTo>
                <a:lnTo>
                  <a:pt x="425" y="293"/>
                </a:lnTo>
                <a:lnTo>
                  <a:pt x="431" y="281"/>
                </a:lnTo>
                <a:lnTo>
                  <a:pt x="443" y="293"/>
                </a:lnTo>
                <a:lnTo>
                  <a:pt x="449" y="293"/>
                </a:lnTo>
                <a:lnTo>
                  <a:pt x="455" y="269"/>
                </a:lnTo>
                <a:lnTo>
                  <a:pt x="461" y="0"/>
                </a:lnTo>
                <a:lnTo>
                  <a:pt x="473" y="269"/>
                </a:lnTo>
                <a:lnTo>
                  <a:pt x="479" y="305"/>
                </a:lnTo>
                <a:lnTo>
                  <a:pt x="485" y="299"/>
                </a:lnTo>
                <a:lnTo>
                  <a:pt x="491" y="323"/>
                </a:lnTo>
                <a:lnTo>
                  <a:pt x="503" y="305"/>
                </a:lnTo>
                <a:lnTo>
                  <a:pt x="515" y="311"/>
                </a:lnTo>
                <a:lnTo>
                  <a:pt x="521" y="329"/>
                </a:lnTo>
                <a:lnTo>
                  <a:pt x="527" y="323"/>
                </a:lnTo>
                <a:lnTo>
                  <a:pt x="539" y="305"/>
                </a:lnTo>
                <a:lnTo>
                  <a:pt x="545" y="299"/>
                </a:lnTo>
                <a:lnTo>
                  <a:pt x="551" y="311"/>
                </a:lnTo>
                <a:lnTo>
                  <a:pt x="557" y="293"/>
                </a:lnTo>
                <a:lnTo>
                  <a:pt x="569" y="323"/>
                </a:lnTo>
                <a:lnTo>
                  <a:pt x="575" y="311"/>
                </a:lnTo>
                <a:lnTo>
                  <a:pt x="581" y="329"/>
                </a:lnTo>
                <a:lnTo>
                  <a:pt x="587" y="311"/>
                </a:lnTo>
                <a:lnTo>
                  <a:pt x="599" y="311"/>
                </a:lnTo>
                <a:lnTo>
                  <a:pt x="605" y="311"/>
                </a:lnTo>
                <a:lnTo>
                  <a:pt x="611" y="329"/>
                </a:lnTo>
                <a:lnTo>
                  <a:pt x="617" y="311"/>
                </a:lnTo>
                <a:lnTo>
                  <a:pt x="629" y="311"/>
                </a:lnTo>
                <a:lnTo>
                  <a:pt x="635" y="299"/>
                </a:lnTo>
                <a:lnTo>
                  <a:pt x="641" y="305"/>
                </a:lnTo>
                <a:lnTo>
                  <a:pt x="647" y="311"/>
                </a:lnTo>
                <a:lnTo>
                  <a:pt x="659" y="311"/>
                </a:lnTo>
                <a:lnTo>
                  <a:pt x="671" y="323"/>
                </a:lnTo>
                <a:lnTo>
                  <a:pt x="677" y="323"/>
                </a:lnTo>
                <a:lnTo>
                  <a:pt x="689" y="299"/>
                </a:lnTo>
                <a:lnTo>
                  <a:pt x="695" y="311"/>
                </a:lnTo>
                <a:lnTo>
                  <a:pt x="701" y="323"/>
                </a:lnTo>
                <a:lnTo>
                  <a:pt x="707" y="311"/>
                </a:lnTo>
                <a:lnTo>
                  <a:pt x="719" y="311"/>
                </a:lnTo>
                <a:lnTo>
                  <a:pt x="725" y="305"/>
                </a:lnTo>
                <a:lnTo>
                  <a:pt x="731" y="293"/>
                </a:lnTo>
                <a:lnTo>
                  <a:pt x="737" y="293"/>
                </a:lnTo>
                <a:lnTo>
                  <a:pt x="743" y="293"/>
                </a:lnTo>
                <a:lnTo>
                  <a:pt x="755" y="299"/>
                </a:lnTo>
                <a:lnTo>
                  <a:pt x="761" y="305"/>
                </a:lnTo>
                <a:lnTo>
                  <a:pt x="767" y="323"/>
                </a:lnTo>
                <a:lnTo>
                  <a:pt x="772" y="305"/>
                </a:lnTo>
                <a:lnTo>
                  <a:pt x="784" y="323"/>
                </a:lnTo>
                <a:lnTo>
                  <a:pt x="790" y="299"/>
                </a:lnTo>
                <a:lnTo>
                  <a:pt x="796" y="311"/>
                </a:lnTo>
                <a:lnTo>
                  <a:pt x="802" y="305"/>
                </a:lnTo>
                <a:lnTo>
                  <a:pt x="814" y="281"/>
                </a:lnTo>
                <a:lnTo>
                  <a:pt x="826" y="269"/>
                </a:lnTo>
                <a:lnTo>
                  <a:pt x="832" y="311"/>
                </a:lnTo>
                <a:lnTo>
                  <a:pt x="844" y="239"/>
                </a:lnTo>
                <a:lnTo>
                  <a:pt x="850" y="293"/>
                </a:lnTo>
                <a:lnTo>
                  <a:pt x="856" y="305"/>
                </a:lnTo>
                <a:lnTo>
                  <a:pt x="862" y="48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20" name="Text Box 902"/>
          <p:cNvSpPr txBox="1">
            <a:spLocks noChangeArrowheads="1"/>
          </p:cNvSpPr>
          <p:nvPr/>
        </p:nvSpPr>
        <p:spPr bwMode="black">
          <a:xfrm>
            <a:off x="4679950" y="2333625"/>
            <a:ext cx="14747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Frequency Domain</a:t>
            </a:r>
          </a:p>
        </p:txBody>
      </p:sp>
      <p:sp>
        <p:nvSpPr>
          <p:cNvPr id="23621" name="Text Box 910"/>
          <p:cNvSpPr txBox="1">
            <a:spLocks noChangeArrowheads="1"/>
          </p:cNvSpPr>
          <p:nvPr/>
        </p:nvSpPr>
        <p:spPr bwMode="black">
          <a:xfrm>
            <a:off x="4125913" y="4144963"/>
            <a:ext cx="23510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i="1"/>
              <a:t>p (embedding  power)</a:t>
            </a:r>
          </a:p>
        </p:txBody>
      </p:sp>
      <p:sp>
        <p:nvSpPr>
          <p:cNvPr id="16454" name="TextBox 906"/>
          <p:cNvSpPr txBox="1">
            <a:spLocks noChangeArrowheads="1"/>
          </p:cNvSpPr>
          <p:nvPr/>
        </p:nvSpPr>
        <p:spPr bwMode="auto">
          <a:xfrm>
            <a:off x="304800" y="54102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By construction, mechanism provides resilience to geometric data transformations (rotation, translation, scaling)</a:t>
            </a:r>
          </a:p>
        </p:txBody>
      </p:sp>
      <p:sp>
        <p:nvSpPr>
          <p:cNvPr id="23623" name="TextBox 906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3624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B495885-8A52-4699-8BEA-4DA7A6EA9E06}" type="slidenum">
              <a:rPr lang="en-US" sz="1000">
                <a:solidFill>
                  <a:schemeClr val="bg2"/>
                </a:solidFill>
              </a:rPr>
              <a:pPr algn="r" eaLnBrk="1" hangingPunct="1"/>
              <a:t>13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907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Watermarking Scheme</a:t>
            </a:r>
          </a:p>
        </p:txBody>
      </p:sp>
      <p:sp>
        <p:nvSpPr>
          <p:cNvPr id="24579" name="TextBox 906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4580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F4E6957-7E66-4A32-A80F-D3B4126AE884}" type="slidenum">
              <a:rPr lang="en-US" sz="1000">
                <a:solidFill>
                  <a:schemeClr val="bg2"/>
                </a:solidFill>
              </a:rPr>
              <a:pPr algn="r" eaLnBrk="1" hangingPunct="1"/>
              <a:t>14</a:t>
            </a:fld>
            <a:endParaRPr lang="en-US" sz="1000">
              <a:solidFill>
                <a:schemeClr val="bg2"/>
              </a:solidFill>
            </a:endParaRPr>
          </a:p>
        </p:txBody>
      </p:sp>
      <p:pic>
        <p:nvPicPr>
          <p:cNvPr id="2458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8575"/>
            <a:ext cx="7010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Detection Process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25612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25613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5614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6F802C6-F389-471E-A60A-757024690328}" type="slidenum">
              <a:rPr lang="en-US" sz="1000">
                <a:solidFill>
                  <a:schemeClr val="bg2"/>
                </a:solidFill>
              </a:rPr>
              <a:pPr algn="r" eaLnBrk="1" hangingPunct="1"/>
              <a:t>15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Detection Process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143000"/>
          </a:xfrm>
        </p:spPr>
        <p:txBody>
          <a:bodyPr/>
          <a:lstStyle/>
          <a:p>
            <a:pPr eaLnBrk="1" hangingPunct="1"/>
            <a:r>
              <a:rPr lang="en-US" sz="1800" smtClean="0"/>
              <a:t>Given a watermarked dataset and a watermark </a:t>
            </a:r>
            <a:r>
              <a:rPr lang="en-US" sz="1800" i="1" smtClean="0"/>
              <a:t>W</a:t>
            </a:r>
            <a:r>
              <a:rPr lang="en-US" sz="1800" smtClean="0"/>
              <a:t>, need a measure of “how likely” it is that the dataset was watermarked with </a:t>
            </a:r>
            <a:r>
              <a:rPr lang="en-US" sz="1800" i="1" smtClean="0"/>
              <a:t>W </a:t>
            </a:r>
            <a:r>
              <a:rPr lang="en-US" sz="1800" smtClean="0"/>
              <a:t>(and not another watermark)</a:t>
            </a:r>
            <a:endParaRPr lang="en-US" sz="1800" i="1" smtClean="0"/>
          </a:p>
        </p:txBody>
      </p:sp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457200" y="23622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correlation:</a:t>
            </a:r>
          </a:p>
        </p:txBody>
      </p:sp>
      <p:sp>
        <p:nvSpPr>
          <p:cNvPr id="2057" name="Rectangle 6"/>
          <p:cNvSpPr>
            <a:spLocks noChangeArrowheads="1"/>
          </p:cNvSpPr>
          <p:nvPr/>
        </p:nvSpPr>
        <p:spPr bwMode="auto">
          <a:xfrm>
            <a:off x="457200" y="3276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Correlation between watermark </a:t>
            </a:r>
            <a:r>
              <a:rPr lang="en-US" i="1"/>
              <a:t>W’</a:t>
            </a:r>
            <a:r>
              <a:rPr lang="en-US"/>
              <a:t> and dataset watermarked with </a:t>
            </a:r>
            <a:r>
              <a:rPr lang="en-US" i="1"/>
              <a:t>W</a:t>
            </a:r>
            <a:r>
              <a:rPr lang="en-US"/>
              <a:t> is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Threshold rule: decide    was watermarked with </a:t>
            </a:r>
            <a:r>
              <a:rPr lang="en-US" i="1"/>
              <a:t>W</a:t>
            </a:r>
            <a:r>
              <a:rPr lang="en-US"/>
              <a:t> if   </a:t>
            </a:r>
            <a:endParaRPr lang="en-US" i="1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200400" y="2200275"/>
          <a:ext cx="25146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3" imgW="1739880" imgH="533160" progId="Equation.3">
                  <p:embed/>
                </p:oleObj>
              </mc:Choice>
              <mc:Fallback>
                <p:oleObj name="Equation" r:id="rId3" imgW="1739880" imgH="5331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200275"/>
                        <a:ext cx="25146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974975" y="3581400"/>
          <a:ext cx="24241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Equation" r:id="rId5" imgW="1434960" imgH="241200" progId="Equation.3">
                  <p:embed/>
                </p:oleObj>
              </mc:Choice>
              <mc:Fallback>
                <p:oleObj name="Equation" r:id="rId5" imgW="1434960" imgH="2412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4975" y="3581400"/>
                        <a:ext cx="242411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457200" y="4495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Collect correlation statistics, approximate distributions with normals </a:t>
            </a:r>
            <a:endParaRPr lang="en-US" i="1"/>
          </a:p>
        </p:txBody>
      </p:sp>
      <p:graphicFrame>
        <p:nvGraphicFramePr>
          <p:cNvPr id="2052" name="Object 6"/>
          <p:cNvGraphicFramePr>
            <a:graphicFrameLocks noChangeAspect="1"/>
          </p:cNvGraphicFramePr>
          <p:nvPr/>
        </p:nvGraphicFramePr>
        <p:xfrm>
          <a:off x="3200400" y="3900488"/>
          <a:ext cx="228600" cy="3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Equation" r:id="rId7" imgW="139680" imgH="215640" progId="Equation.3">
                  <p:embed/>
                </p:oleObj>
              </mc:Choice>
              <mc:Fallback>
                <p:oleObj name="Equation" r:id="rId7" imgW="139680" imgH="215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900488"/>
                        <a:ext cx="228600" cy="354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/>
        </p:nvGraphicFramePr>
        <p:xfrm>
          <a:off x="6248400" y="3862388"/>
          <a:ext cx="13716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9" imgW="736560" imgH="241200" progId="Equation.3">
                  <p:embed/>
                </p:oleObj>
              </mc:Choice>
              <mc:Fallback>
                <p:oleObj name="Equation" r:id="rId9" imgW="73656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862388"/>
                        <a:ext cx="13716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9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68863"/>
            <a:ext cx="5810250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0" name="TextBox 14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061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0E3E1DB-6D25-4D12-8347-E50275C61721}" type="slidenum">
              <a:rPr lang="en-US" sz="1000">
                <a:solidFill>
                  <a:schemeClr val="bg2"/>
                </a:solidFill>
              </a:rPr>
              <a:pPr algn="r" eaLnBrk="1" hangingPunct="1"/>
              <a:t>16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 build="p"/>
      <p:bldP spid="2056" grpId="0"/>
      <p:bldP spid="2057" grpId="0"/>
      <p:bldP spid="20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Theoretical Guarantees on Distance Distortion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26636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26637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6638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F3BA4F46-54E3-4047-8608-3988BC2D77DA}" type="slidenum">
              <a:rPr lang="en-US" sz="1000">
                <a:solidFill>
                  <a:schemeClr val="bg2"/>
                </a:solidFill>
              </a:rPr>
              <a:pPr algn="r" eaLnBrk="1" hangingPunct="1"/>
              <a:t>17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Theoretical Guarantees on Distance Distortion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1800" smtClean="0"/>
              <a:t>Goal: preservation of spatial relations between objects</a:t>
            </a:r>
          </a:p>
        </p:txBody>
      </p:sp>
      <p:sp>
        <p:nvSpPr>
          <p:cNvPr id="3080" name="Rectangle 5"/>
          <p:cNvSpPr>
            <a:spLocks noChangeArrowheads="1"/>
          </p:cNvSpPr>
          <p:nvPr/>
        </p:nvSpPr>
        <p:spPr bwMode="auto">
          <a:xfrm>
            <a:off x="457200" y="30480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Distance before watermark:</a:t>
            </a:r>
          </a:p>
        </p:txBody>
      </p:sp>
      <p:pic>
        <p:nvPicPr>
          <p:cNvPr id="308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143000"/>
            <a:ext cx="20764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60800" y="2895600"/>
          <a:ext cx="44862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Equation" r:id="rId4" imgW="2908080" imgH="444240" progId="Equation.3">
                  <p:embed/>
                </p:oleObj>
              </mc:Choice>
              <mc:Fallback>
                <p:oleObj name="Equation" r:id="rId4" imgW="290808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0800" y="2895600"/>
                        <a:ext cx="44862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Rectangle 5"/>
          <p:cNvSpPr>
            <a:spLocks noChangeArrowheads="1"/>
          </p:cNvSpPr>
          <p:nvPr/>
        </p:nvSpPr>
        <p:spPr bwMode="auto">
          <a:xfrm>
            <a:off x="457200" y="434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Distance after watermark:</a:t>
            </a:r>
          </a:p>
        </p:txBody>
      </p:sp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0" y="4691063"/>
          <a:ext cx="51720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6" imgW="3352680" imgH="444240" progId="Equation.3">
                  <p:embed/>
                </p:oleObj>
              </mc:Choice>
              <mc:Fallback>
                <p:oleObj name="Equation" r:id="rId6" imgW="3352680" imgH="4442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91063"/>
                        <a:ext cx="51720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1143000" y="5257800"/>
          <a:ext cx="42894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8" imgW="2781000" imgH="444240" progId="Equation.3">
                  <p:embed/>
                </p:oleObj>
              </mc:Choice>
              <mc:Fallback>
                <p:oleObj name="Equation" r:id="rId8" imgW="278100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42894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9"/>
          <p:cNvGraphicFramePr>
            <a:graphicFrameLocks noChangeAspect="1"/>
          </p:cNvGraphicFramePr>
          <p:nvPr/>
        </p:nvGraphicFramePr>
        <p:xfrm>
          <a:off x="1143000" y="5943600"/>
          <a:ext cx="10382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10" imgW="672840" imgH="228600" progId="Equation.3">
                  <p:embed/>
                </p:oleObj>
              </mc:Choice>
              <mc:Fallback>
                <p:oleObj name="Equation" r:id="rId10" imgW="67284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943600"/>
                        <a:ext cx="10382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30688"/>
            <a:ext cx="3581400" cy="26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Box 14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085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3181B3C5-D9D8-4D1A-A36F-B1720782F86E}" type="slidenum">
              <a:rPr lang="en-US" sz="1000">
                <a:solidFill>
                  <a:schemeClr val="bg2"/>
                </a:solidFill>
              </a:rPr>
              <a:pPr algn="r" eaLnBrk="1" hangingPunct="1"/>
              <a:t>18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5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build="p"/>
      <p:bldP spid="3080" grpId="0"/>
      <p:bldP spid="30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Theoretical Guarantees on Distance Distortion</a:t>
            </a:r>
          </a:p>
        </p:txBody>
      </p:sp>
      <p:sp>
        <p:nvSpPr>
          <p:cNvPr id="4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smtClean="0"/>
              <a:t>Theorem</a:t>
            </a:r>
            <a:r>
              <a:rPr lang="en-US" sz="1800" smtClean="0"/>
              <a:t>. Given             , for any dataset </a:t>
            </a:r>
            <a:r>
              <a:rPr lang="en-US" sz="1800" i="1" smtClean="0"/>
              <a:t>S</a:t>
            </a:r>
            <a:r>
              <a:rPr lang="en-US" sz="1800" smtClean="0"/>
              <a:t> and objects,             </a:t>
            </a:r>
            <a:r>
              <a:rPr lang="el-GR" sz="1800" i="1" smtClean="0"/>
              <a:t>,</a:t>
            </a:r>
            <a:r>
              <a:rPr lang="en-US" sz="1800" smtClean="0"/>
              <a:t> we have</a:t>
            </a:r>
          </a:p>
          <a:p>
            <a:pPr eaLnBrk="1" hangingPunct="1">
              <a:buFontTx/>
              <a:buNone/>
            </a:pPr>
            <a:endParaRPr lang="en-US" sz="1800" i="1" smtClean="0"/>
          </a:p>
          <a:p>
            <a:pPr eaLnBrk="1" hangingPunct="1">
              <a:buFontTx/>
              <a:buNone/>
            </a:pPr>
            <a:endParaRPr lang="en-US" sz="1800" i="1" smtClean="0"/>
          </a:p>
          <a:p>
            <a:pPr eaLnBrk="1" hangingPunct="1">
              <a:buFontTx/>
              <a:buNone/>
            </a:pPr>
            <a:r>
              <a:rPr lang="en-US" sz="1800" smtClean="0"/>
              <a:t>uniformly, for all watermarks consistent with </a:t>
            </a:r>
            <a:r>
              <a:rPr lang="en-US" sz="1800" i="1" smtClean="0"/>
              <a:t>S </a:t>
            </a:r>
            <a:r>
              <a:rPr lang="en-US" sz="1800" smtClean="0"/>
              <a:t>and embedding powers </a:t>
            </a:r>
            <a:endParaRPr lang="en-US" sz="1800" i="1" smtClean="0"/>
          </a:p>
        </p:txBody>
      </p:sp>
      <p:pic>
        <p:nvPicPr>
          <p:cNvPr id="41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8000"/>
            <a:ext cx="4533900" cy="252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9"/>
          <p:cNvGraphicFramePr>
            <a:graphicFrameLocks noChangeAspect="1"/>
          </p:cNvGraphicFramePr>
          <p:nvPr/>
        </p:nvGraphicFramePr>
        <p:xfrm>
          <a:off x="2286000" y="1646238"/>
          <a:ext cx="76200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6" imgW="520560" imgH="228600" progId="Equation.3">
                  <p:embed/>
                </p:oleObj>
              </mc:Choice>
              <mc:Fallback>
                <p:oleObj name="Equation" r:id="rId6" imgW="5205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646238"/>
                        <a:ext cx="762000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0"/>
          <p:cNvGraphicFramePr>
            <a:graphicFrameLocks noChangeAspect="1"/>
          </p:cNvGraphicFramePr>
          <p:nvPr/>
        </p:nvGraphicFramePr>
        <p:xfrm>
          <a:off x="6248400" y="1651000"/>
          <a:ext cx="825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Equation" r:id="rId8" imgW="507960" imgH="203040" progId="Equation.3">
                  <p:embed/>
                </p:oleObj>
              </mc:Choice>
              <mc:Fallback>
                <p:oleObj name="Equation" r:id="rId8" imgW="5079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651000"/>
                        <a:ext cx="825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1905000" y="2057400"/>
          <a:ext cx="458946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10" imgW="2793960" imgH="266400" progId="Equation.3">
                  <p:embed/>
                </p:oleObj>
              </mc:Choice>
              <mc:Fallback>
                <p:oleObj name="Equation" r:id="rId10" imgW="279396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057400"/>
                        <a:ext cx="4589463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2"/>
          <p:cNvGraphicFramePr>
            <a:graphicFrameLocks noChangeAspect="1"/>
          </p:cNvGraphicFramePr>
          <p:nvPr/>
        </p:nvGraphicFramePr>
        <p:xfrm>
          <a:off x="7696200" y="2590800"/>
          <a:ext cx="1225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Equation" r:id="rId12" imgW="774360" imgH="228600" progId="Equation.3">
                  <p:embed/>
                </p:oleObj>
              </mc:Choice>
              <mc:Fallback>
                <p:oleObj name="Equation" r:id="rId12" imgW="7743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96200" y="2590800"/>
                        <a:ext cx="12255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3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1000" y="5934075"/>
            <a:ext cx="8458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Sketch of proof.  LB:                                                  UB:</a:t>
            </a:r>
          </a:p>
          <a:p>
            <a:pPr eaLnBrk="1" hangingPunct="1"/>
            <a:r>
              <a:rPr lang="en-US"/>
              <a:t>                                                                </a:t>
            </a:r>
          </a:p>
          <a:p>
            <a:pPr eaLnBrk="1" hangingPunct="1"/>
            <a:r>
              <a:rPr lang="en-US"/>
              <a:t>                                                        subject to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743200" y="5851525"/>
          <a:ext cx="22875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Equation" r:id="rId15" imgW="1346040" imgH="317160" progId="Equation.3">
                  <p:embed/>
                </p:oleObj>
              </mc:Choice>
              <mc:Fallback>
                <p:oleObj name="Equation" r:id="rId15" imgW="1346040" imgH="31716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851525"/>
                        <a:ext cx="2287588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6269038" y="5851525"/>
          <a:ext cx="241776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Equation" r:id="rId17" imgW="1422360" imgH="317160" progId="Equation.3">
                  <p:embed/>
                </p:oleObj>
              </mc:Choice>
              <mc:Fallback>
                <p:oleObj name="Equation" r:id="rId17" imgW="1422360" imgH="31716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9038" y="5851525"/>
                        <a:ext cx="2417762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191125" y="6505575"/>
          <a:ext cx="7524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19" imgW="482400" imgH="215640" progId="Equation.3">
                  <p:embed/>
                </p:oleObj>
              </mc:Choice>
              <mc:Fallback>
                <p:oleObj name="Equation" r:id="rId19" imgW="4824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5" y="6505575"/>
                        <a:ext cx="75247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1" name="TextBox 17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4112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9D48FD36-C396-4ED5-96BE-22C1184C6240}" type="slidenum">
              <a:rPr lang="en-US" sz="1000">
                <a:solidFill>
                  <a:schemeClr val="bg2"/>
                </a:solidFill>
              </a:rPr>
              <a:pPr algn="r" eaLnBrk="1" hangingPunct="1"/>
              <a:t>19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8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Problem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Want to distribute datasets, but maintain ownership rights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Want to maintain ownership rights, but also maintain ability to distill useful knowledge out of data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3176588"/>
            <a:ext cx="9144000" cy="2690812"/>
            <a:chOff x="0" y="495"/>
            <a:chExt cx="5760" cy="1695"/>
          </a:xfrm>
        </p:grpSpPr>
        <p:pic>
          <p:nvPicPr>
            <p:cNvPr id="13385" name="Picture 2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"/>
            <a:stretch>
              <a:fillRect/>
            </a:stretch>
          </p:blipFill>
          <p:spPr bwMode="auto">
            <a:xfrm>
              <a:off x="0" y="495"/>
              <a:ext cx="5760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6" name="Rectangle 28"/>
            <p:cNvSpPr>
              <a:spLocks noChangeArrowheads="1"/>
            </p:cNvSpPr>
            <p:nvPr/>
          </p:nvSpPr>
          <p:spPr bwMode="auto">
            <a:xfrm>
              <a:off x="456" y="1722"/>
              <a:ext cx="414" cy="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Rectangle 39"/>
          <p:cNvSpPr>
            <a:spLocks noChangeArrowheads="1"/>
          </p:cNvSpPr>
          <p:nvPr/>
        </p:nvSpPr>
        <p:spPr bwMode="auto">
          <a:xfrm>
            <a:off x="1905000" y="4448175"/>
            <a:ext cx="26289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9"/>
          <p:cNvSpPr>
            <a:spLocks noChangeArrowheads="1"/>
          </p:cNvSpPr>
          <p:nvPr/>
        </p:nvSpPr>
        <p:spPr bwMode="auto">
          <a:xfrm rot="5400000">
            <a:off x="1974850" y="3803650"/>
            <a:ext cx="1949450" cy="141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AutoShape 38"/>
          <p:cNvSpPr>
            <a:spLocks noChangeArrowheads="1"/>
          </p:cNvSpPr>
          <p:nvPr/>
        </p:nvSpPr>
        <p:spPr bwMode="auto">
          <a:xfrm>
            <a:off x="2133600" y="3971925"/>
            <a:ext cx="1981200" cy="466725"/>
          </a:xfrm>
          <a:prstGeom prst="roundRect">
            <a:avLst>
              <a:gd name="adj" fmla="val 16667"/>
            </a:avLst>
          </a:prstGeom>
          <a:solidFill>
            <a:srgbClr val="BFDD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Transformations</a:t>
            </a:r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1819275" y="4448175"/>
            <a:ext cx="2676525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2457450" y="5419725"/>
            <a:ext cx="2030413" cy="2952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Rights Protection</a:t>
            </a:r>
          </a:p>
        </p:txBody>
      </p:sp>
      <p:sp>
        <p:nvSpPr>
          <p:cNvPr id="38" name="Line 44"/>
          <p:cNvSpPr>
            <a:spLocks noChangeShapeType="1"/>
          </p:cNvSpPr>
          <p:nvPr/>
        </p:nvSpPr>
        <p:spPr bwMode="auto">
          <a:xfrm>
            <a:off x="3095625" y="4448175"/>
            <a:ext cx="104775" cy="981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33425" y="5148263"/>
            <a:ext cx="6905625" cy="1531937"/>
            <a:chOff x="468" y="1716"/>
            <a:chExt cx="4350" cy="965"/>
          </a:xfrm>
        </p:grpSpPr>
        <p:grpSp>
          <p:nvGrpSpPr>
            <p:cNvPr id="13378" name="Group 31"/>
            <p:cNvGrpSpPr>
              <a:grpSpLocks/>
            </p:cNvGrpSpPr>
            <p:nvPr/>
          </p:nvGrpSpPr>
          <p:grpSpPr bwMode="auto">
            <a:xfrm>
              <a:off x="468" y="1716"/>
              <a:ext cx="336" cy="852"/>
              <a:chOff x="468" y="1716"/>
              <a:chExt cx="336" cy="852"/>
            </a:xfrm>
          </p:grpSpPr>
          <p:sp>
            <p:nvSpPr>
              <p:cNvPr id="13383" name="Line 32"/>
              <p:cNvSpPr>
                <a:spLocks noChangeShapeType="1"/>
              </p:cNvSpPr>
              <p:nvPr/>
            </p:nvSpPr>
            <p:spPr bwMode="auto">
              <a:xfrm flipH="1">
                <a:off x="468" y="2568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4" name="Line 33"/>
              <p:cNvSpPr>
                <a:spLocks noChangeShapeType="1"/>
              </p:cNvSpPr>
              <p:nvPr/>
            </p:nvSpPr>
            <p:spPr bwMode="auto">
              <a:xfrm flipV="1">
                <a:off x="468" y="1716"/>
                <a:ext cx="0" cy="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79" name="Group 34"/>
            <p:cNvGrpSpPr>
              <a:grpSpLocks/>
            </p:cNvGrpSpPr>
            <p:nvPr/>
          </p:nvGrpSpPr>
          <p:grpSpPr bwMode="auto">
            <a:xfrm>
              <a:off x="4392" y="2148"/>
              <a:ext cx="426" cy="396"/>
              <a:chOff x="4392" y="2148"/>
              <a:chExt cx="426" cy="396"/>
            </a:xfrm>
          </p:grpSpPr>
          <p:sp>
            <p:nvSpPr>
              <p:cNvPr id="13381" name="Line 35"/>
              <p:cNvSpPr>
                <a:spLocks noChangeShapeType="1"/>
              </p:cNvSpPr>
              <p:nvPr/>
            </p:nvSpPr>
            <p:spPr bwMode="auto">
              <a:xfrm>
                <a:off x="4392" y="2544"/>
                <a:ext cx="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2" name="Line 36"/>
              <p:cNvSpPr>
                <a:spLocks noChangeShapeType="1"/>
              </p:cNvSpPr>
              <p:nvPr/>
            </p:nvSpPr>
            <p:spPr bwMode="auto">
              <a:xfrm flipV="1">
                <a:off x="4812" y="2148"/>
                <a:ext cx="0" cy="3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80" name="Rectangle 37"/>
            <p:cNvSpPr>
              <a:spLocks noChangeArrowheads="1"/>
            </p:cNvSpPr>
            <p:nvPr/>
          </p:nvSpPr>
          <p:spPr bwMode="auto">
            <a:xfrm>
              <a:off x="780" y="2313"/>
              <a:ext cx="3618" cy="368"/>
            </a:xfrm>
            <a:prstGeom prst="rect">
              <a:avLst/>
            </a:prstGeom>
            <a:solidFill>
              <a:srgbClr val="8AA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How can we guarantee that the results on the modified and the original datasets are the same?</a:t>
              </a:r>
            </a:p>
          </p:txBody>
        </p:sp>
      </p:grpSp>
      <p:sp>
        <p:nvSpPr>
          <p:cNvPr id="13325" name="TextBox 52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332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  <p:sp>
        <p:nvSpPr>
          <p:cNvPr id="13327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EBA2F1-C85B-4952-B760-6FF9762ADE32}" type="slidenum">
              <a:rPr lang="en-US" sz="1000" smtClean="0">
                <a:solidFill>
                  <a:schemeClr val="bg2"/>
                </a:solidFill>
              </a:rPr>
              <a:pPr eaLnBrk="1" hangingPunct="1"/>
              <a:t>2</a:t>
            </a:fld>
            <a:endParaRPr lang="en-US" sz="1000" smtClean="0">
              <a:solidFill>
                <a:schemeClr val="bg2"/>
              </a:solidFill>
            </a:endParaRPr>
          </a:p>
        </p:txBody>
      </p:sp>
      <p:sp>
        <p:nvSpPr>
          <p:cNvPr id="58" name="Freeform 4"/>
          <p:cNvSpPr>
            <a:spLocks/>
          </p:cNvSpPr>
          <p:nvPr/>
        </p:nvSpPr>
        <p:spPr bwMode="auto">
          <a:xfrm>
            <a:off x="263525" y="3857625"/>
            <a:ext cx="1576388" cy="736600"/>
          </a:xfrm>
          <a:custGeom>
            <a:avLst/>
            <a:gdLst>
              <a:gd name="T0" fmla="*/ 2147483647 w 1633"/>
              <a:gd name="T1" fmla="*/ 2147483647 h 1171"/>
              <a:gd name="T2" fmla="*/ 2147483647 w 1633"/>
              <a:gd name="T3" fmla="*/ 2147483647 h 1171"/>
              <a:gd name="T4" fmla="*/ 2147483647 w 1633"/>
              <a:gd name="T5" fmla="*/ 2147483647 h 1171"/>
              <a:gd name="T6" fmla="*/ 2147483647 w 1633"/>
              <a:gd name="T7" fmla="*/ 2147483647 h 1171"/>
              <a:gd name="T8" fmla="*/ 2147483647 w 1633"/>
              <a:gd name="T9" fmla="*/ 2147483647 h 1171"/>
              <a:gd name="T10" fmla="*/ 2147483647 w 1633"/>
              <a:gd name="T11" fmla="*/ 2147483647 h 1171"/>
              <a:gd name="T12" fmla="*/ 2147483647 w 1633"/>
              <a:gd name="T13" fmla="*/ 2147483647 h 1171"/>
              <a:gd name="T14" fmla="*/ 2147483647 w 1633"/>
              <a:gd name="T15" fmla="*/ 2147483647 h 1171"/>
              <a:gd name="T16" fmla="*/ 2147483647 w 1633"/>
              <a:gd name="T17" fmla="*/ 2147483647 h 1171"/>
              <a:gd name="T18" fmla="*/ 2147483647 w 1633"/>
              <a:gd name="T19" fmla="*/ 2147483647 h 1171"/>
              <a:gd name="T20" fmla="*/ 2147483647 w 1633"/>
              <a:gd name="T21" fmla="*/ 2147483647 h 1171"/>
              <a:gd name="T22" fmla="*/ 2147483647 w 1633"/>
              <a:gd name="T23" fmla="*/ 2147483647 h 1171"/>
              <a:gd name="T24" fmla="*/ 2147483647 w 1633"/>
              <a:gd name="T25" fmla="*/ 2147483647 h 1171"/>
              <a:gd name="T26" fmla="*/ 2147483647 w 1633"/>
              <a:gd name="T27" fmla="*/ 2147483647 h 1171"/>
              <a:gd name="T28" fmla="*/ 2147483647 w 1633"/>
              <a:gd name="T29" fmla="*/ 2147483647 h 1171"/>
              <a:gd name="T30" fmla="*/ 2147483647 w 1633"/>
              <a:gd name="T31" fmla="*/ 2147483647 h 1171"/>
              <a:gd name="T32" fmla="*/ 2147483647 w 1633"/>
              <a:gd name="T33" fmla="*/ 2147483647 h 1171"/>
              <a:gd name="T34" fmla="*/ 2147483647 w 1633"/>
              <a:gd name="T35" fmla="*/ 2147483647 h 1171"/>
              <a:gd name="T36" fmla="*/ 2147483647 w 1633"/>
              <a:gd name="T37" fmla="*/ 2147483647 h 1171"/>
              <a:gd name="T38" fmla="*/ 2147483647 w 1633"/>
              <a:gd name="T39" fmla="*/ 2147483647 h 1171"/>
              <a:gd name="T40" fmla="*/ 2147483647 w 1633"/>
              <a:gd name="T41" fmla="*/ 2147483647 h 1171"/>
              <a:gd name="T42" fmla="*/ 2147483647 w 1633"/>
              <a:gd name="T43" fmla="*/ 2147483647 h 1171"/>
              <a:gd name="T44" fmla="*/ 2147483647 w 1633"/>
              <a:gd name="T45" fmla="*/ 2147483647 h 1171"/>
              <a:gd name="T46" fmla="*/ 2147483647 w 1633"/>
              <a:gd name="T47" fmla="*/ 2147483647 h 1171"/>
              <a:gd name="T48" fmla="*/ 2147483647 w 1633"/>
              <a:gd name="T49" fmla="*/ 2147483647 h 1171"/>
              <a:gd name="T50" fmla="*/ 2147483647 w 1633"/>
              <a:gd name="T51" fmla="*/ 2147483647 h 1171"/>
              <a:gd name="T52" fmla="*/ 2147483647 w 1633"/>
              <a:gd name="T53" fmla="*/ 2147483647 h 1171"/>
              <a:gd name="T54" fmla="*/ 2147483647 w 1633"/>
              <a:gd name="T55" fmla="*/ 2147483647 h 1171"/>
              <a:gd name="T56" fmla="*/ 2147483647 w 1633"/>
              <a:gd name="T57" fmla="*/ 2147483647 h 1171"/>
              <a:gd name="T58" fmla="*/ 2147483647 w 1633"/>
              <a:gd name="T59" fmla="*/ 2147483647 h 1171"/>
              <a:gd name="T60" fmla="*/ 2147483647 w 1633"/>
              <a:gd name="T61" fmla="*/ 2147483647 h 1171"/>
              <a:gd name="T62" fmla="*/ 2147483647 w 1633"/>
              <a:gd name="T63" fmla="*/ 2147483647 h 1171"/>
              <a:gd name="T64" fmla="*/ 2147483647 w 1633"/>
              <a:gd name="T65" fmla="*/ 2147483647 h 1171"/>
              <a:gd name="T66" fmla="*/ 2147483647 w 1633"/>
              <a:gd name="T67" fmla="*/ 2147483647 h 1171"/>
              <a:gd name="T68" fmla="*/ 2147483647 w 1633"/>
              <a:gd name="T69" fmla="*/ 2147483647 h 1171"/>
              <a:gd name="T70" fmla="*/ 2147483647 w 1633"/>
              <a:gd name="T71" fmla="*/ 2147483647 h 1171"/>
              <a:gd name="T72" fmla="*/ 2147483647 w 1633"/>
              <a:gd name="T73" fmla="*/ 2147483647 h 1171"/>
              <a:gd name="T74" fmla="*/ 2147483647 w 1633"/>
              <a:gd name="T75" fmla="*/ 2147483647 h 1171"/>
              <a:gd name="T76" fmla="*/ 2147483647 w 1633"/>
              <a:gd name="T77" fmla="*/ 2147483647 h 1171"/>
              <a:gd name="T78" fmla="*/ 2147483647 w 1633"/>
              <a:gd name="T79" fmla="*/ 2147483647 h 1171"/>
              <a:gd name="T80" fmla="*/ 2147483647 w 1633"/>
              <a:gd name="T81" fmla="*/ 2147483647 h 1171"/>
              <a:gd name="T82" fmla="*/ 2147483647 w 1633"/>
              <a:gd name="T83" fmla="*/ 2147483647 h 1171"/>
              <a:gd name="T84" fmla="*/ 2147483647 w 1633"/>
              <a:gd name="T85" fmla="*/ 2147483647 h 1171"/>
              <a:gd name="T86" fmla="*/ 2147483647 w 1633"/>
              <a:gd name="T87" fmla="*/ 2147483647 h 1171"/>
              <a:gd name="T88" fmla="*/ 2147483647 w 1633"/>
              <a:gd name="T89" fmla="*/ 2147483647 h 1171"/>
              <a:gd name="T90" fmla="*/ 2147483647 w 1633"/>
              <a:gd name="T91" fmla="*/ 2147483647 h 1171"/>
              <a:gd name="T92" fmla="*/ 2147483647 w 1633"/>
              <a:gd name="T93" fmla="*/ 2147483647 h 1171"/>
              <a:gd name="T94" fmla="*/ 2147483647 w 1633"/>
              <a:gd name="T95" fmla="*/ 2147483647 h 1171"/>
              <a:gd name="T96" fmla="*/ 2147483647 w 1633"/>
              <a:gd name="T97" fmla="*/ 2147483647 h 1171"/>
              <a:gd name="T98" fmla="*/ 2147483647 w 1633"/>
              <a:gd name="T99" fmla="*/ 2147483647 h 11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33"/>
              <a:gd name="T151" fmla="*/ 0 h 1171"/>
              <a:gd name="T152" fmla="*/ 1633 w 1633"/>
              <a:gd name="T153" fmla="*/ 1171 h 11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33" h="1171">
                <a:moveTo>
                  <a:pt x="0" y="1030"/>
                </a:moveTo>
                <a:lnTo>
                  <a:pt x="16" y="980"/>
                </a:lnTo>
                <a:lnTo>
                  <a:pt x="33" y="1052"/>
                </a:lnTo>
                <a:lnTo>
                  <a:pt x="49" y="1088"/>
                </a:lnTo>
                <a:lnTo>
                  <a:pt x="66" y="1160"/>
                </a:lnTo>
                <a:lnTo>
                  <a:pt x="83" y="1171"/>
                </a:lnTo>
                <a:lnTo>
                  <a:pt x="99" y="1127"/>
                </a:lnTo>
                <a:lnTo>
                  <a:pt x="116" y="1002"/>
                </a:lnTo>
                <a:lnTo>
                  <a:pt x="133" y="916"/>
                </a:lnTo>
                <a:lnTo>
                  <a:pt x="149" y="994"/>
                </a:lnTo>
                <a:lnTo>
                  <a:pt x="166" y="964"/>
                </a:lnTo>
                <a:lnTo>
                  <a:pt x="182" y="889"/>
                </a:lnTo>
                <a:lnTo>
                  <a:pt x="199" y="853"/>
                </a:lnTo>
                <a:lnTo>
                  <a:pt x="216" y="905"/>
                </a:lnTo>
                <a:lnTo>
                  <a:pt x="232" y="922"/>
                </a:lnTo>
                <a:lnTo>
                  <a:pt x="249" y="905"/>
                </a:lnTo>
                <a:lnTo>
                  <a:pt x="265" y="792"/>
                </a:lnTo>
                <a:lnTo>
                  <a:pt x="282" y="853"/>
                </a:lnTo>
                <a:lnTo>
                  <a:pt x="299" y="856"/>
                </a:lnTo>
                <a:lnTo>
                  <a:pt x="315" y="933"/>
                </a:lnTo>
                <a:lnTo>
                  <a:pt x="329" y="1038"/>
                </a:lnTo>
                <a:lnTo>
                  <a:pt x="346" y="1072"/>
                </a:lnTo>
                <a:lnTo>
                  <a:pt x="362" y="1044"/>
                </a:lnTo>
                <a:lnTo>
                  <a:pt x="379" y="1002"/>
                </a:lnTo>
                <a:lnTo>
                  <a:pt x="396" y="878"/>
                </a:lnTo>
                <a:lnTo>
                  <a:pt x="412" y="914"/>
                </a:lnTo>
                <a:lnTo>
                  <a:pt x="429" y="908"/>
                </a:lnTo>
                <a:lnTo>
                  <a:pt x="445" y="941"/>
                </a:lnTo>
                <a:lnTo>
                  <a:pt x="462" y="833"/>
                </a:lnTo>
                <a:lnTo>
                  <a:pt x="479" y="775"/>
                </a:lnTo>
                <a:lnTo>
                  <a:pt x="495" y="745"/>
                </a:lnTo>
                <a:lnTo>
                  <a:pt x="512" y="745"/>
                </a:lnTo>
                <a:lnTo>
                  <a:pt x="528" y="786"/>
                </a:lnTo>
                <a:lnTo>
                  <a:pt x="545" y="761"/>
                </a:lnTo>
                <a:lnTo>
                  <a:pt x="562" y="822"/>
                </a:lnTo>
                <a:lnTo>
                  <a:pt x="578" y="700"/>
                </a:lnTo>
                <a:lnTo>
                  <a:pt x="595" y="662"/>
                </a:lnTo>
                <a:lnTo>
                  <a:pt x="611" y="728"/>
                </a:lnTo>
                <a:lnTo>
                  <a:pt x="628" y="784"/>
                </a:lnTo>
                <a:lnTo>
                  <a:pt x="645" y="853"/>
                </a:lnTo>
                <a:lnTo>
                  <a:pt x="659" y="872"/>
                </a:lnTo>
                <a:lnTo>
                  <a:pt x="675" y="994"/>
                </a:lnTo>
                <a:lnTo>
                  <a:pt x="692" y="903"/>
                </a:lnTo>
                <a:lnTo>
                  <a:pt x="708" y="952"/>
                </a:lnTo>
                <a:lnTo>
                  <a:pt x="725" y="936"/>
                </a:lnTo>
                <a:lnTo>
                  <a:pt x="742" y="897"/>
                </a:lnTo>
                <a:lnTo>
                  <a:pt x="758" y="955"/>
                </a:lnTo>
                <a:lnTo>
                  <a:pt x="775" y="1002"/>
                </a:lnTo>
                <a:lnTo>
                  <a:pt x="791" y="966"/>
                </a:lnTo>
                <a:lnTo>
                  <a:pt x="808" y="878"/>
                </a:lnTo>
                <a:lnTo>
                  <a:pt x="825" y="847"/>
                </a:lnTo>
                <a:lnTo>
                  <a:pt x="841" y="897"/>
                </a:lnTo>
                <a:lnTo>
                  <a:pt x="858" y="858"/>
                </a:lnTo>
                <a:lnTo>
                  <a:pt x="874" y="836"/>
                </a:lnTo>
                <a:lnTo>
                  <a:pt x="891" y="889"/>
                </a:lnTo>
                <a:lnTo>
                  <a:pt x="908" y="853"/>
                </a:lnTo>
                <a:lnTo>
                  <a:pt x="924" y="892"/>
                </a:lnTo>
                <a:lnTo>
                  <a:pt x="941" y="930"/>
                </a:lnTo>
                <a:lnTo>
                  <a:pt x="957" y="908"/>
                </a:lnTo>
                <a:lnTo>
                  <a:pt x="974" y="797"/>
                </a:lnTo>
                <a:lnTo>
                  <a:pt x="988" y="745"/>
                </a:lnTo>
                <a:lnTo>
                  <a:pt x="1005" y="634"/>
                </a:lnTo>
                <a:lnTo>
                  <a:pt x="1021" y="573"/>
                </a:lnTo>
                <a:lnTo>
                  <a:pt x="1038" y="609"/>
                </a:lnTo>
                <a:lnTo>
                  <a:pt x="1054" y="662"/>
                </a:lnTo>
                <a:lnTo>
                  <a:pt x="1071" y="656"/>
                </a:lnTo>
                <a:lnTo>
                  <a:pt x="1088" y="620"/>
                </a:lnTo>
                <a:lnTo>
                  <a:pt x="1104" y="523"/>
                </a:lnTo>
                <a:lnTo>
                  <a:pt x="1121" y="537"/>
                </a:lnTo>
                <a:lnTo>
                  <a:pt x="1137" y="587"/>
                </a:lnTo>
                <a:lnTo>
                  <a:pt x="1154" y="545"/>
                </a:lnTo>
                <a:lnTo>
                  <a:pt x="1171" y="598"/>
                </a:lnTo>
                <a:lnTo>
                  <a:pt x="1187" y="507"/>
                </a:lnTo>
                <a:lnTo>
                  <a:pt x="1204" y="435"/>
                </a:lnTo>
                <a:lnTo>
                  <a:pt x="1220" y="473"/>
                </a:lnTo>
                <a:lnTo>
                  <a:pt x="1237" y="485"/>
                </a:lnTo>
                <a:lnTo>
                  <a:pt x="1254" y="562"/>
                </a:lnTo>
                <a:lnTo>
                  <a:pt x="1270" y="554"/>
                </a:lnTo>
                <a:lnTo>
                  <a:pt x="1287" y="595"/>
                </a:lnTo>
                <a:lnTo>
                  <a:pt x="1304" y="576"/>
                </a:lnTo>
                <a:lnTo>
                  <a:pt x="1317" y="584"/>
                </a:lnTo>
                <a:lnTo>
                  <a:pt x="1334" y="656"/>
                </a:lnTo>
                <a:lnTo>
                  <a:pt x="1351" y="595"/>
                </a:lnTo>
                <a:lnTo>
                  <a:pt x="1367" y="593"/>
                </a:lnTo>
                <a:lnTo>
                  <a:pt x="1384" y="504"/>
                </a:lnTo>
                <a:lnTo>
                  <a:pt x="1400" y="421"/>
                </a:lnTo>
                <a:lnTo>
                  <a:pt x="1417" y="332"/>
                </a:lnTo>
                <a:lnTo>
                  <a:pt x="1434" y="277"/>
                </a:lnTo>
                <a:lnTo>
                  <a:pt x="1450" y="158"/>
                </a:lnTo>
                <a:lnTo>
                  <a:pt x="1467" y="166"/>
                </a:lnTo>
                <a:lnTo>
                  <a:pt x="1483" y="155"/>
                </a:lnTo>
                <a:lnTo>
                  <a:pt x="1500" y="97"/>
                </a:lnTo>
                <a:lnTo>
                  <a:pt x="1517" y="77"/>
                </a:lnTo>
                <a:lnTo>
                  <a:pt x="1533" y="72"/>
                </a:lnTo>
                <a:lnTo>
                  <a:pt x="1550" y="0"/>
                </a:lnTo>
                <a:lnTo>
                  <a:pt x="1566" y="125"/>
                </a:lnTo>
                <a:lnTo>
                  <a:pt x="1583" y="197"/>
                </a:lnTo>
                <a:lnTo>
                  <a:pt x="1600" y="64"/>
                </a:lnTo>
                <a:lnTo>
                  <a:pt x="1616" y="25"/>
                </a:lnTo>
                <a:lnTo>
                  <a:pt x="1633" y="19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Freeform 5"/>
          <p:cNvSpPr>
            <a:spLocks/>
          </p:cNvSpPr>
          <p:nvPr/>
        </p:nvSpPr>
        <p:spPr bwMode="auto">
          <a:xfrm>
            <a:off x="233363" y="4427538"/>
            <a:ext cx="1706562" cy="650875"/>
          </a:xfrm>
          <a:custGeom>
            <a:avLst/>
            <a:gdLst>
              <a:gd name="T0" fmla="*/ 2147483647 w 1768"/>
              <a:gd name="T1" fmla="*/ 2147483647 h 1304"/>
              <a:gd name="T2" fmla="*/ 2147483647 w 1768"/>
              <a:gd name="T3" fmla="*/ 2147483647 h 1304"/>
              <a:gd name="T4" fmla="*/ 2147483647 w 1768"/>
              <a:gd name="T5" fmla="*/ 2147483647 h 1304"/>
              <a:gd name="T6" fmla="*/ 2147483647 w 1768"/>
              <a:gd name="T7" fmla="*/ 2147483647 h 1304"/>
              <a:gd name="T8" fmla="*/ 2147483647 w 1768"/>
              <a:gd name="T9" fmla="*/ 2147483647 h 1304"/>
              <a:gd name="T10" fmla="*/ 2147483647 w 1768"/>
              <a:gd name="T11" fmla="*/ 2147483647 h 1304"/>
              <a:gd name="T12" fmla="*/ 2147483647 w 1768"/>
              <a:gd name="T13" fmla="*/ 2147483647 h 1304"/>
              <a:gd name="T14" fmla="*/ 2147483647 w 1768"/>
              <a:gd name="T15" fmla="*/ 2147483647 h 1304"/>
              <a:gd name="T16" fmla="*/ 2147483647 w 1768"/>
              <a:gd name="T17" fmla="*/ 2147483647 h 1304"/>
              <a:gd name="T18" fmla="*/ 2147483647 w 1768"/>
              <a:gd name="T19" fmla="*/ 2147483647 h 1304"/>
              <a:gd name="T20" fmla="*/ 2147483647 w 1768"/>
              <a:gd name="T21" fmla="*/ 2147483647 h 1304"/>
              <a:gd name="T22" fmla="*/ 2147483647 w 1768"/>
              <a:gd name="T23" fmla="*/ 2147483647 h 1304"/>
              <a:gd name="T24" fmla="*/ 2147483647 w 1768"/>
              <a:gd name="T25" fmla="*/ 2147483647 h 1304"/>
              <a:gd name="T26" fmla="*/ 2147483647 w 1768"/>
              <a:gd name="T27" fmla="*/ 2147483647 h 1304"/>
              <a:gd name="T28" fmla="*/ 2147483647 w 1768"/>
              <a:gd name="T29" fmla="*/ 2147483647 h 1304"/>
              <a:gd name="T30" fmla="*/ 2147483647 w 1768"/>
              <a:gd name="T31" fmla="*/ 2147483647 h 1304"/>
              <a:gd name="T32" fmla="*/ 2147483647 w 1768"/>
              <a:gd name="T33" fmla="*/ 2147483647 h 1304"/>
              <a:gd name="T34" fmla="*/ 2147483647 w 1768"/>
              <a:gd name="T35" fmla="*/ 2147483647 h 1304"/>
              <a:gd name="T36" fmla="*/ 2147483647 w 1768"/>
              <a:gd name="T37" fmla="*/ 2147483647 h 1304"/>
              <a:gd name="T38" fmla="*/ 2147483647 w 1768"/>
              <a:gd name="T39" fmla="*/ 2147483647 h 1304"/>
              <a:gd name="T40" fmla="*/ 2147483647 w 1768"/>
              <a:gd name="T41" fmla="*/ 2147483647 h 1304"/>
              <a:gd name="T42" fmla="*/ 2147483647 w 1768"/>
              <a:gd name="T43" fmla="*/ 2147483647 h 1304"/>
              <a:gd name="T44" fmla="*/ 2147483647 w 1768"/>
              <a:gd name="T45" fmla="*/ 2147483647 h 1304"/>
              <a:gd name="T46" fmla="*/ 2147483647 w 1768"/>
              <a:gd name="T47" fmla="*/ 2147483647 h 1304"/>
              <a:gd name="T48" fmla="*/ 2147483647 w 1768"/>
              <a:gd name="T49" fmla="*/ 2147483647 h 1304"/>
              <a:gd name="T50" fmla="*/ 2147483647 w 1768"/>
              <a:gd name="T51" fmla="*/ 2147483647 h 1304"/>
              <a:gd name="T52" fmla="*/ 2147483647 w 1768"/>
              <a:gd name="T53" fmla="*/ 2147483647 h 1304"/>
              <a:gd name="T54" fmla="*/ 2147483647 w 1768"/>
              <a:gd name="T55" fmla="*/ 2147483647 h 1304"/>
              <a:gd name="T56" fmla="*/ 2147483647 w 1768"/>
              <a:gd name="T57" fmla="*/ 2147483647 h 1304"/>
              <a:gd name="T58" fmla="*/ 2147483647 w 1768"/>
              <a:gd name="T59" fmla="*/ 2147483647 h 1304"/>
              <a:gd name="T60" fmla="*/ 2147483647 w 1768"/>
              <a:gd name="T61" fmla="*/ 2147483647 h 1304"/>
              <a:gd name="T62" fmla="*/ 2147483647 w 1768"/>
              <a:gd name="T63" fmla="*/ 2147483647 h 1304"/>
              <a:gd name="T64" fmla="*/ 2147483647 w 1768"/>
              <a:gd name="T65" fmla="*/ 2147483647 h 1304"/>
              <a:gd name="T66" fmla="*/ 2147483647 w 1768"/>
              <a:gd name="T67" fmla="*/ 2147483647 h 1304"/>
              <a:gd name="T68" fmla="*/ 2147483647 w 1768"/>
              <a:gd name="T69" fmla="*/ 2147483647 h 1304"/>
              <a:gd name="T70" fmla="*/ 2147483647 w 1768"/>
              <a:gd name="T71" fmla="*/ 2147483647 h 1304"/>
              <a:gd name="T72" fmla="*/ 2147483647 w 1768"/>
              <a:gd name="T73" fmla="*/ 2147483647 h 1304"/>
              <a:gd name="T74" fmla="*/ 2147483647 w 1768"/>
              <a:gd name="T75" fmla="*/ 2147483647 h 1304"/>
              <a:gd name="T76" fmla="*/ 2147483647 w 1768"/>
              <a:gd name="T77" fmla="*/ 2147483647 h 1304"/>
              <a:gd name="T78" fmla="*/ 2147483647 w 1768"/>
              <a:gd name="T79" fmla="*/ 2147483647 h 1304"/>
              <a:gd name="T80" fmla="*/ 2147483647 w 1768"/>
              <a:gd name="T81" fmla="*/ 2147483647 h 1304"/>
              <a:gd name="T82" fmla="*/ 2147483647 w 1768"/>
              <a:gd name="T83" fmla="*/ 2147483647 h 1304"/>
              <a:gd name="T84" fmla="*/ 2147483647 w 1768"/>
              <a:gd name="T85" fmla="*/ 2147483647 h 1304"/>
              <a:gd name="T86" fmla="*/ 2147483647 w 1768"/>
              <a:gd name="T87" fmla="*/ 2147483647 h 1304"/>
              <a:gd name="T88" fmla="*/ 2147483647 w 1768"/>
              <a:gd name="T89" fmla="*/ 2147483647 h 1304"/>
              <a:gd name="T90" fmla="*/ 2147483647 w 1768"/>
              <a:gd name="T91" fmla="*/ 2147483647 h 1304"/>
              <a:gd name="T92" fmla="*/ 2147483647 w 1768"/>
              <a:gd name="T93" fmla="*/ 0 h 1304"/>
              <a:gd name="T94" fmla="*/ 2147483647 w 1768"/>
              <a:gd name="T95" fmla="*/ 2147483647 h 1304"/>
              <a:gd name="T96" fmla="*/ 2147483647 w 1768"/>
              <a:gd name="T97" fmla="*/ 2147483647 h 1304"/>
              <a:gd name="T98" fmla="*/ 2147483647 w 1768"/>
              <a:gd name="T99" fmla="*/ 2147483647 h 13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68"/>
              <a:gd name="T151" fmla="*/ 0 h 1304"/>
              <a:gd name="T152" fmla="*/ 1768 w 1768"/>
              <a:gd name="T153" fmla="*/ 1304 h 13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68" h="1304">
                <a:moveTo>
                  <a:pt x="0" y="842"/>
                </a:moveTo>
                <a:lnTo>
                  <a:pt x="18" y="854"/>
                </a:lnTo>
                <a:lnTo>
                  <a:pt x="36" y="1010"/>
                </a:lnTo>
                <a:lnTo>
                  <a:pt x="54" y="1022"/>
                </a:lnTo>
                <a:lnTo>
                  <a:pt x="72" y="1169"/>
                </a:lnTo>
                <a:lnTo>
                  <a:pt x="90" y="1100"/>
                </a:lnTo>
                <a:lnTo>
                  <a:pt x="108" y="1193"/>
                </a:lnTo>
                <a:lnTo>
                  <a:pt x="126" y="1304"/>
                </a:lnTo>
                <a:lnTo>
                  <a:pt x="144" y="1055"/>
                </a:lnTo>
                <a:lnTo>
                  <a:pt x="162" y="914"/>
                </a:lnTo>
                <a:lnTo>
                  <a:pt x="180" y="920"/>
                </a:lnTo>
                <a:lnTo>
                  <a:pt x="198" y="854"/>
                </a:lnTo>
                <a:lnTo>
                  <a:pt x="216" y="716"/>
                </a:lnTo>
                <a:lnTo>
                  <a:pt x="234" y="705"/>
                </a:lnTo>
                <a:lnTo>
                  <a:pt x="252" y="660"/>
                </a:lnTo>
                <a:lnTo>
                  <a:pt x="269" y="642"/>
                </a:lnTo>
                <a:lnTo>
                  <a:pt x="287" y="710"/>
                </a:lnTo>
                <a:lnTo>
                  <a:pt x="305" y="624"/>
                </a:lnTo>
                <a:lnTo>
                  <a:pt x="323" y="612"/>
                </a:lnTo>
                <a:lnTo>
                  <a:pt x="341" y="579"/>
                </a:lnTo>
                <a:lnTo>
                  <a:pt x="356" y="618"/>
                </a:lnTo>
                <a:lnTo>
                  <a:pt x="374" y="399"/>
                </a:lnTo>
                <a:lnTo>
                  <a:pt x="392" y="645"/>
                </a:lnTo>
                <a:lnTo>
                  <a:pt x="410" y="794"/>
                </a:lnTo>
                <a:lnTo>
                  <a:pt x="428" y="597"/>
                </a:lnTo>
                <a:lnTo>
                  <a:pt x="446" y="651"/>
                </a:lnTo>
                <a:lnTo>
                  <a:pt x="464" y="728"/>
                </a:lnTo>
                <a:lnTo>
                  <a:pt x="482" y="600"/>
                </a:lnTo>
                <a:lnTo>
                  <a:pt x="500" y="675"/>
                </a:lnTo>
                <a:lnTo>
                  <a:pt x="518" y="579"/>
                </a:lnTo>
                <a:lnTo>
                  <a:pt x="536" y="447"/>
                </a:lnTo>
                <a:lnTo>
                  <a:pt x="554" y="603"/>
                </a:lnTo>
                <a:lnTo>
                  <a:pt x="572" y="642"/>
                </a:lnTo>
                <a:lnTo>
                  <a:pt x="590" y="654"/>
                </a:lnTo>
                <a:lnTo>
                  <a:pt x="608" y="663"/>
                </a:lnTo>
                <a:lnTo>
                  <a:pt x="626" y="728"/>
                </a:lnTo>
                <a:lnTo>
                  <a:pt x="644" y="722"/>
                </a:lnTo>
                <a:lnTo>
                  <a:pt x="662" y="708"/>
                </a:lnTo>
                <a:lnTo>
                  <a:pt x="680" y="752"/>
                </a:lnTo>
                <a:lnTo>
                  <a:pt x="698" y="1007"/>
                </a:lnTo>
                <a:lnTo>
                  <a:pt x="713" y="869"/>
                </a:lnTo>
                <a:lnTo>
                  <a:pt x="731" y="821"/>
                </a:lnTo>
                <a:lnTo>
                  <a:pt x="749" y="1025"/>
                </a:lnTo>
                <a:lnTo>
                  <a:pt x="767" y="968"/>
                </a:lnTo>
                <a:lnTo>
                  <a:pt x="785" y="956"/>
                </a:lnTo>
                <a:lnTo>
                  <a:pt x="803" y="938"/>
                </a:lnTo>
                <a:lnTo>
                  <a:pt x="821" y="941"/>
                </a:lnTo>
                <a:lnTo>
                  <a:pt x="839" y="890"/>
                </a:lnTo>
                <a:lnTo>
                  <a:pt x="857" y="779"/>
                </a:lnTo>
                <a:lnTo>
                  <a:pt x="875" y="672"/>
                </a:lnTo>
                <a:lnTo>
                  <a:pt x="893" y="740"/>
                </a:lnTo>
                <a:lnTo>
                  <a:pt x="911" y="713"/>
                </a:lnTo>
                <a:lnTo>
                  <a:pt x="929" y="696"/>
                </a:lnTo>
                <a:lnTo>
                  <a:pt x="947" y="570"/>
                </a:lnTo>
                <a:lnTo>
                  <a:pt x="965" y="423"/>
                </a:lnTo>
                <a:lnTo>
                  <a:pt x="983" y="516"/>
                </a:lnTo>
                <a:lnTo>
                  <a:pt x="1001" y="390"/>
                </a:lnTo>
                <a:lnTo>
                  <a:pt x="1019" y="378"/>
                </a:lnTo>
                <a:lnTo>
                  <a:pt x="1037" y="309"/>
                </a:lnTo>
                <a:lnTo>
                  <a:pt x="1055" y="249"/>
                </a:lnTo>
                <a:lnTo>
                  <a:pt x="1070" y="117"/>
                </a:lnTo>
                <a:lnTo>
                  <a:pt x="1088" y="315"/>
                </a:lnTo>
                <a:lnTo>
                  <a:pt x="1106" y="258"/>
                </a:lnTo>
                <a:lnTo>
                  <a:pt x="1124" y="165"/>
                </a:lnTo>
                <a:lnTo>
                  <a:pt x="1142" y="204"/>
                </a:lnTo>
                <a:lnTo>
                  <a:pt x="1160" y="150"/>
                </a:lnTo>
                <a:lnTo>
                  <a:pt x="1178" y="93"/>
                </a:lnTo>
                <a:lnTo>
                  <a:pt x="1196" y="123"/>
                </a:lnTo>
                <a:lnTo>
                  <a:pt x="1214" y="180"/>
                </a:lnTo>
                <a:lnTo>
                  <a:pt x="1232" y="396"/>
                </a:lnTo>
                <a:lnTo>
                  <a:pt x="1250" y="420"/>
                </a:lnTo>
                <a:lnTo>
                  <a:pt x="1268" y="396"/>
                </a:lnTo>
                <a:lnTo>
                  <a:pt x="1286" y="441"/>
                </a:lnTo>
                <a:lnTo>
                  <a:pt x="1304" y="369"/>
                </a:lnTo>
                <a:lnTo>
                  <a:pt x="1322" y="216"/>
                </a:lnTo>
                <a:lnTo>
                  <a:pt x="1340" y="126"/>
                </a:lnTo>
                <a:lnTo>
                  <a:pt x="1358" y="87"/>
                </a:lnTo>
                <a:lnTo>
                  <a:pt x="1376" y="180"/>
                </a:lnTo>
                <a:lnTo>
                  <a:pt x="1394" y="306"/>
                </a:lnTo>
                <a:lnTo>
                  <a:pt x="1412" y="411"/>
                </a:lnTo>
                <a:lnTo>
                  <a:pt x="1426" y="333"/>
                </a:lnTo>
                <a:lnTo>
                  <a:pt x="1444" y="486"/>
                </a:lnTo>
                <a:lnTo>
                  <a:pt x="1462" y="447"/>
                </a:lnTo>
                <a:lnTo>
                  <a:pt x="1480" y="378"/>
                </a:lnTo>
                <a:lnTo>
                  <a:pt x="1498" y="216"/>
                </a:lnTo>
                <a:lnTo>
                  <a:pt x="1516" y="159"/>
                </a:lnTo>
                <a:lnTo>
                  <a:pt x="1534" y="231"/>
                </a:lnTo>
                <a:lnTo>
                  <a:pt x="1552" y="216"/>
                </a:lnTo>
                <a:lnTo>
                  <a:pt x="1570" y="300"/>
                </a:lnTo>
                <a:lnTo>
                  <a:pt x="1588" y="228"/>
                </a:lnTo>
                <a:lnTo>
                  <a:pt x="1606" y="225"/>
                </a:lnTo>
                <a:lnTo>
                  <a:pt x="1624" y="48"/>
                </a:lnTo>
                <a:lnTo>
                  <a:pt x="1642" y="33"/>
                </a:lnTo>
                <a:lnTo>
                  <a:pt x="1660" y="0"/>
                </a:lnTo>
                <a:lnTo>
                  <a:pt x="1678" y="114"/>
                </a:lnTo>
                <a:lnTo>
                  <a:pt x="1696" y="312"/>
                </a:lnTo>
                <a:lnTo>
                  <a:pt x="1714" y="183"/>
                </a:lnTo>
                <a:lnTo>
                  <a:pt x="1732" y="213"/>
                </a:lnTo>
                <a:lnTo>
                  <a:pt x="1750" y="249"/>
                </a:lnTo>
                <a:lnTo>
                  <a:pt x="1768" y="153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Freeform 9"/>
          <p:cNvSpPr>
            <a:spLocks/>
          </p:cNvSpPr>
          <p:nvPr/>
        </p:nvSpPr>
        <p:spPr bwMode="auto">
          <a:xfrm>
            <a:off x="196850" y="5532438"/>
            <a:ext cx="1733550" cy="712787"/>
          </a:xfrm>
          <a:custGeom>
            <a:avLst/>
            <a:gdLst>
              <a:gd name="T0" fmla="*/ 2147483647 w 1590"/>
              <a:gd name="T1" fmla="*/ 2147483647 h 1067"/>
              <a:gd name="T2" fmla="*/ 2147483647 w 1590"/>
              <a:gd name="T3" fmla="*/ 2147483647 h 1067"/>
              <a:gd name="T4" fmla="*/ 2147483647 w 1590"/>
              <a:gd name="T5" fmla="*/ 2147483647 h 1067"/>
              <a:gd name="T6" fmla="*/ 2147483647 w 1590"/>
              <a:gd name="T7" fmla="*/ 2147483647 h 1067"/>
              <a:gd name="T8" fmla="*/ 2147483647 w 1590"/>
              <a:gd name="T9" fmla="*/ 2147483647 h 1067"/>
              <a:gd name="T10" fmla="*/ 2147483647 w 1590"/>
              <a:gd name="T11" fmla="*/ 2147483647 h 1067"/>
              <a:gd name="T12" fmla="*/ 2147483647 w 1590"/>
              <a:gd name="T13" fmla="*/ 2147483647 h 1067"/>
              <a:gd name="T14" fmla="*/ 2147483647 w 1590"/>
              <a:gd name="T15" fmla="*/ 2147483647 h 1067"/>
              <a:gd name="T16" fmla="*/ 2147483647 w 1590"/>
              <a:gd name="T17" fmla="*/ 2147483647 h 1067"/>
              <a:gd name="T18" fmla="*/ 2147483647 w 1590"/>
              <a:gd name="T19" fmla="*/ 2147483647 h 1067"/>
              <a:gd name="T20" fmla="*/ 2147483647 w 1590"/>
              <a:gd name="T21" fmla="*/ 2147483647 h 1067"/>
              <a:gd name="T22" fmla="*/ 2147483647 w 1590"/>
              <a:gd name="T23" fmla="*/ 2147483647 h 1067"/>
              <a:gd name="T24" fmla="*/ 2147483647 w 1590"/>
              <a:gd name="T25" fmla="*/ 2147483647 h 1067"/>
              <a:gd name="T26" fmla="*/ 2147483647 w 1590"/>
              <a:gd name="T27" fmla="*/ 2147483647 h 1067"/>
              <a:gd name="T28" fmla="*/ 2147483647 w 1590"/>
              <a:gd name="T29" fmla="*/ 2147483647 h 1067"/>
              <a:gd name="T30" fmla="*/ 2147483647 w 1590"/>
              <a:gd name="T31" fmla="*/ 2147483647 h 1067"/>
              <a:gd name="T32" fmla="*/ 2147483647 w 1590"/>
              <a:gd name="T33" fmla="*/ 2147483647 h 1067"/>
              <a:gd name="T34" fmla="*/ 2147483647 w 1590"/>
              <a:gd name="T35" fmla="*/ 2147483647 h 1067"/>
              <a:gd name="T36" fmla="*/ 2147483647 w 1590"/>
              <a:gd name="T37" fmla="*/ 2147483647 h 1067"/>
              <a:gd name="T38" fmla="*/ 2147483647 w 1590"/>
              <a:gd name="T39" fmla="*/ 2147483647 h 1067"/>
              <a:gd name="T40" fmla="*/ 2147483647 w 1590"/>
              <a:gd name="T41" fmla="*/ 2147483647 h 1067"/>
              <a:gd name="T42" fmla="*/ 2147483647 w 1590"/>
              <a:gd name="T43" fmla="*/ 2147483647 h 1067"/>
              <a:gd name="T44" fmla="*/ 2147483647 w 1590"/>
              <a:gd name="T45" fmla="*/ 2147483647 h 1067"/>
              <a:gd name="T46" fmla="*/ 2147483647 w 1590"/>
              <a:gd name="T47" fmla="*/ 2147483647 h 1067"/>
              <a:gd name="T48" fmla="*/ 2147483647 w 1590"/>
              <a:gd name="T49" fmla="*/ 2147483647 h 1067"/>
              <a:gd name="T50" fmla="*/ 2147483647 w 1590"/>
              <a:gd name="T51" fmla="*/ 2147483647 h 1067"/>
              <a:gd name="T52" fmla="*/ 2147483647 w 1590"/>
              <a:gd name="T53" fmla="*/ 2147483647 h 1067"/>
              <a:gd name="T54" fmla="*/ 2147483647 w 1590"/>
              <a:gd name="T55" fmla="*/ 2147483647 h 1067"/>
              <a:gd name="T56" fmla="*/ 2147483647 w 1590"/>
              <a:gd name="T57" fmla="*/ 2147483647 h 1067"/>
              <a:gd name="T58" fmla="*/ 2147483647 w 1590"/>
              <a:gd name="T59" fmla="*/ 2147483647 h 1067"/>
              <a:gd name="T60" fmla="*/ 2147483647 w 1590"/>
              <a:gd name="T61" fmla="*/ 2147483647 h 1067"/>
              <a:gd name="T62" fmla="*/ 2147483647 w 1590"/>
              <a:gd name="T63" fmla="*/ 2147483647 h 1067"/>
              <a:gd name="T64" fmla="*/ 2147483647 w 1590"/>
              <a:gd name="T65" fmla="*/ 2147483647 h 1067"/>
              <a:gd name="T66" fmla="*/ 2147483647 w 1590"/>
              <a:gd name="T67" fmla="*/ 2147483647 h 1067"/>
              <a:gd name="T68" fmla="*/ 2147483647 w 1590"/>
              <a:gd name="T69" fmla="*/ 2147483647 h 1067"/>
              <a:gd name="T70" fmla="*/ 2147483647 w 1590"/>
              <a:gd name="T71" fmla="*/ 2147483647 h 1067"/>
              <a:gd name="T72" fmla="*/ 2147483647 w 1590"/>
              <a:gd name="T73" fmla="*/ 2147483647 h 1067"/>
              <a:gd name="T74" fmla="*/ 2147483647 w 1590"/>
              <a:gd name="T75" fmla="*/ 2147483647 h 1067"/>
              <a:gd name="T76" fmla="*/ 2147483647 w 1590"/>
              <a:gd name="T77" fmla="*/ 2147483647 h 1067"/>
              <a:gd name="T78" fmla="*/ 2147483647 w 1590"/>
              <a:gd name="T79" fmla="*/ 2147483647 h 1067"/>
              <a:gd name="T80" fmla="*/ 2147483647 w 1590"/>
              <a:gd name="T81" fmla="*/ 2147483647 h 1067"/>
              <a:gd name="T82" fmla="*/ 2147483647 w 1590"/>
              <a:gd name="T83" fmla="*/ 2147483647 h 1067"/>
              <a:gd name="T84" fmla="*/ 2147483647 w 1590"/>
              <a:gd name="T85" fmla="*/ 2147483647 h 1067"/>
              <a:gd name="T86" fmla="*/ 2147483647 w 1590"/>
              <a:gd name="T87" fmla="*/ 2147483647 h 1067"/>
              <a:gd name="T88" fmla="*/ 2147483647 w 1590"/>
              <a:gd name="T89" fmla="*/ 2147483647 h 1067"/>
              <a:gd name="T90" fmla="*/ 2147483647 w 1590"/>
              <a:gd name="T91" fmla="*/ 2147483647 h 1067"/>
              <a:gd name="T92" fmla="*/ 2147483647 w 1590"/>
              <a:gd name="T93" fmla="*/ 2147483647 h 1067"/>
              <a:gd name="T94" fmla="*/ 2147483647 w 1590"/>
              <a:gd name="T95" fmla="*/ 2147483647 h 1067"/>
              <a:gd name="T96" fmla="*/ 2147483647 w 1590"/>
              <a:gd name="T97" fmla="*/ 2147483647 h 1067"/>
              <a:gd name="T98" fmla="*/ 2147483647 w 1590"/>
              <a:gd name="T99" fmla="*/ 2147483647 h 10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0"/>
              <a:gd name="T151" fmla="*/ 0 h 1067"/>
              <a:gd name="T152" fmla="*/ 1590 w 1590"/>
              <a:gd name="T153" fmla="*/ 1067 h 10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0" h="1067">
                <a:moveTo>
                  <a:pt x="0" y="558"/>
                </a:moveTo>
                <a:lnTo>
                  <a:pt x="16" y="579"/>
                </a:lnTo>
                <a:lnTo>
                  <a:pt x="32" y="569"/>
                </a:lnTo>
                <a:lnTo>
                  <a:pt x="49" y="531"/>
                </a:lnTo>
                <a:lnTo>
                  <a:pt x="65" y="388"/>
                </a:lnTo>
                <a:lnTo>
                  <a:pt x="81" y="399"/>
                </a:lnTo>
                <a:lnTo>
                  <a:pt x="97" y="315"/>
                </a:lnTo>
                <a:lnTo>
                  <a:pt x="113" y="261"/>
                </a:lnTo>
                <a:lnTo>
                  <a:pt x="129" y="418"/>
                </a:lnTo>
                <a:lnTo>
                  <a:pt x="146" y="307"/>
                </a:lnTo>
                <a:lnTo>
                  <a:pt x="162" y="445"/>
                </a:lnTo>
                <a:lnTo>
                  <a:pt x="178" y="466"/>
                </a:lnTo>
                <a:lnTo>
                  <a:pt x="194" y="520"/>
                </a:lnTo>
                <a:lnTo>
                  <a:pt x="210" y="598"/>
                </a:lnTo>
                <a:lnTo>
                  <a:pt x="226" y="420"/>
                </a:lnTo>
                <a:lnTo>
                  <a:pt x="243" y="404"/>
                </a:lnTo>
                <a:lnTo>
                  <a:pt x="259" y="474"/>
                </a:lnTo>
                <a:lnTo>
                  <a:pt x="275" y="331"/>
                </a:lnTo>
                <a:lnTo>
                  <a:pt x="291" y="315"/>
                </a:lnTo>
                <a:lnTo>
                  <a:pt x="307" y="259"/>
                </a:lnTo>
                <a:lnTo>
                  <a:pt x="321" y="312"/>
                </a:lnTo>
                <a:lnTo>
                  <a:pt x="337" y="267"/>
                </a:lnTo>
                <a:lnTo>
                  <a:pt x="353" y="205"/>
                </a:lnTo>
                <a:lnTo>
                  <a:pt x="369" y="59"/>
                </a:lnTo>
                <a:lnTo>
                  <a:pt x="385" y="105"/>
                </a:lnTo>
                <a:lnTo>
                  <a:pt x="402" y="37"/>
                </a:lnTo>
                <a:lnTo>
                  <a:pt x="418" y="0"/>
                </a:lnTo>
                <a:lnTo>
                  <a:pt x="434" y="29"/>
                </a:lnTo>
                <a:lnTo>
                  <a:pt x="450" y="121"/>
                </a:lnTo>
                <a:lnTo>
                  <a:pt x="466" y="16"/>
                </a:lnTo>
                <a:lnTo>
                  <a:pt x="482" y="59"/>
                </a:lnTo>
                <a:lnTo>
                  <a:pt x="499" y="191"/>
                </a:lnTo>
                <a:lnTo>
                  <a:pt x="515" y="234"/>
                </a:lnTo>
                <a:lnTo>
                  <a:pt x="531" y="261"/>
                </a:lnTo>
                <a:lnTo>
                  <a:pt x="547" y="240"/>
                </a:lnTo>
                <a:lnTo>
                  <a:pt x="563" y="59"/>
                </a:lnTo>
                <a:lnTo>
                  <a:pt x="580" y="5"/>
                </a:lnTo>
                <a:lnTo>
                  <a:pt x="596" y="64"/>
                </a:lnTo>
                <a:lnTo>
                  <a:pt x="612" y="180"/>
                </a:lnTo>
                <a:lnTo>
                  <a:pt x="628" y="272"/>
                </a:lnTo>
                <a:lnTo>
                  <a:pt x="641" y="461"/>
                </a:lnTo>
                <a:lnTo>
                  <a:pt x="658" y="561"/>
                </a:lnTo>
                <a:lnTo>
                  <a:pt x="674" y="633"/>
                </a:lnTo>
                <a:lnTo>
                  <a:pt x="690" y="747"/>
                </a:lnTo>
                <a:lnTo>
                  <a:pt x="706" y="811"/>
                </a:lnTo>
                <a:lnTo>
                  <a:pt x="722" y="838"/>
                </a:lnTo>
                <a:lnTo>
                  <a:pt x="739" y="908"/>
                </a:lnTo>
                <a:lnTo>
                  <a:pt x="755" y="908"/>
                </a:lnTo>
                <a:lnTo>
                  <a:pt x="771" y="916"/>
                </a:lnTo>
                <a:lnTo>
                  <a:pt x="787" y="1040"/>
                </a:lnTo>
                <a:lnTo>
                  <a:pt x="803" y="1032"/>
                </a:lnTo>
                <a:lnTo>
                  <a:pt x="819" y="1049"/>
                </a:lnTo>
                <a:lnTo>
                  <a:pt x="836" y="1059"/>
                </a:lnTo>
                <a:lnTo>
                  <a:pt x="852" y="946"/>
                </a:lnTo>
                <a:lnTo>
                  <a:pt x="868" y="884"/>
                </a:lnTo>
                <a:lnTo>
                  <a:pt x="884" y="927"/>
                </a:lnTo>
                <a:lnTo>
                  <a:pt x="900" y="954"/>
                </a:lnTo>
                <a:lnTo>
                  <a:pt x="916" y="1035"/>
                </a:lnTo>
                <a:lnTo>
                  <a:pt x="933" y="1054"/>
                </a:lnTo>
                <a:lnTo>
                  <a:pt x="949" y="1067"/>
                </a:lnTo>
                <a:lnTo>
                  <a:pt x="962" y="954"/>
                </a:lnTo>
                <a:lnTo>
                  <a:pt x="978" y="771"/>
                </a:lnTo>
                <a:lnTo>
                  <a:pt x="995" y="733"/>
                </a:lnTo>
                <a:lnTo>
                  <a:pt x="1011" y="833"/>
                </a:lnTo>
                <a:lnTo>
                  <a:pt x="1027" y="838"/>
                </a:lnTo>
                <a:lnTo>
                  <a:pt x="1043" y="755"/>
                </a:lnTo>
                <a:lnTo>
                  <a:pt x="1059" y="841"/>
                </a:lnTo>
                <a:lnTo>
                  <a:pt x="1075" y="728"/>
                </a:lnTo>
                <a:lnTo>
                  <a:pt x="1092" y="685"/>
                </a:lnTo>
                <a:lnTo>
                  <a:pt x="1108" y="639"/>
                </a:lnTo>
                <a:lnTo>
                  <a:pt x="1124" y="566"/>
                </a:lnTo>
                <a:lnTo>
                  <a:pt x="1140" y="447"/>
                </a:lnTo>
                <a:lnTo>
                  <a:pt x="1156" y="585"/>
                </a:lnTo>
                <a:lnTo>
                  <a:pt x="1172" y="620"/>
                </a:lnTo>
                <a:lnTo>
                  <a:pt x="1189" y="547"/>
                </a:lnTo>
                <a:lnTo>
                  <a:pt x="1205" y="574"/>
                </a:lnTo>
                <a:lnTo>
                  <a:pt x="1221" y="534"/>
                </a:lnTo>
                <a:lnTo>
                  <a:pt x="1237" y="523"/>
                </a:lnTo>
                <a:lnTo>
                  <a:pt x="1253" y="447"/>
                </a:lnTo>
                <a:lnTo>
                  <a:pt x="1270" y="571"/>
                </a:lnTo>
                <a:lnTo>
                  <a:pt x="1283" y="561"/>
                </a:lnTo>
                <a:lnTo>
                  <a:pt x="1299" y="555"/>
                </a:lnTo>
                <a:lnTo>
                  <a:pt x="1315" y="474"/>
                </a:lnTo>
                <a:lnTo>
                  <a:pt x="1331" y="577"/>
                </a:lnTo>
                <a:lnTo>
                  <a:pt x="1348" y="566"/>
                </a:lnTo>
                <a:lnTo>
                  <a:pt x="1364" y="558"/>
                </a:lnTo>
                <a:lnTo>
                  <a:pt x="1380" y="685"/>
                </a:lnTo>
                <a:lnTo>
                  <a:pt x="1396" y="725"/>
                </a:lnTo>
                <a:lnTo>
                  <a:pt x="1412" y="536"/>
                </a:lnTo>
                <a:lnTo>
                  <a:pt x="1429" y="601"/>
                </a:lnTo>
                <a:lnTo>
                  <a:pt x="1445" y="693"/>
                </a:lnTo>
                <a:lnTo>
                  <a:pt x="1461" y="779"/>
                </a:lnTo>
                <a:lnTo>
                  <a:pt x="1477" y="587"/>
                </a:lnTo>
                <a:lnTo>
                  <a:pt x="1493" y="579"/>
                </a:lnTo>
                <a:lnTo>
                  <a:pt x="1509" y="542"/>
                </a:lnTo>
                <a:lnTo>
                  <a:pt x="1526" y="582"/>
                </a:lnTo>
                <a:lnTo>
                  <a:pt x="1542" y="598"/>
                </a:lnTo>
                <a:lnTo>
                  <a:pt x="1558" y="558"/>
                </a:lnTo>
                <a:lnTo>
                  <a:pt x="1574" y="587"/>
                </a:lnTo>
                <a:lnTo>
                  <a:pt x="1590" y="612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Rectangle 12"/>
          <p:cNvSpPr>
            <a:spLocks noChangeArrowheads="1"/>
          </p:cNvSpPr>
          <p:nvPr/>
        </p:nvSpPr>
        <p:spPr bwMode="auto">
          <a:xfrm>
            <a:off x="2238375" y="4722813"/>
            <a:ext cx="1228725" cy="42545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Distance D</a:t>
            </a:r>
          </a:p>
        </p:txBody>
      </p:sp>
      <p:grpSp>
        <p:nvGrpSpPr>
          <p:cNvPr id="6" name="Group 65"/>
          <p:cNvGrpSpPr>
            <a:grpSpLocks/>
          </p:cNvGrpSpPr>
          <p:nvPr/>
        </p:nvGrpSpPr>
        <p:grpSpPr bwMode="auto">
          <a:xfrm>
            <a:off x="5600700" y="5380038"/>
            <a:ext cx="609600" cy="609600"/>
            <a:chOff x="3126" y="2364"/>
            <a:chExt cx="384" cy="384"/>
          </a:xfrm>
        </p:grpSpPr>
        <p:grpSp>
          <p:nvGrpSpPr>
            <p:cNvPr id="13373" name="Group 13"/>
            <p:cNvGrpSpPr>
              <a:grpSpLocks/>
            </p:cNvGrpSpPr>
            <p:nvPr/>
          </p:nvGrpSpPr>
          <p:grpSpPr bwMode="auto">
            <a:xfrm>
              <a:off x="3126" y="2364"/>
              <a:ext cx="384" cy="384"/>
              <a:chOff x="3126" y="2364"/>
              <a:chExt cx="384" cy="384"/>
            </a:xfrm>
          </p:grpSpPr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3126" y="236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67" name="Oval 11"/>
              <p:cNvSpPr>
                <a:spLocks noChangeArrowheads="1"/>
              </p:cNvSpPr>
              <p:nvPr/>
            </p:nvSpPr>
            <p:spPr bwMode="auto">
              <a:xfrm>
                <a:off x="3180" y="2418"/>
                <a:ext cx="276" cy="27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74" name="Oval 14"/>
            <p:cNvSpPr>
              <a:spLocks noChangeArrowheads="1"/>
            </p:cNvSpPr>
            <p:nvPr/>
          </p:nvSpPr>
          <p:spPr bwMode="auto">
            <a:xfrm>
              <a:off x="3126" y="25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Line 15"/>
            <p:cNvSpPr>
              <a:spLocks noChangeShapeType="1"/>
            </p:cNvSpPr>
            <p:nvPr/>
          </p:nvSpPr>
          <p:spPr bwMode="auto">
            <a:xfrm>
              <a:off x="3138" y="256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8" name="Rectangle 36"/>
          <p:cNvSpPr>
            <a:spLocks noChangeArrowheads="1"/>
          </p:cNvSpPr>
          <p:nvPr/>
        </p:nvSpPr>
        <p:spPr bwMode="auto">
          <a:xfrm>
            <a:off x="5467350" y="4732338"/>
            <a:ext cx="1752600" cy="4159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Watermarking</a:t>
            </a:r>
          </a:p>
        </p:txBody>
      </p: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7458075" y="4122738"/>
            <a:ext cx="1200150" cy="1933575"/>
            <a:chOff x="4746" y="1032"/>
            <a:chExt cx="756" cy="1218"/>
          </a:xfrm>
        </p:grpSpPr>
        <p:sp>
          <p:nvSpPr>
            <p:cNvPr id="13360" name="Line 50"/>
            <p:cNvSpPr>
              <a:spLocks noChangeShapeType="1"/>
            </p:cNvSpPr>
            <p:nvPr/>
          </p:nvSpPr>
          <p:spPr bwMode="auto">
            <a:xfrm>
              <a:off x="4818" y="1542"/>
              <a:ext cx="408" cy="1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Line 51"/>
            <p:cNvSpPr>
              <a:spLocks noChangeShapeType="1"/>
            </p:cNvSpPr>
            <p:nvPr/>
          </p:nvSpPr>
          <p:spPr bwMode="auto">
            <a:xfrm flipV="1">
              <a:off x="4806" y="1668"/>
              <a:ext cx="420" cy="36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Line 52"/>
            <p:cNvSpPr>
              <a:spLocks noChangeShapeType="1"/>
            </p:cNvSpPr>
            <p:nvPr/>
          </p:nvSpPr>
          <p:spPr bwMode="auto">
            <a:xfrm>
              <a:off x="5226" y="1656"/>
              <a:ext cx="132" cy="54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Line 53"/>
            <p:cNvSpPr>
              <a:spLocks noChangeShapeType="1"/>
            </p:cNvSpPr>
            <p:nvPr/>
          </p:nvSpPr>
          <p:spPr bwMode="auto">
            <a:xfrm flipH="1" flipV="1">
              <a:off x="4986" y="1188"/>
              <a:ext cx="252" cy="45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Line 54"/>
            <p:cNvSpPr>
              <a:spLocks noChangeShapeType="1"/>
            </p:cNvSpPr>
            <p:nvPr/>
          </p:nvSpPr>
          <p:spPr bwMode="auto">
            <a:xfrm flipV="1">
              <a:off x="4980" y="1068"/>
              <a:ext cx="216" cy="10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Line 55"/>
            <p:cNvSpPr>
              <a:spLocks noChangeShapeType="1"/>
            </p:cNvSpPr>
            <p:nvPr/>
          </p:nvSpPr>
          <p:spPr bwMode="auto">
            <a:xfrm>
              <a:off x="4974" y="1176"/>
              <a:ext cx="492" cy="25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Oval 56"/>
            <p:cNvSpPr>
              <a:spLocks noChangeArrowheads="1"/>
            </p:cNvSpPr>
            <p:nvPr/>
          </p:nvSpPr>
          <p:spPr bwMode="auto">
            <a:xfrm>
              <a:off x="4764" y="1494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57"/>
            <p:cNvSpPr>
              <a:spLocks noChangeArrowheads="1"/>
            </p:cNvSpPr>
            <p:nvPr/>
          </p:nvSpPr>
          <p:spPr bwMode="auto">
            <a:xfrm>
              <a:off x="5412" y="138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Oval 58"/>
            <p:cNvSpPr>
              <a:spLocks noChangeArrowheads="1"/>
            </p:cNvSpPr>
            <p:nvPr/>
          </p:nvSpPr>
          <p:spPr bwMode="auto">
            <a:xfrm>
              <a:off x="5316" y="2160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Oval 59"/>
            <p:cNvSpPr>
              <a:spLocks noChangeArrowheads="1"/>
            </p:cNvSpPr>
            <p:nvPr/>
          </p:nvSpPr>
          <p:spPr bwMode="auto">
            <a:xfrm>
              <a:off x="4944" y="1140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60"/>
            <p:cNvSpPr>
              <a:spLocks noChangeArrowheads="1"/>
            </p:cNvSpPr>
            <p:nvPr/>
          </p:nvSpPr>
          <p:spPr bwMode="auto">
            <a:xfrm>
              <a:off x="5142" y="1032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61"/>
            <p:cNvSpPr>
              <a:spLocks noChangeArrowheads="1"/>
            </p:cNvSpPr>
            <p:nvPr/>
          </p:nvSpPr>
          <p:spPr bwMode="auto">
            <a:xfrm>
              <a:off x="4746" y="198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2"/>
            <p:cNvSpPr>
              <a:spLocks noChangeArrowheads="1"/>
            </p:cNvSpPr>
            <p:nvPr/>
          </p:nvSpPr>
          <p:spPr bwMode="auto">
            <a:xfrm>
              <a:off x="5178" y="1620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64"/>
          <p:cNvGrpSpPr>
            <a:grpSpLocks/>
          </p:cNvGrpSpPr>
          <p:nvPr/>
        </p:nvGrpSpPr>
        <p:grpSpPr bwMode="auto">
          <a:xfrm>
            <a:off x="6381750" y="5380038"/>
            <a:ext cx="609600" cy="609600"/>
            <a:chOff x="3690" y="2418"/>
            <a:chExt cx="384" cy="384"/>
          </a:xfrm>
        </p:grpSpPr>
        <p:grpSp>
          <p:nvGrpSpPr>
            <p:cNvPr id="13354" name="Group 16"/>
            <p:cNvGrpSpPr>
              <a:grpSpLocks/>
            </p:cNvGrpSpPr>
            <p:nvPr/>
          </p:nvGrpSpPr>
          <p:grpSpPr bwMode="auto">
            <a:xfrm>
              <a:off x="3690" y="2418"/>
              <a:ext cx="384" cy="384"/>
              <a:chOff x="3126" y="2364"/>
              <a:chExt cx="384" cy="384"/>
            </a:xfrm>
          </p:grpSpPr>
          <p:sp>
            <p:nvSpPr>
              <p:cNvPr id="88" name="Oval 17"/>
              <p:cNvSpPr>
                <a:spLocks noChangeArrowheads="1"/>
              </p:cNvSpPr>
              <p:nvPr/>
            </p:nvSpPr>
            <p:spPr bwMode="auto">
              <a:xfrm>
                <a:off x="3126" y="236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9" name="Oval 18"/>
              <p:cNvSpPr>
                <a:spLocks noChangeArrowheads="1"/>
              </p:cNvSpPr>
              <p:nvPr/>
            </p:nvSpPr>
            <p:spPr bwMode="auto">
              <a:xfrm>
                <a:off x="3180" y="2418"/>
                <a:ext cx="276" cy="27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3355" name="Line 20"/>
            <p:cNvSpPr>
              <a:spLocks noChangeShapeType="1"/>
            </p:cNvSpPr>
            <p:nvPr/>
          </p:nvSpPr>
          <p:spPr bwMode="auto">
            <a:xfrm>
              <a:off x="3690" y="2616"/>
              <a:ext cx="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6" name="Line 21"/>
            <p:cNvSpPr>
              <a:spLocks noChangeShapeType="1"/>
            </p:cNvSpPr>
            <p:nvPr/>
          </p:nvSpPr>
          <p:spPr bwMode="auto">
            <a:xfrm flipH="1" flipV="1">
              <a:off x="3816" y="2436"/>
              <a:ext cx="6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57" name="Oval 63"/>
            <p:cNvSpPr>
              <a:spLocks noChangeArrowheads="1"/>
            </p:cNvSpPr>
            <p:nvPr/>
          </p:nvSpPr>
          <p:spPr bwMode="auto">
            <a:xfrm>
              <a:off x="3798" y="243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0" name="Rectangle 67"/>
          <p:cNvSpPr>
            <a:spLocks noChangeArrowheads="1"/>
          </p:cNvSpPr>
          <p:nvPr/>
        </p:nvSpPr>
        <p:spPr bwMode="auto">
          <a:xfrm>
            <a:off x="6229350" y="5180013"/>
            <a:ext cx="971550" cy="10096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3443288" y="4113213"/>
            <a:ext cx="1887537" cy="2135187"/>
            <a:chOff x="2217" y="1026"/>
            <a:chExt cx="1189" cy="1345"/>
          </a:xfrm>
        </p:grpSpPr>
        <p:grpSp>
          <p:nvGrpSpPr>
            <p:cNvPr id="13339" name="Group 66"/>
            <p:cNvGrpSpPr>
              <a:grpSpLocks/>
            </p:cNvGrpSpPr>
            <p:nvPr/>
          </p:nvGrpSpPr>
          <p:grpSpPr bwMode="auto">
            <a:xfrm>
              <a:off x="2490" y="1026"/>
              <a:ext cx="756" cy="1044"/>
              <a:chOff x="2490" y="1026"/>
              <a:chExt cx="756" cy="1044"/>
            </a:xfrm>
          </p:grpSpPr>
          <p:sp>
            <p:nvSpPr>
              <p:cNvPr id="13341" name="Line 30"/>
              <p:cNvSpPr>
                <a:spLocks noChangeShapeType="1"/>
              </p:cNvSpPr>
              <p:nvPr/>
            </p:nvSpPr>
            <p:spPr bwMode="auto">
              <a:xfrm>
                <a:off x="2580" y="1440"/>
                <a:ext cx="390" cy="22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Line 31"/>
              <p:cNvSpPr>
                <a:spLocks noChangeShapeType="1"/>
              </p:cNvSpPr>
              <p:nvPr/>
            </p:nvSpPr>
            <p:spPr bwMode="auto">
              <a:xfrm flipV="1">
                <a:off x="2550" y="1662"/>
                <a:ext cx="420" cy="36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Line 32"/>
              <p:cNvSpPr>
                <a:spLocks noChangeShapeType="1"/>
              </p:cNvSpPr>
              <p:nvPr/>
            </p:nvSpPr>
            <p:spPr bwMode="auto">
              <a:xfrm>
                <a:off x="2970" y="1650"/>
                <a:ext cx="12" cy="174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Line 33"/>
              <p:cNvSpPr>
                <a:spLocks noChangeShapeType="1"/>
              </p:cNvSpPr>
              <p:nvPr/>
            </p:nvSpPr>
            <p:spPr bwMode="auto">
              <a:xfrm flipH="1" flipV="1">
                <a:off x="2730" y="1182"/>
                <a:ext cx="252" cy="456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Line 34"/>
              <p:cNvSpPr>
                <a:spLocks noChangeShapeType="1"/>
              </p:cNvSpPr>
              <p:nvPr/>
            </p:nvSpPr>
            <p:spPr bwMode="auto">
              <a:xfrm flipV="1">
                <a:off x="2724" y="1062"/>
                <a:ext cx="216" cy="102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6" name="Line 35"/>
              <p:cNvSpPr>
                <a:spLocks noChangeShapeType="1"/>
              </p:cNvSpPr>
              <p:nvPr/>
            </p:nvSpPr>
            <p:spPr bwMode="auto">
              <a:xfrm>
                <a:off x="2718" y="1170"/>
                <a:ext cx="492" cy="258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7" name="Oval 23"/>
              <p:cNvSpPr>
                <a:spLocks noChangeArrowheads="1"/>
              </p:cNvSpPr>
              <p:nvPr/>
            </p:nvSpPr>
            <p:spPr bwMode="auto">
              <a:xfrm>
                <a:off x="2526" y="1392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Oval 24"/>
              <p:cNvSpPr>
                <a:spLocks noChangeArrowheads="1"/>
              </p:cNvSpPr>
              <p:nvPr/>
            </p:nvSpPr>
            <p:spPr bwMode="auto">
              <a:xfrm>
                <a:off x="3156" y="1380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9" name="Oval 25"/>
              <p:cNvSpPr>
                <a:spLocks noChangeArrowheads="1"/>
              </p:cNvSpPr>
              <p:nvPr/>
            </p:nvSpPr>
            <p:spPr bwMode="auto">
              <a:xfrm>
                <a:off x="2952" y="1788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0" name="Oval 26"/>
              <p:cNvSpPr>
                <a:spLocks noChangeArrowheads="1"/>
              </p:cNvSpPr>
              <p:nvPr/>
            </p:nvSpPr>
            <p:spPr bwMode="auto">
              <a:xfrm>
                <a:off x="2688" y="1134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1" name="Oval 27"/>
              <p:cNvSpPr>
                <a:spLocks noChangeArrowheads="1"/>
              </p:cNvSpPr>
              <p:nvPr/>
            </p:nvSpPr>
            <p:spPr bwMode="auto">
              <a:xfrm>
                <a:off x="2886" y="1026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Oval 28"/>
              <p:cNvSpPr>
                <a:spLocks noChangeArrowheads="1"/>
              </p:cNvSpPr>
              <p:nvPr/>
            </p:nvSpPr>
            <p:spPr bwMode="auto">
              <a:xfrm>
                <a:off x="2490" y="1980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Oval 29"/>
              <p:cNvSpPr>
                <a:spLocks noChangeArrowheads="1"/>
              </p:cNvSpPr>
              <p:nvPr/>
            </p:nvSpPr>
            <p:spPr bwMode="auto">
              <a:xfrm>
                <a:off x="2922" y="1614"/>
                <a:ext cx="90" cy="90"/>
              </a:xfrm>
              <a:prstGeom prst="ellipse">
                <a:avLst/>
              </a:prstGeom>
              <a:gradFill rotWithShape="1">
                <a:gsLst>
                  <a:gs pos="0">
                    <a:srgbClr val="B2B2B2"/>
                  </a:gs>
                  <a:gs pos="100000">
                    <a:srgbClr val="525252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0" name="Rectangle 68"/>
            <p:cNvSpPr>
              <a:spLocks noChangeArrowheads="1"/>
            </p:cNvSpPr>
            <p:nvPr/>
          </p:nvSpPr>
          <p:spPr bwMode="auto">
            <a:xfrm>
              <a:off x="2217" y="2100"/>
              <a:ext cx="1189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1600"/>
                <a:t>original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1600"/>
                <a:t>distance graph</a:t>
              </a:r>
            </a:p>
          </p:txBody>
        </p:sp>
      </p:grpSp>
      <p:sp>
        <p:nvSpPr>
          <p:cNvPr id="107" name="Rectangle 87"/>
          <p:cNvSpPr>
            <a:spLocks noChangeArrowheads="1"/>
          </p:cNvSpPr>
          <p:nvPr/>
        </p:nvSpPr>
        <p:spPr bwMode="auto">
          <a:xfrm>
            <a:off x="7180263" y="3570288"/>
            <a:ext cx="18875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/>
              <a:t>new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  <p:bldP spid="14340" grpId="0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5" grpId="0" animBg="1"/>
      <p:bldP spid="35" grpId="1" animBg="1"/>
      <p:bldP spid="38" grpId="0" animBg="1"/>
      <p:bldP spid="38" grpId="1" animBg="1"/>
      <p:bldP spid="58" grpId="0" animBg="1"/>
      <p:bldP spid="59" grpId="0" animBg="1"/>
      <p:bldP spid="60" grpId="0" animBg="1"/>
      <p:bldP spid="61" grpId="0" animBg="1"/>
      <p:bldP spid="68" grpId="0" animBg="1"/>
      <p:bldP spid="90" grpId="0" animBg="1"/>
      <p:bldP spid="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Preservation of Nearest Neighbors and Minimum Spanning Tree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27660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27661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7662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B34E8C-94F5-42E0-AD07-FD568DB7B553}" type="slidenum">
              <a:rPr lang="en-US" sz="1000">
                <a:solidFill>
                  <a:schemeClr val="bg2"/>
                </a:solidFill>
              </a:rPr>
              <a:pPr algn="r" eaLnBrk="1" hangingPunct="1"/>
              <a:t>20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Preservation of Nearest Neighbors and Minimum Spanning Tree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/>
            <a:r>
              <a:rPr lang="en-US" sz="1800" smtClean="0"/>
              <a:t>             is continuous in </a:t>
            </a:r>
            <a:r>
              <a:rPr lang="en-US" sz="1800" i="1" smtClean="0"/>
              <a:t>p</a:t>
            </a:r>
            <a:r>
              <a:rPr lang="en-US" sz="1800" smtClean="0"/>
              <a:t>,                             : for </a:t>
            </a:r>
            <a:r>
              <a:rPr lang="en-US" sz="1800" i="1" smtClean="0"/>
              <a:t>p</a:t>
            </a:r>
            <a:r>
              <a:rPr lang="en-US" sz="1800" smtClean="0"/>
              <a:t> sufficiently small, any topological property will be preserved</a:t>
            </a:r>
            <a:endParaRPr lang="en-US" sz="1800" i="1" smtClean="0"/>
          </a:p>
        </p:txBody>
      </p:sp>
      <p:sp>
        <p:nvSpPr>
          <p:cNvPr id="5131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We focus on Nearest Neighbors and Minimum Spanning Tree because of importance in data analysis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1571625"/>
          <a:ext cx="8382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545760" imgH="266400" progId="Equation.3">
                  <p:embed/>
                </p:oleObj>
              </mc:Choice>
              <mc:Fallback>
                <p:oleObj name="Equation" r:id="rId3" imgW="545760" imgH="26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71625"/>
                        <a:ext cx="8382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3581400" y="1582738"/>
          <a:ext cx="175260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5" imgW="1117440" imgH="253800" progId="Equation.3">
                  <p:embed/>
                </p:oleObj>
              </mc:Choice>
              <mc:Fallback>
                <p:oleObj name="Equation" r:id="rId5" imgW="111744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582738"/>
                        <a:ext cx="1752600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Rectangle 5"/>
          <p:cNvSpPr>
            <a:spLocks noChangeArrowheads="1"/>
          </p:cNvSpPr>
          <p:nvPr/>
        </p:nvSpPr>
        <p:spPr bwMode="auto">
          <a:xfrm>
            <a:off x="457200" y="32385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Given dataset </a:t>
            </a:r>
            <a:r>
              <a:rPr lang="en-US" i="1"/>
              <a:t>S</a:t>
            </a:r>
            <a:r>
              <a:rPr lang="en-US"/>
              <a:t> and object            with Nearest Neighbor                     , </a:t>
            </a:r>
            <a:r>
              <a:rPr lang="en-US" b="1" i="1"/>
              <a:t>x</a:t>
            </a:r>
            <a:r>
              <a:rPr lang="en-US" b="1"/>
              <a:t> preserves its NN after the watermarking</a:t>
            </a:r>
            <a:r>
              <a:rPr lang="en-US"/>
              <a:t> if </a:t>
            </a:r>
            <a:endParaRPr lang="en-US" i="1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438400" y="3848100"/>
          <a:ext cx="373221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Equation" r:id="rId7" imgW="2374560" imgH="266400" progId="Equation.3">
                  <p:embed/>
                </p:oleObj>
              </mc:Choice>
              <mc:Fallback>
                <p:oleObj name="Equation" r:id="rId7" imgW="2374560" imgH="266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48100"/>
                        <a:ext cx="373221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686175" y="3238500"/>
          <a:ext cx="65722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Equation" r:id="rId9" imgW="368280" imgH="177480" progId="Equation.3">
                  <p:embed/>
                </p:oleObj>
              </mc:Choice>
              <mc:Fallback>
                <p:oleObj name="Equation" r:id="rId9" imgW="368280" imgH="1774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6175" y="3238500"/>
                        <a:ext cx="657225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6705600" y="3255963"/>
          <a:ext cx="12461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Equation" r:id="rId11" imgW="698400" imgH="203040" progId="Equation.3">
                  <p:embed/>
                </p:oleObj>
              </mc:Choice>
              <mc:Fallback>
                <p:oleObj name="Equation" r:id="rId11" imgW="69840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3255963"/>
                        <a:ext cx="1246188" cy="36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3" name="Rectangle 5"/>
          <p:cNvSpPr>
            <a:spLocks noChangeArrowheads="1"/>
          </p:cNvSpPr>
          <p:nvPr/>
        </p:nvSpPr>
        <p:spPr bwMode="auto">
          <a:xfrm>
            <a:off x="457200" y="4610100"/>
            <a:ext cx="8229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Given dataset </a:t>
            </a:r>
            <a:r>
              <a:rPr lang="en-US" i="1"/>
              <a:t>S</a:t>
            </a:r>
            <a:r>
              <a:rPr lang="en-US"/>
              <a:t> and objects                s.t. </a:t>
            </a:r>
            <a:r>
              <a:rPr lang="en-US" i="1"/>
              <a:t>(x, y)</a:t>
            </a:r>
            <a:r>
              <a:rPr lang="en-US"/>
              <a:t> is an edge of an MST </a:t>
            </a:r>
            <a:r>
              <a:rPr lang="en-US" i="1"/>
              <a:t>T, </a:t>
            </a:r>
            <a:r>
              <a:rPr lang="en-US" b="1" i="1"/>
              <a:t>(x, y) </a:t>
            </a:r>
            <a:r>
              <a:rPr lang="en-US" b="1"/>
              <a:t>is preserved in the MST after the watermarking</a:t>
            </a:r>
            <a:r>
              <a:rPr lang="en-US"/>
              <a:t> if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i="1"/>
          </a:p>
          <a:p>
            <a:pPr marL="342900" indent="-342900">
              <a:spcBef>
                <a:spcPct val="20000"/>
              </a:spcBef>
            </a:pPr>
            <a:r>
              <a:rPr lang="en-US" i="1"/>
              <a:t>      </a:t>
            </a:r>
            <a:r>
              <a:rPr lang="en-US"/>
              <a:t>where                    are the connected components </a:t>
            </a:r>
            <a:r>
              <a:rPr lang="en-US" i="1"/>
              <a:t>T</a:t>
            </a:r>
            <a:r>
              <a:rPr lang="en-US"/>
              <a:t> is split into after edge </a:t>
            </a:r>
            <a:r>
              <a:rPr lang="en-US" i="1"/>
              <a:t>(x, y) </a:t>
            </a:r>
            <a:r>
              <a:rPr lang="en-US"/>
              <a:t>has been removed</a:t>
            </a:r>
            <a:endParaRPr lang="en-US" i="1"/>
          </a:p>
        </p:txBody>
      </p:sp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449513" y="5181600"/>
          <a:ext cx="39512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Equation" r:id="rId13" imgW="2514600" imgH="266400" progId="Equation.3">
                  <p:embed/>
                </p:oleObj>
              </mc:Choice>
              <mc:Fallback>
                <p:oleObj name="Equation" r:id="rId13" imgW="2514600" imgH="266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5181600"/>
                        <a:ext cx="39512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817938" y="4648200"/>
          <a:ext cx="9064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Equation" r:id="rId15" imgW="507960" imgH="203040" progId="Equation.3">
                  <p:embed/>
                </p:oleObj>
              </mc:Choice>
              <mc:Fallback>
                <p:oleObj name="Equation" r:id="rId15" imgW="5079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7938" y="4648200"/>
                        <a:ext cx="906462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/>
        </p:nvGraphicFramePr>
        <p:xfrm>
          <a:off x="1676400" y="5568950"/>
          <a:ext cx="10668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Equation" r:id="rId17" imgW="685800" imgH="241200" progId="Equation.3">
                  <p:embed/>
                </p:oleObj>
              </mc:Choice>
              <mc:Fallback>
                <p:oleObj name="Equation" r:id="rId17" imgW="685800" imgH="241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568950"/>
                        <a:ext cx="10668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0"/>
            <a:ext cx="3138488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271838" y="5108575"/>
            <a:ext cx="2492375" cy="642938"/>
            <a:chOff x="482" y="978"/>
            <a:chExt cx="1896" cy="489"/>
          </a:xfrm>
        </p:grpSpPr>
        <p:sp>
          <p:nvSpPr>
            <p:cNvPr id="5149" name="Line 16"/>
            <p:cNvSpPr>
              <a:spLocks noChangeShapeType="1"/>
            </p:cNvSpPr>
            <p:nvPr/>
          </p:nvSpPr>
          <p:spPr bwMode="black">
            <a:xfrm flipV="1">
              <a:off x="489" y="1052"/>
              <a:ext cx="388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50" name="Line 17"/>
            <p:cNvSpPr>
              <a:spLocks noChangeShapeType="1"/>
            </p:cNvSpPr>
            <p:nvPr/>
          </p:nvSpPr>
          <p:spPr bwMode="black">
            <a:xfrm flipV="1">
              <a:off x="482" y="978"/>
              <a:ext cx="1159" cy="4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51" name="Line 18"/>
            <p:cNvSpPr>
              <a:spLocks noChangeShapeType="1"/>
            </p:cNvSpPr>
            <p:nvPr/>
          </p:nvSpPr>
          <p:spPr bwMode="black">
            <a:xfrm flipV="1">
              <a:off x="482" y="991"/>
              <a:ext cx="1896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33" name="Picture 7" descr="bild4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BF5FF"/>
              </a:clrFrom>
              <a:clrTo>
                <a:srgbClr val="FBF5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4516438"/>
            <a:ext cx="65881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 descr="bild6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6F1F7"/>
              </a:clrFrom>
              <a:clrTo>
                <a:srgbClr val="F6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5" y="4495800"/>
            <a:ext cx="6746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 descr="bild1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6F1F7"/>
              </a:clrFrom>
              <a:clrTo>
                <a:srgbClr val="F6F1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27502">
            <a:off x="3571875" y="4651375"/>
            <a:ext cx="4381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667000" y="5575300"/>
            <a:ext cx="682625" cy="747713"/>
            <a:chOff x="101" y="1272"/>
            <a:chExt cx="520" cy="569"/>
          </a:xfrm>
        </p:grpSpPr>
        <p:pic>
          <p:nvPicPr>
            <p:cNvPr id="5147" name="Picture 5" descr="bild1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6F1F7"/>
                </a:clrFrom>
                <a:clrTo>
                  <a:srgbClr val="F6F1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" y="1272"/>
              <a:ext cx="319" cy="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 Box 11"/>
            <p:cNvSpPr txBox="1">
              <a:spLocks noChangeArrowheads="1"/>
            </p:cNvSpPr>
            <p:nvPr/>
          </p:nvSpPr>
          <p:spPr bwMode="black">
            <a:xfrm>
              <a:off x="101" y="1595"/>
              <a:ext cx="268" cy="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x</a:t>
              </a:r>
            </a:p>
          </p:txBody>
        </p:sp>
      </p:grpSp>
      <p:sp>
        <p:nvSpPr>
          <p:cNvPr id="39" name="Text Box 12"/>
          <p:cNvSpPr txBox="1">
            <a:spLocks noChangeArrowheads="1"/>
          </p:cNvSpPr>
          <p:nvPr/>
        </p:nvSpPr>
        <p:spPr bwMode="black">
          <a:xfrm>
            <a:off x="2735263" y="4887913"/>
            <a:ext cx="82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NN(x)</a:t>
            </a:r>
          </a:p>
        </p:txBody>
      </p:sp>
      <p:sp>
        <p:nvSpPr>
          <p:cNvPr id="40" name="Text Box 13"/>
          <p:cNvSpPr txBox="1">
            <a:spLocks noChangeArrowheads="1"/>
          </p:cNvSpPr>
          <p:nvPr/>
        </p:nvSpPr>
        <p:spPr bwMode="black">
          <a:xfrm>
            <a:off x="4564063" y="54356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y</a:t>
            </a:r>
          </a:p>
        </p:txBody>
      </p:sp>
      <p:sp>
        <p:nvSpPr>
          <p:cNvPr id="41" name="Text Box 14"/>
          <p:cNvSpPr txBox="1">
            <a:spLocks noChangeArrowheads="1"/>
          </p:cNvSpPr>
          <p:nvPr/>
        </p:nvSpPr>
        <p:spPr bwMode="black">
          <a:xfrm>
            <a:off x="5440363" y="5389563"/>
            <a:ext cx="8286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z</a:t>
            </a:r>
          </a:p>
        </p:txBody>
      </p:sp>
      <p:sp>
        <p:nvSpPr>
          <p:cNvPr id="5144" name="TextBox 44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5145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450B6B4-A77D-482A-9986-DF9D2F657EFD}" type="slidenum">
              <a:rPr lang="en-US" sz="1000">
                <a:solidFill>
                  <a:schemeClr val="bg2"/>
                </a:solidFill>
              </a:rPr>
              <a:pPr algn="r" eaLnBrk="1" hangingPunct="1"/>
              <a:t>21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32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131" grpId="0"/>
      <p:bldP spid="5132" grpId="0"/>
      <p:bldP spid="5132" grpId="1"/>
      <p:bldP spid="5133" grpId="0"/>
      <p:bldP spid="5133" grpId="1"/>
      <p:bldP spid="39" grpId="0"/>
      <p:bldP spid="39" grpId="1"/>
      <p:bldP spid="40" grpId="0"/>
      <p:bldP spid="40" grpId="1"/>
      <p:bldP spid="41" grpId="0"/>
      <p:bldP spid="4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Algorithms for NN and MST Preservation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28684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28685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868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895439C-3C90-4568-A786-6C2B2414889E}" type="slidenum">
              <a:rPr lang="en-US" sz="1000">
                <a:solidFill>
                  <a:schemeClr val="bg2"/>
                </a:solidFill>
              </a:rPr>
              <a:pPr algn="r" eaLnBrk="1" hangingPunct="1"/>
              <a:t>22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NN-Preservation Algorithm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457200" y="123825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NN-P Watermarking Problem</a:t>
            </a:r>
            <a:r>
              <a:rPr lang="en-US"/>
              <a:t>. Given dataset </a:t>
            </a:r>
            <a:r>
              <a:rPr lang="en-US">
                <a:latin typeface="Brush Script MT" pitchFamily="66" charset="0"/>
              </a:rPr>
              <a:t>D</a:t>
            </a:r>
            <a:r>
              <a:rPr lang="en-US"/>
              <a:t> and watermark </a:t>
            </a:r>
            <a:r>
              <a:rPr lang="en-US" i="1"/>
              <a:t>W</a:t>
            </a:r>
            <a:r>
              <a:rPr lang="en-US"/>
              <a:t>, find the largest                       s.t. that at least a fraction </a:t>
            </a:r>
            <a:r>
              <a:rPr lang="en-US" i="1"/>
              <a:t>1-</a:t>
            </a:r>
            <a:r>
              <a:rPr lang="el-GR" i="1"/>
              <a:t>τ</a:t>
            </a:r>
            <a:r>
              <a:rPr lang="en-US"/>
              <a:t> of the objects in </a:t>
            </a:r>
            <a:r>
              <a:rPr lang="en-US">
                <a:latin typeface="Brush Script MT" pitchFamily="66" charset="0"/>
              </a:rPr>
              <a:t>D </a:t>
            </a:r>
            <a:r>
              <a:rPr lang="en-US"/>
              <a:t>preserve their NN after the watermarking with </a:t>
            </a:r>
            <a:r>
              <a:rPr lang="en-US" i="1"/>
              <a:t>W</a:t>
            </a:r>
          </a:p>
          <a:p>
            <a:pPr eaLnBrk="1" hangingPunct="1"/>
            <a:endParaRPr lang="en-US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5962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1295400" y="1524000"/>
          <a:ext cx="1295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Equation" r:id="rId4" imgW="939600" imgH="228600" progId="Equation.3">
                  <p:embed/>
                </p:oleObj>
              </mc:Choice>
              <mc:Fallback>
                <p:oleObj name="Equation" r:id="rId4" imgW="9396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2954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6" t="32773" r="38161" b="18935"/>
          <a:stretch>
            <a:fillRect/>
          </a:stretch>
        </p:blipFill>
        <p:spPr bwMode="black">
          <a:xfrm>
            <a:off x="76200" y="2943225"/>
            <a:ext cx="28956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49" t="33945" r="19858" b="18961"/>
          <a:stretch>
            <a:fillRect/>
          </a:stretch>
        </p:blipFill>
        <p:spPr bwMode="black">
          <a:xfrm>
            <a:off x="3581400" y="2940050"/>
            <a:ext cx="25146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17" t="47604" r="19965" b="4765"/>
          <a:stretch>
            <a:fillRect/>
          </a:stretch>
        </p:blipFill>
        <p:spPr bwMode="black">
          <a:xfrm>
            <a:off x="6629400" y="2971800"/>
            <a:ext cx="24606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6154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7BB31B3-E7CB-4BE2-B564-65C7063CE636}" type="slidenum">
              <a:rPr lang="en-US" sz="1000">
                <a:solidFill>
                  <a:schemeClr val="bg2"/>
                </a:solidFill>
              </a:rPr>
              <a:pPr algn="r" eaLnBrk="1" hangingPunct="1"/>
              <a:t>23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MST-Preservation Algorithm</a:t>
            </a:r>
          </a:p>
        </p:txBody>
      </p:sp>
      <p:sp>
        <p:nvSpPr>
          <p:cNvPr id="7172" name="TextBox 6"/>
          <p:cNvSpPr txBox="1">
            <a:spLocks noChangeArrowheads="1"/>
          </p:cNvSpPr>
          <p:nvPr/>
        </p:nvSpPr>
        <p:spPr bwMode="auto">
          <a:xfrm>
            <a:off x="457200" y="123825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/>
              <a:t>MST-P Watermarking Problem</a:t>
            </a:r>
            <a:r>
              <a:rPr lang="en-US"/>
              <a:t>. Given dataset </a:t>
            </a:r>
            <a:r>
              <a:rPr lang="en-US">
                <a:latin typeface="Brush Script MT" pitchFamily="66" charset="0"/>
              </a:rPr>
              <a:t>D</a:t>
            </a:r>
            <a:r>
              <a:rPr lang="en-US"/>
              <a:t> and watermark </a:t>
            </a:r>
            <a:r>
              <a:rPr lang="en-US" i="1"/>
              <a:t>W</a:t>
            </a:r>
            <a:r>
              <a:rPr lang="en-US"/>
              <a:t>, find the largest                       s.t. that at least a fraction </a:t>
            </a:r>
            <a:r>
              <a:rPr lang="en-US" i="1"/>
              <a:t>1-</a:t>
            </a:r>
            <a:r>
              <a:rPr lang="el-GR" i="1"/>
              <a:t>τ</a:t>
            </a:r>
            <a:r>
              <a:rPr lang="en-US"/>
              <a:t> of the edges of an MST of </a:t>
            </a:r>
            <a:r>
              <a:rPr lang="en-US">
                <a:latin typeface="Brush Script MT" pitchFamily="66" charset="0"/>
              </a:rPr>
              <a:t>D </a:t>
            </a:r>
            <a:r>
              <a:rPr lang="en-US"/>
              <a:t>are preserved in the MST after the watermarking with </a:t>
            </a:r>
            <a:r>
              <a:rPr lang="en-US" i="1"/>
              <a:t>W</a:t>
            </a:r>
          </a:p>
          <a:p>
            <a:pPr eaLnBrk="1" hangingPunct="1"/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95400" y="1524000"/>
          <a:ext cx="129540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939600" imgH="228600" progId="Equation.3">
                  <p:embed/>
                </p:oleObj>
              </mc:Choice>
              <mc:Fallback>
                <p:oleObj name="Equation" r:id="rId3" imgW="9396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524000"/>
                        <a:ext cx="129540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98700"/>
            <a:ext cx="5581650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06780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Box 9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717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8373C99-5DE1-4ABD-A616-ADC9683CE47A}" type="slidenum">
              <a:rPr lang="en-US" sz="1000">
                <a:solidFill>
                  <a:schemeClr val="bg2"/>
                </a:solidFill>
              </a:rPr>
              <a:pPr algn="r" eaLnBrk="1" hangingPunct="1"/>
              <a:t>24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Fast algorithms for NN and MST Preservation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29708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29709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9710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8643AF4-A284-41BF-B3F3-E759D93E3D83}" type="slidenum">
              <a:rPr lang="en-US" sz="1000">
                <a:solidFill>
                  <a:schemeClr val="bg2"/>
                </a:solidFill>
              </a:rPr>
              <a:pPr algn="r" eaLnBrk="1" hangingPunct="1"/>
              <a:t>25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Fast NN-Preservation Algorithm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457200" y="123825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Corollary</a:t>
            </a:r>
            <a:r>
              <a:rPr lang="en-US" dirty="0"/>
              <a:t>. Given             , for any dataset 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dirty="0"/>
              <a:t> and objects            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dirty="0">
                <a:latin typeface="+mn-lt"/>
              </a:rPr>
              <a:t>, if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Brush Script MT" pitchFamily="66" charset="0"/>
              </a:rPr>
              <a:t> </a:t>
            </a:r>
          </a:p>
          <a:p>
            <a:pPr>
              <a:defRPr/>
            </a:pPr>
            <a:r>
              <a:rPr lang="en-US" dirty="0">
                <a:latin typeface="+mn-lt"/>
              </a:rPr>
              <a:t>then </a:t>
            </a:r>
            <a:r>
              <a:rPr lang="en-US" i="1" dirty="0">
                <a:latin typeface="+mn-lt"/>
              </a:rPr>
              <a:t>y</a:t>
            </a:r>
            <a:r>
              <a:rPr lang="en-US" dirty="0">
                <a:latin typeface="+mn-lt"/>
              </a:rPr>
              <a:t> does not violate the NN of </a:t>
            </a:r>
            <a:r>
              <a:rPr lang="en-US" i="1" dirty="0">
                <a:latin typeface="+mn-lt"/>
              </a:rPr>
              <a:t>x</a:t>
            </a:r>
            <a:r>
              <a:rPr lang="en-US" dirty="0">
                <a:latin typeface="+mn-lt"/>
              </a:rPr>
              <a:t> after the watermarking, for all watermarks consistent with</a:t>
            </a:r>
            <a:r>
              <a:rPr lang="en-US" dirty="0">
                <a:latin typeface="Brush Script MT" pitchFamily="66" charset="0"/>
              </a:rPr>
              <a:t> D </a:t>
            </a:r>
            <a:r>
              <a:rPr lang="en-US" dirty="0">
                <a:latin typeface="+mn-lt"/>
              </a:rPr>
              <a:t>and powers</a:t>
            </a:r>
            <a:r>
              <a:rPr lang="en-US" dirty="0"/>
              <a:t> </a:t>
            </a:r>
          </a:p>
        </p:txBody>
      </p:sp>
      <p:graphicFrame>
        <p:nvGraphicFramePr>
          <p:cNvPr id="8194" name="Object 9"/>
          <p:cNvGraphicFramePr>
            <a:graphicFrameLocks noChangeAspect="1"/>
          </p:cNvGraphicFramePr>
          <p:nvPr/>
        </p:nvGraphicFramePr>
        <p:xfrm>
          <a:off x="2286000" y="1231900"/>
          <a:ext cx="83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31900"/>
                        <a:ext cx="838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4"/>
          <p:cNvGraphicFramePr>
            <a:graphicFrameLocks noChangeAspect="1"/>
          </p:cNvGraphicFramePr>
          <p:nvPr/>
        </p:nvGraphicFramePr>
        <p:xfrm>
          <a:off x="6324600" y="1330325"/>
          <a:ext cx="6858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5" imgW="380880" imgH="164880" progId="Equation.3">
                  <p:embed/>
                </p:oleObj>
              </mc:Choice>
              <mc:Fallback>
                <p:oleObj name="Equation" r:id="rId5" imgW="380880" imgH="1648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1330325"/>
                        <a:ext cx="6858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5"/>
          <p:cNvGraphicFramePr>
            <a:graphicFrameLocks noChangeAspect="1"/>
          </p:cNvGraphicFramePr>
          <p:nvPr/>
        </p:nvGraphicFramePr>
        <p:xfrm>
          <a:off x="2971800" y="1655763"/>
          <a:ext cx="213360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6" name="Equation" r:id="rId7" imgW="1460160" imgH="431640" progId="Equation.3">
                  <p:embed/>
                </p:oleObj>
              </mc:Choice>
              <mc:Fallback>
                <p:oleObj name="Equation" r:id="rId7" imgW="14601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655763"/>
                        <a:ext cx="213360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2"/>
          <p:cNvGraphicFramePr>
            <a:graphicFrameLocks noChangeAspect="1"/>
          </p:cNvGraphicFramePr>
          <p:nvPr/>
        </p:nvGraphicFramePr>
        <p:xfrm>
          <a:off x="3651250" y="2609850"/>
          <a:ext cx="1225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7" name="Equation" r:id="rId9" imgW="774360" imgH="228600" progId="Equation.3">
                  <p:embed/>
                </p:oleObj>
              </mc:Choice>
              <mc:Fallback>
                <p:oleObj name="Equation" r:id="rId9" imgW="7743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2609850"/>
                        <a:ext cx="12255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3070225"/>
            <a:ext cx="5757862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/>
          <p:cNvSpPr/>
          <p:nvPr/>
        </p:nvSpPr>
        <p:spPr>
          <a:xfrm>
            <a:off x="3662363" y="4343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271963" y="49530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976563" y="3733800"/>
            <a:ext cx="2667000" cy="2667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71963" y="5072063"/>
            <a:ext cx="381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x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128963" y="4495800"/>
            <a:ext cx="76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NN(x)</a:t>
            </a:r>
          </a:p>
        </p:txBody>
      </p:sp>
      <p:cxnSp>
        <p:nvCxnSpPr>
          <p:cNvPr id="22" name="Straight Connector 21"/>
          <p:cNvCxnSpPr>
            <a:stCxn id="10" idx="7"/>
            <a:endCxn id="18" idx="7"/>
          </p:cNvCxnSpPr>
          <p:nvPr/>
        </p:nvCxnSpPr>
        <p:spPr>
          <a:xfrm rot="5400000" flipH="1" flipV="1">
            <a:off x="4402138" y="4124325"/>
            <a:ext cx="850900" cy="8509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509963" y="5867400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62363" y="5867400"/>
            <a:ext cx="45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y</a:t>
            </a:r>
            <a:r>
              <a:rPr lang="en-US" sz="1600" baseline="-25000"/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795963" y="491966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48363" y="491966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y</a:t>
            </a:r>
            <a:r>
              <a:rPr lang="en-US" sz="1600" baseline="-25000"/>
              <a:t>2</a:t>
            </a:r>
          </a:p>
        </p:txBody>
      </p:sp>
      <p:sp>
        <p:nvSpPr>
          <p:cNvPr id="30" name="Oval 29"/>
          <p:cNvSpPr/>
          <p:nvPr/>
        </p:nvSpPr>
        <p:spPr>
          <a:xfrm>
            <a:off x="5033963" y="324326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186363" y="3243263"/>
            <a:ext cx="4572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/>
              <a:t>y</a:t>
            </a:r>
            <a:r>
              <a:rPr lang="en-US" sz="1600" baseline="-25000"/>
              <a:t>3</a:t>
            </a:r>
          </a:p>
        </p:txBody>
      </p:sp>
      <p:cxnSp>
        <p:nvCxnSpPr>
          <p:cNvPr id="32" name="Straight Connector 31"/>
          <p:cNvCxnSpPr>
            <a:stCxn id="10" idx="5"/>
            <a:endCxn id="9" idx="5"/>
          </p:cNvCxnSpPr>
          <p:nvPr/>
        </p:nvCxnSpPr>
        <p:spPr>
          <a:xfrm rot="5400000" flipH="1">
            <a:off x="3792538" y="4473575"/>
            <a:ext cx="609600" cy="609600"/>
          </a:xfrm>
          <a:prstGeom prst="line">
            <a:avLst/>
          </a:prstGeom>
          <a:ln w="222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805363" y="441960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600"/>
              <a:t>ρ</a:t>
            </a:r>
            <a:endParaRPr lang="en-US" sz="1600"/>
          </a:p>
        </p:txBody>
      </p:sp>
      <p:graphicFrame>
        <p:nvGraphicFramePr>
          <p:cNvPr id="8201" name="Object 5"/>
          <p:cNvGraphicFramePr>
            <a:graphicFrameLocks noChangeAspect="1"/>
          </p:cNvGraphicFramePr>
          <p:nvPr/>
        </p:nvGraphicFramePr>
        <p:xfrm>
          <a:off x="5567363" y="5791200"/>
          <a:ext cx="22812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12" imgW="1562040" imgH="431640" progId="Equation.3">
                  <p:embed/>
                </p:oleObj>
              </mc:Choice>
              <mc:Fallback>
                <p:oleObj name="Equation" r:id="rId12" imgW="156204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5791200"/>
                        <a:ext cx="2281237" cy="63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6" name="TextBox 40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8217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07B6F1BA-FA21-4795-99A7-1830CC3D560A}" type="slidenum">
              <a:rPr lang="en-US" sz="1000">
                <a:solidFill>
                  <a:schemeClr val="bg2"/>
                </a:solidFill>
              </a:rPr>
              <a:pPr algn="r" eaLnBrk="1" hangingPunct="1"/>
              <a:t>26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33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8" grpId="0" animBg="1"/>
      <p:bldP spid="18" grpId="1" animBg="1"/>
      <p:bldP spid="19" grpId="0"/>
      <p:bldP spid="19" grpId="1"/>
      <p:bldP spid="20" grpId="0"/>
      <p:bldP spid="20" grpId="1"/>
      <p:bldP spid="26" grpId="0" animBg="1"/>
      <p:bldP spid="26" grpId="1" animBg="1"/>
      <p:bldP spid="27" grpId="0"/>
      <p:bldP spid="27" grpId="1"/>
      <p:bldP spid="28" grpId="0" animBg="1"/>
      <p:bldP spid="28" grpId="1" animBg="1"/>
      <p:bldP spid="29" grpId="0"/>
      <p:bldP spid="29" grpId="1"/>
      <p:bldP spid="30" grpId="0" animBg="1"/>
      <p:bldP spid="30" grpId="1" animBg="1"/>
      <p:bldP spid="31" grpId="0"/>
      <p:bldP spid="31" grpId="1"/>
      <p:bldP spid="36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Fast MST-Preservation Algorithm</a:t>
            </a:r>
          </a:p>
        </p:txBody>
      </p:sp>
      <p:sp>
        <p:nvSpPr>
          <p:cNvPr id="6148" name="TextBox 6"/>
          <p:cNvSpPr txBox="1">
            <a:spLocks noChangeArrowheads="1"/>
          </p:cNvSpPr>
          <p:nvPr/>
        </p:nvSpPr>
        <p:spPr bwMode="auto">
          <a:xfrm>
            <a:off x="457200" y="1238250"/>
            <a:ext cx="81534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Corollary</a:t>
            </a:r>
            <a:r>
              <a:rPr lang="en-US" dirty="0"/>
              <a:t>. Given             , for any dataset 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dirty="0"/>
              <a:t> and edge </a:t>
            </a:r>
            <a:r>
              <a:rPr lang="en-US" i="1" dirty="0"/>
              <a:t>e</a:t>
            </a:r>
            <a:r>
              <a:rPr lang="en-US" dirty="0"/>
              <a:t> in an MST of </a:t>
            </a:r>
            <a:r>
              <a:rPr lang="en-US" dirty="0">
                <a:latin typeface="Brush Script MT" pitchFamily="66" charset="0"/>
              </a:rPr>
              <a:t>D</a:t>
            </a:r>
            <a:r>
              <a:rPr lang="en-US" dirty="0">
                <a:latin typeface="+mn-lt"/>
              </a:rPr>
              <a:t>, objects                         , if </a:t>
            </a: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endParaRPr lang="en-US" dirty="0">
              <a:latin typeface="+mn-lt"/>
            </a:endParaRPr>
          </a:p>
          <a:p>
            <a:pPr>
              <a:defRPr/>
            </a:pPr>
            <a:r>
              <a:rPr lang="en-US" dirty="0">
                <a:latin typeface="Brush Script MT" pitchFamily="66" charset="0"/>
              </a:rPr>
              <a:t> </a:t>
            </a:r>
            <a:r>
              <a:rPr lang="en-US" dirty="0">
                <a:latin typeface="+mn-lt"/>
              </a:rPr>
              <a:t>then </a:t>
            </a:r>
            <a:r>
              <a:rPr lang="en-US" i="1" dirty="0">
                <a:latin typeface="+mn-lt"/>
              </a:rPr>
              <a:t>(</a:t>
            </a:r>
            <a:r>
              <a:rPr lang="en-US" i="1" dirty="0" err="1">
                <a:latin typeface="+mn-lt"/>
              </a:rPr>
              <a:t>u,v</a:t>
            </a:r>
            <a:r>
              <a:rPr lang="en-US" i="1" dirty="0">
                <a:latin typeface="+mn-lt"/>
              </a:rPr>
              <a:t>)</a:t>
            </a:r>
            <a:r>
              <a:rPr lang="en-US" dirty="0">
                <a:latin typeface="+mn-lt"/>
              </a:rPr>
              <a:t> does not violate the MST at edge </a:t>
            </a:r>
            <a:r>
              <a:rPr lang="en-US" i="1" dirty="0">
                <a:latin typeface="+mn-lt"/>
              </a:rPr>
              <a:t>e</a:t>
            </a:r>
            <a:r>
              <a:rPr lang="en-US" dirty="0">
                <a:latin typeface="+mn-lt"/>
              </a:rPr>
              <a:t> after the watermarking, for all watermarks consistent with</a:t>
            </a:r>
            <a:r>
              <a:rPr lang="en-US" dirty="0">
                <a:latin typeface="Brush Script MT" pitchFamily="66" charset="0"/>
              </a:rPr>
              <a:t> D </a:t>
            </a:r>
            <a:r>
              <a:rPr lang="en-US" dirty="0">
                <a:latin typeface="+mn-lt"/>
              </a:rPr>
              <a:t>and powers</a:t>
            </a:r>
            <a:r>
              <a:rPr lang="en-US" dirty="0"/>
              <a:t> </a:t>
            </a:r>
          </a:p>
        </p:txBody>
      </p:sp>
      <p:graphicFrame>
        <p:nvGraphicFramePr>
          <p:cNvPr id="9218" name="Object 9"/>
          <p:cNvGraphicFramePr>
            <a:graphicFrameLocks noChangeAspect="1"/>
          </p:cNvGraphicFramePr>
          <p:nvPr/>
        </p:nvGraphicFramePr>
        <p:xfrm>
          <a:off x="2286000" y="1231900"/>
          <a:ext cx="838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231900"/>
                        <a:ext cx="838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ChangeAspect="1"/>
          </p:cNvGraphicFramePr>
          <p:nvPr/>
        </p:nvGraphicFramePr>
        <p:xfrm>
          <a:off x="3321050" y="1731963"/>
          <a:ext cx="1631950" cy="63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Equation" r:id="rId5" imgW="1117440" imgH="431640" progId="Equation.3">
                  <p:embed/>
                </p:oleObj>
              </mc:Choice>
              <mc:Fallback>
                <p:oleObj name="Equation" r:id="rId5" imgW="111744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1050" y="1731963"/>
                        <a:ext cx="1631950" cy="630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12"/>
          <p:cNvGraphicFramePr>
            <a:graphicFrameLocks noChangeAspect="1"/>
          </p:cNvGraphicFramePr>
          <p:nvPr/>
        </p:nvGraphicFramePr>
        <p:xfrm>
          <a:off x="4870450" y="2667000"/>
          <a:ext cx="1225550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7" imgW="774360" imgH="228600" progId="Equation.3">
                  <p:embed/>
                </p:oleObj>
              </mc:Choice>
              <mc:Fallback>
                <p:oleObj name="Equation" r:id="rId7" imgW="77436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0450" y="2667000"/>
                        <a:ext cx="1225550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6"/>
          <p:cNvGraphicFramePr>
            <a:graphicFrameLocks noChangeAspect="1"/>
          </p:cNvGraphicFramePr>
          <p:nvPr/>
        </p:nvGraphicFramePr>
        <p:xfrm>
          <a:off x="1306513" y="1485900"/>
          <a:ext cx="151288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Equation" r:id="rId9" imgW="825480" imgH="228600" progId="Equation.3">
                  <p:embed/>
                </p:oleObj>
              </mc:Choice>
              <mc:Fallback>
                <p:oleObj name="Equation" r:id="rId9" imgW="8254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6513" y="1485900"/>
                        <a:ext cx="1512887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3048000"/>
            <a:ext cx="51276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Box 11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922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DB0A8E60-4B02-4E4B-8660-7D64601B29F0}" type="slidenum">
              <a:rPr lang="en-US" sz="1000">
                <a:solidFill>
                  <a:schemeClr val="bg2"/>
                </a:solidFill>
              </a:rPr>
              <a:pPr algn="r" eaLnBrk="1" hangingPunct="1"/>
              <a:t>27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Experiments – Preservation, Speed-up and Resilience against Attacks</a:t>
            </a:r>
          </a:p>
        </p:txBody>
      </p:sp>
      <p:sp>
        <p:nvSpPr>
          <p:cNvPr id="30732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30733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0734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9388387-731B-452F-AF68-D805FA24EFC1}" type="slidenum">
              <a:rPr lang="en-US" sz="1000">
                <a:solidFill>
                  <a:schemeClr val="bg2"/>
                </a:solidFill>
              </a:rPr>
              <a:pPr algn="r" eaLnBrk="1" hangingPunct="1"/>
              <a:t>28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Experimental Results - Preservation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Evaluate our technique using visualization. Example of MST preservation:</a:t>
            </a: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428875"/>
            <a:ext cx="68151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477250" y="2419350"/>
            <a:ext cx="552450" cy="952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486775" y="2686050"/>
            <a:ext cx="552450" cy="95250"/>
          </a:xfrm>
          <a:prstGeom prst="rect">
            <a:avLst/>
          </a:prstGeom>
          <a:solidFill>
            <a:srgbClr val="F8B8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5895975" y="2276475"/>
            <a:ext cx="37052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rgbClr val="0079BD"/>
                </a:solidFill>
              </a:rPr>
              <a:t>MST on original data</a:t>
            </a:r>
          </a:p>
          <a:p>
            <a:pPr marL="342900" indent="-342900">
              <a:spcBef>
                <a:spcPct val="20000"/>
              </a:spcBef>
            </a:pPr>
            <a:r>
              <a:rPr lang="en-US" sz="1600">
                <a:solidFill>
                  <a:srgbClr val="0079BD"/>
                </a:solidFill>
              </a:rPr>
              <a:t>MST on watermarked data</a:t>
            </a:r>
            <a:endParaRPr lang="en-US" sz="2400"/>
          </a:p>
        </p:txBody>
      </p:sp>
      <p:sp>
        <p:nvSpPr>
          <p:cNvPr id="31752" name="Text Box 14"/>
          <p:cNvSpPr txBox="1">
            <a:spLocks noChangeArrowheads="1"/>
          </p:cNvSpPr>
          <p:nvPr/>
        </p:nvSpPr>
        <p:spPr bwMode="auto">
          <a:xfrm>
            <a:off x="1162050" y="6019800"/>
            <a:ext cx="219075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72B0"/>
                </a:solidFill>
              </a:rPr>
              <a:t>Spanning Tree After Rights Protection</a:t>
            </a:r>
          </a:p>
        </p:txBody>
      </p:sp>
      <p:sp>
        <p:nvSpPr>
          <p:cNvPr id="31753" name="TextBox 12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1754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AB8C7F7-EBE1-4436-B1CE-FF67F755C6A5}" type="slidenum">
              <a:rPr lang="en-US" sz="1000">
                <a:solidFill>
                  <a:schemeClr val="bg2"/>
                </a:solidFill>
              </a:rPr>
              <a:pPr algn="r" eaLnBrk="1" hangingPunct="1"/>
              <a:t>29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2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Problem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Want to distribute datasets, but maintain ownership rights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2209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Want to maintain ownership rights, but also maintain ability to distill useful knowledge out of data</a:t>
            </a:r>
          </a:p>
        </p:txBody>
      </p:sp>
      <p:sp>
        <p:nvSpPr>
          <p:cNvPr id="14341" name="TextBox 52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4342" name="Slide Number Placeholder 55"/>
          <p:cNvSpPr>
            <a:spLocks noGrp="1"/>
          </p:cNvSpPr>
          <p:nvPr>
            <p:ph type="sldNum" sz="quarter" idx="12"/>
          </p:nvPr>
        </p:nvSpPr>
        <p:spPr>
          <a:xfrm>
            <a:off x="8686800" y="0"/>
            <a:ext cx="4572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1110160-CF2D-4194-A796-50C984CCE3DF}" type="slidenum">
              <a:rPr lang="en-US" sz="1000" smtClean="0">
                <a:solidFill>
                  <a:schemeClr val="bg2"/>
                </a:solidFill>
              </a:rPr>
              <a:pPr eaLnBrk="1" hangingPunct="1"/>
              <a:t>3</a:t>
            </a:fld>
            <a:endParaRPr lang="en-US" sz="1000" smtClean="0">
              <a:solidFill>
                <a:schemeClr val="bg2"/>
              </a:solidFill>
            </a:endParaRPr>
          </a:p>
        </p:txBody>
      </p:sp>
      <p:sp>
        <p:nvSpPr>
          <p:cNvPr id="14343" name="Freeform 4"/>
          <p:cNvSpPr>
            <a:spLocks/>
          </p:cNvSpPr>
          <p:nvPr/>
        </p:nvSpPr>
        <p:spPr bwMode="auto">
          <a:xfrm>
            <a:off x="263525" y="3868738"/>
            <a:ext cx="1576388" cy="736600"/>
          </a:xfrm>
          <a:custGeom>
            <a:avLst/>
            <a:gdLst>
              <a:gd name="T0" fmla="*/ 2147483647 w 1633"/>
              <a:gd name="T1" fmla="*/ 2147483647 h 1171"/>
              <a:gd name="T2" fmla="*/ 2147483647 w 1633"/>
              <a:gd name="T3" fmla="*/ 2147483647 h 1171"/>
              <a:gd name="T4" fmla="*/ 2147483647 w 1633"/>
              <a:gd name="T5" fmla="*/ 2147483647 h 1171"/>
              <a:gd name="T6" fmla="*/ 2147483647 w 1633"/>
              <a:gd name="T7" fmla="*/ 2147483647 h 1171"/>
              <a:gd name="T8" fmla="*/ 2147483647 w 1633"/>
              <a:gd name="T9" fmla="*/ 2147483647 h 1171"/>
              <a:gd name="T10" fmla="*/ 2147483647 w 1633"/>
              <a:gd name="T11" fmla="*/ 2147483647 h 1171"/>
              <a:gd name="T12" fmla="*/ 2147483647 w 1633"/>
              <a:gd name="T13" fmla="*/ 2147483647 h 1171"/>
              <a:gd name="T14" fmla="*/ 2147483647 w 1633"/>
              <a:gd name="T15" fmla="*/ 2147483647 h 1171"/>
              <a:gd name="T16" fmla="*/ 2147483647 w 1633"/>
              <a:gd name="T17" fmla="*/ 2147483647 h 1171"/>
              <a:gd name="T18" fmla="*/ 2147483647 w 1633"/>
              <a:gd name="T19" fmla="*/ 2147483647 h 1171"/>
              <a:gd name="T20" fmla="*/ 2147483647 w 1633"/>
              <a:gd name="T21" fmla="*/ 2147483647 h 1171"/>
              <a:gd name="T22" fmla="*/ 2147483647 w 1633"/>
              <a:gd name="T23" fmla="*/ 2147483647 h 1171"/>
              <a:gd name="T24" fmla="*/ 2147483647 w 1633"/>
              <a:gd name="T25" fmla="*/ 2147483647 h 1171"/>
              <a:gd name="T26" fmla="*/ 2147483647 w 1633"/>
              <a:gd name="T27" fmla="*/ 2147483647 h 1171"/>
              <a:gd name="T28" fmla="*/ 2147483647 w 1633"/>
              <a:gd name="T29" fmla="*/ 2147483647 h 1171"/>
              <a:gd name="T30" fmla="*/ 2147483647 w 1633"/>
              <a:gd name="T31" fmla="*/ 2147483647 h 1171"/>
              <a:gd name="T32" fmla="*/ 2147483647 w 1633"/>
              <a:gd name="T33" fmla="*/ 2147483647 h 1171"/>
              <a:gd name="T34" fmla="*/ 2147483647 w 1633"/>
              <a:gd name="T35" fmla="*/ 2147483647 h 1171"/>
              <a:gd name="T36" fmla="*/ 2147483647 w 1633"/>
              <a:gd name="T37" fmla="*/ 2147483647 h 1171"/>
              <a:gd name="T38" fmla="*/ 2147483647 w 1633"/>
              <a:gd name="T39" fmla="*/ 2147483647 h 1171"/>
              <a:gd name="T40" fmla="*/ 2147483647 w 1633"/>
              <a:gd name="T41" fmla="*/ 2147483647 h 1171"/>
              <a:gd name="T42" fmla="*/ 2147483647 w 1633"/>
              <a:gd name="T43" fmla="*/ 2147483647 h 1171"/>
              <a:gd name="T44" fmla="*/ 2147483647 w 1633"/>
              <a:gd name="T45" fmla="*/ 2147483647 h 1171"/>
              <a:gd name="T46" fmla="*/ 2147483647 w 1633"/>
              <a:gd name="T47" fmla="*/ 2147483647 h 1171"/>
              <a:gd name="T48" fmla="*/ 2147483647 w 1633"/>
              <a:gd name="T49" fmla="*/ 2147483647 h 1171"/>
              <a:gd name="T50" fmla="*/ 2147483647 w 1633"/>
              <a:gd name="T51" fmla="*/ 2147483647 h 1171"/>
              <a:gd name="T52" fmla="*/ 2147483647 w 1633"/>
              <a:gd name="T53" fmla="*/ 2147483647 h 1171"/>
              <a:gd name="T54" fmla="*/ 2147483647 w 1633"/>
              <a:gd name="T55" fmla="*/ 2147483647 h 1171"/>
              <a:gd name="T56" fmla="*/ 2147483647 w 1633"/>
              <a:gd name="T57" fmla="*/ 2147483647 h 1171"/>
              <a:gd name="T58" fmla="*/ 2147483647 w 1633"/>
              <a:gd name="T59" fmla="*/ 2147483647 h 1171"/>
              <a:gd name="T60" fmla="*/ 2147483647 w 1633"/>
              <a:gd name="T61" fmla="*/ 2147483647 h 1171"/>
              <a:gd name="T62" fmla="*/ 2147483647 w 1633"/>
              <a:gd name="T63" fmla="*/ 2147483647 h 1171"/>
              <a:gd name="T64" fmla="*/ 2147483647 w 1633"/>
              <a:gd name="T65" fmla="*/ 2147483647 h 1171"/>
              <a:gd name="T66" fmla="*/ 2147483647 w 1633"/>
              <a:gd name="T67" fmla="*/ 2147483647 h 1171"/>
              <a:gd name="T68" fmla="*/ 2147483647 w 1633"/>
              <a:gd name="T69" fmla="*/ 2147483647 h 1171"/>
              <a:gd name="T70" fmla="*/ 2147483647 w 1633"/>
              <a:gd name="T71" fmla="*/ 2147483647 h 1171"/>
              <a:gd name="T72" fmla="*/ 2147483647 w 1633"/>
              <a:gd name="T73" fmla="*/ 2147483647 h 1171"/>
              <a:gd name="T74" fmla="*/ 2147483647 w 1633"/>
              <a:gd name="T75" fmla="*/ 2147483647 h 1171"/>
              <a:gd name="T76" fmla="*/ 2147483647 w 1633"/>
              <a:gd name="T77" fmla="*/ 2147483647 h 1171"/>
              <a:gd name="T78" fmla="*/ 2147483647 w 1633"/>
              <a:gd name="T79" fmla="*/ 2147483647 h 1171"/>
              <a:gd name="T80" fmla="*/ 2147483647 w 1633"/>
              <a:gd name="T81" fmla="*/ 2147483647 h 1171"/>
              <a:gd name="T82" fmla="*/ 2147483647 w 1633"/>
              <a:gd name="T83" fmla="*/ 2147483647 h 1171"/>
              <a:gd name="T84" fmla="*/ 2147483647 w 1633"/>
              <a:gd name="T85" fmla="*/ 2147483647 h 1171"/>
              <a:gd name="T86" fmla="*/ 2147483647 w 1633"/>
              <a:gd name="T87" fmla="*/ 2147483647 h 1171"/>
              <a:gd name="T88" fmla="*/ 2147483647 w 1633"/>
              <a:gd name="T89" fmla="*/ 2147483647 h 1171"/>
              <a:gd name="T90" fmla="*/ 2147483647 w 1633"/>
              <a:gd name="T91" fmla="*/ 2147483647 h 1171"/>
              <a:gd name="T92" fmla="*/ 2147483647 w 1633"/>
              <a:gd name="T93" fmla="*/ 2147483647 h 1171"/>
              <a:gd name="T94" fmla="*/ 2147483647 w 1633"/>
              <a:gd name="T95" fmla="*/ 2147483647 h 1171"/>
              <a:gd name="T96" fmla="*/ 2147483647 w 1633"/>
              <a:gd name="T97" fmla="*/ 2147483647 h 1171"/>
              <a:gd name="T98" fmla="*/ 2147483647 w 1633"/>
              <a:gd name="T99" fmla="*/ 2147483647 h 117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33"/>
              <a:gd name="T151" fmla="*/ 0 h 1171"/>
              <a:gd name="T152" fmla="*/ 1633 w 1633"/>
              <a:gd name="T153" fmla="*/ 1171 h 117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33" h="1171">
                <a:moveTo>
                  <a:pt x="0" y="1030"/>
                </a:moveTo>
                <a:lnTo>
                  <a:pt x="16" y="980"/>
                </a:lnTo>
                <a:lnTo>
                  <a:pt x="33" y="1052"/>
                </a:lnTo>
                <a:lnTo>
                  <a:pt x="49" y="1088"/>
                </a:lnTo>
                <a:lnTo>
                  <a:pt x="66" y="1160"/>
                </a:lnTo>
                <a:lnTo>
                  <a:pt x="83" y="1171"/>
                </a:lnTo>
                <a:lnTo>
                  <a:pt x="99" y="1127"/>
                </a:lnTo>
                <a:lnTo>
                  <a:pt x="116" y="1002"/>
                </a:lnTo>
                <a:lnTo>
                  <a:pt x="133" y="916"/>
                </a:lnTo>
                <a:lnTo>
                  <a:pt x="149" y="994"/>
                </a:lnTo>
                <a:lnTo>
                  <a:pt x="166" y="964"/>
                </a:lnTo>
                <a:lnTo>
                  <a:pt x="182" y="889"/>
                </a:lnTo>
                <a:lnTo>
                  <a:pt x="199" y="853"/>
                </a:lnTo>
                <a:lnTo>
                  <a:pt x="216" y="905"/>
                </a:lnTo>
                <a:lnTo>
                  <a:pt x="232" y="922"/>
                </a:lnTo>
                <a:lnTo>
                  <a:pt x="249" y="905"/>
                </a:lnTo>
                <a:lnTo>
                  <a:pt x="265" y="792"/>
                </a:lnTo>
                <a:lnTo>
                  <a:pt x="282" y="853"/>
                </a:lnTo>
                <a:lnTo>
                  <a:pt x="299" y="856"/>
                </a:lnTo>
                <a:lnTo>
                  <a:pt x="315" y="933"/>
                </a:lnTo>
                <a:lnTo>
                  <a:pt x="329" y="1038"/>
                </a:lnTo>
                <a:lnTo>
                  <a:pt x="346" y="1072"/>
                </a:lnTo>
                <a:lnTo>
                  <a:pt x="362" y="1044"/>
                </a:lnTo>
                <a:lnTo>
                  <a:pt x="379" y="1002"/>
                </a:lnTo>
                <a:lnTo>
                  <a:pt x="396" y="878"/>
                </a:lnTo>
                <a:lnTo>
                  <a:pt x="412" y="914"/>
                </a:lnTo>
                <a:lnTo>
                  <a:pt x="429" y="908"/>
                </a:lnTo>
                <a:lnTo>
                  <a:pt x="445" y="941"/>
                </a:lnTo>
                <a:lnTo>
                  <a:pt x="462" y="833"/>
                </a:lnTo>
                <a:lnTo>
                  <a:pt x="479" y="775"/>
                </a:lnTo>
                <a:lnTo>
                  <a:pt x="495" y="745"/>
                </a:lnTo>
                <a:lnTo>
                  <a:pt x="512" y="745"/>
                </a:lnTo>
                <a:lnTo>
                  <a:pt x="528" y="786"/>
                </a:lnTo>
                <a:lnTo>
                  <a:pt x="545" y="761"/>
                </a:lnTo>
                <a:lnTo>
                  <a:pt x="562" y="822"/>
                </a:lnTo>
                <a:lnTo>
                  <a:pt x="578" y="700"/>
                </a:lnTo>
                <a:lnTo>
                  <a:pt x="595" y="662"/>
                </a:lnTo>
                <a:lnTo>
                  <a:pt x="611" y="728"/>
                </a:lnTo>
                <a:lnTo>
                  <a:pt x="628" y="784"/>
                </a:lnTo>
                <a:lnTo>
                  <a:pt x="645" y="853"/>
                </a:lnTo>
                <a:lnTo>
                  <a:pt x="659" y="872"/>
                </a:lnTo>
                <a:lnTo>
                  <a:pt x="675" y="994"/>
                </a:lnTo>
                <a:lnTo>
                  <a:pt x="692" y="903"/>
                </a:lnTo>
                <a:lnTo>
                  <a:pt x="708" y="952"/>
                </a:lnTo>
                <a:lnTo>
                  <a:pt x="725" y="936"/>
                </a:lnTo>
                <a:lnTo>
                  <a:pt x="742" y="897"/>
                </a:lnTo>
                <a:lnTo>
                  <a:pt x="758" y="955"/>
                </a:lnTo>
                <a:lnTo>
                  <a:pt x="775" y="1002"/>
                </a:lnTo>
                <a:lnTo>
                  <a:pt x="791" y="966"/>
                </a:lnTo>
                <a:lnTo>
                  <a:pt x="808" y="878"/>
                </a:lnTo>
                <a:lnTo>
                  <a:pt x="825" y="847"/>
                </a:lnTo>
                <a:lnTo>
                  <a:pt x="841" y="897"/>
                </a:lnTo>
                <a:lnTo>
                  <a:pt x="858" y="858"/>
                </a:lnTo>
                <a:lnTo>
                  <a:pt x="874" y="836"/>
                </a:lnTo>
                <a:lnTo>
                  <a:pt x="891" y="889"/>
                </a:lnTo>
                <a:lnTo>
                  <a:pt x="908" y="853"/>
                </a:lnTo>
                <a:lnTo>
                  <a:pt x="924" y="892"/>
                </a:lnTo>
                <a:lnTo>
                  <a:pt x="941" y="930"/>
                </a:lnTo>
                <a:lnTo>
                  <a:pt x="957" y="908"/>
                </a:lnTo>
                <a:lnTo>
                  <a:pt x="974" y="797"/>
                </a:lnTo>
                <a:lnTo>
                  <a:pt x="988" y="745"/>
                </a:lnTo>
                <a:lnTo>
                  <a:pt x="1005" y="634"/>
                </a:lnTo>
                <a:lnTo>
                  <a:pt x="1021" y="573"/>
                </a:lnTo>
                <a:lnTo>
                  <a:pt x="1038" y="609"/>
                </a:lnTo>
                <a:lnTo>
                  <a:pt x="1054" y="662"/>
                </a:lnTo>
                <a:lnTo>
                  <a:pt x="1071" y="656"/>
                </a:lnTo>
                <a:lnTo>
                  <a:pt x="1088" y="620"/>
                </a:lnTo>
                <a:lnTo>
                  <a:pt x="1104" y="523"/>
                </a:lnTo>
                <a:lnTo>
                  <a:pt x="1121" y="537"/>
                </a:lnTo>
                <a:lnTo>
                  <a:pt x="1137" y="587"/>
                </a:lnTo>
                <a:lnTo>
                  <a:pt x="1154" y="545"/>
                </a:lnTo>
                <a:lnTo>
                  <a:pt x="1171" y="598"/>
                </a:lnTo>
                <a:lnTo>
                  <a:pt x="1187" y="507"/>
                </a:lnTo>
                <a:lnTo>
                  <a:pt x="1204" y="435"/>
                </a:lnTo>
                <a:lnTo>
                  <a:pt x="1220" y="473"/>
                </a:lnTo>
                <a:lnTo>
                  <a:pt x="1237" y="485"/>
                </a:lnTo>
                <a:lnTo>
                  <a:pt x="1254" y="562"/>
                </a:lnTo>
                <a:lnTo>
                  <a:pt x="1270" y="554"/>
                </a:lnTo>
                <a:lnTo>
                  <a:pt x="1287" y="595"/>
                </a:lnTo>
                <a:lnTo>
                  <a:pt x="1304" y="576"/>
                </a:lnTo>
                <a:lnTo>
                  <a:pt x="1317" y="584"/>
                </a:lnTo>
                <a:lnTo>
                  <a:pt x="1334" y="656"/>
                </a:lnTo>
                <a:lnTo>
                  <a:pt x="1351" y="595"/>
                </a:lnTo>
                <a:lnTo>
                  <a:pt x="1367" y="593"/>
                </a:lnTo>
                <a:lnTo>
                  <a:pt x="1384" y="504"/>
                </a:lnTo>
                <a:lnTo>
                  <a:pt x="1400" y="421"/>
                </a:lnTo>
                <a:lnTo>
                  <a:pt x="1417" y="332"/>
                </a:lnTo>
                <a:lnTo>
                  <a:pt x="1434" y="277"/>
                </a:lnTo>
                <a:lnTo>
                  <a:pt x="1450" y="158"/>
                </a:lnTo>
                <a:lnTo>
                  <a:pt x="1467" y="166"/>
                </a:lnTo>
                <a:lnTo>
                  <a:pt x="1483" y="155"/>
                </a:lnTo>
                <a:lnTo>
                  <a:pt x="1500" y="97"/>
                </a:lnTo>
                <a:lnTo>
                  <a:pt x="1517" y="77"/>
                </a:lnTo>
                <a:lnTo>
                  <a:pt x="1533" y="72"/>
                </a:lnTo>
                <a:lnTo>
                  <a:pt x="1550" y="0"/>
                </a:lnTo>
                <a:lnTo>
                  <a:pt x="1566" y="125"/>
                </a:lnTo>
                <a:lnTo>
                  <a:pt x="1583" y="197"/>
                </a:lnTo>
                <a:lnTo>
                  <a:pt x="1600" y="64"/>
                </a:lnTo>
                <a:lnTo>
                  <a:pt x="1616" y="25"/>
                </a:lnTo>
                <a:lnTo>
                  <a:pt x="1633" y="19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Freeform 5"/>
          <p:cNvSpPr>
            <a:spLocks/>
          </p:cNvSpPr>
          <p:nvPr/>
        </p:nvSpPr>
        <p:spPr bwMode="auto">
          <a:xfrm>
            <a:off x="233363" y="4438650"/>
            <a:ext cx="1706562" cy="650875"/>
          </a:xfrm>
          <a:custGeom>
            <a:avLst/>
            <a:gdLst>
              <a:gd name="T0" fmla="*/ 2147483647 w 1768"/>
              <a:gd name="T1" fmla="*/ 2147483647 h 1304"/>
              <a:gd name="T2" fmla="*/ 2147483647 w 1768"/>
              <a:gd name="T3" fmla="*/ 2147483647 h 1304"/>
              <a:gd name="T4" fmla="*/ 2147483647 w 1768"/>
              <a:gd name="T5" fmla="*/ 2147483647 h 1304"/>
              <a:gd name="T6" fmla="*/ 2147483647 w 1768"/>
              <a:gd name="T7" fmla="*/ 2147483647 h 1304"/>
              <a:gd name="T8" fmla="*/ 2147483647 w 1768"/>
              <a:gd name="T9" fmla="*/ 2147483647 h 1304"/>
              <a:gd name="T10" fmla="*/ 2147483647 w 1768"/>
              <a:gd name="T11" fmla="*/ 2147483647 h 1304"/>
              <a:gd name="T12" fmla="*/ 2147483647 w 1768"/>
              <a:gd name="T13" fmla="*/ 2147483647 h 1304"/>
              <a:gd name="T14" fmla="*/ 2147483647 w 1768"/>
              <a:gd name="T15" fmla="*/ 2147483647 h 1304"/>
              <a:gd name="T16" fmla="*/ 2147483647 w 1768"/>
              <a:gd name="T17" fmla="*/ 2147483647 h 1304"/>
              <a:gd name="T18" fmla="*/ 2147483647 w 1768"/>
              <a:gd name="T19" fmla="*/ 2147483647 h 1304"/>
              <a:gd name="T20" fmla="*/ 2147483647 w 1768"/>
              <a:gd name="T21" fmla="*/ 2147483647 h 1304"/>
              <a:gd name="T22" fmla="*/ 2147483647 w 1768"/>
              <a:gd name="T23" fmla="*/ 2147483647 h 1304"/>
              <a:gd name="T24" fmla="*/ 2147483647 w 1768"/>
              <a:gd name="T25" fmla="*/ 2147483647 h 1304"/>
              <a:gd name="T26" fmla="*/ 2147483647 w 1768"/>
              <a:gd name="T27" fmla="*/ 2147483647 h 1304"/>
              <a:gd name="T28" fmla="*/ 2147483647 w 1768"/>
              <a:gd name="T29" fmla="*/ 2147483647 h 1304"/>
              <a:gd name="T30" fmla="*/ 2147483647 w 1768"/>
              <a:gd name="T31" fmla="*/ 2147483647 h 1304"/>
              <a:gd name="T32" fmla="*/ 2147483647 w 1768"/>
              <a:gd name="T33" fmla="*/ 2147483647 h 1304"/>
              <a:gd name="T34" fmla="*/ 2147483647 w 1768"/>
              <a:gd name="T35" fmla="*/ 2147483647 h 1304"/>
              <a:gd name="T36" fmla="*/ 2147483647 w 1768"/>
              <a:gd name="T37" fmla="*/ 2147483647 h 1304"/>
              <a:gd name="T38" fmla="*/ 2147483647 w 1768"/>
              <a:gd name="T39" fmla="*/ 2147483647 h 1304"/>
              <a:gd name="T40" fmla="*/ 2147483647 w 1768"/>
              <a:gd name="T41" fmla="*/ 2147483647 h 1304"/>
              <a:gd name="T42" fmla="*/ 2147483647 w 1768"/>
              <a:gd name="T43" fmla="*/ 2147483647 h 1304"/>
              <a:gd name="T44" fmla="*/ 2147483647 w 1768"/>
              <a:gd name="T45" fmla="*/ 2147483647 h 1304"/>
              <a:gd name="T46" fmla="*/ 2147483647 w 1768"/>
              <a:gd name="T47" fmla="*/ 2147483647 h 1304"/>
              <a:gd name="T48" fmla="*/ 2147483647 w 1768"/>
              <a:gd name="T49" fmla="*/ 2147483647 h 1304"/>
              <a:gd name="T50" fmla="*/ 2147483647 w 1768"/>
              <a:gd name="T51" fmla="*/ 2147483647 h 1304"/>
              <a:gd name="T52" fmla="*/ 2147483647 w 1768"/>
              <a:gd name="T53" fmla="*/ 2147483647 h 1304"/>
              <a:gd name="T54" fmla="*/ 2147483647 w 1768"/>
              <a:gd name="T55" fmla="*/ 2147483647 h 1304"/>
              <a:gd name="T56" fmla="*/ 2147483647 w 1768"/>
              <a:gd name="T57" fmla="*/ 2147483647 h 1304"/>
              <a:gd name="T58" fmla="*/ 2147483647 w 1768"/>
              <a:gd name="T59" fmla="*/ 2147483647 h 1304"/>
              <a:gd name="T60" fmla="*/ 2147483647 w 1768"/>
              <a:gd name="T61" fmla="*/ 2147483647 h 1304"/>
              <a:gd name="T62" fmla="*/ 2147483647 w 1768"/>
              <a:gd name="T63" fmla="*/ 2147483647 h 1304"/>
              <a:gd name="T64" fmla="*/ 2147483647 w 1768"/>
              <a:gd name="T65" fmla="*/ 2147483647 h 1304"/>
              <a:gd name="T66" fmla="*/ 2147483647 w 1768"/>
              <a:gd name="T67" fmla="*/ 2147483647 h 1304"/>
              <a:gd name="T68" fmla="*/ 2147483647 w 1768"/>
              <a:gd name="T69" fmla="*/ 2147483647 h 1304"/>
              <a:gd name="T70" fmla="*/ 2147483647 w 1768"/>
              <a:gd name="T71" fmla="*/ 2147483647 h 1304"/>
              <a:gd name="T72" fmla="*/ 2147483647 w 1768"/>
              <a:gd name="T73" fmla="*/ 2147483647 h 1304"/>
              <a:gd name="T74" fmla="*/ 2147483647 w 1768"/>
              <a:gd name="T75" fmla="*/ 2147483647 h 1304"/>
              <a:gd name="T76" fmla="*/ 2147483647 w 1768"/>
              <a:gd name="T77" fmla="*/ 2147483647 h 1304"/>
              <a:gd name="T78" fmla="*/ 2147483647 w 1768"/>
              <a:gd name="T79" fmla="*/ 2147483647 h 1304"/>
              <a:gd name="T80" fmla="*/ 2147483647 w 1768"/>
              <a:gd name="T81" fmla="*/ 2147483647 h 1304"/>
              <a:gd name="T82" fmla="*/ 2147483647 w 1768"/>
              <a:gd name="T83" fmla="*/ 2147483647 h 1304"/>
              <a:gd name="T84" fmla="*/ 2147483647 w 1768"/>
              <a:gd name="T85" fmla="*/ 2147483647 h 1304"/>
              <a:gd name="T86" fmla="*/ 2147483647 w 1768"/>
              <a:gd name="T87" fmla="*/ 2147483647 h 1304"/>
              <a:gd name="T88" fmla="*/ 2147483647 w 1768"/>
              <a:gd name="T89" fmla="*/ 2147483647 h 1304"/>
              <a:gd name="T90" fmla="*/ 2147483647 w 1768"/>
              <a:gd name="T91" fmla="*/ 2147483647 h 1304"/>
              <a:gd name="T92" fmla="*/ 2147483647 w 1768"/>
              <a:gd name="T93" fmla="*/ 0 h 1304"/>
              <a:gd name="T94" fmla="*/ 2147483647 w 1768"/>
              <a:gd name="T95" fmla="*/ 2147483647 h 1304"/>
              <a:gd name="T96" fmla="*/ 2147483647 w 1768"/>
              <a:gd name="T97" fmla="*/ 2147483647 h 1304"/>
              <a:gd name="T98" fmla="*/ 2147483647 w 1768"/>
              <a:gd name="T99" fmla="*/ 2147483647 h 130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768"/>
              <a:gd name="T151" fmla="*/ 0 h 1304"/>
              <a:gd name="T152" fmla="*/ 1768 w 1768"/>
              <a:gd name="T153" fmla="*/ 1304 h 130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768" h="1304">
                <a:moveTo>
                  <a:pt x="0" y="842"/>
                </a:moveTo>
                <a:lnTo>
                  <a:pt x="18" y="854"/>
                </a:lnTo>
                <a:lnTo>
                  <a:pt x="36" y="1010"/>
                </a:lnTo>
                <a:lnTo>
                  <a:pt x="54" y="1022"/>
                </a:lnTo>
                <a:lnTo>
                  <a:pt x="72" y="1169"/>
                </a:lnTo>
                <a:lnTo>
                  <a:pt x="90" y="1100"/>
                </a:lnTo>
                <a:lnTo>
                  <a:pt x="108" y="1193"/>
                </a:lnTo>
                <a:lnTo>
                  <a:pt x="126" y="1304"/>
                </a:lnTo>
                <a:lnTo>
                  <a:pt x="144" y="1055"/>
                </a:lnTo>
                <a:lnTo>
                  <a:pt x="162" y="914"/>
                </a:lnTo>
                <a:lnTo>
                  <a:pt x="180" y="920"/>
                </a:lnTo>
                <a:lnTo>
                  <a:pt x="198" y="854"/>
                </a:lnTo>
                <a:lnTo>
                  <a:pt x="216" y="716"/>
                </a:lnTo>
                <a:lnTo>
                  <a:pt x="234" y="705"/>
                </a:lnTo>
                <a:lnTo>
                  <a:pt x="252" y="660"/>
                </a:lnTo>
                <a:lnTo>
                  <a:pt x="269" y="642"/>
                </a:lnTo>
                <a:lnTo>
                  <a:pt x="287" y="710"/>
                </a:lnTo>
                <a:lnTo>
                  <a:pt x="305" y="624"/>
                </a:lnTo>
                <a:lnTo>
                  <a:pt x="323" y="612"/>
                </a:lnTo>
                <a:lnTo>
                  <a:pt x="341" y="579"/>
                </a:lnTo>
                <a:lnTo>
                  <a:pt x="356" y="618"/>
                </a:lnTo>
                <a:lnTo>
                  <a:pt x="374" y="399"/>
                </a:lnTo>
                <a:lnTo>
                  <a:pt x="392" y="645"/>
                </a:lnTo>
                <a:lnTo>
                  <a:pt x="410" y="794"/>
                </a:lnTo>
                <a:lnTo>
                  <a:pt x="428" y="597"/>
                </a:lnTo>
                <a:lnTo>
                  <a:pt x="446" y="651"/>
                </a:lnTo>
                <a:lnTo>
                  <a:pt x="464" y="728"/>
                </a:lnTo>
                <a:lnTo>
                  <a:pt x="482" y="600"/>
                </a:lnTo>
                <a:lnTo>
                  <a:pt x="500" y="675"/>
                </a:lnTo>
                <a:lnTo>
                  <a:pt x="518" y="579"/>
                </a:lnTo>
                <a:lnTo>
                  <a:pt x="536" y="447"/>
                </a:lnTo>
                <a:lnTo>
                  <a:pt x="554" y="603"/>
                </a:lnTo>
                <a:lnTo>
                  <a:pt x="572" y="642"/>
                </a:lnTo>
                <a:lnTo>
                  <a:pt x="590" y="654"/>
                </a:lnTo>
                <a:lnTo>
                  <a:pt x="608" y="663"/>
                </a:lnTo>
                <a:lnTo>
                  <a:pt x="626" y="728"/>
                </a:lnTo>
                <a:lnTo>
                  <a:pt x="644" y="722"/>
                </a:lnTo>
                <a:lnTo>
                  <a:pt x="662" y="708"/>
                </a:lnTo>
                <a:lnTo>
                  <a:pt x="680" y="752"/>
                </a:lnTo>
                <a:lnTo>
                  <a:pt x="698" y="1007"/>
                </a:lnTo>
                <a:lnTo>
                  <a:pt x="713" y="869"/>
                </a:lnTo>
                <a:lnTo>
                  <a:pt x="731" y="821"/>
                </a:lnTo>
                <a:lnTo>
                  <a:pt x="749" y="1025"/>
                </a:lnTo>
                <a:lnTo>
                  <a:pt x="767" y="968"/>
                </a:lnTo>
                <a:lnTo>
                  <a:pt x="785" y="956"/>
                </a:lnTo>
                <a:lnTo>
                  <a:pt x="803" y="938"/>
                </a:lnTo>
                <a:lnTo>
                  <a:pt x="821" y="941"/>
                </a:lnTo>
                <a:lnTo>
                  <a:pt x="839" y="890"/>
                </a:lnTo>
                <a:lnTo>
                  <a:pt x="857" y="779"/>
                </a:lnTo>
                <a:lnTo>
                  <a:pt x="875" y="672"/>
                </a:lnTo>
                <a:lnTo>
                  <a:pt x="893" y="740"/>
                </a:lnTo>
                <a:lnTo>
                  <a:pt x="911" y="713"/>
                </a:lnTo>
                <a:lnTo>
                  <a:pt x="929" y="696"/>
                </a:lnTo>
                <a:lnTo>
                  <a:pt x="947" y="570"/>
                </a:lnTo>
                <a:lnTo>
                  <a:pt x="965" y="423"/>
                </a:lnTo>
                <a:lnTo>
                  <a:pt x="983" y="516"/>
                </a:lnTo>
                <a:lnTo>
                  <a:pt x="1001" y="390"/>
                </a:lnTo>
                <a:lnTo>
                  <a:pt x="1019" y="378"/>
                </a:lnTo>
                <a:lnTo>
                  <a:pt x="1037" y="309"/>
                </a:lnTo>
                <a:lnTo>
                  <a:pt x="1055" y="249"/>
                </a:lnTo>
                <a:lnTo>
                  <a:pt x="1070" y="117"/>
                </a:lnTo>
                <a:lnTo>
                  <a:pt x="1088" y="315"/>
                </a:lnTo>
                <a:lnTo>
                  <a:pt x="1106" y="258"/>
                </a:lnTo>
                <a:lnTo>
                  <a:pt x="1124" y="165"/>
                </a:lnTo>
                <a:lnTo>
                  <a:pt x="1142" y="204"/>
                </a:lnTo>
                <a:lnTo>
                  <a:pt x="1160" y="150"/>
                </a:lnTo>
                <a:lnTo>
                  <a:pt x="1178" y="93"/>
                </a:lnTo>
                <a:lnTo>
                  <a:pt x="1196" y="123"/>
                </a:lnTo>
                <a:lnTo>
                  <a:pt x="1214" y="180"/>
                </a:lnTo>
                <a:lnTo>
                  <a:pt x="1232" y="396"/>
                </a:lnTo>
                <a:lnTo>
                  <a:pt x="1250" y="420"/>
                </a:lnTo>
                <a:lnTo>
                  <a:pt x="1268" y="396"/>
                </a:lnTo>
                <a:lnTo>
                  <a:pt x="1286" y="441"/>
                </a:lnTo>
                <a:lnTo>
                  <a:pt x="1304" y="369"/>
                </a:lnTo>
                <a:lnTo>
                  <a:pt x="1322" y="216"/>
                </a:lnTo>
                <a:lnTo>
                  <a:pt x="1340" y="126"/>
                </a:lnTo>
                <a:lnTo>
                  <a:pt x="1358" y="87"/>
                </a:lnTo>
                <a:lnTo>
                  <a:pt x="1376" y="180"/>
                </a:lnTo>
                <a:lnTo>
                  <a:pt x="1394" y="306"/>
                </a:lnTo>
                <a:lnTo>
                  <a:pt x="1412" y="411"/>
                </a:lnTo>
                <a:lnTo>
                  <a:pt x="1426" y="333"/>
                </a:lnTo>
                <a:lnTo>
                  <a:pt x="1444" y="486"/>
                </a:lnTo>
                <a:lnTo>
                  <a:pt x="1462" y="447"/>
                </a:lnTo>
                <a:lnTo>
                  <a:pt x="1480" y="378"/>
                </a:lnTo>
                <a:lnTo>
                  <a:pt x="1498" y="216"/>
                </a:lnTo>
                <a:lnTo>
                  <a:pt x="1516" y="159"/>
                </a:lnTo>
                <a:lnTo>
                  <a:pt x="1534" y="231"/>
                </a:lnTo>
                <a:lnTo>
                  <a:pt x="1552" y="216"/>
                </a:lnTo>
                <a:lnTo>
                  <a:pt x="1570" y="300"/>
                </a:lnTo>
                <a:lnTo>
                  <a:pt x="1588" y="228"/>
                </a:lnTo>
                <a:lnTo>
                  <a:pt x="1606" y="225"/>
                </a:lnTo>
                <a:lnTo>
                  <a:pt x="1624" y="48"/>
                </a:lnTo>
                <a:lnTo>
                  <a:pt x="1642" y="33"/>
                </a:lnTo>
                <a:lnTo>
                  <a:pt x="1660" y="0"/>
                </a:lnTo>
                <a:lnTo>
                  <a:pt x="1678" y="114"/>
                </a:lnTo>
                <a:lnTo>
                  <a:pt x="1696" y="312"/>
                </a:lnTo>
                <a:lnTo>
                  <a:pt x="1714" y="183"/>
                </a:lnTo>
                <a:lnTo>
                  <a:pt x="1732" y="213"/>
                </a:lnTo>
                <a:lnTo>
                  <a:pt x="1750" y="249"/>
                </a:lnTo>
                <a:lnTo>
                  <a:pt x="1768" y="153"/>
                </a:lnTo>
              </a:path>
            </a:pathLst>
          </a:custGeom>
          <a:noFill/>
          <a:ln w="25400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5" name="Freeform 6"/>
          <p:cNvSpPr>
            <a:spLocks/>
          </p:cNvSpPr>
          <p:nvPr/>
        </p:nvSpPr>
        <p:spPr bwMode="auto">
          <a:xfrm>
            <a:off x="196850" y="5543550"/>
            <a:ext cx="1733550" cy="712788"/>
          </a:xfrm>
          <a:custGeom>
            <a:avLst/>
            <a:gdLst>
              <a:gd name="T0" fmla="*/ 2147483647 w 1590"/>
              <a:gd name="T1" fmla="*/ 2147483647 h 1067"/>
              <a:gd name="T2" fmla="*/ 2147483647 w 1590"/>
              <a:gd name="T3" fmla="*/ 2147483647 h 1067"/>
              <a:gd name="T4" fmla="*/ 2147483647 w 1590"/>
              <a:gd name="T5" fmla="*/ 2147483647 h 1067"/>
              <a:gd name="T6" fmla="*/ 2147483647 w 1590"/>
              <a:gd name="T7" fmla="*/ 2147483647 h 1067"/>
              <a:gd name="T8" fmla="*/ 2147483647 w 1590"/>
              <a:gd name="T9" fmla="*/ 2147483647 h 1067"/>
              <a:gd name="T10" fmla="*/ 2147483647 w 1590"/>
              <a:gd name="T11" fmla="*/ 2147483647 h 1067"/>
              <a:gd name="T12" fmla="*/ 2147483647 w 1590"/>
              <a:gd name="T13" fmla="*/ 2147483647 h 1067"/>
              <a:gd name="T14" fmla="*/ 2147483647 w 1590"/>
              <a:gd name="T15" fmla="*/ 2147483647 h 1067"/>
              <a:gd name="T16" fmla="*/ 2147483647 w 1590"/>
              <a:gd name="T17" fmla="*/ 2147483647 h 1067"/>
              <a:gd name="T18" fmla="*/ 2147483647 w 1590"/>
              <a:gd name="T19" fmla="*/ 2147483647 h 1067"/>
              <a:gd name="T20" fmla="*/ 2147483647 w 1590"/>
              <a:gd name="T21" fmla="*/ 2147483647 h 1067"/>
              <a:gd name="T22" fmla="*/ 2147483647 w 1590"/>
              <a:gd name="T23" fmla="*/ 2147483647 h 1067"/>
              <a:gd name="T24" fmla="*/ 2147483647 w 1590"/>
              <a:gd name="T25" fmla="*/ 2147483647 h 1067"/>
              <a:gd name="T26" fmla="*/ 2147483647 w 1590"/>
              <a:gd name="T27" fmla="*/ 2147483647 h 1067"/>
              <a:gd name="T28" fmla="*/ 2147483647 w 1590"/>
              <a:gd name="T29" fmla="*/ 2147483647 h 1067"/>
              <a:gd name="T30" fmla="*/ 2147483647 w 1590"/>
              <a:gd name="T31" fmla="*/ 2147483647 h 1067"/>
              <a:gd name="T32" fmla="*/ 2147483647 w 1590"/>
              <a:gd name="T33" fmla="*/ 2147483647 h 1067"/>
              <a:gd name="T34" fmla="*/ 2147483647 w 1590"/>
              <a:gd name="T35" fmla="*/ 2147483647 h 1067"/>
              <a:gd name="T36" fmla="*/ 2147483647 w 1590"/>
              <a:gd name="T37" fmla="*/ 2147483647 h 1067"/>
              <a:gd name="T38" fmla="*/ 2147483647 w 1590"/>
              <a:gd name="T39" fmla="*/ 2147483647 h 1067"/>
              <a:gd name="T40" fmla="*/ 2147483647 w 1590"/>
              <a:gd name="T41" fmla="*/ 2147483647 h 1067"/>
              <a:gd name="T42" fmla="*/ 2147483647 w 1590"/>
              <a:gd name="T43" fmla="*/ 2147483647 h 1067"/>
              <a:gd name="T44" fmla="*/ 2147483647 w 1590"/>
              <a:gd name="T45" fmla="*/ 2147483647 h 1067"/>
              <a:gd name="T46" fmla="*/ 2147483647 w 1590"/>
              <a:gd name="T47" fmla="*/ 2147483647 h 1067"/>
              <a:gd name="T48" fmla="*/ 2147483647 w 1590"/>
              <a:gd name="T49" fmla="*/ 2147483647 h 1067"/>
              <a:gd name="T50" fmla="*/ 2147483647 w 1590"/>
              <a:gd name="T51" fmla="*/ 2147483647 h 1067"/>
              <a:gd name="T52" fmla="*/ 2147483647 w 1590"/>
              <a:gd name="T53" fmla="*/ 2147483647 h 1067"/>
              <a:gd name="T54" fmla="*/ 2147483647 w 1590"/>
              <a:gd name="T55" fmla="*/ 2147483647 h 1067"/>
              <a:gd name="T56" fmla="*/ 2147483647 w 1590"/>
              <a:gd name="T57" fmla="*/ 2147483647 h 1067"/>
              <a:gd name="T58" fmla="*/ 2147483647 w 1590"/>
              <a:gd name="T59" fmla="*/ 2147483647 h 1067"/>
              <a:gd name="T60" fmla="*/ 2147483647 w 1590"/>
              <a:gd name="T61" fmla="*/ 2147483647 h 1067"/>
              <a:gd name="T62" fmla="*/ 2147483647 w 1590"/>
              <a:gd name="T63" fmla="*/ 2147483647 h 1067"/>
              <a:gd name="T64" fmla="*/ 2147483647 w 1590"/>
              <a:gd name="T65" fmla="*/ 2147483647 h 1067"/>
              <a:gd name="T66" fmla="*/ 2147483647 w 1590"/>
              <a:gd name="T67" fmla="*/ 2147483647 h 1067"/>
              <a:gd name="T68" fmla="*/ 2147483647 w 1590"/>
              <a:gd name="T69" fmla="*/ 2147483647 h 1067"/>
              <a:gd name="T70" fmla="*/ 2147483647 w 1590"/>
              <a:gd name="T71" fmla="*/ 2147483647 h 1067"/>
              <a:gd name="T72" fmla="*/ 2147483647 w 1590"/>
              <a:gd name="T73" fmla="*/ 2147483647 h 1067"/>
              <a:gd name="T74" fmla="*/ 2147483647 w 1590"/>
              <a:gd name="T75" fmla="*/ 2147483647 h 1067"/>
              <a:gd name="T76" fmla="*/ 2147483647 w 1590"/>
              <a:gd name="T77" fmla="*/ 2147483647 h 1067"/>
              <a:gd name="T78" fmla="*/ 2147483647 w 1590"/>
              <a:gd name="T79" fmla="*/ 2147483647 h 1067"/>
              <a:gd name="T80" fmla="*/ 2147483647 w 1590"/>
              <a:gd name="T81" fmla="*/ 2147483647 h 1067"/>
              <a:gd name="T82" fmla="*/ 2147483647 w 1590"/>
              <a:gd name="T83" fmla="*/ 2147483647 h 1067"/>
              <a:gd name="T84" fmla="*/ 2147483647 w 1590"/>
              <a:gd name="T85" fmla="*/ 2147483647 h 1067"/>
              <a:gd name="T86" fmla="*/ 2147483647 w 1590"/>
              <a:gd name="T87" fmla="*/ 2147483647 h 1067"/>
              <a:gd name="T88" fmla="*/ 2147483647 w 1590"/>
              <a:gd name="T89" fmla="*/ 2147483647 h 1067"/>
              <a:gd name="T90" fmla="*/ 2147483647 w 1590"/>
              <a:gd name="T91" fmla="*/ 2147483647 h 1067"/>
              <a:gd name="T92" fmla="*/ 2147483647 w 1590"/>
              <a:gd name="T93" fmla="*/ 2147483647 h 1067"/>
              <a:gd name="T94" fmla="*/ 2147483647 w 1590"/>
              <a:gd name="T95" fmla="*/ 2147483647 h 1067"/>
              <a:gd name="T96" fmla="*/ 2147483647 w 1590"/>
              <a:gd name="T97" fmla="*/ 2147483647 h 1067"/>
              <a:gd name="T98" fmla="*/ 2147483647 w 1590"/>
              <a:gd name="T99" fmla="*/ 2147483647 h 106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590"/>
              <a:gd name="T151" fmla="*/ 0 h 1067"/>
              <a:gd name="T152" fmla="*/ 1590 w 1590"/>
              <a:gd name="T153" fmla="*/ 1067 h 106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590" h="1067">
                <a:moveTo>
                  <a:pt x="0" y="558"/>
                </a:moveTo>
                <a:lnTo>
                  <a:pt x="16" y="579"/>
                </a:lnTo>
                <a:lnTo>
                  <a:pt x="32" y="569"/>
                </a:lnTo>
                <a:lnTo>
                  <a:pt x="49" y="531"/>
                </a:lnTo>
                <a:lnTo>
                  <a:pt x="65" y="388"/>
                </a:lnTo>
                <a:lnTo>
                  <a:pt x="81" y="399"/>
                </a:lnTo>
                <a:lnTo>
                  <a:pt x="97" y="315"/>
                </a:lnTo>
                <a:lnTo>
                  <a:pt x="113" y="261"/>
                </a:lnTo>
                <a:lnTo>
                  <a:pt x="129" y="418"/>
                </a:lnTo>
                <a:lnTo>
                  <a:pt x="146" y="307"/>
                </a:lnTo>
                <a:lnTo>
                  <a:pt x="162" y="445"/>
                </a:lnTo>
                <a:lnTo>
                  <a:pt x="178" y="466"/>
                </a:lnTo>
                <a:lnTo>
                  <a:pt x="194" y="520"/>
                </a:lnTo>
                <a:lnTo>
                  <a:pt x="210" y="598"/>
                </a:lnTo>
                <a:lnTo>
                  <a:pt x="226" y="420"/>
                </a:lnTo>
                <a:lnTo>
                  <a:pt x="243" y="404"/>
                </a:lnTo>
                <a:lnTo>
                  <a:pt x="259" y="474"/>
                </a:lnTo>
                <a:lnTo>
                  <a:pt x="275" y="331"/>
                </a:lnTo>
                <a:lnTo>
                  <a:pt x="291" y="315"/>
                </a:lnTo>
                <a:lnTo>
                  <a:pt x="307" y="259"/>
                </a:lnTo>
                <a:lnTo>
                  <a:pt x="321" y="312"/>
                </a:lnTo>
                <a:lnTo>
                  <a:pt x="337" y="267"/>
                </a:lnTo>
                <a:lnTo>
                  <a:pt x="353" y="205"/>
                </a:lnTo>
                <a:lnTo>
                  <a:pt x="369" y="59"/>
                </a:lnTo>
                <a:lnTo>
                  <a:pt x="385" y="105"/>
                </a:lnTo>
                <a:lnTo>
                  <a:pt x="402" y="37"/>
                </a:lnTo>
                <a:lnTo>
                  <a:pt x="418" y="0"/>
                </a:lnTo>
                <a:lnTo>
                  <a:pt x="434" y="29"/>
                </a:lnTo>
                <a:lnTo>
                  <a:pt x="450" y="121"/>
                </a:lnTo>
                <a:lnTo>
                  <a:pt x="466" y="16"/>
                </a:lnTo>
                <a:lnTo>
                  <a:pt x="482" y="59"/>
                </a:lnTo>
                <a:lnTo>
                  <a:pt x="499" y="191"/>
                </a:lnTo>
                <a:lnTo>
                  <a:pt x="515" y="234"/>
                </a:lnTo>
                <a:lnTo>
                  <a:pt x="531" y="261"/>
                </a:lnTo>
                <a:lnTo>
                  <a:pt x="547" y="240"/>
                </a:lnTo>
                <a:lnTo>
                  <a:pt x="563" y="59"/>
                </a:lnTo>
                <a:lnTo>
                  <a:pt x="580" y="5"/>
                </a:lnTo>
                <a:lnTo>
                  <a:pt x="596" y="64"/>
                </a:lnTo>
                <a:lnTo>
                  <a:pt x="612" y="180"/>
                </a:lnTo>
                <a:lnTo>
                  <a:pt x="628" y="272"/>
                </a:lnTo>
                <a:lnTo>
                  <a:pt x="641" y="461"/>
                </a:lnTo>
                <a:lnTo>
                  <a:pt x="658" y="561"/>
                </a:lnTo>
                <a:lnTo>
                  <a:pt x="674" y="633"/>
                </a:lnTo>
                <a:lnTo>
                  <a:pt x="690" y="747"/>
                </a:lnTo>
                <a:lnTo>
                  <a:pt x="706" y="811"/>
                </a:lnTo>
                <a:lnTo>
                  <a:pt x="722" y="838"/>
                </a:lnTo>
                <a:lnTo>
                  <a:pt x="739" y="908"/>
                </a:lnTo>
                <a:lnTo>
                  <a:pt x="755" y="908"/>
                </a:lnTo>
                <a:lnTo>
                  <a:pt x="771" y="916"/>
                </a:lnTo>
                <a:lnTo>
                  <a:pt x="787" y="1040"/>
                </a:lnTo>
                <a:lnTo>
                  <a:pt x="803" y="1032"/>
                </a:lnTo>
                <a:lnTo>
                  <a:pt x="819" y="1049"/>
                </a:lnTo>
                <a:lnTo>
                  <a:pt x="836" y="1059"/>
                </a:lnTo>
                <a:lnTo>
                  <a:pt x="852" y="946"/>
                </a:lnTo>
                <a:lnTo>
                  <a:pt x="868" y="884"/>
                </a:lnTo>
                <a:lnTo>
                  <a:pt x="884" y="927"/>
                </a:lnTo>
                <a:lnTo>
                  <a:pt x="900" y="954"/>
                </a:lnTo>
                <a:lnTo>
                  <a:pt x="916" y="1035"/>
                </a:lnTo>
                <a:lnTo>
                  <a:pt x="933" y="1054"/>
                </a:lnTo>
                <a:lnTo>
                  <a:pt x="949" y="1067"/>
                </a:lnTo>
                <a:lnTo>
                  <a:pt x="962" y="954"/>
                </a:lnTo>
                <a:lnTo>
                  <a:pt x="978" y="771"/>
                </a:lnTo>
                <a:lnTo>
                  <a:pt x="995" y="733"/>
                </a:lnTo>
                <a:lnTo>
                  <a:pt x="1011" y="833"/>
                </a:lnTo>
                <a:lnTo>
                  <a:pt x="1027" y="838"/>
                </a:lnTo>
                <a:lnTo>
                  <a:pt x="1043" y="755"/>
                </a:lnTo>
                <a:lnTo>
                  <a:pt x="1059" y="841"/>
                </a:lnTo>
                <a:lnTo>
                  <a:pt x="1075" y="728"/>
                </a:lnTo>
                <a:lnTo>
                  <a:pt x="1092" y="685"/>
                </a:lnTo>
                <a:lnTo>
                  <a:pt x="1108" y="639"/>
                </a:lnTo>
                <a:lnTo>
                  <a:pt x="1124" y="566"/>
                </a:lnTo>
                <a:lnTo>
                  <a:pt x="1140" y="447"/>
                </a:lnTo>
                <a:lnTo>
                  <a:pt x="1156" y="585"/>
                </a:lnTo>
                <a:lnTo>
                  <a:pt x="1172" y="620"/>
                </a:lnTo>
                <a:lnTo>
                  <a:pt x="1189" y="547"/>
                </a:lnTo>
                <a:lnTo>
                  <a:pt x="1205" y="574"/>
                </a:lnTo>
                <a:lnTo>
                  <a:pt x="1221" y="534"/>
                </a:lnTo>
                <a:lnTo>
                  <a:pt x="1237" y="523"/>
                </a:lnTo>
                <a:lnTo>
                  <a:pt x="1253" y="447"/>
                </a:lnTo>
                <a:lnTo>
                  <a:pt x="1270" y="571"/>
                </a:lnTo>
                <a:lnTo>
                  <a:pt x="1283" y="561"/>
                </a:lnTo>
                <a:lnTo>
                  <a:pt x="1299" y="555"/>
                </a:lnTo>
                <a:lnTo>
                  <a:pt x="1315" y="474"/>
                </a:lnTo>
                <a:lnTo>
                  <a:pt x="1331" y="577"/>
                </a:lnTo>
                <a:lnTo>
                  <a:pt x="1348" y="566"/>
                </a:lnTo>
                <a:lnTo>
                  <a:pt x="1364" y="558"/>
                </a:lnTo>
                <a:lnTo>
                  <a:pt x="1380" y="685"/>
                </a:lnTo>
                <a:lnTo>
                  <a:pt x="1396" y="725"/>
                </a:lnTo>
                <a:lnTo>
                  <a:pt x="1412" y="536"/>
                </a:lnTo>
                <a:lnTo>
                  <a:pt x="1429" y="601"/>
                </a:lnTo>
                <a:lnTo>
                  <a:pt x="1445" y="693"/>
                </a:lnTo>
                <a:lnTo>
                  <a:pt x="1461" y="779"/>
                </a:lnTo>
                <a:lnTo>
                  <a:pt x="1477" y="587"/>
                </a:lnTo>
                <a:lnTo>
                  <a:pt x="1493" y="579"/>
                </a:lnTo>
                <a:lnTo>
                  <a:pt x="1509" y="542"/>
                </a:lnTo>
                <a:lnTo>
                  <a:pt x="1526" y="582"/>
                </a:lnTo>
                <a:lnTo>
                  <a:pt x="1542" y="598"/>
                </a:lnTo>
                <a:lnTo>
                  <a:pt x="1558" y="558"/>
                </a:lnTo>
                <a:lnTo>
                  <a:pt x="1574" y="587"/>
                </a:lnTo>
                <a:lnTo>
                  <a:pt x="1590" y="612"/>
                </a:lnTo>
              </a:path>
            </a:pathLst>
          </a:custGeom>
          <a:noFill/>
          <a:ln w="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6" name="Rectangle 7"/>
          <p:cNvSpPr>
            <a:spLocks noChangeArrowheads="1"/>
          </p:cNvSpPr>
          <p:nvPr/>
        </p:nvSpPr>
        <p:spPr bwMode="auto">
          <a:xfrm>
            <a:off x="2238375" y="4733925"/>
            <a:ext cx="1228725" cy="425450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Distance D</a:t>
            </a:r>
          </a:p>
        </p:txBody>
      </p:sp>
      <p:grpSp>
        <p:nvGrpSpPr>
          <p:cNvPr id="14347" name="Group 8"/>
          <p:cNvGrpSpPr>
            <a:grpSpLocks/>
          </p:cNvGrpSpPr>
          <p:nvPr/>
        </p:nvGrpSpPr>
        <p:grpSpPr bwMode="auto">
          <a:xfrm>
            <a:off x="5600700" y="5391150"/>
            <a:ext cx="609600" cy="609600"/>
            <a:chOff x="3126" y="2364"/>
            <a:chExt cx="384" cy="384"/>
          </a:xfrm>
        </p:grpSpPr>
        <p:grpSp>
          <p:nvGrpSpPr>
            <p:cNvPr id="14388" name="Group 9"/>
            <p:cNvGrpSpPr>
              <a:grpSpLocks/>
            </p:cNvGrpSpPr>
            <p:nvPr/>
          </p:nvGrpSpPr>
          <p:grpSpPr bwMode="auto">
            <a:xfrm>
              <a:off x="3126" y="2364"/>
              <a:ext cx="384" cy="384"/>
              <a:chOff x="3126" y="2364"/>
              <a:chExt cx="384" cy="384"/>
            </a:xfrm>
          </p:grpSpPr>
          <p:sp>
            <p:nvSpPr>
              <p:cNvPr id="112" name="Oval 10"/>
              <p:cNvSpPr>
                <a:spLocks noChangeArrowheads="1"/>
              </p:cNvSpPr>
              <p:nvPr/>
            </p:nvSpPr>
            <p:spPr bwMode="auto">
              <a:xfrm>
                <a:off x="3126" y="236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3" name="Oval 11"/>
              <p:cNvSpPr>
                <a:spLocks noChangeArrowheads="1"/>
              </p:cNvSpPr>
              <p:nvPr/>
            </p:nvSpPr>
            <p:spPr bwMode="auto">
              <a:xfrm>
                <a:off x="3180" y="2418"/>
                <a:ext cx="276" cy="27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89" name="Oval 12"/>
            <p:cNvSpPr>
              <a:spLocks noChangeArrowheads="1"/>
            </p:cNvSpPr>
            <p:nvPr/>
          </p:nvSpPr>
          <p:spPr bwMode="auto">
            <a:xfrm>
              <a:off x="3126" y="2532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0" name="Line 13"/>
            <p:cNvSpPr>
              <a:spLocks noChangeShapeType="1"/>
            </p:cNvSpPr>
            <p:nvPr/>
          </p:nvSpPr>
          <p:spPr bwMode="auto">
            <a:xfrm>
              <a:off x="3138" y="2562"/>
              <a:ext cx="1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8" name="Group 14"/>
          <p:cNvGrpSpPr>
            <a:grpSpLocks/>
          </p:cNvGrpSpPr>
          <p:nvPr/>
        </p:nvGrpSpPr>
        <p:grpSpPr bwMode="auto">
          <a:xfrm>
            <a:off x="3876675" y="4124325"/>
            <a:ext cx="1200150" cy="1657350"/>
            <a:chOff x="2490" y="1026"/>
            <a:chExt cx="756" cy="1044"/>
          </a:xfrm>
        </p:grpSpPr>
        <p:sp>
          <p:nvSpPr>
            <p:cNvPr id="14375" name="Line 15"/>
            <p:cNvSpPr>
              <a:spLocks noChangeShapeType="1"/>
            </p:cNvSpPr>
            <p:nvPr/>
          </p:nvSpPr>
          <p:spPr bwMode="auto">
            <a:xfrm>
              <a:off x="2580" y="1440"/>
              <a:ext cx="390" cy="22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6" name="Line 16"/>
            <p:cNvSpPr>
              <a:spLocks noChangeShapeType="1"/>
            </p:cNvSpPr>
            <p:nvPr/>
          </p:nvSpPr>
          <p:spPr bwMode="auto">
            <a:xfrm flipV="1">
              <a:off x="2550" y="1662"/>
              <a:ext cx="420" cy="36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7"/>
            <p:cNvSpPr>
              <a:spLocks noChangeShapeType="1"/>
            </p:cNvSpPr>
            <p:nvPr/>
          </p:nvSpPr>
          <p:spPr bwMode="auto">
            <a:xfrm>
              <a:off x="2970" y="1650"/>
              <a:ext cx="12" cy="174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Line 18"/>
            <p:cNvSpPr>
              <a:spLocks noChangeShapeType="1"/>
            </p:cNvSpPr>
            <p:nvPr/>
          </p:nvSpPr>
          <p:spPr bwMode="auto">
            <a:xfrm flipH="1" flipV="1">
              <a:off x="2730" y="1182"/>
              <a:ext cx="252" cy="456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9" name="Line 19"/>
            <p:cNvSpPr>
              <a:spLocks noChangeShapeType="1"/>
            </p:cNvSpPr>
            <p:nvPr/>
          </p:nvSpPr>
          <p:spPr bwMode="auto">
            <a:xfrm flipV="1">
              <a:off x="2724" y="1062"/>
              <a:ext cx="216" cy="102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0" name="Line 20"/>
            <p:cNvSpPr>
              <a:spLocks noChangeShapeType="1"/>
            </p:cNvSpPr>
            <p:nvPr/>
          </p:nvSpPr>
          <p:spPr bwMode="auto">
            <a:xfrm>
              <a:off x="2718" y="1170"/>
              <a:ext cx="492" cy="258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Oval 21"/>
            <p:cNvSpPr>
              <a:spLocks noChangeArrowheads="1"/>
            </p:cNvSpPr>
            <p:nvPr/>
          </p:nvSpPr>
          <p:spPr bwMode="auto">
            <a:xfrm>
              <a:off x="2526" y="1392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Oval 22"/>
            <p:cNvSpPr>
              <a:spLocks noChangeArrowheads="1"/>
            </p:cNvSpPr>
            <p:nvPr/>
          </p:nvSpPr>
          <p:spPr bwMode="auto">
            <a:xfrm>
              <a:off x="3156" y="1380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Oval 23"/>
            <p:cNvSpPr>
              <a:spLocks noChangeArrowheads="1"/>
            </p:cNvSpPr>
            <p:nvPr/>
          </p:nvSpPr>
          <p:spPr bwMode="auto">
            <a:xfrm>
              <a:off x="2952" y="1788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Oval 24"/>
            <p:cNvSpPr>
              <a:spLocks noChangeArrowheads="1"/>
            </p:cNvSpPr>
            <p:nvPr/>
          </p:nvSpPr>
          <p:spPr bwMode="auto">
            <a:xfrm>
              <a:off x="2688" y="1134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Oval 25"/>
            <p:cNvSpPr>
              <a:spLocks noChangeArrowheads="1"/>
            </p:cNvSpPr>
            <p:nvPr/>
          </p:nvSpPr>
          <p:spPr bwMode="auto">
            <a:xfrm>
              <a:off x="2886" y="1026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Oval 26"/>
            <p:cNvSpPr>
              <a:spLocks noChangeArrowheads="1"/>
            </p:cNvSpPr>
            <p:nvPr/>
          </p:nvSpPr>
          <p:spPr bwMode="auto">
            <a:xfrm>
              <a:off x="2490" y="1980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Oval 27"/>
            <p:cNvSpPr>
              <a:spLocks noChangeArrowheads="1"/>
            </p:cNvSpPr>
            <p:nvPr/>
          </p:nvSpPr>
          <p:spPr bwMode="auto">
            <a:xfrm>
              <a:off x="2922" y="1614"/>
              <a:ext cx="90" cy="90"/>
            </a:xfrm>
            <a:prstGeom prst="ellipse">
              <a:avLst/>
            </a:prstGeom>
            <a:gradFill rotWithShape="1">
              <a:gsLst>
                <a:gs pos="0">
                  <a:srgbClr val="B2B2B2"/>
                </a:gs>
                <a:gs pos="100000">
                  <a:srgbClr val="525252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9" name="Rectangle 28"/>
          <p:cNvSpPr>
            <a:spLocks noChangeArrowheads="1"/>
          </p:cNvSpPr>
          <p:nvPr/>
        </p:nvSpPr>
        <p:spPr bwMode="auto">
          <a:xfrm>
            <a:off x="5467350" y="4743450"/>
            <a:ext cx="1752600" cy="41592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Watermarking</a:t>
            </a:r>
          </a:p>
        </p:txBody>
      </p:sp>
      <p:sp>
        <p:nvSpPr>
          <p:cNvPr id="14350" name="Line 29"/>
          <p:cNvSpPr>
            <a:spLocks noChangeShapeType="1"/>
          </p:cNvSpPr>
          <p:nvPr/>
        </p:nvSpPr>
        <p:spPr bwMode="auto">
          <a:xfrm>
            <a:off x="7734300" y="4905375"/>
            <a:ext cx="485775" cy="2381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1" name="Line 30"/>
          <p:cNvSpPr>
            <a:spLocks noChangeShapeType="1"/>
          </p:cNvSpPr>
          <p:nvPr/>
        </p:nvSpPr>
        <p:spPr bwMode="auto">
          <a:xfrm flipV="1">
            <a:off x="7534275" y="5143500"/>
            <a:ext cx="685800" cy="1905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2" name="Line 31"/>
          <p:cNvSpPr>
            <a:spLocks noChangeShapeType="1"/>
          </p:cNvSpPr>
          <p:nvPr/>
        </p:nvSpPr>
        <p:spPr bwMode="auto">
          <a:xfrm>
            <a:off x="8220075" y="5124450"/>
            <a:ext cx="333375" cy="7429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3" name="Line 32"/>
          <p:cNvSpPr>
            <a:spLocks noChangeShapeType="1"/>
          </p:cNvSpPr>
          <p:nvPr/>
        </p:nvSpPr>
        <p:spPr bwMode="auto">
          <a:xfrm flipH="1" flipV="1">
            <a:off x="7839075" y="4381500"/>
            <a:ext cx="400050" cy="723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4" name="Line 33"/>
          <p:cNvSpPr>
            <a:spLocks noChangeShapeType="1"/>
          </p:cNvSpPr>
          <p:nvPr/>
        </p:nvSpPr>
        <p:spPr bwMode="auto">
          <a:xfrm flipV="1">
            <a:off x="7829550" y="4191000"/>
            <a:ext cx="342900" cy="1619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5" name="Line 34"/>
          <p:cNvSpPr>
            <a:spLocks noChangeShapeType="1"/>
          </p:cNvSpPr>
          <p:nvPr/>
        </p:nvSpPr>
        <p:spPr bwMode="auto">
          <a:xfrm>
            <a:off x="7820025" y="4362450"/>
            <a:ext cx="781050" cy="4095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56" name="Oval 35"/>
          <p:cNvSpPr>
            <a:spLocks noChangeArrowheads="1"/>
          </p:cNvSpPr>
          <p:nvPr/>
        </p:nvSpPr>
        <p:spPr bwMode="auto">
          <a:xfrm>
            <a:off x="7648575" y="4829175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7" name="Oval 36"/>
          <p:cNvSpPr>
            <a:spLocks noChangeArrowheads="1"/>
          </p:cNvSpPr>
          <p:nvPr/>
        </p:nvSpPr>
        <p:spPr bwMode="auto">
          <a:xfrm>
            <a:off x="8515350" y="4695825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Oval 37"/>
          <p:cNvSpPr>
            <a:spLocks noChangeArrowheads="1"/>
          </p:cNvSpPr>
          <p:nvPr/>
        </p:nvSpPr>
        <p:spPr bwMode="auto">
          <a:xfrm>
            <a:off x="8467725" y="5762625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9" name="Oval 38"/>
          <p:cNvSpPr>
            <a:spLocks noChangeArrowheads="1"/>
          </p:cNvSpPr>
          <p:nvPr/>
        </p:nvSpPr>
        <p:spPr bwMode="auto">
          <a:xfrm>
            <a:off x="7772400" y="430530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0" name="Oval 39"/>
          <p:cNvSpPr>
            <a:spLocks noChangeArrowheads="1"/>
          </p:cNvSpPr>
          <p:nvPr/>
        </p:nvSpPr>
        <p:spPr bwMode="auto">
          <a:xfrm>
            <a:off x="8086725" y="413385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Oval 40"/>
          <p:cNvSpPr>
            <a:spLocks noChangeArrowheads="1"/>
          </p:cNvSpPr>
          <p:nvPr/>
        </p:nvSpPr>
        <p:spPr bwMode="auto">
          <a:xfrm>
            <a:off x="7448550" y="525780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2" name="Oval 41"/>
          <p:cNvSpPr>
            <a:spLocks noChangeArrowheads="1"/>
          </p:cNvSpPr>
          <p:nvPr/>
        </p:nvSpPr>
        <p:spPr bwMode="auto">
          <a:xfrm>
            <a:off x="8143875" y="506730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63" name="Group 42"/>
          <p:cNvGrpSpPr>
            <a:grpSpLocks/>
          </p:cNvGrpSpPr>
          <p:nvPr/>
        </p:nvGrpSpPr>
        <p:grpSpPr bwMode="auto">
          <a:xfrm>
            <a:off x="6381750" y="5391150"/>
            <a:ext cx="609600" cy="609600"/>
            <a:chOff x="3690" y="2418"/>
            <a:chExt cx="384" cy="384"/>
          </a:xfrm>
        </p:grpSpPr>
        <p:grpSp>
          <p:nvGrpSpPr>
            <p:cNvPr id="14369" name="Group 43"/>
            <p:cNvGrpSpPr>
              <a:grpSpLocks/>
            </p:cNvGrpSpPr>
            <p:nvPr/>
          </p:nvGrpSpPr>
          <p:grpSpPr bwMode="auto">
            <a:xfrm>
              <a:off x="3690" y="2418"/>
              <a:ext cx="384" cy="384"/>
              <a:chOff x="3126" y="2364"/>
              <a:chExt cx="384" cy="384"/>
            </a:xfrm>
          </p:grpSpPr>
          <p:sp>
            <p:nvSpPr>
              <p:cNvPr id="147" name="Oval 44"/>
              <p:cNvSpPr>
                <a:spLocks noChangeArrowheads="1"/>
              </p:cNvSpPr>
              <p:nvPr/>
            </p:nvSpPr>
            <p:spPr bwMode="auto">
              <a:xfrm>
                <a:off x="3126" y="2364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8" name="Oval 45"/>
              <p:cNvSpPr>
                <a:spLocks noChangeArrowheads="1"/>
              </p:cNvSpPr>
              <p:nvPr/>
            </p:nvSpPr>
            <p:spPr bwMode="auto">
              <a:xfrm>
                <a:off x="3180" y="2418"/>
                <a:ext cx="276" cy="27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4370" name="Line 46"/>
            <p:cNvSpPr>
              <a:spLocks noChangeShapeType="1"/>
            </p:cNvSpPr>
            <p:nvPr/>
          </p:nvSpPr>
          <p:spPr bwMode="auto">
            <a:xfrm>
              <a:off x="3690" y="2616"/>
              <a:ext cx="1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Line 47"/>
            <p:cNvSpPr>
              <a:spLocks noChangeShapeType="1"/>
            </p:cNvSpPr>
            <p:nvPr/>
          </p:nvSpPr>
          <p:spPr bwMode="auto">
            <a:xfrm flipH="1" flipV="1">
              <a:off x="3816" y="2436"/>
              <a:ext cx="66" cy="1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Oval 48"/>
            <p:cNvSpPr>
              <a:spLocks noChangeArrowheads="1"/>
            </p:cNvSpPr>
            <p:nvPr/>
          </p:nvSpPr>
          <p:spPr bwMode="auto">
            <a:xfrm>
              <a:off x="3798" y="2430"/>
              <a:ext cx="56" cy="5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64" name="Rectangle 49"/>
          <p:cNvSpPr>
            <a:spLocks noChangeArrowheads="1"/>
          </p:cNvSpPr>
          <p:nvPr/>
        </p:nvSpPr>
        <p:spPr bwMode="auto">
          <a:xfrm>
            <a:off x="5353050" y="5229225"/>
            <a:ext cx="971550" cy="1009650"/>
          </a:xfrm>
          <a:prstGeom prst="rect">
            <a:avLst/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65" name="Rectangle 51"/>
          <p:cNvSpPr>
            <a:spLocks noChangeArrowheads="1"/>
          </p:cNvSpPr>
          <p:nvPr/>
        </p:nvSpPr>
        <p:spPr bwMode="auto">
          <a:xfrm>
            <a:off x="3443288" y="5829300"/>
            <a:ext cx="1887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/>
              <a:t>original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/>
              <a:t>distance graph</a:t>
            </a:r>
          </a:p>
        </p:txBody>
      </p:sp>
      <p:sp>
        <p:nvSpPr>
          <p:cNvPr id="14366" name="Rectangle 52"/>
          <p:cNvSpPr>
            <a:spLocks noChangeArrowheads="1"/>
          </p:cNvSpPr>
          <p:nvPr/>
        </p:nvSpPr>
        <p:spPr bwMode="auto">
          <a:xfrm>
            <a:off x="5748338" y="6076950"/>
            <a:ext cx="2268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>
                <a:solidFill>
                  <a:srgbClr val="0079BD"/>
                </a:solidFill>
              </a:rPr>
              <a:t>Change intensity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1600">
                <a:solidFill>
                  <a:srgbClr val="0079BD"/>
                </a:solidFill>
              </a:rPr>
              <a:t>of transformation</a:t>
            </a:r>
          </a:p>
        </p:txBody>
      </p:sp>
      <p:sp>
        <p:nvSpPr>
          <p:cNvPr id="14367" name="Rectangle 53"/>
          <p:cNvSpPr>
            <a:spLocks noChangeArrowheads="1"/>
          </p:cNvSpPr>
          <p:nvPr/>
        </p:nvSpPr>
        <p:spPr bwMode="auto">
          <a:xfrm>
            <a:off x="7180263" y="3581400"/>
            <a:ext cx="18875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/>
              <a:t>new graph</a:t>
            </a:r>
          </a:p>
        </p:txBody>
      </p:sp>
      <p:sp>
        <p:nvSpPr>
          <p:cNvPr id="57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Experimental Results – Speed-up of 2-3 orders of magnitude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Compare number of operations and time for exhaustive vs. </a:t>
            </a:r>
            <a:r>
              <a:rPr lang="en-US" sz="1800" i="1" smtClean="0"/>
              <a:t>Fast</a:t>
            </a:r>
            <a:r>
              <a:rPr lang="en-US" sz="1800" smtClean="0"/>
              <a:t> algorithms</a:t>
            </a:r>
            <a:endParaRPr lang="en-US" sz="1800" i="1" smtClean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57200" y="2286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Computations of coefficients of quadratics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Prune &gt;99.9638% of operations for NN preservation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Prune &gt;99.9978% of operations for MST preservation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600"/>
              <a:t>for datasets of ~1000 objects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457200" y="3810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Quadratic inequalities solved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Prune &gt;99.9789% of operations for NN preservation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Prune &gt;99.9987% of operations for MST preservation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600"/>
              <a:t>for datasets of ~1000 objects</a:t>
            </a:r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3878263" y="3854450"/>
          <a:ext cx="1978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346040" imgH="228600" progId="Equation.3">
                  <p:embed/>
                </p:oleObj>
              </mc:Choice>
              <mc:Fallback>
                <p:oleObj name="Equation" r:id="rId3" imgW="134604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8263" y="3854450"/>
                        <a:ext cx="1978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184775" y="2330450"/>
          <a:ext cx="19780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346040" imgH="228600" progId="Equation.3">
                  <p:embed/>
                </p:oleObj>
              </mc:Choice>
              <mc:Fallback>
                <p:oleObj name="Equation" r:id="rId5" imgW="134604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2330450"/>
                        <a:ext cx="1978025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57200" y="5334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Running time after pre-processing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NN Preservation: 0.5 s vs. 3.7 min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MST Preservation: 2.8 min vs. 1.4 hrs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1600"/>
              <a:t>for datasets of ~1000 objects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4419600" y="5378450"/>
          <a:ext cx="2500313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Equation" r:id="rId6" imgW="1701720" imgH="228600" progId="Equation.3">
                  <p:embed/>
                </p:oleObj>
              </mc:Choice>
              <mc:Fallback>
                <p:oleObj name="Equation" r:id="rId6" imgW="170172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78450"/>
                        <a:ext cx="2500313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0251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5811124-EC0D-4DBB-BF95-182E43BF587A}" type="slidenum">
              <a:rPr lang="en-US" sz="1000">
                <a:solidFill>
                  <a:schemeClr val="bg2"/>
                </a:solidFill>
              </a:rPr>
              <a:pPr algn="r" eaLnBrk="1" hangingPunct="1"/>
              <a:t>30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3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Experimental Results – Resilience against Attacks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Recipient of data may transform data to obfuscate ownership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57200" y="18288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Attacks considered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Geometric transformations (global rotation, translation, scaling)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Gaussian noise addition (space domain and frequency domain)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Downsampling/Upsampling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048000"/>
            <a:ext cx="4419600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629400" y="4572000"/>
            <a:ext cx="2438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→ Robustness</a:t>
            </a:r>
          </a:p>
        </p:txBody>
      </p:sp>
      <p:sp>
        <p:nvSpPr>
          <p:cNvPr id="32775" name="TextBox 11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277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CFB0FA86-5068-4D31-98AD-D36D6813F7F7}" type="slidenum">
              <a:rPr lang="en-US" sz="1000">
                <a:solidFill>
                  <a:schemeClr val="bg2"/>
                </a:solidFill>
              </a:rPr>
              <a:pPr algn="r" eaLnBrk="1" hangingPunct="1"/>
              <a:t>31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Oval 5"/>
          <p:cNvSpPr>
            <a:spLocks noChangeArrowheads="1"/>
          </p:cNvSpPr>
          <p:nvPr/>
        </p:nvSpPr>
        <p:spPr bwMode="auto">
          <a:xfrm>
            <a:off x="4210050" y="381000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6"/>
          <p:cNvSpPr>
            <a:spLocks noChangeArrowheads="1"/>
          </p:cNvSpPr>
          <p:nvPr/>
        </p:nvSpPr>
        <p:spPr bwMode="auto">
          <a:xfrm>
            <a:off x="3789363" y="4906963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7"/>
          <p:cNvSpPr>
            <a:spLocks noChangeArrowheads="1"/>
          </p:cNvSpPr>
          <p:nvPr/>
        </p:nvSpPr>
        <p:spPr bwMode="auto">
          <a:xfrm>
            <a:off x="4246563" y="5135563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8"/>
          <p:cNvSpPr>
            <a:spLocks noChangeArrowheads="1"/>
          </p:cNvSpPr>
          <p:nvPr/>
        </p:nvSpPr>
        <p:spPr bwMode="auto">
          <a:xfrm>
            <a:off x="3733800" y="385445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9"/>
          <p:cNvSpPr>
            <a:spLocks noChangeArrowheads="1"/>
          </p:cNvSpPr>
          <p:nvPr/>
        </p:nvSpPr>
        <p:spPr bwMode="auto">
          <a:xfrm>
            <a:off x="5821363" y="3902075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10"/>
          <p:cNvSpPr>
            <a:spLocks noChangeArrowheads="1"/>
          </p:cNvSpPr>
          <p:nvPr/>
        </p:nvSpPr>
        <p:spPr bwMode="auto">
          <a:xfrm>
            <a:off x="5821363" y="4664075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11"/>
          <p:cNvSpPr>
            <a:spLocks noChangeArrowheads="1"/>
          </p:cNvSpPr>
          <p:nvPr/>
        </p:nvSpPr>
        <p:spPr bwMode="auto">
          <a:xfrm>
            <a:off x="6354763" y="448468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2"/>
          <p:cNvSpPr>
            <a:spLocks noChangeArrowheads="1"/>
          </p:cNvSpPr>
          <p:nvPr/>
        </p:nvSpPr>
        <p:spPr bwMode="auto">
          <a:xfrm>
            <a:off x="5449888" y="4060825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Oval 13"/>
          <p:cNvSpPr>
            <a:spLocks noChangeArrowheads="1"/>
          </p:cNvSpPr>
          <p:nvPr/>
        </p:nvSpPr>
        <p:spPr bwMode="auto">
          <a:xfrm>
            <a:off x="5683250" y="490378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5" name="Picture 64" descr="rot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3376613"/>
            <a:ext cx="15795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33804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Conclusion</a:t>
            </a:r>
          </a:p>
        </p:txBody>
      </p:sp>
      <p:sp>
        <p:nvSpPr>
          <p:cNvPr id="33805" name="TextBox 15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380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69F0C2E-33FA-45C7-8073-264ED8BE977B}" type="slidenum">
              <a:rPr lang="en-US" sz="1000">
                <a:solidFill>
                  <a:schemeClr val="bg2"/>
                </a:solidFill>
              </a:rPr>
              <a:pPr algn="r" eaLnBrk="1" hangingPunct="1"/>
              <a:t>32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Conclusion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Tradeoff: rights protection vs. preservation of mining utility</a:t>
            </a:r>
          </a:p>
          <a:p>
            <a:pPr eaLnBrk="1" hangingPunct="1">
              <a:buFontTx/>
              <a:buNone/>
            </a:pPr>
            <a:r>
              <a:rPr lang="en-US" sz="1800" smtClean="0"/>
              <a:t>   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23622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Proved fundamental tight bounds on distance distortion due to watermarking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57200" y="49530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Future work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Other data transformations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Provide a unified framework for preservation of general mining algorithms under general data transformations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0480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Leveraged analysis to propose efficient algorithms for NN and MST preservation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Presented algorithms that identify the max embedding power that preserves NN and MST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  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3733800"/>
            <a:ext cx="822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Technique preserves distance properties, is resilient to malicious attacks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482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A49C01F5-03A9-43E3-9453-4298907FBEF5}" type="slidenum">
              <a:rPr lang="en-US" sz="1000">
                <a:solidFill>
                  <a:schemeClr val="bg2"/>
                </a:solidFill>
              </a:rPr>
              <a:pPr algn="r" eaLnBrk="1" hangingPunct="1"/>
              <a:t>33</a:t>
            </a:fld>
            <a:endParaRPr lang="en-US" sz="1000">
              <a:solidFill>
                <a:schemeClr val="bg2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0" y="1219200"/>
            <a:ext cx="9144000" cy="2690813"/>
            <a:chOff x="0" y="495"/>
            <a:chExt cx="5760" cy="1695"/>
          </a:xfrm>
        </p:grpSpPr>
        <p:pic>
          <p:nvPicPr>
            <p:cNvPr id="34847" name="Picture 2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1"/>
            <a:stretch>
              <a:fillRect/>
            </a:stretch>
          </p:blipFill>
          <p:spPr bwMode="auto">
            <a:xfrm>
              <a:off x="0" y="495"/>
              <a:ext cx="5760" cy="16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48" name="Rectangle 28"/>
            <p:cNvSpPr>
              <a:spLocks noChangeArrowheads="1"/>
            </p:cNvSpPr>
            <p:nvPr/>
          </p:nvSpPr>
          <p:spPr bwMode="auto">
            <a:xfrm>
              <a:off x="456" y="1722"/>
              <a:ext cx="414" cy="4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1905000" y="2490788"/>
            <a:ext cx="2628900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39"/>
          <p:cNvSpPr>
            <a:spLocks noChangeArrowheads="1"/>
          </p:cNvSpPr>
          <p:nvPr/>
        </p:nvSpPr>
        <p:spPr bwMode="auto">
          <a:xfrm rot="5400000">
            <a:off x="1974850" y="1846263"/>
            <a:ext cx="1949450" cy="1416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38"/>
          <p:cNvSpPr>
            <a:spLocks noChangeArrowheads="1"/>
          </p:cNvSpPr>
          <p:nvPr/>
        </p:nvSpPr>
        <p:spPr bwMode="auto">
          <a:xfrm>
            <a:off x="2133600" y="2005013"/>
            <a:ext cx="1981200" cy="466725"/>
          </a:xfrm>
          <a:prstGeom prst="roundRect">
            <a:avLst>
              <a:gd name="adj" fmla="val 16667"/>
            </a:avLst>
          </a:prstGeom>
          <a:solidFill>
            <a:srgbClr val="BFDDFE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Transformations</a:t>
            </a: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1819275" y="2490788"/>
            <a:ext cx="2676525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2457450" y="3462338"/>
            <a:ext cx="2030413" cy="2952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Rights Protection</a:t>
            </a:r>
          </a:p>
        </p:txBody>
      </p:sp>
      <p:sp>
        <p:nvSpPr>
          <p:cNvPr id="23" name="Line 44"/>
          <p:cNvSpPr>
            <a:spLocks noChangeShapeType="1"/>
          </p:cNvSpPr>
          <p:nvPr/>
        </p:nvSpPr>
        <p:spPr bwMode="auto">
          <a:xfrm>
            <a:off x="3095625" y="2490788"/>
            <a:ext cx="104775" cy="981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33425" y="3190875"/>
            <a:ext cx="6905625" cy="1531938"/>
            <a:chOff x="468" y="1716"/>
            <a:chExt cx="4350" cy="965"/>
          </a:xfrm>
        </p:grpSpPr>
        <p:grpSp>
          <p:nvGrpSpPr>
            <p:cNvPr id="34840" name="Group 31"/>
            <p:cNvGrpSpPr>
              <a:grpSpLocks/>
            </p:cNvGrpSpPr>
            <p:nvPr/>
          </p:nvGrpSpPr>
          <p:grpSpPr bwMode="auto">
            <a:xfrm>
              <a:off x="468" y="1716"/>
              <a:ext cx="336" cy="852"/>
              <a:chOff x="468" y="1716"/>
              <a:chExt cx="336" cy="852"/>
            </a:xfrm>
          </p:grpSpPr>
          <p:sp>
            <p:nvSpPr>
              <p:cNvPr id="34845" name="Line 32"/>
              <p:cNvSpPr>
                <a:spLocks noChangeShapeType="1"/>
              </p:cNvSpPr>
              <p:nvPr/>
            </p:nvSpPr>
            <p:spPr bwMode="auto">
              <a:xfrm flipH="1">
                <a:off x="468" y="2568"/>
                <a:ext cx="33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6" name="Line 33"/>
              <p:cNvSpPr>
                <a:spLocks noChangeShapeType="1"/>
              </p:cNvSpPr>
              <p:nvPr/>
            </p:nvSpPr>
            <p:spPr bwMode="auto">
              <a:xfrm flipV="1">
                <a:off x="468" y="1716"/>
                <a:ext cx="0" cy="85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841" name="Group 34"/>
            <p:cNvGrpSpPr>
              <a:grpSpLocks/>
            </p:cNvGrpSpPr>
            <p:nvPr/>
          </p:nvGrpSpPr>
          <p:grpSpPr bwMode="auto">
            <a:xfrm>
              <a:off x="4392" y="2148"/>
              <a:ext cx="426" cy="396"/>
              <a:chOff x="4392" y="2148"/>
              <a:chExt cx="426" cy="396"/>
            </a:xfrm>
          </p:grpSpPr>
          <p:sp>
            <p:nvSpPr>
              <p:cNvPr id="34843" name="Line 35"/>
              <p:cNvSpPr>
                <a:spLocks noChangeShapeType="1"/>
              </p:cNvSpPr>
              <p:nvPr/>
            </p:nvSpPr>
            <p:spPr bwMode="auto">
              <a:xfrm>
                <a:off x="4392" y="2544"/>
                <a:ext cx="42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4" name="Line 36"/>
              <p:cNvSpPr>
                <a:spLocks noChangeShapeType="1"/>
              </p:cNvSpPr>
              <p:nvPr/>
            </p:nvSpPr>
            <p:spPr bwMode="auto">
              <a:xfrm flipV="1">
                <a:off x="4812" y="2148"/>
                <a:ext cx="0" cy="3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842" name="Rectangle 37"/>
            <p:cNvSpPr>
              <a:spLocks noChangeArrowheads="1"/>
            </p:cNvSpPr>
            <p:nvPr/>
          </p:nvSpPr>
          <p:spPr bwMode="auto">
            <a:xfrm>
              <a:off x="780" y="2313"/>
              <a:ext cx="3618" cy="368"/>
            </a:xfrm>
            <a:prstGeom prst="rect">
              <a:avLst/>
            </a:prstGeom>
            <a:solidFill>
              <a:srgbClr val="8AA2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600"/>
                <a:t>How can we guarantee that the results on the modified and the original datasets are the same?</a:t>
              </a:r>
            </a:p>
          </p:txBody>
        </p:sp>
      </p:grpSp>
      <p:sp>
        <p:nvSpPr>
          <p:cNvPr id="32" name="Rectangle 41"/>
          <p:cNvSpPr>
            <a:spLocks noChangeArrowheads="1"/>
          </p:cNvSpPr>
          <p:nvPr/>
        </p:nvSpPr>
        <p:spPr bwMode="auto">
          <a:xfrm>
            <a:off x="3429000" y="3081338"/>
            <a:ext cx="1676400" cy="2952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Anonymization</a:t>
            </a:r>
          </a:p>
        </p:txBody>
      </p:sp>
      <p:sp>
        <p:nvSpPr>
          <p:cNvPr id="33" name="Line 44"/>
          <p:cNvSpPr>
            <a:spLocks noChangeShapeType="1"/>
          </p:cNvSpPr>
          <p:nvPr/>
        </p:nvSpPr>
        <p:spPr bwMode="auto">
          <a:xfrm>
            <a:off x="3657600" y="2462213"/>
            <a:ext cx="5334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Rectangle 41"/>
          <p:cNvSpPr>
            <a:spLocks noChangeArrowheads="1"/>
          </p:cNvSpPr>
          <p:nvPr/>
        </p:nvSpPr>
        <p:spPr bwMode="auto">
          <a:xfrm>
            <a:off x="1295400" y="2995613"/>
            <a:ext cx="1676400" cy="295275"/>
          </a:xfrm>
          <a:prstGeom prst="rect">
            <a:avLst/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rgbClr val="ECA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 b="1"/>
              <a:t>Compression</a:t>
            </a:r>
          </a:p>
        </p:txBody>
      </p:sp>
      <p:sp>
        <p:nvSpPr>
          <p:cNvPr id="35" name="Line 44"/>
          <p:cNvSpPr>
            <a:spLocks noChangeShapeType="1"/>
          </p:cNvSpPr>
          <p:nvPr/>
        </p:nvSpPr>
        <p:spPr bwMode="auto">
          <a:xfrm flipH="1">
            <a:off x="2133600" y="2462213"/>
            <a:ext cx="4572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3" grpId="1" build="p"/>
      <p:bldP spid="15364" grpId="0"/>
      <p:bldP spid="15364" grpId="1"/>
      <p:bldP spid="15365" grpId="0"/>
      <p:bldP spid="6" grpId="0"/>
      <p:bldP spid="6" grpId="1"/>
      <p:bldP spid="7" grpId="0"/>
      <p:bldP spid="7" grpId="1"/>
      <p:bldP spid="8" grpId="0"/>
      <p:bldP spid="8" grpId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Preservation of Nearest Neighbors and Minimum Spanning Tree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MST preservation does not imply NN preservation…</a:t>
            </a:r>
            <a:endParaRPr lang="en-US" sz="1800" i="1" smtClean="0"/>
          </a:p>
        </p:txBody>
      </p:sp>
      <p:pic>
        <p:nvPicPr>
          <p:cNvPr id="3584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19313"/>
            <a:ext cx="861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57200" y="42672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US" kern="0" dirty="0">
                <a:latin typeface="+mn-lt"/>
              </a:rPr>
              <a:t>…a</a:t>
            </a:r>
            <a:r>
              <a:rPr lang="en-US" kern="0" dirty="0" err="1">
                <a:latin typeface="+mn-lt"/>
              </a:rPr>
              <a:t>nd</a:t>
            </a:r>
            <a:r>
              <a:rPr lang="en-US" kern="0" dirty="0">
                <a:latin typeface="+mn-lt"/>
              </a:rPr>
              <a:t> vice versa</a:t>
            </a:r>
            <a:endParaRPr lang="en-US" i="1" kern="0" dirty="0">
              <a:latin typeface="+mn-lt"/>
            </a:endParaRPr>
          </a:p>
        </p:txBody>
      </p:sp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724400"/>
            <a:ext cx="86868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35848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8BB4EF6-4698-4318-847E-0C06C4DEAEDD}" type="slidenum">
              <a:rPr lang="en-US" sz="1000">
                <a:solidFill>
                  <a:schemeClr val="bg2"/>
                </a:solidFill>
              </a:rPr>
              <a:pPr algn="r" eaLnBrk="1" hangingPunct="1"/>
              <a:t>34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15372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15373" name="TextBox 21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5374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51710A33-4F79-42A6-BFEA-A6EE30C38F46}" type="slidenum">
              <a:rPr lang="en-US" sz="1000">
                <a:solidFill>
                  <a:schemeClr val="bg2"/>
                </a:solidFill>
              </a:rPr>
              <a:pPr algn="r" eaLnBrk="1" hangingPunct="1"/>
              <a:t>4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FF0000"/>
                </a:solidFill>
              </a:rPr>
              <a:t>Trajectory Datasets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Objective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457200" y="57912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16396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16397" name="TextBox 18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6398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698CFEA3-E97F-49B2-9A0A-7C2B8C3CEDF8}" type="slidenum">
              <a:rPr lang="en-US" sz="1000">
                <a:solidFill>
                  <a:schemeClr val="bg2"/>
                </a:solidFill>
              </a:rPr>
              <a:pPr algn="r" eaLnBrk="1" hangingPunct="1"/>
              <a:t>5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Trajectory Datasets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001000" cy="457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Easily collected: smartphones, GPS-enabled devices, etc.</a:t>
            </a:r>
          </a:p>
        </p:txBody>
      </p:sp>
      <p:sp>
        <p:nvSpPr>
          <p:cNvPr id="17412" name="Text Box 14"/>
          <p:cNvSpPr txBox="1">
            <a:spLocks noChangeArrowheads="1"/>
          </p:cNvSpPr>
          <p:nvPr/>
        </p:nvSpPr>
        <p:spPr bwMode="black">
          <a:xfrm>
            <a:off x="3709988" y="3286125"/>
            <a:ext cx="2722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413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30283" r="10304" b="10376"/>
          <a:stretch>
            <a:fillRect/>
          </a:stretch>
        </p:blipFill>
        <p:spPr bwMode="black">
          <a:xfrm>
            <a:off x="1828800" y="2114550"/>
            <a:ext cx="4686300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953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Epidemiology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Transportation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Emergency situations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latin typeface="+mn-lt"/>
              </a:rPr>
              <a:t>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>
              <a:latin typeface="+mn-lt"/>
            </a:endParaRPr>
          </a:p>
        </p:txBody>
      </p:sp>
      <p:sp>
        <p:nvSpPr>
          <p:cNvPr id="17415" name="TextBox 12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741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3EE494C-AD77-41AB-9659-A263D91D058F}" type="slidenum">
              <a:rPr lang="en-US" sz="1000">
                <a:solidFill>
                  <a:schemeClr val="bg2"/>
                </a:solidFill>
              </a:rPr>
              <a:pPr algn="r" eaLnBrk="1" hangingPunct="1"/>
              <a:t>6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0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Trajectory Datasets</a:t>
            </a:r>
          </a:p>
        </p:txBody>
      </p:sp>
      <p:sp>
        <p:nvSpPr>
          <p:cNvPr id="18435" name="Text Box 14"/>
          <p:cNvSpPr txBox="1">
            <a:spLocks noChangeArrowheads="1"/>
          </p:cNvSpPr>
          <p:nvPr/>
        </p:nvSpPr>
        <p:spPr bwMode="black">
          <a:xfrm>
            <a:off x="3709988" y="3286125"/>
            <a:ext cx="27225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8436" name="TextBox 12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8437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3E25B98-0A02-4807-B39D-8673596B75C0}" type="slidenum">
              <a:rPr lang="en-US" sz="1000">
                <a:solidFill>
                  <a:schemeClr val="bg2"/>
                </a:solidFill>
              </a:rPr>
              <a:pPr algn="r" eaLnBrk="1" hangingPunct="1"/>
              <a:t>7</a:t>
            </a:fld>
            <a:endParaRPr lang="en-US" sz="1000">
              <a:solidFill>
                <a:schemeClr val="bg2"/>
              </a:solidFill>
            </a:endParaRPr>
          </a:p>
        </p:txBody>
      </p:sp>
      <p:grpSp>
        <p:nvGrpSpPr>
          <p:cNvPr id="18438" name="Group 197"/>
          <p:cNvGrpSpPr>
            <a:grpSpLocks/>
          </p:cNvGrpSpPr>
          <p:nvPr/>
        </p:nvGrpSpPr>
        <p:grpSpPr bwMode="auto">
          <a:xfrm>
            <a:off x="6657975" y="4868863"/>
            <a:ext cx="2371725" cy="1900237"/>
            <a:chOff x="126" y="540"/>
            <a:chExt cx="1332" cy="1442"/>
          </a:xfrm>
        </p:grpSpPr>
        <p:sp>
          <p:nvSpPr>
            <p:cNvPr id="18495" name="Rectangle 198"/>
            <p:cNvSpPr>
              <a:spLocks noChangeArrowheads="1"/>
            </p:cNvSpPr>
            <p:nvPr/>
          </p:nvSpPr>
          <p:spPr bwMode="auto">
            <a:xfrm>
              <a:off x="126" y="540"/>
              <a:ext cx="1332" cy="11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Text Box 199"/>
            <p:cNvSpPr txBox="1">
              <a:spLocks noChangeArrowheads="1"/>
            </p:cNvSpPr>
            <p:nvPr/>
          </p:nvSpPr>
          <p:spPr bwMode="auto">
            <a:xfrm>
              <a:off x="127" y="1725"/>
              <a:ext cx="1331" cy="25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Images/Shapes</a:t>
              </a:r>
            </a:p>
          </p:txBody>
        </p:sp>
        <p:sp>
          <p:nvSpPr>
            <p:cNvPr id="18497" name="Rectangle 200"/>
            <p:cNvSpPr>
              <a:spLocks noChangeArrowheads="1"/>
            </p:cNvSpPr>
            <p:nvPr/>
          </p:nvSpPr>
          <p:spPr bwMode="auto">
            <a:xfrm>
              <a:off x="185" y="593"/>
              <a:ext cx="1210" cy="1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39" name="Rectangle 5"/>
          <p:cNvSpPr>
            <a:spLocks noChangeArrowheads="1"/>
          </p:cNvSpPr>
          <p:nvPr/>
        </p:nvSpPr>
        <p:spPr bwMode="auto">
          <a:xfrm>
            <a:off x="0" y="5762625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endParaRPr lang="en-US" sz="2400">
              <a:solidFill>
                <a:srgbClr val="0079BD"/>
              </a:solidFill>
            </a:endParaRPr>
          </a:p>
        </p:txBody>
      </p:sp>
      <p:pic>
        <p:nvPicPr>
          <p:cNvPr id="18440" name="Picture 4" descr="android-iphone-google-maps-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84"/>
          <a:stretch>
            <a:fillRect/>
          </a:stretch>
        </p:blipFill>
        <p:spPr bwMode="auto">
          <a:xfrm>
            <a:off x="6900863" y="3090863"/>
            <a:ext cx="9556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63" descr="Common Chimpanzee male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4867275"/>
            <a:ext cx="19685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64"/>
          <p:cNvGrpSpPr>
            <a:grpSpLocks/>
          </p:cNvGrpSpPr>
          <p:nvPr/>
        </p:nvGrpSpPr>
        <p:grpSpPr bwMode="auto">
          <a:xfrm>
            <a:off x="7105650" y="4994275"/>
            <a:ext cx="1660525" cy="1247775"/>
            <a:chOff x="2808" y="1964"/>
            <a:chExt cx="2267" cy="1704"/>
          </a:xfrm>
        </p:grpSpPr>
        <p:sp>
          <p:nvSpPr>
            <p:cNvPr id="18487" name="Freeform 165"/>
            <p:cNvSpPr>
              <a:spLocks/>
            </p:cNvSpPr>
            <p:nvPr/>
          </p:nvSpPr>
          <p:spPr bwMode="auto">
            <a:xfrm>
              <a:off x="2808" y="2640"/>
              <a:ext cx="625" cy="403"/>
            </a:xfrm>
            <a:custGeom>
              <a:avLst/>
              <a:gdLst>
                <a:gd name="T0" fmla="*/ 0 w 625"/>
                <a:gd name="T1" fmla="*/ 398 h 403"/>
                <a:gd name="T2" fmla="*/ 15 w 625"/>
                <a:gd name="T3" fmla="*/ 398 h 403"/>
                <a:gd name="T4" fmla="*/ 30 w 625"/>
                <a:gd name="T5" fmla="*/ 383 h 403"/>
                <a:gd name="T6" fmla="*/ 40 w 625"/>
                <a:gd name="T7" fmla="*/ 362 h 403"/>
                <a:gd name="T8" fmla="*/ 45 w 625"/>
                <a:gd name="T9" fmla="*/ 342 h 403"/>
                <a:gd name="T10" fmla="*/ 60 w 625"/>
                <a:gd name="T11" fmla="*/ 327 h 403"/>
                <a:gd name="T12" fmla="*/ 70 w 625"/>
                <a:gd name="T13" fmla="*/ 312 h 403"/>
                <a:gd name="T14" fmla="*/ 85 w 625"/>
                <a:gd name="T15" fmla="*/ 297 h 403"/>
                <a:gd name="T16" fmla="*/ 101 w 625"/>
                <a:gd name="T17" fmla="*/ 277 h 403"/>
                <a:gd name="T18" fmla="*/ 111 w 625"/>
                <a:gd name="T19" fmla="*/ 267 h 403"/>
                <a:gd name="T20" fmla="*/ 126 w 625"/>
                <a:gd name="T21" fmla="*/ 252 h 403"/>
                <a:gd name="T22" fmla="*/ 141 w 625"/>
                <a:gd name="T23" fmla="*/ 236 h 403"/>
                <a:gd name="T24" fmla="*/ 156 w 625"/>
                <a:gd name="T25" fmla="*/ 221 h 403"/>
                <a:gd name="T26" fmla="*/ 171 w 625"/>
                <a:gd name="T27" fmla="*/ 206 h 403"/>
                <a:gd name="T28" fmla="*/ 191 w 625"/>
                <a:gd name="T29" fmla="*/ 201 h 403"/>
                <a:gd name="T30" fmla="*/ 206 w 625"/>
                <a:gd name="T31" fmla="*/ 196 h 403"/>
                <a:gd name="T32" fmla="*/ 221 w 625"/>
                <a:gd name="T33" fmla="*/ 186 h 403"/>
                <a:gd name="T34" fmla="*/ 237 w 625"/>
                <a:gd name="T35" fmla="*/ 181 h 403"/>
                <a:gd name="T36" fmla="*/ 252 w 625"/>
                <a:gd name="T37" fmla="*/ 176 h 403"/>
                <a:gd name="T38" fmla="*/ 267 w 625"/>
                <a:gd name="T39" fmla="*/ 171 h 403"/>
                <a:gd name="T40" fmla="*/ 282 w 625"/>
                <a:gd name="T41" fmla="*/ 166 h 403"/>
                <a:gd name="T42" fmla="*/ 297 w 625"/>
                <a:gd name="T43" fmla="*/ 156 h 403"/>
                <a:gd name="T44" fmla="*/ 317 w 625"/>
                <a:gd name="T45" fmla="*/ 151 h 403"/>
                <a:gd name="T46" fmla="*/ 332 w 625"/>
                <a:gd name="T47" fmla="*/ 151 h 403"/>
                <a:gd name="T48" fmla="*/ 347 w 625"/>
                <a:gd name="T49" fmla="*/ 146 h 403"/>
                <a:gd name="T50" fmla="*/ 363 w 625"/>
                <a:gd name="T51" fmla="*/ 146 h 403"/>
                <a:gd name="T52" fmla="*/ 378 w 625"/>
                <a:gd name="T53" fmla="*/ 146 h 403"/>
                <a:gd name="T54" fmla="*/ 393 w 625"/>
                <a:gd name="T55" fmla="*/ 146 h 403"/>
                <a:gd name="T56" fmla="*/ 408 w 625"/>
                <a:gd name="T57" fmla="*/ 146 h 403"/>
                <a:gd name="T58" fmla="*/ 423 w 625"/>
                <a:gd name="T59" fmla="*/ 141 h 403"/>
                <a:gd name="T60" fmla="*/ 443 w 625"/>
                <a:gd name="T61" fmla="*/ 131 h 403"/>
                <a:gd name="T62" fmla="*/ 458 w 625"/>
                <a:gd name="T63" fmla="*/ 126 h 403"/>
                <a:gd name="T64" fmla="*/ 473 w 625"/>
                <a:gd name="T65" fmla="*/ 115 h 403"/>
                <a:gd name="T66" fmla="*/ 489 w 625"/>
                <a:gd name="T67" fmla="*/ 105 h 403"/>
                <a:gd name="T68" fmla="*/ 504 w 625"/>
                <a:gd name="T69" fmla="*/ 95 h 403"/>
                <a:gd name="T70" fmla="*/ 519 w 625"/>
                <a:gd name="T71" fmla="*/ 85 h 403"/>
                <a:gd name="T72" fmla="*/ 534 w 625"/>
                <a:gd name="T73" fmla="*/ 75 h 403"/>
                <a:gd name="T74" fmla="*/ 549 w 625"/>
                <a:gd name="T75" fmla="*/ 65 h 403"/>
                <a:gd name="T76" fmla="*/ 569 w 625"/>
                <a:gd name="T77" fmla="*/ 55 h 403"/>
                <a:gd name="T78" fmla="*/ 584 w 625"/>
                <a:gd name="T79" fmla="*/ 40 h 403"/>
                <a:gd name="T80" fmla="*/ 599 w 625"/>
                <a:gd name="T81" fmla="*/ 25 h 403"/>
                <a:gd name="T82" fmla="*/ 614 w 625"/>
                <a:gd name="T83" fmla="*/ 10 h 40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25"/>
                <a:gd name="T127" fmla="*/ 0 h 403"/>
                <a:gd name="T128" fmla="*/ 625 w 625"/>
                <a:gd name="T129" fmla="*/ 403 h 40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25" h="403">
                  <a:moveTo>
                    <a:pt x="0" y="398"/>
                  </a:moveTo>
                  <a:lnTo>
                    <a:pt x="0" y="403"/>
                  </a:lnTo>
                  <a:lnTo>
                    <a:pt x="0" y="398"/>
                  </a:lnTo>
                  <a:lnTo>
                    <a:pt x="5" y="398"/>
                  </a:lnTo>
                  <a:lnTo>
                    <a:pt x="10" y="398"/>
                  </a:lnTo>
                  <a:lnTo>
                    <a:pt x="15" y="398"/>
                  </a:lnTo>
                  <a:lnTo>
                    <a:pt x="20" y="393"/>
                  </a:lnTo>
                  <a:lnTo>
                    <a:pt x="25" y="388"/>
                  </a:lnTo>
                  <a:lnTo>
                    <a:pt x="30" y="383"/>
                  </a:lnTo>
                  <a:lnTo>
                    <a:pt x="35" y="377"/>
                  </a:lnTo>
                  <a:lnTo>
                    <a:pt x="35" y="367"/>
                  </a:lnTo>
                  <a:lnTo>
                    <a:pt x="40" y="362"/>
                  </a:lnTo>
                  <a:lnTo>
                    <a:pt x="40" y="357"/>
                  </a:lnTo>
                  <a:lnTo>
                    <a:pt x="45" y="352"/>
                  </a:lnTo>
                  <a:lnTo>
                    <a:pt x="45" y="342"/>
                  </a:lnTo>
                  <a:lnTo>
                    <a:pt x="50" y="337"/>
                  </a:lnTo>
                  <a:lnTo>
                    <a:pt x="50" y="332"/>
                  </a:lnTo>
                  <a:lnTo>
                    <a:pt x="60" y="327"/>
                  </a:lnTo>
                  <a:lnTo>
                    <a:pt x="65" y="322"/>
                  </a:lnTo>
                  <a:lnTo>
                    <a:pt x="65" y="317"/>
                  </a:lnTo>
                  <a:lnTo>
                    <a:pt x="70" y="312"/>
                  </a:lnTo>
                  <a:lnTo>
                    <a:pt x="75" y="307"/>
                  </a:lnTo>
                  <a:lnTo>
                    <a:pt x="80" y="302"/>
                  </a:lnTo>
                  <a:lnTo>
                    <a:pt x="85" y="297"/>
                  </a:lnTo>
                  <a:lnTo>
                    <a:pt x="90" y="292"/>
                  </a:lnTo>
                  <a:lnTo>
                    <a:pt x="95" y="282"/>
                  </a:lnTo>
                  <a:lnTo>
                    <a:pt x="101" y="277"/>
                  </a:lnTo>
                  <a:lnTo>
                    <a:pt x="101" y="272"/>
                  </a:lnTo>
                  <a:lnTo>
                    <a:pt x="106" y="267"/>
                  </a:lnTo>
                  <a:lnTo>
                    <a:pt x="111" y="267"/>
                  </a:lnTo>
                  <a:lnTo>
                    <a:pt x="116" y="262"/>
                  </a:lnTo>
                  <a:lnTo>
                    <a:pt x="121" y="257"/>
                  </a:lnTo>
                  <a:lnTo>
                    <a:pt x="126" y="252"/>
                  </a:lnTo>
                  <a:lnTo>
                    <a:pt x="131" y="246"/>
                  </a:lnTo>
                  <a:lnTo>
                    <a:pt x="136" y="241"/>
                  </a:lnTo>
                  <a:lnTo>
                    <a:pt x="141" y="236"/>
                  </a:lnTo>
                  <a:lnTo>
                    <a:pt x="146" y="231"/>
                  </a:lnTo>
                  <a:lnTo>
                    <a:pt x="151" y="226"/>
                  </a:lnTo>
                  <a:lnTo>
                    <a:pt x="156" y="221"/>
                  </a:lnTo>
                  <a:lnTo>
                    <a:pt x="161" y="216"/>
                  </a:lnTo>
                  <a:lnTo>
                    <a:pt x="166" y="211"/>
                  </a:lnTo>
                  <a:lnTo>
                    <a:pt x="171" y="206"/>
                  </a:lnTo>
                  <a:lnTo>
                    <a:pt x="176" y="206"/>
                  </a:lnTo>
                  <a:lnTo>
                    <a:pt x="186" y="201"/>
                  </a:lnTo>
                  <a:lnTo>
                    <a:pt x="191" y="201"/>
                  </a:lnTo>
                  <a:lnTo>
                    <a:pt x="196" y="196"/>
                  </a:lnTo>
                  <a:lnTo>
                    <a:pt x="201" y="196"/>
                  </a:lnTo>
                  <a:lnTo>
                    <a:pt x="206" y="196"/>
                  </a:lnTo>
                  <a:lnTo>
                    <a:pt x="211" y="191"/>
                  </a:lnTo>
                  <a:lnTo>
                    <a:pt x="216" y="191"/>
                  </a:lnTo>
                  <a:lnTo>
                    <a:pt x="221" y="186"/>
                  </a:lnTo>
                  <a:lnTo>
                    <a:pt x="226" y="186"/>
                  </a:lnTo>
                  <a:lnTo>
                    <a:pt x="232" y="186"/>
                  </a:lnTo>
                  <a:lnTo>
                    <a:pt x="237" y="181"/>
                  </a:lnTo>
                  <a:lnTo>
                    <a:pt x="242" y="181"/>
                  </a:lnTo>
                  <a:lnTo>
                    <a:pt x="247" y="181"/>
                  </a:lnTo>
                  <a:lnTo>
                    <a:pt x="252" y="176"/>
                  </a:lnTo>
                  <a:lnTo>
                    <a:pt x="257" y="176"/>
                  </a:lnTo>
                  <a:lnTo>
                    <a:pt x="262" y="176"/>
                  </a:lnTo>
                  <a:lnTo>
                    <a:pt x="267" y="171"/>
                  </a:lnTo>
                  <a:lnTo>
                    <a:pt x="272" y="171"/>
                  </a:lnTo>
                  <a:lnTo>
                    <a:pt x="277" y="171"/>
                  </a:lnTo>
                  <a:lnTo>
                    <a:pt x="282" y="166"/>
                  </a:lnTo>
                  <a:lnTo>
                    <a:pt x="287" y="166"/>
                  </a:lnTo>
                  <a:lnTo>
                    <a:pt x="292" y="166"/>
                  </a:lnTo>
                  <a:lnTo>
                    <a:pt x="297" y="156"/>
                  </a:lnTo>
                  <a:lnTo>
                    <a:pt x="302" y="156"/>
                  </a:lnTo>
                  <a:lnTo>
                    <a:pt x="312" y="156"/>
                  </a:lnTo>
                  <a:lnTo>
                    <a:pt x="317" y="151"/>
                  </a:lnTo>
                  <a:lnTo>
                    <a:pt x="322" y="151"/>
                  </a:lnTo>
                  <a:lnTo>
                    <a:pt x="327" y="151"/>
                  </a:lnTo>
                  <a:lnTo>
                    <a:pt x="332" y="151"/>
                  </a:lnTo>
                  <a:lnTo>
                    <a:pt x="337" y="151"/>
                  </a:lnTo>
                  <a:lnTo>
                    <a:pt x="342" y="146"/>
                  </a:lnTo>
                  <a:lnTo>
                    <a:pt x="347" y="146"/>
                  </a:lnTo>
                  <a:lnTo>
                    <a:pt x="352" y="146"/>
                  </a:lnTo>
                  <a:lnTo>
                    <a:pt x="357" y="146"/>
                  </a:lnTo>
                  <a:lnTo>
                    <a:pt x="363" y="146"/>
                  </a:lnTo>
                  <a:lnTo>
                    <a:pt x="368" y="146"/>
                  </a:lnTo>
                  <a:lnTo>
                    <a:pt x="373" y="146"/>
                  </a:lnTo>
                  <a:lnTo>
                    <a:pt x="378" y="146"/>
                  </a:lnTo>
                  <a:lnTo>
                    <a:pt x="383" y="146"/>
                  </a:lnTo>
                  <a:lnTo>
                    <a:pt x="388" y="146"/>
                  </a:lnTo>
                  <a:lnTo>
                    <a:pt x="393" y="146"/>
                  </a:lnTo>
                  <a:lnTo>
                    <a:pt x="398" y="146"/>
                  </a:lnTo>
                  <a:lnTo>
                    <a:pt x="403" y="146"/>
                  </a:lnTo>
                  <a:lnTo>
                    <a:pt x="408" y="146"/>
                  </a:lnTo>
                  <a:lnTo>
                    <a:pt x="413" y="146"/>
                  </a:lnTo>
                  <a:lnTo>
                    <a:pt x="418" y="141"/>
                  </a:lnTo>
                  <a:lnTo>
                    <a:pt x="423" y="141"/>
                  </a:lnTo>
                  <a:lnTo>
                    <a:pt x="428" y="136"/>
                  </a:lnTo>
                  <a:lnTo>
                    <a:pt x="438" y="136"/>
                  </a:lnTo>
                  <a:lnTo>
                    <a:pt x="443" y="131"/>
                  </a:lnTo>
                  <a:lnTo>
                    <a:pt x="448" y="131"/>
                  </a:lnTo>
                  <a:lnTo>
                    <a:pt x="453" y="126"/>
                  </a:lnTo>
                  <a:lnTo>
                    <a:pt x="458" y="126"/>
                  </a:lnTo>
                  <a:lnTo>
                    <a:pt x="463" y="120"/>
                  </a:lnTo>
                  <a:lnTo>
                    <a:pt x="468" y="115"/>
                  </a:lnTo>
                  <a:lnTo>
                    <a:pt x="473" y="115"/>
                  </a:lnTo>
                  <a:lnTo>
                    <a:pt x="478" y="110"/>
                  </a:lnTo>
                  <a:lnTo>
                    <a:pt x="483" y="105"/>
                  </a:lnTo>
                  <a:lnTo>
                    <a:pt x="489" y="105"/>
                  </a:lnTo>
                  <a:lnTo>
                    <a:pt x="494" y="100"/>
                  </a:lnTo>
                  <a:lnTo>
                    <a:pt x="499" y="100"/>
                  </a:lnTo>
                  <a:lnTo>
                    <a:pt x="504" y="95"/>
                  </a:lnTo>
                  <a:lnTo>
                    <a:pt x="509" y="95"/>
                  </a:lnTo>
                  <a:lnTo>
                    <a:pt x="514" y="90"/>
                  </a:lnTo>
                  <a:lnTo>
                    <a:pt x="519" y="85"/>
                  </a:lnTo>
                  <a:lnTo>
                    <a:pt x="524" y="80"/>
                  </a:lnTo>
                  <a:lnTo>
                    <a:pt x="529" y="80"/>
                  </a:lnTo>
                  <a:lnTo>
                    <a:pt x="534" y="75"/>
                  </a:lnTo>
                  <a:lnTo>
                    <a:pt x="539" y="70"/>
                  </a:lnTo>
                  <a:lnTo>
                    <a:pt x="544" y="70"/>
                  </a:lnTo>
                  <a:lnTo>
                    <a:pt x="549" y="65"/>
                  </a:lnTo>
                  <a:lnTo>
                    <a:pt x="554" y="60"/>
                  </a:lnTo>
                  <a:lnTo>
                    <a:pt x="559" y="60"/>
                  </a:lnTo>
                  <a:lnTo>
                    <a:pt x="569" y="55"/>
                  </a:lnTo>
                  <a:lnTo>
                    <a:pt x="574" y="50"/>
                  </a:lnTo>
                  <a:lnTo>
                    <a:pt x="579" y="45"/>
                  </a:lnTo>
                  <a:lnTo>
                    <a:pt x="584" y="40"/>
                  </a:lnTo>
                  <a:lnTo>
                    <a:pt x="589" y="35"/>
                  </a:lnTo>
                  <a:lnTo>
                    <a:pt x="594" y="35"/>
                  </a:lnTo>
                  <a:lnTo>
                    <a:pt x="599" y="25"/>
                  </a:lnTo>
                  <a:lnTo>
                    <a:pt x="604" y="20"/>
                  </a:lnTo>
                  <a:lnTo>
                    <a:pt x="609" y="15"/>
                  </a:lnTo>
                  <a:lnTo>
                    <a:pt x="614" y="10"/>
                  </a:lnTo>
                  <a:lnTo>
                    <a:pt x="620" y="5"/>
                  </a:lnTo>
                  <a:lnTo>
                    <a:pt x="625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8" name="Freeform 166"/>
            <p:cNvSpPr>
              <a:spLocks/>
            </p:cNvSpPr>
            <p:nvPr/>
          </p:nvSpPr>
          <p:spPr bwMode="auto">
            <a:xfrm>
              <a:off x="3433" y="2060"/>
              <a:ext cx="564" cy="580"/>
            </a:xfrm>
            <a:custGeom>
              <a:avLst/>
              <a:gdLst>
                <a:gd name="T0" fmla="*/ 10 w 564"/>
                <a:gd name="T1" fmla="*/ 569 h 580"/>
                <a:gd name="T2" fmla="*/ 25 w 564"/>
                <a:gd name="T3" fmla="*/ 554 h 580"/>
                <a:gd name="T4" fmla="*/ 40 w 564"/>
                <a:gd name="T5" fmla="*/ 539 h 580"/>
                <a:gd name="T6" fmla="*/ 55 w 564"/>
                <a:gd name="T7" fmla="*/ 529 h 580"/>
                <a:gd name="T8" fmla="*/ 75 w 564"/>
                <a:gd name="T9" fmla="*/ 524 h 580"/>
                <a:gd name="T10" fmla="*/ 90 w 564"/>
                <a:gd name="T11" fmla="*/ 514 h 580"/>
                <a:gd name="T12" fmla="*/ 105 w 564"/>
                <a:gd name="T13" fmla="*/ 499 h 580"/>
                <a:gd name="T14" fmla="*/ 121 w 564"/>
                <a:gd name="T15" fmla="*/ 479 h 580"/>
                <a:gd name="T16" fmla="*/ 131 w 564"/>
                <a:gd name="T17" fmla="*/ 464 h 580"/>
                <a:gd name="T18" fmla="*/ 141 w 564"/>
                <a:gd name="T19" fmla="*/ 448 h 580"/>
                <a:gd name="T20" fmla="*/ 151 w 564"/>
                <a:gd name="T21" fmla="*/ 428 h 580"/>
                <a:gd name="T22" fmla="*/ 156 w 564"/>
                <a:gd name="T23" fmla="*/ 398 h 580"/>
                <a:gd name="T24" fmla="*/ 156 w 564"/>
                <a:gd name="T25" fmla="*/ 338 h 580"/>
                <a:gd name="T26" fmla="*/ 151 w 564"/>
                <a:gd name="T27" fmla="*/ 267 h 580"/>
                <a:gd name="T28" fmla="*/ 141 w 564"/>
                <a:gd name="T29" fmla="*/ 252 h 580"/>
                <a:gd name="T30" fmla="*/ 146 w 564"/>
                <a:gd name="T31" fmla="*/ 156 h 580"/>
                <a:gd name="T32" fmla="*/ 161 w 564"/>
                <a:gd name="T33" fmla="*/ 141 h 580"/>
                <a:gd name="T34" fmla="*/ 176 w 564"/>
                <a:gd name="T35" fmla="*/ 136 h 580"/>
                <a:gd name="T36" fmla="*/ 196 w 564"/>
                <a:gd name="T37" fmla="*/ 131 h 580"/>
                <a:gd name="T38" fmla="*/ 211 w 564"/>
                <a:gd name="T39" fmla="*/ 126 h 580"/>
                <a:gd name="T40" fmla="*/ 226 w 564"/>
                <a:gd name="T41" fmla="*/ 121 h 580"/>
                <a:gd name="T42" fmla="*/ 241 w 564"/>
                <a:gd name="T43" fmla="*/ 116 h 580"/>
                <a:gd name="T44" fmla="*/ 257 w 564"/>
                <a:gd name="T45" fmla="*/ 116 h 580"/>
                <a:gd name="T46" fmla="*/ 272 w 564"/>
                <a:gd name="T47" fmla="*/ 111 h 580"/>
                <a:gd name="T48" fmla="*/ 287 w 564"/>
                <a:gd name="T49" fmla="*/ 111 h 580"/>
                <a:gd name="T50" fmla="*/ 302 w 564"/>
                <a:gd name="T51" fmla="*/ 111 h 580"/>
                <a:gd name="T52" fmla="*/ 322 w 564"/>
                <a:gd name="T53" fmla="*/ 116 h 580"/>
                <a:gd name="T54" fmla="*/ 337 w 564"/>
                <a:gd name="T55" fmla="*/ 121 h 580"/>
                <a:gd name="T56" fmla="*/ 352 w 564"/>
                <a:gd name="T57" fmla="*/ 126 h 580"/>
                <a:gd name="T58" fmla="*/ 367 w 564"/>
                <a:gd name="T59" fmla="*/ 141 h 580"/>
                <a:gd name="T60" fmla="*/ 383 w 564"/>
                <a:gd name="T61" fmla="*/ 131 h 580"/>
                <a:gd name="T62" fmla="*/ 398 w 564"/>
                <a:gd name="T63" fmla="*/ 121 h 580"/>
                <a:gd name="T64" fmla="*/ 413 w 564"/>
                <a:gd name="T65" fmla="*/ 101 h 580"/>
                <a:gd name="T66" fmla="*/ 428 w 564"/>
                <a:gd name="T67" fmla="*/ 86 h 580"/>
                <a:gd name="T68" fmla="*/ 448 w 564"/>
                <a:gd name="T69" fmla="*/ 76 h 580"/>
                <a:gd name="T70" fmla="*/ 463 w 564"/>
                <a:gd name="T71" fmla="*/ 60 h 580"/>
                <a:gd name="T72" fmla="*/ 478 w 564"/>
                <a:gd name="T73" fmla="*/ 50 h 580"/>
                <a:gd name="T74" fmla="*/ 493 w 564"/>
                <a:gd name="T75" fmla="*/ 40 h 580"/>
                <a:gd name="T76" fmla="*/ 509 w 564"/>
                <a:gd name="T77" fmla="*/ 30 h 580"/>
                <a:gd name="T78" fmla="*/ 524 w 564"/>
                <a:gd name="T79" fmla="*/ 20 h 580"/>
                <a:gd name="T80" fmla="*/ 539 w 564"/>
                <a:gd name="T81" fmla="*/ 15 h 580"/>
                <a:gd name="T82" fmla="*/ 554 w 564"/>
                <a:gd name="T83" fmla="*/ 5 h 5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64"/>
                <a:gd name="T127" fmla="*/ 0 h 580"/>
                <a:gd name="T128" fmla="*/ 564 w 564"/>
                <a:gd name="T129" fmla="*/ 580 h 5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64" h="580">
                  <a:moveTo>
                    <a:pt x="0" y="580"/>
                  </a:moveTo>
                  <a:lnTo>
                    <a:pt x="5" y="574"/>
                  </a:lnTo>
                  <a:lnTo>
                    <a:pt x="10" y="569"/>
                  </a:lnTo>
                  <a:lnTo>
                    <a:pt x="15" y="564"/>
                  </a:lnTo>
                  <a:lnTo>
                    <a:pt x="20" y="559"/>
                  </a:lnTo>
                  <a:lnTo>
                    <a:pt x="25" y="554"/>
                  </a:lnTo>
                  <a:lnTo>
                    <a:pt x="30" y="549"/>
                  </a:lnTo>
                  <a:lnTo>
                    <a:pt x="35" y="544"/>
                  </a:lnTo>
                  <a:lnTo>
                    <a:pt x="40" y="539"/>
                  </a:lnTo>
                  <a:lnTo>
                    <a:pt x="45" y="539"/>
                  </a:lnTo>
                  <a:lnTo>
                    <a:pt x="50" y="534"/>
                  </a:lnTo>
                  <a:lnTo>
                    <a:pt x="55" y="529"/>
                  </a:lnTo>
                  <a:lnTo>
                    <a:pt x="60" y="529"/>
                  </a:lnTo>
                  <a:lnTo>
                    <a:pt x="70" y="524"/>
                  </a:lnTo>
                  <a:lnTo>
                    <a:pt x="75" y="524"/>
                  </a:lnTo>
                  <a:lnTo>
                    <a:pt x="80" y="519"/>
                  </a:lnTo>
                  <a:lnTo>
                    <a:pt x="85" y="519"/>
                  </a:lnTo>
                  <a:lnTo>
                    <a:pt x="90" y="514"/>
                  </a:lnTo>
                  <a:lnTo>
                    <a:pt x="95" y="509"/>
                  </a:lnTo>
                  <a:lnTo>
                    <a:pt x="100" y="504"/>
                  </a:lnTo>
                  <a:lnTo>
                    <a:pt x="105" y="499"/>
                  </a:lnTo>
                  <a:lnTo>
                    <a:pt x="110" y="494"/>
                  </a:lnTo>
                  <a:lnTo>
                    <a:pt x="115" y="489"/>
                  </a:lnTo>
                  <a:lnTo>
                    <a:pt x="121" y="479"/>
                  </a:lnTo>
                  <a:lnTo>
                    <a:pt x="126" y="474"/>
                  </a:lnTo>
                  <a:lnTo>
                    <a:pt x="131" y="469"/>
                  </a:lnTo>
                  <a:lnTo>
                    <a:pt x="131" y="464"/>
                  </a:lnTo>
                  <a:lnTo>
                    <a:pt x="136" y="459"/>
                  </a:lnTo>
                  <a:lnTo>
                    <a:pt x="141" y="454"/>
                  </a:lnTo>
                  <a:lnTo>
                    <a:pt x="141" y="448"/>
                  </a:lnTo>
                  <a:lnTo>
                    <a:pt x="146" y="443"/>
                  </a:lnTo>
                  <a:lnTo>
                    <a:pt x="146" y="433"/>
                  </a:lnTo>
                  <a:lnTo>
                    <a:pt x="151" y="428"/>
                  </a:lnTo>
                  <a:lnTo>
                    <a:pt x="151" y="408"/>
                  </a:lnTo>
                  <a:lnTo>
                    <a:pt x="156" y="403"/>
                  </a:lnTo>
                  <a:lnTo>
                    <a:pt x="156" y="398"/>
                  </a:lnTo>
                  <a:lnTo>
                    <a:pt x="151" y="393"/>
                  </a:lnTo>
                  <a:lnTo>
                    <a:pt x="151" y="343"/>
                  </a:lnTo>
                  <a:lnTo>
                    <a:pt x="156" y="338"/>
                  </a:lnTo>
                  <a:lnTo>
                    <a:pt x="156" y="287"/>
                  </a:lnTo>
                  <a:lnTo>
                    <a:pt x="151" y="282"/>
                  </a:lnTo>
                  <a:lnTo>
                    <a:pt x="151" y="267"/>
                  </a:lnTo>
                  <a:lnTo>
                    <a:pt x="146" y="262"/>
                  </a:lnTo>
                  <a:lnTo>
                    <a:pt x="146" y="257"/>
                  </a:lnTo>
                  <a:lnTo>
                    <a:pt x="141" y="252"/>
                  </a:lnTo>
                  <a:lnTo>
                    <a:pt x="141" y="176"/>
                  </a:lnTo>
                  <a:lnTo>
                    <a:pt x="146" y="171"/>
                  </a:lnTo>
                  <a:lnTo>
                    <a:pt x="146" y="156"/>
                  </a:lnTo>
                  <a:lnTo>
                    <a:pt x="151" y="151"/>
                  </a:lnTo>
                  <a:lnTo>
                    <a:pt x="156" y="146"/>
                  </a:lnTo>
                  <a:lnTo>
                    <a:pt x="161" y="141"/>
                  </a:lnTo>
                  <a:lnTo>
                    <a:pt x="166" y="141"/>
                  </a:lnTo>
                  <a:lnTo>
                    <a:pt x="171" y="136"/>
                  </a:lnTo>
                  <a:lnTo>
                    <a:pt x="176" y="136"/>
                  </a:lnTo>
                  <a:lnTo>
                    <a:pt x="181" y="136"/>
                  </a:lnTo>
                  <a:lnTo>
                    <a:pt x="186" y="131"/>
                  </a:lnTo>
                  <a:lnTo>
                    <a:pt x="196" y="131"/>
                  </a:lnTo>
                  <a:lnTo>
                    <a:pt x="201" y="131"/>
                  </a:lnTo>
                  <a:lnTo>
                    <a:pt x="206" y="126"/>
                  </a:lnTo>
                  <a:lnTo>
                    <a:pt x="211" y="126"/>
                  </a:lnTo>
                  <a:lnTo>
                    <a:pt x="216" y="126"/>
                  </a:lnTo>
                  <a:lnTo>
                    <a:pt x="221" y="121"/>
                  </a:lnTo>
                  <a:lnTo>
                    <a:pt x="226" y="121"/>
                  </a:lnTo>
                  <a:lnTo>
                    <a:pt x="231" y="121"/>
                  </a:lnTo>
                  <a:lnTo>
                    <a:pt x="236" y="116"/>
                  </a:lnTo>
                  <a:lnTo>
                    <a:pt x="241" y="116"/>
                  </a:lnTo>
                  <a:lnTo>
                    <a:pt x="246" y="116"/>
                  </a:lnTo>
                  <a:lnTo>
                    <a:pt x="252" y="116"/>
                  </a:lnTo>
                  <a:lnTo>
                    <a:pt x="257" y="116"/>
                  </a:lnTo>
                  <a:lnTo>
                    <a:pt x="262" y="116"/>
                  </a:lnTo>
                  <a:lnTo>
                    <a:pt x="267" y="111"/>
                  </a:lnTo>
                  <a:lnTo>
                    <a:pt x="272" y="111"/>
                  </a:lnTo>
                  <a:lnTo>
                    <a:pt x="277" y="111"/>
                  </a:lnTo>
                  <a:lnTo>
                    <a:pt x="282" y="111"/>
                  </a:lnTo>
                  <a:lnTo>
                    <a:pt x="287" y="111"/>
                  </a:lnTo>
                  <a:lnTo>
                    <a:pt x="292" y="111"/>
                  </a:lnTo>
                  <a:lnTo>
                    <a:pt x="297" y="111"/>
                  </a:lnTo>
                  <a:lnTo>
                    <a:pt x="302" y="111"/>
                  </a:lnTo>
                  <a:lnTo>
                    <a:pt x="307" y="116"/>
                  </a:lnTo>
                  <a:lnTo>
                    <a:pt x="312" y="116"/>
                  </a:lnTo>
                  <a:lnTo>
                    <a:pt x="322" y="116"/>
                  </a:lnTo>
                  <a:lnTo>
                    <a:pt x="327" y="121"/>
                  </a:lnTo>
                  <a:lnTo>
                    <a:pt x="332" y="121"/>
                  </a:lnTo>
                  <a:lnTo>
                    <a:pt x="337" y="121"/>
                  </a:lnTo>
                  <a:lnTo>
                    <a:pt x="342" y="126"/>
                  </a:lnTo>
                  <a:lnTo>
                    <a:pt x="347" y="126"/>
                  </a:lnTo>
                  <a:lnTo>
                    <a:pt x="352" y="126"/>
                  </a:lnTo>
                  <a:lnTo>
                    <a:pt x="357" y="131"/>
                  </a:lnTo>
                  <a:lnTo>
                    <a:pt x="362" y="136"/>
                  </a:lnTo>
                  <a:lnTo>
                    <a:pt x="367" y="141"/>
                  </a:lnTo>
                  <a:lnTo>
                    <a:pt x="372" y="141"/>
                  </a:lnTo>
                  <a:lnTo>
                    <a:pt x="377" y="136"/>
                  </a:lnTo>
                  <a:lnTo>
                    <a:pt x="383" y="131"/>
                  </a:lnTo>
                  <a:lnTo>
                    <a:pt x="388" y="126"/>
                  </a:lnTo>
                  <a:lnTo>
                    <a:pt x="393" y="121"/>
                  </a:lnTo>
                  <a:lnTo>
                    <a:pt x="398" y="121"/>
                  </a:lnTo>
                  <a:lnTo>
                    <a:pt x="403" y="116"/>
                  </a:lnTo>
                  <a:lnTo>
                    <a:pt x="408" y="111"/>
                  </a:lnTo>
                  <a:lnTo>
                    <a:pt x="413" y="101"/>
                  </a:lnTo>
                  <a:lnTo>
                    <a:pt x="418" y="96"/>
                  </a:lnTo>
                  <a:lnTo>
                    <a:pt x="423" y="91"/>
                  </a:lnTo>
                  <a:lnTo>
                    <a:pt x="428" y="86"/>
                  </a:lnTo>
                  <a:lnTo>
                    <a:pt x="433" y="81"/>
                  </a:lnTo>
                  <a:lnTo>
                    <a:pt x="438" y="76"/>
                  </a:lnTo>
                  <a:lnTo>
                    <a:pt x="448" y="76"/>
                  </a:lnTo>
                  <a:lnTo>
                    <a:pt x="453" y="70"/>
                  </a:lnTo>
                  <a:lnTo>
                    <a:pt x="458" y="65"/>
                  </a:lnTo>
                  <a:lnTo>
                    <a:pt x="463" y="60"/>
                  </a:lnTo>
                  <a:lnTo>
                    <a:pt x="468" y="60"/>
                  </a:lnTo>
                  <a:lnTo>
                    <a:pt x="473" y="55"/>
                  </a:lnTo>
                  <a:lnTo>
                    <a:pt x="478" y="50"/>
                  </a:lnTo>
                  <a:lnTo>
                    <a:pt x="483" y="50"/>
                  </a:lnTo>
                  <a:lnTo>
                    <a:pt x="488" y="45"/>
                  </a:lnTo>
                  <a:lnTo>
                    <a:pt x="493" y="40"/>
                  </a:lnTo>
                  <a:lnTo>
                    <a:pt x="498" y="35"/>
                  </a:lnTo>
                  <a:lnTo>
                    <a:pt x="503" y="35"/>
                  </a:lnTo>
                  <a:lnTo>
                    <a:pt x="509" y="30"/>
                  </a:lnTo>
                  <a:lnTo>
                    <a:pt x="514" y="30"/>
                  </a:lnTo>
                  <a:lnTo>
                    <a:pt x="519" y="25"/>
                  </a:lnTo>
                  <a:lnTo>
                    <a:pt x="524" y="20"/>
                  </a:lnTo>
                  <a:lnTo>
                    <a:pt x="529" y="20"/>
                  </a:lnTo>
                  <a:lnTo>
                    <a:pt x="534" y="15"/>
                  </a:lnTo>
                  <a:lnTo>
                    <a:pt x="539" y="15"/>
                  </a:lnTo>
                  <a:lnTo>
                    <a:pt x="544" y="10"/>
                  </a:lnTo>
                  <a:lnTo>
                    <a:pt x="549" y="5"/>
                  </a:lnTo>
                  <a:lnTo>
                    <a:pt x="554" y="5"/>
                  </a:lnTo>
                  <a:lnTo>
                    <a:pt x="559" y="0"/>
                  </a:lnTo>
                  <a:lnTo>
                    <a:pt x="564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89" name="Freeform 167"/>
            <p:cNvSpPr>
              <a:spLocks/>
            </p:cNvSpPr>
            <p:nvPr/>
          </p:nvSpPr>
          <p:spPr bwMode="auto">
            <a:xfrm>
              <a:off x="3997" y="1964"/>
              <a:ext cx="670" cy="96"/>
            </a:xfrm>
            <a:custGeom>
              <a:avLst/>
              <a:gdLst>
                <a:gd name="T0" fmla="*/ 15 w 670"/>
                <a:gd name="T1" fmla="*/ 91 h 96"/>
                <a:gd name="T2" fmla="*/ 30 w 670"/>
                <a:gd name="T3" fmla="*/ 81 h 96"/>
                <a:gd name="T4" fmla="*/ 45 w 670"/>
                <a:gd name="T5" fmla="*/ 76 h 96"/>
                <a:gd name="T6" fmla="*/ 60 w 670"/>
                <a:gd name="T7" fmla="*/ 61 h 96"/>
                <a:gd name="T8" fmla="*/ 76 w 670"/>
                <a:gd name="T9" fmla="*/ 56 h 96"/>
                <a:gd name="T10" fmla="*/ 91 w 670"/>
                <a:gd name="T11" fmla="*/ 51 h 96"/>
                <a:gd name="T12" fmla="*/ 106 w 670"/>
                <a:gd name="T13" fmla="*/ 51 h 96"/>
                <a:gd name="T14" fmla="*/ 121 w 670"/>
                <a:gd name="T15" fmla="*/ 46 h 96"/>
                <a:gd name="T16" fmla="*/ 141 w 670"/>
                <a:gd name="T17" fmla="*/ 40 h 96"/>
                <a:gd name="T18" fmla="*/ 156 w 670"/>
                <a:gd name="T19" fmla="*/ 35 h 96"/>
                <a:gd name="T20" fmla="*/ 171 w 670"/>
                <a:gd name="T21" fmla="*/ 35 h 96"/>
                <a:gd name="T22" fmla="*/ 186 w 670"/>
                <a:gd name="T23" fmla="*/ 35 h 96"/>
                <a:gd name="T24" fmla="*/ 202 w 670"/>
                <a:gd name="T25" fmla="*/ 30 h 96"/>
                <a:gd name="T26" fmla="*/ 217 w 670"/>
                <a:gd name="T27" fmla="*/ 30 h 96"/>
                <a:gd name="T28" fmla="*/ 232 w 670"/>
                <a:gd name="T29" fmla="*/ 30 h 96"/>
                <a:gd name="T30" fmla="*/ 247 w 670"/>
                <a:gd name="T31" fmla="*/ 30 h 96"/>
                <a:gd name="T32" fmla="*/ 267 w 670"/>
                <a:gd name="T33" fmla="*/ 30 h 96"/>
                <a:gd name="T34" fmla="*/ 282 w 670"/>
                <a:gd name="T35" fmla="*/ 25 h 96"/>
                <a:gd name="T36" fmla="*/ 297 w 670"/>
                <a:gd name="T37" fmla="*/ 25 h 96"/>
                <a:gd name="T38" fmla="*/ 312 w 670"/>
                <a:gd name="T39" fmla="*/ 20 h 96"/>
                <a:gd name="T40" fmla="*/ 327 w 670"/>
                <a:gd name="T41" fmla="*/ 15 h 96"/>
                <a:gd name="T42" fmla="*/ 343 w 670"/>
                <a:gd name="T43" fmla="*/ 15 h 96"/>
                <a:gd name="T44" fmla="*/ 358 w 670"/>
                <a:gd name="T45" fmla="*/ 10 h 96"/>
                <a:gd name="T46" fmla="*/ 373 w 670"/>
                <a:gd name="T47" fmla="*/ 10 h 96"/>
                <a:gd name="T48" fmla="*/ 393 w 670"/>
                <a:gd name="T49" fmla="*/ 10 h 96"/>
                <a:gd name="T50" fmla="*/ 408 w 670"/>
                <a:gd name="T51" fmla="*/ 5 h 96"/>
                <a:gd name="T52" fmla="*/ 423 w 670"/>
                <a:gd name="T53" fmla="*/ 0 h 96"/>
                <a:gd name="T54" fmla="*/ 438 w 670"/>
                <a:gd name="T55" fmla="*/ 0 h 96"/>
                <a:gd name="T56" fmla="*/ 453 w 670"/>
                <a:gd name="T57" fmla="*/ 0 h 96"/>
                <a:gd name="T58" fmla="*/ 469 w 670"/>
                <a:gd name="T59" fmla="*/ 0 h 96"/>
                <a:gd name="T60" fmla="*/ 484 w 670"/>
                <a:gd name="T61" fmla="*/ 0 h 96"/>
                <a:gd name="T62" fmla="*/ 499 w 670"/>
                <a:gd name="T63" fmla="*/ 0 h 96"/>
                <a:gd name="T64" fmla="*/ 519 w 670"/>
                <a:gd name="T65" fmla="*/ 0 h 96"/>
                <a:gd name="T66" fmla="*/ 534 w 670"/>
                <a:gd name="T67" fmla="*/ 0 h 96"/>
                <a:gd name="T68" fmla="*/ 549 w 670"/>
                <a:gd name="T69" fmla="*/ 5 h 96"/>
                <a:gd name="T70" fmla="*/ 564 w 670"/>
                <a:gd name="T71" fmla="*/ 5 h 96"/>
                <a:gd name="T72" fmla="*/ 579 w 670"/>
                <a:gd name="T73" fmla="*/ 5 h 96"/>
                <a:gd name="T74" fmla="*/ 595 w 670"/>
                <a:gd name="T75" fmla="*/ 10 h 96"/>
                <a:gd name="T76" fmla="*/ 610 w 670"/>
                <a:gd name="T77" fmla="*/ 10 h 96"/>
                <a:gd name="T78" fmla="*/ 625 w 670"/>
                <a:gd name="T79" fmla="*/ 15 h 96"/>
                <a:gd name="T80" fmla="*/ 640 w 670"/>
                <a:gd name="T81" fmla="*/ 20 h 96"/>
                <a:gd name="T82" fmla="*/ 660 w 670"/>
                <a:gd name="T83" fmla="*/ 25 h 9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70"/>
                <a:gd name="T127" fmla="*/ 0 h 96"/>
                <a:gd name="T128" fmla="*/ 670 w 670"/>
                <a:gd name="T129" fmla="*/ 96 h 9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70" h="96">
                  <a:moveTo>
                    <a:pt x="0" y="96"/>
                  </a:moveTo>
                  <a:lnTo>
                    <a:pt x="5" y="91"/>
                  </a:lnTo>
                  <a:lnTo>
                    <a:pt x="15" y="91"/>
                  </a:lnTo>
                  <a:lnTo>
                    <a:pt x="20" y="86"/>
                  </a:lnTo>
                  <a:lnTo>
                    <a:pt x="25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40" y="76"/>
                  </a:lnTo>
                  <a:lnTo>
                    <a:pt x="45" y="76"/>
                  </a:lnTo>
                  <a:lnTo>
                    <a:pt x="50" y="66"/>
                  </a:lnTo>
                  <a:lnTo>
                    <a:pt x="55" y="66"/>
                  </a:lnTo>
                  <a:lnTo>
                    <a:pt x="60" y="61"/>
                  </a:lnTo>
                  <a:lnTo>
                    <a:pt x="65" y="61"/>
                  </a:lnTo>
                  <a:lnTo>
                    <a:pt x="70" y="56"/>
                  </a:lnTo>
                  <a:lnTo>
                    <a:pt x="76" y="56"/>
                  </a:lnTo>
                  <a:lnTo>
                    <a:pt x="81" y="56"/>
                  </a:lnTo>
                  <a:lnTo>
                    <a:pt x="86" y="56"/>
                  </a:lnTo>
                  <a:lnTo>
                    <a:pt x="91" y="51"/>
                  </a:lnTo>
                  <a:lnTo>
                    <a:pt x="96" y="51"/>
                  </a:lnTo>
                  <a:lnTo>
                    <a:pt x="101" y="51"/>
                  </a:lnTo>
                  <a:lnTo>
                    <a:pt x="106" y="51"/>
                  </a:lnTo>
                  <a:lnTo>
                    <a:pt x="111" y="46"/>
                  </a:lnTo>
                  <a:lnTo>
                    <a:pt x="116" y="46"/>
                  </a:lnTo>
                  <a:lnTo>
                    <a:pt x="121" y="46"/>
                  </a:lnTo>
                  <a:lnTo>
                    <a:pt x="126" y="40"/>
                  </a:lnTo>
                  <a:lnTo>
                    <a:pt x="131" y="40"/>
                  </a:lnTo>
                  <a:lnTo>
                    <a:pt x="141" y="40"/>
                  </a:lnTo>
                  <a:lnTo>
                    <a:pt x="146" y="40"/>
                  </a:lnTo>
                  <a:lnTo>
                    <a:pt x="151" y="40"/>
                  </a:lnTo>
                  <a:lnTo>
                    <a:pt x="156" y="35"/>
                  </a:lnTo>
                  <a:lnTo>
                    <a:pt x="161" y="35"/>
                  </a:lnTo>
                  <a:lnTo>
                    <a:pt x="166" y="35"/>
                  </a:lnTo>
                  <a:lnTo>
                    <a:pt x="171" y="35"/>
                  </a:lnTo>
                  <a:lnTo>
                    <a:pt x="176" y="35"/>
                  </a:lnTo>
                  <a:lnTo>
                    <a:pt x="181" y="35"/>
                  </a:lnTo>
                  <a:lnTo>
                    <a:pt x="186" y="35"/>
                  </a:lnTo>
                  <a:lnTo>
                    <a:pt x="191" y="35"/>
                  </a:lnTo>
                  <a:lnTo>
                    <a:pt x="196" y="35"/>
                  </a:lnTo>
                  <a:lnTo>
                    <a:pt x="202" y="30"/>
                  </a:lnTo>
                  <a:lnTo>
                    <a:pt x="207" y="30"/>
                  </a:lnTo>
                  <a:lnTo>
                    <a:pt x="212" y="30"/>
                  </a:lnTo>
                  <a:lnTo>
                    <a:pt x="217" y="30"/>
                  </a:lnTo>
                  <a:lnTo>
                    <a:pt x="222" y="30"/>
                  </a:lnTo>
                  <a:lnTo>
                    <a:pt x="227" y="30"/>
                  </a:lnTo>
                  <a:lnTo>
                    <a:pt x="232" y="30"/>
                  </a:lnTo>
                  <a:lnTo>
                    <a:pt x="237" y="30"/>
                  </a:lnTo>
                  <a:lnTo>
                    <a:pt x="242" y="30"/>
                  </a:lnTo>
                  <a:lnTo>
                    <a:pt x="247" y="30"/>
                  </a:lnTo>
                  <a:lnTo>
                    <a:pt x="252" y="30"/>
                  </a:lnTo>
                  <a:lnTo>
                    <a:pt x="257" y="30"/>
                  </a:lnTo>
                  <a:lnTo>
                    <a:pt x="267" y="30"/>
                  </a:lnTo>
                  <a:lnTo>
                    <a:pt x="272" y="30"/>
                  </a:lnTo>
                  <a:lnTo>
                    <a:pt x="277" y="30"/>
                  </a:lnTo>
                  <a:lnTo>
                    <a:pt x="282" y="25"/>
                  </a:lnTo>
                  <a:lnTo>
                    <a:pt x="287" y="25"/>
                  </a:lnTo>
                  <a:lnTo>
                    <a:pt x="292" y="25"/>
                  </a:lnTo>
                  <a:lnTo>
                    <a:pt x="297" y="25"/>
                  </a:lnTo>
                  <a:lnTo>
                    <a:pt x="302" y="25"/>
                  </a:lnTo>
                  <a:lnTo>
                    <a:pt x="307" y="25"/>
                  </a:lnTo>
                  <a:lnTo>
                    <a:pt x="312" y="20"/>
                  </a:lnTo>
                  <a:lnTo>
                    <a:pt x="317" y="20"/>
                  </a:lnTo>
                  <a:lnTo>
                    <a:pt x="322" y="20"/>
                  </a:lnTo>
                  <a:lnTo>
                    <a:pt x="327" y="15"/>
                  </a:lnTo>
                  <a:lnTo>
                    <a:pt x="333" y="15"/>
                  </a:lnTo>
                  <a:lnTo>
                    <a:pt x="338" y="15"/>
                  </a:lnTo>
                  <a:lnTo>
                    <a:pt x="343" y="15"/>
                  </a:lnTo>
                  <a:lnTo>
                    <a:pt x="348" y="15"/>
                  </a:lnTo>
                  <a:lnTo>
                    <a:pt x="353" y="10"/>
                  </a:lnTo>
                  <a:lnTo>
                    <a:pt x="358" y="10"/>
                  </a:lnTo>
                  <a:lnTo>
                    <a:pt x="363" y="10"/>
                  </a:lnTo>
                  <a:lnTo>
                    <a:pt x="368" y="10"/>
                  </a:lnTo>
                  <a:lnTo>
                    <a:pt x="373" y="10"/>
                  </a:lnTo>
                  <a:lnTo>
                    <a:pt x="378" y="10"/>
                  </a:lnTo>
                  <a:lnTo>
                    <a:pt x="383" y="10"/>
                  </a:lnTo>
                  <a:lnTo>
                    <a:pt x="393" y="10"/>
                  </a:lnTo>
                  <a:lnTo>
                    <a:pt x="398" y="5"/>
                  </a:lnTo>
                  <a:lnTo>
                    <a:pt x="403" y="5"/>
                  </a:lnTo>
                  <a:lnTo>
                    <a:pt x="408" y="5"/>
                  </a:lnTo>
                  <a:lnTo>
                    <a:pt x="413" y="5"/>
                  </a:lnTo>
                  <a:lnTo>
                    <a:pt x="418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8" y="0"/>
                  </a:lnTo>
                  <a:lnTo>
                    <a:pt x="464" y="0"/>
                  </a:lnTo>
                  <a:lnTo>
                    <a:pt x="469" y="0"/>
                  </a:lnTo>
                  <a:lnTo>
                    <a:pt x="474" y="0"/>
                  </a:lnTo>
                  <a:lnTo>
                    <a:pt x="479" y="0"/>
                  </a:lnTo>
                  <a:lnTo>
                    <a:pt x="484" y="0"/>
                  </a:lnTo>
                  <a:lnTo>
                    <a:pt x="489" y="0"/>
                  </a:lnTo>
                  <a:lnTo>
                    <a:pt x="494" y="0"/>
                  </a:lnTo>
                  <a:lnTo>
                    <a:pt x="499" y="0"/>
                  </a:lnTo>
                  <a:lnTo>
                    <a:pt x="504" y="0"/>
                  </a:lnTo>
                  <a:lnTo>
                    <a:pt x="509" y="0"/>
                  </a:lnTo>
                  <a:lnTo>
                    <a:pt x="519" y="0"/>
                  </a:lnTo>
                  <a:lnTo>
                    <a:pt x="524" y="0"/>
                  </a:lnTo>
                  <a:lnTo>
                    <a:pt x="529" y="0"/>
                  </a:lnTo>
                  <a:lnTo>
                    <a:pt x="534" y="0"/>
                  </a:lnTo>
                  <a:lnTo>
                    <a:pt x="539" y="0"/>
                  </a:lnTo>
                  <a:lnTo>
                    <a:pt x="544" y="5"/>
                  </a:lnTo>
                  <a:lnTo>
                    <a:pt x="549" y="5"/>
                  </a:lnTo>
                  <a:lnTo>
                    <a:pt x="554" y="5"/>
                  </a:lnTo>
                  <a:lnTo>
                    <a:pt x="559" y="5"/>
                  </a:lnTo>
                  <a:lnTo>
                    <a:pt x="564" y="5"/>
                  </a:lnTo>
                  <a:lnTo>
                    <a:pt x="569" y="5"/>
                  </a:lnTo>
                  <a:lnTo>
                    <a:pt x="574" y="5"/>
                  </a:lnTo>
                  <a:lnTo>
                    <a:pt x="579" y="5"/>
                  </a:lnTo>
                  <a:lnTo>
                    <a:pt x="584" y="10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0" y="10"/>
                  </a:lnTo>
                  <a:lnTo>
                    <a:pt x="605" y="10"/>
                  </a:lnTo>
                  <a:lnTo>
                    <a:pt x="610" y="10"/>
                  </a:lnTo>
                  <a:lnTo>
                    <a:pt x="615" y="15"/>
                  </a:lnTo>
                  <a:lnTo>
                    <a:pt x="620" y="15"/>
                  </a:lnTo>
                  <a:lnTo>
                    <a:pt x="625" y="15"/>
                  </a:lnTo>
                  <a:lnTo>
                    <a:pt x="630" y="20"/>
                  </a:lnTo>
                  <a:lnTo>
                    <a:pt x="635" y="20"/>
                  </a:lnTo>
                  <a:lnTo>
                    <a:pt x="640" y="20"/>
                  </a:lnTo>
                  <a:lnTo>
                    <a:pt x="650" y="20"/>
                  </a:lnTo>
                  <a:lnTo>
                    <a:pt x="655" y="20"/>
                  </a:lnTo>
                  <a:lnTo>
                    <a:pt x="660" y="25"/>
                  </a:lnTo>
                  <a:lnTo>
                    <a:pt x="665" y="25"/>
                  </a:lnTo>
                  <a:lnTo>
                    <a:pt x="670" y="25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0" name="Freeform 168"/>
            <p:cNvSpPr>
              <a:spLocks/>
            </p:cNvSpPr>
            <p:nvPr/>
          </p:nvSpPr>
          <p:spPr bwMode="auto">
            <a:xfrm>
              <a:off x="4667" y="1989"/>
              <a:ext cx="408" cy="817"/>
            </a:xfrm>
            <a:custGeom>
              <a:avLst/>
              <a:gdLst>
                <a:gd name="T0" fmla="*/ 10 w 408"/>
                <a:gd name="T1" fmla="*/ 5 h 817"/>
                <a:gd name="T2" fmla="*/ 25 w 408"/>
                <a:gd name="T3" fmla="*/ 10 h 817"/>
                <a:gd name="T4" fmla="*/ 40 w 408"/>
                <a:gd name="T5" fmla="*/ 10 h 817"/>
                <a:gd name="T6" fmla="*/ 56 w 408"/>
                <a:gd name="T7" fmla="*/ 21 h 817"/>
                <a:gd name="T8" fmla="*/ 71 w 408"/>
                <a:gd name="T9" fmla="*/ 26 h 817"/>
                <a:gd name="T10" fmla="*/ 86 w 408"/>
                <a:gd name="T11" fmla="*/ 31 h 817"/>
                <a:gd name="T12" fmla="*/ 106 w 408"/>
                <a:gd name="T13" fmla="*/ 41 h 817"/>
                <a:gd name="T14" fmla="*/ 121 w 408"/>
                <a:gd name="T15" fmla="*/ 56 h 817"/>
                <a:gd name="T16" fmla="*/ 136 w 408"/>
                <a:gd name="T17" fmla="*/ 71 h 817"/>
                <a:gd name="T18" fmla="*/ 151 w 408"/>
                <a:gd name="T19" fmla="*/ 81 h 817"/>
                <a:gd name="T20" fmla="*/ 166 w 408"/>
                <a:gd name="T21" fmla="*/ 96 h 817"/>
                <a:gd name="T22" fmla="*/ 171 w 408"/>
                <a:gd name="T23" fmla="*/ 111 h 817"/>
                <a:gd name="T24" fmla="*/ 187 w 408"/>
                <a:gd name="T25" fmla="*/ 126 h 817"/>
                <a:gd name="T26" fmla="*/ 202 w 408"/>
                <a:gd name="T27" fmla="*/ 136 h 817"/>
                <a:gd name="T28" fmla="*/ 217 w 408"/>
                <a:gd name="T29" fmla="*/ 147 h 817"/>
                <a:gd name="T30" fmla="*/ 237 w 408"/>
                <a:gd name="T31" fmla="*/ 152 h 817"/>
                <a:gd name="T32" fmla="*/ 252 w 408"/>
                <a:gd name="T33" fmla="*/ 162 h 817"/>
                <a:gd name="T34" fmla="*/ 267 w 408"/>
                <a:gd name="T35" fmla="*/ 172 h 817"/>
                <a:gd name="T36" fmla="*/ 282 w 408"/>
                <a:gd name="T37" fmla="*/ 192 h 817"/>
                <a:gd name="T38" fmla="*/ 297 w 408"/>
                <a:gd name="T39" fmla="*/ 192 h 817"/>
                <a:gd name="T40" fmla="*/ 313 w 408"/>
                <a:gd name="T41" fmla="*/ 192 h 817"/>
                <a:gd name="T42" fmla="*/ 328 w 408"/>
                <a:gd name="T43" fmla="*/ 192 h 817"/>
                <a:gd name="T44" fmla="*/ 343 w 408"/>
                <a:gd name="T45" fmla="*/ 207 h 817"/>
                <a:gd name="T46" fmla="*/ 348 w 408"/>
                <a:gd name="T47" fmla="*/ 222 h 817"/>
                <a:gd name="T48" fmla="*/ 368 w 408"/>
                <a:gd name="T49" fmla="*/ 237 h 817"/>
                <a:gd name="T50" fmla="*/ 378 w 408"/>
                <a:gd name="T51" fmla="*/ 247 h 817"/>
                <a:gd name="T52" fmla="*/ 388 w 408"/>
                <a:gd name="T53" fmla="*/ 262 h 817"/>
                <a:gd name="T54" fmla="*/ 393 w 408"/>
                <a:gd name="T55" fmla="*/ 288 h 817"/>
                <a:gd name="T56" fmla="*/ 403 w 408"/>
                <a:gd name="T57" fmla="*/ 318 h 817"/>
                <a:gd name="T58" fmla="*/ 403 w 408"/>
                <a:gd name="T59" fmla="*/ 383 h 817"/>
                <a:gd name="T60" fmla="*/ 398 w 408"/>
                <a:gd name="T61" fmla="*/ 419 h 817"/>
                <a:gd name="T62" fmla="*/ 388 w 408"/>
                <a:gd name="T63" fmla="*/ 519 h 817"/>
                <a:gd name="T64" fmla="*/ 383 w 408"/>
                <a:gd name="T65" fmla="*/ 615 h 817"/>
                <a:gd name="T66" fmla="*/ 373 w 408"/>
                <a:gd name="T67" fmla="*/ 651 h 817"/>
                <a:gd name="T68" fmla="*/ 368 w 408"/>
                <a:gd name="T69" fmla="*/ 696 h 817"/>
                <a:gd name="T70" fmla="*/ 358 w 408"/>
                <a:gd name="T71" fmla="*/ 711 h 817"/>
                <a:gd name="T72" fmla="*/ 348 w 408"/>
                <a:gd name="T73" fmla="*/ 726 h 817"/>
                <a:gd name="T74" fmla="*/ 338 w 408"/>
                <a:gd name="T75" fmla="*/ 741 h 817"/>
                <a:gd name="T76" fmla="*/ 328 w 408"/>
                <a:gd name="T77" fmla="*/ 756 h 817"/>
                <a:gd name="T78" fmla="*/ 318 w 408"/>
                <a:gd name="T79" fmla="*/ 771 h 817"/>
                <a:gd name="T80" fmla="*/ 308 w 408"/>
                <a:gd name="T81" fmla="*/ 787 h 817"/>
                <a:gd name="T82" fmla="*/ 297 w 408"/>
                <a:gd name="T83" fmla="*/ 802 h 81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08"/>
                <a:gd name="T127" fmla="*/ 0 h 817"/>
                <a:gd name="T128" fmla="*/ 408 w 408"/>
                <a:gd name="T129" fmla="*/ 817 h 81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08" h="817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10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5" y="15"/>
                  </a:lnTo>
                  <a:lnTo>
                    <a:pt x="51" y="15"/>
                  </a:lnTo>
                  <a:lnTo>
                    <a:pt x="56" y="21"/>
                  </a:lnTo>
                  <a:lnTo>
                    <a:pt x="61" y="21"/>
                  </a:lnTo>
                  <a:lnTo>
                    <a:pt x="66" y="26"/>
                  </a:lnTo>
                  <a:lnTo>
                    <a:pt x="71" y="26"/>
                  </a:lnTo>
                  <a:lnTo>
                    <a:pt x="76" y="26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91" y="36"/>
                  </a:lnTo>
                  <a:lnTo>
                    <a:pt x="96" y="41"/>
                  </a:lnTo>
                  <a:lnTo>
                    <a:pt x="106" y="41"/>
                  </a:lnTo>
                  <a:lnTo>
                    <a:pt x="111" y="51"/>
                  </a:lnTo>
                  <a:lnTo>
                    <a:pt x="116" y="56"/>
                  </a:lnTo>
                  <a:lnTo>
                    <a:pt x="121" y="56"/>
                  </a:lnTo>
                  <a:lnTo>
                    <a:pt x="126" y="61"/>
                  </a:lnTo>
                  <a:lnTo>
                    <a:pt x="131" y="66"/>
                  </a:lnTo>
                  <a:lnTo>
                    <a:pt x="136" y="71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1" y="81"/>
                  </a:lnTo>
                  <a:lnTo>
                    <a:pt x="156" y="86"/>
                  </a:lnTo>
                  <a:lnTo>
                    <a:pt x="161" y="91"/>
                  </a:lnTo>
                  <a:lnTo>
                    <a:pt x="166" y="96"/>
                  </a:lnTo>
                  <a:lnTo>
                    <a:pt x="166" y="101"/>
                  </a:lnTo>
                  <a:lnTo>
                    <a:pt x="171" y="106"/>
                  </a:lnTo>
                  <a:lnTo>
                    <a:pt x="171" y="111"/>
                  </a:lnTo>
                  <a:lnTo>
                    <a:pt x="177" y="116"/>
                  </a:lnTo>
                  <a:lnTo>
                    <a:pt x="182" y="121"/>
                  </a:lnTo>
                  <a:lnTo>
                    <a:pt x="187" y="126"/>
                  </a:lnTo>
                  <a:lnTo>
                    <a:pt x="192" y="131"/>
                  </a:lnTo>
                  <a:lnTo>
                    <a:pt x="197" y="131"/>
                  </a:lnTo>
                  <a:lnTo>
                    <a:pt x="202" y="136"/>
                  </a:lnTo>
                  <a:lnTo>
                    <a:pt x="207" y="136"/>
                  </a:lnTo>
                  <a:lnTo>
                    <a:pt x="212" y="141"/>
                  </a:lnTo>
                  <a:lnTo>
                    <a:pt x="217" y="147"/>
                  </a:lnTo>
                  <a:lnTo>
                    <a:pt x="222" y="147"/>
                  </a:lnTo>
                  <a:lnTo>
                    <a:pt x="232" y="152"/>
                  </a:lnTo>
                  <a:lnTo>
                    <a:pt x="237" y="152"/>
                  </a:lnTo>
                  <a:lnTo>
                    <a:pt x="242" y="157"/>
                  </a:lnTo>
                  <a:lnTo>
                    <a:pt x="247" y="157"/>
                  </a:lnTo>
                  <a:lnTo>
                    <a:pt x="252" y="162"/>
                  </a:lnTo>
                  <a:lnTo>
                    <a:pt x="257" y="167"/>
                  </a:lnTo>
                  <a:lnTo>
                    <a:pt x="262" y="172"/>
                  </a:lnTo>
                  <a:lnTo>
                    <a:pt x="267" y="172"/>
                  </a:lnTo>
                  <a:lnTo>
                    <a:pt x="272" y="182"/>
                  </a:lnTo>
                  <a:lnTo>
                    <a:pt x="277" y="187"/>
                  </a:lnTo>
                  <a:lnTo>
                    <a:pt x="282" y="192"/>
                  </a:lnTo>
                  <a:lnTo>
                    <a:pt x="287" y="192"/>
                  </a:lnTo>
                  <a:lnTo>
                    <a:pt x="292" y="192"/>
                  </a:lnTo>
                  <a:lnTo>
                    <a:pt x="297" y="192"/>
                  </a:lnTo>
                  <a:lnTo>
                    <a:pt x="302" y="192"/>
                  </a:lnTo>
                  <a:lnTo>
                    <a:pt x="308" y="192"/>
                  </a:lnTo>
                  <a:lnTo>
                    <a:pt x="313" y="192"/>
                  </a:lnTo>
                  <a:lnTo>
                    <a:pt x="318" y="192"/>
                  </a:lnTo>
                  <a:lnTo>
                    <a:pt x="323" y="192"/>
                  </a:lnTo>
                  <a:lnTo>
                    <a:pt x="328" y="192"/>
                  </a:lnTo>
                  <a:lnTo>
                    <a:pt x="333" y="197"/>
                  </a:lnTo>
                  <a:lnTo>
                    <a:pt x="338" y="202"/>
                  </a:lnTo>
                  <a:lnTo>
                    <a:pt x="343" y="207"/>
                  </a:lnTo>
                  <a:lnTo>
                    <a:pt x="343" y="212"/>
                  </a:lnTo>
                  <a:lnTo>
                    <a:pt x="348" y="217"/>
                  </a:lnTo>
                  <a:lnTo>
                    <a:pt x="348" y="222"/>
                  </a:lnTo>
                  <a:lnTo>
                    <a:pt x="358" y="227"/>
                  </a:lnTo>
                  <a:lnTo>
                    <a:pt x="363" y="232"/>
                  </a:lnTo>
                  <a:lnTo>
                    <a:pt x="368" y="237"/>
                  </a:lnTo>
                  <a:lnTo>
                    <a:pt x="373" y="237"/>
                  </a:lnTo>
                  <a:lnTo>
                    <a:pt x="378" y="242"/>
                  </a:lnTo>
                  <a:lnTo>
                    <a:pt x="378" y="247"/>
                  </a:lnTo>
                  <a:lnTo>
                    <a:pt x="383" y="252"/>
                  </a:lnTo>
                  <a:lnTo>
                    <a:pt x="383" y="257"/>
                  </a:lnTo>
                  <a:lnTo>
                    <a:pt x="388" y="262"/>
                  </a:lnTo>
                  <a:lnTo>
                    <a:pt x="388" y="278"/>
                  </a:lnTo>
                  <a:lnTo>
                    <a:pt x="393" y="283"/>
                  </a:lnTo>
                  <a:lnTo>
                    <a:pt x="393" y="288"/>
                  </a:lnTo>
                  <a:lnTo>
                    <a:pt x="398" y="293"/>
                  </a:lnTo>
                  <a:lnTo>
                    <a:pt x="398" y="313"/>
                  </a:lnTo>
                  <a:lnTo>
                    <a:pt x="403" y="318"/>
                  </a:lnTo>
                  <a:lnTo>
                    <a:pt x="403" y="373"/>
                  </a:lnTo>
                  <a:lnTo>
                    <a:pt x="408" y="378"/>
                  </a:lnTo>
                  <a:lnTo>
                    <a:pt x="403" y="383"/>
                  </a:lnTo>
                  <a:lnTo>
                    <a:pt x="403" y="404"/>
                  </a:lnTo>
                  <a:lnTo>
                    <a:pt x="398" y="409"/>
                  </a:lnTo>
                  <a:lnTo>
                    <a:pt x="398" y="419"/>
                  </a:lnTo>
                  <a:lnTo>
                    <a:pt x="393" y="424"/>
                  </a:lnTo>
                  <a:lnTo>
                    <a:pt x="393" y="514"/>
                  </a:lnTo>
                  <a:lnTo>
                    <a:pt x="388" y="519"/>
                  </a:lnTo>
                  <a:lnTo>
                    <a:pt x="388" y="550"/>
                  </a:lnTo>
                  <a:lnTo>
                    <a:pt x="383" y="560"/>
                  </a:lnTo>
                  <a:lnTo>
                    <a:pt x="383" y="615"/>
                  </a:lnTo>
                  <a:lnTo>
                    <a:pt x="378" y="620"/>
                  </a:lnTo>
                  <a:lnTo>
                    <a:pt x="378" y="645"/>
                  </a:lnTo>
                  <a:lnTo>
                    <a:pt x="373" y="651"/>
                  </a:lnTo>
                  <a:lnTo>
                    <a:pt x="373" y="676"/>
                  </a:lnTo>
                  <a:lnTo>
                    <a:pt x="368" y="686"/>
                  </a:lnTo>
                  <a:lnTo>
                    <a:pt x="368" y="696"/>
                  </a:lnTo>
                  <a:lnTo>
                    <a:pt x="363" y="701"/>
                  </a:lnTo>
                  <a:lnTo>
                    <a:pt x="363" y="706"/>
                  </a:lnTo>
                  <a:lnTo>
                    <a:pt x="358" y="711"/>
                  </a:lnTo>
                  <a:lnTo>
                    <a:pt x="358" y="716"/>
                  </a:lnTo>
                  <a:lnTo>
                    <a:pt x="348" y="721"/>
                  </a:lnTo>
                  <a:lnTo>
                    <a:pt x="348" y="726"/>
                  </a:lnTo>
                  <a:lnTo>
                    <a:pt x="343" y="731"/>
                  </a:lnTo>
                  <a:lnTo>
                    <a:pt x="343" y="736"/>
                  </a:lnTo>
                  <a:lnTo>
                    <a:pt x="338" y="741"/>
                  </a:lnTo>
                  <a:lnTo>
                    <a:pt x="333" y="746"/>
                  </a:lnTo>
                  <a:lnTo>
                    <a:pt x="333" y="751"/>
                  </a:lnTo>
                  <a:lnTo>
                    <a:pt x="328" y="756"/>
                  </a:lnTo>
                  <a:lnTo>
                    <a:pt x="323" y="761"/>
                  </a:lnTo>
                  <a:lnTo>
                    <a:pt x="323" y="766"/>
                  </a:lnTo>
                  <a:lnTo>
                    <a:pt x="318" y="771"/>
                  </a:lnTo>
                  <a:lnTo>
                    <a:pt x="318" y="777"/>
                  </a:lnTo>
                  <a:lnTo>
                    <a:pt x="313" y="782"/>
                  </a:lnTo>
                  <a:lnTo>
                    <a:pt x="308" y="787"/>
                  </a:lnTo>
                  <a:lnTo>
                    <a:pt x="302" y="792"/>
                  </a:lnTo>
                  <a:lnTo>
                    <a:pt x="297" y="797"/>
                  </a:lnTo>
                  <a:lnTo>
                    <a:pt x="297" y="802"/>
                  </a:lnTo>
                  <a:lnTo>
                    <a:pt x="292" y="807"/>
                  </a:lnTo>
                  <a:lnTo>
                    <a:pt x="287" y="81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1" name="Freeform 169"/>
            <p:cNvSpPr>
              <a:spLocks/>
            </p:cNvSpPr>
            <p:nvPr/>
          </p:nvSpPr>
          <p:spPr bwMode="auto">
            <a:xfrm>
              <a:off x="4395" y="2806"/>
              <a:ext cx="559" cy="262"/>
            </a:xfrm>
            <a:custGeom>
              <a:avLst/>
              <a:gdLst>
                <a:gd name="T0" fmla="*/ 554 w 559"/>
                <a:gd name="T1" fmla="*/ 10 h 262"/>
                <a:gd name="T2" fmla="*/ 539 w 559"/>
                <a:gd name="T3" fmla="*/ 25 h 262"/>
                <a:gd name="T4" fmla="*/ 529 w 559"/>
                <a:gd name="T5" fmla="*/ 40 h 262"/>
                <a:gd name="T6" fmla="*/ 519 w 559"/>
                <a:gd name="T7" fmla="*/ 55 h 262"/>
                <a:gd name="T8" fmla="*/ 504 w 559"/>
                <a:gd name="T9" fmla="*/ 70 h 262"/>
                <a:gd name="T10" fmla="*/ 484 w 559"/>
                <a:gd name="T11" fmla="*/ 86 h 262"/>
                <a:gd name="T12" fmla="*/ 469 w 559"/>
                <a:gd name="T13" fmla="*/ 91 h 262"/>
                <a:gd name="T14" fmla="*/ 454 w 559"/>
                <a:gd name="T15" fmla="*/ 101 h 262"/>
                <a:gd name="T16" fmla="*/ 438 w 559"/>
                <a:gd name="T17" fmla="*/ 111 h 262"/>
                <a:gd name="T18" fmla="*/ 423 w 559"/>
                <a:gd name="T19" fmla="*/ 126 h 262"/>
                <a:gd name="T20" fmla="*/ 413 w 559"/>
                <a:gd name="T21" fmla="*/ 146 h 262"/>
                <a:gd name="T22" fmla="*/ 413 w 559"/>
                <a:gd name="T23" fmla="*/ 171 h 262"/>
                <a:gd name="T24" fmla="*/ 408 w 559"/>
                <a:gd name="T25" fmla="*/ 191 h 262"/>
                <a:gd name="T26" fmla="*/ 398 w 559"/>
                <a:gd name="T27" fmla="*/ 206 h 262"/>
                <a:gd name="T28" fmla="*/ 383 w 559"/>
                <a:gd name="T29" fmla="*/ 222 h 262"/>
                <a:gd name="T30" fmla="*/ 363 w 559"/>
                <a:gd name="T31" fmla="*/ 222 h 262"/>
                <a:gd name="T32" fmla="*/ 348 w 559"/>
                <a:gd name="T33" fmla="*/ 227 h 262"/>
                <a:gd name="T34" fmla="*/ 333 w 559"/>
                <a:gd name="T35" fmla="*/ 227 h 262"/>
                <a:gd name="T36" fmla="*/ 317 w 559"/>
                <a:gd name="T37" fmla="*/ 227 h 262"/>
                <a:gd name="T38" fmla="*/ 302 w 559"/>
                <a:gd name="T39" fmla="*/ 227 h 262"/>
                <a:gd name="T40" fmla="*/ 287 w 559"/>
                <a:gd name="T41" fmla="*/ 222 h 262"/>
                <a:gd name="T42" fmla="*/ 272 w 559"/>
                <a:gd name="T43" fmla="*/ 222 h 262"/>
                <a:gd name="T44" fmla="*/ 257 w 559"/>
                <a:gd name="T45" fmla="*/ 217 h 262"/>
                <a:gd name="T46" fmla="*/ 237 w 559"/>
                <a:gd name="T47" fmla="*/ 217 h 262"/>
                <a:gd name="T48" fmla="*/ 222 w 559"/>
                <a:gd name="T49" fmla="*/ 206 h 262"/>
                <a:gd name="T50" fmla="*/ 217 w 559"/>
                <a:gd name="T51" fmla="*/ 191 h 262"/>
                <a:gd name="T52" fmla="*/ 207 w 559"/>
                <a:gd name="T53" fmla="*/ 176 h 262"/>
                <a:gd name="T54" fmla="*/ 197 w 559"/>
                <a:gd name="T55" fmla="*/ 141 h 262"/>
                <a:gd name="T56" fmla="*/ 181 w 559"/>
                <a:gd name="T57" fmla="*/ 141 h 262"/>
                <a:gd name="T58" fmla="*/ 166 w 559"/>
                <a:gd name="T59" fmla="*/ 146 h 262"/>
                <a:gd name="T60" fmla="*/ 151 w 559"/>
                <a:gd name="T61" fmla="*/ 151 h 262"/>
                <a:gd name="T62" fmla="*/ 136 w 559"/>
                <a:gd name="T63" fmla="*/ 151 h 262"/>
                <a:gd name="T64" fmla="*/ 121 w 559"/>
                <a:gd name="T65" fmla="*/ 151 h 262"/>
                <a:gd name="T66" fmla="*/ 101 w 559"/>
                <a:gd name="T67" fmla="*/ 151 h 262"/>
                <a:gd name="T68" fmla="*/ 86 w 559"/>
                <a:gd name="T69" fmla="*/ 151 h 262"/>
                <a:gd name="T70" fmla="*/ 71 w 559"/>
                <a:gd name="T71" fmla="*/ 161 h 262"/>
                <a:gd name="T72" fmla="*/ 55 w 559"/>
                <a:gd name="T73" fmla="*/ 171 h 262"/>
                <a:gd name="T74" fmla="*/ 40 w 559"/>
                <a:gd name="T75" fmla="*/ 186 h 262"/>
                <a:gd name="T76" fmla="*/ 30 w 559"/>
                <a:gd name="T77" fmla="*/ 201 h 262"/>
                <a:gd name="T78" fmla="*/ 20 w 559"/>
                <a:gd name="T79" fmla="*/ 217 h 262"/>
                <a:gd name="T80" fmla="*/ 15 w 559"/>
                <a:gd name="T81" fmla="*/ 232 h 262"/>
                <a:gd name="T82" fmla="*/ 5 w 559"/>
                <a:gd name="T83" fmla="*/ 252 h 26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59"/>
                <a:gd name="T127" fmla="*/ 0 h 262"/>
                <a:gd name="T128" fmla="*/ 559 w 559"/>
                <a:gd name="T129" fmla="*/ 262 h 26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59" h="262">
                  <a:moveTo>
                    <a:pt x="559" y="0"/>
                  </a:moveTo>
                  <a:lnTo>
                    <a:pt x="554" y="5"/>
                  </a:lnTo>
                  <a:lnTo>
                    <a:pt x="554" y="10"/>
                  </a:lnTo>
                  <a:lnTo>
                    <a:pt x="549" y="15"/>
                  </a:lnTo>
                  <a:lnTo>
                    <a:pt x="544" y="20"/>
                  </a:lnTo>
                  <a:lnTo>
                    <a:pt x="539" y="25"/>
                  </a:lnTo>
                  <a:lnTo>
                    <a:pt x="534" y="30"/>
                  </a:lnTo>
                  <a:lnTo>
                    <a:pt x="534" y="35"/>
                  </a:lnTo>
                  <a:lnTo>
                    <a:pt x="529" y="40"/>
                  </a:lnTo>
                  <a:lnTo>
                    <a:pt x="524" y="45"/>
                  </a:lnTo>
                  <a:lnTo>
                    <a:pt x="524" y="50"/>
                  </a:lnTo>
                  <a:lnTo>
                    <a:pt x="519" y="55"/>
                  </a:lnTo>
                  <a:lnTo>
                    <a:pt x="514" y="60"/>
                  </a:lnTo>
                  <a:lnTo>
                    <a:pt x="509" y="65"/>
                  </a:lnTo>
                  <a:lnTo>
                    <a:pt x="504" y="70"/>
                  </a:lnTo>
                  <a:lnTo>
                    <a:pt x="494" y="75"/>
                  </a:lnTo>
                  <a:lnTo>
                    <a:pt x="489" y="80"/>
                  </a:lnTo>
                  <a:lnTo>
                    <a:pt x="484" y="86"/>
                  </a:lnTo>
                  <a:lnTo>
                    <a:pt x="479" y="86"/>
                  </a:lnTo>
                  <a:lnTo>
                    <a:pt x="474" y="91"/>
                  </a:lnTo>
                  <a:lnTo>
                    <a:pt x="469" y="91"/>
                  </a:lnTo>
                  <a:lnTo>
                    <a:pt x="464" y="96"/>
                  </a:lnTo>
                  <a:lnTo>
                    <a:pt x="459" y="101"/>
                  </a:lnTo>
                  <a:lnTo>
                    <a:pt x="454" y="101"/>
                  </a:lnTo>
                  <a:lnTo>
                    <a:pt x="449" y="106"/>
                  </a:lnTo>
                  <a:lnTo>
                    <a:pt x="443" y="111"/>
                  </a:lnTo>
                  <a:lnTo>
                    <a:pt x="438" y="111"/>
                  </a:lnTo>
                  <a:lnTo>
                    <a:pt x="433" y="116"/>
                  </a:lnTo>
                  <a:lnTo>
                    <a:pt x="428" y="116"/>
                  </a:lnTo>
                  <a:lnTo>
                    <a:pt x="423" y="126"/>
                  </a:lnTo>
                  <a:lnTo>
                    <a:pt x="418" y="131"/>
                  </a:lnTo>
                  <a:lnTo>
                    <a:pt x="413" y="136"/>
                  </a:lnTo>
                  <a:lnTo>
                    <a:pt x="413" y="146"/>
                  </a:lnTo>
                  <a:lnTo>
                    <a:pt x="418" y="151"/>
                  </a:lnTo>
                  <a:lnTo>
                    <a:pt x="418" y="166"/>
                  </a:lnTo>
                  <a:lnTo>
                    <a:pt x="413" y="171"/>
                  </a:lnTo>
                  <a:lnTo>
                    <a:pt x="413" y="181"/>
                  </a:lnTo>
                  <a:lnTo>
                    <a:pt x="408" y="186"/>
                  </a:lnTo>
                  <a:lnTo>
                    <a:pt x="408" y="191"/>
                  </a:lnTo>
                  <a:lnTo>
                    <a:pt x="403" y="196"/>
                  </a:lnTo>
                  <a:lnTo>
                    <a:pt x="403" y="201"/>
                  </a:lnTo>
                  <a:lnTo>
                    <a:pt x="398" y="206"/>
                  </a:lnTo>
                  <a:lnTo>
                    <a:pt x="393" y="211"/>
                  </a:lnTo>
                  <a:lnTo>
                    <a:pt x="388" y="217"/>
                  </a:lnTo>
                  <a:lnTo>
                    <a:pt x="383" y="222"/>
                  </a:lnTo>
                  <a:lnTo>
                    <a:pt x="378" y="222"/>
                  </a:lnTo>
                  <a:lnTo>
                    <a:pt x="368" y="222"/>
                  </a:lnTo>
                  <a:lnTo>
                    <a:pt x="363" y="222"/>
                  </a:lnTo>
                  <a:lnTo>
                    <a:pt x="358" y="227"/>
                  </a:lnTo>
                  <a:lnTo>
                    <a:pt x="353" y="227"/>
                  </a:lnTo>
                  <a:lnTo>
                    <a:pt x="348" y="227"/>
                  </a:lnTo>
                  <a:lnTo>
                    <a:pt x="343" y="227"/>
                  </a:lnTo>
                  <a:lnTo>
                    <a:pt x="338" y="227"/>
                  </a:lnTo>
                  <a:lnTo>
                    <a:pt x="333" y="227"/>
                  </a:lnTo>
                  <a:lnTo>
                    <a:pt x="328" y="227"/>
                  </a:lnTo>
                  <a:lnTo>
                    <a:pt x="323" y="227"/>
                  </a:lnTo>
                  <a:lnTo>
                    <a:pt x="317" y="227"/>
                  </a:lnTo>
                  <a:lnTo>
                    <a:pt x="312" y="227"/>
                  </a:lnTo>
                  <a:lnTo>
                    <a:pt x="307" y="227"/>
                  </a:lnTo>
                  <a:lnTo>
                    <a:pt x="302" y="227"/>
                  </a:lnTo>
                  <a:lnTo>
                    <a:pt x="297" y="227"/>
                  </a:lnTo>
                  <a:lnTo>
                    <a:pt x="292" y="227"/>
                  </a:lnTo>
                  <a:lnTo>
                    <a:pt x="287" y="222"/>
                  </a:lnTo>
                  <a:lnTo>
                    <a:pt x="282" y="222"/>
                  </a:lnTo>
                  <a:lnTo>
                    <a:pt x="277" y="222"/>
                  </a:lnTo>
                  <a:lnTo>
                    <a:pt x="272" y="222"/>
                  </a:lnTo>
                  <a:lnTo>
                    <a:pt x="267" y="222"/>
                  </a:lnTo>
                  <a:lnTo>
                    <a:pt x="262" y="222"/>
                  </a:lnTo>
                  <a:lnTo>
                    <a:pt x="257" y="217"/>
                  </a:lnTo>
                  <a:lnTo>
                    <a:pt x="252" y="217"/>
                  </a:lnTo>
                  <a:lnTo>
                    <a:pt x="242" y="217"/>
                  </a:lnTo>
                  <a:lnTo>
                    <a:pt x="237" y="217"/>
                  </a:lnTo>
                  <a:lnTo>
                    <a:pt x="232" y="211"/>
                  </a:lnTo>
                  <a:lnTo>
                    <a:pt x="227" y="211"/>
                  </a:lnTo>
                  <a:lnTo>
                    <a:pt x="222" y="206"/>
                  </a:lnTo>
                  <a:lnTo>
                    <a:pt x="222" y="201"/>
                  </a:lnTo>
                  <a:lnTo>
                    <a:pt x="217" y="196"/>
                  </a:lnTo>
                  <a:lnTo>
                    <a:pt x="217" y="191"/>
                  </a:lnTo>
                  <a:lnTo>
                    <a:pt x="212" y="186"/>
                  </a:lnTo>
                  <a:lnTo>
                    <a:pt x="212" y="181"/>
                  </a:lnTo>
                  <a:lnTo>
                    <a:pt x="207" y="176"/>
                  </a:lnTo>
                  <a:lnTo>
                    <a:pt x="207" y="146"/>
                  </a:lnTo>
                  <a:lnTo>
                    <a:pt x="202" y="141"/>
                  </a:lnTo>
                  <a:lnTo>
                    <a:pt x="197" y="141"/>
                  </a:lnTo>
                  <a:lnTo>
                    <a:pt x="192" y="141"/>
                  </a:lnTo>
                  <a:lnTo>
                    <a:pt x="186" y="141"/>
                  </a:lnTo>
                  <a:lnTo>
                    <a:pt x="181" y="141"/>
                  </a:lnTo>
                  <a:lnTo>
                    <a:pt x="176" y="146"/>
                  </a:lnTo>
                  <a:lnTo>
                    <a:pt x="171" y="146"/>
                  </a:lnTo>
                  <a:lnTo>
                    <a:pt x="166" y="146"/>
                  </a:lnTo>
                  <a:lnTo>
                    <a:pt x="161" y="146"/>
                  </a:lnTo>
                  <a:lnTo>
                    <a:pt x="156" y="151"/>
                  </a:lnTo>
                  <a:lnTo>
                    <a:pt x="151" y="151"/>
                  </a:lnTo>
                  <a:lnTo>
                    <a:pt x="146" y="151"/>
                  </a:lnTo>
                  <a:lnTo>
                    <a:pt x="141" y="151"/>
                  </a:lnTo>
                  <a:lnTo>
                    <a:pt x="136" y="151"/>
                  </a:lnTo>
                  <a:lnTo>
                    <a:pt x="131" y="151"/>
                  </a:lnTo>
                  <a:lnTo>
                    <a:pt x="126" y="151"/>
                  </a:lnTo>
                  <a:lnTo>
                    <a:pt x="121" y="151"/>
                  </a:lnTo>
                  <a:lnTo>
                    <a:pt x="111" y="156"/>
                  </a:lnTo>
                  <a:lnTo>
                    <a:pt x="106" y="156"/>
                  </a:lnTo>
                  <a:lnTo>
                    <a:pt x="101" y="151"/>
                  </a:lnTo>
                  <a:lnTo>
                    <a:pt x="96" y="151"/>
                  </a:lnTo>
                  <a:lnTo>
                    <a:pt x="91" y="151"/>
                  </a:lnTo>
                  <a:lnTo>
                    <a:pt x="86" y="151"/>
                  </a:lnTo>
                  <a:lnTo>
                    <a:pt x="81" y="151"/>
                  </a:lnTo>
                  <a:lnTo>
                    <a:pt x="76" y="156"/>
                  </a:lnTo>
                  <a:lnTo>
                    <a:pt x="71" y="161"/>
                  </a:lnTo>
                  <a:lnTo>
                    <a:pt x="66" y="161"/>
                  </a:lnTo>
                  <a:lnTo>
                    <a:pt x="60" y="166"/>
                  </a:lnTo>
                  <a:lnTo>
                    <a:pt x="55" y="171"/>
                  </a:lnTo>
                  <a:lnTo>
                    <a:pt x="50" y="176"/>
                  </a:lnTo>
                  <a:lnTo>
                    <a:pt x="45" y="181"/>
                  </a:lnTo>
                  <a:lnTo>
                    <a:pt x="40" y="186"/>
                  </a:lnTo>
                  <a:lnTo>
                    <a:pt x="35" y="191"/>
                  </a:lnTo>
                  <a:lnTo>
                    <a:pt x="35" y="196"/>
                  </a:lnTo>
                  <a:lnTo>
                    <a:pt x="30" y="201"/>
                  </a:lnTo>
                  <a:lnTo>
                    <a:pt x="30" y="206"/>
                  </a:lnTo>
                  <a:lnTo>
                    <a:pt x="25" y="211"/>
                  </a:lnTo>
                  <a:lnTo>
                    <a:pt x="20" y="217"/>
                  </a:lnTo>
                  <a:lnTo>
                    <a:pt x="20" y="222"/>
                  </a:lnTo>
                  <a:lnTo>
                    <a:pt x="15" y="227"/>
                  </a:lnTo>
                  <a:lnTo>
                    <a:pt x="15" y="232"/>
                  </a:lnTo>
                  <a:lnTo>
                    <a:pt x="10" y="237"/>
                  </a:lnTo>
                  <a:lnTo>
                    <a:pt x="10" y="242"/>
                  </a:lnTo>
                  <a:lnTo>
                    <a:pt x="5" y="252"/>
                  </a:lnTo>
                  <a:lnTo>
                    <a:pt x="0" y="257"/>
                  </a:lnTo>
                  <a:lnTo>
                    <a:pt x="0" y="262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2" name="Freeform 170"/>
            <p:cNvSpPr>
              <a:spLocks/>
            </p:cNvSpPr>
            <p:nvPr/>
          </p:nvSpPr>
          <p:spPr bwMode="auto">
            <a:xfrm>
              <a:off x="3871" y="3068"/>
              <a:ext cx="524" cy="600"/>
            </a:xfrm>
            <a:custGeom>
              <a:avLst/>
              <a:gdLst>
                <a:gd name="T0" fmla="*/ 519 w 524"/>
                <a:gd name="T1" fmla="*/ 10 h 600"/>
                <a:gd name="T2" fmla="*/ 504 w 524"/>
                <a:gd name="T3" fmla="*/ 30 h 600"/>
                <a:gd name="T4" fmla="*/ 494 w 524"/>
                <a:gd name="T5" fmla="*/ 50 h 600"/>
                <a:gd name="T6" fmla="*/ 489 w 524"/>
                <a:gd name="T7" fmla="*/ 75 h 600"/>
                <a:gd name="T8" fmla="*/ 479 w 524"/>
                <a:gd name="T9" fmla="*/ 91 h 600"/>
                <a:gd name="T10" fmla="*/ 474 w 524"/>
                <a:gd name="T11" fmla="*/ 121 h 600"/>
                <a:gd name="T12" fmla="*/ 464 w 524"/>
                <a:gd name="T13" fmla="*/ 136 h 600"/>
                <a:gd name="T14" fmla="*/ 459 w 524"/>
                <a:gd name="T15" fmla="*/ 166 h 600"/>
                <a:gd name="T16" fmla="*/ 448 w 524"/>
                <a:gd name="T17" fmla="*/ 186 h 600"/>
                <a:gd name="T18" fmla="*/ 443 w 524"/>
                <a:gd name="T19" fmla="*/ 217 h 600"/>
                <a:gd name="T20" fmla="*/ 433 w 524"/>
                <a:gd name="T21" fmla="*/ 242 h 600"/>
                <a:gd name="T22" fmla="*/ 428 w 524"/>
                <a:gd name="T23" fmla="*/ 272 h 600"/>
                <a:gd name="T24" fmla="*/ 418 w 524"/>
                <a:gd name="T25" fmla="*/ 297 h 600"/>
                <a:gd name="T26" fmla="*/ 413 w 524"/>
                <a:gd name="T27" fmla="*/ 322 h 600"/>
                <a:gd name="T28" fmla="*/ 403 w 524"/>
                <a:gd name="T29" fmla="*/ 358 h 600"/>
                <a:gd name="T30" fmla="*/ 398 w 524"/>
                <a:gd name="T31" fmla="*/ 408 h 600"/>
                <a:gd name="T32" fmla="*/ 383 w 524"/>
                <a:gd name="T33" fmla="*/ 443 h 600"/>
                <a:gd name="T34" fmla="*/ 378 w 524"/>
                <a:gd name="T35" fmla="*/ 474 h 600"/>
                <a:gd name="T36" fmla="*/ 368 w 524"/>
                <a:gd name="T37" fmla="*/ 489 h 600"/>
                <a:gd name="T38" fmla="*/ 353 w 524"/>
                <a:gd name="T39" fmla="*/ 509 h 600"/>
                <a:gd name="T40" fmla="*/ 343 w 524"/>
                <a:gd name="T41" fmla="*/ 524 h 600"/>
                <a:gd name="T42" fmla="*/ 328 w 524"/>
                <a:gd name="T43" fmla="*/ 539 h 600"/>
                <a:gd name="T44" fmla="*/ 312 w 524"/>
                <a:gd name="T45" fmla="*/ 549 h 600"/>
                <a:gd name="T46" fmla="*/ 297 w 524"/>
                <a:gd name="T47" fmla="*/ 564 h 600"/>
                <a:gd name="T48" fmla="*/ 282 w 524"/>
                <a:gd name="T49" fmla="*/ 569 h 600"/>
                <a:gd name="T50" fmla="*/ 267 w 524"/>
                <a:gd name="T51" fmla="*/ 579 h 600"/>
                <a:gd name="T52" fmla="*/ 247 w 524"/>
                <a:gd name="T53" fmla="*/ 585 h 600"/>
                <a:gd name="T54" fmla="*/ 232 w 524"/>
                <a:gd name="T55" fmla="*/ 590 h 600"/>
                <a:gd name="T56" fmla="*/ 217 w 524"/>
                <a:gd name="T57" fmla="*/ 590 h 600"/>
                <a:gd name="T58" fmla="*/ 202 w 524"/>
                <a:gd name="T59" fmla="*/ 595 h 600"/>
                <a:gd name="T60" fmla="*/ 186 w 524"/>
                <a:gd name="T61" fmla="*/ 595 h 600"/>
                <a:gd name="T62" fmla="*/ 171 w 524"/>
                <a:gd name="T63" fmla="*/ 595 h 600"/>
                <a:gd name="T64" fmla="*/ 156 w 524"/>
                <a:gd name="T65" fmla="*/ 600 h 600"/>
                <a:gd name="T66" fmla="*/ 141 w 524"/>
                <a:gd name="T67" fmla="*/ 600 h 600"/>
                <a:gd name="T68" fmla="*/ 121 w 524"/>
                <a:gd name="T69" fmla="*/ 600 h 600"/>
                <a:gd name="T70" fmla="*/ 106 w 524"/>
                <a:gd name="T71" fmla="*/ 600 h 600"/>
                <a:gd name="T72" fmla="*/ 91 w 524"/>
                <a:gd name="T73" fmla="*/ 600 h 600"/>
                <a:gd name="T74" fmla="*/ 76 w 524"/>
                <a:gd name="T75" fmla="*/ 600 h 600"/>
                <a:gd name="T76" fmla="*/ 60 w 524"/>
                <a:gd name="T77" fmla="*/ 600 h 600"/>
                <a:gd name="T78" fmla="*/ 45 w 524"/>
                <a:gd name="T79" fmla="*/ 595 h 600"/>
                <a:gd name="T80" fmla="*/ 30 w 524"/>
                <a:gd name="T81" fmla="*/ 595 h 600"/>
                <a:gd name="T82" fmla="*/ 15 w 524"/>
                <a:gd name="T83" fmla="*/ 590 h 6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24"/>
                <a:gd name="T127" fmla="*/ 0 h 600"/>
                <a:gd name="T128" fmla="*/ 524 w 524"/>
                <a:gd name="T129" fmla="*/ 600 h 6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24" h="600">
                  <a:moveTo>
                    <a:pt x="524" y="0"/>
                  </a:moveTo>
                  <a:lnTo>
                    <a:pt x="519" y="5"/>
                  </a:lnTo>
                  <a:lnTo>
                    <a:pt x="519" y="10"/>
                  </a:lnTo>
                  <a:lnTo>
                    <a:pt x="509" y="15"/>
                  </a:lnTo>
                  <a:lnTo>
                    <a:pt x="509" y="25"/>
                  </a:lnTo>
                  <a:lnTo>
                    <a:pt x="504" y="30"/>
                  </a:lnTo>
                  <a:lnTo>
                    <a:pt x="499" y="35"/>
                  </a:lnTo>
                  <a:lnTo>
                    <a:pt x="499" y="45"/>
                  </a:lnTo>
                  <a:lnTo>
                    <a:pt x="494" y="50"/>
                  </a:lnTo>
                  <a:lnTo>
                    <a:pt x="494" y="55"/>
                  </a:lnTo>
                  <a:lnTo>
                    <a:pt x="489" y="60"/>
                  </a:lnTo>
                  <a:lnTo>
                    <a:pt x="489" y="75"/>
                  </a:lnTo>
                  <a:lnTo>
                    <a:pt x="484" y="81"/>
                  </a:lnTo>
                  <a:lnTo>
                    <a:pt x="484" y="86"/>
                  </a:lnTo>
                  <a:lnTo>
                    <a:pt x="479" y="91"/>
                  </a:lnTo>
                  <a:lnTo>
                    <a:pt x="479" y="101"/>
                  </a:lnTo>
                  <a:lnTo>
                    <a:pt x="474" y="106"/>
                  </a:lnTo>
                  <a:lnTo>
                    <a:pt x="474" y="121"/>
                  </a:lnTo>
                  <a:lnTo>
                    <a:pt x="469" y="126"/>
                  </a:lnTo>
                  <a:lnTo>
                    <a:pt x="469" y="131"/>
                  </a:lnTo>
                  <a:lnTo>
                    <a:pt x="464" y="136"/>
                  </a:lnTo>
                  <a:lnTo>
                    <a:pt x="464" y="156"/>
                  </a:lnTo>
                  <a:lnTo>
                    <a:pt x="459" y="161"/>
                  </a:lnTo>
                  <a:lnTo>
                    <a:pt x="459" y="166"/>
                  </a:lnTo>
                  <a:lnTo>
                    <a:pt x="453" y="171"/>
                  </a:lnTo>
                  <a:lnTo>
                    <a:pt x="453" y="181"/>
                  </a:lnTo>
                  <a:lnTo>
                    <a:pt x="448" y="186"/>
                  </a:lnTo>
                  <a:lnTo>
                    <a:pt x="448" y="196"/>
                  </a:lnTo>
                  <a:lnTo>
                    <a:pt x="443" y="201"/>
                  </a:lnTo>
                  <a:lnTo>
                    <a:pt x="443" y="217"/>
                  </a:lnTo>
                  <a:lnTo>
                    <a:pt x="438" y="222"/>
                  </a:lnTo>
                  <a:lnTo>
                    <a:pt x="438" y="232"/>
                  </a:lnTo>
                  <a:lnTo>
                    <a:pt x="433" y="242"/>
                  </a:lnTo>
                  <a:lnTo>
                    <a:pt x="433" y="257"/>
                  </a:lnTo>
                  <a:lnTo>
                    <a:pt x="428" y="262"/>
                  </a:lnTo>
                  <a:lnTo>
                    <a:pt x="428" y="272"/>
                  </a:lnTo>
                  <a:lnTo>
                    <a:pt x="423" y="277"/>
                  </a:lnTo>
                  <a:lnTo>
                    <a:pt x="423" y="292"/>
                  </a:lnTo>
                  <a:lnTo>
                    <a:pt x="418" y="297"/>
                  </a:lnTo>
                  <a:lnTo>
                    <a:pt x="418" y="307"/>
                  </a:lnTo>
                  <a:lnTo>
                    <a:pt x="413" y="312"/>
                  </a:lnTo>
                  <a:lnTo>
                    <a:pt x="413" y="322"/>
                  </a:lnTo>
                  <a:lnTo>
                    <a:pt x="408" y="327"/>
                  </a:lnTo>
                  <a:lnTo>
                    <a:pt x="408" y="353"/>
                  </a:lnTo>
                  <a:lnTo>
                    <a:pt x="403" y="358"/>
                  </a:lnTo>
                  <a:lnTo>
                    <a:pt x="403" y="388"/>
                  </a:lnTo>
                  <a:lnTo>
                    <a:pt x="398" y="393"/>
                  </a:lnTo>
                  <a:lnTo>
                    <a:pt x="398" y="408"/>
                  </a:lnTo>
                  <a:lnTo>
                    <a:pt x="393" y="413"/>
                  </a:lnTo>
                  <a:lnTo>
                    <a:pt x="393" y="438"/>
                  </a:lnTo>
                  <a:lnTo>
                    <a:pt x="383" y="443"/>
                  </a:lnTo>
                  <a:lnTo>
                    <a:pt x="383" y="448"/>
                  </a:lnTo>
                  <a:lnTo>
                    <a:pt x="378" y="453"/>
                  </a:lnTo>
                  <a:lnTo>
                    <a:pt x="378" y="474"/>
                  </a:lnTo>
                  <a:lnTo>
                    <a:pt x="373" y="479"/>
                  </a:lnTo>
                  <a:lnTo>
                    <a:pt x="373" y="484"/>
                  </a:lnTo>
                  <a:lnTo>
                    <a:pt x="368" y="489"/>
                  </a:lnTo>
                  <a:lnTo>
                    <a:pt x="363" y="499"/>
                  </a:lnTo>
                  <a:lnTo>
                    <a:pt x="358" y="504"/>
                  </a:lnTo>
                  <a:lnTo>
                    <a:pt x="353" y="509"/>
                  </a:lnTo>
                  <a:lnTo>
                    <a:pt x="353" y="514"/>
                  </a:lnTo>
                  <a:lnTo>
                    <a:pt x="348" y="519"/>
                  </a:lnTo>
                  <a:lnTo>
                    <a:pt x="343" y="524"/>
                  </a:lnTo>
                  <a:lnTo>
                    <a:pt x="338" y="529"/>
                  </a:lnTo>
                  <a:lnTo>
                    <a:pt x="333" y="534"/>
                  </a:lnTo>
                  <a:lnTo>
                    <a:pt x="328" y="539"/>
                  </a:lnTo>
                  <a:lnTo>
                    <a:pt x="322" y="544"/>
                  </a:lnTo>
                  <a:lnTo>
                    <a:pt x="317" y="549"/>
                  </a:lnTo>
                  <a:lnTo>
                    <a:pt x="312" y="549"/>
                  </a:lnTo>
                  <a:lnTo>
                    <a:pt x="307" y="554"/>
                  </a:lnTo>
                  <a:lnTo>
                    <a:pt x="302" y="559"/>
                  </a:lnTo>
                  <a:lnTo>
                    <a:pt x="297" y="564"/>
                  </a:lnTo>
                  <a:lnTo>
                    <a:pt x="292" y="564"/>
                  </a:lnTo>
                  <a:lnTo>
                    <a:pt x="287" y="569"/>
                  </a:lnTo>
                  <a:lnTo>
                    <a:pt x="282" y="569"/>
                  </a:lnTo>
                  <a:lnTo>
                    <a:pt x="277" y="574"/>
                  </a:lnTo>
                  <a:lnTo>
                    <a:pt x="272" y="574"/>
                  </a:lnTo>
                  <a:lnTo>
                    <a:pt x="267" y="579"/>
                  </a:lnTo>
                  <a:lnTo>
                    <a:pt x="257" y="579"/>
                  </a:lnTo>
                  <a:lnTo>
                    <a:pt x="252" y="579"/>
                  </a:lnTo>
                  <a:lnTo>
                    <a:pt x="247" y="585"/>
                  </a:lnTo>
                  <a:lnTo>
                    <a:pt x="242" y="585"/>
                  </a:lnTo>
                  <a:lnTo>
                    <a:pt x="237" y="585"/>
                  </a:lnTo>
                  <a:lnTo>
                    <a:pt x="232" y="590"/>
                  </a:lnTo>
                  <a:lnTo>
                    <a:pt x="227" y="590"/>
                  </a:lnTo>
                  <a:lnTo>
                    <a:pt x="222" y="590"/>
                  </a:lnTo>
                  <a:lnTo>
                    <a:pt x="217" y="590"/>
                  </a:lnTo>
                  <a:lnTo>
                    <a:pt x="212" y="590"/>
                  </a:lnTo>
                  <a:lnTo>
                    <a:pt x="207" y="590"/>
                  </a:lnTo>
                  <a:lnTo>
                    <a:pt x="202" y="595"/>
                  </a:lnTo>
                  <a:lnTo>
                    <a:pt x="196" y="595"/>
                  </a:lnTo>
                  <a:lnTo>
                    <a:pt x="191" y="595"/>
                  </a:lnTo>
                  <a:lnTo>
                    <a:pt x="186" y="595"/>
                  </a:lnTo>
                  <a:lnTo>
                    <a:pt x="181" y="595"/>
                  </a:lnTo>
                  <a:lnTo>
                    <a:pt x="176" y="595"/>
                  </a:lnTo>
                  <a:lnTo>
                    <a:pt x="171" y="595"/>
                  </a:lnTo>
                  <a:lnTo>
                    <a:pt x="166" y="600"/>
                  </a:lnTo>
                  <a:lnTo>
                    <a:pt x="161" y="600"/>
                  </a:lnTo>
                  <a:lnTo>
                    <a:pt x="156" y="600"/>
                  </a:lnTo>
                  <a:lnTo>
                    <a:pt x="151" y="600"/>
                  </a:lnTo>
                  <a:lnTo>
                    <a:pt x="146" y="600"/>
                  </a:lnTo>
                  <a:lnTo>
                    <a:pt x="141" y="600"/>
                  </a:lnTo>
                  <a:lnTo>
                    <a:pt x="131" y="600"/>
                  </a:lnTo>
                  <a:lnTo>
                    <a:pt x="126" y="600"/>
                  </a:lnTo>
                  <a:lnTo>
                    <a:pt x="121" y="600"/>
                  </a:lnTo>
                  <a:lnTo>
                    <a:pt x="116" y="600"/>
                  </a:lnTo>
                  <a:lnTo>
                    <a:pt x="111" y="600"/>
                  </a:lnTo>
                  <a:lnTo>
                    <a:pt x="106" y="600"/>
                  </a:lnTo>
                  <a:lnTo>
                    <a:pt x="101" y="600"/>
                  </a:lnTo>
                  <a:lnTo>
                    <a:pt x="96" y="600"/>
                  </a:lnTo>
                  <a:lnTo>
                    <a:pt x="91" y="600"/>
                  </a:lnTo>
                  <a:lnTo>
                    <a:pt x="86" y="600"/>
                  </a:lnTo>
                  <a:lnTo>
                    <a:pt x="81" y="600"/>
                  </a:lnTo>
                  <a:lnTo>
                    <a:pt x="76" y="600"/>
                  </a:lnTo>
                  <a:lnTo>
                    <a:pt x="71" y="600"/>
                  </a:lnTo>
                  <a:lnTo>
                    <a:pt x="65" y="600"/>
                  </a:lnTo>
                  <a:lnTo>
                    <a:pt x="60" y="600"/>
                  </a:lnTo>
                  <a:lnTo>
                    <a:pt x="55" y="600"/>
                  </a:lnTo>
                  <a:lnTo>
                    <a:pt x="50" y="600"/>
                  </a:lnTo>
                  <a:lnTo>
                    <a:pt x="45" y="595"/>
                  </a:lnTo>
                  <a:lnTo>
                    <a:pt x="40" y="595"/>
                  </a:lnTo>
                  <a:lnTo>
                    <a:pt x="35" y="595"/>
                  </a:lnTo>
                  <a:lnTo>
                    <a:pt x="30" y="595"/>
                  </a:lnTo>
                  <a:lnTo>
                    <a:pt x="25" y="590"/>
                  </a:lnTo>
                  <a:lnTo>
                    <a:pt x="20" y="590"/>
                  </a:lnTo>
                  <a:lnTo>
                    <a:pt x="15" y="590"/>
                  </a:lnTo>
                  <a:lnTo>
                    <a:pt x="10" y="590"/>
                  </a:lnTo>
                  <a:lnTo>
                    <a:pt x="0" y="59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3" name="Freeform 171"/>
            <p:cNvSpPr>
              <a:spLocks/>
            </p:cNvSpPr>
            <p:nvPr/>
          </p:nvSpPr>
          <p:spPr bwMode="auto">
            <a:xfrm>
              <a:off x="3206" y="3607"/>
              <a:ext cx="665" cy="51"/>
            </a:xfrm>
            <a:custGeom>
              <a:avLst/>
              <a:gdLst>
                <a:gd name="T0" fmla="*/ 655 w 665"/>
                <a:gd name="T1" fmla="*/ 51 h 51"/>
                <a:gd name="T2" fmla="*/ 640 w 665"/>
                <a:gd name="T3" fmla="*/ 51 h 51"/>
                <a:gd name="T4" fmla="*/ 625 w 665"/>
                <a:gd name="T5" fmla="*/ 46 h 51"/>
                <a:gd name="T6" fmla="*/ 610 w 665"/>
                <a:gd name="T7" fmla="*/ 46 h 51"/>
                <a:gd name="T8" fmla="*/ 594 w 665"/>
                <a:gd name="T9" fmla="*/ 51 h 51"/>
                <a:gd name="T10" fmla="*/ 579 w 665"/>
                <a:gd name="T11" fmla="*/ 51 h 51"/>
                <a:gd name="T12" fmla="*/ 564 w 665"/>
                <a:gd name="T13" fmla="*/ 51 h 51"/>
                <a:gd name="T14" fmla="*/ 549 w 665"/>
                <a:gd name="T15" fmla="*/ 51 h 51"/>
                <a:gd name="T16" fmla="*/ 529 w 665"/>
                <a:gd name="T17" fmla="*/ 51 h 51"/>
                <a:gd name="T18" fmla="*/ 514 w 665"/>
                <a:gd name="T19" fmla="*/ 51 h 51"/>
                <a:gd name="T20" fmla="*/ 499 w 665"/>
                <a:gd name="T21" fmla="*/ 51 h 51"/>
                <a:gd name="T22" fmla="*/ 484 w 665"/>
                <a:gd name="T23" fmla="*/ 51 h 51"/>
                <a:gd name="T24" fmla="*/ 468 w 665"/>
                <a:gd name="T25" fmla="*/ 51 h 51"/>
                <a:gd name="T26" fmla="*/ 453 w 665"/>
                <a:gd name="T27" fmla="*/ 51 h 51"/>
                <a:gd name="T28" fmla="*/ 438 w 665"/>
                <a:gd name="T29" fmla="*/ 51 h 51"/>
                <a:gd name="T30" fmla="*/ 423 w 665"/>
                <a:gd name="T31" fmla="*/ 51 h 51"/>
                <a:gd name="T32" fmla="*/ 403 w 665"/>
                <a:gd name="T33" fmla="*/ 51 h 51"/>
                <a:gd name="T34" fmla="*/ 388 w 665"/>
                <a:gd name="T35" fmla="*/ 51 h 51"/>
                <a:gd name="T36" fmla="*/ 373 w 665"/>
                <a:gd name="T37" fmla="*/ 51 h 51"/>
                <a:gd name="T38" fmla="*/ 358 w 665"/>
                <a:gd name="T39" fmla="*/ 51 h 51"/>
                <a:gd name="T40" fmla="*/ 342 w 665"/>
                <a:gd name="T41" fmla="*/ 51 h 51"/>
                <a:gd name="T42" fmla="*/ 327 w 665"/>
                <a:gd name="T43" fmla="*/ 51 h 51"/>
                <a:gd name="T44" fmla="*/ 312 w 665"/>
                <a:gd name="T45" fmla="*/ 51 h 51"/>
                <a:gd name="T46" fmla="*/ 297 w 665"/>
                <a:gd name="T47" fmla="*/ 51 h 51"/>
                <a:gd name="T48" fmla="*/ 277 w 665"/>
                <a:gd name="T49" fmla="*/ 51 h 51"/>
                <a:gd name="T50" fmla="*/ 262 w 665"/>
                <a:gd name="T51" fmla="*/ 46 h 51"/>
                <a:gd name="T52" fmla="*/ 247 w 665"/>
                <a:gd name="T53" fmla="*/ 46 h 51"/>
                <a:gd name="T54" fmla="*/ 232 w 665"/>
                <a:gd name="T55" fmla="*/ 46 h 51"/>
                <a:gd name="T56" fmla="*/ 216 w 665"/>
                <a:gd name="T57" fmla="*/ 40 h 51"/>
                <a:gd name="T58" fmla="*/ 201 w 665"/>
                <a:gd name="T59" fmla="*/ 40 h 51"/>
                <a:gd name="T60" fmla="*/ 186 w 665"/>
                <a:gd name="T61" fmla="*/ 35 h 51"/>
                <a:gd name="T62" fmla="*/ 171 w 665"/>
                <a:gd name="T63" fmla="*/ 35 h 51"/>
                <a:gd name="T64" fmla="*/ 151 w 665"/>
                <a:gd name="T65" fmla="*/ 30 h 51"/>
                <a:gd name="T66" fmla="*/ 136 w 665"/>
                <a:gd name="T67" fmla="*/ 30 h 51"/>
                <a:gd name="T68" fmla="*/ 121 w 665"/>
                <a:gd name="T69" fmla="*/ 25 h 51"/>
                <a:gd name="T70" fmla="*/ 106 w 665"/>
                <a:gd name="T71" fmla="*/ 20 h 51"/>
                <a:gd name="T72" fmla="*/ 91 w 665"/>
                <a:gd name="T73" fmla="*/ 15 h 51"/>
                <a:gd name="T74" fmla="*/ 75 w 665"/>
                <a:gd name="T75" fmla="*/ 15 h 51"/>
                <a:gd name="T76" fmla="*/ 60 w 665"/>
                <a:gd name="T77" fmla="*/ 10 h 51"/>
                <a:gd name="T78" fmla="*/ 45 w 665"/>
                <a:gd name="T79" fmla="*/ 10 h 51"/>
                <a:gd name="T80" fmla="*/ 25 w 665"/>
                <a:gd name="T81" fmla="*/ 5 h 51"/>
                <a:gd name="T82" fmla="*/ 10 w 665"/>
                <a:gd name="T83" fmla="*/ 0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65"/>
                <a:gd name="T127" fmla="*/ 0 h 51"/>
                <a:gd name="T128" fmla="*/ 665 w 665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65" h="51">
                  <a:moveTo>
                    <a:pt x="665" y="51"/>
                  </a:moveTo>
                  <a:lnTo>
                    <a:pt x="660" y="51"/>
                  </a:lnTo>
                  <a:lnTo>
                    <a:pt x="655" y="51"/>
                  </a:lnTo>
                  <a:lnTo>
                    <a:pt x="650" y="51"/>
                  </a:lnTo>
                  <a:lnTo>
                    <a:pt x="645" y="51"/>
                  </a:lnTo>
                  <a:lnTo>
                    <a:pt x="640" y="51"/>
                  </a:lnTo>
                  <a:lnTo>
                    <a:pt x="635" y="51"/>
                  </a:lnTo>
                  <a:lnTo>
                    <a:pt x="630" y="51"/>
                  </a:lnTo>
                  <a:lnTo>
                    <a:pt x="625" y="46"/>
                  </a:lnTo>
                  <a:lnTo>
                    <a:pt x="620" y="46"/>
                  </a:lnTo>
                  <a:lnTo>
                    <a:pt x="615" y="46"/>
                  </a:lnTo>
                  <a:lnTo>
                    <a:pt x="610" y="46"/>
                  </a:lnTo>
                  <a:lnTo>
                    <a:pt x="604" y="51"/>
                  </a:lnTo>
                  <a:lnTo>
                    <a:pt x="599" y="51"/>
                  </a:lnTo>
                  <a:lnTo>
                    <a:pt x="594" y="51"/>
                  </a:lnTo>
                  <a:lnTo>
                    <a:pt x="589" y="51"/>
                  </a:lnTo>
                  <a:lnTo>
                    <a:pt x="584" y="51"/>
                  </a:lnTo>
                  <a:lnTo>
                    <a:pt x="579" y="51"/>
                  </a:lnTo>
                  <a:lnTo>
                    <a:pt x="574" y="51"/>
                  </a:lnTo>
                  <a:lnTo>
                    <a:pt x="569" y="51"/>
                  </a:lnTo>
                  <a:lnTo>
                    <a:pt x="564" y="51"/>
                  </a:lnTo>
                  <a:lnTo>
                    <a:pt x="559" y="51"/>
                  </a:lnTo>
                  <a:lnTo>
                    <a:pt x="554" y="51"/>
                  </a:lnTo>
                  <a:lnTo>
                    <a:pt x="549" y="51"/>
                  </a:lnTo>
                  <a:lnTo>
                    <a:pt x="539" y="51"/>
                  </a:lnTo>
                  <a:lnTo>
                    <a:pt x="534" y="51"/>
                  </a:lnTo>
                  <a:lnTo>
                    <a:pt x="529" y="51"/>
                  </a:lnTo>
                  <a:lnTo>
                    <a:pt x="524" y="51"/>
                  </a:lnTo>
                  <a:lnTo>
                    <a:pt x="519" y="51"/>
                  </a:lnTo>
                  <a:lnTo>
                    <a:pt x="514" y="51"/>
                  </a:lnTo>
                  <a:lnTo>
                    <a:pt x="509" y="51"/>
                  </a:lnTo>
                  <a:lnTo>
                    <a:pt x="504" y="51"/>
                  </a:lnTo>
                  <a:lnTo>
                    <a:pt x="499" y="51"/>
                  </a:lnTo>
                  <a:lnTo>
                    <a:pt x="494" y="51"/>
                  </a:lnTo>
                  <a:lnTo>
                    <a:pt x="489" y="51"/>
                  </a:lnTo>
                  <a:lnTo>
                    <a:pt x="484" y="51"/>
                  </a:lnTo>
                  <a:lnTo>
                    <a:pt x="479" y="51"/>
                  </a:lnTo>
                  <a:lnTo>
                    <a:pt x="473" y="51"/>
                  </a:lnTo>
                  <a:lnTo>
                    <a:pt x="468" y="51"/>
                  </a:lnTo>
                  <a:lnTo>
                    <a:pt x="463" y="51"/>
                  </a:lnTo>
                  <a:lnTo>
                    <a:pt x="458" y="51"/>
                  </a:lnTo>
                  <a:lnTo>
                    <a:pt x="453" y="51"/>
                  </a:lnTo>
                  <a:lnTo>
                    <a:pt x="448" y="51"/>
                  </a:lnTo>
                  <a:lnTo>
                    <a:pt x="443" y="51"/>
                  </a:lnTo>
                  <a:lnTo>
                    <a:pt x="438" y="51"/>
                  </a:lnTo>
                  <a:lnTo>
                    <a:pt x="433" y="51"/>
                  </a:lnTo>
                  <a:lnTo>
                    <a:pt x="428" y="51"/>
                  </a:lnTo>
                  <a:lnTo>
                    <a:pt x="423" y="51"/>
                  </a:lnTo>
                  <a:lnTo>
                    <a:pt x="413" y="51"/>
                  </a:lnTo>
                  <a:lnTo>
                    <a:pt x="408" y="51"/>
                  </a:lnTo>
                  <a:lnTo>
                    <a:pt x="403" y="51"/>
                  </a:lnTo>
                  <a:lnTo>
                    <a:pt x="398" y="51"/>
                  </a:lnTo>
                  <a:lnTo>
                    <a:pt x="393" y="51"/>
                  </a:lnTo>
                  <a:lnTo>
                    <a:pt x="388" y="51"/>
                  </a:lnTo>
                  <a:lnTo>
                    <a:pt x="383" y="51"/>
                  </a:lnTo>
                  <a:lnTo>
                    <a:pt x="378" y="51"/>
                  </a:lnTo>
                  <a:lnTo>
                    <a:pt x="373" y="51"/>
                  </a:lnTo>
                  <a:lnTo>
                    <a:pt x="368" y="51"/>
                  </a:lnTo>
                  <a:lnTo>
                    <a:pt x="363" y="51"/>
                  </a:lnTo>
                  <a:lnTo>
                    <a:pt x="358" y="51"/>
                  </a:lnTo>
                  <a:lnTo>
                    <a:pt x="353" y="51"/>
                  </a:lnTo>
                  <a:lnTo>
                    <a:pt x="348" y="51"/>
                  </a:lnTo>
                  <a:lnTo>
                    <a:pt x="342" y="51"/>
                  </a:lnTo>
                  <a:lnTo>
                    <a:pt x="337" y="51"/>
                  </a:lnTo>
                  <a:lnTo>
                    <a:pt x="332" y="51"/>
                  </a:lnTo>
                  <a:lnTo>
                    <a:pt x="327" y="51"/>
                  </a:lnTo>
                  <a:lnTo>
                    <a:pt x="322" y="51"/>
                  </a:lnTo>
                  <a:lnTo>
                    <a:pt x="317" y="51"/>
                  </a:lnTo>
                  <a:lnTo>
                    <a:pt x="312" y="51"/>
                  </a:lnTo>
                  <a:lnTo>
                    <a:pt x="307" y="51"/>
                  </a:lnTo>
                  <a:lnTo>
                    <a:pt x="302" y="51"/>
                  </a:lnTo>
                  <a:lnTo>
                    <a:pt x="297" y="51"/>
                  </a:lnTo>
                  <a:lnTo>
                    <a:pt x="287" y="51"/>
                  </a:lnTo>
                  <a:lnTo>
                    <a:pt x="282" y="51"/>
                  </a:lnTo>
                  <a:lnTo>
                    <a:pt x="277" y="51"/>
                  </a:lnTo>
                  <a:lnTo>
                    <a:pt x="272" y="46"/>
                  </a:lnTo>
                  <a:lnTo>
                    <a:pt x="267" y="46"/>
                  </a:lnTo>
                  <a:lnTo>
                    <a:pt x="262" y="46"/>
                  </a:lnTo>
                  <a:lnTo>
                    <a:pt x="257" y="46"/>
                  </a:lnTo>
                  <a:lnTo>
                    <a:pt x="252" y="46"/>
                  </a:lnTo>
                  <a:lnTo>
                    <a:pt x="247" y="46"/>
                  </a:lnTo>
                  <a:lnTo>
                    <a:pt x="242" y="46"/>
                  </a:lnTo>
                  <a:lnTo>
                    <a:pt x="237" y="46"/>
                  </a:lnTo>
                  <a:lnTo>
                    <a:pt x="232" y="46"/>
                  </a:lnTo>
                  <a:lnTo>
                    <a:pt x="227" y="40"/>
                  </a:lnTo>
                  <a:lnTo>
                    <a:pt x="222" y="40"/>
                  </a:lnTo>
                  <a:lnTo>
                    <a:pt x="216" y="40"/>
                  </a:lnTo>
                  <a:lnTo>
                    <a:pt x="211" y="40"/>
                  </a:lnTo>
                  <a:lnTo>
                    <a:pt x="206" y="40"/>
                  </a:lnTo>
                  <a:lnTo>
                    <a:pt x="201" y="40"/>
                  </a:lnTo>
                  <a:lnTo>
                    <a:pt x="196" y="35"/>
                  </a:lnTo>
                  <a:lnTo>
                    <a:pt x="191" y="35"/>
                  </a:lnTo>
                  <a:lnTo>
                    <a:pt x="186" y="35"/>
                  </a:lnTo>
                  <a:lnTo>
                    <a:pt x="181" y="35"/>
                  </a:lnTo>
                  <a:lnTo>
                    <a:pt x="176" y="35"/>
                  </a:lnTo>
                  <a:lnTo>
                    <a:pt x="171" y="35"/>
                  </a:lnTo>
                  <a:lnTo>
                    <a:pt x="161" y="35"/>
                  </a:lnTo>
                  <a:lnTo>
                    <a:pt x="156" y="35"/>
                  </a:lnTo>
                  <a:lnTo>
                    <a:pt x="151" y="30"/>
                  </a:lnTo>
                  <a:lnTo>
                    <a:pt x="146" y="30"/>
                  </a:lnTo>
                  <a:lnTo>
                    <a:pt x="141" y="30"/>
                  </a:lnTo>
                  <a:lnTo>
                    <a:pt x="136" y="30"/>
                  </a:lnTo>
                  <a:lnTo>
                    <a:pt x="131" y="30"/>
                  </a:lnTo>
                  <a:lnTo>
                    <a:pt x="126" y="25"/>
                  </a:lnTo>
                  <a:lnTo>
                    <a:pt x="121" y="25"/>
                  </a:lnTo>
                  <a:lnTo>
                    <a:pt x="116" y="25"/>
                  </a:lnTo>
                  <a:lnTo>
                    <a:pt x="111" y="25"/>
                  </a:lnTo>
                  <a:lnTo>
                    <a:pt x="106" y="20"/>
                  </a:lnTo>
                  <a:lnTo>
                    <a:pt x="101" y="20"/>
                  </a:lnTo>
                  <a:lnTo>
                    <a:pt x="96" y="20"/>
                  </a:lnTo>
                  <a:lnTo>
                    <a:pt x="91" y="15"/>
                  </a:lnTo>
                  <a:lnTo>
                    <a:pt x="85" y="15"/>
                  </a:lnTo>
                  <a:lnTo>
                    <a:pt x="80" y="15"/>
                  </a:lnTo>
                  <a:lnTo>
                    <a:pt x="75" y="15"/>
                  </a:lnTo>
                  <a:lnTo>
                    <a:pt x="70" y="15"/>
                  </a:lnTo>
                  <a:lnTo>
                    <a:pt x="65" y="15"/>
                  </a:lnTo>
                  <a:lnTo>
                    <a:pt x="60" y="10"/>
                  </a:lnTo>
                  <a:lnTo>
                    <a:pt x="55" y="10"/>
                  </a:lnTo>
                  <a:lnTo>
                    <a:pt x="50" y="10"/>
                  </a:lnTo>
                  <a:lnTo>
                    <a:pt x="45" y="10"/>
                  </a:lnTo>
                  <a:lnTo>
                    <a:pt x="40" y="5"/>
                  </a:lnTo>
                  <a:lnTo>
                    <a:pt x="30" y="5"/>
                  </a:lnTo>
                  <a:lnTo>
                    <a:pt x="25" y="5"/>
                  </a:lnTo>
                  <a:lnTo>
                    <a:pt x="20" y="5"/>
                  </a:lnTo>
                  <a:lnTo>
                    <a:pt x="15" y="5"/>
                  </a:ln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94" name="Freeform 172"/>
            <p:cNvSpPr>
              <a:spLocks/>
            </p:cNvSpPr>
            <p:nvPr/>
          </p:nvSpPr>
          <p:spPr bwMode="auto">
            <a:xfrm>
              <a:off x="2808" y="3058"/>
              <a:ext cx="398" cy="564"/>
            </a:xfrm>
            <a:custGeom>
              <a:avLst/>
              <a:gdLst>
                <a:gd name="T0" fmla="*/ 393 w 398"/>
                <a:gd name="T1" fmla="*/ 549 h 564"/>
                <a:gd name="T2" fmla="*/ 383 w 398"/>
                <a:gd name="T3" fmla="*/ 554 h 564"/>
                <a:gd name="T4" fmla="*/ 373 w 398"/>
                <a:gd name="T5" fmla="*/ 554 h 564"/>
                <a:gd name="T6" fmla="*/ 363 w 398"/>
                <a:gd name="T7" fmla="*/ 554 h 564"/>
                <a:gd name="T8" fmla="*/ 352 w 398"/>
                <a:gd name="T9" fmla="*/ 559 h 564"/>
                <a:gd name="T10" fmla="*/ 342 w 398"/>
                <a:gd name="T11" fmla="*/ 564 h 564"/>
                <a:gd name="T12" fmla="*/ 332 w 398"/>
                <a:gd name="T13" fmla="*/ 564 h 564"/>
                <a:gd name="T14" fmla="*/ 322 w 398"/>
                <a:gd name="T15" fmla="*/ 559 h 564"/>
                <a:gd name="T16" fmla="*/ 312 w 398"/>
                <a:gd name="T17" fmla="*/ 549 h 564"/>
                <a:gd name="T18" fmla="*/ 297 w 398"/>
                <a:gd name="T19" fmla="*/ 539 h 564"/>
                <a:gd name="T20" fmla="*/ 287 w 398"/>
                <a:gd name="T21" fmla="*/ 529 h 564"/>
                <a:gd name="T22" fmla="*/ 277 w 398"/>
                <a:gd name="T23" fmla="*/ 524 h 564"/>
                <a:gd name="T24" fmla="*/ 267 w 398"/>
                <a:gd name="T25" fmla="*/ 514 h 564"/>
                <a:gd name="T26" fmla="*/ 262 w 398"/>
                <a:gd name="T27" fmla="*/ 499 h 564"/>
                <a:gd name="T28" fmla="*/ 257 w 398"/>
                <a:gd name="T29" fmla="*/ 489 h 564"/>
                <a:gd name="T30" fmla="*/ 247 w 398"/>
                <a:gd name="T31" fmla="*/ 479 h 564"/>
                <a:gd name="T32" fmla="*/ 242 w 398"/>
                <a:gd name="T33" fmla="*/ 469 h 564"/>
                <a:gd name="T34" fmla="*/ 232 w 398"/>
                <a:gd name="T35" fmla="*/ 458 h 564"/>
                <a:gd name="T36" fmla="*/ 226 w 398"/>
                <a:gd name="T37" fmla="*/ 443 h 564"/>
                <a:gd name="T38" fmla="*/ 221 w 398"/>
                <a:gd name="T39" fmla="*/ 428 h 564"/>
                <a:gd name="T40" fmla="*/ 216 w 398"/>
                <a:gd name="T41" fmla="*/ 418 h 564"/>
                <a:gd name="T42" fmla="*/ 206 w 398"/>
                <a:gd name="T43" fmla="*/ 408 h 564"/>
                <a:gd name="T44" fmla="*/ 201 w 398"/>
                <a:gd name="T45" fmla="*/ 398 h 564"/>
                <a:gd name="T46" fmla="*/ 191 w 398"/>
                <a:gd name="T47" fmla="*/ 388 h 564"/>
                <a:gd name="T48" fmla="*/ 186 w 398"/>
                <a:gd name="T49" fmla="*/ 368 h 564"/>
                <a:gd name="T50" fmla="*/ 176 w 398"/>
                <a:gd name="T51" fmla="*/ 353 h 564"/>
                <a:gd name="T52" fmla="*/ 171 w 398"/>
                <a:gd name="T53" fmla="*/ 332 h 564"/>
                <a:gd name="T54" fmla="*/ 166 w 398"/>
                <a:gd name="T55" fmla="*/ 317 h 564"/>
                <a:gd name="T56" fmla="*/ 161 w 398"/>
                <a:gd name="T57" fmla="*/ 307 h 564"/>
                <a:gd name="T58" fmla="*/ 156 w 398"/>
                <a:gd name="T59" fmla="*/ 297 h 564"/>
                <a:gd name="T60" fmla="*/ 151 w 398"/>
                <a:gd name="T61" fmla="*/ 277 h 564"/>
                <a:gd name="T62" fmla="*/ 146 w 398"/>
                <a:gd name="T63" fmla="*/ 267 h 564"/>
                <a:gd name="T64" fmla="*/ 136 w 398"/>
                <a:gd name="T65" fmla="*/ 257 h 564"/>
                <a:gd name="T66" fmla="*/ 126 w 398"/>
                <a:gd name="T67" fmla="*/ 242 h 564"/>
                <a:gd name="T68" fmla="*/ 121 w 398"/>
                <a:gd name="T69" fmla="*/ 232 h 564"/>
                <a:gd name="T70" fmla="*/ 116 w 398"/>
                <a:gd name="T71" fmla="*/ 222 h 564"/>
                <a:gd name="T72" fmla="*/ 106 w 398"/>
                <a:gd name="T73" fmla="*/ 211 h 564"/>
                <a:gd name="T74" fmla="*/ 95 w 398"/>
                <a:gd name="T75" fmla="*/ 206 h 564"/>
                <a:gd name="T76" fmla="*/ 90 w 398"/>
                <a:gd name="T77" fmla="*/ 196 h 564"/>
                <a:gd name="T78" fmla="*/ 80 w 398"/>
                <a:gd name="T79" fmla="*/ 186 h 564"/>
                <a:gd name="T80" fmla="*/ 75 w 398"/>
                <a:gd name="T81" fmla="*/ 166 h 564"/>
                <a:gd name="T82" fmla="*/ 70 w 398"/>
                <a:gd name="T83" fmla="*/ 156 h 564"/>
                <a:gd name="T84" fmla="*/ 65 w 398"/>
                <a:gd name="T85" fmla="*/ 146 h 564"/>
                <a:gd name="T86" fmla="*/ 50 w 398"/>
                <a:gd name="T87" fmla="*/ 136 h 564"/>
                <a:gd name="T88" fmla="*/ 45 w 398"/>
                <a:gd name="T89" fmla="*/ 116 h 564"/>
                <a:gd name="T90" fmla="*/ 40 w 398"/>
                <a:gd name="T91" fmla="*/ 101 h 564"/>
                <a:gd name="T92" fmla="*/ 35 w 398"/>
                <a:gd name="T93" fmla="*/ 91 h 564"/>
                <a:gd name="T94" fmla="*/ 30 w 398"/>
                <a:gd name="T95" fmla="*/ 70 h 564"/>
                <a:gd name="T96" fmla="*/ 25 w 398"/>
                <a:gd name="T97" fmla="*/ 55 h 564"/>
                <a:gd name="T98" fmla="*/ 20 w 398"/>
                <a:gd name="T99" fmla="*/ 40 h 564"/>
                <a:gd name="T100" fmla="*/ 10 w 398"/>
                <a:gd name="T101" fmla="*/ 30 h 564"/>
                <a:gd name="T102" fmla="*/ 5 w 398"/>
                <a:gd name="T103" fmla="*/ 20 h 564"/>
                <a:gd name="T104" fmla="*/ 0 w 398"/>
                <a:gd name="T105" fmla="*/ 5 h 5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8"/>
                <a:gd name="T160" fmla="*/ 0 h 564"/>
                <a:gd name="T161" fmla="*/ 398 w 398"/>
                <a:gd name="T162" fmla="*/ 564 h 5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8" h="564">
                  <a:moveTo>
                    <a:pt x="398" y="549"/>
                  </a:moveTo>
                  <a:lnTo>
                    <a:pt x="393" y="549"/>
                  </a:lnTo>
                  <a:lnTo>
                    <a:pt x="388" y="554"/>
                  </a:lnTo>
                  <a:lnTo>
                    <a:pt x="383" y="554"/>
                  </a:lnTo>
                  <a:lnTo>
                    <a:pt x="378" y="554"/>
                  </a:lnTo>
                  <a:lnTo>
                    <a:pt x="373" y="554"/>
                  </a:lnTo>
                  <a:lnTo>
                    <a:pt x="368" y="554"/>
                  </a:lnTo>
                  <a:lnTo>
                    <a:pt x="363" y="554"/>
                  </a:lnTo>
                  <a:lnTo>
                    <a:pt x="357" y="554"/>
                  </a:lnTo>
                  <a:lnTo>
                    <a:pt x="352" y="559"/>
                  </a:lnTo>
                  <a:lnTo>
                    <a:pt x="347" y="564"/>
                  </a:lnTo>
                  <a:lnTo>
                    <a:pt x="342" y="564"/>
                  </a:lnTo>
                  <a:lnTo>
                    <a:pt x="337" y="564"/>
                  </a:lnTo>
                  <a:lnTo>
                    <a:pt x="332" y="564"/>
                  </a:lnTo>
                  <a:lnTo>
                    <a:pt x="327" y="564"/>
                  </a:lnTo>
                  <a:lnTo>
                    <a:pt x="322" y="559"/>
                  </a:lnTo>
                  <a:lnTo>
                    <a:pt x="317" y="554"/>
                  </a:lnTo>
                  <a:lnTo>
                    <a:pt x="312" y="549"/>
                  </a:lnTo>
                  <a:lnTo>
                    <a:pt x="302" y="544"/>
                  </a:lnTo>
                  <a:lnTo>
                    <a:pt x="297" y="539"/>
                  </a:lnTo>
                  <a:lnTo>
                    <a:pt x="292" y="534"/>
                  </a:lnTo>
                  <a:lnTo>
                    <a:pt x="287" y="529"/>
                  </a:lnTo>
                  <a:lnTo>
                    <a:pt x="282" y="529"/>
                  </a:lnTo>
                  <a:lnTo>
                    <a:pt x="277" y="524"/>
                  </a:lnTo>
                  <a:lnTo>
                    <a:pt x="272" y="519"/>
                  </a:lnTo>
                  <a:lnTo>
                    <a:pt x="267" y="514"/>
                  </a:lnTo>
                  <a:lnTo>
                    <a:pt x="267" y="509"/>
                  </a:lnTo>
                  <a:lnTo>
                    <a:pt x="262" y="499"/>
                  </a:lnTo>
                  <a:lnTo>
                    <a:pt x="262" y="494"/>
                  </a:lnTo>
                  <a:lnTo>
                    <a:pt x="257" y="489"/>
                  </a:lnTo>
                  <a:lnTo>
                    <a:pt x="252" y="484"/>
                  </a:lnTo>
                  <a:lnTo>
                    <a:pt x="247" y="479"/>
                  </a:lnTo>
                  <a:lnTo>
                    <a:pt x="247" y="474"/>
                  </a:lnTo>
                  <a:lnTo>
                    <a:pt x="242" y="469"/>
                  </a:lnTo>
                  <a:lnTo>
                    <a:pt x="237" y="463"/>
                  </a:lnTo>
                  <a:lnTo>
                    <a:pt x="232" y="458"/>
                  </a:lnTo>
                  <a:lnTo>
                    <a:pt x="232" y="448"/>
                  </a:lnTo>
                  <a:lnTo>
                    <a:pt x="226" y="443"/>
                  </a:lnTo>
                  <a:lnTo>
                    <a:pt x="226" y="433"/>
                  </a:lnTo>
                  <a:lnTo>
                    <a:pt x="221" y="428"/>
                  </a:lnTo>
                  <a:lnTo>
                    <a:pt x="221" y="423"/>
                  </a:lnTo>
                  <a:lnTo>
                    <a:pt x="216" y="418"/>
                  </a:lnTo>
                  <a:lnTo>
                    <a:pt x="211" y="413"/>
                  </a:lnTo>
                  <a:lnTo>
                    <a:pt x="206" y="408"/>
                  </a:lnTo>
                  <a:lnTo>
                    <a:pt x="206" y="403"/>
                  </a:lnTo>
                  <a:lnTo>
                    <a:pt x="201" y="398"/>
                  </a:lnTo>
                  <a:lnTo>
                    <a:pt x="196" y="393"/>
                  </a:lnTo>
                  <a:lnTo>
                    <a:pt x="191" y="388"/>
                  </a:lnTo>
                  <a:lnTo>
                    <a:pt x="191" y="373"/>
                  </a:lnTo>
                  <a:lnTo>
                    <a:pt x="186" y="368"/>
                  </a:lnTo>
                  <a:lnTo>
                    <a:pt x="186" y="358"/>
                  </a:lnTo>
                  <a:lnTo>
                    <a:pt x="176" y="353"/>
                  </a:lnTo>
                  <a:lnTo>
                    <a:pt x="176" y="337"/>
                  </a:lnTo>
                  <a:lnTo>
                    <a:pt x="171" y="332"/>
                  </a:lnTo>
                  <a:lnTo>
                    <a:pt x="171" y="322"/>
                  </a:lnTo>
                  <a:lnTo>
                    <a:pt x="166" y="317"/>
                  </a:lnTo>
                  <a:lnTo>
                    <a:pt x="166" y="312"/>
                  </a:lnTo>
                  <a:lnTo>
                    <a:pt x="161" y="307"/>
                  </a:lnTo>
                  <a:lnTo>
                    <a:pt x="156" y="302"/>
                  </a:lnTo>
                  <a:lnTo>
                    <a:pt x="156" y="297"/>
                  </a:lnTo>
                  <a:lnTo>
                    <a:pt x="151" y="292"/>
                  </a:lnTo>
                  <a:lnTo>
                    <a:pt x="151" y="277"/>
                  </a:lnTo>
                  <a:lnTo>
                    <a:pt x="146" y="272"/>
                  </a:lnTo>
                  <a:lnTo>
                    <a:pt x="146" y="267"/>
                  </a:lnTo>
                  <a:lnTo>
                    <a:pt x="141" y="262"/>
                  </a:lnTo>
                  <a:lnTo>
                    <a:pt x="136" y="257"/>
                  </a:lnTo>
                  <a:lnTo>
                    <a:pt x="131" y="252"/>
                  </a:lnTo>
                  <a:lnTo>
                    <a:pt x="126" y="242"/>
                  </a:lnTo>
                  <a:lnTo>
                    <a:pt x="126" y="237"/>
                  </a:lnTo>
                  <a:lnTo>
                    <a:pt x="121" y="232"/>
                  </a:lnTo>
                  <a:lnTo>
                    <a:pt x="116" y="227"/>
                  </a:lnTo>
                  <a:lnTo>
                    <a:pt x="116" y="222"/>
                  </a:lnTo>
                  <a:lnTo>
                    <a:pt x="111" y="217"/>
                  </a:lnTo>
                  <a:lnTo>
                    <a:pt x="106" y="211"/>
                  </a:lnTo>
                  <a:lnTo>
                    <a:pt x="101" y="206"/>
                  </a:lnTo>
                  <a:lnTo>
                    <a:pt x="95" y="206"/>
                  </a:lnTo>
                  <a:lnTo>
                    <a:pt x="90" y="201"/>
                  </a:lnTo>
                  <a:lnTo>
                    <a:pt x="90" y="196"/>
                  </a:lnTo>
                  <a:lnTo>
                    <a:pt x="85" y="191"/>
                  </a:lnTo>
                  <a:lnTo>
                    <a:pt x="80" y="186"/>
                  </a:lnTo>
                  <a:lnTo>
                    <a:pt x="80" y="171"/>
                  </a:lnTo>
                  <a:lnTo>
                    <a:pt x="75" y="166"/>
                  </a:lnTo>
                  <a:lnTo>
                    <a:pt x="75" y="161"/>
                  </a:lnTo>
                  <a:lnTo>
                    <a:pt x="70" y="156"/>
                  </a:lnTo>
                  <a:lnTo>
                    <a:pt x="70" y="151"/>
                  </a:lnTo>
                  <a:lnTo>
                    <a:pt x="65" y="146"/>
                  </a:lnTo>
                  <a:lnTo>
                    <a:pt x="60" y="141"/>
                  </a:lnTo>
                  <a:lnTo>
                    <a:pt x="50" y="136"/>
                  </a:lnTo>
                  <a:lnTo>
                    <a:pt x="45" y="131"/>
                  </a:lnTo>
                  <a:lnTo>
                    <a:pt x="45" y="116"/>
                  </a:lnTo>
                  <a:lnTo>
                    <a:pt x="40" y="111"/>
                  </a:lnTo>
                  <a:lnTo>
                    <a:pt x="40" y="101"/>
                  </a:lnTo>
                  <a:lnTo>
                    <a:pt x="35" y="96"/>
                  </a:lnTo>
                  <a:lnTo>
                    <a:pt x="35" y="91"/>
                  </a:lnTo>
                  <a:lnTo>
                    <a:pt x="30" y="85"/>
                  </a:lnTo>
                  <a:lnTo>
                    <a:pt x="30" y="70"/>
                  </a:lnTo>
                  <a:lnTo>
                    <a:pt x="25" y="65"/>
                  </a:lnTo>
                  <a:lnTo>
                    <a:pt x="25" y="55"/>
                  </a:lnTo>
                  <a:lnTo>
                    <a:pt x="20" y="50"/>
                  </a:lnTo>
                  <a:lnTo>
                    <a:pt x="20" y="40"/>
                  </a:lnTo>
                  <a:lnTo>
                    <a:pt x="15" y="35"/>
                  </a:lnTo>
                  <a:lnTo>
                    <a:pt x="10" y="30"/>
                  </a:lnTo>
                  <a:lnTo>
                    <a:pt x="10" y="25"/>
                  </a:lnTo>
                  <a:lnTo>
                    <a:pt x="5" y="20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443" name="Group 184"/>
          <p:cNvGrpSpPr>
            <a:grpSpLocks/>
          </p:cNvGrpSpPr>
          <p:nvPr/>
        </p:nvGrpSpPr>
        <p:grpSpPr bwMode="auto">
          <a:xfrm>
            <a:off x="200025" y="857250"/>
            <a:ext cx="2371725" cy="1900238"/>
            <a:chOff x="126" y="540"/>
            <a:chExt cx="1332" cy="1442"/>
          </a:xfrm>
        </p:grpSpPr>
        <p:sp>
          <p:nvSpPr>
            <p:cNvPr id="18484" name="Rectangle 178"/>
            <p:cNvSpPr>
              <a:spLocks noChangeArrowheads="1"/>
            </p:cNvSpPr>
            <p:nvPr/>
          </p:nvSpPr>
          <p:spPr bwMode="auto">
            <a:xfrm>
              <a:off x="126" y="540"/>
              <a:ext cx="1332" cy="11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Text Box 181"/>
            <p:cNvSpPr txBox="1">
              <a:spLocks noChangeArrowheads="1"/>
            </p:cNvSpPr>
            <p:nvPr/>
          </p:nvSpPr>
          <p:spPr bwMode="auto">
            <a:xfrm>
              <a:off x="127" y="1725"/>
              <a:ext cx="1331" cy="25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Medical</a:t>
              </a:r>
            </a:p>
          </p:txBody>
        </p:sp>
        <p:sp>
          <p:nvSpPr>
            <p:cNvPr id="18486" name="Rectangle 183"/>
            <p:cNvSpPr>
              <a:spLocks noChangeArrowheads="1"/>
            </p:cNvSpPr>
            <p:nvPr/>
          </p:nvSpPr>
          <p:spPr bwMode="auto">
            <a:xfrm>
              <a:off x="185" y="593"/>
              <a:ext cx="1210" cy="1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444" name="Picture 188" descr="ecg_5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9" t="25999" r="909" b="3714"/>
          <a:stretch>
            <a:fillRect/>
          </a:stretch>
        </p:blipFill>
        <p:spPr bwMode="auto">
          <a:xfrm>
            <a:off x="295275" y="923925"/>
            <a:ext cx="2163763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5" name="Group 193"/>
          <p:cNvGrpSpPr>
            <a:grpSpLocks/>
          </p:cNvGrpSpPr>
          <p:nvPr/>
        </p:nvGrpSpPr>
        <p:grpSpPr bwMode="auto">
          <a:xfrm>
            <a:off x="4391025" y="2867025"/>
            <a:ext cx="2371725" cy="1900238"/>
            <a:chOff x="126" y="540"/>
            <a:chExt cx="1332" cy="1442"/>
          </a:xfrm>
        </p:grpSpPr>
        <p:sp>
          <p:nvSpPr>
            <p:cNvPr id="18481" name="Rectangle 194"/>
            <p:cNvSpPr>
              <a:spLocks noChangeArrowheads="1"/>
            </p:cNvSpPr>
            <p:nvPr/>
          </p:nvSpPr>
          <p:spPr bwMode="auto">
            <a:xfrm>
              <a:off x="126" y="540"/>
              <a:ext cx="1332" cy="11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Text Box 195"/>
            <p:cNvSpPr txBox="1">
              <a:spLocks noChangeArrowheads="1"/>
            </p:cNvSpPr>
            <p:nvPr/>
          </p:nvSpPr>
          <p:spPr bwMode="auto">
            <a:xfrm>
              <a:off x="127" y="1725"/>
              <a:ext cx="1331" cy="25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Mobility </a:t>
              </a:r>
            </a:p>
          </p:txBody>
        </p:sp>
        <p:sp>
          <p:nvSpPr>
            <p:cNvPr id="18483" name="Rectangle 196"/>
            <p:cNvSpPr>
              <a:spLocks noChangeArrowheads="1"/>
            </p:cNvSpPr>
            <p:nvPr/>
          </p:nvSpPr>
          <p:spPr bwMode="auto">
            <a:xfrm>
              <a:off x="185" y="593"/>
              <a:ext cx="1210" cy="1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46" name="Group 233"/>
          <p:cNvGrpSpPr>
            <a:grpSpLocks/>
          </p:cNvGrpSpPr>
          <p:nvPr/>
        </p:nvGrpSpPr>
        <p:grpSpPr bwMode="auto">
          <a:xfrm>
            <a:off x="438150" y="4868863"/>
            <a:ext cx="2371725" cy="1898650"/>
            <a:chOff x="630" y="3067"/>
            <a:chExt cx="1494" cy="1196"/>
          </a:xfrm>
        </p:grpSpPr>
        <p:grpSp>
          <p:nvGrpSpPr>
            <p:cNvPr id="18476" name="Group 201"/>
            <p:cNvGrpSpPr>
              <a:grpSpLocks/>
            </p:cNvGrpSpPr>
            <p:nvPr/>
          </p:nvGrpSpPr>
          <p:grpSpPr bwMode="auto">
            <a:xfrm>
              <a:off x="630" y="3067"/>
              <a:ext cx="1494" cy="1196"/>
              <a:chOff x="126" y="540"/>
              <a:chExt cx="1332" cy="1442"/>
            </a:xfrm>
          </p:grpSpPr>
          <p:sp>
            <p:nvSpPr>
              <p:cNvPr id="18478" name="Rectangle 202"/>
              <p:cNvSpPr>
                <a:spLocks noChangeArrowheads="1"/>
              </p:cNvSpPr>
              <p:nvPr/>
            </p:nvSpPr>
            <p:spPr bwMode="auto">
              <a:xfrm>
                <a:off x="126" y="540"/>
                <a:ext cx="1332" cy="11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9" name="Text Box 203"/>
              <p:cNvSpPr txBox="1">
                <a:spLocks noChangeArrowheads="1"/>
              </p:cNvSpPr>
              <p:nvPr/>
            </p:nvSpPr>
            <p:spPr bwMode="auto">
              <a:xfrm>
                <a:off x="127" y="1725"/>
                <a:ext cx="1331" cy="25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/>
                  <a:t>Financial</a:t>
                </a:r>
              </a:p>
            </p:txBody>
          </p:sp>
          <p:sp>
            <p:nvSpPr>
              <p:cNvPr id="18480" name="Rectangle 204"/>
              <p:cNvSpPr>
                <a:spLocks noChangeArrowheads="1"/>
              </p:cNvSpPr>
              <p:nvPr/>
            </p:nvSpPr>
            <p:spPr bwMode="auto">
              <a:xfrm>
                <a:off x="185" y="593"/>
                <a:ext cx="1210" cy="1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77" name="Picture 2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05" t="55731" r="5234" b="20471"/>
            <a:stretch>
              <a:fillRect/>
            </a:stretch>
          </p:blipFill>
          <p:spPr bwMode="auto">
            <a:xfrm>
              <a:off x="690" y="3096"/>
              <a:ext cx="1367" cy="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447" name="Rectangle 207"/>
          <p:cNvSpPr>
            <a:spLocks noChangeArrowheads="1"/>
          </p:cNvSpPr>
          <p:nvPr/>
        </p:nvSpPr>
        <p:spPr bwMode="auto">
          <a:xfrm>
            <a:off x="1074738" y="4979988"/>
            <a:ext cx="10175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9900"/>
                </a:solidFill>
              </a:rPr>
              <a:t>Microsoft</a:t>
            </a:r>
          </a:p>
        </p:txBody>
      </p:sp>
      <p:sp>
        <p:nvSpPr>
          <p:cNvPr id="18448" name="Rectangle 208"/>
          <p:cNvSpPr>
            <a:spLocks noChangeArrowheads="1"/>
          </p:cNvSpPr>
          <p:nvPr/>
        </p:nvSpPr>
        <p:spPr bwMode="auto">
          <a:xfrm>
            <a:off x="2027238" y="5980113"/>
            <a:ext cx="7604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9900"/>
                </a:solidFill>
              </a:rPr>
              <a:t>Yahoo</a:t>
            </a:r>
          </a:p>
        </p:txBody>
      </p:sp>
      <p:grpSp>
        <p:nvGrpSpPr>
          <p:cNvPr id="18449" name="Group 234"/>
          <p:cNvGrpSpPr>
            <a:grpSpLocks/>
          </p:cNvGrpSpPr>
          <p:nvPr/>
        </p:nvGrpSpPr>
        <p:grpSpPr bwMode="auto">
          <a:xfrm>
            <a:off x="1733550" y="2857500"/>
            <a:ext cx="2371725" cy="1898650"/>
            <a:chOff x="1254" y="1806"/>
            <a:chExt cx="1494" cy="1196"/>
          </a:xfrm>
        </p:grpSpPr>
        <p:grpSp>
          <p:nvGrpSpPr>
            <p:cNvPr id="18467" name="Group 189"/>
            <p:cNvGrpSpPr>
              <a:grpSpLocks/>
            </p:cNvGrpSpPr>
            <p:nvPr/>
          </p:nvGrpSpPr>
          <p:grpSpPr bwMode="auto">
            <a:xfrm>
              <a:off x="1254" y="1806"/>
              <a:ext cx="1494" cy="1196"/>
              <a:chOff x="126" y="540"/>
              <a:chExt cx="1332" cy="1442"/>
            </a:xfrm>
          </p:grpSpPr>
          <p:sp>
            <p:nvSpPr>
              <p:cNvPr id="18473" name="Rectangle 190"/>
              <p:cNvSpPr>
                <a:spLocks noChangeArrowheads="1"/>
              </p:cNvSpPr>
              <p:nvPr/>
            </p:nvSpPr>
            <p:spPr bwMode="auto">
              <a:xfrm>
                <a:off x="126" y="540"/>
                <a:ext cx="1332" cy="11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4" name="Text Box 191"/>
              <p:cNvSpPr txBox="1">
                <a:spLocks noChangeArrowheads="1"/>
              </p:cNvSpPr>
              <p:nvPr/>
            </p:nvSpPr>
            <p:spPr bwMode="auto">
              <a:xfrm>
                <a:off x="127" y="1725"/>
                <a:ext cx="1331" cy="25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/>
                  <a:t>Astronomical </a:t>
                </a:r>
              </a:p>
            </p:txBody>
          </p:sp>
          <p:sp>
            <p:nvSpPr>
              <p:cNvPr id="18475" name="Rectangle 192"/>
              <p:cNvSpPr>
                <a:spLocks noChangeArrowheads="1"/>
              </p:cNvSpPr>
              <p:nvPr/>
            </p:nvSpPr>
            <p:spPr bwMode="auto">
              <a:xfrm>
                <a:off x="185" y="593"/>
                <a:ext cx="1210" cy="1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68" name="Rectangle 219"/>
            <p:cNvSpPr>
              <a:spLocks noChangeArrowheads="1"/>
            </p:cNvSpPr>
            <p:nvPr/>
          </p:nvSpPr>
          <p:spPr bwMode="auto">
            <a:xfrm>
              <a:off x="1314" y="1848"/>
              <a:ext cx="1356" cy="89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8469" name="Picture 210" descr="sunspot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6" y="1848"/>
              <a:ext cx="1104" cy="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70" name="Freeform 215"/>
            <p:cNvSpPr>
              <a:spLocks/>
            </p:cNvSpPr>
            <p:nvPr/>
          </p:nvSpPr>
          <p:spPr bwMode="auto">
            <a:xfrm>
              <a:off x="1378" y="1988"/>
              <a:ext cx="1213" cy="589"/>
            </a:xfrm>
            <a:custGeom>
              <a:avLst/>
              <a:gdLst>
                <a:gd name="T0" fmla="*/ 48 w 763"/>
                <a:gd name="T1" fmla="*/ 101 h 1069"/>
                <a:gd name="T2" fmla="*/ 121 w 763"/>
                <a:gd name="T3" fmla="*/ 148 h 1069"/>
                <a:gd name="T4" fmla="*/ 197 w 763"/>
                <a:gd name="T5" fmla="*/ 113 h 1069"/>
                <a:gd name="T6" fmla="*/ 270 w 763"/>
                <a:gd name="T7" fmla="*/ 58 h 1069"/>
                <a:gd name="T8" fmla="*/ 342 w 763"/>
                <a:gd name="T9" fmla="*/ 137 h 1069"/>
                <a:gd name="T10" fmla="*/ 415 w 763"/>
                <a:gd name="T11" fmla="*/ 163 h 1069"/>
                <a:gd name="T12" fmla="*/ 485 w 763"/>
                <a:gd name="T13" fmla="*/ 63 h 1069"/>
                <a:gd name="T14" fmla="*/ 558 w 763"/>
                <a:gd name="T15" fmla="*/ 101 h 1069"/>
                <a:gd name="T16" fmla="*/ 634 w 763"/>
                <a:gd name="T17" fmla="*/ 134 h 1069"/>
                <a:gd name="T18" fmla="*/ 707 w 763"/>
                <a:gd name="T19" fmla="*/ 175 h 1069"/>
                <a:gd name="T20" fmla="*/ 779 w 763"/>
                <a:gd name="T21" fmla="*/ 69 h 1069"/>
                <a:gd name="T22" fmla="*/ 852 w 763"/>
                <a:gd name="T23" fmla="*/ 111 h 1069"/>
                <a:gd name="T24" fmla="*/ 925 w 763"/>
                <a:gd name="T25" fmla="*/ 144 h 1069"/>
                <a:gd name="T26" fmla="*/ 995 w 763"/>
                <a:gd name="T27" fmla="*/ 136 h 1069"/>
                <a:gd name="T28" fmla="*/ 1072 w 763"/>
                <a:gd name="T29" fmla="*/ 48 h 1069"/>
                <a:gd name="T30" fmla="*/ 1145 w 763"/>
                <a:gd name="T31" fmla="*/ 127 h 1069"/>
                <a:gd name="T32" fmla="*/ 1218 w 763"/>
                <a:gd name="T33" fmla="*/ 165 h 1069"/>
                <a:gd name="T34" fmla="*/ 1289 w 763"/>
                <a:gd name="T35" fmla="*/ 142 h 1069"/>
                <a:gd name="T36" fmla="*/ 1350 w 763"/>
                <a:gd name="T37" fmla="*/ 105 h 1069"/>
                <a:gd name="T38" fmla="*/ 1423 w 763"/>
                <a:gd name="T39" fmla="*/ 150 h 1069"/>
                <a:gd name="T40" fmla="*/ 1499 w 763"/>
                <a:gd name="T41" fmla="*/ 174 h 1069"/>
                <a:gd name="T42" fmla="*/ 1572 w 763"/>
                <a:gd name="T43" fmla="*/ 94 h 1069"/>
                <a:gd name="T44" fmla="*/ 1642 w 763"/>
                <a:gd name="T45" fmla="*/ 105 h 1069"/>
                <a:gd name="T46" fmla="*/ 1715 w 763"/>
                <a:gd name="T47" fmla="*/ 149 h 1069"/>
                <a:gd name="T48" fmla="*/ 1787 w 763"/>
                <a:gd name="T49" fmla="*/ 177 h 1069"/>
                <a:gd name="T50" fmla="*/ 1860 w 763"/>
                <a:gd name="T51" fmla="*/ 131 h 1069"/>
                <a:gd name="T52" fmla="*/ 1936 w 763"/>
                <a:gd name="T53" fmla="*/ 107 h 1069"/>
                <a:gd name="T54" fmla="*/ 2009 w 763"/>
                <a:gd name="T55" fmla="*/ 159 h 1069"/>
                <a:gd name="T56" fmla="*/ 2083 w 763"/>
                <a:gd name="T57" fmla="*/ 179 h 1069"/>
                <a:gd name="T58" fmla="*/ 2153 w 763"/>
                <a:gd name="T59" fmla="*/ 112 h 1069"/>
                <a:gd name="T60" fmla="*/ 2227 w 763"/>
                <a:gd name="T61" fmla="*/ 105 h 1069"/>
                <a:gd name="T62" fmla="*/ 2297 w 763"/>
                <a:gd name="T63" fmla="*/ 164 h 1069"/>
                <a:gd name="T64" fmla="*/ 2375 w 763"/>
                <a:gd name="T65" fmla="*/ 127 h 1069"/>
                <a:gd name="T66" fmla="*/ 2447 w 763"/>
                <a:gd name="T67" fmla="*/ 88 h 1069"/>
                <a:gd name="T68" fmla="*/ 2520 w 763"/>
                <a:gd name="T69" fmla="*/ 155 h 1069"/>
                <a:gd name="T70" fmla="*/ 2591 w 763"/>
                <a:gd name="T71" fmla="*/ 170 h 1069"/>
                <a:gd name="T72" fmla="*/ 2664 w 763"/>
                <a:gd name="T73" fmla="*/ 45 h 1069"/>
                <a:gd name="T74" fmla="*/ 2739 w 763"/>
                <a:gd name="T75" fmla="*/ 100 h 1069"/>
                <a:gd name="T76" fmla="*/ 2800 w 763"/>
                <a:gd name="T77" fmla="*/ 161 h 1069"/>
                <a:gd name="T78" fmla="*/ 2874 w 763"/>
                <a:gd name="T79" fmla="*/ 71 h 1069"/>
                <a:gd name="T80" fmla="*/ 2944 w 763"/>
                <a:gd name="T81" fmla="*/ 20 h 1069"/>
                <a:gd name="T82" fmla="*/ 3017 w 763"/>
                <a:gd name="T83" fmla="*/ 143 h 106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63"/>
                <a:gd name="T127" fmla="*/ 0 h 1069"/>
                <a:gd name="T128" fmla="*/ 763 w 763"/>
                <a:gd name="T129" fmla="*/ 1069 h 106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63" h="1069">
                  <a:moveTo>
                    <a:pt x="0" y="727"/>
                  </a:moveTo>
                  <a:lnTo>
                    <a:pt x="6" y="624"/>
                  </a:lnTo>
                  <a:lnTo>
                    <a:pt x="12" y="602"/>
                  </a:lnTo>
                  <a:lnTo>
                    <a:pt x="18" y="575"/>
                  </a:lnTo>
                  <a:lnTo>
                    <a:pt x="24" y="739"/>
                  </a:lnTo>
                  <a:lnTo>
                    <a:pt x="30" y="884"/>
                  </a:lnTo>
                  <a:lnTo>
                    <a:pt x="36" y="1021"/>
                  </a:lnTo>
                  <a:lnTo>
                    <a:pt x="42" y="984"/>
                  </a:lnTo>
                  <a:lnTo>
                    <a:pt x="49" y="675"/>
                  </a:lnTo>
                  <a:lnTo>
                    <a:pt x="55" y="215"/>
                  </a:lnTo>
                  <a:lnTo>
                    <a:pt x="61" y="94"/>
                  </a:lnTo>
                  <a:lnTo>
                    <a:pt x="67" y="345"/>
                  </a:lnTo>
                  <a:lnTo>
                    <a:pt x="73" y="469"/>
                  </a:lnTo>
                  <a:lnTo>
                    <a:pt x="79" y="621"/>
                  </a:lnTo>
                  <a:lnTo>
                    <a:pt x="85" y="818"/>
                  </a:lnTo>
                  <a:lnTo>
                    <a:pt x="91" y="908"/>
                  </a:lnTo>
                  <a:lnTo>
                    <a:pt x="97" y="1002"/>
                  </a:lnTo>
                  <a:lnTo>
                    <a:pt x="103" y="972"/>
                  </a:lnTo>
                  <a:lnTo>
                    <a:pt x="109" y="793"/>
                  </a:lnTo>
                  <a:lnTo>
                    <a:pt x="115" y="642"/>
                  </a:lnTo>
                  <a:lnTo>
                    <a:pt x="121" y="378"/>
                  </a:lnTo>
                  <a:lnTo>
                    <a:pt x="127" y="190"/>
                  </a:lnTo>
                  <a:lnTo>
                    <a:pt x="133" y="393"/>
                  </a:lnTo>
                  <a:lnTo>
                    <a:pt x="139" y="606"/>
                  </a:lnTo>
                  <a:lnTo>
                    <a:pt x="145" y="621"/>
                  </a:lnTo>
                  <a:lnTo>
                    <a:pt x="151" y="693"/>
                  </a:lnTo>
                  <a:lnTo>
                    <a:pt x="158" y="802"/>
                  </a:lnTo>
                  <a:lnTo>
                    <a:pt x="164" y="933"/>
                  </a:lnTo>
                  <a:lnTo>
                    <a:pt x="170" y="1033"/>
                  </a:lnTo>
                  <a:lnTo>
                    <a:pt x="176" y="1048"/>
                  </a:lnTo>
                  <a:lnTo>
                    <a:pt x="182" y="918"/>
                  </a:lnTo>
                  <a:lnTo>
                    <a:pt x="188" y="690"/>
                  </a:lnTo>
                  <a:lnTo>
                    <a:pt x="194" y="412"/>
                  </a:lnTo>
                  <a:lnTo>
                    <a:pt x="200" y="396"/>
                  </a:lnTo>
                  <a:lnTo>
                    <a:pt x="206" y="530"/>
                  </a:lnTo>
                  <a:lnTo>
                    <a:pt x="212" y="660"/>
                  </a:lnTo>
                  <a:lnTo>
                    <a:pt x="218" y="766"/>
                  </a:lnTo>
                  <a:lnTo>
                    <a:pt x="224" y="745"/>
                  </a:lnTo>
                  <a:lnTo>
                    <a:pt x="230" y="863"/>
                  </a:lnTo>
                  <a:lnTo>
                    <a:pt x="236" y="963"/>
                  </a:lnTo>
                  <a:lnTo>
                    <a:pt x="242" y="1027"/>
                  </a:lnTo>
                  <a:lnTo>
                    <a:pt x="248" y="812"/>
                  </a:lnTo>
                  <a:lnTo>
                    <a:pt x="254" y="554"/>
                  </a:lnTo>
                  <a:lnTo>
                    <a:pt x="261" y="90"/>
                  </a:lnTo>
                  <a:lnTo>
                    <a:pt x="267" y="287"/>
                  </a:lnTo>
                  <a:lnTo>
                    <a:pt x="273" y="357"/>
                  </a:lnTo>
                  <a:lnTo>
                    <a:pt x="279" y="609"/>
                  </a:lnTo>
                  <a:lnTo>
                    <a:pt x="285" y="760"/>
                  </a:lnTo>
                  <a:lnTo>
                    <a:pt x="291" y="960"/>
                  </a:lnTo>
                  <a:lnTo>
                    <a:pt x="297" y="999"/>
                  </a:lnTo>
                  <a:lnTo>
                    <a:pt x="303" y="990"/>
                  </a:lnTo>
                  <a:lnTo>
                    <a:pt x="309" y="1057"/>
                  </a:lnTo>
                  <a:lnTo>
                    <a:pt x="315" y="1036"/>
                  </a:lnTo>
                  <a:lnTo>
                    <a:pt x="321" y="851"/>
                  </a:lnTo>
                  <a:lnTo>
                    <a:pt x="324" y="693"/>
                  </a:lnTo>
                  <a:lnTo>
                    <a:pt x="330" y="654"/>
                  </a:lnTo>
                  <a:lnTo>
                    <a:pt x="336" y="627"/>
                  </a:lnTo>
                  <a:lnTo>
                    <a:pt x="342" y="627"/>
                  </a:lnTo>
                  <a:lnTo>
                    <a:pt x="348" y="709"/>
                  </a:lnTo>
                  <a:lnTo>
                    <a:pt x="354" y="899"/>
                  </a:lnTo>
                  <a:lnTo>
                    <a:pt x="360" y="987"/>
                  </a:lnTo>
                  <a:lnTo>
                    <a:pt x="367" y="1033"/>
                  </a:lnTo>
                  <a:lnTo>
                    <a:pt x="373" y="1036"/>
                  </a:lnTo>
                  <a:lnTo>
                    <a:pt x="379" y="1030"/>
                  </a:lnTo>
                  <a:lnTo>
                    <a:pt x="385" y="827"/>
                  </a:lnTo>
                  <a:lnTo>
                    <a:pt x="391" y="560"/>
                  </a:lnTo>
                  <a:lnTo>
                    <a:pt x="397" y="475"/>
                  </a:lnTo>
                  <a:lnTo>
                    <a:pt x="403" y="524"/>
                  </a:lnTo>
                  <a:lnTo>
                    <a:pt x="409" y="624"/>
                  </a:lnTo>
                  <a:lnTo>
                    <a:pt x="415" y="781"/>
                  </a:lnTo>
                  <a:lnTo>
                    <a:pt x="421" y="893"/>
                  </a:lnTo>
                  <a:lnTo>
                    <a:pt x="427" y="890"/>
                  </a:lnTo>
                  <a:lnTo>
                    <a:pt x="433" y="993"/>
                  </a:lnTo>
                  <a:lnTo>
                    <a:pt x="439" y="1011"/>
                  </a:lnTo>
                  <a:lnTo>
                    <a:pt x="445" y="1060"/>
                  </a:lnTo>
                  <a:lnTo>
                    <a:pt x="451" y="1045"/>
                  </a:lnTo>
                  <a:lnTo>
                    <a:pt x="457" y="905"/>
                  </a:lnTo>
                  <a:lnTo>
                    <a:pt x="463" y="781"/>
                  </a:lnTo>
                  <a:lnTo>
                    <a:pt x="469" y="627"/>
                  </a:lnTo>
                  <a:lnTo>
                    <a:pt x="476" y="696"/>
                  </a:lnTo>
                  <a:lnTo>
                    <a:pt x="482" y="639"/>
                  </a:lnTo>
                  <a:lnTo>
                    <a:pt x="488" y="736"/>
                  </a:lnTo>
                  <a:lnTo>
                    <a:pt x="494" y="766"/>
                  </a:lnTo>
                  <a:lnTo>
                    <a:pt x="500" y="948"/>
                  </a:lnTo>
                  <a:lnTo>
                    <a:pt x="506" y="1039"/>
                  </a:lnTo>
                  <a:lnTo>
                    <a:pt x="512" y="1054"/>
                  </a:lnTo>
                  <a:lnTo>
                    <a:pt x="518" y="1069"/>
                  </a:lnTo>
                  <a:lnTo>
                    <a:pt x="524" y="1011"/>
                  </a:lnTo>
                  <a:lnTo>
                    <a:pt x="530" y="742"/>
                  </a:lnTo>
                  <a:lnTo>
                    <a:pt x="536" y="672"/>
                  </a:lnTo>
                  <a:lnTo>
                    <a:pt x="542" y="339"/>
                  </a:lnTo>
                  <a:lnTo>
                    <a:pt x="548" y="506"/>
                  </a:lnTo>
                  <a:lnTo>
                    <a:pt x="554" y="627"/>
                  </a:lnTo>
                  <a:lnTo>
                    <a:pt x="560" y="812"/>
                  </a:lnTo>
                  <a:lnTo>
                    <a:pt x="566" y="893"/>
                  </a:lnTo>
                  <a:lnTo>
                    <a:pt x="572" y="978"/>
                  </a:lnTo>
                  <a:lnTo>
                    <a:pt x="579" y="1039"/>
                  </a:lnTo>
                  <a:lnTo>
                    <a:pt x="585" y="960"/>
                  </a:lnTo>
                  <a:lnTo>
                    <a:pt x="591" y="763"/>
                  </a:lnTo>
                  <a:lnTo>
                    <a:pt x="597" y="624"/>
                  </a:lnTo>
                  <a:lnTo>
                    <a:pt x="603" y="587"/>
                  </a:lnTo>
                  <a:lnTo>
                    <a:pt x="609" y="527"/>
                  </a:lnTo>
                  <a:lnTo>
                    <a:pt x="615" y="618"/>
                  </a:lnTo>
                  <a:lnTo>
                    <a:pt x="621" y="827"/>
                  </a:lnTo>
                  <a:lnTo>
                    <a:pt x="627" y="930"/>
                  </a:lnTo>
                  <a:lnTo>
                    <a:pt x="633" y="999"/>
                  </a:lnTo>
                  <a:lnTo>
                    <a:pt x="639" y="1039"/>
                  </a:lnTo>
                  <a:lnTo>
                    <a:pt x="645" y="1018"/>
                  </a:lnTo>
                  <a:lnTo>
                    <a:pt x="651" y="824"/>
                  </a:lnTo>
                  <a:lnTo>
                    <a:pt x="657" y="512"/>
                  </a:lnTo>
                  <a:lnTo>
                    <a:pt x="663" y="266"/>
                  </a:lnTo>
                  <a:lnTo>
                    <a:pt x="669" y="300"/>
                  </a:lnTo>
                  <a:lnTo>
                    <a:pt x="675" y="448"/>
                  </a:lnTo>
                  <a:lnTo>
                    <a:pt x="682" y="596"/>
                  </a:lnTo>
                  <a:lnTo>
                    <a:pt x="685" y="742"/>
                  </a:lnTo>
                  <a:lnTo>
                    <a:pt x="691" y="863"/>
                  </a:lnTo>
                  <a:lnTo>
                    <a:pt x="697" y="963"/>
                  </a:lnTo>
                  <a:lnTo>
                    <a:pt x="703" y="1011"/>
                  </a:lnTo>
                  <a:lnTo>
                    <a:pt x="709" y="842"/>
                  </a:lnTo>
                  <a:lnTo>
                    <a:pt x="715" y="421"/>
                  </a:lnTo>
                  <a:lnTo>
                    <a:pt x="721" y="0"/>
                  </a:lnTo>
                  <a:lnTo>
                    <a:pt x="727" y="109"/>
                  </a:lnTo>
                  <a:lnTo>
                    <a:pt x="733" y="121"/>
                  </a:lnTo>
                  <a:lnTo>
                    <a:pt x="739" y="481"/>
                  </a:lnTo>
                  <a:lnTo>
                    <a:pt x="745" y="584"/>
                  </a:lnTo>
                  <a:lnTo>
                    <a:pt x="751" y="854"/>
                  </a:lnTo>
                  <a:lnTo>
                    <a:pt x="757" y="981"/>
                  </a:lnTo>
                  <a:lnTo>
                    <a:pt x="763" y="1048"/>
                  </a:lnTo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471" name="Rectangle 217"/>
            <p:cNvSpPr>
              <a:spLocks noChangeArrowheads="1"/>
            </p:cNvSpPr>
            <p:nvPr/>
          </p:nvSpPr>
          <p:spPr bwMode="auto">
            <a:xfrm>
              <a:off x="2087" y="2539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rgbClr val="FF9900"/>
                  </a:solidFill>
                </a:rPr>
                <a:t>1986</a:t>
              </a:r>
            </a:p>
          </p:txBody>
        </p:sp>
        <p:sp>
          <p:nvSpPr>
            <p:cNvPr id="18472" name="Rectangle 218"/>
            <p:cNvSpPr>
              <a:spLocks noChangeArrowheads="1"/>
            </p:cNvSpPr>
            <p:nvPr/>
          </p:nvSpPr>
          <p:spPr bwMode="auto">
            <a:xfrm>
              <a:off x="2375" y="2539"/>
              <a:ext cx="36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500">
                  <a:solidFill>
                    <a:srgbClr val="FF9900"/>
                  </a:solidFill>
                </a:rPr>
                <a:t>2006</a:t>
              </a:r>
            </a:p>
          </p:txBody>
        </p:sp>
      </p:grpSp>
      <p:pic>
        <p:nvPicPr>
          <p:cNvPr id="18450" name="Picture 2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45"/>
          <a:stretch>
            <a:fillRect/>
          </a:stretch>
        </p:blipFill>
        <p:spPr bwMode="auto">
          <a:xfrm>
            <a:off x="4500563" y="2959100"/>
            <a:ext cx="21510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51" name="Group 221"/>
          <p:cNvGrpSpPr>
            <a:grpSpLocks/>
          </p:cNvGrpSpPr>
          <p:nvPr/>
        </p:nvGrpSpPr>
        <p:grpSpPr bwMode="auto">
          <a:xfrm>
            <a:off x="6591300" y="866775"/>
            <a:ext cx="2371725" cy="1900238"/>
            <a:chOff x="126" y="540"/>
            <a:chExt cx="1332" cy="1442"/>
          </a:xfrm>
        </p:grpSpPr>
        <p:sp>
          <p:nvSpPr>
            <p:cNvPr id="18464" name="Rectangle 222"/>
            <p:cNvSpPr>
              <a:spLocks noChangeArrowheads="1"/>
            </p:cNvSpPr>
            <p:nvPr/>
          </p:nvSpPr>
          <p:spPr bwMode="auto">
            <a:xfrm>
              <a:off x="126" y="540"/>
              <a:ext cx="1332" cy="1188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Text Box 223"/>
            <p:cNvSpPr txBox="1">
              <a:spLocks noChangeArrowheads="1"/>
            </p:cNvSpPr>
            <p:nvPr/>
          </p:nvSpPr>
          <p:spPr bwMode="auto">
            <a:xfrm>
              <a:off x="127" y="1725"/>
              <a:ext cx="1331" cy="25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600"/>
                <a:t>Motion/Video</a:t>
              </a:r>
            </a:p>
          </p:txBody>
        </p:sp>
        <p:sp>
          <p:nvSpPr>
            <p:cNvPr id="18466" name="Rectangle 224"/>
            <p:cNvSpPr>
              <a:spLocks noChangeArrowheads="1"/>
            </p:cNvSpPr>
            <p:nvPr/>
          </p:nvSpPr>
          <p:spPr bwMode="auto">
            <a:xfrm>
              <a:off x="185" y="593"/>
              <a:ext cx="1210" cy="10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52" name="Group 232"/>
          <p:cNvGrpSpPr>
            <a:grpSpLocks/>
          </p:cNvGrpSpPr>
          <p:nvPr/>
        </p:nvGrpSpPr>
        <p:grpSpPr bwMode="auto">
          <a:xfrm>
            <a:off x="3495675" y="4868863"/>
            <a:ext cx="2371725" cy="1898650"/>
            <a:chOff x="972" y="1854"/>
            <a:chExt cx="1494" cy="1196"/>
          </a:xfrm>
        </p:grpSpPr>
        <p:grpSp>
          <p:nvGrpSpPr>
            <p:cNvPr id="18459" name="Group 227"/>
            <p:cNvGrpSpPr>
              <a:grpSpLocks/>
            </p:cNvGrpSpPr>
            <p:nvPr/>
          </p:nvGrpSpPr>
          <p:grpSpPr bwMode="auto">
            <a:xfrm>
              <a:off x="972" y="1854"/>
              <a:ext cx="1494" cy="1196"/>
              <a:chOff x="126" y="540"/>
              <a:chExt cx="1332" cy="1442"/>
            </a:xfrm>
          </p:grpSpPr>
          <p:sp>
            <p:nvSpPr>
              <p:cNvPr id="18461" name="Rectangle 228"/>
              <p:cNvSpPr>
                <a:spLocks noChangeArrowheads="1"/>
              </p:cNvSpPr>
              <p:nvPr/>
            </p:nvSpPr>
            <p:spPr bwMode="auto">
              <a:xfrm>
                <a:off x="126" y="540"/>
                <a:ext cx="1332" cy="1188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Text Box 229"/>
              <p:cNvSpPr txBox="1">
                <a:spLocks noChangeArrowheads="1"/>
              </p:cNvSpPr>
              <p:nvPr/>
            </p:nvSpPr>
            <p:spPr bwMode="auto">
              <a:xfrm>
                <a:off x="127" y="1725"/>
                <a:ext cx="1331" cy="25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600"/>
                  <a:t>Handwriting</a:t>
                </a:r>
              </a:p>
            </p:txBody>
          </p:sp>
          <p:sp>
            <p:nvSpPr>
              <p:cNvPr id="18463" name="Rectangle 230"/>
              <p:cNvSpPr>
                <a:spLocks noChangeArrowheads="1"/>
              </p:cNvSpPr>
              <p:nvPr/>
            </p:nvSpPr>
            <p:spPr bwMode="auto">
              <a:xfrm>
                <a:off x="185" y="593"/>
                <a:ext cx="1210" cy="10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18460" name="Picture 231" descr="1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02"/>
            <a:stretch>
              <a:fillRect/>
            </a:stretch>
          </p:blipFill>
          <p:spPr bwMode="auto">
            <a:xfrm>
              <a:off x="1026" y="1890"/>
              <a:ext cx="1368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453" name="Picture 2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24294" r="56064" b="12692"/>
          <a:stretch>
            <a:fillRect/>
          </a:stretch>
        </p:blipFill>
        <p:spPr bwMode="black">
          <a:xfrm>
            <a:off x="6692900" y="933450"/>
            <a:ext cx="1198563" cy="151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4" name="Picture 23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7" t="25267" r="7936" b="12886"/>
          <a:stretch>
            <a:fillRect/>
          </a:stretch>
        </p:blipFill>
        <p:spPr bwMode="black">
          <a:xfrm>
            <a:off x="7702550" y="933450"/>
            <a:ext cx="118427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240"/>
          <p:cNvGrpSpPr>
            <a:grpSpLocks/>
          </p:cNvGrpSpPr>
          <p:nvPr/>
        </p:nvGrpSpPr>
        <p:grpSpPr bwMode="auto">
          <a:xfrm>
            <a:off x="7847013" y="0"/>
            <a:ext cx="1220787" cy="1449388"/>
            <a:chOff x="4451" y="0"/>
            <a:chExt cx="769" cy="913"/>
          </a:xfrm>
        </p:grpSpPr>
        <p:sp>
          <p:nvSpPr>
            <p:cNvPr id="18457" name="Freeform 236"/>
            <p:cNvSpPr>
              <a:spLocks/>
            </p:cNvSpPr>
            <p:nvPr/>
          </p:nvSpPr>
          <p:spPr bwMode="black">
            <a:xfrm>
              <a:off x="4451" y="0"/>
              <a:ext cx="694" cy="905"/>
            </a:xfrm>
            <a:custGeom>
              <a:avLst/>
              <a:gdLst>
                <a:gd name="T0" fmla="*/ 21 w 694"/>
                <a:gd name="T1" fmla="*/ 905 h 905"/>
                <a:gd name="T2" fmla="*/ 51 w 694"/>
                <a:gd name="T3" fmla="*/ 591 h 905"/>
                <a:gd name="T4" fmla="*/ 328 w 694"/>
                <a:gd name="T5" fmla="*/ 494 h 905"/>
                <a:gd name="T6" fmla="*/ 447 w 694"/>
                <a:gd name="T7" fmla="*/ 255 h 905"/>
                <a:gd name="T8" fmla="*/ 627 w 694"/>
                <a:gd name="T9" fmla="*/ 135 h 905"/>
                <a:gd name="T10" fmla="*/ 694 w 694"/>
                <a:gd name="T11" fmla="*/ 0 h 9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4"/>
                <a:gd name="T19" fmla="*/ 0 h 905"/>
                <a:gd name="T20" fmla="*/ 694 w 694"/>
                <a:gd name="T21" fmla="*/ 905 h 90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4" h="905">
                  <a:moveTo>
                    <a:pt x="21" y="905"/>
                  </a:moveTo>
                  <a:cubicBezTo>
                    <a:pt x="10" y="782"/>
                    <a:pt x="0" y="660"/>
                    <a:pt x="51" y="591"/>
                  </a:cubicBezTo>
                  <a:cubicBezTo>
                    <a:pt x="102" y="522"/>
                    <a:pt x="262" y="550"/>
                    <a:pt x="328" y="494"/>
                  </a:cubicBezTo>
                  <a:cubicBezTo>
                    <a:pt x="394" y="438"/>
                    <a:pt x="397" y="315"/>
                    <a:pt x="447" y="255"/>
                  </a:cubicBezTo>
                  <a:cubicBezTo>
                    <a:pt x="497" y="195"/>
                    <a:pt x="586" y="178"/>
                    <a:pt x="627" y="135"/>
                  </a:cubicBezTo>
                  <a:cubicBezTo>
                    <a:pt x="668" y="92"/>
                    <a:pt x="681" y="46"/>
                    <a:pt x="694" y="0"/>
                  </a:cubicBezTo>
                </a:path>
              </a:pathLst>
            </a:custGeom>
            <a:noFill/>
            <a:ln w="9525" cap="flat" cmpd="sng">
              <a:solidFill>
                <a:srgbClr val="FF99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8458" name="Freeform 237"/>
            <p:cNvSpPr>
              <a:spLocks/>
            </p:cNvSpPr>
            <p:nvPr/>
          </p:nvSpPr>
          <p:spPr bwMode="black">
            <a:xfrm>
              <a:off x="5003" y="60"/>
              <a:ext cx="217" cy="853"/>
            </a:xfrm>
            <a:custGeom>
              <a:avLst/>
              <a:gdLst>
                <a:gd name="T0" fmla="*/ 0 w 217"/>
                <a:gd name="T1" fmla="*/ 853 h 853"/>
                <a:gd name="T2" fmla="*/ 112 w 217"/>
                <a:gd name="T3" fmla="*/ 614 h 853"/>
                <a:gd name="T4" fmla="*/ 67 w 217"/>
                <a:gd name="T5" fmla="*/ 397 h 853"/>
                <a:gd name="T6" fmla="*/ 187 w 217"/>
                <a:gd name="T7" fmla="*/ 202 h 853"/>
                <a:gd name="T8" fmla="*/ 217 w 217"/>
                <a:gd name="T9" fmla="*/ 0 h 8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7"/>
                <a:gd name="T16" fmla="*/ 0 h 853"/>
                <a:gd name="T17" fmla="*/ 217 w 217"/>
                <a:gd name="T18" fmla="*/ 853 h 8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7" h="853">
                  <a:moveTo>
                    <a:pt x="0" y="853"/>
                  </a:moveTo>
                  <a:cubicBezTo>
                    <a:pt x="50" y="771"/>
                    <a:pt x="101" y="690"/>
                    <a:pt x="112" y="614"/>
                  </a:cubicBezTo>
                  <a:cubicBezTo>
                    <a:pt x="123" y="538"/>
                    <a:pt x="55" y="466"/>
                    <a:pt x="67" y="397"/>
                  </a:cubicBezTo>
                  <a:cubicBezTo>
                    <a:pt x="79" y="328"/>
                    <a:pt x="162" y="268"/>
                    <a:pt x="187" y="202"/>
                  </a:cubicBezTo>
                  <a:cubicBezTo>
                    <a:pt x="212" y="136"/>
                    <a:pt x="214" y="68"/>
                    <a:pt x="217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Roadmap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7200"/>
          </a:xfrm>
        </p:spPr>
        <p:txBody>
          <a:bodyPr/>
          <a:lstStyle/>
          <a:p>
            <a:pPr eaLnBrk="1" hangingPunct="1"/>
            <a:r>
              <a:rPr lang="en-US" sz="1800" smtClean="0"/>
              <a:t>Trajectory Datasets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2057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solidFill>
                  <a:srgbClr val="FF0000"/>
                </a:solidFill>
              </a:rPr>
              <a:t>Objective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457200" y="2590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Watermarking Scheme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57200" y="3124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Detection Process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657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Theoretical Guarantees on Distance Distortion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57200" y="41910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Preservation of Nearest Neighbors and Minimum Spanning Tree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457200" y="47244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Algorithms for NN and MST Preservation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457200" y="52578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Fast algorithms for NN and MST Preservation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57912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Experiments – Preservation, Speed-up and Resilience against Attacks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457200" y="6324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Conclusion</a:t>
            </a:r>
          </a:p>
        </p:txBody>
      </p:sp>
      <p:sp>
        <p:nvSpPr>
          <p:cNvPr id="19469" name="TextBox 15"/>
          <p:cNvSpPr txBox="1">
            <a:spLocks noChangeArrowheads="1"/>
          </p:cNvSpPr>
          <p:nvPr/>
        </p:nvSpPr>
        <p:spPr bwMode="auto">
          <a:xfrm>
            <a:off x="-7620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19470" name="Slide Number Placeholder 55"/>
          <p:cNvSpPr txBox="1">
            <a:spLocks/>
          </p:cNvSpPr>
          <p:nvPr/>
        </p:nvSpPr>
        <p:spPr bwMode="auto">
          <a:xfrm>
            <a:off x="86106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C7910F2-A2AB-433C-BB94-A532791EC7BA}" type="slidenum">
              <a:rPr lang="en-US" sz="1000">
                <a:solidFill>
                  <a:schemeClr val="bg2"/>
                </a:solidFill>
              </a:rPr>
              <a:pPr algn="r" eaLnBrk="1" hangingPunct="1"/>
              <a:t>8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16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Objective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Watermark dataset strongly enough so as to right-protect it, weakly enough so that spatial relations between objects are not distorted:</a:t>
            </a:r>
          </a:p>
          <a:p>
            <a:pPr eaLnBrk="1" hangingPunct="1">
              <a:buFontTx/>
              <a:buNone/>
            </a:pPr>
            <a:r>
              <a:rPr lang="en-US" sz="1800" dirty="0" smtClean="0"/>
              <a:t>     Maintain dataset’s </a:t>
            </a:r>
            <a:r>
              <a:rPr lang="en-US" sz="1800" dirty="0" smtClean="0"/>
              <a:t>mining</a:t>
            </a:r>
            <a:r>
              <a:rPr lang="en-US" sz="1800" dirty="0" smtClean="0"/>
              <a:t> </a:t>
            </a:r>
            <a:r>
              <a:rPr lang="en-US" sz="1800" dirty="0" smtClean="0"/>
              <a:t>utility via distance-based </a:t>
            </a:r>
            <a:r>
              <a:rPr lang="en-US" sz="1800" dirty="0" smtClean="0"/>
              <a:t>mining</a:t>
            </a:r>
            <a:r>
              <a:rPr lang="en-US" sz="1800" dirty="0" smtClean="0"/>
              <a:t> </a:t>
            </a:r>
            <a:r>
              <a:rPr lang="en-US" sz="1800" dirty="0" smtClean="0"/>
              <a:t>operations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57200" y="3048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We focus on two topological properties: Nearest Neighbors and Minimum Spanning Tree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57200" y="4191000"/>
            <a:ext cx="8229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Scheme should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Provide an ownership determination mechanism for dataset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Introduce imperceptible visual distortions on objects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Be robust to malicious data transformations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Allow for appropriate tuning of watermarking power, so that distance relations are preserved</a:t>
            </a:r>
          </a:p>
        </p:txBody>
      </p:sp>
      <p:sp>
        <p:nvSpPr>
          <p:cNvPr id="34" name="Oval 23"/>
          <p:cNvSpPr>
            <a:spLocks noChangeArrowheads="1"/>
          </p:cNvSpPr>
          <p:nvPr/>
        </p:nvSpPr>
        <p:spPr bwMode="auto">
          <a:xfrm>
            <a:off x="2025650" y="4564063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Oval 24"/>
          <p:cNvSpPr>
            <a:spLocks noChangeArrowheads="1"/>
          </p:cNvSpPr>
          <p:nvPr/>
        </p:nvSpPr>
        <p:spPr bwMode="auto">
          <a:xfrm>
            <a:off x="1928813" y="5099050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25"/>
          <p:cNvSpPr>
            <a:spLocks noChangeArrowheads="1"/>
          </p:cNvSpPr>
          <p:nvPr/>
        </p:nvSpPr>
        <p:spPr bwMode="auto">
          <a:xfrm>
            <a:off x="2374900" y="5338763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1371600" y="4576763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27"/>
          <p:cNvSpPr>
            <a:spLocks noChangeArrowheads="1"/>
          </p:cNvSpPr>
          <p:nvPr/>
        </p:nvSpPr>
        <p:spPr bwMode="auto">
          <a:xfrm>
            <a:off x="3636963" y="4467225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3636963" y="522922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Oval 29"/>
          <p:cNvSpPr>
            <a:spLocks noChangeArrowheads="1"/>
          </p:cNvSpPr>
          <p:nvPr/>
        </p:nvSpPr>
        <p:spPr bwMode="auto">
          <a:xfrm>
            <a:off x="4170363" y="4924425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2984500" y="4792663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4111625" y="5830888"/>
            <a:ext cx="228600" cy="228600"/>
          </a:xfrm>
          <a:prstGeom prst="ellipse">
            <a:avLst/>
          </a:prstGeom>
          <a:solidFill>
            <a:srgbClr val="808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2"/>
          <p:cNvSpPr>
            <a:spLocks noChangeShapeType="1"/>
          </p:cNvSpPr>
          <p:nvPr/>
        </p:nvSpPr>
        <p:spPr bwMode="auto">
          <a:xfrm>
            <a:off x="2493963" y="5457825"/>
            <a:ext cx="1057275" cy="77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33"/>
          <p:cNvSpPr>
            <a:spLocks noChangeShapeType="1"/>
          </p:cNvSpPr>
          <p:nvPr/>
        </p:nvSpPr>
        <p:spPr bwMode="auto">
          <a:xfrm flipH="1">
            <a:off x="1884363" y="5229225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34"/>
          <p:cNvSpPr>
            <a:spLocks noChangeShapeType="1"/>
          </p:cNvSpPr>
          <p:nvPr/>
        </p:nvSpPr>
        <p:spPr bwMode="auto">
          <a:xfrm flipH="1">
            <a:off x="1884363" y="46958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35"/>
          <p:cNvSpPr>
            <a:spLocks noChangeShapeType="1"/>
          </p:cNvSpPr>
          <p:nvPr/>
        </p:nvSpPr>
        <p:spPr bwMode="auto">
          <a:xfrm flipV="1">
            <a:off x="1503363" y="4543425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 flipH="1" flipV="1">
            <a:off x="2146300" y="4895850"/>
            <a:ext cx="957263" cy="28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" name="Line 37"/>
          <p:cNvSpPr>
            <a:spLocks noChangeShapeType="1"/>
          </p:cNvSpPr>
          <p:nvPr/>
        </p:nvSpPr>
        <p:spPr bwMode="auto">
          <a:xfrm flipH="1" flipV="1">
            <a:off x="3536950" y="4338638"/>
            <a:ext cx="204788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38"/>
          <p:cNvSpPr>
            <a:spLocks noChangeShapeType="1"/>
          </p:cNvSpPr>
          <p:nvPr/>
        </p:nvSpPr>
        <p:spPr bwMode="auto">
          <a:xfrm flipH="1" flipV="1">
            <a:off x="3419475" y="5295900"/>
            <a:ext cx="311150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39"/>
          <p:cNvSpPr>
            <a:spLocks noChangeShapeType="1"/>
          </p:cNvSpPr>
          <p:nvPr/>
        </p:nvSpPr>
        <p:spPr bwMode="auto">
          <a:xfrm flipH="1">
            <a:off x="4117975" y="5037138"/>
            <a:ext cx="173038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40"/>
          <p:cNvSpPr>
            <a:spLocks noChangeShapeType="1"/>
          </p:cNvSpPr>
          <p:nvPr/>
        </p:nvSpPr>
        <p:spPr bwMode="auto">
          <a:xfrm flipH="1" flipV="1">
            <a:off x="3843338" y="5854700"/>
            <a:ext cx="355600" cy="85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AutoShape 43"/>
          <p:cNvSpPr>
            <a:spLocks noChangeArrowheads="1"/>
          </p:cNvSpPr>
          <p:nvPr/>
        </p:nvSpPr>
        <p:spPr bwMode="auto">
          <a:xfrm>
            <a:off x="1143000" y="3859213"/>
            <a:ext cx="3517900" cy="261778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Text Box 45"/>
          <p:cNvSpPr txBox="1">
            <a:spLocks noChangeArrowheads="1"/>
          </p:cNvSpPr>
          <p:nvPr/>
        </p:nvSpPr>
        <p:spPr bwMode="auto">
          <a:xfrm>
            <a:off x="2159000" y="5516563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</a:t>
            </a:r>
            <a:r>
              <a:rPr lang="en-US" sz="1600" baseline="-25000">
                <a:latin typeface="Times New Roman" pitchFamily="18" charset="0"/>
              </a:rPr>
              <a:t>1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5" name="Text Box 46"/>
          <p:cNvSpPr txBox="1">
            <a:spLocks noChangeArrowheads="1"/>
          </p:cNvSpPr>
          <p:nvPr/>
        </p:nvSpPr>
        <p:spPr bwMode="auto">
          <a:xfrm>
            <a:off x="3081338" y="47085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</a:t>
            </a:r>
            <a:r>
              <a:rPr lang="en-US" sz="1600" baseline="-25000">
                <a:latin typeface="Times New Roman" pitchFamily="18" charset="0"/>
              </a:rPr>
              <a:t>2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6" name="Text Box 47"/>
          <p:cNvSpPr txBox="1">
            <a:spLocks noChangeArrowheads="1"/>
          </p:cNvSpPr>
          <p:nvPr/>
        </p:nvSpPr>
        <p:spPr bwMode="auto">
          <a:xfrm>
            <a:off x="3494088" y="543242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</a:t>
            </a:r>
            <a:r>
              <a:rPr lang="en-US" sz="1600" baseline="-25000">
                <a:latin typeface="Times New Roman" pitchFamily="18" charset="0"/>
              </a:rPr>
              <a:t>3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7" name="Text Box 49"/>
          <p:cNvSpPr txBox="1">
            <a:spLocks noChangeArrowheads="1"/>
          </p:cNvSpPr>
          <p:nvPr/>
        </p:nvSpPr>
        <p:spPr bwMode="auto">
          <a:xfrm>
            <a:off x="2032000" y="4968875"/>
            <a:ext cx="5715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>
                <a:latin typeface="Times New Roman" pitchFamily="18" charset="0"/>
              </a:rPr>
              <a:t>O</a:t>
            </a:r>
            <a:r>
              <a:rPr lang="en-US" sz="1600" baseline="-25000">
                <a:latin typeface="Times New Roman" pitchFamily="18" charset="0"/>
              </a:rPr>
              <a:t>4</a:t>
            </a:r>
            <a:endParaRPr lang="en-US" sz="1600">
              <a:latin typeface="Times New Roman" pitchFamily="18" charset="0"/>
            </a:endParaRPr>
          </a:p>
        </p:txBody>
      </p:sp>
      <p:sp>
        <p:nvSpPr>
          <p:cNvPr id="58" name="Oval 51"/>
          <p:cNvSpPr>
            <a:spLocks noChangeArrowheads="1"/>
          </p:cNvSpPr>
          <p:nvPr/>
        </p:nvSpPr>
        <p:spPr bwMode="black">
          <a:xfrm>
            <a:off x="1824038" y="5000625"/>
            <a:ext cx="850900" cy="701675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" name="Oval 52"/>
          <p:cNvSpPr>
            <a:spLocks noChangeArrowheads="1"/>
          </p:cNvSpPr>
          <p:nvPr/>
        </p:nvSpPr>
        <p:spPr bwMode="black">
          <a:xfrm>
            <a:off x="2347913" y="5078413"/>
            <a:ext cx="1627187" cy="690562"/>
          </a:xfrm>
          <a:prstGeom prst="ellips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0" name="Line 29"/>
          <p:cNvSpPr>
            <a:spLocks noChangeShapeType="1"/>
          </p:cNvSpPr>
          <p:nvPr/>
        </p:nvSpPr>
        <p:spPr bwMode="auto">
          <a:xfrm>
            <a:off x="6619875" y="5114925"/>
            <a:ext cx="485775" cy="238125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 flipV="1">
            <a:off x="6419850" y="5353050"/>
            <a:ext cx="685800" cy="1905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31"/>
          <p:cNvSpPr>
            <a:spLocks noChangeShapeType="1"/>
          </p:cNvSpPr>
          <p:nvPr/>
        </p:nvSpPr>
        <p:spPr bwMode="auto">
          <a:xfrm>
            <a:off x="7105650" y="5334000"/>
            <a:ext cx="333375" cy="74295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32"/>
          <p:cNvSpPr>
            <a:spLocks noChangeShapeType="1"/>
          </p:cNvSpPr>
          <p:nvPr/>
        </p:nvSpPr>
        <p:spPr bwMode="auto">
          <a:xfrm flipH="1" flipV="1">
            <a:off x="6724650" y="4591050"/>
            <a:ext cx="400050" cy="723900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33"/>
          <p:cNvSpPr>
            <a:spLocks noChangeShapeType="1"/>
          </p:cNvSpPr>
          <p:nvPr/>
        </p:nvSpPr>
        <p:spPr bwMode="auto">
          <a:xfrm flipV="1">
            <a:off x="6715125" y="4400550"/>
            <a:ext cx="342900" cy="16192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34"/>
          <p:cNvSpPr>
            <a:spLocks noChangeShapeType="1"/>
          </p:cNvSpPr>
          <p:nvPr/>
        </p:nvSpPr>
        <p:spPr bwMode="auto">
          <a:xfrm>
            <a:off x="6705600" y="4572000"/>
            <a:ext cx="781050" cy="4095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" name="Oval 35"/>
          <p:cNvSpPr>
            <a:spLocks noChangeArrowheads="1"/>
          </p:cNvSpPr>
          <p:nvPr/>
        </p:nvSpPr>
        <p:spPr bwMode="auto">
          <a:xfrm>
            <a:off x="6534150" y="5038725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36"/>
          <p:cNvSpPr>
            <a:spLocks noChangeArrowheads="1"/>
          </p:cNvSpPr>
          <p:nvPr/>
        </p:nvSpPr>
        <p:spPr bwMode="auto">
          <a:xfrm>
            <a:off x="7400925" y="4905375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37"/>
          <p:cNvSpPr>
            <a:spLocks noChangeArrowheads="1"/>
          </p:cNvSpPr>
          <p:nvPr/>
        </p:nvSpPr>
        <p:spPr bwMode="auto">
          <a:xfrm>
            <a:off x="7353300" y="5972175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Oval 38"/>
          <p:cNvSpPr>
            <a:spLocks noChangeArrowheads="1"/>
          </p:cNvSpPr>
          <p:nvPr/>
        </p:nvSpPr>
        <p:spPr bwMode="auto">
          <a:xfrm>
            <a:off x="6657975" y="451485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0" name="Oval 39"/>
          <p:cNvSpPr>
            <a:spLocks noChangeArrowheads="1"/>
          </p:cNvSpPr>
          <p:nvPr/>
        </p:nvSpPr>
        <p:spPr bwMode="auto">
          <a:xfrm>
            <a:off x="6972300" y="434340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" name="Oval 40"/>
          <p:cNvSpPr>
            <a:spLocks noChangeArrowheads="1"/>
          </p:cNvSpPr>
          <p:nvPr/>
        </p:nvSpPr>
        <p:spPr bwMode="auto">
          <a:xfrm>
            <a:off x="6334125" y="546735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Oval 41"/>
          <p:cNvSpPr>
            <a:spLocks noChangeArrowheads="1"/>
          </p:cNvSpPr>
          <p:nvPr/>
        </p:nvSpPr>
        <p:spPr bwMode="auto">
          <a:xfrm>
            <a:off x="7029450" y="5276850"/>
            <a:ext cx="142875" cy="142875"/>
          </a:xfrm>
          <a:prstGeom prst="ellipse">
            <a:avLst/>
          </a:prstGeom>
          <a:gradFill rotWithShape="1">
            <a:gsLst>
              <a:gs pos="0">
                <a:srgbClr val="B2B2B2"/>
              </a:gs>
              <a:gs pos="100000">
                <a:srgbClr val="525252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AutoShape 43"/>
          <p:cNvSpPr>
            <a:spLocks noChangeArrowheads="1"/>
          </p:cNvSpPr>
          <p:nvPr/>
        </p:nvSpPr>
        <p:spPr bwMode="auto">
          <a:xfrm>
            <a:off x="5791200" y="3962400"/>
            <a:ext cx="2438400" cy="25146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25" name="TextBox 76"/>
          <p:cNvSpPr txBox="1">
            <a:spLocks noChangeArrowheads="1"/>
          </p:cNvSpPr>
          <p:nvPr/>
        </p:nvSpPr>
        <p:spPr bwMode="auto">
          <a:xfrm>
            <a:off x="0" y="0"/>
            <a:ext cx="13716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Spyros Zoumpoulis</a:t>
            </a:r>
          </a:p>
        </p:txBody>
      </p:sp>
      <p:sp>
        <p:nvSpPr>
          <p:cNvPr id="20526" name="Slide Number Placeholder 55"/>
          <p:cNvSpPr txBox="1">
            <a:spLocks/>
          </p:cNvSpPr>
          <p:nvPr/>
        </p:nvSpPr>
        <p:spPr bwMode="auto">
          <a:xfrm>
            <a:off x="8686800" y="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74123512-9650-4DEA-A513-39C7F70BB9FA}" type="slidenum">
              <a:rPr lang="en-US" sz="1000">
                <a:solidFill>
                  <a:schemeClr val="bg2"/>
                </a:solidFill>
              </a:rPr>
              <a:pPr algn="r" eaLnBrk="1" hangingPunct="1"/>
              <a:t>9</a:t>
            </a:fld>
            <a:endParaRPr lang="en-US" sz="1000">
              <a:solidFill>
                <a:schemeClr val="bg2"/>
              </a:solidFill>
            </a:endParaRPr>
          </a:p>
        </p:txBody>
      </p:sp>
      <p:sp>
        <p:nvSpPr>
          <p:cNvPr id="53" name="TextBox 53"/>
          <p:cNvSpPr txBox="1">
            <a:spLocks noChangeArrowheads="1"/>
          </p:cNvSpPr>
          <p:nvPr/>
        </p:nvSpPr>
        <p:spPr bwMode="auto">
          <a:xfrm>
            <a:off x="2057400" y="0"/>
            <a:ext cx="5486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000" dirty="0">
                <a:solidFill>
                  <a:schemeClr val="bg2"/>
                </a:solidFill>
              </a:rPr>
              <a:t>Watermarking with Preservation of Distance-based </a:t>
            </a:r>
            <a:r>
              <a:rPr lang="en-US" sz="1000" dirty="0" smtClean="0">
                <a:solidFill>
                  <a:schemeClr val="bg2"/>
                </a:solidFill>
              </a:rPr>
              <a:t>Mining</a:t>
            </a:r>
            <a:endParaRPr lang="en-US" sz="10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/>
      <p:bldP spid="15365" grpId="0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5529</TotalTime>
  <Words>1837</Words>
  <Application>Microsoft Office PowerPoint</Application>
  <PresentationFormat>On-screen Show (4:3)</PresentationFormat>
  <Paragraphs>407</Paragraphs>
  <Slides>34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Default Design</vt:lpstr>
      <vt:lpstr>Equation</vt:lpstr>
      <vt:lpstr>Right Protection via Watermarking with Provable Preservation of Distance-based Mining</vt:lpstr>
      <vt:lpstr>Problem</vt:lpstr>
      <vt:lpstr>Problem</vt:lpstr>
      <vt:lpstr>Roadmap</vt:lpstr>
      <vt:lpstr>Roadmap</vt:lpstr>
      <vt:lpstr>Trajectory Datasets</vt:lpstr>
      <vt:lpstr>Trajectory Datasets</vt:lpstr>
      <vt:lpstr>Roadmap</vt:lpstr>
      <vt:lpstr>Objective</vt:lpstr>
      <vt:lpstr>Roadmap</vt:lpstr>
      <vt:lpstr>Watermarking Scheme</vt:lpstr>
      <vt:lpstr>Watermarking Scheme</vt:lpstr>
      <vt:lpstr>Watermarking Scheme</vt:lpstr>
      <vt:lpstr>Watermarking Scheme</vt:lpstr>
      <vt:lpstr>Roadmap</vt:lpstr>
      <vt:lpstr>Detection Process</vt:lpstr>
      <vt:lpstr>Roadmap</vt:lpstr>
      <vt:lpstr>Theoretical Guarantees on Distance Distortion</vt:lpstr>
      <vt:lpstr>Theoretical Guarantees on Distance Distortion</vt:lpstr>
      <vt:lpstr>Roadmap</vt:lpstr>
      <vt:lpstr>Preservation of Nearest Neighbors and Minimum Spanning Tree</vt:lpstr>
      <vt:lpstr>Roadmap</vt:lpstr>
      <vt:lpstr>NN-Preservation Algorithm</vt:lpstr>
      <vt:lpstr>MST-Preservation Algorithm</vt:lpstr>
      <vt:lpstr>Roadmap</vt:lpstr>
      <vt:lpstr>Fast NN-Preservation Algorithm</vt:lpstr>
      <vt:lpstr>Fast MST-Preservation Algorithm</vt:lpstr>
      <vt:lpstr>Roadmap</vt:lpstr>
      <vt:lpstr>Experimental Results - Preservation</vt:lpstr>
      <vt:lpstr>Experimental Results – Speed-up of 2-3 orders of magnitude</vt:lpstr>
      <vt:lpstr>Experimental Results – Resilience against Attacks</vt:lpstr>
      <vt:lpstr>Roadmap</vt:lpstr>
      <vt:lpstr>Conclusion</vt:lpstr>
      <vt:lpstr>Preservation of Nearest Neighbors and Minimum Spanning Tree</vt:lpstr>
    </vt:vector>
  </TitlesOfParts>
  <Company>IBM Research GmbH Rueschlikon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Watermarking with Provable Preservation of Distance-Based Mining Operations</dc:title>
  <dc:creator>Spyros Zoumpoulis</dc:creator>
  <cp:lastModifiedBy>Spyros</cp:lastModifiedBy>
  <cp:revision>41</cp:revision>
  <dcterms:created xsi:type="dcterms:W3CDTF">2011-08-13T16:46:42Z</dcterms:created>
  <dcterms:modified xsi:type="dcterms:W3CDTF">2011-12-10T10:28:11Z</dcterms:modified>
</cp:coreProperties>
</file>