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1" r:id="rId3"/>
    <p:sldId id="258" r:id="rId4"/>
    <p:sldId id="259" r:id="rId5"/>
    <p:sldId id="300" r:id="rId6"/>
    <p:sldId id="302" r:id="rId7"/>
    <p:sldId id="319" r:id="rId8"/>
    <p:sldId id="301" r:id="rId9"/>
    <p:sldId id="303" r:id="rId10"/>
    <p:sldId id="304" r:id="rId11"/>
    <p:sldId id="305" r:id="rId12"/>
    <p:sldId id="306" r:id="rId13"/>
    <p:sldId id="276" r:id="rId14"/>
    <p:sldId id="307" r:id="rId15"/>
    <p:sldId id="308" r:id="rId16"/>
    <p:sldId id="310" r:id="rId17"/>
    <p:sldId id="309" r:id="rId18"/>
    <p:sldId id="311" r:id="rId19"/>
    <p:sldId id="312" r:id="rId20"/>
    <p:sldId id="314" r:id="rId21"/>
    <p:sldId id="315" r:id="rId22"/>
    <p:sldId id="313" r:id="rId23"/>
    <p:sldId id="317" r:id="rId24"/>
    <p:sldId id="316" r:id="rId25"/>
    <p:sldId id="31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88"/>
    <a:srgbClr val="339933"/>
    <a:srgbClr val="B9FFAF"/>
    <a:srgbClr val="006600"/>
    <a:srgbClr val="0000FF"/>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0" autoAdjust="0"/>
    <p:restoredTop sz="91755" autoAdjust="0"/>
  </p:normalViewPr>
  <p:slideViewPr>
    <p:cSldViewPr>
      <p:cViewPr varScale="1">
        <p:scale>
          <a:sx n="68" d="100"/>
          <a:sy n="68" d="100"/>
        </p:scale>
        <p:origin x="992" y="45"/>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5F40C2B6-4A0D-441C-9678-CC4FA72B01F5}"/>
  </pc:docChgLst>
  <pc:docChgLst>
    <pc:chgData name="JJ HU" userId="f9cbafaa3520ff22" providerId="LiveId" clId="{350D0486-E21B-4387-9CA1-2C03E1762B31}"/>
  </pc:docChgLst>
  <pc:docChgLst>
    <pc:chgData userId="f9cbafaa3520ff22" providerId="LiveId" clId="{854F2B2F-D8FD-4449-A1F1-7568A1D03BDA}"/>
    <pc:docChg chg="undo redo custSel addSld modSld sldOrd">
      <pc:chgData name="" userId="f9cbafaa3520ff22" providerId="LiveId" clId="{854F2B2F-D8FD-4449-A1F1-7568A1D03BDA}" dt="2021-04-04T19:32:31.408" v="152"/>
      <pc:docMkLst>
        <pc:docMk/>
      </pc:docMkLst>
      <pc:sldChg chg="ord">
        <pc:chgData name="" userId="f9cbafaa3520ff22" providerId="LiveId" clId="{854F2B2F-D8FD-4449-A1F1-7568A1D03BDA}" dt="2021-04-04T19:32:29.931" v="151"/>
        <pc:sldMkLst>
          <pc:docMk/>
          <pc:sldMk cId="2129462028" sldId="314"/>
        </pc:sldMkLst>
      </pc:sldChg>
      <pc:sldChg chg="ord">
        <pc:chgData name="" userId="f9cbafaa3520ff22" providerId="LiveId" clId="{854F2B2F-D8FD-4449-A1F1-7568A1D03BDA}" dt="2021-04-04T19:32:31.408" v="152"/>
        <pc:sldMkLst>
          <pc:docMk/>
          <pc:sldMk cId="27369431" sldId="315"/>
        </pc:sldMkLst>
      </pc:sldChg>
      <pc:sldChg chg="addSp delSp modSp add">
        <pc:chgData name="" userId="f9cbafaa3520ff22" providerId="LiveId" clId="{854F2B2F-D8FD-4449-A1F1-7568A1D03BDA}" dt="2021-04-02T02:42:55.587" v="150" actId="1076"/>
        <pc:sldMkLst>
          <pc:docMk/>
          <pc:sldMk cId="9077201" sldId="319"/>
        </pc:sldMkLst>
        <pc:spChg chg="mod">
          <ac:chgData name="" userId="f9cbafaa3520ff22" providerId="LiveId" clId="{854F2B2F-D8FD-4449-A1F1-7568A1D03BDA}" dt="2021-04-02T02:38:07.836" v="39" actId="20577"/>
          <ac:spMkLst>
            <pc:docMk/>
            <pc:sldMk cId="9077201" sldId="319"/>
            <ac:spMk id="2" creationId="{45CA584D-6C36-4A8A-B1D7-27A82110B7CC}"/>
          </ac:spMkLst>
        </pc:spChg>
        <pc:spChg chg="del">
          <ac:chgData name="" userId="f9cbafaa3520ff22" providerId="LiveId" clId="{854F2B2F-D8FD-4449-A1F1-7568A1D03BDA}" dt="2021-04-02T02:37:57.802" v="22" actId="478"/>
          <ac:spMkLst>
            <pc:docMk/>
            <pc:sldMk cId="9077201" sldId="319"/>
            <ac:spMk id="3" creationId="{3A183A5F-EF6E-4D09-A391-EE616EBB53B2}"/>
          </ac:spMkLst>
        </pc:spChg>
        <pc:spChg chg="add mod">
          <ac:chgData name="" userId="f9cbafaa3520ff22" providerId="LiveId" clId="{854F2B2F-D8FD-4449-A1F1-7568A1D03BDA}" dt="2021-04-02T02:41:25.513" v="125" actId="1076"/>
          <ac:spMkLst>
            <pc:docMk/>
            <pc:sldMk cId="9077201" sldId="319"/>
            <ac:spMk id="5" creationId="{B1A58C0A-D34B-48D5-BC69-7D499C3609A3}"/>
          </ac:spMkLst>
        </pc:spChg>
        <pc:spChg chg="add mod">
          <ac:chgData name="" userId="f9cbafaa3520ff22" providerId="LiveId" clId="{854F2B2F-D8FD-4449-A1F1-7568A1D03BDA}" dt="2021-04-02T02:42:55.587" v="150" actId="1076"/>
          <ac:spMkLst>
            <pc:docMk/>
            <pc:sldMk cId="9077201" sldId="319"/>
            <ac:spMk id="6" creationId="{B0BBCE5C-D69F-44E0-B449-6B879BF1A79E}"/>
          </ac:spMkLst>
        </pc:spChg>
        <pc:picChg chg="add mod modCrop">
          <ac:chgData name="" userId="f9cbafaa3520ff22" providerId="LiveId" clId="{854F2B2F-D8FD-4449-A1F1-7568A1D03BDA}" dt="2021-04-02T02:40:27.281" v="56" actId="1076"/>
          <ac:picMkLst>
            <pc:docMk/>
            <pc:sldMk cId="9077201" sldId="319"/>
            <ac:picMk id="3074" creationId="{3EC4C81D-BE1D-4A1F-82E6-6E73196BFCDA}"/>
          </ac:picMkLst>
        </pc:picChg>
      </pc:sldChg>
    </pc:docChg>
  </pc:docChgLst>
  <pc:docChgLst>
    <pc:chgData name="JJ HU" userId="f9cbafaa3520ff22" providerId="LiveId" clId="{29BA8709-653D-46A3-88FC-E2C8748EA0AB}"/>
  </pc:docChgLst>
  <pc:docChgLst>
    <pc:chgData name="JJ HU" userId="f9cbafaa3520ff22" providerId="LiveId" clId="{0EF717F9-646A-497F-8D4C-D73BE6AF4C74}"/>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4/4/2021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155970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Elements enclosed in parentheses in the legends have nearly identical atomic radii and thus represent topologically identical solutes</a:t>
            </a:r>
          </a:p>
        </p:txBody>
      </p:sp>
      <p:sp>
        <p:nvSpPr>
          <p:cNvPr id="4" name="Slide Number Placeholder 3"/>
          <p:cNvSpPr>
            <a:spLocks noGrp="1"/>
          </p:cNvSpPr>
          <p:nvPr>
            <p:ph type="sldNum" sz="quarter" idx="5"/>
          </p:nvPr>
        </p:nvSpPr>
        <p:spPr/>
        <p:txBody>
          <a:bodyPr/>
          <a:lstStyle/>
          <a:p>
            <a:fld id="{817C7721-B3EF-4204-A06C-703815509580}" type="slidenum">
              <a:rPr lang="en-US" smtClean="0"/>
              <a:pPr/>
              <a:t>12</a:t>
            </a:fld>
            <a:endParaRPr lang="en-US"/>
          </a:p>
        </p:txBody>
      </p:sp>
    </p:spTree>
    <p:extLst>
      <p:ext uri="{BB962C8B-B14F-4D97-AF65-F5344CB8AC3E}">
        <p14:creationId xmlns:p14="http://schemas.microsoft.com/office/powerpoint/2010/main" val="211309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13</a:t>
            </a:fld>
            <a:endParaRPr lang="en-US"/>
          </a:p>
        </p:txBody>
      </p:sp>
    </p:spTree>
    <p:extLst>
      <p:ext uri="{BB962C8B-B14F-4D97-AF65-F5344CB8AC3E}">
        <p14:creationId xmlns:p14="http://schemas.microsoft.com/office/powerpoint/2010/main" val="23837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251453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Photograph of Pd</a:t>
            </a:r>
            <a:r>
              <a:rPr lang="en-US" sz="1200" b="0" i="0" kern="1200" baseline="-25000" dirty="0">
                <a:solidFill>
                  <a:schemeClr val="tx1"/>
                </a:solidFill>
                <a:effectLst/>
                <a:latin typeface="+mn-lt"/>
                <a:ea typeface="+mn-ea"/>
                <a:cs typeface="+mn-cs"/>
              </a:rPr>
              <a:t>40</a:t>
            </a:r>
            <a:r>
              <a:rPr lang="en-US" sz="1200" b="0" i="0" kern="1200" dirty="0">
                <a:solidFill>
                  <a:schemeClr val="tx1"/>
                </a:solidFill>
                <a:effectLst/>
                <a:latin typeface="+mn-lt"/>
                <a:ea typeface="+mn-ea"/>
                <a:cs typeface="+mn-cs"/>
              </a:rPr>
              <a:t>Ni</a:t>
            </a:r>
            <a:r>
              <a:rPr lang="en-US" sz="1200" b="0" i="0" kern="1200" baseline="-25000" dirty="0">
                <a:solidFill>
                  <a:schemeClr val="tx1"/>
                </a:solidFill>
                <a:effectLst/>
                <a:latin typeface="+mn-lt"/>
                <a:ea typeface="+mn-ea"/>
                <a:cs typeface="+mn-cs"/>
              </a:rPr>
              <a:t>40</a:t>
            </a:r>
            <a:r>
              <a:rPr lang="en-US" sz="1200" b="0" i="0" kern="1200" dirty="0">
                <a:solidFill>
                  <a:schemeClr val="tx1"/>
                </a:solidFill>
                <a:effectLst/>
                <a:latin typeface="+mn-lt"/>
                <a:ea typeface="+mn-ea"/>
                <a:cs typeface="+mn-cs"/>
              </a:rPr>
              <a:t>P</a:t>
            </a:r>
            <a:r>
              <a:rPr lang="en-US" sz="1200" b="0" i="0" kern="1200" baseline="-250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 metallic glass before and after the deformation to 1260% at an initial strain rate of 1.7 × 10</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s</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and at 620 K</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212822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70602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Both mechanisms strongly correlate with local distributions of free volume.</a:t>
            </a:r>
          </a:p>
          <a:p>
            <a:r>
              <a:rPr lang="en-US" dirty="0"/>
              <a:t>STZs comprise a few to perhaps 100 atoms. </a:t>
            </a:r>
            <a:r>
              <a:rPr lang="en-US" sz="1200" b="0" i="0" kern="1200" dirty="0">
                <a:solidFill>
                  <a:schemeClr val="tx1"/>
                </a:solidFill>
                <a:effectLst/>
                <a:latin typeface="+mn-lt"/>
                <a:ea typeface="+mn-ea"/>
                <a:cs typeface="+mn-cs"/>
              </a:rPr>
              <a:t>An STZ is not a structural defect in an amorphous metal in the way that a lattice dislocation is a crystal defect. Rather, an STZ is an event defined in a local volume, not a feature of the glass structure.</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155317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extLst>
      <p:ext uri="{BB962C8B-B14F-4D97-AF65-F5344CB8AC3E}">
        <p14:creationId xmlns:p14="http://schemas.microsoft.com/office/powerpoint/2010/main" val="135655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242441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3758638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420556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a:t>
            </a:fld>
            <a:endParaRPr lang="en-US"/>
          </a:p>
        </p:txBody>
      </p:sp>
    </p:spTree>
    <p:extLst>
      <p:ext uri="{BB962C8B-B14F-4D97-AF65-F5344CB8AC3E}">
        <p14:creationId xmlns:p14="http://schemas.microsoft.com/office/powerpoint/2010/main" val="4161484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8573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23</a:t>
            </a:fld>
            <a:endParaRPr lang="en-US"/>
          </a:p>
        </p:txBody>
      </p:sp>
    </p:spTree>
    <p:extLst>
      <p:ext uri="{BB962C8B-B14F-4D97-AF65-F5344CB8AC3E}">
        <p14:creationId xmlns:p14="http://schemas.microsoft.com/office/powerpoint/2010/main" val="179593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7C7721-B3EF-4204-A06C-703815509580}" type="slidenum">
              <a:rPr lang="en-US" smtClean="0"/>
              <a:pPr/>
              <a:t>24</a:t>
            </a:fld>
            <a:endParaRPr lang="en-US"/>
          </a:p>
        </p:txBody>
      </p:sp>
    </p:spTree>
    <p:extLst>
      <p:ext uri="{BB962C8B-B14F-4D97-AF65-F5344CB8AC3E}">
        <p14:creationId xmlns:p14="http://schemas.microsoft.com/office/powerpoint/2010/main" val="142109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Vertical axis is normal stress normalized by Young’s modulus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25</a:t>
            </a:fld>
            <a:endParaRPr lang="en-US"/>
          </a:p>
        </p:txBody>
      </p:sp>
    </p:spTree>
    <p:extLst>
      <p:ext uri="{BB962C8B-B14F-4D97-AF65-F5344CB8AC3E}">
        <p14:creationId xmlns:p14="http://schemas.microsoft.com/office/powerpoint/2010/main" val="411199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a:t>
            </a:fld>
            <a:endParaRPr lang="en-US"/>
          </a:p>
        </p:txBody>
      </p:sp>
    </p:spTree>
    <p:extLst>
      <p:ext uri="{BB962C8B-B14F-4D97-AF65-F5344CB8AC3E}">
        <p14:creationId xmlns:p14="http://schemas.microsoft.com/office/powerpoint/2010/main" val="5389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121575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is frequently presumed that free volume (similar to Fictive temperature in network glasses) is an adequate state variable to describe the structure of a metallic glass, although it is important to remember that other effects such as chemical ordering may be involved.</a:t>
            </a:r>
          </a:p>
        </p:txBody>
      </p:sp>
      <p:sp>
        <p:nvSpPr>
          <p:cNvPr id="4" name="Slide Number Placeholder 3"/>
          <p:cNvSpPr>
            <a:spLocks noGrp="1"/>
          </p:cNvSpPr>
          <p:nvPr>
            <p:ph type="sldNum" sz="quarter" idx="5"/>
          </p:nvPr>
        </p:nvSpPr>
        <p:spPr/>
        <p:txBody>
          <a:bodyPr/>
          <a:lstStyle/>
          <a:p>
            <a:fld id="{817C7721-B3EF-4204-A06C-703815509580}" type="slidenum">
              <a:rPr lang="en-US" smtClean="0"/>
              <a:pPr/>
              <a:t>5</a:t>
            </a:fld>
            <a:endParaRPr lang="en-US"/>
          </a:p>
        </p:txBody>
      </p:sp>
    </p:spTree>
    <p:extLst>
      <p:ext uri="{BB962C8B-B14F-4D97-AF65-F5344CB8AC3E}">
        <p14:creationId xmlns:p14="http://schemas.microsoft.com/office/powerpoint/2010/main" val="379302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17C7721-B3EF-4204-A06C-703815509580}" type="slidenum">
              <a:rPr lang="en-US" smtClean="0"/>
              <a:pPr/>
              <a:t>6</a:t>
            </a:fld>
            <a:endParaRPr lang="en-US"/>
          </a:p>
        </p:txBody>
      </p:sp>
    </p:spTree>
    <p:extLst>
      <p:ext uri="{BB962C8B-B14F-4D97-AF65-F5344CB8AC3E}">
        <p14:creationId xmlns:p14="http://schemas.microsoft.com/office/powerpoint/2010/main" val="422560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discontinuity results from a transition from substitutional to interstitial structure</a:t>
            </a:r>
          </a:p>
        </p:txBody>
      </p:sp>
      <p:sp>
        <p:nvSpPr>
          <p:cNvPr id="4" name="Slide Number Placeholder 3"/>
          <p:cNvSpPr>
            <a:spLocks noGrp="1"/>
          </p:cNvSpPr>
          <p:nvPr>
            <p:ph type="sldNum" sz="quarter" idx="5"/>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97434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Histogram of atomic radius ratios in known stable binary metallic glasses</a:t>
            </a:r>
          </a:p>
          <a:p>
            <a:r>
              <a:rPr lang="en-US" dirty="0"/>
              <a:t>Coordination number 12 corresponds to regular close packed structures and has minimal probability</a:t>
            </a:r>
          </a:p>
        </p:txBody>
      </p:sp>
      <p:sp>
        <p:nvSpPr>
          <p:cNvPr id="4" name="Slide Number Placeholder 3"/>
          <p:cNvSpPr>
            <a:spLocks noGrp="1"/>
          </p:cNvSpPr>
          <p:nvPr>
            <p:ph type="sldNum" sz="quarter" idx="5"/>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404111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ymbol" panose="05050102010706020507" pitchFamily="18" charset="2"/>
              </a:rPr>
              <a:t>Although metallic glasses can have any number of chemically distinct solute species, this model shows that they contain no more than three topologically distinct solutes and that these solutes have specific and predictable sizes relative to the solvent atoms.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ymbol" panose="05050102010706020507" pitchFamily="18" charset="2"/>
              </a:rPr>
              <a:t>alpha</a:t>
            </a:r>
            <a:r>
              <a:rPr lang="en-US" sz="1200" dirty="0"/>
              <a:t>: cluster forming solute; beta/gamma: secondary/tertiary solutes filling in octahedral/tetrahedral </a:t>
            </a:r>
            <a:r>
              <a:rPr lang="en-US" sz="1200" b="0" i="0" kern="1200" dirty="0">
                <a:solidFill>
                  <a:schemeClr val="tx1"/>
                </a:solidFill>
                <a:effectLst/>
                <a:latin typeface="+mn-lt"/>
                <a:ea typeface="+mn-ea"/>
                <a:cs typeface="+mn-cs"/>
              </a:rPr>
              <a:t>interstices</a:t>
            </a: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309772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3167ABE4-01C7-462D-8EAA-05EB9C77434E}" type="datetime1">
              <a:rPr lang="en-US" smtClean="0"/>
              <a:t>4/4/2021</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4923F72D-6443-4AD7-ACB1-0DEC950F1E5E}" type="datetime1">
              <a:rPr lang="en-US" smtClean="0"/>
              <a:t>4/4/2021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276C292-2FA0-4741-A7E8-ED8AC215C2FD}" type="datetime1">
              <a:rPr lang="en-US" smtClean="0"/>
              <a:t>4/4/2021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DC966BC-858B-4019-8C6E-012F5862365C}" type="datetime1">
              <a:rPr lang="en-US" smtClean="0"/>
              <a:t>4/4/2021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9F8DEBF-3E42-4752-B20C-521AC6515B12}" type="datetime1">
              <a:rPr lang="en-US" smtClean="0"/>
              <a:t>4/4/2021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498B9ABD-E1F6-4EAA-BFEE-9DF062071CAE}" type="datetime1">
              <a:rPr lang="en-US" smtClean="0"/>
              <a:t>4/4/2021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500DC15-02AE-403E-85E9-E01C048591DF}" type="datetime1">
              <a:rPr lang="en-US" smtClean="0"/>
              <a:t>4/4/2021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5EBD5F16-81CF-4578-978F-ADF8D2429F69}" type="datetime1">
              <a:rPr lang="en-US" smtClean="0"/>
              <a:t>4/4/2021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D8AB0E12-3392-4CAC-B493-1CF43E3620A3}" type="datetime1">
              <a:rPr lang="en-US" smtClean="0"/>
              <a:t>4/4/2021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5E90D2F-8205-42B4-9FF1-E33828A38874}" type="datetime1">
              <a:rPr lang="en-US" smtClean="0"/>
              <a:t>4/4/2021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86C4ECAF-0F33-4BCE-B568-030CEB3E8CBD}" type="datetime1">
              <a:rPr lang="en-US" smtClean="0"/>
              <a:t>4/4/2021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F11C7761-D1B0-4C92-8D0B-CF4980357A9B}" type="datetime1">
              <a:rPr lang="en-US" smtClean="0"/>
              <a:t>4/4/2021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9.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10: Metallic Glass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56"/>
            <a:ext cx="8229600" cy="1066800"/>
          </a:xfrm>
        </p:spPr>
        <p:txBody>
          <a:bodyPr/>
          <a:lstStyle/>
          <a:p>
            <a:r>
              <a:rPr lang="en-US" sz="2800" dirty="0"/>
              <a:t>Dense packing favors metallic glass formation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sp>
        <p:nvSpPr>
          <p:cNvPr id="9" name="Rectangle 8">
            <a:extLst>
              <a:ext uri="{FF2B5EF4-FFF2-40B4-BE49-F238E27FC236}">
                <a16:creationId xmlns:a16="http://schemas.microsoft.com/office/drawing/2014/main" id="{7D3EE849-563C-4951-A1DE-E1F5D46BB190}"/>
              </a:ext>
            </a:extLst>
          </p:cNvPr>
          <p:cNvSpPr/>
          <p:nvPr/>
        </p:nvSpPr>
        <p:spPr>
          <a:xfrm>
            <a:off x="5915027" y="4953000"/>
            <a:ext cx="2477056" cy="304800"/>
          </a:xfrm>
          <a:prstGeom prst="rect">
            <a:avLst/>
          </a:prstGeom>
        </p:spPr>
        <p:txBody>
          <a:bodyPr wrap="square">
            <a:spAutoFit/>
          </a:bodyPr>
          <a:lstStyle/>
          <a:p>
            <a:pPr algn="ctr"/>
            <a:r>
              <a:rPr lang="en-US" sz="1400" i="1" dirty="0"/>
              <a:t>Philos. Mag. </a:t>
            </a:r>
            <a:r>
              <a:rPr lang="en-US" sz="1400" b="1" dirty="0"/>
              <a:t>83</a:t>
            </a:r>
            <a:r>
              <a:rPr lang="en-US" sz="1400" dirty="0"/>
              <a:t>, 2409 (2003)</a:t>
            </a:r>
          </a:p>
        </p:txBody>
      </p:sp>
      <p:sp>
        <p:nvSpPr>
          <p:cNvPr id="11" name="Rounded Rectangle 14">
            <a:extLst>
              <a:ext uri="{FF2B5EF4-FFF2-40B4-BE49-F238E27FC236}">
                <a16:creationId xmlns:a16="http://schemas.microsoft.com/office/drawing/2014/main" id="{19EEE7F1-3B7F-45FF-894B-6BA7D44D56EA}"/>
              </a:ext>
            </a:extLst>
          </p:cNvPr>
          <p:cNvSpPr/>
          <p:nvPr/>
        </p:nvSpPr>
        <p:spPr bwMode="auto">
          <a:xfrm>
            <a:off x="5865075" y="2512663"/>
            <a:ext cx="2576961" cy="2215574"/>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b="1" dirty="0">
                <a:solidFill>
                  <a:schemeClr val="bg1"/>
                </a:solidFill>
              </a:rPr>
              <a:t>Stable binary metallic glasses tend to form at atomic size ratios corresponding to dense packing</a:t>
            </a:r>
          </a:p>
        </p:txBody>
      </p:sp>
      <p:pic>
        <p:nvPicPr>
          <p:cNvPr id="7" name="Picture 6">
            <a:extLst>
              <a:ext uri="{FF2B5EF4-FFF2-40B4-BE49-F238E27FC236}">
                <a16:creationId xmlns:a16="http://schemas.microsoft.com/office/drawing/2014/main" id="{5454E212-97D3-4A00-8019-18803BE2E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22" y="1721224"/>
            <a:ext cx="5044028" cy="4222376"/>
          </a:xfrm>
          <a:prstGeom prst="rect">
            <a:avLst/>
          </a:prstGeom>
        </p:spPr>
      </p:pic>
    </p:spTree>
    <p:extLst>
      <p:ext uri="{BB962C8B-B14F-4D97-AF65-F5344CB8AC3E}">
        <p14:creationId xmlns:p14="http://schemas.microsoft.com/office/powerpoint/2010/main" val="297175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nearest neighbors: cluster packing</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11</a:t>
            </a:fld>
            <a:endParaRPr lang="en-US"/>
          </a:p>
        </p:txBody>
      </p:sp>
      <p:sp>
        <p:nvSpPr>
          <p:cNvPr id="12" name="Content Placeholder 2">
            <a:extLst>
              <a:ext uri="{FF2B5EF4-FFF2-40B4-BE49-F238E27FC236}">
                <a16:creationId xmlns:a16="http://schemas.microsoft.com/office/drawing/2014/main" id="{C6AC0BA1-6EDC-41A1-A617-2E2613588DC0}"/>
              </a:ext>
            </a:extLst>
          </p:cNvPr>
          <p:cNvSpPr>
            <a:spLocks noGrp="1"/>
          </p:cNvSpPr>
          <p:nvPr>
            <p:ph idx="1"/>
          </p:nvPr>
        </p:nvSpPr>
        <p:spPr>
          <a:xfrm>
            <a:off x="685798" y="4986746"/>
            <a:ext cx="7620001" cy="1295400"/>
          </a:xfrm>
        </p:spPr>
        <p:txBody>
          <a:bodyPr/>
          <a:lstStyle/>
          <a:p>
            <a:r>
              <a:rPr lang="en-US" sz="2000" dirty="0"/>
              <a:t>Close-packed clusters sharing faces or edges</a:t>
            </a:r>
          </a:p>
          <a:p>
            <a:r>
              <a:rPr lang="en-US" sz="2000" dirty="0"/>
              <a:t>Atoms of different </a:t>
            </a:r>
            <a:r>
              <a:rPr lang="en-US" sz="2000" b="1" dirty="0">
                <a:solidFill>
                  <a:srgbClr val="FF0000"/>
                </a:solidFill>
              </a:rPr>
              <a:t>critical</a:t>
            </a:r>
            <a:r>
              <a:rPr lang="en-US" sz="2000" dirty="0"/>
              <a:t> sizes fulfill different topological roles</a:t>
            </a:r>
          </a:p>
          <a:p>
            <a:r>
              <a:rPr lang="en-US" sz="2000" dirty="0">
                <a:latin typeface="Symbol" panose="05050102010706020507" pitchFamily="18" charset="2"/>
              </a:rPr>
              <a:t>a</a:t>
            </a:r>
            <a:r>
              <a:rPr lang="en-US" sz="2000" dirty="0"/>
              <a:t>: center atom of polyhedral; </a:t>
            </a:r>
            <a:r>
              <a:rPr lang="en-US" sz="2000" dirty="0">
                <a:latin typeface="Symbol" panose="05050102010706020507" pitchFamily="18" charset="2"/>
              </a:rPr>
              <a:t>b </a:t>
            </a:r>
            <a:r>
              <a:rPr lang="en-US" sz="2000" dirty="0"/>
              <a:t>/ </a:t>
            </a:r>
            <a:r>
              <a:rPr lang="en-US" sz="2000" dirty="0">
                <a:latin typeface="Symbol" panose="05050102010706020507" pitchFamily="18" charset="2"/>
              </a:rPr>
              <a:t>g</a:t>
            </a:r>
            <a:r>
              <a:rPr lang="en-US" sz="2000" dirty="0"/>
              <a:t>: filling in interstitials</a:t>
            </a:r>
          </a:p>
        </p:txBody>
      </p:sp>
      <p:pic>
        <p:nvPicPr>
          <p:cNvPr id="7" name="Picture 6">
            <a:extLst>
              <a:ext uri="{FF2B5EF4-FFF2-40B4-BE49-F238E27FC236}">
                <a16:creationId xmlns:a16="http://schemas.microsoft.com/office/drawing/2014/main" id="{1EF4CCD3-3A6A-455B-A912-352A559A8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676400"/>
            <a:ext cx="6705600" cy="3049898"/>
          </a:xfrm>
          <a:prstGeom prst="rect">
            <a:avLst/>
          </a:prstGeom>
        </p:spPr>
      </p:pic>
      <p:sp>
        <p:nvSpPr>
          <p:cNvPr id="8" name="Rectangle 7">
            <a:extLst>
              <a:ext uri="{FF2B5EF4-FFF2-40B4-BE49-F238E27FC236}">
                <a16:creationId xmlns:a16="http://schemas.microsoft.com/office/drawing/2014/main" id="{2280144C-7DFA-4CA4-A5FC-904B215B486B}"/>
              </a:ext>
            </a:extLst>
          </p:cNvPr>
          <p:cNvSpPr/>
          <p:nvPr/>
        </p:nvSpPr>
        <p:spPr>
          <a:xfrm>
            <a:off x="5224910" y="4452267"/>
            <a:ext cx="2175339" cy="307777"/>
          </a:xfrm>
          <a:prstGeom prst="rect">
            <a:avLst/>
          </a:prstGeom>
        </p:spPr>
        <p:txBody>
          <a:bodyPr wrap="none">
            <a:spAutoFit/>
          </a:bodyPr>
          <a:lstStyle/>
          <a:p>
            <a:pPr algn="ctr"/>
            <a:r>
              <a:rPr lang="en-US" sz="1400" i="1" dirty="0"/>
              <a:t>Nat. Mater.</a:t>
            </a:r>
            <a:r>
              <a:rPr lang="en-US" sz="1400" dirty="0"/>
              <a:t> </a:t>
            </a:r>
            <a:r>
              <a:rPr lang="en-US" sz="1400" b="1" dirty="0"/>
              <a:t>3</a:t>
            </a:r>
            <a:r>
              <a:rPr lang="en-US" sz="1400" dirty="0"/>
              <a:t>, 697 (2004)</a:t>
            </a:r>
          </a:p>
        </p:txBody>
      </p:sp>
    </p:spTree>
    <p:extLst>
      <p:ext uri="{BB962C8B-B14F-4D97-AF65-F5344CB8AC3E}">
        <p14:creationId xmlns:p14="http://schemas.microsoft.com/office/powerpoint/2010/main" val="349808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nearest neighbors: cluster packing</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a:p>
        </p:txBody>
      </p:sp>
      <p:pic>
        <p:nvPicPr>
          <p:cNvPr id="9" name="Picture 8">
            <a:extLst>
              <a:ext uri="{FF2B5EF4-FFF2-40B4-BE49-F238E27FC236}">
                <a16:creationId xmlns:a16="http://schemas.microsoft.com/office/drawing/2014/main" id="{4D586443-1F30-46CA-96E5-89DDD2AC3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53" y="1699975"/>
            <a:ext cx="7924800" cy="2869023"/>
          </a:xfrm>
          <a:prstGeom prst="rect">
            <a:avLst/>
          </a:prstGeom>
        </p:spPr>
      </p:pic>
      <p:sp>
        <p:nvSpPr>
          <p:cNvPr id="11" name="Rounded Rectangle 14">
            <a:extLst>
              <a:ext uri="{FF2B5EF4-FFF2-40B4-BE49-F238E27FC236}">
                <a16:creationId xmlns:a16="http://schemas.microsoft.com/office/drawing/2014/main" id="{561DDC18-39BD-4ED5-948E-C076F749206E}"/>
              </a:ext>
            </a:extLst>
          </p:cNvPr>
          <p:cNvSpPr/>
          <p:nvPr/>
        </p:nvSpPr>
        <p:spPr bwMode="auto">
          <a:xfrm>
            <a:off x="685800" y="4920110"/>
            <a:ext cx="7620000" cy="1079437"/>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The cluster packing model correctly predicts the atomic size and concentration of stable metallic glasses</a:t>
            </a:r>
          </a:p>
        </p:txBody>
      </p:sp>
      <p:sp>
        <p:nvSpPr>
          <p:cNvPr id="13" name="Rectangle 12">
            <a:extLst>
              <a:ext uri="{FF2B5EF4-FFF2-40B4-BE49-F238E27FC236}">
                <a16:creationId xmlns:a16="http://schemas.microsoft.com/office/drawing/2014/main" id="{E55E7E75-C037-4CBC-A5EA-82A57D3F1045}"/>
              </a:ext>
            </a:extLst>
          </p:cNvPr>
          <p:cNvSpPr/>
          <p:nvPr/>
        </p:nvSpPr>
        <p:spPr>
          <a:xfrm>
            <a:off x="3031485" y="6141813"/>
            <a:ext cx="3081036" cy="307777"/>
          </a:xfrm>
          <a:prstGeom prst="rect">
            <a:avLst/>
          </a:prstGeom>
        </p:spPr>
        <p:txBody>
          <a:bodyPr wrap="none">
            <a:spAutoFit/>
          </a:bodyPr>
          <a:lstStyle/>
          <a:p>
            <a:pPr algn="ctr"/>
            <a:r>
              <a:rPr lang="en-US" sz="1400" dirty="0"/>
              <a:t>D. Miracle, </a:t>
            </a:r>
            <a:r>
              <a:rPr lang="en-US" sz="1400" i="1" dirty="0"/>
              <a:t>Nat. Mater.</a:t>
            </a:r>
            <a:r>
              <a:rPr lang="en-US" sz="1400" dirty="0"/>
              <a:t> </a:t>
            </a:r>
            <a:r>
              <a:rPr lang="en-US" sz="1400" b="1" dirty="0"/>
              <a:t>3</a:t>
            </a:r>
            <a:r>
              <a:rPr lang="en-US" sz="1400" dirty="0"/>
              <a:t>, 697 (2004)</a:t>
            </a:r>
          </a:p>
        </p:txBody>
      </p:sp>
    </p:spTree>
    <p:extLst>
      <p:ext uri="{BB962C8B-B14F-4D97-AF65-F5344CB8AC3E}">
        <p14:creationId xmlns:p14="http://schemas.microsoft.com/office/powerpoint/2010/main" val="256033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sz="2800" dirty="0"/>
              <a:t>Mechanical properties of metallic glasses</a:t>
            </a:r>
          </a:p>
        </p:txBody>
      </p:sp>
      <p:sp>
        <p:nvSpPr>
          <p:cNvPr id="4" name="Content Placeholder 2"/>
          <p:cNvSpPr>
            <a:spLocks noGrp="1"/>
          </p:cNvSpPr>
          <p:nvPr>
            <p:ph idx="1"/>
          </p:nvPr>
        </p:nvSpPr>
        <p:spPr>
          <a:xfrm>
            <a:off x="475734" y="4416616"/>
            <a:ext cx="7848600" cy="1877831"/>
          </a:xfrm>
        </p:spPr>
        <p:txBody>
          <a:bodyPr/>
          <a:lstStyle/>
          <a:p>
            <a:pPr>
              <a:spcBef>
                <a:spcPts val="600"/>
              </a:spcBef>
            </a:pPr>
            <a:r>
              <a:rPr lang="en-US" sz="2000" dirty="0"/>
              <a:t>Absence of dislocations and slip planes/directions in BMG</a:t>
            </a:r>
          </a:p>
          <a:p>
            <a:pPr lvl="1">
              <a:spcBef>
                <a:spcPts val="600"/>
              </a:spcBef>
            </a:pPr>
            <a:r>
              <a:rPr lang="en-US" b="1" dirty="0">
                <a:solidFill>
                  <a:srgbClr val="FF0000"/>
                </a:solidFill>
              </a:rPr>
              <a:t>Large elastic limit</a:t>
            </a:r>
            <a:r>
              <a:rPr lang="en-US" dirty="0"/>
              <a:t> and high yield strength (2% and 2 </a:t>
            </a:r>
            <a:r>
              <a:rPr lang="en-US" dirty="0" err="1"/>
              <a:t>GPa</a:t>
            </a:r>
            <a:r>
              <a:rPr lang="en-US" dirty="0"/>
              <a:t> in </a:t>
            </a:r>
            <a:r>
              <a:rPr lang="en-US" dirty="0" err="1"/>
              <a:t>Zr</a:t>
            </a:r>
            <a:r>
              <a:rPr lang="en-US" dirty="0"/>
              <a:t>-based BMGs)</a:t>
            </a:r>
          </a:p>
          <a:p>
            <a:pPr lvl="1">
              <a:spcBef>
                <a:spcPts val="600"/>
              </a:spcBef>
            </a:pPr>
            <a:r>
              <a:rPr lang="en-US" dirty="0"/>
              <a:t>Poor global plasticity: absence of strain hardening, strong tendency towards </a:t>
            </a:r>
            <a:r>
              <a:rPr lang="en-US" b="1" dirty="0">
                <a:solidFill>
                  <a:srgbClr val="FF0000"/>
                </a:solidFill>
              </a:rPr>
              <a:t>shear localization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1" t="1" r="-1" b="1873"/>
          <a:stretch/>
        </p:blipFill>
        <p:spPr>
          <a:xfrm>
            <a:off x="1641390" y="1638009"/>
            <a:ext cx="5562600" cy="2438400"/>
          </a:xfrm>
          <a:prstGeom prst="rect">
            <a:avLst/>
          </a:prstGeom>
        </p:spPr>
      </p:pic>
      <p:sp>
        <p:nvSpPr>
          <p:cNvPr id="6" name="TextBox 5"/>
          <p:cNvSpPr txBox="1"/>
          <p:nvPr/>
        </p:nvSpPr>
        <p:spPr>
          <a:xfrm>
            <a:off x="407773" y="1673020"/>
            <a:ext cx="1676400" cy="646331"/>
          </a:xfrm>
          <a:prstGeom prst="rect">
            <a:avLst/>
          </a:prstGeom>
          <a:noFill/>
        </p:spPr>
        <p:txBody>
          <a:bodyPr wrap="square" rtlCol="0">
            <a:spAutoFit/>
          </a:bodyPr>
          <a:lstStyle/>
          <a:p>
            <a:pPr algn="ctr"/>
            <a:r>
              <a:rPr lang="en-US" dirty="0"/>
              <a:t>Polycrystalline metal</a:t>
            </a:r>
          </a:p>
        </p:txBody>
      </p:sp>
      <p:sp>
        <p:nvSpPr>
          <p:cNvPr id="7" name="TextBox 6"/>
          <p:cNvSpPr txBox="1"/>
          <p:nvPr/>
        </p:nvSpPr>
        <p:spPr>
          <a:xfrm>
            <a:off x="6728255" y="1673020"/>
            <a:ext cx="1676400" cy="646331"/>
          </a:xfrm>
          <a:prstGeom prst="rect">
            <a:avLst/>
          </a:prstGeom>
          <a:noFill/>
        </p:spPr>
        <p:txBody>
          <a:bodyPr wrap="square" rtlCol="0">
            <a:spAutoFit/>
          </a:bodyPr>
          <a:lstStyle/>
          <a:p>
            <a:pPr algn="ctr"/>
            <a:r>
              <a:rPr lang="en-US" dirty="0"/>
              <a:t>Amorphous metal</a:t>
            </a:r>
          </a:p>
        </p:txBody>
      </p:sp>
      <p:sp>
        <p:nvSpPr>
          <p:cNvPr id="9" name="Freeform 8"/>
          <p:cNvSpPr/>
          <p:nvPr/>
        </p:nvSpPr>
        <p:spPr bwMode="auto">
          <a:xfrm>
            <a:off x="1826741" y="2738400"/>
            <a:ext cx="2306594" cy="536879"/>
          </a:xfrm>
          <a:custGeom>
            <a:avLst/>
            <a:gdLst>
              <a:gd name="connsiteX0" fmla="*/ 0 w 2306594"/>
              <a:gd name="connsiteY0" fmla="*/ 536879 h 536879"/>
              <a:gd name="connsiteX1" fmla="*/ 741405 w 2306594"/>
              <a:gd name="connsiteY1" fmla="*/ 133225 h 536879"/>
              <a:gd name="connsiteX2" fmla="*/ 1499286 w 2306594"/>
              <a:gd name="connsiteY2" fmla="*/ 1420 h 536879"/>
              <a:gd name="connsiteX3" fmla="*/ 2306594 w 2306594"/>
              <a:gd name="connsiteY3" fmla="*/ 199128 h 536879"/>
            </a:gdLst>
            <a:ahLst/>
            <a:cxnLst>
              <a:cxn ang="0">
                <a:pos x="connsiteX0" y="connsiteY0"/>
              </a:cxn>
              <a:cxn ang="0">
                <a:pos x="connsiteX1" y="connsiteY1"/>
              </a:cxn>
              <a:cxn ang="0">
                <a:pos x="connsiteX2" y="connsiteY2"/>
              </a:cxn>
              <a:cxn ang="0">
                <a:pos x="connsiteX3" y="connsiteY3"/>
              </a:cxn>
            </a:cxnLst>
            <a:rect l="l" t="t" r="r" b="b"/>
            <a:pathLst>
              <a:path w="2306594" h="536879">
                <a:moveTo>
                  <a:pt x="0" y="536879"/>
                </a:moveTo>
                <a:cubicBezTo>
                  <a:pt x="245762" y="379673"/>
                  <a:pt x="491524" y="222468"/>
                  <a:pt x="741405" y="133225"/>
                </a:cubicBezTo>
                <a:cubicBezTo>
                  <a:pt x="991286" y="43982"/>
                  <a:pt x="1238421" y="-9564"/>
                  <a:pt x="1499286" y="1420"/>
                </a:cubicBezTo>
                <a:cubicBezTo>
                  <a:pt x="1760151" y="12404"/>
                  <a:pt x="2033372" y="105766"/>
                  <a:pt x="2306594" y="199128"/>
                </a:cubicBezTo>
              </a:path>
            </a:pathLst>
          </a:custGeom>
          <a:noFill/>
          <a:ln w="4762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Freeform 9"/>
          <p:cNvSpPr/>
          <p:nvPr/>
        </p:nvSpPr>
        <p:spPr bwMode="auto">
          <a:xfrm>
            <a:off x="3067325" y="1718328"/>
            <a:ext cx="390508" cy="1029730"/>
          </a:xfrm>
          <a:custGeom>
            <a:avLst/>
            <a:gdLst>
              <a:gd name="connsiteX0" fmla="*/ 390508 w 390508"/>
              <a:gd name="connsiteY0" fmla="*/ 1029730 h 1029730"/>
              <a:gd name="connsiteX1" fmla="*/ 3330 w 390508"/>
              <a:gd name="connsiteY1" fmla="*/ 387178 h 1029730"/>
              <a:gd name="connsiteX2" fmla="*/ 192800 w 390508"/>
              <a:gd name="connsiteY2" fmla="*/ 0 h 1029730"/>
            </a:gdLst>
            <a:ahLst/>
            <a:cxnLst>
              <a:cxn ang="0">
                <a:pos x="connsiteX0" y="connsiteY0"/>
              </a:cxn>
              <a:cxn ang="0">
                <a:pos x="connsiteX1" y="connsiteY1"/>
              </a:cxn>
              <a:cxn ang="0">
                <a:pos x="connsiteX2" y="connsiteY2"/>
              </a:cxn>
            </a:cxnLst>
            <a:rect l="l" t="t" r="r" b="b"/>
            <a:pathLst>
              <a:path w="390508" h="1029730">
                <a:moveTo>
                  <a:pt x="390508" y="1029730"/>
                </a:moveTo>
                <a:cubicBezTo>
                  <a:pt x="213394" y="794265"/>
                  <a:pt x="36281" y="558800"/>
                  <a:pt x="3330" y="387178"/>
                </a:cubicBezTo>
                <a:cubicBezTo>
                  <a:pt x="-29621" y="215556"/>
                  <a:pt x="192800" y="0"/>
                  <a:pt x="192800" y="0"/>
                </a:cubicBezTo>
              </a:path>
            </a:pathLst>
          </a:custGeom>
          <a:noFill/>
          <a:ln w="4762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304800" y="2871964"/>
            <a:ext cx="1676400" cy="646331"/>
          </a:xfrm>
          <a:prstGeom prst="rect">
            <a:avLst/>
          </a:prstGeom>
          <a:noFill/>
        </p:spPr>
        <p:txBody>
          <a:bodyPr wrap="square" rtlCol="0">
            <a:spAutoFit/>
          </a:bodyPr>
          <a:lstStyle/>
          <a:p>
            <a:pPr algn="ctr"/>
            <a:r>
              <a:rPr lang="en-US" dirty="0">
                <a:solidFill>
                  <a:srgbClr val="FF0000"/>
                </a:solidFill>
              </a:rPr>
              <a:t>Grain boundaries</a:t>
            </a:r>
          </a:p>
        </p:txBody>
      </p:sp>
      <p:cxnSp>
        <p:nvCxnSpPr>
          <p:cNvPr id="13" name="Straight Connector 12"/>
          <p:cNvCxnSpPr/>
          <p:nvPr/>
        </p:nvCxnSpPr>
        <p:spPr bwMode="auto">
          <a:xfrm>
            <a:off x="2075935" y="3711885"/>
            <a:ext cx="1750541" cy="0"/>
          </a:xfrm>
          <a:prstGeom prst="line">
            <a:avLst/>
          </a:prstGeom>
          <a:solidFill>
            <a:schemeClr val="accent1"/>
          </a:solidFill>
          <a:ln w="47625" cap="flat" cmpd="sng" algn="ctr">
            <a:solidFill>
              <a:srgbClr val="0000FF"/>
            </a:solidFill>
            <a:prstDash val="solid"/>
            <a:round/>
            <a:headEnd type="none" w="med" len="med"/>
            <a:tailEnd type="none" w="med" len="med"/>
          </a:ln>
          <a:effectLst/>
        </p:spPr>
      </p:cxnSp>
      <p:sp>
        <p:nvSpPr>
          <p:cNvPr id="15" name="TextBox 14"/>
          <p:cNvSpPr txBox="1"/>
          <p:nvPr/>
        </p:nvSpPr>
        <p:spPr>
          <a:xfrm>
            <a:off x="465438" y="3687171"/>
            <a:ext cx="1676400" cy="369332"/>
          </a:xfrm>
          <a:prstGeom prst="rect">
            <a:avLst/>
          </a:prstGeom>
          <a:noFill/>
        </p:spPr>
        <p:txBody>
          <a:bodyPr wrap="square" rtlCol="0">
            <a:spAutoFit/>
          </a:bodyPr>
          <a:lstStyle/>
          <a:p>
            <a:pPr algn="ctr"/>
            <a:r>
              <a:rPr lang="en-US" dirty="0">
                <a:solidFill>
                  <a:srgbClr val="0000FF"/>
                </a:solidFill>
              </a:rPr>
              <a:t>Crystal planes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80" y="1629772"/>
            <a:ext cx="3964604" cy="2446638"/>
          </a:xfrm>
          <a:prstGeom prst="rect">
            <a:avLst/>
          </a:prstGeom>
        </p:spPr>
      </p:pic>
      <p:sp>
        <p:nvSpPr>
          <p:cNvPr id="18" name="Rectangle 17"/>
          <p:cNvSpPr/>
          <p:nvPr/>
        </p:nvSpPr>
        <p:spPr>
          <a:xfrm>
            <a:off x="6711780" y="3876809"/>
            <a:ext cx="1675459" cy="307777"/>
          </a:xfrm>
          <a:prstGeom prst="rect">
            <a:avLst/>
          </a:prstGeom>
        </p:spPr>
        <p:txBody>
          <a:bodyPr wrap="none">
            <a:spAutoFit/>
          </a:bodyPr>
          <a:lstStyle/>
          <a:p>
            <a:pPr algn="ctr"/>
            <a:r>
              <a:rPr lang="en-US" sz="1400" i="1" dirty="0"/>
              <a:t>Metals</a:t>
            </a:r>
            <a:r>
              <a:rPr lang="en-US" sz="1400" dirty="0"/>
              <a:t> </a:t>
            </a:r>
            <a:r>
              <a:rPr lang="en-US" sz="1400" b="1" dirty="0"/>
              <a:t>3</a:t>
            </a:r>
            <a:r>
              <a:rPr lang="en-US" sz="1400" dirty="0"/>
              <a:t>, 1 (2013)</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726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sz="2800" dirty="0"/>
              <a:t>A deformation map of metallic glasses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a:p>
        </p:txBody>
      </p:sp>
      <p:pic>
        <p:nvPicPr>
          <p:cNvPr id="20" name="Picture 19">
            <a:extLst>
              <a:ext uri="{FF2B5EF4-FFF2-40B4-BE49-F238E27FC236}">
                <a16:creationId xmlns:a16="http://schemas.microsoft.com/office/drawing/2014/main" id="{F19C591F-BD87-403C-8FA0-FC057E1DC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676" y="1600200"/>
            <a:ext cx="4772480" cy="3429000"/>
          </a:xfrm>
          <a:prstGeom prst="rect">
            <a:avLst/>
          </a:prstGeom>
        </p:spPr>
      </p:pic>
      <p:sp>
        <p:nvSpPr>
          <p:cNvPr id="30" name="Rectangle 29">
            <a:extLst>
              <a:ext uri="{FF2B5EF4-FFF2-40B4-BE49-F238E27FC236}">
                <a16:creationId xmlns:a16="http://schemas.microsoft.com/office/drawing/2014/main" id="{19F8CF2A-C074-4A31-93E2-94B76E4A8886}"/>
              </a:ext>
            </a:extLst>
          </p:cNvPr>
          <p:cNvSpPr/>
          <p:nvPr/>
        </p:nvSpPr>
        <p:spPr>
          <a:xfrm>
            <a:off x="4884381" y="5118617"/>
            <a:ext cx="3443058" cy="307777"/>
          </a:xfrm>
          <a:prstGeom prst="rect">
            <a:avLst/>
          </a:prstGeom>
        </p:spPr>
        <p:txBody>
          <a:bodyPr wrap="none">
            <a:spAutoFit/>
          </a:bodyPr>
          <a:lstStyle/>
          <a:p>
            <a:pPr algn="ctr"/>
            <a:r>
              <a:rPr lang="en-US" sz="1400" dirty="0"/>
              <a:t>Schuh </a:t>
            </a:r>
            <a:r>
              <a:rPr lang="en-US" sz="1400" i="1" dirty="0"/>
              <a:t>et al.</a:t>
            </a:r>
            <a:r>
              <a:rPr lang="en-US" sz="1400" dirty="0"/>
              <a:t>, </a:t>
            </a:r>
            <a:r>
              <a:rPr lang="en-US" sz="1400" i="1" dirty="0"/>
              <a:t>Acta Mater.</a:t>
            </a:r>
            <a:r>
              <a:rPr lang="en-US" sz="1400" dirty="0"/>
              <a:t> </a:t>
            </a:r>
            <a:r>
              <a:rPr lang="en-US" sz="1400" b="1" dirty="0"/>
              <a:t>55</a:t>
            </a:r>
            <a:r>
              <a:rPr lang="en-US" sz="1400" dirty="0"/>
              <a:t>, 4067 (2007)</a:t>
            </a:r>
          </a:p>
        </p:txBody>
      </p:sp>
      <p:grpSp>
        <p:nvGrpSpPr>
          <p:cNvPr id="32" name="Group 31">
            <a:extLst>
              <a:ext uri="{FF2B5EF4-FFF2-40B4-BE49-F238E27FC236}">
                <a16:creationId xmlns:a16="http://schemas.microsoft.com/office/drawing/2014/main" id="{E54B10CF-6B76-4BE0-997F-C220BBADB75C}"/>
              </a:ext>
            </a:extLst>
          </p:cNvPr>
          <p:cNvGrpSpPr/>
          <p:nvPr/>
        </p:nvGrpSpPr>
        <p:grpSpPr>
          <a:xfrm>
            <a:off x="457012" y="1640766"/>
            <a:ext cx="7398589" cy="4760034"/>
            <a:chOff x="457012" y="1640766"/>
            <a:chExt cx="7398589" cy="4760034"/>
          </a:xfrm>
        </p:grpSpPr>
        <p:pic>
          <p:nvPicPr>
            <p:cNvPr id="21" name="Picture 20">
              <a:extLst>
                <a:ext uri="{FF2B5EF4-FFF2-40B4-BE49-F238E27FC236}">
                  <a16:creationId xmlns:a16="http://schemas.microsoft.com/office/drawing/2014/main" id="{DFAA2E18-765B-4548-8602-18B6C558F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12" y="1640766"/>
              <a:ext cx="3339832" cy="2061079"/>
            </a:xfrm>
            <a:prstGeom prst="rect">
              <a:avLst/>
            </a:prstGeom>
          </p:spPr>
        </p:pic>
        <p:pic>
          <p:nvPicPr>
            <p:cNvPr id="24" name="Picture 23">
              <a:extLst>
                <a:ext uri="{FF2B5EF4-FFF2-40B4-BE49-F238E27FC236}">
                  <a16:creationId xmlns:a16="http://schemas.microsoft.com/office/drawing/2014/main" id="{E5CE44F2-A495-456D-92A3-03ACB67E8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12" y="3931666"/>
              <a:ext cx="3417564" cy="2469134"/>
            </a:xfrm>
            <a:prstGeom prst="rect">
              <a:avLst/>
            </a:prstGeom>
          </p:spPr>
        </p:pic>
        <p:sp>
          <p:nvSpPr>
            <p:cNvPr id="28" name="Arrow: Left 27">
              <a:extLst>
                <a:ext uri="{FF2B5EF4-FFF2-40B4-BE49-F238E27FC236}">
                  <a16:creationId xmlns:a16="http://schemas.microsoft.com/office/drawing/2014/main" id="{FF9868BD-6795-428C-BA31-54A56B36AA78}"/>
                </a:ext>
              </a:extLst>
            </p:cNvPr>
            <p:cNvSpPr/>
            <p:nvPr/>
          </p:nvSpPr>
          <p:spPr bwMode="auto">
            <a:xfrm>
              <a:off x="3257476" y="1905000"/>
              <a:ext cx="1676400" cy="4572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02C62FD5-A0FC-4AEA-9DA2-BA18BBD9733A}"/>
                </a:ext>
              </a:extLst>
            </p:cNvPr>
            <p:cNvSpPr/>
            <p:nvPr/>
          </p:nvSpPr>
          <p:spPr>
            <a:xfrm>
              <a:off x="3887847" y="5666788"/>
              <a:ext cx="3967754" cy="369332"/>
            </a:xfrm>
            <a:prstGeom prst="rect">
              <a:avLst/>
            </a:prstGeom>
          </p:spPr>
          <p:txBody>
            <a:bodyPr wrap="none">
              <a:spAutoFit/>
            </a:bodyPr>
            <a:lstStyle/>
            <a:p>
              <a:pPr algn="ctr"/>
              <a:r>
                <a:rPr lang="en-US" b="1" dirty="0"/>
                <a:t>Shear localization at high stresses</a:t>
              </a:r>
            </a:p>
          </p:txBody>
        </p:sp>
      </p:grpSp>
    </p:spTree>
    <p:extLst>
      <p:ext uri="{BB962C8B-B14F-4D97-AF65-F5344CB8AC3E}">
        <p14:creationId xmlns:p14="http://schemas.microsoft.com/office/powerpoint/2010/main" val="9679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sz="2800" dirty="0"/>
              <a:t>A deformation map of metallic glasses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pic>
        <p:nvPicPr>
          <p:cNvPr id="20" name="Picture 19">
            <a:extLst>
              <a:ext uri="{FF2B5EF4-FFF2-40B4-BE49-F238E27FC236}">
                <a16:creationId xmlns:a16="http://schemas.microsoft.com/office/drawing/2014/main" id="{F19C591F-BD87-403C-8FA0-FC057E1DC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676" y="1600200"/>
            <a:ext cx="4772480" cy="3429000"/>
          </a:xfrm>
          <a:prstGeom prst="rect">
            <a:avLst/>
          </a:prstGeom>
        </p:spPr>
      </p:pic>
      <p:pic>
        <p:nvPicPr>
          <p:cNvPr id="8" name="Picture 7">
            <a:extLst>
              <a:ext uri="{FF2B5EF4-FFF2-40B4-BE49-F238E27FC236}">
                <a16:creationId xmlns:a16="http://schemas.microsoft.com/office/drawing/2014/main" id="{0AD5B7A4-2A5E-4B6C-9618-A5F109B0E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64" y="3931666"/>
            <a:ext cx="3417212" cy="2468880"/>
          </a:xfrm>
          <a:prstGeom prst="rect">
            <a:avLst/>
          </a:prstGeom>
        </p:spPr>
      </p:pic>
      <p:sp>
        <p:nvSpPr>
          <p:cNvPr id="9" name="Rectangle 8">
            <a:extLst>
              <a:ext uri="{FF2B5EF4-FFF2-40B4-BE49-F238E27FC236}">
                <a16:creationId xmlns:a16="http://schemas.microsoft.com/office/drawing/2014/main" id="{DDA09680-2B51-40D1-ADAA-F96FFC66E698}"/>
              </a:ext>
            </a:extLst>
          </p:cNvPr>
          <p:cNvSpPr/>
          <p:nvPr/>
        </p:nvSpPr>
        <p:spPr>
          <a:xfrm>
            <a:off x="4884381" y="5118617"/>
            <a:ext cx="3443058" cy="307777"/>
          </a:xfrm>
          <a:prstGeom prst="rect">
            <a:avLst/>
          </a:prstGeom>
        </p:spPr>
        <p:txBody>
          <a:bodyPr wrap="none">
            <a:spAutoFit/>
          </a:bodyPr>
          <a:lstStyle/>
          <a:p>
            <a:pPr algn="ctr"/>
            <a:r>
              <a:rPr lang="en-US" sz="1400" dirty="0"/>
              <a:t>Schuh </a:t>
            </a:r>
            <a:r>
              <a:rPr lang="en-US" sz="1400" i="1" dirty="0"/>
              <a:t>et al.</a:t>
            </a:r>
            <a:r>
              <a:rPr lang="en-US" sz="1400" dirty="0"/>
              <a:t>, </a:t>
            </a:r>
            <a:r>
              <a:rPr lang="en-US" sz="1400" i="1" dirty="0"/>
              <a:t>Acta Mater.</a:t>
            </a:r>
            <a:r>
              <a:rPr lang="en-US" sz="1400" dirty="0"/>
              <a:t> </a:t>
            </a:r>
            <a:r>
              <a:rPr lang="en-US" sz="1400" b="1" dirty="0"/>
              <a:t>55</a:t>
            </a:r>
            <a:r>
              <a:rPr lang="en-US" sz="1400" dirty="0"/>
              <a:t>, 4067 (2007)</a:t>
            </a:r>
          </a:p>
        </p:txBody>
      </p:sp>
      <p:sp>
        <p:nvSpPr>
          <p:cNvPr id="10" name="Arrow: Left 9">
            <a:extLst>
              <a:ext uri="{FF2B5EF4-FFF2-40B4-BE49-F238E27FC236}">
                <a16:creationId xmlns:a16="http://schemas.microsoft.com/office/drawing/2014/main" id="{1390B69C-E9A5-4042-BE26-FEB49F9588AB}"/>
              </a:ext>
            </a:extLst>
          </p:cNvPr>
          <p:cNvSpPr/>
          <p:nvPr/>
        </p:nvSpPr>
        <p:spPr bwMode="auto">
          <a:xfrm rot="20131430">
            <a:off x="3234726" y="4802933"/>
            <a:ext cx="3772213" cy="4572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8130C6DE-44B7-430F-8CC3-0492C3E14023}"/>
              </a:ext>
            </a:extLst>
          </p:cNvPr>
          <p:cNvGrpSpPr/>
          <p:nvPr/>
        </p:nvGrpSpPr>
        <p:grpSpPr>
          <a:xfrm>
            <a:off x="573214" y="1676400"/>
            <a:ext cx="3127695" cy="1964272"/>
            <a:chOff x="573214" y="1676400"/>
            <a:chExt cx="3127695" cy="1964272"/>
          </a:xfrm>
        </p:grpSpPr>
        <p:pic>
          <p:nvPicPr>
            <p:cNvPr id="5" name="Picture 4">
              <a:extLst>
                <a:ext uri="{FF2B5EF4-FFF2-40B4-BE49-F238E27FC236}">
                  <a16:creationId xmlns:a16="http://schemas.microsoft.com/office/drawing/2014/main" id="{127E4443-4037-4858-9F9B-0F1D77EF8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214" y="1676400"/>
              <a:ext cx="3127695" cy="1560663"/>
            </a:xfrm>
            <a:prstGeom prst="rect">
              <a:avLst/>
            </a:prstGeom>
          </p:spPr>
        </p:pic>
        <p:sp>
          <p:nvSpPr>
            <p:cNvPr id="6" name="Rectangle 5">
              <a:extLst>
                <a:ext uri="{FF2B5EF4-FFF2-40B4-BE49-F238E27FC236}">
                  <a16:creationId xmlns:a16="http://schemas.microsoft.com/office/drawing/2014/main" id="{7EA50227-0321-49E3-949C-7AE7D20C738C}"/>
                </a:ext>
              </a:extLst>
            </p:cNvPr>
            <p:cNvSpPr/>
            <p:nvPr/>
          </p:nvSpPr>
          <p:spPr>
            <a:xfrm>
              <a:off x="994061" y="3324093"/>
              <a:ext cx="2286000" cy="316579"/>
            </a:xfrm>
            <a:prstGeom prst="rect">
              <a:avLst/>
            </a:prstGeom>
          </p:spPr>
          <p:txBody>
            <a:bodyPr wrap="square">
              <a:spAutoFit/>
            </a:bodyPr>
            <a:lstStyle/>
            <a:p>
              <a:pPr algn="ctr"/>
              <a:r>
                <a:rPr lang="en-US" sz="1400" i="1" dirty="0"/>
                <a:t>Scr. Mater.</a:t>
              </a:r>
              <a:r>
                <a:rPr lang="en-US" sz="1400" dirty="0"/>
                <a:t> </a:t>
              </a:r>
              <a:r>
                <a:rPr lang="en-US" sz="1400" b="1" dirty="0"/>
                <a:t>39</a:t>
              </a:r>
              <a:r>
                <a:rPr lang="en-US" sz="1400" dirty="0"/>
                <a:t>, 301 (1998)</a:t>
              </a:r>
            </a:p>
          </p:txBody>
        </p:sp>
      </p:grpSp>
      <p:sp>
        <p:nvSpPr>
          <p:cNvPr id="14" name="Rectangle 13">
            <a:extLst>
              <a:ext uri="{FF2B5EF4-FFF2-40B4-BE49-F238E27FC236}">
                <a16:creationId xmlns:a16="http://schemas.microsoft.com/office/drawing/2014/main" id="{A6A5F680-A666-4FE7-BEFF-896AB1E1682D}"/>
              </a:ext>
            </a:extLst>
          </p:cNvPr>
          <p:cNvSpPr/>
          <p:nvPr/>
        </p:nvSpPr>
        <p:spPr>
          <a:xfrm>
            <a:off x="3874150" y="5723803"/>
            <a:ext cx="4660250" cy="369332"/>
          </a:xfrm>
          <a:prstGeom prst="rect">
            <a:avLst/>
          </a:prstGeom>
        </p:spPr>
        <p:txBody>
          <a:bodyPr wrap="none">
            <a:spAutoFit/>
          </a:bodyPr>
          <a:lstStyle/>
          <a:p>
            <a:pPr algn="ctr"/>
            <a:r>
              <a:rPr lang="en-US" b="1" dirty="0"/>
              <a:t>Homogeneous flow at high temperatures</a:t>
            </a:r>
          </a:p>
        </p:txBody>
      </p:sp>
      <p:sp>
        <p:nvSpPr>
          <p:cNvPr id="12" name="Arrow: Left 11">
            <a:extLst>
              <a:ext uri="{FF2B5EF4-FFF2-40B4-BE49-F238E27FC236}">
                <a16:creationId xmlns:a16="http://schemas.microsoft.com/office/drawing/2014/main" id="{4F20C2B2-7F05-420B-BA45-D864A6A447E7}"/>
              </a:ext>
            </a:extLst>
          </p:cNvPr>
          <p:cNvSpPr/>
          <p:nvPr/>
        </p:nvSpPr>
        <p:spPr bwMode="auto">
          <a:xfrm rot="20513613">
            <a:off x="1780994" y="4028275"/>
            <a:ext cx="5137665" cy="4572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2875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56"/>
            <a:ext cx="8077200" cy="1033849"/>
          </a:xfrm>
        </p:spPr>
        <p:txBody>
          <a:bodyPr/>
          <a:lstStyle/>
          <a:p>
            <a:r>
              <a:rPr lang="en-US" dirty="0"/>
              <a:t>Elastic and anelastic deformation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16</a:t>
            </a:fld>
            <a:endParaRPr lang="en-US"/>
          </a:p>
        </p:txBody>
      </p:sp>
      <p:sp>
        <p:nvSpPr>
          <p:cNvPr id="8" name="Content Placeholder 2">
            <a:extLst>
              <a:ext uri="{FF2B5EF4-FFF2-40B4-BE49-F238E27FC236}">
                <a16:creationId xmlns:a16="http://schemas.microsoft.com/office/drawing/2014/main" id="{89377677-1C8E-40D7-9552-8739A0675348}"/>
              </a:ext>
            </a:extLst>
          </p:cNvPr>
          <p:cNvSpPr>
            <a:spLocks noGrp="1"/>
          </p:cNvSpPr>
          <p:nvPr>
            <p:ph idx="1"/>
          </p:nvPr>
        </p:nvSpPr>
        <p:spPr>
          <a:xfrm>
            <a:off x="457200" y="1543734"/>
            <a:ext cx="7924800" cy="4628466"/>
          </a:xfrm>
        </p:spPr>
        <p:txBody>
          <a:bodyPr/>
          <a:lstStyle/>
          <a:p>
            <a:pPr>
              <a:spcBef>
                <a:spcPts val="1200"/>
              </a:spcBef>
            </a:pPr>
            <a:r>
              <a:rPr lang="en-US" dirty="0"/>
              <a:t>Isotropic media</a:t>
            </a:r>
          </a:p>
          <a:p>
            <a:pPr>
              <a:spcBef>
                <a:spcPts val="1200"/>
              </a:spcBef>
            </a:pPr>
            <a:r>
              <a:rPr lang="en-US" dirty="0"/>
              <a:t>Bulk modulus: typically ~ 6% smaller than that of the crystalline counterpart</a:t>
            </a:r>
          </a:p>
          <a:p>
            <a:pPr lvl="1">
              <a:spcBef>
                <a:spcPts val="1200"/>
              </a:spcBef>
            </a:pPr>
            <a:r>
              <a:rPr lang="en-US" dirty="0"/>
              <a:t>Can be accounted for by the less dense packing (presence of free volume) in metallic glasses</a:t>
            </a:r>
          </a:p>
          <a:p>
            <a:pPr>
              <a:spcBef>
                <a:spcPts val="1200"/>
              </a:spcBef>
            </a:pPr>
            <a:r>
              <a:rPr lang="en-US" dirty="0"/>
              <a:t>Shear/Young’s modulus: ~ 30% smaller than that of the crystalline counterpart</a:t>
            </a:r>
          </a:p>
          <a:p>
            <a:pPr lvl="1">
              <a:spcBef>
                <a:spcPts val="1200"/>
              </a:spcBef>
            </a:pPr>
            <a:r>
              <a:rPr lang="en-US" dirty="0"/>
              <a:t>In a crystal, all atoms undergo similar displacement defined by the macroscopic strain</a:t>
            </a:r>
          </a:p>
          <a:p>
            <a:pPr lvl="1">
              <a:spcBef>
                <a:spcPts val="1200"/>
              </a:spcBef>
            </a:pPr>
            <a:r>
              <a:rPr lang="en-US" dirty="0"/>
              <a:t>In metallic glass, non-uniform local displacement takes place, e.g. through STZ</a:t>
            </a:r>
          </a:p>
        </p:txBody>
      </p:sp>
    </p:spTree>
    <p:extLst>
      <p:ext uri="{BB962C8B-B14F-4D97-AF65-F5344CB8AC3E}">
        <p14:creationId xmlns:p14="http://schemas.microsoft.com/office/powerpoint/2010/main" val="265304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dirty="0"/>
              <a:t>Atomistic mechanisms of deformation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17</a:t>
            </a:fld>
            <a:endParaRPr lang="en-US"/>
          </a:p>
        </p:txBody>
      </p:sp>
      <p:pic>
        <p:nvPicPr>
          <p:cNvPr id="15" name="Picture 14">
            <a:extLst>
              <a:ext uri="{FF2B5EF4-FFF2-40B4-BE49-F238E27FC236}">
                <a16:creationId xmlns:a16="http://schemas.microsoft.com/office/drawing/2014/main" id="{DF48819A-7EE5-45B9-8688-C8A5F9C38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56" y="1676401"/>
            <a:ext cx="4108009" cy="4267200"/>
          </a:xfrm>
          <a:prstGeom prst="rect">
            <a:avLst/>
          </a:prstGeom>
        </p:spPr>
      </p:pic>
      <p:sp>
        <p:nvSpPr>
          <p:cNvPr id="16" name="Rectangle 15">
            <a:extLst>
              <a:ext uri="{FF2B5EF4-FFF2-40B4-BE49-F238E27FC236}">
                <a16:creationId xmlns:a16="http://schemas.microsoft.com/office/drawing/2014/main" id="{A760B542-3FE9-4602-B6D4-5F153BEE6C1C}"/>
              </a:ext>
            </a:extLst>
          </p:cNvPr>
          <p:cNvSpPr/>
          <p:nvPr/>
        </p:nvSpPr>
        <p:spPr>
          <a:xfrm>
            <a:off x="1432475" y="6094511"/>
            <a:ext cx="2404569" cy="307777"/>
          </a:xfrm>
          <a:prstGeom prst="rect">
            <a:avLst/>
          </a:prstGeom>
        </p:spPr>
        <p:txBody>
          <a:bodyPr wrap="none">
            <a:spAutoFit/>
          </a:bodyPr>
          <a:lstStyle/>
          <a:p>
            <a:pPr algn="ctr"/>
            <a:r>
              <a:rPr lang="en-US" sz="1400" i="1" dirty="0"/>
              <a:t>Acta Mater.</a:t>
            </a:r>
            <a:r>
              <a:rPr lang="en-US" sz="1400" dirty="0"/>
              <a:t> </a:t>
            </a:r>
            <a:r>
              <a:rPr lang="en-US" sz="1400" b="1" dirty="0"/>
              <a:t>55</a:t>
            </a:r>
            <a:r>
              <a:rPr lang="en-US" sz="1400" dirty="0"/>
              <a:t>, 4067 (2007)</a:t>
            </a:r>
          </a:p>
        </p:txBody>
      </p:sp>
      <p:sp>
        <p:nvSpPr>
          <p:cNvPr id="17" name="Rounded Rectangle 14">
            <a:extLst>
              <a:ext uri="{FF2B5EF4-FFF2-40B4-BE49-F238E27FC236}">
                <a16:creationId xmlns:a16="http://schemas.microsoft.com/office/drawing/2014/main" id="{CA4F9F34-C05B-4CA7-AD47-3C43EC923041}"/>
              </a:ext>
            </a:extLst>
          </p:cNvPr>
          <p:cNvSpPr/>
          <p:nvPr/>
        </p:nvSpPr>
        <p:spPr bwMode="auto">
          <a:xfrm>
            <a:off x="5261904" y="1981200"/>
            <a:ext cx="3210820" cy="1066800"/>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Diffusive atomic jump</a:t>
            </a:r>
          </a:p>
        </p:txBody>
      </p:sp>
      <p:sp>
        <p:nvSpPr>
          <p:cNvPr id="18" name="Rounded Rectangle 14">
            <a:extLst>
              <a:ext uri="{FF2B5EF4-FFF2-40B4-BE49-F238E27FC236}">
                <a16:creationId xmlns:a16="http://schemas.microsoft.com/office/drawing/2014/main" id="{21E2F25B-56D0-45F9-BCD1-548E42140F4C}"/>
              </a:ext>
            </a:extLst>
          </p:cNvPr>
          <p:cNvSpPr/>
          <p:nvPr/>
        </p:nvSpPr>
        <p:spPr bwMode="auto">
          <a:xfrm>
            <a:off x="5261904" y="4359296"/>
            <a:ext cx="3210820" cy="1066800"/>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Shear transformation zone (STZ)</a:t>
            </a:r>
          </a:p>
        </p:txBody>
      </p:sp>
    </p:spTree>
    <p:extLst>
      <p:ext uri="{BB962C8B-B14F-4D97-AF65-F5344CB8AC3E}">
        <p14:creationId xmlns:p14="http://schemas.microsoft.com/office/powerpoint/2010/main" val="79053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dirty="0"/>
              <a:t>Atomistic origin of plastic deformation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grpSp>
        <p:nvGrpSpPr>
          <p:cNvPr id="8" name="Group 3">
            <a:extLst>
              <a:ext uri="{FF2B5EF4-FFF2-40B4-BE49-F238E27FC236}">
                <a16:creationId xmlns:a16="http://schemas.microsoft.com/office/drawing/2014/main" id="{D11DBBB6-7666-4705-A55B-CD1F63F33801}"/>
              </a:ext>
            </a:extLst>
          </p:cNvPr>
          <p:cNvGrpSpPr>
            <a:grpSpLocks/>
          </p:cNvGrpSpPr>
          <p:nvPr/>
        </p:nvGrpSpPr>
        <p:grpSpPr bwMode="auto">
          <a:xfrm>
            <a:off x="533400" y="1333795"/>
            <a:ext cx="2678192" cy="1757362"/>
            <a:chOff x="724" y="1683"/>
            <a:chExt cx="1820" cy="1101"/>
          </a:xfrm>
        </p:grpSpPr>
        <p:pic>
          <p:nvPicPr>
            <p:cNvPr id="9" name="Picture 4" descr="fig1a">
              <a:extLst>
                <a:ext uri="{FF2B5EF4-FFF2-40B4-BE49-F238E27FC236}">
                  <a16:creationId xmlns:a16="http://schemas.microsoft.com/office/drawing/2014/main" id="{C25C84A8-5FCC-4AEB-B62C-2BF7A22F1F6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3608" t="25739" r="6329" b="25739"/>
            <a:stretch>
              <a:fillRect/>
            </a:stretch>
          </p:blipFill>
          <p:spPr bwMode="auto">
            <a:xfrm>
              <a:off x="1858" y="2015"/>
              <a:ext cx="68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ig1a">
              <a:extLst>
                <a:ext uri="{FF2B5EF4-FFF2-40B4-BE49-F238E27FC236}">
                  <a16:creationId xmlns:a16="http://schemas.microsoft.com/office/drawing/2014/main" id="{EB3B1E85-C2A1-4F36-926F-5166AD216C9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5506" t="25739" r="54114" b="25739"/>
            <a:stretch>
              <a:fillRect/>
            </a:stretch>
          </p:blipFill>
          <p:spPr bwMode="auto">
            <a:xfrm>
              <a:off x="724" y="2051"/>
              <a:ext cx="691"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6">
              <a:extLst>
                <a:ext uri="{FF2B5EF4-FFF2-40B4-BE49-F238E27FC236}">
                  <a16:creationId xmlns:a16="http://schemas.microsoft.com/office/drawing/2014/main" id="{5F2D512C-1C9D-4988-AFDB-17738DF8E74E}"/>
                </a:ext>
              </a:extLst>
            </p:cNvPr>
            <p:cNvSpPr>
              <a:spLocks noChangeShapeType="1"/>
            </p:cNvSpPr>
            <p:nvPr/>
          </p:nvSpPr>
          <p:spPr bwMode="auto">
            <a:xfrm>
              <a:off x="1396" y="2312"/>
              <a:ext cx="378"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2" name="Picture 7" descr="fig1a">
              <a:extLst>
                <a:ext uri="{FF2B5EF4-FFF2-40B4-BE49-F238E27FC236}">
                  <a16:creationId xmlns:a16="http://schemas.microsoft.com/office/drawing/2014/main" id="{B124D67B-C286-47B9-B0E7-F89A26641CC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1043" t="74611" r="62553" b="15723"/>
            <a:stretch>
              <a:fillRect/>
            </a:stretch>
          </p:blipFill>
          <p:spPr bwMode="auto">
            <a:xfrm>
              <a:off x="865" y="2663"/>
              <a:ext cx="3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fig1a">
              <a:extLst>
                <a:ext uri="{FF2B5EF4-FFF2-40B4-BE49-F238E27FC236}">
                  <a16:creationId xmlns:a16="http://schemas.microsoft.com/office/drawing/2014/main" id="{A88A8A10-616C-417B-8966-B7FEDBCB747C}"/>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1571" t="15723" r="62939" b="73434"/>
            <a:stretch>
              <a:fillRect/>
            </a:stretch>
          </p:blipFill>
          <p:spPr bwMode="auto">
            <a:xfrm>
              <a:off x="883" y="1936"/>
              <a:ext cx="35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a:extLst>
                <a:ext uri="{FF2B5EF4-FFF2-40B4-BE49-F238E27FC236}">
                  <a16:creationId xmlns:a16="http://schemas.microsoft.com/office/drawing/2014/main" id="{E660B2BF-50CE-4244-9385-3E919CEB7C6E}"/>
                </a:ext>
              </a:extLst>
            </p:cNvPr>
            <p:cNvSpPr txBox="1">
              <a:spLocks noChangeArrowheads="1"/>
            </p:cNvSpPr>
            <p:nvPr/>
          </p:nvSpPr>
          <p:spPr bwMode="auto">
            <a:xfrm>
              <a:off x="944" y="1683"/>
              <a:ext cx="19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latin typeface="Symbol" panose="05050102010706020507" pitchFamily="18" charset="2"/>
                </a:rPr>
                <a:t>t</a:t>
              </a:r>
              <a:endParaRPr lang="en-US" altLang="en-US"/>
            </a:p>
          </p:txBody>
        </p:sp>
      </p:grpSp>
      <p:pic>
        <p:nvPicPr>
          <p:cNvPr id="19" name="Picture 16">
            <a:extLst>
              <a:ext uri="{FF2B5EF4-FFF2-40B4-BE49-F238E27FC236}">
                <a16:creationId xmlns:a16="http://schemas.microsoft.com/office/drawing/2014/main" id="{223C34E5-7090-4076-921F-EFEADA8D55C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88" y="2941158"/>
            <a:ext cx="23399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2">
            <a:extLst>
              <a:ext uri="{FF2B5EF4-FFF2-40B4-BE49-F238E27FC236}">
                <a16:creationId xmlns:a16="http://schemas.microsoft.com/office/drawing/2014/main" id="{B69CC1C7-5D27-4738-BB8A-72B8BBDF6846}"/>
              </a:ext>
            </a:extLst>
          </p:cNvPr>
          <p:cNvSpPr>
            <a:spLocks noGrp="1"/>
          </p:cNvSpPr>
          <p:nvPr>
            <p:ph idx="1"/>
          </p:nvPr>
        </p:nvSpPr>
        <p:spPr>
          <a:xfrm>
            <a:off x="3683912" y="1682978"/>
            <a:ext cx="4876800" cy="4399866"/>
          </a:xfrm>
        </p:spPr>
        <p:txBody>
          <a:bodyPr/>
          <a:lstStyle/>
          <a:p>
            <a:r>
              <a:rPr lang="en-US" sz="2600" dirty="0"/>
              <a:t>“The plastic deformation of metallic glasses on the macroscopic scale is essentially a biased accumulation of local strains incurred through the operation of STZs and the redistribution of free volume.”</a:t>
            </a:r>
          </a:p>
        </p:txBody>
      </p:sp>
      <p:sp>
        <p:nvSpPr>
          <p:cNvPr id="22" name="Rectangle 21">
            <a:extLst>
              <a:ext uri="{FF2B5EF4-FFF2-40B4-BE49-F238E27FC236}">
                <a16:creationId xmlns:a16="http://schemas.microsoft.com/office/drawing/2014/main" id="{B37C5E70-D3F5-4EA1-B54A-9DE06D5078D7}"/>
              </a:ext>
            </a:extLst>
          </p:cNvPr>
          <p:cNvSpPr/>
          <p:nvPr/>
        </p:nvSpPr>
        <p:spPr>
          <a:xfrm>
            <a:off x="2743200" y="6030217"/>
            <a:ext cx="2393604" cy="307777"/>
          </a:xfrm>
          <a:prstGeom prst="rect">
            <a:avLst/>
          </a:prstGeom>
        </p:spPr>
        <p:txBody>
          <a:bodyPr wrap="none">
            <a:spAutoFit/>
          </a:bodyPr>
          <a:lstStyle/>
          <a:p>
            <a:pPr algn="ctr"/>
            <a:r>
              <a:rPr lang="en-US" sz="1400" dirty="0"/>
              <a:t>Image courtesy of C. Schuh</a:t>
            </a:r>
          </a:p>
        </p:txBody>
      </p:sp>
      <p:sp>
        <p:nvSpPr>
          <p:cNvPr id="23" name="Rectangle 22">
            <a:extLst>
              <a:ext uri="{FF2B5EF4-FFF2-40B4-BE49-F238E27FC236}">
                <a16:creationId xmlns:a16="http://schemas.microsoft.com/office/drawing/2014/main" id="{CDA791F9-AA0E-41B2-A880-3032856CB7DC}"/>
              </a:ext>
            </a:extLst>
          </p:cNvPr>
          <p:cNvSpPr/>
          <p:nvPr/>
        </p:nvSpPr>
        <p:spPr>
          <a:xfrm>
            <a:off x="4980501" y="5142132"/>
            <a:ext cx="3443058" cy="307777"/>
          </a:xfrm>
          <a:prstGeom prst="rect">
            <a:avLst/>
          </a:prstGeom>
        </p:spPr>
        <p:txBody>
          <a:bodyPr wrap="none">
            <a:spAutoFit/>
          </a:bodyPr>
          <a:lstStyle/>
          <a:p>
            <a:pPr algn="ctr"/>
            <a:r>
              <a:rPr lang="en-US" sz="1400" dirty="0"/>
              <a:t>Schuh </a:t>
            </a:r>
            <a:r>
              <a:rPr lang="en-US" sz="1400" i="1" dirty="0"/>
              <a:t>et al.</a:t>
            </a:r>
            <a:r>
              <a:rPr lang="en-US" sz="1400" dirty="0"/>
              <a:t>, </a:t>
            </a:r>
            <a:r>
              <a:rPr lang="en-US" sz="1400" i="1" dirty="0"/>
              <a:t>Acta Mater.</a:t>
            </a:r>
            <a:r>
              <a:rPr lang="en-US" sz="1400" dirty="0"/>
              <a:t> </a:t>
            </a:r>
            <a:r>
              <a:rPr lang="en-US" sz="1400" b="1" dirty="0"/>
              <a:t>55</a:t>
            </a:r>
            <a:r>
              <a:rPr lang="en-US" sz="1400" dirty="0"/>
              <a:t>, 4067 (2007)</a:t>
            </a:r>
          </a:p>
        </p:txBody>
      </p:sp>
    </p:spTree>
    <p:extLst>
      <p:ext uri="{BB962C8B-B14F-4D97-AF65-F5344CB8AC3E}">
        <p14:creationId xmlns:p14="http://schemas.microsoft.com/office/powerpoint/2010/main" val="1322581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33849"/>
          </a:xfrm>
        </p:spPr>
        <p:txBody>
          <a:bodyPr/>
          <a:lstStyle/>
          <a:p>
            <a:r>
              <a:rPr lang="en-US" dirty="0"/>
              <a:t>Atomistic origin of plastic deformation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sp>
        <p:nvSpPr>
          <p:cNvPr id="22" name="Rectangle 21">
            <a:extLst>
              <a:ext uri="{FF2B5EF4-FFF2-40B4-BE49-F238E27FC236}">
                <a16:creationId xmlns:a16="http://schemas.microsoft.com/office/drawing/2014/main" id="{B37C5E70-D3F5-4EA1-B54A-9DE06D5078D7}"/>
              </a:ext>
            </a:extLst>
          </p:cNvPr>
          <p:cNvSpPr/>
          <p:nvPr/>
        </p:nvSpPr>
        <p:spPr>
          <a:xfrm>
            <a:off x="3200400" y="6059845"/>
            <a:ext cx="2393604" cy="307777"/>
          </a:xfrm>
          <a:prstGeom prst="rect">
            <a:avLst/>
          </a:prstGeom>
        </p:spPr>
        <p:txBody>
          <a:bodyPr wrap="none">
            <a:spAutoFit/>
          </a:bodyPr>
          <a:lstStyle/>
          <a:p>
            <a:pPr algn="ctr"/>
            <a:r>
              <a:rPr lang="en-US" sz="1400" dirty="0"/>
              <a:t>Image courtesy of C. Schuh</a:t>
            </a:r>
          </a:p>
        </p:txBody>
      </p:sp>
      <p:pic>
        <p:nvPicPr>
          <p:cNvPr id="17" name="Picture 3" descr="fig1a">
            <a:extLst>
              <a:ext uri="{FF2B5EF4-FFF2-40B4-BE49-F238E27FC236}">
                <a16:creationId xmlns:a16="http://schemas.microsoft.com/office/drawing/2014/main" id="{33C6C3BA-0E74-4ED5-91C8-A6E1CA22390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1043" t="74611" r="62553" b="15723"/>
          <a:stretch>
            <a:fillRect/>
          </a:stretch>
        </p:blipFill>
        <p:spPr bwMode="auto">
          <a:xfrm>
            <a:off x="1736033" y="5975844"/>
            <a:ext cx="13065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a:extLst>
              <a:ext uri="{FF2B5EF4-FFF2-40B4-BE49-F238E27FC236}">
                <a16:creationId xmlns:a16="http://schemas.microsoft.com/office/drawing/2014/main" id="{A6E4F907-F39E-4ED6-B33A-AE06FA1FE7F4}"/>
              </a:ext>
            </a:extLst>
          </p:cNvPr>
          <p:cNvSpPr txBox="1">
            <a:spLocks noChangeArrowheads="1"/>
          </p:cNvSpPr>
          <p:nvPr/>
        </p:nvSpPr>
        <p:spPr bwMode="auto">
          <a:xfrm>
            <a:off x="1336776" y="5685473"/>
            <a:ext cx="517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latin typeface="Symbol" panose="05050102010706020507" pitchFamily="18" charset="2"/>
              </a:rPr>
              <a:t>t</a:t>
            </a:r>
            <a:endParaRPr lang="en-US" altLang="en-US" sz="4000" dirty="0"/>
          </a:p>
        </p:txBody>
      </p:sp>
      <p:sp>
        <p:nvSpPr>
          <p:cNvPr id="21" name="AutoShape 6">
            <a:extLst>
              <a:ext uri="{FF2B5EF4-FFF2-40B4-BE49-F238E27FC236}">
                <a16:creationId xmlns:a16="http://schemas.microsoft.com/office/drawing/2014/main" id="{FFD80F08-7CF0-4BD3-BEBA-D390F010968A}"/>
              </a:ext>
            </a:extLst>
          </p:cNvPr>
          <p:cNvSpPr>
            <a:spLocks noChangeArrowheads="1"/>
          </p:cNvSpPr>
          <p:nvPr/>
        </p:nvSpPr>
        <p:spPr bwMode="auto">
          <a:xfrm>
            <a:off x="2013052" y="3537110"/>
            <a:ext cx="836612" cy="815975"/>
          </a:xfrm>
          <a:prstGeom prst="hexagon">
            <a:avLst>
              <a:gd name="adj" fmla="val 25632"/>
              <a:gd name="vf" fmla="val 115470"/>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AutoShape 7">
            <a:extLst>
              <a:ext uri="{FF2B5EF4-FFF2-40B4-BE49-F238E27FC236}">
                <a16:creationId xmlns:a16="http://schemas.microsoft.com/office/drawing/2014/main" id="{01657C4B-E759-4E68-99FE-D795A4835B69}"/>
              </a:ext>
            </a:extLst>
          </p:cNvPr>
          <p:cNvSpPr>
            <a:spLocks noChangeArrowheads="1"/>
          </p:cNvSpPr>
          <p:nvPr/>
        </p:nvSpPr>
        <p:spPr bwMode="auto">
          <a:xfrm>
            <a:off x="2644877" y="3949860"/>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AutoShape 8">
            <a:extLst>
              <a:ext uri="{FF2B5EF4-FFF2-40B4-BE49-F238E27FC236}">
                <a16:creationId xmlns:a16="http://schemas.microsoft.com/office/drawing/2014/main" id="{69E0166F-0638-4EDF-9F83-853543C34193}"/>
              </a:ext>
            </a:extLst>
          </p:cNvPr>
          <p:cNvSpPr>
            <a:spLocks noChangeArrowheads="1"/>
          </p:cNvSpPr>
          <p:nvPr/>
        </p:nvSpPr>
        <p:spPr bwMode="auto">
          <a:xfrm>
            <a:off x="2001939" y="4351498"/>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AutoShape 9">
            <a:extLst>
              <a:ext uri="{FF2B5EF4-FFF2-40B4-BE49-F238E27FC236}">
                <a16:creationId xmlns:a16="http://schemas.microsoft.com/office/drawing/2014/main" id="{A9662E42-A118-45EE-B568-25F7663EBED9}"/>
              </a:ext>
            </a:extLst>
          </p:cNvPr>
          <p:cNvSpPr>
            <a:spLocks noChangeArrowheads="1"/>
          </p:cNvSpPr>
          <p:nvPr/>
        </p:nvSpPr>
        <p:spPr bwMode="auto">
          <a:xfrm>
            <a:off x="1371702" y="3937160"/>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AutoShape 10">
            <a:extLst>
              <a:ext uri="{FF2B5EF4-FFF2-40B4-BE49-F238E27FC236}">
                <a16:creationId xmlns:a16="http://schemas.microsoft.com/office/drawing/2014/main" id="{1C78DE75-F4BD-452C-8460-1FD8A59A9B68}"/>
              </a:ext>
            </a:extLst>
          </p:cNvPr>
          <p:cNvSpPr>
            <a:spLocks noChangeArrowheads="1"/>
          </p:cNvSpPr>
          <p:nvPr/>
        </p:nvSpPr>
        <p:spPr bwMode="auto">
          <a:xfrm>
            <a:off x="1371702" y="3119598"/>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AutoShape 11">
            <a:extLst>
              <a:ext uri="{FF2B5EF4-FFF2-40B4-BE49-F238E27FC236}">
                <a16:creationId xmlns:a16="http://schemas.microsoft.com/office/drawing/2014/main" id="{032F9E34-DB2D-42DD-B1E1-E04B768C062D}"/>
              </a:ext>
            </a:extLst>
          </p:cNvPr>
          <p:cNvSpPr>
            <a:spLocks noChangeArrowheads="1"/>
          </p:cNvSpPr>
          <p:nvPr/>
        </p:nvSpPr>
        <p:spPr bwMode="auto">
          <a:xfrm>
            <a:off x="2003527" y="2727485"/>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AutoShape 12">
            <a:extLst>
              <a:ext uri="{FF2B5EF4-FFF2-40B4-BE49-F238E27FC236}">
                <a16:creationId xmlns:a16="http://schemas.microsoft.com/office/drawing/2014/main" id="{0CDA403D-57B6-478E-818A-853498F89A80}"/>
              </a:ext>
            </a:extLst>
          </p:cNvPr>
          <p:cNvSpPr>
            <a:spLocks noChangeArrowheads="1"/>
          </p:cNvSpPr>
          <p:nvPr/>
        </p:nvSpPr>
        <p:spPr bwMode="auto">
          <a:xfrm>
            <a:off x="2624239" y="3130710"/>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AutoShape 13">
            <a:extLst>
              <a:ext uri="{FF2B5EF4-FFF2-40B4-BE49-F238E27FC236}">
                <a16:creationId xmlns:a16="http://schemas.microsoft.com/office/drawing/2014/main" id="{1FEC59DD-A57D-45A0-AAAA-25EC2983FEAB}"/>
              </a:ext>
            </a:extLst>
          </p:cNvPr>
          <p:cNvSpPr>
            <a:spLocks noChangeArrowheads="1"/>
          </p:cNvSpPr>
          <p:nvPr/>
        </p:nvSpPr>
        <p:spPr bwMode="auto">
          <a:xfrm>
            <a:off x="3259239" y="4365557"/>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AutoShape 14">
            <a:extLst>
              <a:ext uri="{FF2B5EF4-FFF2-40B4-BE49-F238E27FC236}">
                <a16:creationId xmlns:a16="http://schemas.microsoft.com/office/drawing/2014/main" id="{F1B39C85-D712-4F65-8813-F19769F9D075}"/>
              </a:ext>
            </a:extLst>
          </p:cNvPr>
          <p:cNvSpPr>
            <a:spLocks noChangeArrowheads="1"/>
          </p:cNvSpPr>
          <p:nvPr/>
        </p:nvSpPr>
        <p:spPr bwMode="auto">
          <a:xfrm>
            <a:off x="2616302" y="4773773"/>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AutoShape 15">
            <a:extLst>
              <a:ext uri="{FF2B5EF4-FFF2-40B4-BE49-F238E27FC236}">
                <a16:creationId xmlns:a16="http://schemas.microsoft.com/office/drawing/2014/main" id="{E3572D1D-8AD0-4005-B190-930393448A07}"/>
              </a:ext>
            </a:extLst>
          </p:cNvPr>
          <p:cNvSpPr>
            <a:spLocks noChangeArrowheads="1"/>
          </p:cNvSpPr>
          <p:nvPr/>
        </p:nvSpPr>
        <p:spPr bwMode="auto">
          <a:xfrm>
            <a:off x="3267178" y="3537109"/>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AutoShape 16">
            <a:extLst>
              <a:ext uri="{FF2B5EF4-FFF2-40B4-BE49-F238E27FC236}">
                <a16:creationId xmlns:a16="http://schemas.microsoft.com/office/drawing/2014/main" id="{70FC5A32-80D7-4D98-A92F-1F32D4179E6D}"/>
              </a:ext>
            </a:extLst>
          </p:cNvPr>
          <p:cNvSpPr>
            <a:spLocks noChangeArrowheads="1"/>
          </p:cNvSpPr>
          <p:nvPr/>
        </p:nvSpPr>
        <p:spPr bwMode="auto">
          <a:xfrm>
            <a:off x="1373289" y="4754723"/>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 name="AutoShape 17">
            <a:extLst>
              <a:ext uri="{FF2B5EF4-FFF2-40B4-BE49-F238E27FC236}">
                <a16:creationId xmlns:a16="http://schemas.microsoft.com/office/drawing/2014/main" id="{AC9B9476-0D35-41EB-991B-DCCF639F9B3C}"/>
              </a:ext>
            </a:extLst>
          </p:cNvPr>
          <p:cNvSpPr>
            <a:spLocks noChangeArrowheads="1"/>
          </p:cNvSpPr>
          <p:nvPr/>
        </p:nvSpPr>
        <p:spPr bwMode="auto">
          <a:xfrm>
            <a:off x="743052" y="4340385"/>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AutoShape 18">
            <a:extLst>
              <a:ext uri="{FF2B5EF4-FFF2-40B4-BE49-F238E27FC236}">
                <a16:creationId xmlns:a16="http://schemas.microsoft.com/office/drawing/2014/main" id="{2AB0046D-D5ED-4E18-8A4D-260CC0D2E29F}"/>
              </a:ext>
            </a:extLst>
          </p:cNvPr>
          <p:cNvSpPr>
            <a:spLocks noChangeArrowheads="1"/>
          </p:cNvSpPr>
          <p:nvPr/>
        </p:nvSpPr>
        <p:spPr bwMode="auto">
          <a:xfrm>
            <a:off x="743052" y="3522823"/>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AutoShape 19">
            <a:extLst>
              <a:ext uri="{FF2B5EF4-FFF2-40B4-BE49-F238E27FC236}">
                <a16:creationId xmlns:a16="http://schemas.microsoft.com/office/drawing/2014/main" id="{EF35BAEB-8693-4414-82C0-679FF194F377}"/>
              </a:ext>
            </a:extLst>
          </p:cNvPr>
          <p:cNvSpPr>
            <a:spLocks noChangeArrowheads="1"/>
          </p:cNvSpPr>
          <p:nvPr/>
        </p:nvSpPr>
        <p:spPr bwMode="auto">
          <a:xfrm>
            <a:off x="1992870" y="5167473"/>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AutoShape 20">
            <a:extLst>
              <a:ext uri="{FF2B5EF4-FFF2-40B4-BE49-F238E27FC236}">
                <a16:creationId xmlns:a16="http://schemas.microsoft.com/office/drawing/2014/main" id="{3EF36B36-89C1-495D-A994-4891E6898F31}"/>
              </a:ext>
            </a:extLst>
          </p:cNvPr>
          <p:cNvSpPr>
            <a:spLocks noChangeArrowheads="1"/>
          </p:cNvSpPr>
          <p:nvPr/>
        </p:nvSpPr>
        <p:spPr bwMode="auto">
          <a:xfrm>
            <a:off x="1387577" y="2308385"/>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AutoShape 21">
            <a:extLst>
              <a:ext uri="{FF2B5EF4-FFF2-40B4-BE49-F238E27FC236}">
                <a16:creationId xmlns:a16="http://schemas.microsoft.com/office/drawing/2014/main" id="{91C9BF0C-93D2-4C73-822A-9D2D2DC5148C}"/>
              </a:ext>
            </a:extLst>
          </p:cNvPr>
          <p:cNvSpPr>
            <a:spLocks noChangeArrowheads="1"/>
          </p:cNvSpPr>
          <p:nvPr/>
        </p:nvSpPr>
        <p:spPr bwMode="auto">
          <a:xfrm>
            <a:off x="2019402" y="1916273"/>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AutoShape 22">
            <a:extLst>
              <a:ext uri="{FF2B5EF4-FFF2-40B4-BE49-F238E27FC236}">
                <a16:creationId xmlns:a16="http://schemas.microsoft.com/office/drawing/2014/main" id="{7D371401-A81F-49D2-A1D3-91DEE09FE0EB}"/>
              </a:ext>
            </a:extLst>
          </p:cNvPr>
          <p:cNvSpPr>
            <a:spLocks noChangeArrowheads="1"/>
          </p:cNvSpPr>
          <p:nvPr/>
        </p:nvSpPr>
        <p:spPr bwMode="auto">
          <a:xfrm>
            <a:off x="2640114" y="2319498"/>
            <a:ext cx="836613"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 name="AutoShape 23">
            <a:extLst>
              <a:ext uri="{FF2B5EF4-FFF2-40B4-BE49-F238E27FC236}">
                <a16:creationId xmlns:a16="http://schemas.microsoft.com/office/drawing/2014/main" id="{8E40645B-961E-4FA9-B3AB-B3A97F1288F0}"/>
              </a:ext>
            </a:extLst>
          </p:cNvPr>
          <p:cNvSpPr>
            <a:spLocks noChangeArrowheads="1"/>
          </p:cNvSpPr>
          <p:nvPr/>
        </p:nvSpPr>
        <p:spPr bwMode="auto">
          <a:xfrm>
            <a:off x="3276600" y="2740185"/>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AutoShape 24">
            <a:extLst>
              <a:ext uri="{FF2B5EF4-FFF2-40B4-BE49-F238E27FC236}">
                <a16:creationId xmlns:a16="http://schemas.microsoft.com/office/drawing/2014/main" id="{36607913-20D0-4214-A743-6D708046D5B0}"/>
              </a:ext>
            </a:extLst>
          </p:cNvPr>
          <p:cNvSpPr>
            <a:spLocks noChangeArrowheads="1"/>
          </p:cNvSpPr>
          <p:nvPr/>
        </p:nvSpPr>
        <p:spPr bwMode="auto">
          <a:xfrm>
            <a:off x="758927" y="2711610"/>
            <a:ext cx="836612" cy="815975"/>
          </a:xfrm>
          <a:prstGeom prst="hexagon">
            <a:avLst>
              <a:gd name="adj" fmla="val 25632"/>
              <a:gd name="vf" fmla="val 115470"/>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42" name="Picture 25" descr="fig1a">
            <a:extLst>
              <a:ext uri="{FF2B5EF4-FFF2-40B4-BE49-F238E27FC236}">
                <a16:creationId xmlns:a16="http://schemas.microsoft.com/office/drawing/2014/main" id="{18F3CCAB-96FE-4701-A5D1-9C11D3A9220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3608" t="25739" r="6329" b="25739"/>
          <a:stretch>
            <a:fillRect/>
          </a:stretch>
        </p:blipFill>
        <p:spPr bwMode="auto">
          <a:xfrm>
            <a:off x="1860652" y="3403760"/>
            <a:ext cx="10890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6" descr="fig1a">
            <a:extLst>
              <a:ext uri="{FF2B5EF4-FFF2-40B4-BE49-F238E27FC236}">
                <a16:creationId xmlns:a16="http://schemas.microsoft.com/office/drawing/2014/main" id="{08F9F209-0F57-4E8D-90EF-C1AA9741B90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5506" t="25739" r="54114" b="25739"/>
          <a:stretch>
            <a:fillRect/>
          </a:stretch>
        </p:blipFill>
        <p:spPr bwMode="auto">
          <a:xfrm>
            <a:off x="1905102" y="3454560"/>
            <a:ext cx="10969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0" descr="fig1a">
            <a:extLst>
              <a:ext uri="{FF2B5EF4-FFF2-40B4-BE49-F238E27FC236}">
                <a16:creationId xmlns:a16="http://schemas.microsoft.com/office/drawing/2014/main" id="{50770B54-9ED2-4835-9693-BE17C89D18DF}"/>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1571" t="15723" r="62939" b="73434"/>
          <a:stretch>
            <a:fillRect/>
          </a:stretch>
        </p:blipFill>
        <p:spPr bwMode="auto">
          <a:xfrm>
            <a:off x="1888433" y="1535054"/>
            <a:ext cx="11303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Content Placeholder 2">
            <a:extLst>
              <a:ext uri="{FF2B5EF4-FFF2-40B4-BE49-F238E27FC236}">
                <a16:creationId xmlns:a16="http://schemas.microsoft.com/office/drawing/2014/main" id="{F73A8573-4022-47F3-A20E-17E4A05A8398}"/>
              </a:ext>
            </a:extLst>
          </p:cNvPr>
          <p:cNvSpPr>
            <a:spLocks noGrp="1"/>
          </p:cNvSpPr>
          <p:nvPr>
            <p:ph idx="1"/>
          </p:nvPr>
        </p:nvSpPr>
        <p:spPr>
          <a:xfrm>
            <a:off x="4558500" y="1729769"/>
            <a:ext cx="3975900" cy="3840929"/>
          </a:xfrm>
        </p:spPr>
        <p:txBody>
          <a:bodyPr/>
          <a:lstStyle/>
          <a:p>
            <a:r>
              <a:rPr lang="en-US" dirty="0"/>
              <a:t>Once a local deformation occurs in a STZ, its surrounding regions are placed under strain</a:t>
            </a:r>
          </a:p>
          <a:p>
            <a:r>
              <a:rPr lang="en-US" dirty="0"/>
              <a:t>The strain catalyzes plastic deformation in surrounding STZs</a:t>
            </a:r>
          </a:p>
          <a:p>
            <a:r>
              <a:rPr lang="en-US" dirty="0"/>
              <a:t>STZs “talk” with each other through strain</a:t>
            </a:r>
          </a:p>
        </p:txBody>
      </p:sp>
      <p:sp>
        <p:nvSpPr>
          <p:cNvPr id="6" name="Rectangle 5">
            <a:extLst>
              <a:ext uri="{FF2B5EF4-FFF2-40B4-BE49-F238E27FC236}">
                <a16:creationId xmlns:a16="http://schemas.microsoft.com/office/drawing/2014/main" id="{CD1DFA9D-4E4D-459B-9762-208C5ACFBC48}"/>
              </a:ext>
            </a:extLst>
          </p:cNvPr>
          <p:cNvSpPr/>
          <p:nvPr/>
        </p:nvSpPr>
        <p:spPr>
          <a:xfrm>
            <a:off x="4888344" y="5447555"/>
            <a:ext cx="2718500" cy="307777"/>
          </a:xfrm>
          <a:prstGeom prst="rect">
            <a:avLst/>
          </a:prstGeom>
        </p:spPr>
        <p:txBody>
          <a:bodyPr wrap="none">
            <a:spAutoFit/>
          </a:bodyPr>
          <a:lstStyle/>
          <a:p>
            <a:pPr algn="ctr"/>
            <a:r>
              <a:rPr lang="en-US" sz="1400" i="1" dirty="0"/>
              <a:t>Phys. Rev. B</a:t>
            </a:r>
            <a:r>
              <a:rPr lang="en-US" sz="1400" dirty="0"/>
              <a:t> </a:t>
            </a:r>
            <a:r>
              <a:rPr lang="en-US" sz="1400" b="1" dirty="0"/>
              <a:t>81</a:t>
            </a:r>
            <a:r>
              <a:rPr lang="en-US" sz="1400" dirty="0"/>
              <a:t>, 064204 (2010)</a:t>
            </a:r>
          </a:p>
        </p:txBody>
      </p:sp>
    </p:spTree>
    <p:extLst>
      <p:ext uri="{BB962C8B-B14F-4D97-AF65-F5344CB8AC3E}">
        <p14:creationId xmlns:p14="http://schemas.microsoft.com/office/powerpoint/2010/main" val="25240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21"/>
                                        </p:tgtEl>
                                        <p:attrNameLst>
                                          <p:attrName>fillcolor</p:attrName>
                                        </p:attrNameLst>
                                      </p:cBhvr>
                                      <p:to>
                                        <a:srgbClr val="FFCC00"/>
                                      </p:to>
                                    </p:animClr>
                                    <p:set>
                                      <p:cBhvr>
                                        <p:cTn id="15" dur="2000" fill="hold"/>
                                        <p:tgtEl>
                                          <p:spTgt spid="21"/>
                                        </p:tgtEl>
                                        <p:attrNameLst>
                                          <p:attrName>fill.type</p:attrName>
                                        </p:attrNameLst>
                                      </p:cBhvr>
                                      <p:to>
                                        <p:strVal val="solid"/>
                                      </p:to>
                                    </p:set>
                                    <p:set>
                                      <p:cBhvr>
                                        <p:cTn id="16" dur="2000" fill="hold"/>
                                        <p:tgtEl>
                                          <p:spTgt spid="21"/>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24"/>
                                        </p:tgtEl>
                                        <p:attrNameLst>
                                          <p:attrName>fillcolor</p:attrName>
                                        </p:attrNameLst>
                                      </p:cBhvr>
                                      <p:to>
                                        <a:srgbClr val="FFCC00"/>
                                      </p:to>
                                    </p:animClr>
                                    <p:set>
                                      <p:cBhvr>
                                        <p:cTn id="19" dur="2000" fill="hold"/>
                                        <p:tgtEl>
                                          <p:spTgt spid="24"/>
                                        </p:tgtEl>
                                        <p:attrNameLst>
                                          <p:attrName>fill.type</p:attrName>
                                        </p:attrNameLst>
                                      </p:cBhvr>
                                      <p:to>
                                        <p:strVal val="solid"/>
                                      </p:to>
                                    </p:set>
                                    <p:set>
                                      <p:cBhvr>
                                        <p:cTn id="20" dur="2000" fill="hold"/>
                                        <p:tgtEl>
                                          <p:spTgt spid="24"/>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25"/>
                                        </p:tgtEl>
                                        <p:attrNameLst>
                                          <p:attrName>fillcolor</p:attrName>
                                        </p:attrNameLst>
                                      </p:cBhvr>
                                      <p:to>
                                        <a:srgbClr val="FFCC00"/>
                                      </p:to>
                                    </p:animClr>
                                    <p:set>
                                      <p:cBhvr>
                                        <p:cTn id="23" dur="2000" fill="hold"/>
                                        <p:tgtEl>
                                          <p:spTgt spid="25"/>
                                        </p:tgtEl>
                                        <p:attrNameLst>
                                          <p:attrName>fill.type</p:attrName>
                                        </p:attrNameLst>
                                      </p:cBhvr>
                                      <p:to>
                                        <p:strVal val="solid"/>
                                      </p:to>
                                    </p:set>
                                    <p:set>
                                      <p:cBhvr>
                                        <p:cTn id="24" dur="2000" fill="hold"/>
                                        <p:tgtEl>
                                          <p:spTgt spid="2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6"/>
                                        </p:tgtEl>
                                        <p:attrNameLst>
                                          <p:attrName>fillcolor</p:attrName>
                                        </p:attrNameLst>
                                      </p:cBhvr>
                                      <p:to>
                                        <a:srgbClr val="FFCC00"/>
                                      </p:to>
                                    </p:animClr>
                                    <p:set>
                                      <p:cBhvr>
                                        <p:cTn id="27" dur="2000" fill="hold"/>
                                        <p:tgtEl>
                                          <p:spTgt spid="26"/>
                                        </p:tgtEl>
                                        <p:attrNameLst>
                                          <p:attrName>fill.type</p:attrName>
                                        </p:attrNameLst>
                                      </p:cBhvr>
                                      <p:to>
                                        <p:strVal val="solid"/>
                                      </p:to>
                                    </p:set>
                                    <p:set>
                                      <p:cBhvr>
                                        <p:cTn id="28" dur="2000" fill="hold"/>
                                        <p:tgtEl>
                                          <p:spTgt spid="26"/>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27"/>
                                        </p:tgtEl>
                                        <p:attrNameLst>
                                          <p:attrName>fillcolor</p:attrName>
                                        </p:attrNameLst>
                                      </p:cBhvr>
                                      <p:to>
                                        <a:srgbClr val="FFCC00"/>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8"/>
                                        </p:tgtEl>
                                        <p:attrNameLst>
                                          <p:attrName>fillcolor</p:attrName>
                                        </p:attrNameLst>
                                      </p:cBhvr>
                                      <p:to>
                                        <a:srgbClr val="FFCC00"/>
                                      </p:to>
                                    </p:animClr>
                                    <p:set>
                                      <p:cBhvr>
                                        <p:cTn id="35" dur="2000" fill="hold"/>
                                        <p:tgtEl>
                                          <p:spTgt spid="28"/>
                                        </p:tgtEl>
                                        <p:attrNameLst>
                                          <p:attrName>fill.type</p:attrName>
                                        </p:attrNameLst>
                                      </p:cBhvr>
                                      <p:to>
                                        <p:strVal val="solid"/>
                                      </p:to>
                                    </p:set>
                                    <p:set>
                                      <p:cBhvr>
                                        <p:cTn id="36" dur="2000" fill="hold"/>
                                        <p:tgtEl>
                                          <p:spTgt spid="28"/>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29"/>
                                        </p:tgtEl>
                                        <p:attrNameLst>
                                          <p:attrName>fillcolor</p:attrName>
                                        </p:attrNameLst>
                                      </p:cBhvr>
                                      <p:to>
                                        <a:srgbClr val="FFCC00"/>
                                      </p:to>
                                    </p:animClr>
                                    <p:set>
                                      <p:cBhvr>
                                        <p:cTn id="39" dur="2000" fill="hold"/>
                                        <p:tgtEl>
                                          <p:spTgt spid="29"/>
                                        </p:tgtEl>
                                        <p:attrNameLst>
                                          <p:attrName>fill.type</p:attrName>
                                        </p:attrNameLst>
                                      </p:cBhvr>
                                      <p:to>
                                        <p:strVal val="solid"/>
                                      </p:to>
                                    </p:set>
                                    <p:set>
                                      <p:cBhvr>
                                        <p:cTn id="40" dur="2000" fill="hold"/>
                                        <p:tgtEl>
                                          <p:spTgt spid="29"/>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30"/>
                                        </p:tgtEl>
                                        <p:attrNameLst>
                                          <p:attrName>fillcolor</p:attrName>
                                        </p:attrNameLst>
                                      </p:cBhvr>
                                      <p:to>
                                        <a:srgbClr val="FFCC00"/>
                                      </p:to>
                                    </p:animClr>
                                    <p:set>
                                      <p:cBhvr>
                                        <p:cTn id="43" dur="2000" fill="hold"/>
                                        <p:tgtEl>
                                          <p:spTgt spid="30"/>
                                        </p:tgtEl>
                                        <p:attrNameLst>
                                          <p:attrName>fill.type</p:attrName>
                                        </p:attrNameLst>
                                      </p:cBhvr>
                                      <p:to>
                                        <p:strVal val="solid"/>
                                      </p:to>
                                    </p:set>
                                    <p:set>
                                      <p:cBhvr>
                                        <p:cTn id="44" dur="2000" fill="hold"/>
                                        <p:tgtEl>
                                          <p:spTgt spid="30"/>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31"/>
                                        </p:tgtEl>
                                        <p:attrNameLst>
                                          <p:attrName>fillcolor</p:attrName>
                                        </p:attrNameLst>
                                      </p:cBhvr>
                                      <p:to>
                                        <a:srgbClr val="FFCC00"/>
                                      </p:to>
                                    </p:animClr>
                                    <p:set>
                                      <p:cBhvr>
                                        <p:cTn id="47" dur="2000" fill="hold"/>
                                        <p:tgtEl>
                                          <p:spTgt spid="31"/>
                                        </p:tgtEl>
                                        <p:attrNameLst>
                                          <p:attrName>fill.type</p:attrName>
                                        </p:attrNameLst>
                                      </p:cBhvr>
                                      <p:to>
                                        <p:strVal val="solid"/>
                                      </p:to>
                                    </p:set>
                                    <p:set>
                                      <p:cBhvr>
                                        <p:cTn id="48" dur="2000" fill="hold"/>
                                        <p:tgtEl>
                                          <p:spTgt spid="31"/>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32"/>
                                        </p:tgtEl>
                                        <p:attrNameLst>
                                          <p:attrName>fillcolor</p:attrName>
                                        </p:attrNameLst>
                                      </p:cBhvr>
                                      <p:to>
                                        <a:srgbClr val="FFCC00"/>
                                      </p:to>
                                    </p:animClr>
                                    <p:set>
                                      <p:cBhvr>
                                        <p:cTn id="51" dur="2000" fill="hold"/>
                                        <p:tgtEl>
                                          <p:spTgt spid="32"/>
                                        </p:tgtEl>
                                        <p:attrNameLst>
                                          <p:attrName>fill.type</p:attrName>
                                        </p:attrNameLst>
                                      </p:cBhvr>
                                      <p:to>
                                        <p:strVal val="solid"/>
                                      </p:to>
                                    </p:set>
                                    <p:set>
                                      <p:cBhvr>
                                        <p:cTn id="52" dur="2000" fill="hold"/>
                                        <p:tgtEl>
                                          <p:spTgt spid="32"/>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33"/>
                                        </p:tgtEl>
                                        <p:attrNameLst>
                                          <p:attrName>fillcolor</p:attrName>
                                        </p:attrNameLst>
                                      </p:cBhvr>
                                      <p:to>
                                        <a:srgbClr val="FFCC00"/>
                                      </p:to>
                                    </p:animClr>
                                    <p:set>
                                      <p:cBhvr>
                                        <p:cTn id="55" dur="2000" fill="hold"/>
                                        <p:tgtEl>
                                          <p:spTgt spid="33"/>
                                        </p:tgtEl>
                                        <p:attrNameLst>
                                          <p:attrName>fill.type</p:attrName>
                                        </p:attrNameLst>
                                      </p:cBhvr>
                                      <p:to>
                                        <p:strVal val="solid"/>
                                      </p:to>
                                    </p:set>
                                    <p:set>
                                      <p:cBhvr>
                                        <p:cTn id="56" dur="2000" fill="hold"/>
                                        <p:tgtEl>
                                          <p:spTgt spid="33"/>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34"/>
                                        </p:tgtEl>
                                        <p:attrNameLst>
                                          <p:attrName>fillcolor</p:attrName>
                                        </p:attrNameLst>
                                      </p:cBhvr>
                                      <p:to>
                                        <a:srgbClr val="FFCC00"/>
                                      </p:to>
                                    </p:animClr>
                                    <p:set>
                                      <p:cBhvr>
                                        <p:cTn id="59" dur="2000" fill="hold"/>
                                        <p:tgtEl>
                                          <p:spTgt spid="34"/>
                                        </p:tgtEl>
                                        <p:attrNameLst>
                                          <p:attrName>fill.type</p:attrName>
                                        </p:attrNameLst>
                                      </p:cBhvr>
                                      <p:to>
                                        <p:strVal val="solid"/>
                                      </p:to>
                                    </p:set>
                                    <p:set>
                                      <p:cBhvr>
                                        <p:cTn id="60" dur="2000" fill="hold"/>
                                        <p:tgtEl>
                                          <p:spTgt spid="34"/>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35"/>
                                        </p:tgtEl>
                                        <p:attrNameLst>
                                          <p:attrName>fillcolor</p:attrName>
                                        </p:attrNameLst>
                                      </p:cBhvr>
                                      <p:to>
                                        <a:srgbClr val="FFCC00"/>
                                      </p:to>
                                    </p:animClr>
                                    <p:set>
                                      <p:cBhvr>
                                        <p:cTn id="63" dur="2000" fill="hold"/>
                                        <p:tgtEl>
                                          <p:spTgt spid="35"/>
                                        </p:tgtEl>
                                        <p:attrNameLst>
                                          <p:attrName>fill.type</p:attrName>
                                        </p:attrNameLst>
                                      </p:cBhvr>
                                      <p:to>
                                        <p:strVal val="solid"/>
                                      </p:to>
                                    </p:set>
                                    <p:set>
                                      <p:cBhvr>
                                        <p:cTn id="64" dur="2000" fill="hold"/>
                                        <p:tgtEl>
                                          <p:spTgt spid="3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36"/>
                                        </p:tgtEl>
                                        <p:attrNameLst>
                                          <p:attrName>fillcolor</p:attrName>
                                        </p:attrNameLst>
                                      </p:cBhvr>
                                      <p:to>
                                        <a:srgbClr val="FFCC00"/>
                                      </p:to>
                                    </p:animClr>
                                    <p:set>
                                      <p:cBhvr>
                                        <p:cTn id="67" dur="2000" fill="hold"/>
                                        <p:tgtEl>
                                          <p:spTgt spid="36"/>
                                        </p:tgtEl>
                                        <p:attrNameLst>
                                          <p:attrName>fill.type</p:attrName>
                                        </p:attrNameLst>
                                      </p:cBhvr>
                                      <p:to>
                                        <p:strVal val="solid"/>
                                      </p:to>
                                    </p:set>
                                    <p:set>
                                      <p:cBhvr>
                                        <p:cTn id="68" dur="2000" fill="hold"/>
                                        <p:tgtEl>
                                          <p:spTgt spid="3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37"/>
                                        </p:tgtEl>
                                        <p:attrNameLst>
                                          <p:attrName>fillcolor</p:attrName>
                                        </p:attrNameLst>
                                      </p:cBhvr>
                                      <p:to>
                                        <a:srgbClr val="FFCC00"/>
                                      </p:to>
                                    </p:animClr>
                                    <p:set>
                                      <p:cBhvr>
                                        <p:cTn id="71" dur="2000" fill="hold"/>
                                        <p:tgtEl>
                                          <p:spTgt spid="37"/>
                                        </p:tgtEl>
                                        <p:attrNameLst>
                                          <p:attrName>fill.type</p:attrName>
                                        </p:attrNameLst>
                                      </p:cBhvr>
                                      <p:to>
                                        <p:strVal val="solid"/>
                                      </p:to>
                                    </p:set>
                                    <p:set>
                                      <p:cBhvr>
                                        <p:cTn id="72" dur="2000" fill="hold"/>
                                        <p:tgtEl>
                                          <p:spTgt spid="3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38"/>
                                        </p:tgtEl>
                                        <p:attrNameLst>
                                          <p:attrName>fillcolor</p:attrName>
                                        </p:attrNameLst>
                                      </p:cBhvr>
                                      <p:to>
                                        <a:srgbClr val="FFCC00"/>
                                      </p:to>
                                    </p:animClr>
                                    <p:set>
                                      <p:cBhvr>
                                        <p:cTn id="75" dur="2000" fill="hold"/>
                                        <p:tgtEl>
                                          <p:spTgt spid="38"/>
                                        </p:tgtEl>
                                        <p:attrNameLst>
                                          <p:attrName>fill.type</p:attrName>
                                        </p:attrNameLst>
                                      </p:cBhvr>
                                      <p:to>
                                        <p:strVal val="solid"/>
                                      </p:to>
                                    </p:set>
                                    <p:set>
                                      <p:cBhvr>
                                        <p:cTn id="76" dur="2000" fill="hold"/>
                                        <p:tgtEl>
                                          <p:spTgt spid="3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39"/>
                                        </p:tgtEl>
                                        <p:attrNameLst>
                                          <p:attrName>fillcolor</p:attrName>
                                        </p:attrNameLst>
                                      </p:cBhvr>
                                      <p:to>
                                        <a:srgbClr val="FFCC00"/>
                                      </p:to>
                                    </p:animClr>
                                    <p:set>
                                      <p:cBhvr>
                                        <p:cTn id="79" dur="2000" fill="hold"/>
                                        <p:tgtEl>
                                          <p:spTgt spid="39"/>
                                        </p:tgtEl>
                                        <p:attrNameLst>
                                          <p:attrName>fill.type</p:attrName>
                                        </p:attrNameLst>
                                      </p:cBhvr>
                                      <p:to>
                                        <p:strVal val="solid"/>
                                      </p:to>
                                    </p:set>
                                    <p:set>
                                      <p:cBhvr>
                                        <p:cTn id="80" dur="2000" fill="hold"/>
                                        <p:tgtEl>
                                          <p:spTgt spid="3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40"/>
                                        </p:tgtEl>
                                        <p:attrNameLst>
                                          <p:attrName>fillcolor</p:attrName>
                                        </p:attrNameLst>
                                      </p:cBhvr>
                                      <p:to>
                                        <a:srgbClr val="FFCC00"/>
                                      </p:to>
                                    </p:animClr>
                                    <p:set>
                                      <p:cBhvr>
                                        <p:cTn id="83" dur="2000" fill="hold"/>
                                        <p:tgtEl>
                                          <p:spTgt spid="40"/>
                                        </p:tgtEl>
                                        <p:attrNameLst>
                                          <p:attrName>fill.type</p:attrName>
                                        </p:attrNameLst>
                                      </p:cBhvr>
                                      <p:to>
                                        <p:strVal val="solid"/>
                                      </p:to>
                                    </p:set>
                                    <p:set>
                                      <p:cBhvr>
                                        <p:cTn id="84" dur="2000" fill="hold"/>
                                        <p:tgtEl>
                                          <p:spTgt spid="4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41"/>
                                        </p:tgtEl>
                                        <p:attrNameLst>
                                          <p:attrName>fillcolor</p:attrName>
                                        </p:attrNameLst>
                                      </p:cBhvr>
                                      <p:to>
                                        <a:srgbClr val="FFCC00"/>
                                      </p:to>
                                    </p:animClr>
                                    <p:set>
                                      <p:cBhvr>
                                        <p:cTn id="87" dur="2000" fill="hold"/>
                                        <p:tgtEl>
                                          <p:spTgt spid="41"/>
                                        </p:tgtEl>
                                        <p:attrNameLst>
                                          <p:attrName>fill.type</p:attrName>
                                        </p:attrNameLst>
                                      </p:cBhvr>
                                      <p:to>
                                        <p:strVal val="solid"/>
                                      </p:to>
                                    </p:set>
                                    <p:set>
                                      <p:cBhvr>
                                        <p:cTn id="88" dur="2000" fill="hold"/>
                                        <p:tgtEl>
                                          <p:spTgt spid="41"/>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43"/>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43"/>
                                        </p:tgtEl>
                                        <p:attrNameLst>
                                          <p:attrName>fillcolor</p:attrName>
                                        </p:attrNameLst>
                                      </p:cBhvr>
                                      <p:to>
                                        <a:schemeClr val="hlink"/>
                                      </p:to>
                                    </p:animClr>
                                    <p:set>
                                      <p:cBhvr>
                                        <p:cTn id="103" dur="2000" fill="hold"/>
                                        <p:tgtEl>
                                          <p:spTgt spid="43"/>
                                        </p:tgtEl>
                                        <p:attrNameLst>
                                          <p:attrName>fill.type</p:attrName>
                                        </p:attrNameLst>
                                      </p:cBhvr>
                                      <p:to>
                                        <p:strVal val="solid"/>
                                      </p:to>
                                    </p:set>
                                    <p:set>
                                      <p:cBhvr>
                                        <p:cTn id="104" dur="2000" fill="hold"/>
                                        <p:tgtEl>
                                          <p:spTgt spid="43"/>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000" fill="hold"/>
                                        <p:tgtEl>
                                          <p:spTgt spid="21"/>
                                        </p:tgtEl>
                                        <p:attrNameLst>
                                          <p:attrName>fillcolor</p:attrName>
                                        </p:attrNameLst>
                                      </p:cBhvr>
                                      <p:to>
                                        <a:srgbClr val="FF0000"/>
                                      </p:to>
                                    </p:animClr>
                                    <p:set>
                                      <p:cBhvr>
                                        <p:cTn id="107" dur="2000" fill="hold"/>
                                        <p:tgtEl>
                                          <p:spTgt spid="21"/>
                                        </p:tgtEl>
                                        <p:attrNameLst>
                                          <p:attrName>fill.type</p:attrName>
                                        </p:attrNameLst>
                                      </p:cBhvr>
                                      <p:to>
                                        <p:strVal val="solid"/>
                                      </p:to>
                                    </p:set>
                                    <p:set>
                                      <p:cBhvr>
                                        <p:cTn id="108" dur="2000" fill="hold"/>
                                        <p:tgtEl>
                                          <p:spTgt spid="21"/>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24"/>
                                        </p:tgtEl>
                                        <p:attrNameLst>
                                          <p:attrName>fillcolor</p:attrName>
                                        </p:attrNameLst>
                                      </p:cBhvr>
                                      <p:to>
                                        <a:srgbClr val="FF0000"/>
                                      </p:to>
                                    </p:animClr>
                                    <p:set>
                                      <p:cBhvr>
                                        <p:cTn id="111" dur="2000" fill="hold"/>
                                        <p:tgtEl>
                                          <p:spTgt spid="24"/>
                                        </p:tgtEl>
                                        <p:attrNameLst>
                                          <p:attrName>fill.type</p:attrName>
                                        </p:attrNameLst>
                                      </p:cBhvr>
                                      <p:to>
                                        <p:strVal val="solid"/>
                                      </p:to>
                                    </p:set>
                                    <p:set>
                                      <p:cBhvr>
                                        <p:cTn id="112" dur="2000" fill="hold"/>
                                        <p:tgtEl>
                                          <p:spTgt spid="2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25"/>
                                        </p:tgtEl>
                                        <p:attrNameLst>
                                          <p:attrName>fillcolor</p:attrName>
                                        </p:attrNameLst>
                                      </p:cBhvr>
                                      <p:to>
                                        <a:srgbClr val="FF0000"/>
                                      </p:to>
                                    </p:animClr>
                                    <p:set>
                                      <p:cBhvr>
                                        <p:cTn id="115" dur="2000" fill="hold"/>
                                        <p:tgtEl>
                                          <p:spTgt spid="25"/>
                                        </p:tgtEl>
                                        <p:attrNameLst>
                                          <p:attrName>fill.type</p:attrName>
                                        </p:attrNameLst>
                                      </p:cBhvr>
                                      <p:to>
                                        <p:strVal val="solid"/>
                                      </p:to>
                                    </p:set>
                                    <p:set>
                                      <p:cBhvr>
                                        <p:cTn id="116" dur="2000" fill="hold"/>
                                        <p:tgtEl>
                                          <p:spTgt spid="25"/>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26"/>
                                        </p:tgtEl>
                                        <p:attrNameLst>
                                          <p:attrName>fillcolor</p:attrName>
                                        </p:attrNameLst>
                                      </p:cBhvr>
                                      <p:to>
                                        <a:srgbClr val="FF0000"/>
                                      </p:to>
                                    </p:animClr>
                                    <p:set>
                                      <p:cBhvr>
                                        <p:cTn id="119" dur="2000" fill="hold"/>
                                        <p:tgtEl>
                                          <p:spTgt spid="26"/>
                                        </p:tgtEl>
                                        <p:attrNameLst>
                                          <p:attrName>fill.type</p:attrName>
                                        </p:attrNameLst>
                                      </p:cBhvr>
                                      <p:to>
                                        <p:strVal val="solid"/>
                                      </p:to>
                                    </p:set>
                                    <p:set>
                                      <p:cBhvr>
                                        <p:cTn id="120" dur="2000" fill="hold"/>
                                        <p:tgtEl>
                                          <p:spTgt spid="26"/>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27"/>
                                        </p:tgtEl>
                                        <p:attrNameLst>
                                          <p:attrName>fillcolor</p:attrName>
                                        </p:attrNameLst>
                                      </p:cBhvr>
                                      <p:to>
                                        <a:srgbClr val="FF0000"/>
                                      </p:to>
                                    </p:animClr>
                                    <p:set>
                                      <p:cBhvr>
                                        <p:cTn id="123" dur="2000" fill="hold"/>
                                        <p:tgtEl>
                                          <p:spTgt spid="27"/>
                                        </p:tgtEl>
                                        <p:attrNameLst>
                                          <p:attrName>fill.type</p:attrName>
                                        </p:attrNameLst>
                                      </p:cBhvr>
                                      <p:to>
                                        <p:strVal val="solid"/>
                                      </p:to>
                                    </p:set>
                                    <p:set>
                                      <p:cBhvr>
                                        <p:cTn id="124" dur="2000" fill="hold"/>
                                        <p:tgtEl>
                                          <p:spTgt spid="27"/>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28"/>
                                        </p:tgtEl>
                                        <p:attrNameLst>
                                          <p:attrName>fillcolor</p:attrName>
                                        </p:attrNameLst>
                                      </p:cBhvr>
                                      <p:to>
                                        <a:srgbClr val="FF0000"/>
                                      </p:to>
                                    </p:animClr>
                                    <p:set>
                                      <p:cBhvr>
                                        <p:cTn id="127" dur="2000" fill="hold"/>
                                        <p:tgtEl>
                                          <p:spTgt spid="28"/>
                                        </p:tgtEl>
                                        <p:attrNameLst>
                                          <p:attrName>fill.type</p:attrName>
                                        </p:attrNameLst>
                                      </p:cBhvr>
                                      <p:to>
                                        <p:strVal val="solid"/>
                                      </p:to>
                                    </p:set>
                                    <p:set>
                                      <p:cBhvr>
                                        <p:cTn id="128" dur="2000" fill="hold"/>
                                        <p:tgtEl>
                                          <p:spTgt spid="28"/>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29"/>
                                        </p:tgtEl>
                                        <p:attrNameLst>
                                          <p:attrName>fillcolor</p:attrName>
                                        </p:attrNameLst>
                                      </p:cBhvr>
                                      <p:to>
                                        <a:srgbClr val="FF0000"/>
                                      </p:to>
                                    </p:animClr>
                                    <p:set>
                                      <p:cBhvr>
                                        <p:cTn id="131" dur="2000" fill="hold"/>
                                        <p:tgtEl>
                                          <p:spTgt spid="29"/>
                                        </p:tgtEl>
                                        <p:attrNameLst>
                                          <p:attrName>fill.type</p:attrName>
                                        </p:attrNameLst>
                                      </p:cBhvr>
                                      <p:to>
                                        <p:strVal val="solid"/>
                                      </p:to>
                                    </p:set>
                                    <p:set>
                                      <p:cBhvr>
                                        <p:cTn id="132"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Structure of metallic glass</a:t>
            </a:r>
          </a:p>
          <a:p>
            <a:pPr lvl="1">
              <a:spcBef>
                <a:spcPts val="1200"/>
              </a:spcBef>
            </a:pPr>
            <a:r>
              <a:rPr lang="en-US" dirty="0"/>
              <a:t>D. Miracle, “A structural model for metallic glasses”</a:t>
            </a:r>
          </a:p>
          <a:p>
            <a:pPr>
              <a:spcBef>
                <a:spcPts val="1200"/>
              </a:spcBef>
            </a:pPr>
            <a:r>
              <a:rPr lang="en-US" dirty="0"/>
              <a:t>Mechanical properties</a:t>
            </a:r>
          </a:p>
          <a:p>
            <a:pPr lvl="1">
              <a:spcBef>
                <a:spcPts val="1200"/>
              </a:spcBef>
            </a:pPr>
            <a:r>
              <a:rPr lang="en-US" dirty="0"/>
              <a:t>C. Schuh </a:t>
            </a:r>
            <a:r>
              <a:rPr lang="en-US" i="1" dirty="0"/>
              <a:t>et al.</a:t>
            </a:r>
            <a:r>
              <a:rPr lang="en-US" dirty="0"/>
              <a:t>, “Mechanical behavior of amorphous alloys”</a:t>
            </a:r>
          </a:p>
          <a:p>
            <a:pPr>
              <a:spcBef>
                <a:spcPts val="1200"/>
              </a:spcBef>
            </a:pPr>
            <a:r>
              <a:rPr lang="en-US" dirty="0"/>
              <a:t>Topical review</a:t>
            </a:r>
          </a:p>
          <a:p>
            <a:pPr lvl="1">
              <a:spcBef>
                <a:spcPts val="1200"/>
              </a:spcBef>
            </a:pPr>
            <a:r>
              <a:rPr lang="en-US" dirty="0"/>
              <a:t>M. Chen, “A brief overview of bulk metallic glasses”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795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20</a:t>
            </a:fld>
            <a:endParaRPr lang="en-US"/>
          </a:p>
        </p:txBody>
      </p:sp>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The origin of shear localization</a:t>
            </a:r>
          </a:p>
        </p:txBody>
      </p:sp>
      <p:sp>
        <p:nvSpPr>
          <p:cNvPr id="4" name="Content Placeholder 3">
            <a:extLst>
              <a:ext uri="{FF2B5EF4-FFF2-40B4-BE49-F238E27FC236}">
                <a16:creationId xmlns:a16="http://schemas.microsoft.com/office/drawing/2014/main" id="{C0F7E389-6137-4CDA-BA99-202ADFEE55B9}"/>
              </a:ext>
            </a:extLst>
          </p:cNvPr>
          <p:cNvSpPr>
            <a:spLocks noGrp="1"/>
          </p:cNvSpPr>
          <p:nvPr>
            <p:ph idx="1"/>
          </p:nvPr>
        </p:nvSpPr>
        <p:spPr>
          <a:xfrm>
            <a:off x="457200" y="1620044"/>
            <a:ext cx="4932361" cy="4475955"/>
          </a:xfrm>
        </p:spPr>
        <p:txBody>
          <a:bodyPr/>
          <a:lstStyle/>
          <a:p>
            <a:r>
              <a:rPr lang="en-US" sz="2200" dirty="0"/>
              <a:t>Strain softening</a:t>
            </a:r>
          </a:p>
          <a:p>
            <a:r>
              <a:rPr lang="en-US" sz="2200" dirty="0"/>
              <a:t>Homogeneous deformation: at high temperatures, all zones readily deform</a:t>
            </a:r>
          </a:p>
          <a:p>
            <a:r>
              <a:rPr lang="en-US" sz="2200" dirty="0"/>
              <a:t>Shear localization: STZs adjacent to the one that has already deformed preferentially deforms due to strain coupling; this effect is most pronounced at high stress levels and reduced temperatures</a:t>
            </a:r>
          </a:p>
        </p:txBody>
      </p:sp>
      <p:pic>
        <p:nvPicPr>
          <p:cNvPr id="11" name="Picture 7" descr="C:\Documents and Settings\ehomer\My Documents\Research\Presentations\2010 TMS\figures\kmc_frame4.png">
            <a:extLst>
              <a:ext uri="{FF2B5EF4-FFF2-40B4-BE49-F238E27FC236}">
                <a16:creationId xmlns:a16="http://schemas.microsoft.com/office/drawing/2014/main" id="{60198BFB-A669-4D37-9968-7341F1BCA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9694"/>
            <a:ext cx="2497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nts and Settings\ehomer\My Documents\Research\Presentations\2010 TMS\figures\kmc_frame5.png">
            <a:extLst>
              <a:ext uri="{FF2B5EF4-FFF2-40B4-BE49-F238E27FC236}">
                <a16:creationId xmlns:a16="http://schemas.microsoft.com/office/drawing/2014/main" id="{66A88AEF-25B7-4C5C-B9B0-76F3BB9DB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9694"/>
            <a:ext cx="2497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Documents and Settings\ehomer\My Documents\Research\Presentations\2010 TMS\figures\kmc_frame2.png">
            <a:extLst>
              <a:ext uri="{FF2B5EF4-FFF2-40B4-BE49-F238E27FC236}">
                <a16:creationId xmlns:a16="http://schemas.microsoft.com/office/drawing/2014/main" id="{A03EA2E4-AA32-4E04-AE8C-DDBCF04EA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79694"/>
            <a:ext cx="2497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Documents and Settings\ehomer\My Documents\Research\Presentations\2010 TMS\figures\kmc_frame1.png">
            <a:extLst>
              <a:ext uri="{FF2B5EF4-FFF2-40B4-BE49-F238E27FC236}">
                <a16:creationId xmlns:a16="http://schemas.microsoft.com/office/drawing/2014/main" id="{1F58DDDA-339A-48F1-87C3-2E9D1D5E1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679694"/>
            <a:ext cx="2497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C:\Documents and Settings\ehomer\My Documents\Research\Presentations\2010 TMS\figures\singleSTZ.png">
            <a:extLst>
              <a:ext uri="{FF2B5EF4-FFF2-40B4-BE49-F238E27FC236}">
                <a16:creationId xmlns:a16="http://schemas.microsoft.com/office/drawing/2014/main" id="{9F4F9217-C309-49BD-A1E0-2D802B03AEA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0987" y="2201982"/>
            <a:ext cx="8588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Documents and Settings\ehomer\My Documents\Research\Presentations\2010 TMS\figures\kmc_frame3.png">
            <a:extLst>
              <a:ext uri="{FF2B5EF4-FFF2-40B4-BE49-F238E27FC236}">
                <a16:creationId xmlns:a16="http://schemas.microsoft.com/office/drawing/2014/main" id="{1DC6BC95-B76D-47D7-81D7-52D34DA89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679694"/>
            <a:ext cx="2497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a:extLst>
              <a:ext uri="{FF2B5EF4-FFF2-40B4-BE49-F238E27FC236}">
                <a16:creationId xmlns:a16="http://schemas.microsoft.com/office/drawing/2014/main" id="{1F19EBCF-8717-46CD-B832-BD284ABF5DB5}"/>
              </a:ext>
            </a:extLst>
          </p:cNvPr>
          <p:cNvSpPr>
            <a:spLocks noChangeArrowheads="1"/>
          </p:cNvSpPr>
          <p:nvPr/>
        </p:nvSpPr>
        <p:spPr bwMode="auto">
          <a:xfrm>
            <a:off x="5745162" y="1646357"/>
            <a:ext cx="1371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Rectangle 10">
            <a:extLst>
              <a:ext uri="{FF2B5EF4-FFF2-40B4-BE49-F238E27FC236}">
                <a16:creationId xmlns:a16="http://schemas.microsoft.com/office/drawing/2014/main" id="{FA08D8DC-97A9-4566-BA93-7AF9BAA98C28}"/>
              </a:ext>
            </a:extLst>
          </p:cNvPr>
          <p:cNvSpPr>
            <a:spLocks noChangeArrowheads="1"/>
          </p:cNvSpPr>
          <p:nvPr/>
        </p:nvSpPr>
        <p:spPr bwMode="auto">
          <a:xfrm>
            <a:off x="5745162" y="1646357"/>
            <a:ext cx="1371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Rectangle 11">
            <a:extLst>
              <a:ext uri="{FF2B5EF4-FFF2-40B4-BE49-F238E27FC236}">
                <a16:creationId xmlns:a16="http://schemas.microsoft.com/office/drawing/2014/main" id="{8998FCE1-64A7-41EB-B760-E472878FE110}"/>
              </a:ext>
            </a:extLst>
          </p:cNvPr>
          <p:cNvSpPr>
            <a:spLocks noChangeArrowheads="1"/>
          </p:cNvSpPr>
          <p:nvPr/>
        </p:nvSpPr>
        <p:spPr bwMode="auto">
          <a:xfrm>
            <a:off x="5745162" y="1646357"/>
            <a:ext cx="1371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Rectangle 12">
            <a:extLst>
              <a:ext uri="{FF2B5EF4-FFF2-40B4-BE49-F238E27FC236}">
                <a16:creationId xmlns:a16="http://schemas.microsoft.com/office/drawing/2014/main" id="{457A4AC8-0980-4843-B86F-B215BCF32897}"/>
              </a:ext>
            </a:extLst>
          </p:cNvPr>
          <p:cNvSpPr>
            <a:spLocks noChangeArrowheads="1"/>
          </p:cNvSpPr>
          <p:nvPr/>
        </p:nvSpPr>
        <p:spPr bwMode="auto">
          <a:xfrm>
            <a:off x="5745162" y="1646357"/>
            <a:ext cx="1371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1" name="Group 20">
            <a:extLst>
              <a:ext uri="{FF2B5EF4-FFF2-40B4-BE49-F238E27FC236}">
                <a16:creationId xmlns:a16="http://schemas.microsoft.com/office/drawing/2014/main" id="{832C4472-7C52-41AA-BAFF-A9161C0AD3EE}"/>
              </a:ext>
            </a:extLst>
          </p:cNvPr>
          <p:cNvGrpSpPr>
            <a:grpSpLocks/>
          </p:cNvGrpSpPr>
          <p:nvPr/>
        </p:nvGrpSpPr>
        <p:grpSpPr bwMode="auto">
          <a:xfrm>
            <a:off x="5613400" y="1497132"/>
            <a:ext cx="2697162" cy="4465637"/>
            <a:chOff x="997768" y="1384272"/>
            <a:chExt cx="2697920" cy="4465472"/>
          </a:xfrm>
        </p:grpSpPr>
        <p:grpSp>
          <p:nvGrpSpPr>
            <p:cNvPr id="22" name="Group 132">
              <a:extLst>
                <a:ext uri="{FF2B5EF4-FFF2-40B4-BE49-F238E27FC236}">
                  <a16:creationId xmlns:a16="http://schemas.microsoft.com/office/drawing/2014/main" id="{9E1C86CA-920F-4722-B7A2-1AC71B154279}"/>
                </a:ext>
              </a:extLst>
            </p:cNvPr>
            <p:cNvGrpSpPr>
              <a:grpSpLocks noChangeAspect="1"/>
            </p:cNvGrpSpPr>
            <p:nvPr/>
          </p:nvGrpSpPr>
          <p:grpSpPr bwMode="auto">
            <a:xfrm>
              <a:off x="1142751" y="5556722"/>
              <a:ext cx="292986" cy="293022"/>
              <a:chOff x="3606" y="2160"/>
              <a:chExt cx="484" cy="434"/>
            </a:xfrm>
          </p:grpSpPr>
          <p:sp>
            <p:nvSpPr>
              <p:cNvPr id="61" name="AutoShape 133">
                <a:extLst>
                  <a:ext uri="{FF2B5EF4-FFF2-40B4-BE49-F238E27FC236}">
                    <a16:creationId xmlns:a16="http://schemas.microsoft.com/office/drawing/2014/main" id="{574C8CD8-FA1F-4CAB-AC22-131827E4A688}"/>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 name="Oval 134">
                <a:extLst>
                  <a:ext uri="{FF2B5EF4-FFF2-40B4-BE49-F238E27FC236}">
                    <a16:creationId xmlns:a16="http://schemas.microsoft.com/office/drawing/2014/main" id="{0AFE2B35-2A8A-45CE-995E-DC3158A0A026}"/>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 name="Oval 135">
                <a:extLst>
                  <a:ext uri="{FF2B5EF4-FFF2-40B4-BE49-F238E27FC236}">
                    <a16:creationId xmlns:a16="http://schemas.microsoft.com/office/drawing/2014/main" id="{C457F553-2B1A-4E0E-BFD1-346591484AAA}"/>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 name="Oval 136">
                <a:extLst>
                  <a:ext uri="{FF2B5EF4-FFF2-40B4-BE49-F238E27FC236}">
                    <a16:creationId xmlns:a16="http://schemas.microsoft.com/office/drawing/2014/main" id="{DC4ED859-306D-4725-B668-38999CA0397D}"/>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3" name="Group 137">
              <a:extLst>
                <a:ext uri="{FF2B5EF4-FFF2-40B4-BE49-F238E27FC236}">
                  <a16:creationId xmlns:a16="http://schemas.microsoft.com/office/drawing/2014/main" id="{DF6A8CD2-53CB-4818-8FF6-FB9C039C5A76}"/>
                </a:ext>
              </a:extLst>
            </p:cNvPr>
            <p:cNvGrpSpPr>
              <a:grpSpLocks noChangeAspect="1"/>
            </p:cNvGrpSpPr>
            <p:nvPr/>
          </p:nvGrpSpPr>
          <p:grpSpPr bwMode="auto">
            <a:xfrm>
              <a:off x="2259139" y="5553785"/>
              <a:ext cx="292986" cy="293022"/>
              <a:chOff x="3606" y="2160"/>
              <a:chExt cx="484" cy="434"/>
            </a:xfrm>
          </p:grpSpPr>
          <p:sp>
            <p:nvSpPr>
              <p:cNvPr id="57" name="AutoShape 138">
                <a:extLst>
                  <a:ext uri="{FF2B5EF4-FFF2-40B4-BE49-F238E27FC236}">
                    <a16:creationId xmlns:a16="http://schemas.microsoft.com/office/drawing/2014/main" id="{B64F65FD-D906-4E30-B150-C7A5269158FC}"/>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 name="Oval 139">
                <a:extLst>
                  <a:ext uri="{FF2B5EF4-FFF2-40B4-BE49-F238E27FC236}">
                    <a16:creationId xmlns:a16="http://schemas.microsoft.com/office/drawing/2014/main" id="{AF3D0A5D-BE04-4ED0-A9CF-4FE2B0D8AE30}"/>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Oval 140">
                <a:extLst>
                  <a:ext uri="{FF2B5EF4-FFF2-40B4-BE49-F238E27FC236}">
                    <a16:creationId xmlns:a16="http://schemas.microsoft.com/office/drawing/2014/main" id="{F5D8E6CA-56DA-43F7-8F53-360ED6EA92CF}"/>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 name="Oval 141">
                <a:extLst>
                  <a:ext uri="{FF2B5EF4-FFF2-40B4-BE49-F238E27FC236}">
                    <a16:creationId xmlns:a16="http://schemas.microsoft.com/office/drawing/2014/main" id="{371C4427-7DF3-4593-9E9B-742D6225A60C}"/>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4" name="Group 142">
              <a:extLst>
                <a:ext uri="{FF2B5EF4-FFF2-40B4-BE49-F238E27FC236}">
                  <a16:creationId xmlns:a16="http://schemas.microsoft.com/office/drawing/2014/main" id="{2162C4AB-E8F4-4443-954C-CD803DD0919B}"/>
                </a:ext>
              </a:extLst>
            </p:cNvPr>
            <p:cNvGrpSpPr>
              <a:grpSpLocks noChangeAspect="1"/>
            </p:cNvGrpSpPr>
            <p:nvPr/>
          </p:nvGrpSpPr>
          <p:grpSpPr bwMode="auto">
            <a:xfrm>
              <a:off x="3391816" y="5553785"/>
              <a:ext cx="292986" cy="293022"/>
              <a:chOff x="3606" y="2160"/>
              <a:chExt cx="484" cy="434"/>
            </a:xfrm>
          </p:grpSpPr>
          <p:sp>
            <p:nvSpPr>
              <p:cNvPr id="53" name="AutoShape 143">
                <a:extLst>
                  <a:ext uri="{FF2B5EF4-FFF2-40B4-BE49-F238E27FC236}">
                    <a16:creationId xmlns:a16="http://schemas.microsoft.com/office/drawing/2014/main" id="{E3AFDEE2-A4E7-4CC0-B698-5B730703EFBE}"/>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 name="Oval 144">
                <a:extLst>
                  <a:ext uri="{FF2B5EF4-FFF2-40B4-BE49-F238E27FC236}">
                    <a16:creationId xmlns:a16="http://schemas.microsoft.com/office/drawing/2014/main" id="{132F9919-1A49-4E44-B07C-DB7E7EAD3D69}"/>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 name="Oval 145">
                <a:extLst>
                  <a:ext uri="{FF2B5EF4-FFF2-40B4-BE49-F238E27FC236}">
                    <a16:creationId xmlns:a16="http://schemas.microsoft.com/office/drawing/2014/main" id="{9A17912A-6648-4C49-87CC-80BBDECDBD1B}"/>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 name="Oval 146">
                <a:extLst>
                  <a:ext uri="{FF2B5EF4-FFF2-40B4-BE49-F238E27FC236}">
                    <a16:creationId xmlns:a16="http://schemas.microsoft.com/office/drawing/2014/main" id="{059EDE88-C937-42DF-A660-AAE6AEB3CC22}"/>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5" name="Group 147">
              <a:extLst>
                <a:ext uri="{FF2B5EF4-FFF2-40B4-BE49-F238E27FC236}">
                  <a16:creationId xmlns:a16="http://schemas.microsoft.com/office/drawing/2014/main" id="{E9D489A3-D6D2-4C7B-A2C9-FC31E26FAA21}"/>
                </a:ext>
              </a:extLst>
            </p:cNvPr>
            <p:cNvGrpSpPr>
              <a:grpSpLocks noChangeAspect="1"/>
            </p:cNvGrpSpPr>
            <p:nvPr/>
          </p:nvGrpSpPr>
          <p:grpSpPr bwMode="auto">
            <a:xfrm flipV="1">
              <a:off x="1176291" y="1384272"/>
              <a:ext cx="292986" cy="293022"/>
              <a:chOff x="3606" y="2160"/>
              <a:chExt cx="484" cy="434"/>
            </a:xfrm>
          </p:grpSpPr>
          <p:sp>
            <p:nvSpPr>
              <p:cNvPr id="46" name="AutoShape 148">
                <a:extLst>
                  <a:ext uri="{FF2B5EF4-FFF2-40B4-BE49-F238E27FC236}">
                    <a16:creationId xmlns:a16="http://schemas.microsoft.com/office/drawing/2014/main" id="{65A928F6-BC4A-48BF-AE5D-49E099BCB1F6}"/>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 name="Oval 149">
                <a:extLst>
                  <a:ext uri="{FF2B5EF4-FFF2-40B4-BE49-F238E27FC236}">
                    <a16:creationId xmlns:a16="http://schemas.microsoft.com/office/drawing/2014/main" id="{F6789019-7257-42C1-A6DE-F0E2066ADBFD}"/>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 name="Oval 150">
                <a:extLst>
                  <a:ext uri="{FF2B5EF4-FFF2-40B4-BE49-F238E27FC236}">
                    <a16:creationId xmlns:a16="http://schemas.microsoft.com/office/drawing/2014/main" id="{FDB8BCBD-4126-4328-AF3C-56F7D94C40CF}"/>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Oval 151">
                <a:extLst>
                  <a:ext uri="{FF2B5EF4-FFF2-40B4-BE49-F238E27FC236}">
                    <a16:creationId xmlns:a16="http://schemas.microsoft.com/office/drawing/2014/main" id="{77328355-AA47-4B51-B674-58DADC17EE2D}"/>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6" name="Group 152">
              <a:extLst>
                <a:ext uri="{FF2B5EF4-FFF2-40B4-BE49-F238E27FC236}">
                  <a16:creationId xmlns:a16="http://schemas.microsoft.com/office/drawing/2014/main" id="{F82C04CD-553A-4DB6-BF9F-220F74D682CD}"/>
                </a:ext>
              </a:extLst>
            </p:cNvPr>
            <p:cNvGrpSpPr>
              <a:grpSpLocks noChangeAspect="1"/>
            </p:cNvGrpSpPr>
            <p:nvPr/>
          </p:nvGrpSpPr>
          <p:grpSpPr bwMode="auto">
            <a:xfrm flipV="1">
              <a:off x="2308194" y="1384272"/>
              <a:ext cx="292986" cy="293022"/>
              <a:chOff x="3606" y="2160"/>
              <a:chExt cx="484" cy="434"/>
            </a:xfrm>
          </p:grpSpPr>
          <p:sp>
            <p:nvSpPr>
              <p:cNvPr id="42" name="AutoShape 153">
                <a:extLst>
                  <a:ext uri="{FF2B5EF4-FFF2-40B4-BE49-F238E27FC236}">
                    <a16:creationId xmlns:a16="http://schemas.microsoft.com/office/drawing/2014/main" id="{E9C6D114-283E-4F18-AC19-DC29DF2EE4FE}"/>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 name="Oval 154">
                <a:extLst>
                  <a:ext uri="{FF2B5EF4-FFF2-40B4-BE49-F238E27FC236}">
                    <a16:creationId xmlns:a16="http://schemas.microsoft.com/office/drawing/2014/main" id="{AD70514A-353F-44E8-BACF-AA15C3AEF374}"/>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Oval 155">
                <a:extLst>
                  <a:ext uri="{FF2B5EF4-FFF2-40B4-BE49-F238E27FC236}">
                    <a16:creationId xmlns:a16="http://schemas.microsoft.com/office/drawing/2014/main" id="{5E53667C-9163-48F6-A75D-D645B8860BCB}"/>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 name="Oval 156">
                <a:extLst>
                  <a:ext uri="{FF2B5EF4-FFF2-40B4-BE49-F238E27FC236}">
                    <a16:creationId xmlns:a16="http://schemas.microsoft.com/office/drawing/2014/main" id="{791851EB-F787-4B20-B1DE-BDADF53A7946}"/>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7" name="Group 157">
              <a:extLst>
                <a:ext uri="{FF2B5EF4-FFF2-40B4-BE49-F238E27FC236}">
                  <a16:creationId xmlns:a16="http://schemas.microsoft.com/office/drawing/2014/main" id="{3922C9A6-A9C3-4081-91AD-6D7784B9970A}"/>
                </a:ext>
              </a:extLst>
            </p:cNvPr>
            <p:cNvGrpSpPr>
              <a:grpSpLocks noChangeAspect="1"/>
            </p:cNvGrpSpPr>
            <p:nvPr/>
          </p:nvGrpSpPr>
          <p:grpSpPr bwMode="auto">
            <a:xfrm flipV="1">
              <a:off x="3402702" y="1384272"/>
              <a:ext cx="292986" cy="293022"/>
              <a:chOff x="3606" y="2160"/>
              <a:chExt cx="484" cy="434"/>
            </a:xfrm>
          </p:grpSpPr>
          <p:sp>
            <p:nvSpPr>
              <p:cNvPr id="38" name="AutoShape 158">
                <a:extLst>
                  <a:ext uri="{FF2B5EF4-FFF2-40B4-BE49-F238E27FC236}">
                    <a16:creationId xmlns:a16="http://schemas.microsoft.com/office/drawing/2014/main" id="{66A0CEE0-36BB-4BA2-B012-2184C91D5A30}"/>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Oval 159">
                <a:extLst>
                  <a:ext uri="{FF2B5EF4-FFF2-40B4-BE49-F238E27FC236}">
                    <a16:creationId xmlns:a16="http://schemas.microsoft.com/office/drawing/2014/main" id="{0FBAFDCB-EC45-4ECB-B987-18FA05BAEC9E}"/>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 name="Oval 160">
                <a:extLst>
                  <a:ext uri="{FF2B5EF4-FFF2-40B4-BE49-F238E27FC236}">
                    <a16:creationId xmlns:a16="http://schemas.microsoft.com/office/drawing/2014/main" id="{208135C4-E30F-4572-9BCC-9DC630EDF260}"/>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Oval 161">
                <a:extLst>
                  <a:ext uri="{FF2B5EF4-FFF2-40B4-BE49-F238E27FC236}">
                    <a16:creationId xmlns:a16="http://schemas.microsoft.com/office/drawing/2014/main" id="{DAAD344C-89EE-4517-877C-3355DC858EA0}"/>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8" name="Group 162">
              <a:extLst>
                <a:ext uri="{FF2B5EF4-FFF2-40B4-BE49-F238E27FC236}">
                  <a16:creationId xmlns:a16="http://schemas.microsoft.com/office/drawing/2014/main" id="{8514A71A-8771-4EC3-B48A-491EA0427C37}"/>
                </a:ext>
              </a:extLst>
            </p:cNvPr>
            <p:cNvGrpSpPr>
              <a:grpSpLocks noChangeAspect="1"/>
            </p:cNvGrpSpPr>
            <p:nvPr/>
          </p:nvGrpSpPr>
          <p:grpSpPr bwMode="auto">
            <a:xfrm rot="5400000">
              <a:off x="997750" y="5411740"/>
              <a:ext cx="293022" cy="292986"/>
              <a:chOff x="3606" y="2160"/>
              <a:chExt cx="484" cy="434"/>
            </a:xfrm>
          </p:grpSpPr>
          <p:sp>
            <p:nvSpPr>
              <p:cNvPr id="34" name="AutoShape 163">
                <a:extLst>
                  <a:ext uri="{FF2B5EF4-FFF2-40B4-BE49-F238E27FC236}">
                    <a16:creationId xmlns:a16="http://schemas.microsoft.com/office/drawing/2014/main" id="{8088AB8D-5F94-4F2F-9316-0B4B061578E0}"/>
                  </a:ext>
                </a:extLst>
              </p:cNvPr>
              <p:cNvSpPr>
                <a:spLocks noChangeAspect="1" noChangeArrowheads="1"/>
              </p:cNvSpPr>
              <p:nvPr/>
            </p:nvSpPr>
            <p:spPr bwMode="auto">
              <a:xfrm>
                <a:off x="3606" y="2160"/>
                <a:ext cx="484" cy="290"/>
              </a:xfrm>
              <a:prstGeom prst="triangle">
                <a:avLst>
                  <a:gd name="adj" fmla="val 50000"/>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Oval 164">
                <a:extLst>
                  <a:ext uri="{FF2B5EF4-FFF2-40B4-BE49-F238E27FC236}">
                    <a16:creationId xmlns:a16="http://schemas.microsoft.com/office/drawing/2014/main" id="{ED2361A4-B593-4498-B8CD-CF756BAE88A8}"/>
                  </a:ext>
                </a:extLst>
              </p:cNvPr>
              <p:cNvSpPr>
                <a:spLocks noChangeAspect="1" noChangeArrowheads="1"/>
              </p:cNvSpPr>
              <p:nvPr/>
            </p:nvSpPr>
            <p:spPr bwMode="auto">
              <a:xfrm>
                <a:off x="360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Oval 165">
                <a:extLst>
                  <a:ext uri="{FF2B5EF4-FFF2-40B4-BE49-F238E27FC236}">
                    <a16:creationId xmlns:a16="http://schemas.microsoft.com/office/drawing/2014/main" id="{D2143002-6F5F-4A52-9C12-867D2025DD19}"/>
                  </a:ext>
                </a:extLst>
              </p:cNvPr>
              <p:cNvSpPr>
                <a:spLocks noChangeAspect="1" noChangeArrowheads="1"/>
              </p:cNvSpPr>
              <p:nvPr/>
            </p:nvSpPr>
            <p:spPr bwMode="auto">
              <a:xfrm>
                <a:off x="3775"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Oval 166">
                <a:extLst>
                  <a:ext uri="{FF2B5EF4-FFF2-40B4-BE49-F238E27FC236}">
                    <a16:creationId xmlns:a16="http://schemas.microsoft.com/office/drawing/2014/main" id="{048A0B2A-5097-48F4-8E62-EB074AD8D840}"/>
                  </a:ext>
                </a:extLst>
              </p:cNvPr>
              <p:cNvSpPr>
                <a:spLocks noChangeAspect="1" noChangeArrowheads="1"/>
              </p:cNvSpPr>
              <p:nvPr/>
            </p:nvSpPr>
            <p:spPr bwMode="auto">
              <a:xfrm>
                <a:off x="3946" y="2450"/>
                <a:ext cx="144" cy="144"/>
              </a:xfrm>
              <a:prstGeom prst="ellipse">
                <a:avLst/>
              </a:prstGeom>
              <a:noFill/>
              <a:ln w="9525" algn="ctr">
                <a:solidFill>
                  <a:srgbClr val="66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9" name="Group 174">
              <a:extLst>
                <a:ext uri="{FF2B5EF4-FFF2-40B4-BE49-F238E27FC236}">
                  <a16:creationId xmlns:a16="http://schemas.microsoft.com/office/drawing/2014/main" id="{59D2BED6-B512-4558-A182-5E1056C129DD}"/>
                </a:ext>
              </a:extLst>
            </p:cNvPr>
            <p:cNvGrpSpPr>
              <a:grpSpLocks/>
            </p:cNvGrpSpPr>
            <p:nvPr/>
          </p:nvGrpSpPr>
          <p:grpSpPr bwMode="auto">
            <a:xfrm>
              <a:off x="1209661" y="1603350"/>
              <a:ext cx="2413001" cy="4018904"/>
              <a:chOff x="875" y="1217"/>
              <a:chExt cx="1520" cy="2473"/>
            </a:xfrm>
          </p:grpSpPr>
          <p:sp>
            <p:nvSpPr>
              <p:cNvPr id="30" name="Line 128">
                <a:extLst>
                  <a:ext uri="{FF2B5EF4-FFF2-40B4-BE49-F238E27FC236}">
                    <a16:creationId xmlns:a16="http://schemas.microsoft.com/office/drawing/2014/main" id="{D070A7C4-D9A9-4416-845D-003365F70C97}"/>
                  </a:ext>
                </a:extLst>
              </p:cNvPr>
              <p:cNvSpPr>
                <a:spLocks noChangeAspect="1" noChangeShapeType="1"/>
              </p:cNvSpPr>
              <p:nvPr/>
            </p:nvSpPr>
            <p:spPr bwMode="auto">
              <a:xfrm>
                <a:off x="1011" y="3690"/>
                <a:ext cx="1233"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 name="Line 129">
                <a:extLst>
                  <a:ext uri="{FF2B5EF4-FFF2-40B4-BE49-F238E27FC236}">
                    <a16:creationId xmlns:a16="http://schemas.microsoft.com/office/drawing/2014/main" id="{0A4BB925-47F7-4C24-8970-FC9BB63334A5}"/>
                  </a:ext>
                </a:extLst>
              </p:cNvPr>
              <p:cNvSpPr>
                <a:spLocks noChangeAspect="1" noChangeShapeType="1"/>
              </p:cNvSpPr>
              <p:nvPr/>
            </p:nvSpPr>
            <p:spPr bwMode="auto">
              <a:xfrm>
                <a:off x="1012" y="1217"/>
                <a:ext cx="123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167">
                <a:extLst>
                  <a:ext uri="{FF2B5EF4-FFF2-40B4-BE49-F238E27FC236}">
                    <a16:creationId xmlns:a16="http://schemas.microsoft.com/office/drawing/2014/main" id="{B58B829A-9B70-4B62-ABF3-CFFAE556FA2F}"/>
                  </a:ext>
                </a:extLst>
              </p:cNvPr>
              <p:cNvSpPr>
                <a:spLocks noChangeAspect="1" noChangeShapeType="1"/>
              </p:cNvSpPr>
              <p:nvPr/>
            </p:nvSpPr>
            <p:spPr bwMode="auto">
              <a:xfrm flipV="1">
                <a:off x="2395" y="1362"/>
                <a:ext cx="0" cy="219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168">
                <a:extLst>
                  <a:ext uri="{FF2B5EF4-FFF2-40B4-BE49-F238E27FC236}">
                    <a16:creationId xmlns:a16="http://schemas.microsoft.com/office/drawing/2014/main" id="{B3EA9545-6ABA-4207-B6A1-51CF955832D9}"/>
                  </a:ext>
                </a:extLst>
              </p:cNvPr>
              <p:cNvSpPr>
                <a:spLocks noChangeAspect="1" noChangeShapeType="1"/>
              </p:cNvSpPr>
              <p:nvPr/>
            </p:nvSpPr>
            <p:spPr bwMode="auto">
              <a:xfrm flipV="1">
                <a:off x="875" y="1360"/>
                <a:ext cx="0" cy="2191"/>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sp>
        <p:nvSpPr>
          <p:cNvPr id="5" name="Rectangle 4">
            <a:extLst>
              <a:ext uri="{FF2B5EF4-FFF2-40B4-BE49-F238E27FC236}">
                <a16:creationId xmlns:a16="http://schemas.microsoft.com/office/drawing/2014/main" id="{360FC01B-F452-4E57-99E2-C14F9FC2B47A}"/>
              </a:ext>
            </a:extLst>
          </p:cNvPr>
          <p:cNvSpPr/>
          <p:nvPr/>
        </p:nvSpPr>
        <p:spPr>
          <a:xfrm>
            <a:off x="1442589" y="5666799"/>
            <a:ext cx="4070345" cy="369332"/>
          </a:xfrm>
          <a:prstGeom prst="rect">
            <a:avLst/>
          </a:prstGeom>
        </p:spPr>
        <p:txBody>
          <a:bodyPr wrap="none">
            <a:spAutoFit/>
          </a:bodyPr>
          <a:lstStyle/>
          <a:p>
            <a:pPr algn="ctr"/>
            <a:r>
              <a:rPr lang="en-US" altLang="en-US" dirty="0"/>
              <a:t>Kinetic Monte Carlo modeling of STZs</a:t>
            </a:r>
            <a:endParaRPr lang="en-US" dirty="0"/>
          </a:p>
        </p:txBody>
      </p:sp>
      <p:sp>
        <p:nvSpPr>
          <p:cNvPr id="7" name="Rectangle 6">
            <a:extLst>
              <a:ext uri="{FF2B5EF4-FFF2-40B4-BE49-F238E27FC236}">
                <a16:creationId xmlns:a16="http://schemas.microsoft.com/office/drawing/2014/main" id="{C75CF94D-7656-4E8A-8A86-42B121502318}"/>
              </a:ext>
            </a:extLst>
          </p:cNvPr>
          <p:cNvSpPr/>
          <p:nvPr/>
        </p:nvSpPr>
        <p:spPr>
          <a:xfrm>
            <a:off x="3066691" y="6152465"/>
            <a:ext cx="2858218" cy="307777"/>
          </a:xfrm>
          <a:prstGeom prst="rect">
            <a:avLst/>
          </a:prstGeom>
        </p:spPr>
        <p:txBody>
          <a:bodyPr wrap="none">
            <a:spAutoFit/>
          </a:bodyPr>
          <a:lstStyle/>
          <a:p>
            <a:pPr algn="ctr"/>
            <a:r>
              <a:rPr lang="en-US" sz="1400" i="1" dirty="0"/>
              <a:t>Acta Mater.</a:t>
            </a:r>
            <a:r>
              <a:rPr lang="en-US" sz="1400" dirty="0"/>
              <a:t> </a:t>
            </a:r>
            <a:r>
              <a:rPr lang="en-US" sz="1400" b="1" dirty="0"/>
              <a:t>57</a:t>
            </a:r>
            <a:r>
              <a:rPr lang="en-US" sz="1400" dirty="0"/>
              <a:t>, 2823-2833 (2009)</a:t>
            </a:r>
          </a:p>
        </p:txBody>
      </p:sp>
    </p:spTree>
    <p:extLst>
      <p:ext uri="{BB962C8B-B14F-4D97-AF65-F5344CB8AC3E}">
        <p14:creationId xmlns:p14="http://schemas.microsoft.com/office/powerpoint/2010/main" val="21294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15"/>
                                        </p:tgtEl>
                                        <p:attrNameLst>
                                          <p:attrName>ppt_w</p:attrName>
                                        </p:attrNameLst>
                                      </p:cBhvr>
                                      <p:tavLst>
                                        <p:tav tm="0">
                                          <p:val>
                                            <p:strVal val="ppt_w"/>
                                          </p:val>
                                        </p:tav>
                                        <p:tav tm="100000">
                                          <p:val>
                                            <p:fltVal val="0"/>
                                          </p:val>
                                        </p:tav>
                                      </p:tavLst>
                                    </p:anim>
                                    <p:anim calcmode="lin" valueType="num">
                                      <p:cBhvr>
                                        <p:cTn id="14" dur="500"/>
                                        <p:tgtEl>
                                          <p:spTgt spid="15"/>
                                        </p:tgtEl>
                                        <p:attrNameLst>
                                          <p:attrName>ppt_h</p:attrName>
                                        </p:attrNameLst>
                                      </p:cBhvr>
                                      <p:tavLst>
                                        <p:tav tm="0">
                                          <p:val>
                                            <p:strVal val="ppt_h"/>
                                          </p:val>
                                        </p:tav>
                                        <p:tav tm="100000">
                                          <p:val>
                                            <p:fltVal val="0"/>
                                          </p:val>
                                        </p:tav>
                                      </p:tavLst>
                                    </p:anim>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21</a:t>
            </a:fld>
            <a:endParaRPr lang="en-US"/>
          </a:p>
        </p:txBody>
      </p:sp>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Shear localization and shear band formation</a:t>
            </a:r>
          </a:p>
        </p:txBody>
      </p:sp>
      <p:pic>
        <p:nvPicPr>
          <p:cNvPr id="8" name="Picture 7">
            <a:extLst>
              <a:ext uri="{FF2B5EF4-FFF2-40B4-BE49-F238E27FC236}">
                <a16:creationId xmlns:a16="http://schemas.microsoft.com/office/drawing/2014/main" id="{DD600BD8-36EA-4C92-9F75-03C17E3EA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515" y="1662732"/>
            <a:ext cx="3673187" cy="4128468"/>
          </a:xfrm>
          <a:prstGeom prst="rect">
            <a:avLst/>
          </a:prstGeom>
        </p:spPr>
      </p:pic>
      <p:pic>
        <p:nvPicPr>
          <p:cNvPr id="13" name="Picture 12">
            <a:extLst>
              <a:ext uri="{FF2B5EF4-FFF2-40B4-BE49-F238E27FC236}">
                <a16:creationId xmlns:a16="http://schemas.microsoft.com/office/drawing/2014/main" id="{8155544A-4C23-4C9A-AAD5-D386C4D93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98" r="1749" b="55429"/>
          <a:stretch>
            <a:fillRect/>
          </a:stretch>
        </p:blipFill>
        <p:spPr bwMode="auto">
          <a:xfrm>
            <a:off x="533399" y="1669310"/>
            <a:ext cx="3719266" cy="308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Rectangle 10">
            <a:extLst>
              <a:ext uri="{FF2B5EF4-FFF2-40B4-BE49-F238E27FC236}">
                <a16:creationId xmlns:a16="http://schemas.microsoft.com/office/drawing/2014/main" id="{C12B8054-DA00-4DF0-A3DA-0916DFD339FA}"/>
              </a:ext>
            </a:extLst>
          </p:cNvPr>
          <p:cNvSpPr/>
          <p:nvPr/>
        </p:nvSpPr>
        <p:spPr>
          <a:xfrm>
            <a:off x="2255641" y="6059034"/>
            <a:ext cx="4632717" cy="307777"/>
          </a:xfrm>
          <a:prstGeom prst="rect">
            <a:avLst/>
          </a:prstGeom>
        </p:spPr>
        <p:txBody>
          <a:bodyPr wrap="square">
            <a:spAutoFit/>
          </a:bodyPr>
          <a:lstStyle/>
          <a:p>
            <a:pPr algn="ctr"/>
            <a:r>
              <a:rPr lang="en-US" sz="1400" i="1" dirty="0"/>
              <a:t>J. Appl. Phys.</a:t>
            </a:r>
            <a:r>
              <a:rPr lang="en-US" sz="1400" dirty="0"/>
              <a:t> </a:t>
            </a:r>
            <a:r>
              <a:rPr lang="en-US" sz="1400" b="1" dirty="0"/>
              <a:t>94</a:t>
            </a:r>
            <a:r>
              <a:rPr lang="en-US" sz="1400" dirty="0"/>
              <a:t>, 904 (2003); </a:t>
            </a:r>
            <a:r>
              <a:rPr lang="en-US" sz="1400" i="1" dirty="0"/>
              <a:t>Nat. Mater.</a:t>
            </a:r>
            <a:r>
              <a:rPr lang="en-US" sz="1400" dirty="0"/>
              <a:t> </a:t>
            </a:r>
            <a:r>
              <a:rPr lang="en-US" sz="1400" b="1" dirty="0"/>
              <a:t>5</a:t>
            </a:r>
            <a:r>
              <a:rPr lang="en-US" sz="1400" dirty="0"/>
              <a:t>, 15 (2006)</a:t>
            </a:r>
          </a:p>
        </p:txBody>
      </p:sp>
      <p:sp>
        <p:nvSpPr>
          <p:cNvPr id="16" name="Rectangle 15">
            <a:extLst>
              <a:ext uri="{FF2B5EF4-FFF2-40B4-BE49-F238E27FC236}">
                <a16:creationId xmlns:a16="http://schemas.microsoft.com/office/drawing/2014/main" id="{E4400652-B846-4FCA-949E-032318A6D9F2}"/>
              </a:ext>
            </a:extLst>
          </p:cNvPr>
          <p:cNvSpPr/>
          <p:nvPr/>
        </p:nvSpPr>
        <p:spPr>
          <a:xfrm>
            <a:off x="596732" y="4915882"/>
            <a:ext cx="3592601" cy="923330"/>
          </a:xfrm>
          <a:prstGeom prst="rect">
            <a:avLst/>
          </a:prstGeom>
        </p:spPr>
        <p:txBody>
          <a:bodyPr wrap="square">
            <a:spAutoFit/>
          </a:bodyPr>
          <a:lstStyle/>
          <a:p>
            <a:pPr algn="ctr"/>
            <a:r>
              <a:rPr lang="en-US" dirty="0"/>
              <a:t>Plastic strain concentrated in narrow shear bands in both compressive and tensile regions</a:t>
            </a:r>
          </a:p>
        </p:txBody>
      </p:sp>
    </p:spTree>
    <p:extLst>
      <p:ext uri="{BB962C8B-B14F-4D97-AF65-F5344CB8AC3E}">
        <p14:creationId xmlns:p14="http://schemas.microsoft.com/office/powerpoint/2010/main" val="2736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22</a:t>
            </a:fld>
            <a:endParaRPr lang="en-US"/>
          </a:p>
        </p:txBody>
      </p:sp>
      <p:pic>
        <p:nvPicPr>
          <p:cNvPr id="47" name="Picture 46">
            <a:extLst>
              <a:ext uri="{FF2B5EF4-FFF2-40B4-BE49-F238E27FC236}">
                <a16:creationId xmlns:a16="http://schemas.microsoft.com/office/drawing/2014/main" id="{19B3F145-6B5C-4681-B1F4-A60779B4878E}"/>
              </a:ext>
            </a:extLst>
          </p:cNvPr>
          <p:cNvPicPr>
            <a:picLocks noChangeAspect="1"/>
          </p:cNvPicPr>
          <p:nvPr/>
        </p:nvPicPr>
        <p:blipFill rotWithShape="1">
          <a:blip r:embed="rId4">
            <a:extLst>
              <a:ext uri="{28A0092B-C50C-407E-A947-70E740481C1C}">
                <a14:useLocalDpi xmlns:a14="http://schemas.microsoft.com/office/drawing/2010/main" val="0"/>
              </a:ext>
            </a:extLst>
          </a:blip>
          <a:srcRect t="48214"/>
          <a:stretch/>
        </p:blipFill>
        <p:spPr>
          <a:xfrm>
            <a:off x="878774" y="1752600"/>
            <a:ext cx="3399730" cy="1828800"/>
          </a:xfrm>
          <a:prstGeom prst="rect">
            <a:avLst/>
          </a:prstGeom>
        </p:spPr>
      </p:pic>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Shear deformation in metallic glass is dilatational</a:t>
            </a:r>
          </a:p>
        </p:txBody>
      </p:sp>
      <p:pic>
        <p:nvPicPr>
          <p:cNvPr id="48" name="Content Placeholder 3">
            <a:extLst>
              <a:ext uri="{FF2B5EF4-FFF2-40B4-BE49-F238E27FC236}">
                <a16:creationId xmlns:a16="http://schemas.microsoft.com/office/drawing/2014/main" id="{7D5C6FAE-506D-47B3-9355-CFFD4317F54E}"/>
              </a:ext>
            </a:extLst>
          </p:cNvPr>
          <p:cNvPicPr>
            <a:picLocks noChangeAspect="1"/>
          </p:cNvPicPr>
          <p:nvPr/>
        </p:nvPicPr>
        <p:blipFill rotWithShape="1">
          <a:blip r:embed="rId5">
            <a:extLst>
              <a:ext uri="{28A0092B-C50C-407E-A947-70E740481C1C}">
                <a14:useLocalDpi xmlns:a14="http://schemas.microsoft.com/office/drawing/2010/main" val="0"/>
              </a:ext>
            </a:extLst>
          </a:blip>
          <a:srcRect b="1119"/>
          <a:stretch/>
        </p:blipFill>
        <p:spPr bwMode="auto">
          <a:xfrm>
            <a:off x="5072511" y="1778914"/>
            <a:ext cx="3187242" cy="420096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Content Placeholder 2">
            <a:extLst>
              <a:ext uri="{FF2B5EF4-FFF2-40B4-BE49-F238E27FC236}">
                <a16:creationId xmlns:a16="http://schemas.microsoft.com/office/drawing/2014/main" id="{0D9972A0-A6D4-4A1E-8EF3-37378A07BE8E}"/>
              </a:ext>
            </a:extLst>
          </p:cNvPr>
          <p:cNvSpPr>
            <a:spLocks noGrp="1"/>
          </p:cNvSpPr>
          <p:nvPr>
            <p:ph idx="1"/>
          </p:nvPr>
        </p:nvSpPr>
        <p:spPr>
          <a:xfrm>
            <a:off x="732405" y="3962398"/>
            <a:ext cx="3810547" cy="2162655"/>
          </a:xfrm>
        </p:spPr>
        <p:txBody>
          <a:bodyPr/>
          <a:lstStyle/>
          <a:p>
            <a:r>
              <a:rPr lang="en-US" dirty="0"/>
              <a:t>Free-volume creation: strain softening</a:t>
            </a:r>
          </a:p>
          <a:p>
            <a:r>
              <a:rPr lang="en-US" dirty="0"/>
              <a:t>Shear deformation is a pressure-dependent, </a:t>
            </a:r>
            <a:r>
              <a:rPr lang="en-US" b="1" dirty="0">
                <a:solidFill>
                  <a:srgbClr val="FF0000"/>
                </a:solidFill>
              </a:rPr>
              <a:t>frictional</a:t>
            </a:r>
            <a:r>
              <a:rPr lang="en-US" dirty="0"/>
              <a:t> process</a:t>
            </a:r>
          </a:p>
        </p:txBody>
      </p:sp>
      <p:graphicFrame>
        <p:nvGraphicFramePr>
          <p:cNvPr id="7" name="Object 14">
            <a:extLst>
              <a:ext uri="{FF2B5EF4-FFF2-40B4-BE49-F238E27FC236}">
                <a16:creationId xmlns:a16="http://schemas.microsoft.com/office/drawing/2014/main" id="{D0D2F0A0-CB1E-4841-9AB5-5F40CF6FFE81}"/>
              </a:ext>
            </a:extLst>
          </p:cNvPr>
          <p:cNvGraphicFramePr>
            <a:graphicFrameLocks noChangeAspect="1"/>
          </p:cNvGraphicFramePr>
          <p:nvPr>
            <p:extLst>
              <p:ext uri="{D42A27DB-BD31-4B8C-83A1-F6EECF244321}">
                <p14:modId xmlns:p14="http://schemas.microsoft.com/office/powerpoint/2010/main" val="3560298057"/>
              </p:ext>
            </p:extLst>
          </p:nvPr>
        </p:nvGraphicFramePr>
        <p:xfrm>
          <a:off x="2075749" y="1670050"/>
          <a:ext cx="1393825" cy="423863"/>
        </p:xfrm>
        <a:graphic>
          <a:graphicData uri="http://schemas.openxmlformats.org/presentationml/2006/ole">
            <mc:AlternateContent xmlns:mc="http://schemas.openxmlformats.org/markup-compatibility/2006">
              <mc:Choice xmlns:v="urn:schemas-microsoft-com:vml" Requires="v">
                <p:oleObj spid="_x0000_s1026" name="Equation" r:id="rId6" imgW="736560" imgH="228600" progId="Equation.DSMT4">
                  <p:embed/>
                </p:oleObj>
              </mc:Choice>
              <mc:Fallback>
                <p:oleObj name="Equation" r:id="rId6" imgW="736560" imgH="228600" progId="Equation.DSMT4">
                  <p:embed/>
                  <p:pic>
                    <p:nvPicPr>
                      <p:cNvPr id="7" name="Object 14">
                        <a:extLst>
                          <a:ext uri="{FF2B5EF4-FFF2-40B4-BE49-F238E27FC236}">
                            <a16:creationId xmlns:a16="http://schemas.microsoft.com/office/drawing/2014/main" id="{D0D2F0A0-CB1E-4841-9AB5-5F40CF6FFE81}"/>
                          </a:ext>
                        </a:extLst>
                      </p:cNvPr>
                      <p:cNvPicPr>
                        <a:picLocks noChangeAspect="1" noChangeArrowheads="1"/>
                      </p:cNvPicPr>
                      <p:nvPr/>
                    </p:nvPicPr>
                    <p:blipFill>
                      <a:blip r:embed="rId7"/>
                      <a:srcRect/>
                      <a:stretch>
                        <a:fillRect/>
                      </a:stretch>
                    </p:blipFill>
                    <p:spPr bwMode="auto">
                      <a:xfrm>
                        <a:off x="2075749" y="1670050"/>
                        <a:ext cx="1393825" cy="423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309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a:p>
        </p:txBody>
      </p:sp>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Shear angles in uniaxial loading tests</a:t>
            </a:r>
          </a:p>
        </p:txBody>
      </p:sp>
      <p:sp>
        <p:nvSpPr>
          <p:cNvPr id="7" name="Rectangle 6">
            <a:extLst>
              <a:ext uri="{FF2B5EF4-FFF2-40B4-BE49-F238E27FC236}">
                <a16:creationId xmlns:a16="http://schemas.microsoft.com/office/drawing/2014/main" id="{C75CF94D-7656-4E8A-8A86-42B121502318}"/>
              </a:ext>
            </a:extLst>
          </p:cNvPr>
          <p:cNvSpPr/>
          <p:nvPr/>
        </p:nvSpPr>
        <p:spPr>
          <a:xfrm>
            <a:off x="5672667" y="5721578"/>
            <a:ext cx="3007555" cy="307777"/>
          </a:xfrm>
          <a:prstGeom prst="rect">
            <a:avLst/>
          </a:prstGeom>
        </p:spPr>
        <p:txBody>
          <a:bodyPr wrap="none">
            <a:spAutoFit/>
          </a:bodyPr>
          <a:lstStyle/>
          <a:p>
            <a:pPr algn="ctr"/>
            <a:r>
              <a:rPr lang="en-US" sz="1400" i="1" dirty="0" err="1"/>
              <a:t>Intermetallics</a:t>
            </a:r>
            <a:r>
              <a:rPr lang="en-US" sz="1400" dirty="0"/>
              <a:t> </a:t>
            </a:r>
            <a:r>
              <a:rPr lang="en-US" sz="1400" b="1" dirty="0"/>
              <a:t>10</a:t>
            </a:r>
            <a:r>
              <a:rPr lang="en-US" sz="1400" dirty="0"/>
              <a:t>, 1071-1077 (2002)</a:t>
            </a:r>
          </a:p>
        </p:txBody>
      </p:sp>
      <p:pic>
        <p:nvPicPr>
          <p:cNvPr id="9" name="Picture 8">
            <a:extLst>
              <a:ext uri="{FF2B5EF4-FFF2-40B4-BE49-F238E27FC236}">
                <a16:creationId xmlns:a16="http://schemas.microsoft.com/office/drawing/2014/main" id="{00491D55-13D4-4E7F-B642-829C8A87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3612032" cy="3124200"/>
          </a:xfrm>
          <a:prstGeom prst="rect">
            <a:avLst/>
          </a:prstGeom>
        </p:spPr>
      </p:pic>
      <p:pic>
        <p:nvPicPr>
          <p:cNvPr id="4" name="Picture 3">
            <a:extLst>
              <a:ext uri="{FF2B5EF4-FFF2-40B4-BE49-F238E27FC236}">
                <a16:creationId xmlns:a16="http://schemas.microsoft.com/office/drawing/2014/main" id="{61EFEC9D-FCC8-437D-A91D-816513ED2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610" y="1750953"/>
            <a:ext cx="4157678" cy="3124199"/>
          </a:xfrm>
          <a:prstGeom prst="rect">
            <a:avLst/>
          </a:prstGeom>
        </p:spPr>
      </p:pic>
      <p:sp>
        <p:nvSpPr>
          <p:cNvPr id="5" name="TextBox 4">
            <a:extLst>
              <a:ext uri="{FF2B5EF4-FFF2-40B4-BE49-F238E27FC236}">
                <a16:creationId xmlns:a16="http://schemas.microsoft.com/office/drawing/2014/main" id="{65FF95F3-D701-433B-B388-827245BBBD50}"/>
              </a:ext>
            </a:extLst>
          </p:cNvPr>
          <p:cNvSpPr txBox="1"/>
          <p:nvPr/>
        </p:nvSpPr>
        <p:spPr>
          <a:xfrm>
            <a:off x="634332" y="5105400"/>
            <a:ext cx="3403496" cy="369332"/>
          </a:xfrm>
          <a:prstGeom prst="rect">
            <a:avLst/>
          </a:prstGeom>
          <a:noFill/>
        </p:spPr>
        <p:txBody>
          <a:bodyPr wrap="none" rtlCol="0">
            <a:spAutoFit/>
          </a:bodyPr>
          <a:lstStyle/>
          <a:p>
            <a:pPr algn="ctr"/>
            <a:r>
              <a:rPr lang="en-US" dirty="0"/>
              <a:t>Fractured surface in tensile test</a:t>
            </a:r>
          </a:p>
        </p:txBody>
      </p:sp>
      <p:sp>
        <p:nvSpPr>
          <p:cNvPr id="12" name="TextBox 11">
            <a:extLst>
              <a:ext uri="{FF2B5EF4-FFF2-40B4-BE49-F238E27FC236}">
                <a16:creationId xmlns:a16="http://schemas.microsoft.com/office/drawing/2014/main" id="{92EE58AD-B5F8-4E6B-AC9F-3F5DDCB04EA1}"/>
              </a:ext>
            </a:extLst>
          </p:cNvPr>
          <p:cNvSpPr txBox="1"/>
          <p:nvPr/>
        </p:nvSpPr>
        <p:spPr>
          <a:xfrm>
            <a:off x="4489514" y="5105400"/>
            <a:ext cx="4031873" cy="369332"/>
          </a:xfrm>
          <a:prstGeom prst="rect">
            <a:avLst/>
          </a:prstGeom>
          <a:noFill/>
        </p:spPr>
        <p:txBody>
          <a:bodyPr wrap="none" rtlCol="0">
            <a:spAutoFit/>
          </a:bodyPr>
          <a:lstStyle/>
          <a:p>
            <a:pPr algn="ctr"/>
            <a:r>
              <a:rPr lang="en-US" dirty="0"/>
              <a:t>Fractured surface in compressive test</a:t>
            </a:r>
          </a:p>
        </p:txBody>
      </p:sp>
    </p:spTree>
    <p:extLst>
      <p:ext uri="{BB962C8B-B14F-4D97-AF65-F5344CB8AC3E}">
        <p14:creationId xmlns:p14="http://schemas.microsoft.com/office/powerpoint/2010/main" val="326566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24</a:t>
            </a:fld>
            <a:endParaRPr lang="en-US"/>
          </a:p>
        </p:txBody>
      </p:sp>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Shear angles in uniaxial loading tests</a:t>
            </a:r>
          </a:p>
        </p:txBody>
      </p:sp>
      <p:sp>
        <p:nvSpPr>
          <p:cNvPr id="7" name="Rectangle 6">
            <a:extLst>
              <a:ext uri="{FF2B5EF4-FFF2-40B4-BE49-F238E27FC236}">
                <a16:creationId xmlns:a16="http://schemas.microsoft.com/office/drawing/2014/main" id="{C75CF94D-7656-4E8A-8A86-42B121502318}"/>
              </a:ext>
            </a:extLst>
          </p:cNvPr>
          <p:cNvSpPr/>
          <p:nvPr/>
        </p:nvSpPr>
        <p:spPr>
          <a:xfrm>
            <a:off x="3147956" y="6026378"/>
            <a:ext cx="2848088" cy="307777"/>
          </a:xfrm>
          <a:prstGeom prst="rect">
            <a:avLst/>
          </a:prstGeom>
        </p:spPr>
        <p:txBody>
          <a:bodyPr wrap="none">
            <a:spAutoFit/>
          </a:bodyPr>
          <a:lstStyle/>
          <a:p>
            <a:pPr algn="ctr"/>
            <a:r>
              <a:rPr lang="en-US" sz="1400" i="1" dirty="0"/>
              <a:t>Acta Mater.</a:t>
            </a:r>
            <a:r>
              <a:rPr lang="en-US" sz="1400" dirty="0"/>
              <a:t> </a:t>
            </a:r>
            <a:r>
              <a:rPr lang="en-US" sz="1400" b="1" dirty="0"/>
              <a:t>51</a:t>
            </a:r>
            <a:r>
              <a:rPr lang="en-US" sz="1400" dirty="0"/>
              <a:t>, 5399-5411 (2003)</a:t>
            </a:r>
          </a:p>
        </p:txBody>
      </p:sp>
      <p:pic>
        <p:nvPicPr>
          <p:cNvPr id="65" name="Picture 4">
            <a:extLst>
              <a:ext uri="{FF2B5EF4-FFF2-40B4-BE49-F238E27FC236}">
                <a16:creationId xmlns:a16="http://schemas.microsoft.com/office/drawing/2014/main" id="{18F09E35-F467-48F5-A19A-7AE02D3C9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 t="2310" r="1221" b="675"/>
          <a:stretch/>
        </p:blipFill>
        <p:spPr bwMode="auto">
          <a:xfrm>
            <a:off x="457200" y="1583204"/>
            <a:ext cx="8229600" cy="29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Rounded Rectangle 14">
            <a:extLst>
              <a:ext uri="{FF2B5EF4-FFF2-40B4-BE49-F238E27FC236}">
                <a16:creationId xmlns:a16="http://schemas.microsoft.com/office/drawing/2014/main" id="{A14756D6-4735-4C80-82EA-BFC72A1E3DAA}"/>
              </a:ext>
            </a:extLst>
          </p:cNvPr>
          <p:cNvSpPr/>
          <p:nvPr/>
        </p:nvSpPr>
        <p:spPr bwMode="auto">
          <a:xfrm>
            <a:off x="762000" y="4843337"/>
            <a:ext cx="7620000" cy="1024063"/>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Shear angles are larger than 45° in tension and smaller than 45° in compression</a:t>
            </a:r>
          </a:p>
        </p:txBody>
      </p:sp>
    </p:spTree>
    <p:extLst>
      <p:ext uri="{BB962C8B-B14F-4D97-AF65-F5344CB8AC3E}">
        <p14:creationId xmlns:p14="http://schemas.microsoft.com/office/powerpoint/2010/main" val="190768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25</a:t>
            </a:fld>
            <a:endParaRPr lang="en-US"/>
          </a:p>
        </p:txBody>
      </p:sp>
      <p:sp>
        <p:nvSpPr>
          <p:cNvPr id="10" name="Title 9">
            <a:extLst>
              <a:ext uri="{FF2B5EF4-FFF2-40B4-BE49-F238E27FC236}">
                <a16:creationId xmlns:a16="http://schemas.microsoft.com/office/drawing/2014/main" id="{7D3AB146-B318-4B8C-96A6-89428BCEF6F0}"/>
              </a:ext>
            </a:extLst>
          </p:cNvPr>
          <p:cNvSpPr>
            <a:spLocks noGrp="1"/>
          </p:cNvSpPr>
          <p:nvPr>
            <p:ph type="title"/>
          </p:nvPr>
        </p:nvSpPr>
        <p:spPr/>
        <p:txBody>
          <a:bodyPr/>
          <a:lstStyle/>
          <a:p>
            <a:r>
              <a:rPr lang="en-US" sz="2800" dirty="0"/>
              <a:t>Tensile/compression asymmetry due to friction</a:t>
            </a:r>
          </a:p>
        </p:txBody>
      </p:sp>
      <p:sp>
        <p:nvSpPr>
          <p:cNvPr id="7" name="Rectangle 6">
            <a:extLst>
              <a:ext uri="{FF2B5EF4-FFF2-40B4-BE49-F238E27FC236}">
                <a16:creationId xmlns:a16="http://schemas.microsoft.com/office/drawing/2014/main" id="{C75CF94D-7656-4E8A-8A86-42B121502318}"/>
              </a:ext>
            </a:extLst>
          </p:cNvPr>
          <p:cNvSpPr/>
          <p:nvPr/>
        </p:nvSpPr>
        <p:spPr>
          <a:xfrm>
            <a:off x="6005787" y="5132576"/>
            <a:ext cx="2404569" cy="307777"/>
          </a:xfrm>
          <a:prstGeom prst="rect">
            <a:avLst/>
          </a:prstGeom>
        </p:spPr>
        <p:txBody>
          <a:bodyPr wrap="none">
            <a:spAutoFit/>
          </a:bodyPr>
          <a:lstStyle/>
          <a:p>
            <a:pPr algn="ctr"/>
            <a:r>
              <a:rPr lang="en-US" sz="1400" i="1" dirty="0"/>
              <a:t>Acta Mater.</a:t>
            </a:r>
            <a:r>
              <a:rPr lang="en-US" sz="1400" dirty="0"/>
              <a:t> </a:t>
            </a:r>
            <a:r>
              <a:rPr lang="en-US" sz="1400" b="1" dirty="0"/>
              <a:t>51</a:t>
            </a:r>
            <a:r>
              <a:rPr lang="en-US" sz="1400" dirty="0"/>
              <a:t>, 5399 (2003)</a:t>
            </a:r>
          </a:p>
        </p:txBody>
      </p:sp>
      <p:graphicFrame>
        <p:nvGraphicFramePr>
          <p:cNvPr id="8" name="Object 3">
            <a:extLst>
              <a:ext uri="{FF2B5EF4-FFF2-40B4-BE49-F238E27FC236}">
                <a16:creationId xmlns:a16="http://schemas.microsoft.com/office/drawing/2014/main" id="{6B2D0E6A-96D5-4415-B7E9-D646B413375A}"/>
              </a:ext>
            </a:extLst>
          </p:cNvPr>
          <p:cNvGraphicFramePr>
            <a:graphicFrameLocks noChangeAspect="1"/>
          </p:cNvGraphicFramePr>
          <p:nvPr>
            <p:extLst>
              <p:ext uri="{D42A27DB-BD31-4B8C-83A1-F6EECF244321}">
                <p14:modId xmlns:p14="http://schemas.microsoft.com/office/powerpoint/2010/main" val="2802535649"/>
              </p:ext>
            </p:extLst>
          </p:nvPr>
        </p:nvGraphicFramePr>
        <p:xfrm>
          <a:off x="348110" y="1379538"/>
          <a:ext cx="5384800" cy="5013325"/>
        </p:xfrm>
        <a:graphic>
          <a:graphicData uri="http://schemas.openxmlformats.org/presentationml/2006/ole">
            <mc:AlternateContent xmlns:mc="http://schemas.openxmlformats.org/markup-compatibility/2006">
              <mc:Choice xmlns:v="urn:schemas-microsoft-com:vml" Requires="v">
                <p:oleObj spid="_x0000_s2050" name="KGPlot" r:id="rId4" imgW="13557504" imgH="12824460" progId="KGraph_Plot">
                  <p:embed/>
                </p:oleObj>
              </mc:Choice>
              <mc:Fallback>
                <p:oleObj name="KGPlot" r:id="rId4" imgW="13557504" imgH="12824460" progId="KGraph_Plot">
                  <p:embed/>
                  <p:pic>
                    <p:nvPicPr>
                      <p:cNvPr id="8" name="Object 3">
                        <a:extLst>
                          <a:ext uri="{FF2B5EF4-FFF2-40B4-BE49-F238E27FC236}">
                            <a16:creationId xmlns:a16="http://schemas.microsoft.com/office/drawing/2014/main" id="{6B2D0E6A-96D5-4415-B7E9-D646B4133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10" y="1379538"/>
                        <a:ext cx="53848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ounded Rectangle 14">
            <a:extLst>
              <a:ext uri="{FF2B5EF4-FFF2-40B4-BE49-F238E27FC236}">
                <a16:creationId xmlns:a16="http://schemas.microsoft.com/office/drawing/2014/main" id="{5B2856D9-2842-4EC2-924E-16C60EF4721F}"/>
              </a:ext>
            </a:extLst>
          </p:cNvPr>
          <p:cNvSpPr/>
          <p:nvPr/>
        </p:nvSpPr>
        <p:spPr bwMode="auto">
          <a:xfrm>
            <a:off x="5842000" y="3243472"/>
            <a:ext cx="2732144" cy="1752600"/>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Metallic glass is stronger in compression than in tension</a:t>
            </a:r>
          </a:p>
        </p:txBody>
      </p:sp>
      <p:sp>
        <p:nvSpPr>
          <p:cNvPr id="4" name="TextBox 3">
            <a:extLst>
              <a:ext uri="{FF2B5EF4-FFF2-40B4-BE49-F238E27FC236}">
                <a16:creationId xmlns:a16="http://schemas.microsoft.com/office/drawing/2014/main" id="{516F6E74-4AC3-4CB7-BBAB-86BA43F3B310}"/>
              </a:ext>
            </a:extLst>
          </p:cNvPr>
          <p:cNvSpPr txBox="1"/>
          <p:nvPr/>
        </p:nvSpPr>
        <p:spPr>
          <a:xfrm>
            <a:off x="2392354" y="4800600"/>
            <a:ext cx="2929007" cy="338554"/>
          </a:xfrm>
          <a:prstGeom prst="rect">
            <a:avLst/>
          </a:prstGeom>
          <a:noFill/>
        </p:spPr>
        <p:txBody>
          <a:bodyPr wrap="none" rtlCol="0">
            <a:spAutoFit/>
          </a:bodyPr>
          <a:lstStyle/>
          <a:p>
            <a:pPr algn="ctr"/>
            <a:r>
              <a:rPr lang="en-US" sz="1600" dirty="0" err="1"/>
              <a:t>CuCr</a:t>
            </a:r>
            <a:r>
              <a:rPr lang="en-US" sz="1600" dirty="0"/>
              <a:t> metallic glass simulation</a:t>
            </a:r>
          </a:p>
        </p:txBody>
      </p:sp>
      <p:cxnSp>
        <p:nvCxnSpPr>
          <p:cNvPr id="6" name="Straight Arrow Connector 5">
            <a:extLst>
              <a:ext uri="{FF2B5EF4-FFF2-40B4-BE49-F238E27FC236}">
                <a16:creationId xmlns:a16="http://schemas.microsoft.com/office/drawing/2014/main" id="{585C254E-385D-489D-94D2-F0899295BA29}"/>
              </a:ext>
            </a:extLst>
          </p:cNvPr>
          <p:cNvCxnSpPr/>
          <p:nvPr/>
        </p:nvCxnSpPr>
        <p:spPr bwMode="auto">
          <a:xfrm>
            <a:off x="5586176" y="2158846"/>
            <a:ext cx="0" cy="957472"/>
          </a:xfrm>
          <a:prstGeom prst="straightConnector1">
            <a:avLst/>
          </a:prstGeom>
          <a:solidFill>
            <a:schemeClr val="accent1"/>
          </a:solidFill>
          <a:ln w="19050" cap="flat" cmpd="sng" algn="ctr">
            <a:solidFill>
              <a:srgbClr val="FF0000"/>
            </a:solidFill>
            <a:prstDash val="solid"/>
            <a:round/>
            <a:headEnd type="stealth" w="lg" len="lg"/>
            <a:tailEnd type="stealth" w="lg" len="lg"/>
          </a:ln>
          <a:effectLst/>
        </p:spPr>
      </p:cxnSp>
      <p:sp>
        <p:nvSpPr>
          <p:cNvPr id="13" name="TextBox 12">
            <a:extLst>
              <a:ext uri="{FF2B5EF4-FFF2-40B4-BE49-F238E27FC236}">
                <a16:creationId xmlns:a16="http://schemas.microsoft.com/office/drawing/2014/main" id="{9676C191-70F7-464C-8BCE-0ABFDD540AAA}"/>
              </a:ext>
            </a:extLst>
          </p:cNvPr>
          <p:cNvSpPr txBox="1"/>
          <p:nvPr/>
        </p:nvSpPr>
        <p:spPr>
          <a:xfrm>
            <a:off x="5599332" y="2452916"/>
            <a:ext cx="2617063" cy="369332"/>
          </a:xfrm>
          <a:prstGeom prst="rect">
            <a:avLst/>
          </a:prstGeom>
          <a:noFill/>
        </p:spPr>
        <p:txBody>
          <a:bodyPr wrap="none" rtlCol="0">
            <a:spAutoFit/>
          </a:bodyPr>
          <a:lstStyle/>
          <a:p>
            <a:pPr algn="ctr"/>
            <a:r>
              <a:rPr lang="en-US" dirty="0">
                <a:solidFill>
                  <a:srgbClr val="FF0000"/>
                </a:solidFill>
              </a:rPr>
              <a:t>20% strength difference</a:t>
            </a:r>
          </a:p>
        </p:txBody>
      </p:sp>
    </p:spTree>
    <p:extLst>
      <p:ext uri="{BB962C8B-B14F-4D97-AF65-F5344CB8AC3E}">
        <p14:creationId xmlns:p14="http://schemas.microsoft.com/office/powerpoint/2010/main" val="364727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746"/>
            <a:ext cx="8077200" cy="1011436"/>
          </a:xfrm>
        </p:spPr>
        <p:txBody>
          <a:bodyPr/>
          <a:lstStyle/>
          <a:p>
            <a:r>
              <a:rPr lang="en-US" dirty="0"/>
              <a:t>Summary</a:t>
            </a:r>
          </a:p>
        </p:txBody>
      </p:sp>
      <p:sp>
        <p:nvSpPr>
          <p:cNvPr id="3" name="Content Placeholder 2"/>
          <p:cNvSpPr>
            <a:spLocks noGrp="1"/>
          </p:cNvSpPr>
          <p:nvPr>
            <p:ph idx="1"/>
          </p:nvPr>
        </p:nvSpPr>
        <p:spPr>
          <a:xfrm>
            <a:off x="457200" y="1468636"/>
            <a:ext cx="7924800" cy="4703564"/>
          </a:xfrm>
        </p:spPr>
        <p:txBody>
          <a:bodyPr/>
          <a:lstStyle/>
          <a:p>
            <a:r>
              <a:rPr lang="en-US" dirty="0"/>
              <a:t>Metallic glass structure is dictated by close packing requirements</a:t>
            </a:r>
          </a:p>
          <a:p>
            <a:r>
              <a:rPr lang="en-US" dirty="0"/>
              <a:t>Large elastic limit, lower elastic moduli compared to crystalline metals</a:t>
            </a:r>
          </a:p>
          <a:p>
            <a:r>
              <a:rPr lang="en-US" dirty="0"/>
              <a:t>Plastic deformation</a:t>
            </a:r>
          </a:p>
          <a:p>
            <a:pPr lvl="1"/>
            <a:r>
              <a:rPr lang="en-US" dirty="0"/>
              <a:t>Homogeneous flow (important for thermoplastic forming): high temperature</a:t>
            </a:r>
          </a:p>
          <a:p>
            <a:pPr lvl="1"/>
            <a:r>
              <a:rPr lang="en-US" dirty="0"/>
              <a:t>Inhomogeneous deformation (strain softening): high stress</a:t>
            </a:r>
          </a:p>
          <a:p>
            <a:r>
              <a:rPr lang="en-US" dirty="0"/>
              <a:t>Atomistic mechanisms of plastic deformation</a:t>
            </a:r>
          </a:p>
          <a:p>
            <a:pPr lvl="1"/>
            <a:r>
              <a:rPr lang="en-US" dirty="0"/>
              <a:t>Shear transformation zone and STZ coupling</a:t>
            </a:r>
          </a:p>
          <a:p>
            <a:pPr lvl="1"/>
            <a:r>
              <a:rPr lang="en-US" dirty="0"/>
              <a:t>Pressure-dependent, frictional shear deformation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89270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glass: the timeline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3</a:t>
            </a:fld>
            <a:endParaRPr lang="en-US"/>
          </a:p>
        </p:txBody>
      </p:sp>
      <p:sp>
        <p:nvSpPr>
          <p:cNvPr id="11" name="Content Placeholder 10">
            <a:extLst>
              <a:ext uri="{FF2B5EF4-FFF2-40B4-BE49-F238E27FC236}">
                <a16:creationId xmlns:a16="http://schemas.microsoft.com/office/drawing/2014/main" id="{40E37A41-DB08-4EDF-BE55-AA000A01C7F5}"/>
              </a:ext>
            </a:extLst>
          </p:cNvPr>
          <p:cNvSpPr>
            <a:spLocks noGrp="1"/>
          </p:cNvSpPr>
          <p:nvPr>
            <p:ph idx="1"/>
          </p:nvPr>
        </p:nvSpPr>
        <p:spPr>
          <a:xfrm>
            <a:off x="457200" y="1630354"/>
            <a:ext cx="8077200" cy="4572000"/>
          </a:xfrm>
        </p:spPr>
        <p:txBody>
          <a:bodyPr/>
          <a:lstStyle/>
          <a:p>
            <a:pPr>
              <a:lnSpc>
                <a:spcPct val="90000"/>
              </a:lnSpc>
            </a:pPr>
            <a:r>
              <a:rPr lang="en-US" altLang="en-US" sz="2200" b="1" dirty="0"/>
              <a:t>1960</a:t>
            </a:r>
            <a:r>
              <a:rPr lang="en-US" altLang="en-US" sz="2200" dirty="0"/>
              <a:t>: First report of a metallic glass in binary Au-Si via rapid solidification (RS)</a:t>
            </a:r>
          </a:p>
          <a:p>
            <a:pPr>
              <a:lnSpc>
                <a:spcPct val="90000"/>
              </a:lnSpc>
            </a:pPr>
            <a:r>
              <a:rPr lang="en-US" altLang="en-US" sz="2200" b="1" dirty="0"/>
              <a:t>1970’s</a:t>
            </a:r>
            <a:r>
              <a:rPr lang="en-US" altLang="en-US" sz="2200" dirty="0"/>
              <a:t>: Study of RS ribbons; commercialization in magnetic applications</a:t>
            </a:r>
          </a:p>
          <a:p>
            <a:pPr>
              <a:lnSpc>
                <a:spcPct val="90000"/>
              </a:lnSpc>
            </a:pPr>
            <a:r>
              <a:rPr lang="en-US" altLang="en-US" sz="2200" b="1" dirty="0"/>
              <a:t>1980’s</a:t>
            </a:r>
            <a:r>
              <a:rPr lang="en-US" altLang="en-US" sz="2200" dirty="0"/>
              <a:t>: First observation of ‘bulk’ metallic glass (BMG) formers &gt; 1 mm in size</a:t>
            </a:r>
          </a:p>
          <a:p>
            <a:pPr>
              <a:lnSpc>
                <a:spcPct val="90000"/>
              </a:lnSpc>
            </a:pPr>
            <a:r>
              <a:rPr lang="en-US" altLang="en-US" sz="2200" b="1" dirty="0"/>
              <a:t>1990’s</a:t>
            </a:r>
            <a:r>
              <a:rPr lang="en-US" altLang="en-US" sz="2200" dirty="0"/>
              <a:t>: Development of ‘cheap’ bulk glasses (</a:t>
            </a:r>
            <a:r>
              <a:rPr lang="en-US" altLang="en-US" sz="2200" dirty="0" err="1"/>
              <a:t>Vitreloy</a:t>
            </a:r>
            <a:r>
              <a:rPr lang="en-US" altLang="en-US" sz="2200" dirty="0"/>
              <a:t>) based on </a:t>
            </a:r>
            <a:r>
              <a:rPr lang="en-US" altLang="en-US" sz="2200" dirty="0" err="1"/>
              <a:t>Zr</a:t>
            </a:r>
            <a:endParaRPr lang="en-US" altLang="en-US" sz="2200" dirty="0"/>
          </a:p>
          <a:p>
            <a:pPr>
              <a:lnSpc>
                <a:spcPct val="90000"/>
              </a:lnSpc>
            </a:pPr>
            <a:r>
              <a:rPr lang="en-US" altLang="en-US" sz="2200" b="1" dirty="0"/>
              <a:t>2000’s</a:t>
            </a:r>
            <a:r>
              <a:rPr lang="en-US" altLang="en-US" sz="2200" dirty="0"/>
              <a:t>: First limited commercialization of BMG, rapid increase in number of glass forming alloys, discovery of bulk binary glasses</a:t>
            </a:r>
          </a:p>
          <a:p>
            <a:pPr>
              <a:lnSpc>
                <a:spcPct val="90000"/>
              </a:lnSpc>
            </a:pPr>
            <a:r>
              <a:rPr lang="en-US" altLang="en-US" sz="2200" b="1" dirty="0"/>
              <a:t>2010’s</a:t>
            </a:r>
            <a:r>
              <a:rPr lang="en-US" altLang="en-US" sz="2200" dirty="0"/>
              <a:t>: Gradual increase in understanding toughness and plasticity</a:t>
            </a:r>
          </a:p>
        </p:txBody>
      </p:sp>
    </p:spTree>
    <p:extLst>
      <p:ext uri="{BB962C8B-B14F-4D97-AF65-F5344CB8AC3E}">
        <p14:creationId xmlns:p14="http://schemas.microsoft.com/office/powerpoint/2010/main" val="186580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glass: the timeline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pic>
        <p:nvPicPr>
          <p:cNvPr id="7" name="Picture 6">
            <a:extLst>
              <a:ext uri="{FF2B5EF4-FFF2-40B4-BE49-F238E27FC236}">
                <a16:creationId xmlns:a16="http://schemas.microsoft.com/office/drawing/2014/main" id="{381DB827-9E7D-4BDC-A213-49C5F5F0A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604" y="1598096"/>
            <a:ext cx="3608396" cy="4390763"/>
          </a:xfrm>
          <a:prstGeom prst="rect">
            <a:avLst/>
          </a:prstGeom>
        </p:spPr>
      </p:pic>
      <p:pic>
        <p:nvPicPr>
          <p:cNvPr id="9" name="Picture 8">
            <a:extLst>
              <a:ext uri="{FF2B5EF4-FFF2-40B4-BE49-F238E27FC236}">
                <a16:creationId xmlns:a16="http://schemas.microsoft.com/office/drawing/2014/main" id="{5ACD97CD-32F1-48D6-8269-CE0C681CC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8" y="1661779"/>
            <a:ext cx="3505200" cy="4625787"/>
          </a:xfrm>
          <a:prstGeom prst="rect">
            <a:avLst/>
          </a:prstGeom>
        </p:spPr>
      </p:pic>
      <p:sp>
        <p:nvSpPr>
          <p:cNvPr id="12" name="Rectangle 11">
            <a:extLst>
              <a:ext uri="{FF2B5EF4-FFF2-40B4-BE49-F238E27FC236}">
                <a16:creationId xmlns:a16="http://schemas.microsoft.com/office/drawing/2014/main" id="{5F3DE5BE-2A79-4899-A491-70190B5FC604}"/>
              </a:ext>
            </a:extLst>
          </p:cNvPr>
          <p:cNvSpPr/>
          <p:nvPr/>
        </p:nvSpPr>
        <p:spPr>
          <a:xfrm>
            <a:off x="5473622" y="6112841"/>
            <a:ext cx="2208360" cy="276999"/>
          </a:xfrm>
          <a:prstGeom prst="rect">
            <a:avLst/>
          </a:prstGeom>
        </p:spPr>
        <p:txBody>
          <a:bodyPr wrap="none">
            <a:spAutoFit/>
          </a:bodyPr>
          <a:lstStyle/>
          <a:p>
            <a:pPr algn="ctr"/>
            <a:r>
              <a:rPr lang="en-US" sz="1200" i="1" dirty="0"/>
              <a:t>Mater. Trans.</a:t>
            </a:r>
            <a:r>
              <a:rPr lang="en-US" sz="1200" dirty="0"/>
              <a:t> </a:t>
            </a:r>
            <a:r>
              <a:rPr lang="en-US" sz="1200" b="1" dirty="0"/>
              <a:t>43</a:t>
            </a:r>
            <a:r>
              <a:rPr lang="en-US" sz="1200" dirty="0"/>
              <a:t>, 1892 (2002)</a:t>
            </a:r>
          </a:p>
        </p:txBody>
      </p:sp>
    </p:spTree>
    <p:extLst>
      <p:ext uri="{BB962C8B-B14F-4D97-AF65-F5344CB8AC3E}">
        <p14:creationId xmlns:p14="http://schemas.microsoft.com/office/powerpoint/2010/main" val="89332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glass: structure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1" t="1" r="-1" b="1873"/>
          <a:stretch/>
        </p:blipFill>
        <p:spPr>
          <a:xfrm>
            <a:off x="1692876" y="1752600"/>
            <a:ext cx="5562600" cy="2438400"/>
          </a:xfrm>
          <a:prstGeom prst="rect">
            <a:avLst/>
          </a:prstGeom>
        </p:spPr>
      </p:pic>
      <p:sp>
        <p:nvSpPr>
          <p:cNvPr id="6" name="TextBox 5"/>
          <p:cNvSpPr txBox="1"/>
          <p:nvPr/>
        </p:nvSpPr>
        <p:spPr>
          <a:xfrm>
            <a:off x="459259" y="1787611"/>
            <a:ext cx="1676400" cy="646331"/>
          </a:xfrm>
          <a:prstGeom prst="rect">
            <a:avLst/>
          </a:prstGeom>
          <a:noFill/>
        </p:spPr>
        <p:txBody>
          <a:bodyPr wrap="square" rtlCol="0">
            <a:spAutoFit/>
          </a:bodyPr>
          <a:lstStyle/>
          <a:p>
            <a:pPr algn="ctr"/>
            <a:r>
              <a:rPr lang="en-US" dirty="0"/>
              <a:t>Polycrystalline metal</a:t>
            </a:r>
          </a:p>
        </p:txBody>
      </p:sp>
      <p:sp>
        <p:nvSpPr>
          <p:cNvPr id="7" name="TextBox 6"/>
          <p:cNvSpPr txBox="1"/>
          <p:nvPr/>
        </p:nvSpPr>
        <p:spPr>
          <a:xfrm>
            <a:off x="6779741" y="1787611"/>
            <a:ext cx="1676400" cy="646331"/>
          </a:xfrm>
          <a:prstGeom prst="rect">
            <a:avLst/>
          </a:prstGeom>
          <a:noFill/>
        </p:spPr>
        <p:txBody>
          <a:bodyPr wrap="square" rtlCol="0">
            <a:spAutoFit/>
          </a:bodyPr>
          <a:lstStyle/>
          <a:p>
            <a:pPr algn="ctr"/>
            <a:r>
              <a:rPr lang="en-US" dirty="0"/>
              <a:t>Amorphous metal</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a:p>
        </p:txBody>
      </p:sp>
      <p:sp>
        <p:nvSpPr>
          <p:cNvPr id="16" name="Rounded Rectangle 14">
            <a:extLst>
              <a:ext uri="{FF2B5EF4-FFF2-40B4-BE49-F238E27FC236}">
                <a16:creationId xmlns:a16="http://schemas.microsoft.com/office/drawing/2014/main" id="{9A9D5C5D-45FE-4AE4-B953-9D494C795155}"/>
              </a:ext>
            </a:extLst>
          </p:cNvPr>
          <p:cNvSpPr/>
          <p:nvPr/>
        </p:nvSpPr>
        <p:spPr bwMode="auto">
          <a:xfrm>
            <a:off x="958184" y="4650429"/>
            <a:ext cx="7031983" cy="1376058"/>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457200" tIns="10800" rIns="457200" bIns="10800" anchor="ctr"/>
          <a:lstStyle/>
          <a:p>
            <a:pPr algn="ctr">
              <a:buClr>
                <a:srgbClr val="0B1F65"/>
              </a:buClr>
              <a:buFont typeface="Webdings" pitchFamily="18" charset="2"/>
              <a:buNone/>
            </a:pPr>
            <a:r>
              <a:rPr lang="en-US" altLang="zh-CN" sz="2400" b="1" dirty="0">
                <a:solidFill>
                  <a:schemeClr val="bg1"/>
                </a:solidFill>
              </a:rPr>
              <a:t>Metallic bonding, largely non-directional, is mostly about achieving dense packing</a:t>
            </a:r>
          </a:p>
        </p:txBody>
      </p:sp>
    </p:spTree>
    <p:extLst>
      <p:ext uri="{BB962C8B-B14F-4D97-AF65-F5344CB8AC3E}">
        <p14:creationId xmlns:p14="http://schemas.microsoft.com/office/powerpoint/2010/main" val="154932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glass: structure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1" t="1" r="-1" b="1873"/>
          <a:stretch/>
        </p:blipFill>
        <p:spPr>
          <a:xfrm>
            <a:off x="1692876" y="1752600"/>
            <a:ext cx="5562600" cy="2438400"/>
          </a:xfrm>
          <a:prstGeom prst="rect">
            <a:avLst/>
          </a:prstGeom>
        </p:spPr>
      </p:pic>
      <p:sp>
        <p:nvSpPr>
          <p:cNvPr id="6" name="TextBox 5"/>
          <p:cNvSpPr txBox="1"/>
          <p:nvPr/>
        </p:nvSpPr>
        <p:spPr>
          <a:xfrm>
            <a:off x="459259" y="1787611"/>
            <a:ext cx="1676400" cy="646331"/>
          </a:xfrm>
          <a:prstGeom prst="rect">
            <a:avLst/>
          </a:prstGeom>
          <a:noFill/>
        </p:spPr>
        <p:txBody>
          <a:bodyPr wrap="square" rtlCol="0">
            <a:spAutoFit/>
          </a:bodyPr>
          <a:lstStyle/>
          <a:p>
            <a:pPr algn="ctr"/>
            <a:r>
              <a:rPr lang="en-US" dirty="0"/>
              <a:t>Polycrystalline metal</a:t>
            </a:r>
          </a:p>
        </p:txBody>
      </p:sp>
      <p:sp>
        <p:nvSpPr>
          <p:cNvPr id="7" name="TextBox 6"/>
          <p:cNvSpPr txBox="1"/>
          <p:nvPr/>
        </p:nvSpPr>
        <p:spPr>
          <a:xfrm>
            <a:off x="6779741" y="1787611"/>
            <a:ext cx="1676400" cy="646331"/>
          </a:xfrm>
          <a:prstGeom prst="rect">
            <a:avLst/>
          </a:prstGeom>
          <a:noFill/>
        </p:spPr>
        <p:txBody>
          <a:bodyPr wrap="square" rtlCol="0">
            <a:spAutoFit/>
          </a:bodyPr>
          <a:lstStyle/>
          <a:p>
            <a:pPr algn="ctr"/>
            <a:r>
              <a:rPr lang="en-US" dirty="0"/>
              <a:t>Amorphous metal</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a:p>
        </p:txBody>
      </p:sp>
      <p:sp>
        <p:nvSpPr>
          <p:cNvPr id="8" name="Content Placeholder 2">
            <a:extLst>
              <a:ext uri="{FF2B5EF4-FFF2-40B4-BE49-F238E27FC236}">
                <a16:creationId xmlns:a16="http://schemas.microsoft.com/office/drawing/2014/main" id="{39630DFE-22BD-42DC-8EA9-6B43028BFF8F}"/>
              </a:ext>
            </a:extLst>
          </p:cNvPr>
          <p:cNvSpPr>
            <a:spLocks noGrp="1"/>
          </p:cNvSpPr>
          <p:nvPr>
            <p:ph idx="1"/>
          </p:nvPr>
        </p:nvSpPr>
        <p:spPr>
          <a:xfrm>
            <a:off x="533400" y="4506289"/>
            <a:ext cx="8077200" cy="1818311"/>
          </a:xfrm>
        </p:spPr>
        <p:txBody>
          <a:bodyPr/>
          <a:lstStyle/>
          <a:p>
            <a:r>
              <a:rPr lang="en-US" sz="2000" dirty="0"/>
              <a:t>Inoue’s empirical rules for bulk metallic glass (BMG) formation</a:t>
            </a:r>
          </a:p>
          <a:p>
            <a:pPr lvl="1"/>
            <a:r>
              <a:rPr lang="en-US" dirty="0"/>
              <a:t>Multicomponent systems consisting of three or more elements</a:t>
            </a:r>
          </a:p>
          <a:p>
            <a:pPr lvl="1"/>
            <a:r>
              <a:rPr lang="en-US" dirty="0"/>
              <a:t>Significant difference in atomic size ratios (frustration)</a:t>
            </a:r>
          </a:p>
          <a:p>
            <a:pPr lvl="1"/>
            <a:r>
              <a:rPr lang="en-US" dirty="0"/>
              <a:t>Negative enthalpy of mixing</a:t>
            </a:r>
          </a:p>
        </p:txBody>
      </p:sp>
    </p:spTree>
    <p:extLst>
      <p:ext uri="{BB962C8B-B14F-4D97-AF65-F5344CB8AC3E}">
        <p14:creationId xmlns:p14="http://schemas.microsoft.com/office/powerpoint/2010/main" val="49643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584D-6C36-4A8A-B1D7-27A82110B7CC}"/>
              </a:ext>
            </a:extLst>
          </p:cNvPr>
          <p:cNvSpPr>
            <a:spLocks noGrp="1"/>
          </p:cNvSpPr>
          <p:nvPr>
            <p:ph type="title"/>
          </p:nvPr>
        </p:nvSpPr>
        <p:spPr>
          <a:xfrm>
            <a:off x="457200" y="634652"/>
            <a:ext cx="8077200" cy="1066800"/>
          </a:xfrm>
        </p:spPr>
        <p:txBody>
          <a:bodyPr/>
          <a:lstStyle/>
          <a:p>
            <a:r>
              <a:rPr lang="en-US" dirty="0"/>
              <a:t>3D atomic structure of a multi-component metallic glass nanoparticle</a:t>
            </a:r>
          </a:p>
        </p:txBody>
      </p:sp>
      <p:sp>
        <p:nvSpPr>
          <p:cNvPr id="4" name="Slide Number Placeholder 3">
            <a:extLst>
              <a:ext uri="{FF2B5EF4-FFF2-40B4-BE49-F238E27FC236}">
                <a16:creationId xmlns:a16="http://schemas.microsoft.com/office/drawing/2014/main" id="{B6034C16-3EB5-4735-946E-62B2A09BA741}"/>
              </a:ext>
            </a:extLst>
          </p:cNvPr>
          <p:cNvSpPr>
            <a:spLocks noGrp="1"/>
          </p:cNvSpPr>
          <p:nvPr>
            <p:ph type="sldNum" sz="quarter" idx="11"/>
          </p:nvPr>
        </p:nvSpPr>
        <p:spPr/>
        <p:txBody>
          <a:bodyPr/>
          <a:lstStyle/>
          <a:p>
            <a:fld id="{B6F15528-21DE-4FAA-801E-634DDDAF4B2B}" type="slidenum">
              <a:rPr lang="en-US" smtClean="0"/>
              <a:pPr/>
              <a:t>7</a:t>
            </a:fld>
            <a:endParaRPr lang="en-US"/>
          </a:p>
        </p:txBody>
      </p:sp>
      <p:pic>
        <p:nvPicPr>
          <p:cNvPr id="3074" name="Picture 2" descr="Fig. 1">
            <a:extLst>
              <a:ext uri="{FF2B5EF4-FFF2-40B4-BE49-F238E27FC236}">
                <a16:creationId xmlns:a16="http://schemas.microsoft.com/office/drawing/2014/main" id="{3EC4C81D-BE1D-4A1F-82E6-6E73196BF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 r="38888" b="51450"/>
          <a:stretch/>
        </p:blipFill>
        <p:spPr bwMode="auto">
          <a:xfrm>
            <a:off x="1195047" y="2057400"/>
            <a:ext cx="6753905" cy="3462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A58C0A-D34B-48D5-BC69-7D499C3609A3}"/>
              </a:ext>
            </a:extLst>
          </p:cNvPr>
          <p:cNvSpPr txBox="1"/>
          <p:nvPr/>
        </p:nvSpPr>
        <p:spPr>
          <a:xfrm>
            <a:off x="1119771" y="5638800"/>
            <a:ext cx="6904455" cy="369332"/>
          </a:xfrm>
          <a:prstGeom prst="rect">
            <a:avLst/>
          </a:prstGeom>
          <a:noFill/>
        </p:spPr>
        <p:txBody>
          <a:bodyPr wrap="none" rtlCol="0">
            <a:spAutoFit/>
          </a:bodyPr>
          <a:lstStyle/>
          <a:p>
            <a:pPr algn="ctr"/>
            <a:r>
              <a:rPr lang="en-US" dirty="0"/>
              <a:t>Close-packed structure imaged using atomic electron tomography</a:t>
            </a:r>
          </a:p>
        </p:txBody>
      </p:sp>
      <p:sp>
        <p:nvSpPr>
          <p:cNvPr id="6" name="Rectangle 5">
            <a:extLst>
              <a:ext uri="{FF2B5EF4-FFF2-40B4-BE49-F238E27FC236}">
                <a16:creationId xmlns:a16="http://schemas.microsoft.com/office/drawing/2014/main" id="{B0BBCE5C-D69F-44E0-B449-6B879BF1A79E}"/>
              </a:ext>
            </a:extLst>
          </p:cNvPr>
          <p:cNvSpPr/>
          <p:nvPr/>
        </p:nvSpPr>
        <p:spPr>
          <a:xfrm>
            <a:off x="3476185" y="6126590"/>
            <a:ext cx="2191626" cy="307777"/>
          </a:xfrm>
          <a:prstGeom prst="rect">
            <a:avLst/>
          </a:prstGeom>
        </p:spPr>
        <p:txBody>
          <a:bodyPr wrap="none">
            <a:spAutoFit/>
          </a:bodyPr>
          <a:lstStyle/>
          <a:p>
            <a:r>
              <a:rPr lang="en-US" sz="1400" i="1" dirty="0"/>
              <a:t>Nature</a:t>
            </a:r>
            <a:r>
              <a:rPr lang="en-US" sz="1400" dirty="0"/>
              <a:t> </a:t>
            </a:r>
            <a:r>
              <a:rPr lang="en-US" sz="1400" b="1" dirty="0"/>
              <a:t>592</a:t>
            </a:r>
            <a:r>
              <a:rPr lang="en-US" sz="1400" dirty="0"/>
              <a:t>, 60-64 (2021)</a:t>
            </a:r>
          </a:p>
        </p:txBody>
      </p:sp>
    </p:spTree>
    <p:extLst>
      <p:ext uri="{BB962C8B-B14F-4D97-AF65-F5344CB8AC3E}">
        <p14:creationId xmlns:p14="http://schemas.microsoft.com/office/powerpoint/2010/main" val="907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sphere packing in 2-D</a:t>
            </a:r>
          </a:p>
        </p:txBody>
      </p:sp>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pic>
        <p:nvPicPr>
          <p:cNvPr id="8" name="Picture 7">
            <a:extLst>
              <a:ext uri="{FF2B5EF4-FFF2-40B4-BE49-F238E27FC236}">
                <a16:creationId xmlns:a16="http://schemas.microsoft.com/office/drawing/2014/main" id="{4CAD883B-78D4-4C29-A109-819DFA4C2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44" y="1676400"/>
            <a:ext cx="5188111" cy="4572000"/>
          </a:xfrm>
          <a:prstGeom prst="rect">
            <a:avLst/>
          </a:prstGeom>
        </p:spPr>
      </p:pic>
      <p:sp>
        <p:nvSpPr>
          <p:cNvPr id="9" name="Rectangle 8">
            <a:extLst>
              <a:ext uri="{FF2B5EF4-FFF2-40B4-BE49-F238E27FC236}">
                <a16:creationId xmlns:a16="http://schemas.microsoft.com/office/drawing/2014/main" id="{7D3EE849-563C-4951-A1DE-E1F5D46BB190}"/>
              </a:ext>
            </a:extLst>
          </p:cNvPr>
          <p:cNvSpPr/>
          <p:nvPr/>
        </p:nvSpPr>
        <p:spPr>
          <a:xfrm>
            <a:off x="6119016" y="4572000"/>
            <a:ext cx="2477056" cy="304800"/>
          </a:xfrm>
          <a:prstGeom prst="rect">
            <a:avLst/>
          </a:prstGeom>
        </p:spPr>
        <p:txBody>
          <a:bodyPr wrap="square">
            <a:spAutoFit/>
          </a:bodyPr>
          <a:lstStyle/>
          <a:p>
            <a:pPr algn="ctr"/>
            <a:r>
              <a:rPr lang="en-US" sz="1400" i="1" dirty="0"/>
              <a:t>Philos. Mag. </a:t>
            </a:r>
            <a:r>
              <a:rPr lang="en-US" sz="1400" b="1" dirty="0"/>
              <a:t>83</a:t>
            </a:r>
            <a:r>
              <a:rPr lang="en-US" sz="1400" dirty="0"/>
              <a:t>, 2409 (2003)</a:t>
            </a:r>
          </a:p>
        </p:txBody>
      </p:sp>
      <p:sp>
        <p:nvSpPr>
          <p:cNvPr id="11" name="Rounded Rectangle 14">
            <a:extLst>
              <a:ext uri="{FF2B5EF4-FFF2-40B4-BE49-F238E27FC236}">
                <a16:creationId xmlns:a16="http://schemas.microsoft.com/office/drawing/2014/main" id="{19EEE7F1-3B7F-45FF-894B-6BA7D44D56EA}"/>
              </a:ext>
            </a:extLst>
          </p:cNvPr>
          <p:cNvSpPr/>
          <p:nvPr/>
        </p:nvSpPr>
        <p:spPr bwMode="auto">
          <a:xfrm>
            <a:off x="6062144" y="2551585"/>
            <a:ext cx="2590800" cy="1754829"/>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sz="2000" b="1" dirty="0">
                <a:solidFill>
                  <a:schemeClr val="bg1"/>
                </a:solidFill>
              </a:rPr>
              <a:t>Dense packing is only achieved at certain critical radius ratios</a:t>
            </a:r>
          </a:p>
        </p:txBody>
      </p:sp>
    </p:spTree>
    <p:extLst>
      <p:ext uri="{BB962C8B-B14F-4D97-AF65-F5344CB8AC3E}">
        <p14:creationId xmlns:p14="http://schemas.microsoft.com/office/powerpoint/2010/main" val="101699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sphere packing in 3-D</a:t>
            </a:r>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
        <p:nvSpPr>
          <p:cNvPr id="9" name="Rectangle 8">
            <a:extLst>
              <a:ext uri="{FF2B5EF4-FFF2-40B4-BE49-F238E27FC236}">
                <a16:creationId xmlns:a16="http://schemas.microsoft.com/office/drawing/2014/main" id="{7D3EE849-563C-4951-A1DE-E1F5D46BB190}"/>
              </a:ext>
            </a:extLst>
          </p:cNvPr>
          <p:cNvSpPr/>
          <p:nvPr/>
        </p:nvSpPr>
        <p:spPr>
          <a:xfrm>
            <a:off x="6119016" y="4572000"/>
            <a:ext cx="2477056" cy="304800"/>
          </a:xfrm>
          <a:prstGeom prst="rect">
            <a:avLst/>
          </a:prstGeom>
        </p:spPr>
        <p:txBody>
          <a:bodyPr wrap="square">
            <a:spAutoFit/>
          </a:bodyPr>
          <a:lstStyle/>
          <a:p>
            <a:pPr algn="ctr"/>
            <a:r>
              <a:rPr lang="en-US" sz="1400" i="1" dirty="0"/>
              <a:t>Philos. Mag. </a:t>
            </a:r>
            <a:r>
              <a:rPr lang="en-US" sz="1400" b="1" dirty="0"/>
              <a:t>83</a:t>
            </a:r>
            <a:r>
              <a:rPr lang="en-US" sz="1400" dirty="0"/>
              <a:t>, 2409 (2003)</a:t>
            </a:r>
          </a:p>
        </p:txBody>
      </p:sp>
      <p:sp>
        <p:nvSpPr>
          <p:cNvPr id="11" name="Rounded Rectangle 14">
            <a:extLst>
              <a:ext uri="{FF2B5EF4-FFF2-40B4-BE49-F238E27FC236}">
                <a16:creationId xmlns:a16="http://schemas.microsoft.com/office/drawing/2014/main" id="{19EEE7F1-3B7F-45FF-894B-6BA7D44D56EA}"/>
              </a:ext>
            </a:extLst>
          </p:cNvPr>
          <p:cNvSpPr/>
          <p:nvPr/>
        </p:nvSpPr>
        <p:spPr bwMode="auto">
          <a:xfrm>
            <a:off x="6002872" y="2075893"/>
            <a:ext cx="2709344" cy="2249014"/>
          </a:xfrm>
          <a:prstGeom prst="round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10800" rIns="182880" bIns="10800" anchor="ctr"/>
          <a:lstStyle/>
          <a:p>
            <a:pPr algn="ctr">
              <a:buClr>
                <a:srgbClr val="0B1F65"/>
              </a:buClr>
              <a:buFont typeface="Webdings" pitchFamily="18" charset="2"/>
              <a:buNone/>
            </a:pPr>
            <a:r>
              <a:rPr lang="en-US" altLang="zh-CN" b="1" dirty="0">
                <a:solidFill>
                  <a:schemeClr val="bg1"/>
                </a:solidFill>
              </a:rPr>
              <a:t>Local structures of metallic glasses are efficiently packed in systems with critical atomic radius ratios</a:t>
            </a:r>
          </a:p>
        </p:txBody>
      </p:sp>
      <p:pic>
        <p:nvPicPr>
          <p:cNvPr id="10" name="Picture 9">
            <a:extLst>
              <a:ext uri="{FF2B5EF4-FFF2-40B4-BE49-F238E27FC236}">
                <a16:creationId xmlns:a16="http://schemas.microsoft.com/office/drawing/2014/main" id="{5622E3E6-B5A1-49B8-A7F4-ACB255D59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82" y="1623776"/>
            <a:ext cx="5167072" cy="4824091"/>
          </a:xfrm>
          <a:prstGeom prst="rect">
            <a:avLst/>
          </a:prstGeom>
        </p:spPr>
      </p:pic>
    </p:spTree>
    <p:extLst>
      <p:ext uri="{BB962C8B-B14F-4D97-AF65-F5344CB8AC3E}">
        <p14:creationId xmlns:p14="http://schemas.microsoft.com/office/powerpoint/2010/main" val="6629055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28069</TotalTime>
  <Words>1355</Words>
  <Application>Microsoft Office PowerPoint</Application>
  <PresentationFormat>On-screen Show (4:3)</PresentationFormat>
  <Paragraphs>183</Paragraphs>
  <Slides>26</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Arial Black</vt:lpstr>
      <vt:lpstr>Calibri</vt:lpstr>
      <vt:lpstr>Symbol</vt:lpstr>
      <vt:lpstr>Webdings</vt:lpstr>
      <vt:lpstr>Wingdings</vt:lpstr>
      <vt:lpstr>Pixel</vt:lpstr>
      <vt:lpstr>Equation</vt:lpstr>
      <vt:lpstr>KGPlot</vt:lpstr>
      <vt:lpstr>MIT 3.071 Amorphous Materials  10: Metallic Glass</vt:lpstr>
      <vt:lpstr>After-class reading list</vt:lpstr>
      <vt:lpstr>Metallic glass: the timeline</vt:lpstr>
      <vt:lpstr>Metallic glass: the timeline</vt:lpstr>
      <vt:lpstr>Metallic glass: structure</vt:lpstr>
      <vt:lpstr>Metallic glass: structure</vt:lpstr>
      <vt:lpstr>3D atomic structure of a multi-component metallic glass nanoparticle</vt:lpstr>
      <vt:lpstr>Hard sphere packing in 2-D</vt:lpstr>
      <vt:lpstr>Hard sphere packing in 3-D</vt:lpstr>
      <vt:lpstr>Dense packing favors metallic glass formation</vt:lpstr>
      <vt:lpstr>Beyond nearest neighbors: cluster packing</vt:lpstr>
      <vt:lpstr>Beyond nearest neighbors: cluster packing</vt:lpstr>
      <vt:lpstr>Mechanical properties of metallic glasses</vt:lpstr>
      <vt:lpstr>A deformation map of metallic glasses</vt:lpstr>
      <vt:lpstr>A deformation map of metallic glasses</vt:lpstr>
      <vt:lpstr>Elastic and anelastic deformation</vt:lpstr>
      <vt:lpstr>Atomistic mechanisms of deformation</vt:lpstr>
      <vt:lpstr>Atomistic origin of plastic deformation</vt:lpstr>
      <vt:lpstr>Atomistic origin of plastic deformation</vt:lpstr>
      <vt:lpstr>The origin of shear localization</vt:lpstr>
      <vt:lpstr>Shear localization and shear band formation</vt:lpstr>
      <vt:lpstr>Shear deformation in metallic glass is dilatational</vt:lpstr>
      <vt:lpstr>Shear angles in uniaxial loading tests</vt:lpstr>
      <vt:lpstr>Shear angles in uniaxial loading tests</vt:lpstr>
      <vt:lpstr>Tensile/compression asymmetry due to friction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3462</cp:revision>
  <dcterms:created xsi:type="dcterms:W3CDTF">2006-08-16T00:00:00Z</dcterms:created>
  <dcterms:modified xsi:type="dcterms:W3CDTF">2021-04-04T19:32:45Z</dcterms:modified>
</cp:coreProperties>
</file>