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2" r:id="rId3"/>
    <p:sldId id="286" r:id="rId4"/>
    <p:sldId id="285" r:id="rId5"/>
    <p:sldId id="288" r:id="rId6"/>
    <p:sldId id="300" r:id="rId7"/>
    <p:sldId id="289" r:id="rId8"/>
    <p:sldId id="283" r:id="rId9"/>
    <p:sldId id="284" r:id="rId10"/>
    <p:sldId id="287" r:id="rId11"/>
    <p:sldId id="290" r:id="rId12"/>
    <p:sldId id="293" r:id="rId13"/>
    <p:sldId id="297" r:id="rId14"/>
    <p:sldId id="298" r:id="rId15"/>
    <p:sldId id="299" r:id="rId16"/>
    <p:sldId id="292" r:id="rId17"/>
    <p:sldId id="295" r:id="rId18"/>
    <p:sldId id="294" r:id="rId19"/>
    <p:sldId id="291" r:id="rId20"/>
    <p:sldId id="296"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339933"/>
    <a:srgbClr val="89CC40"/>
    <a:srgbClr val="006600"/>
    <a:srgbClr val="D1E1FF"/>
    <a:srgbClr val="ABC7FF"/>
    <a:srgbClr val="8FB7FF"/>
    <a:srgbClr val="F7FAFF"/>
    <a:srgbClr val="E1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3515" autoAdjust="0"/>
  </p:normalViewPr>
  <p:slideViewPr>
    <p:cSldViewPr>
      <p:cViewPr varScale="1">
        <p:scale>
          <a:sx n="61" d="100"/>
          <a:sy n="61" d="100"/>
        </p:scale>
        <p:origin x="843" y="36"/>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46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6E00D0DA-6512-41B5-B0CC-CD0B72FF5201}"/>
    <pc:docChg chg="undo custSel addSld delSld modSld">
      <pc:chgData name="JJ HU" userId="f9cbafaa3520ff22" providerId="LiveId" clId="{6E00D0DA-6512-41B5-B0CC-CD0B72FF5201}" dt="2017-10-09T00:53:34.692" v="868" actId="14100"/>
      <pc:docMkLst>
        <pc:docMk/>
      </pc:docMkLst>
      <pc:sldChg chg="modSp">
        <pc:chgData name="JJ HU" userId="f9cbafaa3520ff22" providerId="LiveId" clId="{6E00D0DA-6512-41B5-B0CC-CD0B72FF5201}" dt="2017-10-09T00:53:34.692" v="868" actId="14100"/>
        <pc:sldMkLst>
          <pc:docMk/>
          <pc:sldMk cId="4047079442" sldId="291"/>
        </pc:sldMkLst>
        <pc:spChg chg="mod">
          <ac:chgData name="JJ HU" userId="f9cbafaa3520ff22" providerId="LiveId" clId="{6E00D0DA-6512-41B5-B0CC-CD0B72FF5201}" dt="2017-09-20T01:43:00.710" v="250" actId="20577"/>
          <ac:spMkLst>
            <pc:docMk/>
            <pc:sldMk cId="4047079442" sldId="291"/>
            <ac:spMk id="2" creationId="{00000000-0000-0000-0000-000000000000}"/>
          </ac:spMkLst>
        </pc:spChg>
        <pc:picChg chg="mod">
          <ac:chgData name="JJ HU" userId="f9cbafaa3520ff22" providerId="LiveId" clId="{6E00D0DA-6512-41B5-B0CC-CD0B72FF5201}" dt="2017-10-09T00:53:34.692" v="868" actId="14100"/>
          <ac:picMkLst>
            <pc:docMk/>
            <pc:sldMk cId="4047079442" sldId="291"/>
            <ac:picMk id="8"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49545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23189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5</a:t>
            </a:fld>
            <a:endParaRPr lang="en-US"/>
          </a:p>
        </p:txBody>
      </p:sp>
    </p:spTree>
    <p:extLst>
      <p:ext uri="{BB962C8B-B14F-4D97-AF65-F5344CB8AC3E}">
        <p14:creationId xmlns:p14="http://schemas.microsoft.com/office/powerpoint/2010/main" val="178674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6</a:t>
            </a:fld>
            <a:endParaRPr lang="en-US"/>
          </a:p>
        </p:txBody>
      </p:sp>
    </p:spTree>
    <p:extLst>
      <p:ext uri="{BB962C8B-B14F-4D97-AF65-F5344CB8AC3E}">
        <p14:creationId xmlns:p14="http://schemas.microsoft.com/office/powerpoint/2010/main" val="127792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r>
              <a:rPr lang="en-US" baseline="0" dirty="0"/>
              <a:t> quench rate to get amorphous GST phase is 1E10 K/s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7</a:t>
            </a:fld>
            <a:endParaRPr lang="en-US"/>
          </a:p>
        </p:txBody>
      </p:sp>
    </p:spTree>
    <p:extLst>
      <p:ext uri="{BB962C8B-B14F-4D97-AF65-F5344CB8AC3E}">
        <p14:creationId xmlns:p14="http://schemas.microsoft.com/office/powerpoint/2010/main" val="392741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switching mechanism: in Poole-Frenkel conduction, the electric field increases the probability of a carrier that occupies one trap to get to another one nearby. At low fields, this requires extended states. At the threshold field, however, also direct tunneling becomes possible, leading to the conductivity increase. Another model presumes that threshold switching stems from a field- and carrier density-dependent generation mechanism, thus providing a positive feedback once a critical fi </a:t>
            </a:r>
            <a:r>
              <a:rPr lang="en-US" dirty="0" err="1"/>
              <a:t>eld</a:t>
            </a:r>
            <a:r>
              <a:rPr lang="en-US" dirty="0"/>
              <a:t> is attained. At low fields, however, recombination counterbalances the generation. There are various possible microscopic models that could account for this phenomenological effect such as impact ionization.</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1459065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6553B04E-8451-4445-BEF0-E8FB29B55261}" type="datetime1">
              <a:rPr lang="en-US" smtClean="0"/>
              <a:t>1/6/2018</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AADF7FD-F44F-4B29-9853-225B5D115BBE}" type="datetime1">
              <a:rPr lang="en-US" smtClean="0"/>
              <a:t>1/6/2018</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DC33398-52C9-4A60-BCD7-C64CAD6193B3}" type="datetime1">
              <a:rPr lang="en-US" smtClean="0"/>
              <a:t>1/6/2018</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C4CF27ED-FE55-4BFC-838A-89A20C9369FD}" type="datetime1">
              <a:rPr lang="en-US" smtClean="0"/>
              <a:t>1/6/2018</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4DE0E6D-572F-4E9F-B08D-7142C8380169}" type="datetime1">
              <a:rPr lang="en-US" smtClean="0"/>
              <a:t>1/6/2018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D60CFEDB-153C-46F3-BDD8-B1B8ABB10030}" type="datetime1">
              <a:rPr lang="en-US" smtClean="0"/>
              <a:t>1/6/2018</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CB16179B-C384-4945-B181-25C8FCBE30CD}" type="datetime1">
              <a:rPr lang="en-US" smtClean="0"/>
              <a:t>1/6/2018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4C56C6B5-9188-456C-8348-A86F432FA943}" type="datetime1">
              <a:rPr lang="en-US" smtClean="0"/>
              <a:t>1/6/2018</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76809038-75E1-4092-8333-396DE5175C1E}" type="datetime1">
              <a:rPr lang="en-US" smtClean="0"/>
              <a:t>1/6/2018</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BF12F745-621D-4E8C-A93F-FAAD558C87FA}" type="datetime1">
              <a:rPr lang="en-US" smtClean="0"/>
              <a:t>1/6/2018</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7EF93BE3-D28A-4E93-8029-5DBCD20EDAAC}" type="datetime1">
              <a:rPr lang="en-US" smtClean="0"/>
              <a:t>1/6/2018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D5B1C760-E656-42C8-83FC-94FA6C799919}" type="datetime1">
              <a:rPr lang="en-US" smtClean="0"/>
              <a:t>1/6/2018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news.hpe.com/beyond-dram-and-flash-part-2-new-memory-technology-for-the-data-delug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intel.com/content/www/us/en/architecture-and-technology/intel-optane-technology.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sv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hyperlink" Target="http://link.springer.com.libproxy.mit.edu/book/10.1007/978-1-4899-7537-9" TargetMode="External"/><Relationship Id="rId2" Type="http://schemas.openxmlformats.org/officeDocument/2006/relationships/hyperlink" Target="https://books.google.com/books?hl=en&amp;lr=&amp;id=AO3SNSM2ykUC&amp;oi=fnd&amp;pg=PR6&amp;dq=Phase+Change+Materials:+Science+and+Applications&amp;ots=GBTzVYJeoL&amp;sig=7E0Vsp2-dtBTWUkadkQK0G8ttUM#v=onepage&amp;q&amp;f=fal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7912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4: Phase Change Data Storage</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a:t>
            </a:r>
            <a:r>
              <a:rPr lang="en-US" sz="2800"/>
              <a:t>(JJ) </a:t>
            </a:r>
            <a:r>
              <a:rPr lang="en-US" sz="2800" dirty="0"/>
              <a:t>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7620"/>
            <a:ext cx="8077200" cy="4541904"/>
          </a:xfrm>
        </p:spPr>
        <p:txBody>
          <a:bodyPr/>
          <a:lstStyle/>
          <a:p>
            <a:r>
              <a:rPr lang="en-US" sz="2000" dirty="0"/>
              <a:t>Electrodes used for both programming and read-out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Threshold switching: electric field driven </a:t>
            </a:r>
            <a:r>
              <a:rPr lang="en-US" sz="2000" dirty="0" err="1"/>
              <a:t>bistability</a:t>
            </a:r>
            <a:endParaRPr lang="en-US" sz="2000" dirty="0"/>
          </a:p>
          <a:p>
            <a:pPr lvl="1"/>
            <a:r>
              <a:rPr lang="en-US" dirty="0"/>
              <a:t>Transient behavior: electronic in nature, no structural change</a:t>
            </a:r>
          </a:p>
          <a:p>
            <a:pPr lvl="1"/>
            <a:r>
              <a:rPr lang="en-US" dirty="0"/>
              <a:t>Contributes to reduced SET voltage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10" y="2193175"/>
            <a:ext cx="3111052" cy="23870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914" y="2133601"/>
            <a:ext cx="4572000" cy="2520968"/>
          </a:xfrm>
          <a:prstGeom prst="rect">
            <a:avLst/>
          </a:prstGeom>
        </p:spPr>
      </p:pic>
      <p:sp>
        <p:nvSpPr>
          <p:cNvPr id="6" name="Rectangle 5"/>
          <p:cNvSpPr/>
          <p:nvPr/>
        </p:nvSpPr>
        <p:spPr>
          <a:xfrm>
            <a:off x="1167714" y="6231924"/>
            <a:ext cx="6560899" cy="307777"/>
          </a:xfrm>
          <a:prstGeom prst="rect">
            <a:avLst/>
          </a:prstGeom>
        </p:spPr>
        <p:txBody>
          <a:bodyPr wrap="none">
            <a:spAutoFit/>
          </a:bodyPr>
          <a:lstStyle/>
          <a:p>
            <a:pPr algn="ctr"/>
            <a:r>
              <a:rPr lang="en-US" sz="1400" dirty="0">
                <a:latin typeface="Arial" panose="020B0604020202020204" pitchFamily="34" charset="0"/>
              </a:rPr>
              <a:t>S. </a:t>
            </a:r>
            <a:r>
              <a:rPr lang="en-US" sz="1400" dirty="0" err="1">
                <a:latin typeface="Arial" panose="020B0604020202020204" pitchFamily="34" charset="0"/>
              </a:rPr>
              <a:t>Hudgens</a:t>
            </a:r>
            <a:r>
              <a:rPr lang="en-US" sz="1400" dirty="0">
                <a:latin typeface="Arial" panose="020B0604020202020204" pitchFamily="34" charset="0"/>
              </a:rPr>
              <a:t> and B. Johnson, </a:t>
            </a:r>
            <a:r>
              <a:rPr lang="en-US" sz="1400" i="1" dirty="0">
                <a:latin typeface="Arial" panose="020B0604020202020204" pitchFamily="34" charset="0"/>
              </a:rPr>
              <a:t>MRS Bull.</a:t>
            </a:r>
            <a:r>
              <a:rPr lang="en-US" sz="1400" dirty="0">
                <a:latin typeface="Arial" panose="020B0604020202020204" pitchFamily="34" charset="0"/>
              </a:rPr>
              <a:t> (2004); </a:t>
            </a:r>
            <a:r>
              <a:rPr lang="en-US" sz="1400" i="1" dirty="0"/>
              <a:t>Phys. Rev. B</a:t>
            </a:r>
            <a:r>
              <a:rPr lang="en-US" sz="1400" dirty="0"/>
              <a:t> </a:t>
            </a:r>
            <a:r>
              <a:rPr lang="en-US" sz="1400" b="1" dirty="0"/>
              <a:t>78</a:t>
            </a:r>
            <a:r>
              <a:rPr lang="en-US" sz="1400" dirty="0"/>
              <a:t>, 035308 (2008).</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2103505"/>
            <a:ext cx="1975023" cy="2580888"/>
          </a:xfrm>
          <a:prstGeom prst="rect">
            <a:avLst/>
          </a:prstGeom>
          <a:ln w="12700">
            <a:solidFill>
              <a:srgbClr val="FF0000"/>
            </a:solidFill>
          </a:ln>
        </p:spPr>
      </p:pic>
      <p:sp>
        <p:nvSpPr>
          <p:cNvPr id="9" name="Title 1"/>
          <p:cNvSpPr>
            <a:spLocks noGrp="1"/>
          </p:cNvSpPr>
          <p:nvPr>
            <p:ph type="title"/>
          </p:nvPr>
        </p:nvSpPr>
        <p:spPr>
          <a:xfrm>
            <a:off x="457200" y="457200"/>
            <a:ext cx="8077200" cy="1013371"/>
          </a:xfrm>
        </p:spPr>
        <p:txBody>
          <a:bodyPr/>
          <a:lstStyle/>
          <a:p>
            <a:r>
              <a:rPr lang="en-US" dirty="0"/>
              <a:t>Phase change memory (PCM)</a:t>
            </a:r>
          </a:p>
        </p:txBody>
      </p:sp>
      <p:sp>
        <p:nvSpPr>
          <p:cNvPr id="2" name="Slide Number Placeholder 1"/>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1468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Where does PCM stand against competitors?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53328"/>
            <a:ext cx="7924800" cy="3993710"/>
          </a:xfrm>
        </p:spPr>
      </p:pic>
      <p:sp>
        <p:nvSpPr>
          <p:cNvPr id="5" name="Rectangle 4"/>
          <p:cNvSpPr/>
          <p:nvPr/>
        </p:nvSpPr>
        <p:spPr>
          <a:xfrm>
            <a:off x="446903" y="5835113"/>
            <a:ext cx="8077200" cy="307777"/>
          </a:xfrm>
          <a:prstGeom prst="rect">
            <a:avLst/>
          </a:prstGeom>
        </p:spPr>
        <p:txBody>
          <a:bodyPr wrap="square">
            <a:spAutoFit/>
          </a:bodyPr>
          <a:lstStyle/>
          <a:p>
            <a:pPr algn="ctr"/>
            <a:r>
              <a:rPr lang="en-US" sz="1400" dirty="0">
                <a:hlinkClick r:id="rId3"/>
              </a:rPr>
              <a:t>https://news.hpe.com/beyond-dram-and-flash-part-2-new-memory-technology-for-the-data-deluge/</a:t>
            </a:r>
            <a:endParaRPr lang="en-US" sz="14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20302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3D </a:t>
            </a:r>
            <a:r>
              <a:rPr lang="en-US" dirty="0" err="1"/>
              <a:t>XPoint</a:t>
            </a:r>
            <a:r>
              <a:rPr lang="en-US" dirty="0"/>
              <a:t> (a </a:t>
            </a:r>
            <a:r>
              <a:rPr lang="en-US" dirty="0">
                <a:solidFill>
                  <a:srgbClr val="FF0000"/>
                </a:solidFill>
              </a:rPr>
              <a:t>likely</a:t>
            </a:r>
            <a:r>
              <a:rPr lang="en-US" dirty="0"/>
              <a:t> PCM technology)</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12</a:t>
            </a:fld>
            <a:endParaRPr lang="en-US"/>
          </a:p>
        </p:txBody>
      </p:sp>
      <p:pic>
        <p:nvPicPr>
          <p:cNvPr id="15" name="Picture 14">
            <a:extLst>
              <a:ext uri="{FF2B5EF4-FFF2-40B4-BE49-F238E27FC236}">
                <a16:creationId xmlns:a16="http://schemas.microsoft.com/office/drawing/2014/main" id="{826548CC-CC1D-4842-9151-15870D9C0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94205"/>
            <a:ext cx="7696200" cy="4435741"/>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1ADD1900-3367-4D12-A8A1-52490DE4AE5F}"/>
              </a:ext>
            </a:extLst>
          </p:cNvPr>
          <p:cNvPicPr>
            <a:picLocks noChangeAspect="1"/>
          </p:cNvPicPr>
          <p:nvPr/>
        </p:nvPicPr>
        <p:blipFill rotWithShape="1">
          <a:blip r:embed="rId3">
            <a:extLst>
              <a:ext uri="{28A0092B-C50C-407E-A947-70E740481C1C}">
                <a14:useLocalDpi xmlns:a14="http://schemas.microsoft.com/office/drawing/2010/main" val="0"/>
              </a:ext>
            </a:extLst>
          </a:blip>
          <a:srcRect l="21154" r="23077"/>
          <a:stretch/>
        </p:blipFill>
        <p:spPr>
          <a:xfrm>
            <a:off x="6908800" y="1090245"/>
            <a:ext cx="1752600" cy="1767709"/>
          </a:xfrm>
          <a:prstGeom prst="rect">
            <a:avLst/>
          </a:prstGeom>
        </p:spPr>
      </p:pic>
      <p:sp>
        <p:nvSpPr>
          <p:cNvPr id="20" name="Rectangle 19">
            <a:extLst>
              <a:ext uri="{FF2B5EF4-FFF2-40B4-BE49-F238E27FC236}">
                <a16:creationId xmlns:a16="http://schemas.microsoft.com/office/drawing/2014/main" id="{DBDD718D-8773-42F0-9DF8-F631EB7DF3D6}"/>
              </a:ext>
            </a:extLst>
          </p:cNvPr>
          <p:cNvSpPr/>
          <p:nvPr/>
        </p:nvSpPr>
        <p:spPr>
          <a:xfrm>
            <a:off x="943710" y="6291913"/>
            <a:ext cx="7086600" cy="276999"/>
          </a:xfrm>
          <a:prstGeom prst="rect">
            <a:avLst/>
          </a:prstGeom>
        </p:spPr>
        <p:txBody>
          <a:bodyPr wrap="square">
            <a:spAutoFit/>
          </a:bodyPr>
          <a:lstStyle/>
          <a:p>
            <a:pPr algn="ctr"/>
            <a:r>
              <a:rPr lang="en-US" sz="1200" dirty="0">
                <a:hlinkClick r:id="rId4"/>
              </a:rPr>
              <a:t>https://www.intel.com/content/www/us/en/architecture-and-technology/intel-optane-technology.html</a:t>
            </a:r>
            <a:endParaRPr lang="en-US" sz="1200" dirty="0"/>
          </a:p>
        </p:txBody>
      </p:sp>
    </p:spTree>
    <p:extLst>
      <p:ext uri="{BB962C8B-B14F-4D97-AF65-F5344CB8AC3E}">
        <p14:creationId xmlns:p14="http://schemas.microsoft.com/office/powerpoint/2010/main" val="53968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633EF8-BD37-4D72-9F9A-1057AF348C87}"/>
              </a:ext>
            </a:extLst>
          </p:cNvPr>
          <p:cNvSpPr>
            <a:spLocks noGrp="1"/>
          </p:cNvSpPr>
          <p:nvPr>
            <p:ph type="sldNum" sz="quarter" idx="11"/>
          </p:nvPr>
        </p:nvSpPr>
        <p:spPr/>
        <p:txBody>
          <a:bodyPr/>
          <a:lstStyle/>
          <a:p>
            <a:fld id="{B6F15528-21DE-4FAA-801E-634DDDAF4B2B}" type="slidenum">
              <a:rPr lang="en-US" smtClean="0"/>
              <a:pPr/>
              <a:t>13</a:t>
            </a:fld>
            <a:endParaRPr lang="en-US"/>
          </a:p>
        </p:txBody>
      </p:sp>
      <p:pic>
        <p:nvPicPr>
          <p:cNvPr id="6" name="Picture 5" descr="A screenshot of a cell phone&#10;&#10;Description generated with very high confidence">
            <a:extLst>
              <a:ext uri="{FF2B5EF4-FFF2-40B4-BE49-F238E27FC236}">
                <a16:creationId xmlns:a16="http://schemas.microsoft.com/office/drawing/2014/main" id="{0C540D6E-8BC3-499C-908E-3F28784DF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536"/>
            <a:ext cx="9144000" cy="5143500"/>
          </a:xfrm>
          <a:prstGeom prst="rect">
            <a:avLst/>
          </a:prstGeom>
        </p:spPr>
      </p:pic>
    </p:spTree>
    <p:extLst>
      <p:ext uri="{BB962C8B-B14F-4D97-AF65-F5344CB8AC3E}">
        <p14:creationId xmlns:p14="http://schemas.microsoft.com/office/powerpoint/2010/main" val="281795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FF563C-36D8-4B2F-9966-25F0BCDD6189}"/>
              </a:ext>
            </a:extLst>
          </p:cNvPr>
          <p:cNvSpPr>
            <a:spLocks noGrp="1"/>
          </p:cNvSpPr>
          <p:nvPr>
            <p:ph type="sldNum" sz="quarter" idx="11"/>
          </p:nvPr>
        </p:nvSpPr>
        <p:spPr/>
        <p:txBody>
          <a:bodyPr/>
          <a:lstStyle/>
          <a:p>
            <a:fld id="{B6F15528-21DE-4FAA-801E-634DDDAF4B2B}" type="slidenum">
              <a:rPr lang="en-US" smtClean="0"/>
              <a:pPr/>
              <a:t>14</a:t>
            </a:fld>
            <a:endParaRPr lang="en-US"/>
          </a:p>
        </p:txBody>
      </p:sp>
      <p:pic>
        <p:nvPicPr>
          <p:cNvPr id="4" name="Picture 3" descr="A screenshot of a cell phone&#10;&#10;Description generated with high confidence">
            <a:extLst>
              <a:ext uri="{FF2B5EF4-FFF2-40B4-BE49-F238E27FC236}">
                <a16:creationId xmlns:a16="http://schemas.microsoft.com/office/drawing/2014/main" id="{DCB06CC9-F184-4F12-8556-114E1FF59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74709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5526E-A0CC-443E-B834-08FC5841B540}"/>
              </a:ext>
            </a:extLst>
          </p:cNvPr>
          <p:cNvSpPr>
            <a:spLocks noGrp="1"/>
          </p:cNvSpPr>
          <p:nvPr>
            <p:ph type="sldNum" sz="quarter" idx="11"/>
          </p:nvPr>
        </p:nvSpPr>
        <p:spPr/>
        <p:txBody>
          <a:bodyPr/>
          <a:lstStyle/>
          <a:p>
            <a:fld id="{B6F15528-21DE-4FAA-801E-634DDDAF4B2B}" type="slidenum">
              <a:rPr lang="en-US" smtClean="0"/>
              <a:pPr/>
              <a:t>15</a:t>
            </a:fld>
            <a:endParaRPr lang="en-US"/>
          </a:p>
        </p:txBody>
      </p:sp>
      <p:pic>
        <p:nvPicPr>
          <p:cNvPr id="3" name="Picture 2" descr="A screenshot of a cell phone&#10;&#10;Description generated with high confidence">
            <a:extLst>
              <a:ext uri="{FF2B5EF4-FFF2-40B4-BE49-F238E27FC236}">
                <a16:creationId xmlns:a16="http://schemas.microsoft.com/office/drawing/2014/main" id="{31C21CE5-03CD-4D50-81A0-21F11FB5A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62856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Applications beyond data storage: optics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9958"/>
          <a:stretch/>
        </p:blipFill>
        <p:spPr>
          <a:xfrm>
            <a:off x="4590860" y="1752600"/>
            <a:ext cx="3949718" cy="29718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0137"/>
          <a:stretch/>
        </p:blipFill>
        <p:spPr>
          <a:xfrm>
            <a:off x="381001" y="1676401"/>
            <a:ext cx="3962400" cy="2970738"/>
          </a:xfrm>
          <a:prstGeom prst="rect">
            <a:avLst/>
          </a:prstGeom>
        </p:spPr>
      </p:pic>
      <p:sp>
        <p:nvSpPr>
          <p:cNvPr id="8" name="Rounded Rectangle 7"/>
          <p:cNvSpPr/>
          <p:nvPr/>
        </p:nvSpPr>
        <p:spPr bwMode="auto">
          <a:xfrm>
            <a:off x="691016" y="5029200"/>
            <a:ext cx="7717308" cy="92263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ts val="600"/>
              </a:spcBef>
              <a:spcAft>
                <a:spcPct val="0"/>
              </a:spcAft>
              <a:buClr>
                <a:srgbClr val="0000FF"/>
              </a:buClr>
            </a:pPr>
            <a:r>
              <a:rPr lang="en-US" dirty="0">
                <a:solidFill>
                  <a:prstClr val="black"/>
                </a:solidFill>
                <a:latin typeface="Arial" charset="0"/>
              </a:rPr>
              <a:t>Large optical property contrast in </a:t>
            </a:r>
            <a:r>
              <a:rPr lang="en-US" dirty="0" err="1">
                <a:solidFill>
                  <a:prstClr val="black"/>
                </a:solidFill>
                <a:latin typeface="Arial" charset="0"/>
              </a:rPr>
              <a:t>GeTe</a:t>
            </a:r>
            <a:r>
              <a:rPr lang="en-US" dirty="0">
                <a:solidFill>
                  <a:prstClr val="black"/>
                </a:solidFill>
                <a:latin typeface="Arial" charset="0"/>
              </a:rPr>
              <a:t> due to change of bonding type from crystalline (resonance) to amorphous (covalent) phase</a:t>
            </a:r>
            <a:endParaRPr kumimoji="0" lang="en-US" sz="1800" b="0" i="0" u="none" strike="noStrike" cap="none" normalizeH="0" dirty="0">
              <a:ln>
                <a:noFill/>
              </a:ln>
              <a:solidFill>
                <a:schemeClr val="tx1"/>
              </a:solidFill>
              <a:effectLst/>
              <a:latin typeface="Arial" charset="0"/>
            </a:endParaRPr>
          </a:p>
        </p:txBody>
      </p:sp>
      <p:sp>
        <p:nvSpPr>
          <p:cNvPr id="9" name="Rectangle 8"/>
          <p:cNvSpPr/>
          <p:nvPr/>
        </p:nvSpPr>
        <p:spPr>
          <a:xfrm>
            <a:off x="3082977" y="6102749"/>
            <a:ext cx="2825645" cy="307777"/>
          </a:xfrm>
          <a:prstGeom prst="rect">
            <a:avLst/>
          </a:prstGeom>
        </p:spPr>
        <p:txBody>
          <a:bodyPr wrap="none">
            <a:spAutoFit/>
          </a:bodyPr>
          <a:lstStyle/>
          <a:p>
            <a:r>
              <a:rPr lang="de-DE" sz="1400" i="1" dirty="0">
                <a:latin typeface="Helvetica-Narrow-Oblique"/>
              </a:rPr>
              <a:t>Chem. Rev. </a:t>
            </a:r>
            <a:r>
              <a:rPr lang="de-DE" sz="1400" b="1" dirty="0">
                <a:latin typeface="Helvetica-Narrow-Bold"/>
              </a:rPr>
              <a:t>110</a:t>
            </a:r>
            <a:r>
              <a:rPr lang="de-DE" sz="1400" dirty="0">
                <a:latin typeface="Helvetica-Narrow-Bold"/>
              </a:rPr>
              <a:t>, </a:t>
            </a:r>
            <a:r>
              <a:rPr lang="de-DE" sz="1400" dirty="0">
                <a:latin typeface="Helvetica-Narrow"/>
              </a:rPr>
              <a:t>240-267 (2010).</a:t>
            </a:r>
            <a:endParaRPr lang="en-US" sz="1400" dirty="0"/>
          </a:p>
        </p:txBody>
      </p:sp>
      <p:sp>
        <p:nvSpPr>
          <p:cNvPr id="10" name="Rectangle 9"/>
          <p:cNvSpPr/>
          <p:nvPr/>
        </p:nvSpPr>
        <p:spPr bwMode="auto">
          <a:xfrm>
            <a:off x="6248400" y="1423086"/>
            <a:ext cx="685800" cy="3892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60740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sz="2800" dirty="0"/>
              <a:t>Optical properties of Ge</a:t>
            </a:r>
            <a:r>
              <a:rPr lang="en-US" sz="2800" baseline="-25000" dirty="0"/>
              <a:t>2</a:t>
            </a:r>
            <a:r>
              <a:rPr lang="en-US" sz="2800" dirty="0"/>
              <a:t>Sb</a:t>
            </a:r>
            <a:r>
              <a:rPr lang="en-US" sz="2800" baseline="-25000" dirty="0"/>
              <a:t>2</a:t>
            </a:r>
            <a:r>
              <a:rPr lang="en-US" sz="2800" dirty="0"/>
              <a:t>Te</a:t>
            </a:r>
            <a:r>
              <a:rPr lang="en-US" sz="2800" baseline="-25000" dirty="0"/>
              <a:t>5</a:t>
            </a:r>
            <a:r>
              <a:rPr lang="en-US" sz="2800" dirty="0"/>
              <a:t> (225) alloy</a:t>
            </a:r>
          </a:p>
        </p:txBody>
      </p:sp>
      <p:sp>
        <p:nvSpPr>
          <p:cNvPr id="8" name="Rounded Rectangle 7"/>
          <p:cNvSpPr/>
          <p:nvPr/>
        </p:nvSpPr>
        <p:spPr bwMode="auto">
          <a:xfrm>
            <a:off x="2098108" y="5058510"/>
            <a:ext cx="4795384" cy="103960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ts val="600"/>
              </a:spcBef>
              <a:spcAft>
                <a:spcPct val="0"/>
              </a:spcAft>
              <a:buClr>
                <a:srgbClr val="0000FF"/>
              </a:buClr>
            </a:pPr>
            <a:r>
              <a:rPr lang="en-US" dirty="0">
                <a:solidFill>
                  <a:prstClr val="black"/>
                </a:solidFill>
                <a:latin typeface="Arial" charset="0"/>
              </a:rPr>
              <a:t>Amorphous state: low-index, reduced loss</a:t>
            </a:r>
          </a:p>
          <a:p>
            <a:pPr lvl="0" algn="ctr" eaLnBrk="0" fontAlgn="base" hangingPunct="0">
              <a:spcBef>
                <a:spcPts val="600"/>
              </a:spcBef>
              <a:spcAft>
                <a:spcPct val="0"/>
              </a:spcAft>
              <a:buClr>
                <a:srgbClr val="0000FF"/>
              </a:buClr>
            </a:pPr>
            <a:r>
              <a:rPr lang="en-US" dirty="0">
                <a:solidFill>
                  <a:prstClr val="black"/>
                </a:solidFill>
                <a:latin typeface="Arial" charset="0"/>
              </a:rPr>
              <a:t>Crystalline state: high-index, high loss</a:t>
            </a:r>
            <a:endParaRPr kumimoji="0" lang="en-US" sz="1800" b="0" i="0" u="none" strike="noStrike" cap="none" normalizeH="0" dirty="0">
              <a:ln>
                <a:noFill/>
              </a:ln>
              <a:solidFill>
                <a:schemeClr val="tx1"/>
              </a:solidFill>
              <a:effectLst/>
              <a:latin typeface="Arial"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17</a:t>
            </a:fld>
            <a:endParaRPr lang="en-US" dirty="0"/>
          </a:p>
        </p:txBody>
      </p:sp>
      <p:pic>
        <p:nvPicPr>
          <p:cNvPr id="6" name="Picture 5">
            <a:extLst>
              <a:ext uri="{FF2B5EF4-FFF2-40B4-BE49-F238E27FC236}">
                <a16:creationId xmlns:a16="http://schemas.microsoft.com/office/drawing/2014/main" id="{73987E48-F4EA-4E94-A469-0232A7BF1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70" y="1677287"/>
            <a:ext cx="3815862" cy="3130927"/>
          </a:xfrm>
          <a:prstGeom prst="rect">
            <a:avLst/>
          </a:prstGeom>
        </p:spPr>
      </p:pic>
      <p:pic>
        <p:nvPicPr>
          <p:cNvPr id="12" name="Picture 11">
            <a:extLst>
              <a:ext uri="{FF2B5EF4-FFF2-40B4-BE49-F238E27FC236}">
                <a16:creationId xmlns:a16="http://schemas.microsoft.com/office/drawing/2014/main" id="{84958CA5-3EF5-49CE-824F-BD10BF09B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595" y="1672601"/>
            <a:ext cx="3813236" cy="3135613"/>
          </a:xfrm>
          <a:prstGeom prst="rect">
            <a:avLst/>
          </a:prstGeom>
        </p:spPr>
      </p:pic>
      <p:sp>
        <p:nvSpPr>
          <p:cNvPr id="13" name="Rectangle 12">
            <a:extLst>
              <a:ext uri="{FF2B5EF4-FFF2-40B4-BE49-F238E27FC236}">
                <a16:creationId xmlns:a16="http://schemas.microsoft.com/office/drawing/2014/main" id="{F35D3FC7-516B-4BCB-BDE1-2A01343E5F23}"/>
              </a:ext>
            </a:extLst>
          </p:cNvPr>
          <p:cNvSpPr/>
          <p:nvPr/>
        </p:nvSpPr>
        <p:spPr>
          <a:xfrm>
            <a:off x="2357714" y="6211280"/>
            <a:ext cx="4276171" cy="307777"/>
          </a:xfrm>
          <a:prstGeom prst="rect">
            <a:avLst/>
          </a:prstGeom>
        </p:spPr>
        <p:txBody>
          <a:bodyPr wrap="none">
            <a:spAutoFit/>
          </a:bodyPr>
          <a:lstStyle/>
          <a:p>
            <a:pPr algn="ctr"/>
            <a:r>
              <a:rPr lang="de-DE" sz="1400" dirty="0">
                <a:latin typeface="Helvetica-Narrow"/>
              </a:rPr>
              <a:t>Data courtesy of V. Liberman @ Lincoln Laboratory</a:t>
            </a:r>
            <a:endParaRPr lang="en-US" sz="1400" dirty="0"/>
          </a:p>
        </p:txBody>
      </p:sp>
    </p:spTree>
    <p:extLst>
      <p:ext uri="{BB962C8B-B14F-4D97-AF65-F5344CB8AC3E}">
        <p14:creationId xmlns:p14="http://schemas.microsoft.com/office/powerpoint/2010/main" val="43989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All-optical, multi-level on-chip memory</a:t>
            </a:r>
          </a:p>
        </p:txBody>
      </p:sp>
      <p:sp>
        <p:nvSpPr>
          <p:cNvPr id="6" name="Rectangle 5"/>
          <p:cNvSpPr/>
          <p:nvPr/>
        </p:nvSpPr>
        <p:spPr>
          <a:xfrm>
            <a:off x="6151130" y="6172200"/>
            <a:ext cx="2512226" cy="307777"/>
          </a:xfrm>
          <a:prstGeom prst="rect">
            <a:avLst/>
          </a:prstGeom>
        </p:spPr>
        <p:txBody>
          <a:bodyPr wrap="none">
            <a:spAutoFit/>
          </a:bodyPr>
          <a:lstStyle/>
          <a:p>
            <a:pPr algn="r">
              <a:spcBef>
                <a:spcPts val="300"/>
              </a:spcBef>
            </a:pPr>
            <a:r>
              <a:rPr lang="en-US" sz="1400" i="1" dirty="0"/>
              <a:t>Nat. Photonics</a:t>
            </a:r>
            <a:r>
              <a:rPr lang="en-US" sz="1400" dirty="0"/>
              <a:t> </a:t>
            </a:r>
            <a:r>
              <a:rPr lang="en-US" sz="1400" b="1" dirty="0"/>
              <a:t>9</a:t>
            </a:r>
            <a:r>
              <a:rPr lang="en-US" sz="1400" dirty="0"/>
              <a:t>, 725 (2015).</a:t>
            </a:r>
          </a:p>
        </p:txBody>
      </p:sp>
      <p:pic>
        <p:nvPicPr>
          <p:cNvPr id="9" name="Picture 8">
            <a:extLst>
              <a:ext uri="{FF2B5EF4-FFF2-40B4-BE49-F238E27FC236}">
                <a16:creationId xmlns:a16="http://schemas.microsoft.com/office/drawing/2014/main" id="{B6529E42-A984-4DAC-86BD-2FAE106D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23" y="1683276"/>
            <a:ext cx="4763477" cy="4280079"/>
          </a:xfrm>
          <a:prstGeom prst="rect">
            <a:avLst/>
          </a:prstGeom>
        </p:spPr>
      </p:pic>
      <p:pic>
        <p:nvPicPr>
          <p:cNvPr id="11" name="Picture 10" descr="A close up of a map&#10;&#10;Description generated with very high confidence">
            <a:extLst>
              <a:ext uri="{FF2B5EF4-FFF2-40B4-BE49-F238E27FC236}">
                <a16:creationId xmlns:a16="http://schemas.microsoft.com/office/drawing/2014/main" id="{DEDCDBB9-B20B-4D7A-BC7D-52B87C4BF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78" y="1683276"/>
            <a:ext cx="5647078" cy="4280080"/>
          </a:xfrm>
          <a:prstGeom prst="rect">
            <a:avLst/>
          </a:prstGeom>
        </p:spPr>
      </p:pic>
    </p:spTree>
    <p:extLst>
      <p:ext uri="{BB962C8B-B14F-4D97-AF65-F5344CB8AC3E}">
        <p14:creationId xmlns:p14="http://schemas.microsoft.com/office/powerpoint/2010/main" val="13244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438"/>
            <a:ext cx="8077200" cy="1066800"/>
          </a:xfrm>
        </p:spPr>
        <p:txBody>
          <a:bodyPr/>
          <a:lstStyle/>
          <a:p>
            <a:r>
              <a:rPr lang="en-US" dirty="0"/>
              <a:t>Optical switching and non-volatile display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3810614" cy="2971800"/>
          </a:xfrm>
          <a:prstGeom prst="rect">
            <a:avLst/>
          </a:prstGeom>
        </p:spPr>
      </p:pic>
      <p:sp>
        <p:nvSpPr>
          <p:cNvPr id="5" name="Rectangle 4"/>
          <p:cNvSpPr/>
          <p:nvPr/>
        </p:nvSpPr>
        <p:spPr>
          <a:xfrm>
            <a:off x="1634640" y="4825347"/>
            <a:ext cx="1608133" cy="369332"/>
          </a:xfrm>
          <a:prstGeom prst="rect">
            <a:avLst/>
          </a:prstGeom>
        </p:spPr>
        <p:txBody>
          <a:bodyPr wrap="none">
            <a:spAutoFit/>
          </a:bodyPr>
          <a:lstStyle/>
          <a:p>
            <a:pPr algn="ctr"/>
            <a:r>
              <a:rPr lang="en-US" dirty="0"/>
              <a:t>Optical switch</a:t>
            </a:r>
          </a:p>
        </p:txBody>
      </p:sp>
      <p:sp>
        <p:nvSpPr>
          <p:cNvPr id="6" name="Rectangle 5"/>
          <p:cNvSpPr/>
          <p:nvPr/>
        </p:nvSpPr>
        <p:spPr>
          <a:xfrm>
            <a:off x="4561415" y="6371051"/>
            <a:ext cx="4378699" cy="307777"/>
          </a:xfrm>
          <a:prstGeom prst="rect">
            <a:avLst/>
          </a:prstGeom>
        </p:spPr>
        <p:txBody>
          <a:bodyPr wrap="none">
            <a:spAutoFit/>
          </a:bodyPr>
          <a:lstStyle/>
          <a:p>
            <a:pPr algn="r">
              <a:spcBef>
                <a:spcPts val="300"/>
              </a:spcBef>
            </a:pPr>
            <a:r>
              <a:rPr lang="en-US" sz="1400" i="1" dirty="0"/>
              <a:t>Nature</a:t>
            </a:r>
            <a:r>
              <a:rPr lang="en-US" sz="1400" dirty="0"/>
              <a:t> </a:t>
            </a:r>
            <a:r>
              <a:rPr lang="en-US" sz="1400" b="1" dirty="0"/>
              <a:t>511</a:t>
            </a:r>
            <a:r>
              <a:rPr lang="en-US" sz="1400" dirty="0"/>
              <a:t>, 206 (2014); </a:t>
            </a:r>
            <a:r>
              <a:rPr lang="en-US" sz="1400" i="1" dirty="0"/>
              <a:t>Adv. Mater.</a:t>
            </a:r>
            <a:r>
              <a:rPr lang="en-US" sz="1400" dirty="0"/>
              <a:t> </a:t>
            </a:r>
            <a:r>
              <a:rPr lang="en-US" sz="1400" b="1" dirty="0"/>
              <a:t>25</a:t>
            </a:r>
            <a:r>
              <a:rPr lang="en-US" sz="1400" dirty="0"/>
              <a:t>, 3050 (2013).</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933" t="43333"/>
          <a:stretch/>
        </p:blipFill>
        <p:spPr>
          <a:xfrm>
            <a:off x="4876800" y="1676400"/>
            <a:ext cx="3597788" cy="35407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076" y="1651686"/>
            <a:ext cx="3708020" cy="3970638"/>
          </a:xfrm>
          <a:prstGeom prst="rect">
            <a:avLst/>
          </a:prstGeom>
        </p:spPr>
      </p:pic>
      <p:sp>
        <p:nvSpPr>
          <p:cNvPr id="12" name="Rectangle 11"/>
          <p:cNvSpPr/>
          <p:nvPr/>
        </p:nvSpPr>
        <p:spPr>
          <a:xfrm>
            <a:off x="5354059" y="5721177"/>
            <a:ext cx="2634054" cy="369332"/>
          </a:xfrm>
          <a:prstGeom prst="rect">
            <a:avLst/>
          </a:prstGeom>
        </p:spPr>
        <p:txBody>
          <a:bodyPr wrap="none">
            <a:spAutoFit/>
          </a:bodyPr>
          <a:lstStyle/>
          <a:p>
            <a:pPr algn="ctr"/>
            <a:r>
              <a:rPr lang="en-US" dirty="0"/>
              <a:t>Electronic paper display</a:t>
            </a:r>
          </a:p>
        </p:txBody>
      </p:sp>
      <p:sp>
        <p:nvSpPr>
          <p:cNvPr id="13" name="Rounded Rectangle 12"/>
          <p:cNvSpPr/>
          <p:nvPr/>
        </p:nvSpPr>
        <p:spPr bwMode="auto">
          <a:xfrm>
            <a:off x="525162" y="5464889"/>
            <a:ext cx="3810614" cy="642096"/>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30188" lvl="0" indent="-171450" eaLnBrk="0" fontAlgn="base" hangingPunct="0">
              <a:spcBef>
                <a:spcPts val="600"/>
              </a:spcBef>
              <a:spcAft>
                <a:spcPct val="0"/>
              </a:spcAft>
              <a:buClr>
                <a:srgbClr val="FF0000"/>
              </a:buClr>
              <a:buFont typeface="Arial" panose="020B0604020202020204" pitchFamily="34" charset="0"/>
              <a:buChar char="?"/>
            </a:pPr>
            <a:r>
              <a:rPr lang="en-US" sz="1600" dirty="0">
                <a:solidFill>
                  <a:prstClr val="black"/>
                </a:solidFill>
                <a:latin typeface="Arial" charset="0"/>
              </a:rPr>
              <a:t>Applications involving </a:t>
            </a:r>
            <a:r>
              <a:rPr lang="en-US" sz="1600" dirty="0" err="1">
                <a:solidFill>
                  <a:prstClr val="black"/>
                </a:solidFill>
                <a:latin typeface="Arial" charset="0"/>
              </a:rPr>
              <a:t>bistable</a:t>
            </a:r>
            <a:r>
              <a:rPr lang="en-US" sz="1600" dirty="0">
                <a:solidFill>
                  <a:prstClr val="black"/>
                </a:solidFill>
                <a:latin typeface="Arial" charset="0"/>
              </a:rPr>
              <a:t> states</a:t>
            </a:r>
            <a:endParaRPr kumimoji="0" lang="en-US" sz="1600" b="0" i="0" u="none" strike="noStrike" cap="none" normalizeH="0" dirty="0">
              <a:ln>
                <a:noFill/>
              </a:ln>
              <a:solidFill>
                <a:schemeClr val="tx1"/>
              </a:solidFill>
              <a:effectLst/>
              <a:latin typeface="Arial" charset="0"/>
            </a:endParaRPr>
          </a:p>
        </p:txBody>
      </p:sp>
    </p:spTree>
    <p:extLst>
      <p:ext uri="{BB962C8B-B14F-4D97-AF65-F5344CB8AC3E}">
        <p14:creationId xmlns:p14="http://schemas.microsoft.com/office/powerpoint/2010/main" val="40470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change materials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560" y="2820018"/>
            <a:ext cx="1757375" cy="18431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031" y="2796081"/>
            <a:ext cx="1819529" cy="1890976"/>
          </a:xfrm>
          <a:prstGeom prst="rect">
            <a:avLst/>
          </a:prstGeom>
        </p:spPr>
      </p:pic>
      <p:cxnSp>
        <p:nvCxnSpPr>
          <p:cNvPr id="9" name="Straight Arrow Connector 8"/>
          <p:cNvCxnSpPr/>
          <p:nvPr/>
        </p:nvCxnSpPr>
        <p:spPr bwMode="auto">
          <a:xfrm flipH="1">
            <a:off x="3911102" y="3666624"/>
            <a:ext cx="1243077" cy="529"/>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0" name="Straight Arrow Connector 9"/>
          <p:cNvCxnSpPr/>
          <p:nvPr/>
        </p:nvCxnSpPr>
        <p:spPr bwMode="auto">
          <a:xfrm flipV="1">
            <a:off x="3911244" y="3907956"/>
            <a:ext cx="1243584" cy="1072"/>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1" name="Rectangle 10"/>
          <p:cNvSpPr/>
          <p:nvPr/>
        </p:nvSpPr>
        <p:spPr>
          <a:xfrm>
            <a:off x="4158155" y="3209735"/>
            <a:ext cx="787395" cy="369332"/>
          </a:xfrm>
          <a:prstGeom prst="rect">
            <a:avLst/>
          </a:prstGeom>
        </p:spPr>
        <p:txBody>
          <a:bodyPr wrap="none">
            <a:spAutoFit/>
          </a:bodyPr>
          <a:lstStyle/>
          <a:p>
            <a:pPr algn="ctr"/>
            <a:r>
              <a:rPr lang="en-US" dirty="0">
                <a:latin typeface="Arial" charset="0"/>
              </a:rPr>
              <a:t>Reset</a:t>
            </a:r>
            <a:endParaRPr lang="en-US" dirty="0"/>
          </a:p>
        </p:txBody>
      </p:sp>
      <p:sp>
        <p:nvSpPr>
          <p:cNvPr id="12" name="Rectangle 11"/>
          <p:cNvSpPr/>
          <p:nvPr/>
        </p:nvSpPr>
        <p:spPr>
          <a:xfrm>
            <a:off x="4275335" y="3992134"/>
            <a:ext cx="530916" cy="369332"/>
          </a:xfrm>
          <a:prstGeom prst="rect">
            <a:avLst/>
          </a:prstGeom>
        </p:spPr>
        <p:txBody>
          <a:bodyPr wrap="none">
            <a:spAutoFit/>
          </a:bodyPr>
          <a:lstStyle/>
          <a:p>
            <a:pPr algn="ctr"/>
            <a:r>
              <a:rPr lang="en-US" dirty="0">
                <a:latin typeface="Arial" charset="0"/>
              </a:rPr>
              <a:t>Set</a:t>
            </a:r>
            <a:endParaRPr lang="en-US" dirty="0"/>
          </a:p>
        </p:txBody>
      </p:sp>
      <p:sp>
        <p:nvSpPr>
          <p:cNvPr id="13" name="Rectangle 12"/>
          <p:cNvSpPr/>
          <p:nvPr/>
        </p:nvSpPr>
        <p:spPr>
          <a:xfrm>
            <a:off x="496331" y="2819393"/>
            <a:ext cx="1479892" cy="369332"/>
          </a:xfrm>
          <a:prstGeom prst="rect">
            <a:avLst/>
          </a:prstGeom>
        </p:spPr>
        <p:txBody>
          <a:bodyPr wrap="none">
            <a:spAutoFit/>
          </a:bodyPr>
          <a:lstStyle/>
          <a:p>
            <a:pPr algn="ctr"/>
            <a:r>
              <a:rPr lang="en-US" b="1" dirty="0">
                <a:latin typeface="Arial" charset="0"/>
              </a:rPr>
              <a:t>Amorphous</a:t>
            </a:r>
            <a:endParaRPr lang="en-US" b="1" dirty="0"/>
          </a:p>
        </p:txBody>
      </p:sp>
      <p:sp>
        <p:nvSpPr>
          <p:cNvPr id="14" name="Rectangle 13"/>
          <p:cNvSpPr/>
          <p:nvPr/>
        </p:nvSpPr>
        <p:spPr>
          <a:xfrm>
            <a:off x="7104421" y="2819393"/>
            <a:ext cx="1364476" cy="369332"/>
          </a:xfrm>
          <a:prstGeom prst="rect">
            <a:avLst/>
          </a:prstGeom>
        </p:spPr>
        <p:txBody>
          <a:bodyPr wrap="none">
            <a:spAutoFit/>
          </a:bodyPr>
          <a:lstStyle/>
          <a:p>
            <a:pPr algn="ctr"/>
            <a:r>
              <a:rPr lang="en-US" b="1" dirty="0">
                <a:latin typeface="Arial" charset="0"/>
              </a:rPr>
              <a:t>Crystalline</a:t>
            </a:r>
            <a:endParaRPr lang="en-US" b="1" dirty="0"/>
          </a:p>
        </p:txBody>
      </p:sp>
      <p:sp>
        <p:nvSpPr>
          <p:cNvPr id="15" name="Rectangle 14"/>
          <p:cNvSpPr/>
          <p:nvPr/>
        </p:nvSpPr>
        <p:spPr>
          <a:xfrm>
            <a:off x="446904" y="4866103"/>
            <a:ext cx="2646878" cy="369332"/>
          </a:xfrm>
          <a:prstGeom prst="rect">
            <a:avLst/>
          </a:prstGeom>
        </p:spPr>
        <p:txBody>
          <a:bodyPr wrap="none">
            <a:spAutoFit/>
          </a:bodyPr>
          <a:lstStyle/>
          <a:p>
            <a:pPr algn="ctr"/>
            <a:r>
              <a:rPr lang="en-US" dirty="0">
                <a:latin typeface="Arial" charset="0"/>
              </a:rPr>
              <a:t>High electrical resistivity</a:t>
            </a:r>
            <a:endParaRPr lang="en-US" dirty="0"/>
          </a:p>
        </p:txBody>
      </p:sp>
      <p:sp>
        <p:nvSpPr>
          <p:cNvPr id="16" name="Rectangle 15"/>
          <p:cNvSpPr/>
          <p:nvPr/>
        </p:nvSpPr>
        <p:spPr>
          <a:xfrm>
            <a:off x="6011931" y="4866103"/>
            <a:ext cx="2595583" cy="369332"/>
          </a:xfrm>
          <a:prstGeom prst="rect">
            <a:avLst/>
          </a:prstGeom>
        </p:spPr>
        <p:txBody>
          <a:bodyPr wrap="none">
            <a:spAutoFit/>
          </a:bodyPr>
          <a:lstStyle/>
          <a:p>
            <a:pPr algn="ctr"/>
            <a:r>
              <a:rPr lang="en-US" dirty="0">
                <a:latin typeface="Arial" charset="0"/>
              </a:rPr>
              <a:t>Low electrical resistivity</a:t>
            </a:r>
            <a:endParaRPr lang="en-US" dirty="0"/>
          </a:p>
        </p:txBody>
      </p:sp>
      <p:sp>
        <p:nvSpPr>
          <p:cNvPr id="17" name="Rectangle 16"/>
          <p:cNvSpPr/>
          <p:nvPr/>
        </p:nvSpPr>
        <p:spPr>
          <a:xfrm>
            <a:off x="504611" y="5267678"/>
            <a:ext cx="2531463" cy="369332"/>
          </a:xfrm>
          <a:prstGeom prst="rect">
            <a:avLst/>
          </a:prstGeom>
        </p:spPr>
        <p:txBody>
          <a:bodyPr wrap="none">
            <a:spAutoFit/>
          </a:bodyPr>
          <a:lstStyle/>
          <a:p>
            <a:pPr algn="ctr"/>
            <a:r>
              <a:rPr lang="en-US" dirty="0">
                <a:latin typeface="Arial" charset="0"/>
              </a:rPr>
              <a:t>Low optical reflectance</a:t>
            </a:r>
            <a:endParaRPr lang="en-US" dirty="0"/>
          </a:p>
        </p:txBody>
      </p:sp>
      <p:sp>
        <p:nvSpPr>
          <p:cNvPr id="18" name="Rectangle 17"/>
          <p:cNvSpPr/>
          <p:nvPr/>
        </p:nvSpPr>
        <p:spPr>
          <a:xfrm>
            <a:off x="6011562" y="5257420"/>
            <a:ext cx="2582759" cy="369332"/>
          </a:xfrm>
          <a:prstGeom prst="rect">
            <a:avLst/>
          </a:prstGeom>
        </p:spPr>
        <p:txBody>
          <a:bodyPr wrap="none">
            <a:spAutoFit/>
          </a:bodyPr>
          <a:lstStyle/>
          <a:p>
            <a:pPr algn="ctr"/>
            <a:r>
              <a:rPr lang="en-US" dirty="0">
                <a:latin typeface="Arial" charset="0"/>
              </a:rPr>
              <a:t>High optical reflectance</a:t>
            </a:r>
            <a:endParaRPr lang="en-US"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304" y="4648818"/>
            <a:ext cx="1589458" cy="1462863"/>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838" y="1616676"/>
            <a:ext cx="1566771" cy="1430529"/>
          </a:xfrm>
          <a:prstGeom prst="rect">
            <a:avLst/>
          </a:prstGeom>
        </p:spPr>
      </p:pic>
      <p:sp>
        <p:nvSpPr>
          <p:cNvPr id="3" name="Slide Number Placeholder 2"/>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80344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young boy sitting on the grass&#10;&#10;Description generated with high confidence">
            <a:extLst>
              <a:ext uri="{FF2B5EF4-FFF2-40B4-BE49-F238E27FC236}">
                <a16:creationId xmlns:a16="http://schemas.microsoft.com/office/drawing/2014/main" id="{8FBD787A-7D00-4970-8E3B-31BAC7BD7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038600"/>
            <a:ext cx="3118268" cy="2078845"/>
          </a:xfrm>
          <a:prstGeom prst="rect">
            <a:avLst/>
          </a:prstGeom>
        </p:spPr>
      </p:pic>
      <p:pic>
        <p:nvPicPr>
          <p:cNvPr id="9" name="Picture 8" descr="A close up of text on a white background&#10;&#10;Description generated with high confidence">
            <a:extLst>
              <a:ext uri="{FF2B5EF4-FFF2-40B4-BE49-F238E27FC236}">
                <a16:creationId xmlns:a16="http://schemas.microsoft.com/office/drawing/2014/main" id="{0F61E1ED-9DE5-4E3B-85D8-4CFA2D473252}"/>
              </a:ext>
            </a:extLst>
          </p:cNvPr>
          <p:cNvPicPr>
            <a:picLocks noChangeAspect="1"/>
          </p:cNvPicPr>
          <p:nvPr/>
        </p:nvPicPr>
        <p:blipFill rotWithShape="1">
          <a:blip r:embed="rId3">
            <a:extLst>
              <a:ext uri="{28A0092B-C50C-407E-A947-70E740481C1C}">
                <a14:useLocalDpi xmlns:a14="http://schemas.microsoft.com/office/drawing/2010/main" val="0"/>
              </a:ext>
            </a:extLst>
          </a:blip>
          <a:srcRect l="3880" t="12790" r="3880" b="10931"/>
          <a:stretch/>
        </p:blipFill>
        <p:spPr>
          <a:xfrm>
            <a:off x="609600" y="761999"/>
            <a:ext cx="7344933" cy="2895600"/>
          </a:xfrm>
          <a:prstGeom prst="rect">
            <a:avLst/>
          </a:prstGeom>
        </p:spPr>
      </p:pic>
      <p:pic>
        <p:nvPicPr>
          <p:cNvPr id="11" name="Picture 10" descr="A picture containing building, indoor&#10;&#10;Description generated with high confidence">
            <a:extLst>
              <a:ext uri="{FF2B5EF4-FFF2-40B4-BE49-F238E27FC236}">
                <a16:creationId xmlns:a16="http://schemas.microsoft.com/office/drawing/2014/main" id="{56B83F82-6038-4531-8AA2-C2345B1CB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866" y="4038600"/>
            <a:ext cx="3048000" cy="2078845"/>
          </a:xfrm>
          <a:prstGeom prst="rect">
            <a:avLst/>
          </a:prstGeom>
        </p:spPr>
      </p:pic>
      <p:pic>
        <p:nvPicPr>
          <p:cNvPr id="17" name="Picture 16" descr="A picture containing person, indoor, sitting, clothing&#10;&#10;Description generated with very high confidence">
            <a:extLst>
              <a:ext uri="{FF2B5EF4-FFF2-40B4-BE49-F238E27FC236}">
                <a16:creationId xmlns:a16="http://schemas.microsoft.com/office/drawing/2014/main" id="{357C9335-A42A-4DA6-B569-BDB14BB30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4602" y="4038600"/>
            <a:ext cx="3118268" cy="2078845"/>
          </a:xfrm>
          <a:prstGeom prst="rect">
            <a:avLst/>
          </a:prstGeom>
        </p:spPr>
      </p:pic>
      <p:pic>
        <p:nvPicPr>
          <p:cNvPr id="21" name="Graphic 20">
            <a:extLst>
              <a:ext uri="{FF2B5EF4-FFF2-40B4-BE49-F238E27FC236}">
                <a16:creationId xmlns:a16="http://schemas.microsoft.com/office/drawing/2014/main" id="{F1D10935-CD58-4526-8813-DA9A93D6D2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3949" y="3276600"/>
            <a:ext cx="1643059" cy="380999"/>
          </a:xfrm>
          <a:prstGeom prst="rect">
            <a:avLst/>
          </a:prstGeom>
        </p:spPr>
      </p:pic>
    </p:spTree>
    <p:extLst>
      <p:ext uri="{BB962C8B-B14F-4D97-AF65-F5344CB8AC3E}">
        <p14:creationId xmlns:p14="http://schemas.microsoft.com/office/powerpoint/2010/main" val="39956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Further readings</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i="1" dirty="0"/>
              <a:t>Phase Change Materials: Science and Application</a:t>
            </a:r>
            <a:r>
              <a:rPr lang="en-US" dirty="0"/>
              <a:t>, Springer (2009).</a:t>
            </a:r>
          </a:p>
          <a:p>
            <a:pPr lvl="1">
              <a:spcBef>
                <a:spcPts val="1200"/>
              </a:spcBef>
            </a:pPr>
            <a:r>
              <a:rPr lang="en-US" sz="2400" dirty="0">
                <a:hlinkClick r:id="rId2"/>
              </a:rPr>
              <a:t>Google book link</a:t>
            </a:r>
            <a:endParaRPr lang="en-US" sz="2400" dirty="0"/>
          </a:p>
          <a:p>
            <a:pPr>
              <a:spcBef>
                <a:spcPts val="1200"/>
              </a:spcBef>
            </a:pPr>
            <a:r>
              <a:rPr lang="en-US" i="1" dirty="0"/>
              <a:t>Emerging Non-Volatile Memories</a:t>
            </a:r>
            <a:r>
              <a:rPr lang="en-US" dirty="0"/>
              <a:t>, Springer (2014).</a:t>
            </a:r>
          </a:p>
          <a:p>
            <a:pPr lvl="1">
              <a:spcBef>
                <a:spcPts val="1200"/>
              </a:spcBef>
            </a:pPr>
            <a:r>
              <a:rPr lang="en-US" sz="2400" dirty="0">
                <a:hlinkClick r:id="rId3"/>
              </a:rPr>
              <a:t>Download link</a:t>
            </a:r>
            <a:r>
              <a:rPr lang="en-US" sz="2400" dirty="0"/>
              <a:t> (MIT certificate required)</a:t>
            </a:r>
          </a:p>
          <a:p>
            <a:pPr>
              <a:spcBef>
                <a:spcPts val="1200"/>
              </a:spcBef>
            </a:pPr>
            <a:r>
              <a:rPr lang="en-US" dirty="0"/>
              <a:t>“Phase change materials and phase change memory,” </a:t>
            </a:r>
            <a:r>
              <a:rPr lang="en-US" i="1" dirty="0"/>
              <a:t>MRS Bull.</a:t>
            </a:r>
            <a:r>
              <a:rPr lang="en-US" dirty="0"/>
              <a:t> </a:t>
            </a:r>
            <a:r>
              <a:rPr lang="en-US" b="1" dirty="0"/>
              <a:t>39</a:t>
            </a:r>
            <a:r>
              <a:rPr lang="en-US" dirty="0"/>
              <a:t>, 703 (2014).</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67951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58"/>
            <a:ext cx="8077200" cy="914400"/>
          </a:xfrm>
        </p:spPr>
        <p:txBody>
          <a:bodyPr/>
          <a:lstStyle/>
          <a:p>
            <a:r>
              <a:rPr lang="en-US" dirty="0"/>
              <a:t>Key performance metrics</a:t>
            </a:r>
          </a:p>
        </p:txBody>
      </p:sp>
      <p:sp>
        <p:nvSpPr>
          <p:cNvPr id="3" name="Content Placeholder 2"/>
          <p:cNvSpPr>
            <a:spLocks noGrp="1"/>
          </p:cNvSpPr>
          <p:nvPr>
            <p:ph idx="1"/>
          </p:nvPr>
        </p:nvSpPr>
        <p:spPr>
          <a:xfrm>
            <a:off x="457200" y="1521615"/>
            <a:ext cx="8077200" cy="4541904"/>
          </a:xfrm>
        </p:spPr>
        <p:txBody>
          <a:bodyPr/>
          <a:lstStyle/>
          <a:p>
            <a:r>
              <a:rPr lang="en-US" sz="2200" dirty="0"/>
              <a:t>Data retention</a:t>
            </a:r>
          </a:p>
          <a:p>
            <a:endParaRPr lang="en-US" sz="2200" dirty="0"/>
          </a:p>
          <a:p>
            <a:r>
              <a:rPr lang="en-US" sz="2200" dirty="0"/>
              <a:t>Programming speed</a:t>
            </a:r>
          </a:p>
          <a:p>
            <a:endParaRPr lang="en-US" sz="2200" dirty="0"/>
          </a:p>
          <a:p>
            <a:r>
              <a:rPr lang="en-US" sz="2200" dirty="0"/>
              <a:t>Recording density</a:t>
            </a:r>
          </a:p>
          <a:p>
            <a:endParaRPr lang="en-US" sz="2200" dirty="0"/>
          </a:p>
          <a:p>
            <a:r>
              <a:rPr lang="en-US" sz="2200" dirty="0"/>
              <a:t>Endurance (cycle lifetime)</a:t>
            </a:r>
          </a:p>
          <a:p>
            <a:endParaRPr lang="en-US" sz="2200" dirty="0"/>
          </a:p>
          <a:p>
            <a:r>
              <a:rPr lang="en-US" sz="2200" dirty="0"/>
              <a:t>Power consumption</a:t>
            </a:r>
          </a:p>
        </p:txBody>
      </p:sp>
      <p:sp>
        <p:nvSpPr>
          <p:cNvPr id="4" name="Content Placeholder 2"/>
          <p:cNvSpPr txBox="1">
            <a:spLocks/>
          </p:cNvSpPr>
          <p:nvPr/>
        </p:nvSpPr>
        <p:spPr bwMode="auto">
          <a:xfrm>
            <a:off x="797010" y="1954396"/>
            <a:ext cx="7417527" cy="43969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spcBef>
                <a:spcPts val="1000"/>
              </a:spcBef>
              <a:buClr>
                <a:schemeClr val="accent2"/>
              </a:buClr>
              <a:buFont typeface="Wingdings" panose="05000000000000000000" pitchFamily="2" charset="2"/>
              <a:buChar char="q"/>
            </a:pPr>
            <a:r>
              <a:rPr lang="en-US" sz="2050" kern="0" dirty="0"/>
              <a:t>Good glass stability</a:t>
            </a:r>
          </a:p>
          <a:p>
            <a:pPr>
              <a:spcBef>
                <a:spcPts val="1000"/>
              </a:spcBef>
              <a:buClr>
                <a:schemeClr val="accent2"/>
              </a:buClr>
              <a:buFont typeface="Wingdings" panose="05000000000000000000" pitchFamily="2" charset="2"/>
              <a:buChar char="q"/>
            </a:pPr>
            <a:endParaRPr lang="en-US" sz="2050" kern="0" dirty="0"/>
          </a:p>
          <a:p>
            <a:pPr>
              <a:spcBef>
                <a:spcPts val="1000"/>
              </a:spcBef>
              <a:buClr>
                <a:schemeClr val="accent2"/>
              </a:buClr>
              <a:buFont typeface="Wingdings" panose="05000000000000000000" pitchFamily="2" charset="2"/>
              <a:buChar char="q"/>
            </a:pPr>
            <a:r>
              <a:rPr lang="en-US" sz="2050" kern="0" dirty="0"/>
              <a:t>Fast crystallization</a:t>
            </a:r>
          </a:p>
          <a:p>
            <a:pPr>
              <a:spcBef>
                <a:spcPts val="1000"/>
              </a:spcBef>
              <a:buClr>
                <a:schemeClr val="accent2"/>
              </a:buClr>
              <a:buFont typeface="Wingdings" panose="05000000000000000000" pitchFamily="2" charset="2"/>
              <a:buChar char="q"/>
            </a:pPr>
            <a:endParaRPr lang="en-US" sz="2050" kern="0" dirty="0"/>
          </a:p>
          <a:p>
            <a:pPr>
              <a:spcBef>
                <a:spcPts val="1000"/>
              </a:spcBef>
              <a:buClr>
                <a:schemeClr val="accent2"/>
              </a:buClr>
              <a:buFont typeface="Wingdings" panose="05000000000000000000" pitchFamily="2" charset="2"/>
              <a:buChar char="q"/>
            </a:pPr>
            <a:r>
              <a:rPr lang="en-US" sz="2050" kern="0" dirty="0"/>
              <a:t>Size dependence of material properties, driver size</a:t>
            </a:r>
          </a:p>
          <a:p>
            <a:pPr>
              <a:spcBef>
                <a:spcPts val="1000"/>
              </a:spcBef>
              <a:buClr>
                <a:schemeClr val="accent2"/>
              </a:buClr>
              <a:buFont typeface="Wingdings" panose="05000000000000000000" pitchFamily="2" charset="2"/>
              <a:buChar char="q"/>
            </a:pPr>
            <a:endParaRPr lang="en-US" sz="2050" kern="0" dirty="0"/>
          </a:p>
          <a:p>
            <a:pPr>
              <a:spcBef>
                <a:spcPts val="1000"/>
              </a:spcBef>
              <a:buClr>
                <a:schemeClr val="accent2"/>
              </a:buClr>
              <a:buFont typeface="Wingdings" panose="05000000000000000000" pitchFamily="2" charset="2"/>
              <a:buChar char="q"/>
            </a:pPr>
            <a:r>
              <a:rPr lang="en-US" sz="2050" kern="0" dirty="0"/>
              <a:t>Phase and interface stability</a:t>
            </a:r>
          </a:p>
          <a:p>
            <a:pPr>
              <a:spcBef>
                <a:spcPts val="1000"/>
              </a:spcBef>
              <a:buClr>
                <a:schemeClr val="accent2"/>
              </a:buClr>
              <a:buFont typeface="Wingdings" panose="05000000000000000000" pitchFamily="2" charset="2"/>
              <a:buChar char="q"/>
            </a:pPr>
            <a:endParaRPr lang="en-US" sz="2050" kern="0" dirty="0"/>
          </a:p>
          <a:p>
            <a:pPr>
              <a:spcBef>
                <a:spcPts val="1000"/>
              </a:spcBef>
              <a:buClr>
                <a:schemeClr val="accent2"/>
              </a:buClr>
              <a:buFont typeface="Wingdings" panose="05000000000000000000" pitchFamily="2" charset="2"/>
              <a:buChar char="q"/>
            </a:pPr>
            <a:r>
              <a:rPr lang="en-US" sz="2050" kern="0" dirty="0"/>
              <a:t>Enthalpy of melting, heat capacity</a:t>
            </a:r>
          </a:p>
          <a:p>
            <a:pPr>
              <a:spcBef>
                <a:spcPts val="1000"/>
              </a:spcBef>
              <a:buClr>
                <a:schemeClr val="accent2"/>
              </a:buClr>
              <a:buFont typeface="Wingdings" panose="05000000000000000000" pitchFamily="2" charset="2"/>
              <a:buChar char="q"/>
            </a:pPr>
            <a:r>
              <a:rPr lang="en-US" sz="2050" kern="0" dirty="0"/>
              <a:t>Low thermal conductivity</a:t>
            </a:r>
          </a:p>
        </p:txBody>
      </p:sp>
      <p:grpSp>
        <p:nvGrpSpPr>
          <p:cNvPr id="18" name="Group 17"/>
          <p:cNvGrpSpPr/>
          <p:nvPr/>
        </p:nvGrpSpPr>
        <p:grpSpPr>
          <a:xfrm>
            <a:off x="3768810" y="2133600"/>
            <a:ext cx="3393434" cy="931818"/>
            <a:chOff x="3962400" y="2259873"/>
            <a:chExt cx="3393434" cy="931818"/>
          </a:xfrm>
        </p:grpSpPr>
        <p:cxnSp>
          <p:nvCxnSpPr>
            <p:cNvPr id="8" name="Straight Connector 7"/>
            <p:cNvCxnSpPr/>
            <p:nvPr/>
          </p:nvCxnSpPr>
          <p:spPr bwMode="auto">
            <a:xfrm>
              <a:off x="3962400" y="2259873"/>
              <a:ext cx="533400" cy="0"/>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cxnSp>
          <p:nvCxnSpPr>
            <p:cNvPr id="9" name="Straight Connector 8"/>
            <p:cNvCxnSpPr/>
            <p:nvPr/>
          </p:nvCxnSpPr>
          <p:spPr bwMode="auto">
            <a:xfrm>
              <a:off x="3962400" y="3191691"/>
              <a:ext cx="533400" cy="0"/>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cxnSp>
          <p:nvCxnSpPr>
            <p:cNvPr id="10" name="Straight Connector 9"/>
            <p:cNvCxnSpPr/>
            <p:nvPr/>
          </p:nvCxnSpPr>
          <p:spPr bwMode="auto">
            <a:xfrm flipV="1">
              <a:off x="4495800" y="2259873"/>
              <a:ext cx="0" cy="931818"/>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cxnSp>
          <p:nvCxnSpPr>
            <p:cNvPr id="14" name="Straight Connector 13"/>
            <p:cNvCxnSpPr/>
            <p:nvPr/>
          </p:nvCxnSpPr>
          <p:spPr bwMode="auto">
            <a:xfrm>
              <a:off x="4495800" y="2717073"/>
              <a:ext cx="304800" cy="0"/>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pic>
          <p:nvPicPr>
            <p:cNvPr id="16" name="Picture 17" descr="balance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1100" y="2259873"/>
              <a:ext cx="1219200" cy="8921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235014" y="2521294"/>
              <a:ext cx="1120820" cy="369332"/>
            </a:xfrm>
            <a:prstGeom prst="rect">
              <a:avLst/>
            </a:prstGeom>
          </p:spPr>
          <p:txBody>
            <a:bodyPr wrap="none">
              <a:spAutoFit/>
            </a:bodyPr>
            <a:lstStyle/>
            <a:p>
              <a:pPr algn="ctr"/>
              <a:r>
                <a:rPr lang="en-US" kern="0" dirty="0">
                  <a:solidFill>
                    <a:schemeClr val="accent2"/>
                  </a:solidFill>
                </a:rPr>
                <a:t>Trade-off</a:t>
              </a:r>
              <a:endParaRPr lang="en-US" dirty="0">
                <a:solidFill>
                  <a:schemeClr val="accent2"/>
                </a:solidFill>
              </a:endParaRPr>
            </a:p>
          </p:txBody>
        </p:sp>
      </p:grpSp>
      <p:graphicFrame>
        <p:nvGraphicFramePr>
          <p:cNvPr id="19" name="Object 18"/>
          <p:cNvGraphicFramePr>
            <a:graphicFrameLocks noChangeAspect="1"/>
          </p:cNvGraphicFramePr>
          <p:nvPr>
            <p:extLst>
              <p:ext uri="{D42A27DB-BD31-4B8C-83A1-F6EECF244321}">
                <p14:modId xmlns:p14="http://schemas.microsoft.com/office/powerpoint/2010/main" val="1407563242"/>
              </p:ext>
            </p:extLst>
          </p:nvPr>
        </p:nvGraphicFramePr>
        <p:xfrm>
          <a:off x="5345328" y="5381678"/>
          <a:ext cx="2513012" cy="592137"/>
        </p:xfrm>
        <a:graphic>
          <a:graphicData uri="http://schemas.openxmlformats.org/presentationml/2006/ole">
            <mc:AlternateContent xmlns:mc="http://schemas.openxmlformats.org/markup-compatibility/2006">
              <mc:Choice xmlns:v="urn:schemas-microsoft-com:vml" Requires="v">
                <p:oleObj spid="_x0000_s1026" name="Equation" r:id="rId4" imgW="1295280" imgH="330120" progId="Equation.DSMT4">
                  <p:embed/>
                </p:oleObj>
              </mc:Choice>
              <mc:Fallback>
                <p:oleObj name="Equation" r:id="rId4" imgW="1295280" imgH="330120" progId="Equation.DSMT4">
                  <p:embed/>
                  <p:pic>
                    <p:nvPicPr>
                      <p:cNvPr id="19" name="Object 18"/>
                      <p:cNvPicPr>
                        <a:picLocks noChangeAspect="1" noChangeArrowheads="1"/>
                      </p:cNvPicPr>
                      <p:nvPr/>
                    </p:nvPicPr>
                    <p:blipFill>
                      <a:blip r:embed="rId5"/>
                      <a:srcRect/>
                      <a:stretch>
                        <a:fillRect/>
                      </a:stretch>
                    </p:blipFill>
                    <p:spPr bwMode="auto">
                      <a:xfrm>
                        <a:off x="5345328" y="5381678"/>
                        <a:ext cx="2513012" cy="592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05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676"/>
            <a:ext cx="8077200" cy="1066800"/>
          </a:xfrm>
        </p:spPr>
        <p:txBody>
          <a:bodyPr/>
          <a:lstStyle/>
          <a:p>
            <a:r>
              <a:rPr lang="en-US" dirty="0"/>
              <a:t>Ge-Sb-</a:t>
            </a:r>
            <a:r>
              <a:rPr lang="en-US" dirty="0" err="1"/>
              <a:t>Te</a:t>
            </a:r>
            <a:r>
              <a:rPr lang="en-US" dirty="0"/>
              <a:t> (GST) phase change alloy</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9949" y="1659128"/>
            <a:ext cx="4473051" cy="3827272"/>
          </a:xfrm>
          <a:prstGeom prst="rect">
            <a:avLst/>
          </a:prstGeom>
        </p:spPr>
      </p:pic>
      <p:grpSp>
        <p:nvGrpSpPr>
          <p:cNvPr id="13" name="Group 12"/>
          <p:cNvGrpSpPr/>
          <p:nvPr/>
        </p:nvGrpSpPr>
        <p:grpSpPr>
          <a:xfrm>
            <a:off x="3834714" y="3942438"/>
            <a:ext cx="1822473" cy="1428717"/>
            <a:chOff x="3606114" y="3942438"/>
            <a:chExt cx="1822473" cy="1428717"/>
          </a:xfrm>
        </p:grpSpPr>
        <p:cxnSp>
          <p:nvCxnSpPr>
            <p:cNvPr id="6" name="Straight Connector 5"/>
            <p:cNvCxnSpPr/>
            <p:nvPr/>
          </p:nvCxnSpPr>
          <p:spPr bwMode="auto">
            <a:xfrm flipH="1" flipV="1">
              <a:off x="4707924" y="4337684"/>
              <a:ext cx="381000" cy="675040"/>
            </a:xfrm>
            <a:prstGeom prst="line">
              <a:avLst/>
            </a:prstGeom>
            <a:solidFill>
              <a:schemeClr val="accent1"/>
            </a:solidFill>
            <a:ln w="22225" cap="flat" cmpd="sng" algn="ctr">
              <a:solidFill>
                <a:schemeClr val="accent6">
                  <a:lumMod val="75000"/>
                </a:schemeClr>
              </a:solidFill>
              <a:prstDash val="sysDash"/>
              <a:round/>
              <a:headEnd type="none" w="med" len="med"/>
              <a:tailEnd type="none" w="med" len="med"/>
            </a:ln>
            <a:effectLst/>
          </p:spPr>
        </p:cxnSp>
        <p:sp>
          <p:nvSpPr>
            <p:cNvPr id="8" name="TextBox 7"/>
            <p:cNvSpPr txBox="1"/>
            <p:nvPr/>
          </p:nvSpPr>
          <p:spPr>
            <a:xfrm>
              <a:off x="4110567" y="3942438"/>
              <a:ext cx="714747" cy="323165"/>
            </a:xfrm>
            <a:prstGeom prst="rect">
              <a:avLst/>
            </a:prstGeom>
            <a:noFill/>
          </p:spPr>
          <p:txBody>
            <a:bodyPr wrap="none" rtlCol="0">
              <a:spAutoFit/>
            </a:bodyPr>
            <a:lstStyle/>
            <a:p>
              <a:r>
                <a:rPr lang="en-US" sz="1500" dirty="0">
                  <a:solidFill>
                    <a:schemeClr val="accent6">
                      <a:lumMod val="75000"/>
                    </a:schemeClr>
                  </a:solidFill>
                </a:rPr>
                <a:t>GeTe</a:t>
              </a:r>
              <a:r>
                <a:rPr lang="en-US" sz="1500" baseline="-25000" dirty="0">
                  <a:solidFill>
                    <a:schemeClr val="accent6">
                      <a:lumMod val="75000"/>
                    </a:schemeClr>
                  </a:solidFill>
                </a:rPr>
                <a:t>4</a:t>
              </a:r>
            </a:p>
          </p:txBody>
        </p:sp>
        <p:sp>
          <p:nvSpPr>
            <p:cNvPr id="9" name="TextBox 8"/>
            <p:cNvSpPr txBox="1"/>
            <p:nvPr/>
          </p:nvSpPr>
          <p:spPr>
            <a:xfrm>
              <a:off x="3606114" y="4448686"/>
              <a:ext cx="1371601" cy="553998"/>
            </a:xfrm>
            <a:prstGeom prst="rect">
              <a:avLst/>
            </a:prstGeom>
            <a:noFill/>
          </p:spPr>
          <p:txBody>
            <a:bodyPr wrap="square" rtlCol="0">
              <a:spAutoFit/>
            </a:bodyPr>
            <a:lstStyle/>
            <a:p>
              <a:pPr algn="ctr"/>
              <a:r>
                <a:rPr lang="en-US" sz="1500" dirty="0">
                  <a:solidFill>
                    <a:schemeClr val="accent6">
                      <a:lumMod val="75000"/>
                    </a:schemeClr>
                  </a:solidFill>
                </a:rPr>
                <a:t>Isostatic compositions</a:t>
              </a:r>
              <a:endParaRPr lang="en-US" sz="1500" baseline="-25000" dirty="0">
                <a:solidFill>
                  <a:schemeClr val="accent6">
                    <a:lumMod val="75000"/>
                  </a:schemeClr>
                </a:solidFill>
              </a:endParaRPr>
            </a:p>
          </p:txBody>
        </p:sp>
        <p:sp>
          <p:nvSpPr>
            <p:cNvPr id="12" name="TextBox 11"/>
            <p:cNvSpPr txBox="1"/>
            <p:nvPr/>
          </p:nvSpPr>
          <p:spPr>
            <a:xfrm>
              <a:off x="4734679" y="5047990"/>
              <a:ext cx="693908" cy="323165"/>
            </a:xfrm>
            <a:prstGeom prst="rect">
              <a:avLst/>
            </a:prstGeom>
            <a:noFill/>
          </p:spPr>
          <p:txBody>
            <a:bodyPr wrap="none" rtlCol="0">
              <a:spAutoFit/>
            </a:bodyPr>
            <a:lstStyle/>
            <a:p>
              <a:r>
                <a:rPr lang="en-US" sz="1500" dirty="0">
                  <a:solidFill>
                    <a:schemeClr val="accent6">
                      <a:lumMod val="75000"/>
                    </a:schemeClr>
                  </a:solidFill>
                </a:rPr>
                <a:t>SbTe</a:t>
              </a:r>
              <a:r>
                <a:rPr lang="en-US" sz="1500" baseline="-25000" dirty="0">
                  <a:solidFill>
                    <a:schemeClr val="accent6">
                      <a:lumMod val="75000"/>
                    </a:schemeClr>
                  </a:solidFill>
                </a:rPr>
                <a:t>4</a:t>
              </a:r>
            </a:p>
          </p:txBody>
        </p:sp>
      </p:grpSp>
      <p:sp>
        <p:nvSpPr>
          <p:cNvPr id="14" name="Rectangle 13"/>
          <p:cNvSpPr/>
          <p:nvPr/>
        </p:nvSpPr>
        <p:spPr>
          <a:xfrm>
            <a:off x="5474460" y="5746432"/>
            <a:ext cx="3059940" cy="561692"/>
          </a:xfrm>
          <a:prstGeom prst="rect">
            <a:avLst/>
          </a:prstGeom>
        </p:spPr>
        <p:txBody>
          <a:bodyPr wrap="none">
            <a:spAutoFit/>
          </a:bodyPr>
          <a:lstStyle/>
          <a:p>
            <a:pPr algn="r">
              <a:spcBef>
                <a:spcPts val="300"/>
              </a:spcBef>
            </a:pPr>
            <a:r>
              <a:rPr lang="en-US" sz="1400" i="1" dirty="0">
                <a:solidFill>
                  <a:srgbClr val="222222"/>
                </a:solidFill>
                <a:latin typeface="Arial" panose="020B0604020202020204" pitchFamily="34" charset="0"/>
              </a:rPr>
              <a:t>Phys. Rev. B</a:t>
            </a:r>
            <a:r>
              <a:rPr lang="en-US" sz="1400" dirty="0">
                <a:solidFill>
                  <a:srgbClr val="222222"/>
                </a:solidFill>
                <a:latin typeface="Arial" panose="020B0604020202020204" pitchFamily="34" charset="0"/>
              </a:rPr>
              <a:t> </a:t>
            </a:r>
            <a:r>
              <a:rPr lang="en-US" sz="1400" b="1" dirty="0">
                <a:solidFill>
                  <a:srgbClr val="222222"/>
                </a:solidFill>
                <a:latin typeface="Arial" panose="020B0604020202020204" pitchFamily="34" charset="0"/>
              </a:rPr>
              <a:t>81</a:t>
            </a:r>
            <a:r>
              <a:rPr lang="en-US" sz="1400" dirty="0">
                <a:solidFill>
                  <a:srgbClr val="222222"/>
                </a:solidFill>
                <a:latin typeface="Arial" panose="020B0604020202020204" pitchFamily="34" charset="0"/>
              </a:rPr>
              <a:t>, 174206 (2010);</a:t>
            </a:r>
          </a:p>
          <a:p>
            <a:pPr algn="r">
              <a:spcBef>
                <a:spcPts val="300"/>
              </a:spcBef>
            </a:pPr>
            <a:r>
              <a:rPr lang="en-US" sz="1400" i="1" dirty="0"/>
              <a:t>Solid-State Electron. </a:t>
            </a:r>
            <a:r>
              <a:rPr lang="en-US" sz="1400" b="1" dirty="0"/>
              <a:t>111</a:t>
            </a:r>
            <a:r>
              <a:rPr lang="en-US" sz="1400" dirty="0"/>
              <a:t>, 27 (2015).</a:t>
            </a:r>
          </a:p>
        </p:txBody>
      </p:sp>
      <p:sp>
        <p:nvSpPr>
          <p:cNvPr id="3" name="Content Placeholder 2"/>
          <p:cNvSpPr>
            <a:spLocks noGrp="1"/>
          </p:cNvSpPr>
          <p:nvPr>
            <p:ph idx="1"/>
          </p:nvPr>
        </p:nvSpPr>
        <p:spPr>
          <a:xfrm>
            <a:off x="457200" y="1659128"/>
            <a:ext cx="4876800" cy="4453348"/>
          </a:xfrm>
        </p:spPr>
        <p:txBody>
          <a:bodyPr/>
          <a:lstStyle/>
          <a:p>
            <a:pPr>
              <a:spcBef>
                <a:spcPts val="1200"/>
              </a:spcBef>
            </a:pPr>
            <a:r>
              <a:rPr lang="en-US" sz="2000" dirty="0"/>
              <a:t>Pseudo-binary alloy: (</a:t>
            </a:r>
            <a:r>
              <a:rPr lang="en-US" sz="2000" dirty="0" err="1"/>
              <a:t>GeTe</a:t>
            </a:r>
            <a:r>
              <a:rPr lang="en-US" sz="2000" dirty="0"/>
              <a:t>)</a:t>
            </a:r>
            <a:r>
              <a:rPr lang="en-US" sz="2000" baseline="-25000" dirty="0"/>
              <a:t>x</a:t>
            </a:r>
            <a:r>
              <a:rPr lang="en-US" sz="2000" dirty="0"/>
              <a:t>(Sb</a:t>
            </a:r>
            <a:r>
              <a:rPr lang="en-US" sz="2000" baseline="-25000" dirty="0"/>
              <a:t>2</a:t>
            </a:r>
            <a:r>
              <a:rPr lang="en-US" sz="2000" dirty="0"/>
              <a:t>Te</a:t>
            </a:r>
            <a:r>
              <a:rPr lang="en-US" sz="2000" baseline="-25000" dirty="0"/>
              <a:t>3</a:t>
            </a:r>
            <a:r>
              <a:rPr lang="en-US" sz="2000" dirty="0"/>
              <a:t>)</a:t>
            </a:r>
            <a:r>
              <a:rPr lang="en-US" sz="2000" baseline="-25000" dirty="0"/>
              <a:t>y</a:t>
            </a:r>
          </a:p>
          <a:p>
            <a:pPr marL="684213" lvl="1">
              <a:spcBef>
                <a:spcPts val="1200"/>
              </a:spcBef>
            </a:pPr>
            <a:r>
              <a:rPr lang="en-US" dirty="0"/>
              <a:t>Main commercial composition</a:t>
            </a:r>
          </a:p>
          <a:p>
            <a:pPr marL="684213" lvl="1">
              <a:spcBef>
                <a:spcPts val="1200"/>
              </a:spcBef>
            </a:pPr>
            <a:r>
              <a:rPr lang="en-US" dirty="0"/>
              <a:t>Stressed rigid 3-D network</a:t>
            </a:r>
          </a:p>
          <a:p>
            <a:pPr marL="231775">
              <a:spcBef>
                <a:spcPts val="1200"/>
              </a:spcBef>
            </a:pPr>
            <a:r>
              <a:rPr lang="en-US" sz="2000" dirty="0"/>
              <a:t>Fast switching compositions</a:t>
            </a:r>
          </a:p>
          <a:p>
            <a:pPr marL="684213" lvl="1">
              <a:spcBef>
                <a:spcPts val="1200"/>
              </a:spcBef>
            </a:pPr>
            <a:r>
              <a:rPr lang="en-US" dirty="0"/>
              <a:t>Ge</a:t>
            </a:r>
            <a:r>
              <a:rPr lang="en-US" baseline="-25000" dirty="0"/>
              <a:t>15</a:t>
            </a:r>
            <a:r>
              <a:rPr lang="en-US" dirty="0"/>
              <a:t>Sb</a:t>
            </a:r>
            <a:r>
              <a:rPr lang="en-US" baseline="-25000" dirty="0"/>
              <a:t>85</a:t>
            </a:r>
            <a:r>
              <a:rPr lang="en-US" dirty="0"/>
              <a:t>, Sb</a:t>
            </a:r>
            <a:r>
              <a:rPr lang="en-US" baseline="-25000" dirty="0"/>
              <a:t>2</a:t>
            </a:r>
            <a:r>
              <a:rPr lang="en-US" dirty="0"/>
              <a:t>Te</a:t>
            </a:r>
          </a:p>
          <a:p>
            <a:pPr marL="231775">
              <a:spcBef>
                <a:spcPts val="1200"/>
              </a:spcBef>
            </a:pPr>
            <a:r>
              <a:rPr lang="en-US" sz="2000" dirty="0"/>
              <a:t>High thermal stability alloys</a:t>
            </a:r>
          </a:p>
          <a:p>
            <a:pPr marL="684213" lvl="1">
              <a:spcBef>
                <a:spcPts val="1200"/>
              </a:spcBef>
            </a:pPr>
            <a:r>
              <a:rPr lang="en-US" dirty="0"/>
              <a:t>(Ge</a:t>
            </a:r>
            <a:r>
              <a:rPr lang="en-US" baseline="-25000" dirty="0"/>
              <a:t>2</a:t>
            </a:r>
            <a:r>
              <a:rPr lang="en-US" dirty="0"/>
              <a:t>Sb</a:t>
            </a:r>
            <a:r>
              <a:rPr lang="en-US" baseline="-25000" dirty="0"/>
              <a:t>1</a:t>
            </a:r>
            <a:r>
              <a:rPr lang="en-US" dirty="0"/>
              <a:t>Te</a:t>
            </a:r>
            <a:r>
              <a:rPr lang="en-US" baseline="-25000" dirty="0"/>
              <a:t>2</a:t>
            </a:r>
            <a:r>
              <a:rPr lang="en-US" dirty="0"/>
              <a:t>)</a:t>
            </a:r>
            <a:r>
              <a:rPr lang="en-US" baseline="-25000" dirty="0"/>
              <a:t>x</a:t>
            </a:r>
            <a:r>
              <a:rPr lang="en-US" dirty="0"/>
              <a:t>(Ge)</a:t>
            </a:r>
            <a:r>
              <a:rPr lang="en-US" baseline="-25000" dirty="0"/>
              <a:t>y</a:t>
            </a:r>
            <a:endParaRPr lang="en-US" dirty="0"/>
          </a:p>
        </p:txBody>
      </p:sp>
      <p:sp>
        <p:nvSpPr>
          <p:cNvPr id="22" name="Rectangle 21"/>
          <p:cNvSpPr/>
          <p:nvPr/>
        </p:nvSpPr>
        <p:spPr>
          <a:xfrm>
            <a:off x="462347" y="4886643"/>
            <a:ext cx="3734926" cy="861774"/>
          </a:xfrm>
          <a:prstGeom prst="rect">
            <a:avLst/>
          </a:prstGeom>
        </p:spPr>
        <p:txBody>
          <a:bodyPr wrap="square">
            <a:spAutoFit/>
          </a:bodyPr>
          <a:lstStyle/>
          <a:p>
            <a:pPr marL="342900" lvl="0" indent="-342900" fontAlgn="base">
              <a:spcBef>
                <a:spcPts val="1200"/>
              </a:spcBef>
              <a:spcAft>
                <a:spcPct val="0"/>
              </a:spcAft>
              <a:buClr>
                <a:srgbClr val="1F497D"/>
              </a:buClr>
              <a:buSzPct val="75000"/>
              <a:buFont typeface="Wingdings" pitchFamily="2" charset="2"/>
              <a:buChar char="n"/>
            </a:pPr>
            <a:r>
              <a:rPr lang="en-US" sz="2000" kern="0" dirty="0">
                <a:solidFill>
                  <a:prstClr val="black"/>
                </a:solidFill>
              </a:rPr>
              <a:t>Amorphous: covalent</a:t>
            </a:r>
          </a:p>
          <a:p>
            <a:pPr marL="342900" indent="-342900" fontAlgn="base">
              <a:spcBef>
                <a:spcPts val="1200"/>
              </a:spcBef>
              <a:spcAft>
                <a:spcPct val="0"/>
              </a:spcAft>
              <a:buClr>
                <a:srgbClr val="1F497D"/>
              </a:buClr>
              <a:buSzPct val="75000"/>
              <a:buFont typeface="Wingdings" pitchFamily="2" charset="2"/>
              <a:buChar char="n"/>
            </a:pPr>
            <a:r>
              <a:rPr lang="en-US" sz="2000" kern="0" dirty="0">
                <a:solidFill>
                  <a:prstClr val="black"/>
                </a:solidFill>
              </a:rPr>
              <a:t>Crystal: resonant bonding</a:t>
            </a:r>
          </a:p>
        </p:txBody>
      </p:sp>
      <p:sp>
        <p:nvSpPr>
          <p:cNvPr id="5" name="Slide Number Placeholder 4"/>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4244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676"/>
            <a:ext cx="8077200" cy="1066800"/>
          </a:xfrm>
        </p:spPr>
        <p:txBody>
          <a:bodyPr/>
          <a:lstStyle/>
          <a:p>
            <a:r>
              <a:rPr lang="en-US" dirty="0"/>
              <a:t>Ge-Sb-</a:t>
            </a:r>
            <a:r>
              <a:rPr lang="en-US" dirty="0" err="1"/>
              <a:t>Te</a:t>
            </a:r>
            <a:r>
              <a:rPr lang="en-US" dirty="0"/>
              <a:t> (GST) phase change alloy</a:t>
            </a:r>
          </a:p>
        </p:txBody>
      </p:sp>
      <p:sp>
        <p:nvSpPr>
          <p:cNvPr id="14" name="Rectangle 13"/>
          <p:cNvSpPr/>
          <p:nvPr/>
        </p:nvSpPr>
        <p:spPr>
          <a:xfrm>
            <a:off x="5474460" y="5746432"/>
            <a:ext cx="3059940" cy="561692"/>
          </a:xfrm>
          <a:prstGeom prst="rect">
            <a:avLst/>
          </a:prstGeom>
        </p:spPr>
        <p:txBody>
          <a:bodyPr wrap="none">
            <a:spAutoFit/>
          </a:bodyPr>
          <a:lstStyle/>
          <a:p>
            <a:pPr algn="r">
              <a:spcBef>
                <a:spcPts val="300"/>
              </a:spcBef>
            </a:pPr>
            <a:r>
              <a:rPr lang="en-US" sz="1400" i="1" dirty="0">
                <a:solidFill>
                  <a:srgbClr val="222222"/>
                </a:solidFill>
                <a:latin typeface="Arial" panose="020B0604020202020204" pitchFamily="34" charset="0"/>
              </a:rPr>
              <a:t>Phys. Rev. B</a:t>
            </a:r>
            <a:r>
              <a:rPr lang="en-US" sz="1400" dirty="0">
                <a:solidFill>
                  <a:srgbClr val="222222"/>
                </a:solidFill>
                <a:latin typeface="Arial" panose="020B0604020202020204" pitchFamily="34" charset="0"/>
              </a:rPr>
              <a:t> </a:t>
            </a:r>
            <a:r>
              <a:rPr lang="en-US" sz="1400" b="1" dirty="0">
                <a:solidFill>
                  <a:srgbClr val="222222"/>
                </a:solidFill>
                <a:latin typeface="Arial" panose="020B0604020202020204" pitchFamily="34" charset="0"/>
              </a:rPr>
              <a:t>81</a:t>
            </a:r>
            <a:r>
              <a:rPr lang="en-US" sz="1400" dirty="0">
                <a:solidFill>
                  <a:srgbClr val="222222"/>
                </a:solidFill>
                <a:latin typeface="Arial" panose="020B0604020202020204" pitchFamily="34" charset="0"/>
              </a:rPr>
              <a:t>, 174206 (2010);</a:t>
            </a:r>
          </a:p>
          <a:p>
            <a:pPr algn="r">
              <a:spcBef>
                <a:spcPts val="300"/>
              </a:spcBef>
            </a:pPr>
            <a:r>
              <a:rPr lang="en-US" sz="1400" i="1" dirty="0"/>
              <a:t>Solid-State Electron. </a:t>
            </a:r>
            <a:r>
              <a:rPr lang="en-US" sz="1400" b="1" dirty="0"/>
              <a:t>111</a:t>
            </a:r>
            <a:r>
              <a:rPr lang="en-US" sz="1400" dirty="0"/>
              <a:t>, 27 (2015).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880" y="1948192"/>
            <a:ext cx="4443358" cy="3208694"/>
          </a:xfrm>
          <a:prstGeom prst="rect">
            <a:avLst/>
          </a:prstGeom>
        </p:spPr>
      </p:pic>
      <p:sp>
        <p:nvSpPr>
          <p:cNvPr id="3" name="Content Placeholder 2"/>
          <p:cNvSpPr>
            <a:spLocks noGrp="1"/>
          </p:cNvSpPr>
          <p:nvPr>
            <p:ph idx="1"/>
          </p:nvPr>
        </p:nvSpPr>
        <p:spPr>
          <a:xfrm>
            <a:off x="457200" y="1659128"/>
            <a:ext cx="4876800" cy="4453348"/>
          </a:xfrm>
        </p:spPr>
        <p:txBody>
          <a:bodyPr/>
          <a:lstStyle/>
          <a:p>
            <a:pPr>
              <a:spcBef>
                <a:spcPts val="1200"/>
              </a:spcBef>
            </a:pPr>
            <a:r>
              <a:rPr lang="en-US" sz="2000" dirty="0"/>
              <a:t>Pseudo-binary alloy: (</a:t>
            </a:r>
            <a:r>
              <a:rPr lang="en-US" sz="2000" dirty="0" err="1"/>
              <a:t>GeTe</a:t>
            </a:r>
            <a:r>
              <a:rPr lang="en-US" sz="2000" dirty="0"/>
              <a:t>)</a:t>
            </a:r>
            <a:r>
              <a:rPr lang="en-US" sz="2000" baseline="-25000" dirty="0"/>
              <a:t>x</a:t>
            </a:r>
            <a:r>
              <a:rPr lang="en-US" sz="2000" dirty="0"/>
              <a:t>(Sb</a:t>
            </a:r>
            <a:r>
              <a:rPr lang="en-US" sz="2000" baseline="-25000" dirty="0"/>
              <a:t>2</a:t>
            </a:r>
            <a:r>
              <a:rPr lang="en-US" sz="2000" dirty="0"/>
              <a:t>Te</a:t>
            </a:r>
            <a:r>
              <a:rPr lang="en-US" sz="2000" baseline="-25000" dirty="0"/>
              <a:t>3</a:t>
            </a:r>
            <a:r>
              <a:rPr lang="en-US" sz="2000" dirty="0"/>
              <a:t>)</a:t>
            </a:r>
            <a:r>
              <a:rPr lang="en-US" sz="2000" baseline="-25000" dirty="0"/>
              <a:t>y</a:t>
            </a:r>
          </a:p>
          <a:p>
            <a:pPr marL="684213" lvl="1">
              <a:spcBef>
                <a:spcPts val="1200"/>
              </a:spcBef>
            </a:pPr>
            <a:r>
              <a:rPr lang="en-US" dirty="0"/>
              <a:t>Main commercial composition</a:t>
            </a:r>
          </a:p>
          <a:p>
            <a:pPr marL="684213" lvl="1">
              <a:spcBef>
                <a:spcPts val="1200"/>
              </a:spcBef>
            </a:pPr>
            <a:r>
              <a:rPr lang="en-US" dirty="0"/>
              <a:t>Stressed rigid 3-D network</a:t>
            </a:r>
          </a:p>
          <a:p>
            <a:pPr marL="231775">
              <a:spcBef>
                <a:spcPts val="1200"/>
              </a:spcBef>
            </a:pPr>
            <a:r>
              <a:rPr lang="en-US" sz="2000" dirty="0"/>
              <a:t>Fast switching compositions</a:t>
            </a:r>
          </a:p>
          <a:p>
            <a:pPr marL="684213" lvl="1">
              <a:spcBef>
                <a:spcPts val="1200"/>
              </a:spcBef>
            </a:pPr>
            <a:r>
              <a:rPr lang="en-US" dirty="0"/>
              <a:t>Ge</a:t>
            </a:r>
            <a:r>
              <a:rPr lang="en-US" baseline="-25000" dirty="0"/>
              <a:t>15</a:t>
            </a:r>
            <a:r>
              <a:rPr lang="en-US" dirty="0"/>
              <a:t>Sb</a:t>
            </a:r>
            <a:r>
              <a:rPr lang="en-US" baseline="-25000" dirty="0"/>
              <a:t>85</a:t>
            </a:r>
            <a:r>
              <a:rPr lang="en-US" dirty="0"/>
              <a:t>, Sb</a:t>
            </a:r>
            <a:r>
              <a:rPr lang="en-US" baseline="-25000" dirty="0"/>
              <a:t>2</a:t>
            </a:r>
            <a:r>
              <a:rPr lang="en-US" dirty="0"/>
              <a:t>Te</a:t>
            </a:r>
          </a:p>
          <a:p>
            <a:pPr marL="231775">
              <a:spcBef>
                <a:spcPts val="1200"/>
              </a:spcBef>
            </a:pPr>
            <a:r>
              <a:rPr lang="en-US" sz="2000" dirty="0"/>
              <a:t>High thermal stability alloys</a:t>
            </a:r>
          </a:p>
          <a:p>
            <a:pPr marL="684213" lvl="1">
              <a:spcBef>
                <a:spcPts val="1200"/>
              </a:spcBef>
            </a:pPr>
            <a:r>
              <a:rPr lang="en-US" dirty="0"/>
              <a:t>(Ge</a:t>
            </a:r>
            <a:r>
              <a:rPr lang="en-US" baseline="-25000" dirty="0"/>
              <a:t>2</a:t>
            </a:r>
            <a:r>
              <a:rPr lang="en-US" dirty="0"/>
              <a:t>Sb</a:t>
            </a:r>
            <a:r>
              <a:rPr lang="en-US" baseline="-25000" dirty="0"/>
              <a:t>1</a:t>
            </a:r>
            <a:r>
              <a:rPr lang="en-US" dirty="0"/>
              <a:t>Te</a:t>
            </a:r>
            <a:r>
              <a:rPr lang="en-US" baseline="-25000" dirty="0"/>
              <a:t>2</a:t>
            </a:r>
            <a:r>
              <a:rPr lang="en-US" dirty="0"/>
              <a:t>)</a:t>
            </a:r>
            <a:r>
              <a:rPr lang="en-US" baseline="-25000" dirty="0"/>
              <a:t>x</a:t>
            </a:r>
            <a:r>
              <a:rPr lang="en-US" dirty="0"/>
              <a:t>(Ge)</a:t>
            </a:r>
            <a:r>
              <a:rPr lang="en-US" baseline="-25000" dirty="0"/>
              <a:t>y</a:t>
            </a:r>
            <a:endParaRPr lang="en-US" dirty="0"/>
          </a:p>
        </p:txBody>
      </p:sp>
      <p:sp>
        <p:nvSpPr>
          <p:cNvPr id="15" name="TextBox 14"/>
          <p:cNvSpPr txBox="1"/>
          <p:nvPr/>
        </p:nvSpPr>
        <p:spPr>
          <a:xfrm>
            <a:off x="5433270" y="5110374"/>
            <a:ext cx="801501" cy="338554"/>
          </a:xfrm>
          <a:prstGeom prst="rect">
            <a:avLst/>
          </a:prstGeom>
          <a:noFill/>
        </p:spPr>
        <p:txBody>
          <a:bodyPr wrap="none" rtlCol="0">
            <a:spAutoFit/>
          </a:bodyPr>
          <a:lstStyle/>
          <a:p>
            <a:r>
              <a:rPr lang="en-US" sz="1600" dirty="0"/>
              <a:t>Sb</a:t>
            </a:r>
            <a:r>
              <a:rPr lang="en-US" sz="1600" baseline="-25000" dirty="0"/>
              <a:t>2</a:t>
            </a:r>
            <a:r>
              <a:rPr lang="en-US" sz="1600" dirty="0"/>
              <a:t>Te</a:t>
            </a:r>
            <a:r>
              <a:rPr lang="en-US" sz="1600" baseline="-25000" dirty="0"/>
              <a:t>3</a:t>
            </a:r>
          </a:p>
        </p:txBody>
      </p:sp>
      <p:sp>
        <p:nvSpPr>
          <p:cNvPr id="16" name="TextBox 15"/>
          <p:cNvSpPr txBox="1"/>
          <p:nvPr/>
        </p:nvSpPr>
        <p:spPr>
          <a:xfrm>
            <a:off x="4558221" y="3251084"/>
            <a:ext cx="674865" cy="338554"/>
          </a:xfrm>
          <a:prstGeom prst="rect">
            <a:avLst/>
          </a:prstGeom>
          <a:noFill/>
        </p:spPr>
        <p:txBody>
          <a:bodyPr wrap="none" rtlCol="0">
            <a:spAutoFit/>
          </a:bodyPr>
          <a:lstStyle/>
          <a:p>
            <a:r>
              <a:rPr lang="en-US" sz="1600" dirty="0" err="1"/>
              <a:t>GeTe</a:t>
            </a:r>
            <a:endParaRPr lang="en-US" sz="1600" baseline="-25000" dirty="0"/>
          </a:p>
        </p:txBody>
      </p:sp>
      <p:sp>
        <p:nvSpPr>
          <p:cNvPr id="17" name="TextBox 16"/>
          <p:cNvSpPr txBox="1"/>
          <p:nvPr/>
        </p:nvSpPr>
        <p:spPr>
          <a:xfrm>
            <a:off x="3976557" y="5062088"/>
            <a:ext cx="400751" cy="338554"/>
          </a:xfrm>
          <a:prstGeom prst="rect">
            <a:avLst/>
          </a:prstGeom>
          <a:noFill/>
        </p:spPr>
        <p:txBody>
          <a:bodyPr wrap="none" rtlCol="0">
            <a:spAutoFit/>
          </a:bodyPr>
          <a:lstStyle/>
          <a:p>
            <a:r>
              <a:rPr lang="en-US" sz="1600" dirty="0" err="1"/>
              <a:t>Te</a:t>
            </a:r>
            <a:endParaRPr lang="en-US" sz="1600" baseline="-25000" dirty="0"/>
          </a:p>
        </p:txBody>
      </p:sp>
      <p:sp>
        <p:nvSpPr>
          <p:cNvPr id="18" name="TextBox 17"/>
          <p:cNvSpPr txBox="1"/>
          <p:nvPr/>
        </p:nvSpPr>
        <p:spPr>
          <a:xfrm>
            <a:off x="5910648" y="1613687"/>
            <a:ext cx="458780" cy="338554"/>
          </a:xfrm>
          <a:prstGeom prst="rect">
            <a:avLst/>
          </a:prstGeom>
          <a:noFill/>
        </p:spPr>
        <p:txBody>
          <a:bodyPr wrap="none" rtlCol="0">
            <a:spAutoFit/>
          </a:bodyPr>
          <a:lstStyle/>
          <a:p>
            <a:r>
              <a:rPr lang="en-US" sz="1600" dirty="0"/>
              <a:t>Ge</a:t>
            </a:r>
            <a:endParaRPr lang="en-US" sz="1600" baseline="-25000" dirty="0"/>
          </a:p>
        </p:txBody>
      </p:sp>
      <p:sp>
        <p:nvSpPr>
          <p:cNvPr id="19" name="TextBox 18"/>
          <p:cNvSpPr txBox="1"/>
          <p:nvPr/>
        </p:nvSpPr>
        <p:spPr>
          <a:xfrm>
            <a:off x="7903266" y="5028799"/>
            <a:ext cx="434734" cy="338554"/>
          </a:xfrm>
          <a:prstGeom prst="rect">
            <a:avLst/>
          </a:prstGeom>
          <a:noFill/>
        </p:spPr>
        <p:txBody>
          <a:bodyPr wrap="none" rtlCol="0">
            <a:spAutoFit/>
          </a:bodyPr>
          <a:lstStyle/>
          <a:p>
            <a:r>
              <a:rPr lang="en-US" sz="1600" dirty="0"/>
              <a:t>Sb</a:t>
            </a:r>
            <a:endParaRPr lang="en-US" sz="1600" baseline="-25000" dirty="0"/>
          </a:p>
        </p:txBody>
      </p:sp>
      <p:sp>
        <p:nvSpPr>
          <p:cNvPr id="12" name="Rectangle 11"/>
          <p:cNvSpPr/>
          <p:nvPr/>
        </p:nvSpPr>
        <p:spPr>
          <a:xfrm>
            <a:off x="462347" y="4886643"/>
            <a:ext cx="3734926" cy="861774"/>
          </a:xfrm>
          <a:prstGeom prst="rect">
            <a:avLst/>
          </a:prstGeom>
        </p:spPr>
        <p:txBody>
          <a:bodyPr wrap="square">
            <a:spAutoFit/>
          </a:bodyPr>
          <a:lstStyle/>
          <a:p>
            <a:pPr marL="342900" lvl="0" indent="-342900" fontAlgn="base">
              <a:spcBef>
                <a:spcPts val="1200"/>
              </a:spcBef>
              <a:spcAft>
                <a:spcPct val="0"/>
              </a:spcAft>
              <a:buClr>
                <a:srgbClr val="1F497D"/>
              </a:buClr>
              <a:buSzPct val="75000"/>
              <a:buFont typeface="Wingdings" pitchFamily="2" charset="2"/>
              <a:buChar char="n"/>
            </a:pPr>
            <a:r>
              <a:rPr lang="en-US" sz="2000" kern="0" dirty="0">
                <a:solidFill>
                  <a:prstClr val="black"/>
                </a:solidFill>
              </a:rPr>
              <a:t>Amorphous: covalent</a:t>
            </a:r>
          </a:p>
          <a:p>
            <a:pPr marL="342900" indent="-342900" fontAlgn="base">
              <a:spcBef>
                <a:spcPts val="1200"/>
              </a:spcBef>
              <a:spcAft>
                <a:spcPct val="0"/>
              </a:spcAft>
              <a:buClr>
                <a:srgbClr val="1F497D"/>
              </a:buClr>
              <a:buSzPct val="75000"/>
              <a:buFont typeface="Wingdings" pitchFamily="2" charset="2"/>
              <a:buChar char="n"/>
            </a:pPr>
            <a:r>
              <a:rPr lang="en-US" sz="2000" kern="0" dirty="0">
                <a:solidFill>
                  <a:prstClr val="black"/>
                </a:solidFill>
              </a:rPr>
              <a:t>Crystal: resonant bonding</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3492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676"/>
            <a:ext cx="8077200" cy="1066800"/>
          </a:xfrm>
        </p:spPr>
        <p:txBody>
          <a:bodyPr/>
          <a:lstStyle/>
          <a:p>
            <a:r>
              <a:rPr lang="en-US" dirty="0"/>
              <a:t>Structure of cubic </a:t>
            </a:r>
            <a:r>
              <a:rPr lang="en-US" sz="3200" dirty="0"/>
              <a:t>Ge</a:t>
            </a:r>
            <a:r>
              <a:rPr lang="en-US" sz="3200" baseline="-25000" dirty="0"/>
              <a:t>2</a:t>
            </a:r>
            <a:r>
              <a:rPr lang="en-US" sz="3200" dirty="0"/>
              <a:t>Sb</a:t>
            </a:r>
            <a:r>
              <a:rPr lang="en-US" sz="3200" baseline="-25000" dirty="0"/>
              <a:t>2</a:t>
            </a:r>
            <a:r>
              <a:rPr lang="en-US" sz="3200" dirty="0"/>
              <a:t>Te</a:t>
            </a:r>
            <a:r>
              <a:rPr lang="en-US" sz="3200" baseline="-25000" dirty="0"/>
              <a:t>5</a:t>
            </a:r>
            <a:r>
              <a:rPr lang="en-US" sz="3200" dirty="0"/>
              <a:t> (225) alloy</a:t>
            </a:r>
            <a:endParaRPr lang="en-US" dirty="0"/>
          </a:p>
        </p:txBody>
      </p:sp>
      <p:sp>
        <p:nvSpPr>
          <p:cNvPr id="14" name="Rectangle 13"/>
          <p:cNvSpPr/>
          <p:nvPr/>
        </p:nvSpPr>
        <p:spPr>
          <a:xfrm>
            <a:off x="4753396" y="5635823"/>
            <a:ext cx="2532809" cy="307777"/>
          </a:xfrm>
          <a:prstGeom prst="rect">
            <a:avLst/>
          </a:prstGeom>
        </p:spPr>
        <p:txBody>
          <a:bodyPr wrap="none">
            <a:spAutoFit/>
          </a:bodyPr>
          <a:lstStyle/>
          <a:p>
            <a:pPr algn="ctr">
              <a:spcBef>
                <a:spcPts val="300"/>
              </a:spcBef>
            </a:pPr>
            <a:r>
              <a:rPr lang="en-US" sz="1400" i="1" dirty="0"/>
              <a:t>Nat. Mater.</a:t>
            </a:r>
            <a:r>
              <a:rPr lang="en-US" sz="1400" dirty="0"/>
              <a:t> </a:t>
            </a:r>
            <a:r>
              <a:rPr lang="en-US" sz="1400" b="1" dirty="0"/>
              <a:t>6</a:t>
            </a:r>
            <a:r>
              <a:rPr lang="en-US" sz="1400" dirty="0"/>
              <a:t>, 824-832 (2007)</a:t>
            </a:r>
            <a:endParaRPr lang="en-US" sz="1100"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a:p>
        </p:txBody>
      </p:sp>
      <p:pic>
        <p:nvPicPr>
          <p:cNvPr id="8" name="Picture 7" descr="A close up of a logo&#10;&#10;Description generated with high confidence">
            <a:extLst>
              <a:ext uri="{FF2B5EF4-FFF2-40B4-BE49-F238E27FC236}">
                <a16:creationId xmlns:a16="http://schemas.microsoft.com/office/drawing/2014/main" id="{E2285D49-1F4A-4153-AD61-2CA1D1ED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72" y="3917460"/>
            <a:ext cx="2765928" cy="2444031"/>
          </a:xfrm>
          <a:prstGeom prst="rect">
            <a:avLst/>
          </a:prstGeom>
        </p:spPr>
      </p:pic>
      <p:pic>
        <p:nvPicPr>
          <p:cNvPr id="10" name="Picture 9" descr="A close up of a map&#10;&#10;Description generated with high confidence">
            <a:extLst>
              <a:ext uri="{FF2B5EF4-FFF2-40B4-BE49-F238E27FC236}">
                <a16:creationId xmlns:a16="http://schemas.microsoft.com/office/drawing/2014/main" id="{8DB1871E-3F0F-4AF3-A7CC-0A5B2AB3D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86" y="1501401"/>
            <a:ext cx="7563338" cy="2310363"/>
          </a:xfrm>
          <a:prstGeom prst="rect">
            <a:avLst/>
          </a:prstGeom>
        </p:spPr>
      </p:pic>
      <p:sp>
        <p:nvSpPr>
          <p:cNvPr id="21" name="Rounded Rectangle 5">
            <a:extLst>
              <a:ext uri="{FF2B5EF4-FFF2-40B4-BE49-F238E27FC236}">
                <a16:creationId xmlns:a16="http://schemas.microsoft.com/office/drawing/2014/main" id="{C167DE58-ECE1-4B4A-A79A-5388809E6B0F}"/>
              </a:ext>
            </a:extLst>
          </p:cNvPr>
          <p:cNvSpPr/>
          <p:nvPr/>
        </p:nvSpPr>
        <p:spPr bwMode="auto">
          <a:xfrm>
            <a:off x="4191000" y="4326874"/>
            <a:ext cx="3657600" cy="1081089"/>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ts val="600"/>
              </a:spcBef>
              <a:spcAft>
                <a:spcPct val="0"/>
              </a:spcAft>
              <a:buClr>
                <a:srgbClr val="0000FF"/>
              </a:buClr>
            </a:pPr>
            <a:r>
              <a:rPr lang="en-US" dirty="0">
                <a:solidFill>
                  <a:prstClr val="black"/>
                </a:solidFill>
                <a:latin typeface="Arial" charset="0"/>
              </a:rPr>
              <a:t>Strong electron delocalization due to resonant bonding</a:t>
            </a:r>
          </a:p>
        </p:txBody>
      </p:sp>
    </p:spTree>
    <p:extLst>
      <p:ext uri="{BB962C8B-B14F-4D97-AF65-F5344CB8AC3E}">
        <p14:creationId xmlns:p14="http://schemas.microsoft.com/office/powerpoint/2010/main" val="149920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T-T-T diagram of GST phase change alloys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76" y="1608438"/>
            <a:ext cx="6991018" cy="4772930"/>
          </a:xfrm>
          <a:prstGeom prst="rect">
            <a:avLst/>
          </a:prstGeom>
        </p:spPr>
      </p:pic>
      <p:sp>
        <p:nvSpPr>
          <p:cNvPr id="5" name="Rectangle 4"/>
          <p:cNvSpPr/>
          <p:nvPr/>
        </p:nvSpPr>
        <p:spPr>
          <a:xfrm>
            <a:off x="6781800" y="6011562"/>
            <a:ext cx="1905000" cy="430887"/>
          </a:xfrm>
          <a:prstGeom prst="rect">
            <a:avLst/>
          </a:prstGeom>
        </p:spPr>
        <p:txBody>
          <a:bodyPr wrap="square">
            <a:spAutoFit/>
          </a:bodyPr>
          <a:lstStyle/>
          <a:p>
            <a:pPr algn="ctr"/>
            <a:r>
              <a:rPr lang="en-US" sz="1100" i="1" dirty="0"/>
              <a:t>Emerging Non-Volatile Memories</a:t>
            </a:r>
            <a:r>
              <a:rPr lang="en-US" sz="1100" dirty="0"/>
              <a:t>, Springer (2014)</a:t>
            </a:r>
          </a:p>
        </p:txBody>
      </p:sp>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10843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066800"/>
          </a:xfrm>
        </p:spPr>
        <p:txBody>
          <a:bodyPr/>
          <a:lstStyle/>
          <a:p>
            <a:r>
              <a:rPr lang="en-US" dirty="0"/>
              <a:t>Re-writable CDs and DVDs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320" y="1769076"/>
            <a:ext cx="4588964" cy="39459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52600"/>
            <a:ext cx="3048000" cy="2667000"/>
          </a:xfrm>
          <a:prstGeom prst="rect">
            <a:avLst/>
          </a:prstGeom>
        </p:spPr>
      </p:pic>
      <p:sp>
        <p:nvSpPr>
          <p:cNvPr id="6" name="Rounded Rectangle 5"/>
          <p:cNvSpPr/>
          <p:nvPr/>
        </p:nvSpPr>
        <p:spPr bwMode="auto">
          <a:xfrm>
            <a:off x="5410200" y="4724400"/>
            <a:ext cx="2927562" cy="1235676"/>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ts val="600"/>
              </a:spcBef>
              <a:spcAft>
                <a:spcPct val="0"/>
              </a:spcAft>
              <a:buClr>
                <a:srgbClr val="0000FF"/>
              </a:buClr>
            </a:pPr>
            <a:r>
              <a:rPr lang="en-US" dirty="0">
                <a:solidFill>
                  <a:prstClr val="black"/>
                </a:solidFill>
                <a:latin typeface="Arial" charset="0"/>
              </a:rPr>
              <a:t>Modulation of optical reflectance via laser-induced phase change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27639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797" y="1524000"/>
            <a:ext cx="2157579" cy="161578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58" y="1606425"/>
            <a:ext cx="2739430" cy="15105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8665" y="5189819"/>
            <a:ext cx="3649135" cy="1216378"/>
          </a:xfrm>
          <a:prstGeom prst="rect">
            <a:avLst/>
          </a:prstGeom>
        </p:spPr>
      </p:pic>
      <p:sp>
        <p:nvSpPr>
          <p:cNvPr id="2" name="Title 1"/>
          <p:cNvSpPr>
            <a:spLocks noGrp="1"/>
          </p:cNvSpPr>
          <p:nvPr>
            <p:ph type="title"/>
          </p:nvPr>
        </p:nvSpPr>
        <p:spPr>
          <a:xfrm>
            <a:off x="457200" y="457200"/>
            <a:ext cx="8077200" cy="1013371"/>
          </a:xfrm>
        </p:spPr>
        <p:txBody>
          <a:bodyPr/>
          <a:lstStyle/>
          <a:p>
            <a:r>
              <a:rPr lang="en-US" dirty="0"/>
              <a:t>Phase change memory (PCM)</a:t>
            </a:r>
          </a:p>
        </p:txBody>
      </p:sp>
      <p:grpSp>
        <p:nvGrpSpPr>
          <p:cNvPr id="22" name="Group 21"/>
          <p:cNvGrpSpPr/>
          <p:nvPr/>
        </p:nvGrpSpPr>
        <p:grpSpPr>
          <a:xfrm>
            <a:off x="538218" y="2493114"/>
            <a:ext cx="7915163" cy="2876622"/>
            <a:chOff x="462018" y="1702525"/>
            <a:chExt cx="7915163" cy="2876622"/>
          </a:xfrm>
        </p:grpSpPr>
        <p:sp>
          <p:nvSpPr>
            <p:cNvPr id="23" name="Freeform 22"/>
            <p:cNvSpPr/>
            <p:nvPr/>
          </p:nvSpPr>
          <p:spPr>
            <a:xfrm>
              <a:off x="462018" y="2513806"/>
              <a:ext cx="1603300" cy="1322387"/>
            </a:xfrm>
            <a:custGeom>
              <a:avLst/>
              <a:gdLst>
                <a:gd name="connsiteX0" fmla="*/ 0 w 1603300"/>
                <a:gd name="connsiteY0" fmla="*/ 132239 h 1322387"/>
                <a:gd name="connsiteX1" fmla="*/ 132239 w 1603300"/>
                <a:gd name="connsiteY1" fmla="*/ 0 h 1322387"/>
                <a:gd name="connsiteX2" fmla="*/ 1471061 w 1603300"/>
                <a:gd name="connsiteY2" fmla="*/ 0 h 1322387"/>
                <a:gd name="connsiteX3" fmla="*/ 1603300 w 1603300"/>
                <a:gd name="connsiteY3" fmla="*/ 132239 h 1322387"/>
                <a:gd name="connsiteX4" fmla="*/ 1603300 w 1603300"/>
                <a:gd name="connsiteY4" fmla="*/ 1190148 h 1322387"/>
                <a:gd name="connsiteX5" fmla="*/ 1471061 w 1603300"/>
                <a:gd name="connsiteY5" fmla="*/ 1322387 h 1322387"/>
                <a:gd name="connsiteX6" fmla="*/ 132239 w 1603300"/>
                <a:gd name="connsiteY6" fmla="*/ 1322387 h 1322387"/>
                <a:gd name="connsiteX7" fmla="*/ 0 w 1603300"/>
                <a:gd name="connsiteY7" fmla="*/ 1190148 h 1322387"/>
                <a:gd name="connsiteX8" fmla="*/ 0 w 1603300"/>
                <a:gd name="connsiteY8" fmla="*/ 132239 h 13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00" h="1322387">
                  <a:moveTo>
                    <a:pt x="0" y="132239"/>
                  </a:moveTo>
                  <a:cubicBezTo>
                    <a:pt x="0" y="59205"/>
                    <a:pt x="59205" y="0"/>
                    <a:pt x="132239" y="0"/>
                  </a:cubicBezTo>
                  <a:lnTo>
                    <a:pt x="1471061" y="0"/>
                  </a:lnTo>
                  <a:cubicBezTo>
                    <a:pt x="1544095" y="0"/>
                    <a:pt x="1603300" y="59205"/>
                    <a:pt x="1603300" y="132239"/>
                  </a:cubicBezTo>
                  <a:lnTo>
                    <a:pt x="1603300" y="1190148"/>
                  </a:lnTo>
                  <a:cubicBezTo>
                    <a:pt x="1603300" y="1263182"/>
                    <a:pt x="1544095" y="1322387"/>
                    <a:pt x="1471061" y="1322387"/>
                  </a:cubicBezTo>
                  <a:lnTo>
                    <a:pt x="132239" y="1322387"/>
                  </a:lnTo>
                  <a:cubicBezTo>
                    <a:pt x="59205" y="1322387"/>
                    <a:pt x="0" y="1263182"/>
                    <a:pt x="0" y="1190148"/>
                  </a:cubicBezTo>
                  <a:lnTo>
                    <a:pt x="0" y="132239"/>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365760" numCol="1" spcCol="1270" anchor="t" anchorCtr="0">
              <a:noAutofit/>
            </a:bodyPr>
            <a:lstStyle/>
            <a:p>
              <a:pPr marL="0" lvl="1" algn="ctr" defTabSz="666750">
                <a:lnSpc>
                  <a:spcPct val="90000"/>
                </a:lnSpc>
                <a:spcBef>
                  <a:spcPct val="0"/>
                </a:spcBef>
                <a:spcAft>
                  <a:spcPct val="15000"/>
                </a:spcAft>
              </a:pPr>
              <a:r>
                <a:rPr lang="en-US" sz="1400" dirty="0"/>
                <a:t>Discovery</a:t>
              </a:r>
              <a:r>
                <a:rPr lang="en-US" sz="1400" kern="1200" dirty="0"/>
                <a:t> of threshold switching in chalcogenides</a:t>
              </a:r>
            </a:p>
          </p:txBody>
        </p:sp>
        <p:sp>
          <p:nvSpPr>
            <p:cNvPr id="24" name="Shape 23"/>
            <p:cNvSpPr/>
            <p:nvPr/>
          </p:nvSpPr>
          <p:spPr>
            <a:xfrm>
              <a:off x="1363775" y="2814954"/>
              <a:ext cx="1764193" cy="1764193"/>
            </a:xfrm>
            <a:prstGeom prst="leftCircularArrow">
              <a:avLst>
                <a:gd name="adj1" fmla="val 3132"/>
                <a:gd name="adj2" fmla="val 385248"/>
                <a:gd name="adj3" fmla="val 2160759"/>
                <a:gd name="adj4" fmla="val 9024489"/>
                <a:gd name="adj5" fmla="val 3654"/>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Freeform 24"/>
            <p:cNvSpPr/>
            <p:nvPr/>
          </p:nvSpPr>
          <p:spPr>
            <a:xfrm>
              <a:off x="818307" y="3552825"/>
              <a:ext cx="1425155" cy="566737"/>
            </a:xfrm>
            <a:custGeom>
              <a:avLst/>
              <a:gdLst>
                <a:gd name="connsiteX0" fmla="*/ 0 w 1425155"/>
                <a:gd name="connsiteY0" fmla="*/ 56674 h 566737"/>
                <a:gd name="connsiteX1" fmla="*/ 56674 w 1425155"/>
                <a:gd name="connsiteY1" fmla="*/ 0 h 566737"/>
                <a:gd name="connsiteX2" fmla="*/ 1368481 w 1425155"/>
                <a:gd name="connsiteY2" fmla="*/ 0 h 566737"/>
                <a:gd name="connsiteX3" fmla="*/ 1425155 w 1425155"/>
                <a:gd name="connsiteY3" fmla="*/ 56674 h 566737"/>
                <a:gd name="connsiteX4" fmla="*/ 1425155 w 1425155"/>
                <a:gd name="connsiteY4" fmla="*/ 510063 h 566737"/>
                <a:gd name="connsiteX5" fmla="*/ 1368481 w 1425155"/>
                <a:gd name="connsiteY5" fmla="*/ 566737 h 566737"/>
                <a:gd name="connsiteX6" fmla="*/ 56674 w 1425155"/>
                <a:gd name="connsiteY6" fmla="*/ 566737 h 566737"/>
                <a:gd name="connsiteX7" fmla="*/ 0 w 1425155"/>
                <a:gd name="connsiteY7" fmla="*/ 510063 h 566737"/>
                <a:gd name="connsiteX8" fmla="*/ 0 w 1425155"/>
                <a:gd name="connsiteY8" fmla="*/ 5667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155" h="566737">
                  <a:moveTo>
                    <a:pt x="0" y="56674"/>
                  </a:moveTo>
                  <a:cubicBezTo>
                    <a:pt x="0" y="25374"/>
                    <a:pt x="25374" y="0"/>
                    <a:pt x="56674" y="0"/>
                  </a:cubicBezTo>
                  <a:lnTo>
                    <a:pt x="1368481" y="0"/>
                  </a:lnTo>
                  <a:cubicBezTo>
                    <a:pt x="1399781" y="0"/>
                    <a:pt x="1425155" y="25374"/>
                    <a:pt x="1425155" y="56674"/>
                  </a:cubicBezTo>
                  <a:lnTo>
                    <a:pt x="1425155" y="510063"/>
                  </a:lnTo>
                  <a:cubicBezTo>
                    <a:pt x="1425155" y="541363"/>
                    <a:pt x="1399781" y="566737"/>
                    <a:pt x="1368481" y="566737"/>
                  </a:cubicBezTo>
                  <a:lnTo>
                    <a:pt x="56674" y="566737"/>
                  </a:lnTo>
                  <a:cubicBezTo>
                    <a:pt x="25374" y="566737"/>
                    <a:pt x="0" y="541363"/>
                    <a:pt x="0" y="510063"/>
                  </a:cubicBezTo>
                  <a:lnTo>
                    <a:pt x="0" y="5667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5174" tIns="35649" rIns="45174" bIns="35649" numCol="1" spcCol="1270" anchor="ctr" anchorCtr="0">
              <a:noAutofit/>
            </a:bodyPr>
            <a:lstStyle/>
            <a:p>
              <a:pPr lvl="0" algn="ctr" defTabSz="666750">
                <a:lnSpc>
                  <a:spcPct val="90000"/>
                </a:lnSpc>
                <a:spcBef>
                  <a:spcPct val="0"/>
                </a:spcBef>
              </a:pPr>
              <a:r>
                <a:rPr lang="en-US" sz="1500" kern="1200" dirty="0"/>
                <a:t>1968</a:t>
              </a:r>
            </a:p>
            <a:p>
              <a:pPr lvl="0" algn="ctr" defTabSz="666750">
                <a:lnSpc>
                  <a:spcPct val="90000"/>
                </a:lnSpc>
                <a:spcBef>
                  <a:spcPct val="0"/>
                </a:spcBef>
              </a:pPr>
              <a:r>
                <a:rPr lang="en-US" sz="1500" kern="1200" dirty="0" err="1"/>
                <a:t>Ovshinsky</a:t>
              </a:r>
              <a:endParaRPr lang="en-US" sz="1500" kern="1200" dirty="0"/>
            </a:p>
          </p:txBody>
        </p:sp>
        <p:sp>
          <p:nvSpPr>
            <p:cNvPr id="26" name="Freeform 25"/>
            <p:cNvSpPr/>
            <p:nvPr/>
          </p:nvSpPr>
          <p:spPr>
            <a:xfrm>
              <a:off x="2506591" y="2513806"/>
              <a:ext cx="1603300" cy="1322387"/>
            </a:xfrm>
            <a:custGeom>
              <a:avLst/>
              <a:gdLst>
                <a:gd name="connsiteX0" fmla="*/ 0 w 1603300"/>
                <a:gd name="connsiteY0" fmla="*/ 132239 h 1322387"/>
                <a:gd name="connsiteX1" fmla="*/ 132239 w 1603300"/>
                <a:gd name="connsiteY1" fmla="*/ 0 h 1322387"/>
                <a:gd name="connsiteX2" fmla="*/ 1471061 w 1603300"/>
                <a:gd name="connsiteY2" fmla="*/ 0 h 1322387"/>
                <a:gd name="connsiteX3" fmla="*/ 1603300 w 1603300"/>
                <a:gd name="connsiteY3" fmla="*/ 132239 h 1322387"/>
                <a:gd name="connsiteX4" fmla="*/ 1603300 w 1603300"/>
                <a:gd name="connsiteY4" fmla="*/ 1190148 h 1322387"/>
                <a:gd name="connsiteX5" fmla="*/ 1471061 w 1603300"/>
                <a:gd name="connsiteY5" fmla="*/ 1322387 h 1322387"/>
                <a:gd name="connsiteX6" fmla="*/ 132239 w 1603300"/>
                <a:gd name="connsiteY6" fmla="*/ 1322387 h 1322387"/>
                <a:gd name="connsiteX7" fmla="*/ 0 w 1603300"/>
                <a:gd name="connsiteY7" fmla="*/ 1190148 h 1322387"/>
                <a:gd name="connsiteX8" fmla="*/ 0 w 1603300"/>
                <a:gd name="connsiteY8" fmla="*/ 132239 h 13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00" h="1322387">
                  <a:moveTo>
                    <a:pt x="0" y="132239"/>
                  </a:moveTo>
                  <a:cubicBezTo>
                    <a:pt x="0" y="59205"/>
                    <a:pt x="59205" y="0"/>
                    <a:pt x="132239" y="0"/>
                  </a:cubicBezTo>
                  <a:lnTo>
                    <a:pt x="1471061" y="0"/>
                  </a:lnTo>
                  <a:cubicBezTo>
                    <a:pt x="1544095" y="0"/>
                    <a:pt x="1603300" y="59205"/>
                    <a:pt x="1603300" y="132239"/>
                  </a:cubicBezTo>
                  <a:lnTo>
                    <a:pt x="1603300" y="1190148"/>
                  </a:lnTo>
                  <a:cubicBezTo>
                    <a:pt x="1603300" y="1263182"/>
                    <a:pt x="1544095" y="1322387"/>
                    <a:pt x="1471061" y="1322387"/>
                  </a:cubicBezTo>
                  <a:lnTo>
                    <a:pt x="132239" y="1322387"/>
                  </a:lnTo>
                  <a:cubicBezTo>
                    <a:pt x="59205" y="1322387"/>
                    <a:pt x="0" y="1263182"/>
                    <a:pt x="0" y="1190148"/>
                  </a:cubicBezTo>
                  <a:lnTo>
                    <a:pt x="0" y="132239"/>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160" tIns="411480" rIns="137160" bIns="137160" numCol="1" spcCol="1270" anchor="ctr" anchorCtr="0">
              <a:noAutofit/>
            </a:bodyPr>
            <a:lstStyle/>
            <a:p>
              <a:pPr marL="0" lvl="1" algn="ctr" defTabSz="666750">
                <a:lnSpc>
                  <a:spcPct val="90000"/>
                </a:lnSpc>
                <a:spcBef>
                  <a:spcPct val="0"/>
                </a:spcBef>
                <a:spcAft>
                  <a:spcPct val="15000"/>
                </a:spcAft>
              </a:pPr>
              <a:r>
                <a:rPr lang="en-US" sz="1400" dirty="0"/>
                <a:t>256-bit phase change memory demo</a:t>
              </a:r>
              <a:endParaRPr lang="en-US" sz="1400" kern="1200" dirty="0"/>
            </a:p>
          </p:txBody>
        </p:sp>
        <p:sp>
          <p:nvSpPr>
            <p:cNvPr id="27" name="Circular Arrow 26"/>
            <p:cNvSpPr/>
            <p:nvPr/>
          </p:nvSpPr>
          <p:spPr>
            <a:xfrm>
              <a:off x="3394987" y="1702525"/>
              <a:ext cx="1969060" cy="1969060"/>
            </a:xfrm>
            <a:prstGeom prst="circularArrow">
              <a:avLst>
                <a:gd name="adj1" fmla="val 2806"/>
                <a:gd name="adj2" fmla="val 342533"/>
                <a:gd name="adj3" fmla="val 19481956"/>
                <a:gd name="adj4" fmla="val 12575511"/>
                <a:gd name="adj5" fmla="val 3274"/>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8" name="Freeform 27"/>
            <p:cNvSpPr/>
            <p:nvPr/>
          </p:nvSpPr>
          <p:spPr>
            <a:xfrm>
              <a:off x="2862880" y="2230437"/>
              <a:ext cx="1425155" cy="566737"/>
            </a:xfrm>
            <a:custGeom>
              <a:avLst/>
              <a:gdLst>
                <a:gd name="connsiteX0" fmla="*/ 0 w 1425155"/>
                <a:gd name="connsiteY0" fmla="*/ 56674 h 566737"/>
                <a:gd name="connsiteX1" fmla="*/ 56674 w 1425155"/>
                <a:gd name="connsiteY1" fmla="*/ 0 h 566737"/>
                <a:gd name="connsiteX2" fmla="*/ 1368481 w 1425155"/>
                <a:gd name="connsiteY2" fmla="*/ 0 h 566737"/>
                <a:gd name="connsiteX3" fmla="*/ 1425155 w 1425155"/>
                <a:gd name="connsiteY3" fmla="*/ 56674 h 566737"/>
                <a:gd name="connsiteX4" fmla="*/ 1425155 w 1425155"/>
                <a:gd name="connsiteY4" fmla="*/ 510063 h 566737"/>
                <a:gd name="connsiteX5" fmla="*/ 1368481 w 1425155"/>
                <a:gd name="connsiteY5" fmla="*/ 566737 h 566737"/>
                <a:gd name="connsiteX6" fmla="*/ 56674 w 1425155"/>
                <a:gd name="connsiteY6" fmla="*/ 566737 h 566737"/>
                <a:gd name="connsiteX7" fmla="*/ 0 w 1425155"/>
                <a:gd name="connsiteY7" fmla="*/ 510063 h 566737"/>
                <a:gd name="connsiteX8" fmla="*/ 0 w 1425155"/>
                <a:gd name="connsiteY8" fmla="*/ 5667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155" h="566737">
                  <a:moveTo>
                    <a:pt x="0" y="56674"/>
                  </a:moveTo>
                  <a:cubicBezTo>
                    <a:pt x="0" y="25374"/>
                    <a:pt x="25374" y="0"/>
                    <a:pt x="56674" y="0"/>
                  </a:cubicBezTo>
                  <a:lnTo>
                    <a:pt x="1368481" y="0"/>
                  </a:lnTo>
                  <a:cubicBezTo>
                    <a:pt x="1399781" y="0"/>
                    <a:pt x="1425155" y="25374"/>
                    <a:pt x="1425155" y="56674"/>
                  </a:cubicBezTo>
                  <a:lnTo>
                    <a:pt x="1425155" y="510063"/>
                  </a:lnTo>
                  <a:cubicBezTo>
                    <a:pt x="1425155" y="541363"/>
                    <a:pt x="1399781" y="566737"/>
                    <a:pt x="1368481" y="566737"/>
                  </a:cubicBezTo>
                  <a:lnTo>
                    <a:pt x="56674" y="566737"/>
                  </a:lnTo>
                  <a:cubicBezTo>
                    <a:pt x="25374" y="566737"/>
                    <a:pt x="0" y="541363"/>
                    <a:pt x="0" y="510063"/>
                  </a:cubicBezTo>
                  <a:lnTo>
                    <a:pt x="0" y="5667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5174" tIns="35649" rIns="45174" bIns="35649" numCol="1" spcCol="1270" anchor="ctr" anchorCtr="0">
              <a:noAutofit/>
            </a:bodyPr>
            <a:lstStyle/>
            <a:p>
              <a:pPr lvl="0" algn="ctr" defTabSz="666750">
                <a:lnSpc>
                  <a:spcPct val="90000"/>
                </a:lnSpc>
                <a:spcBef>
                  <a:spcPct val="0"/>
                </a:spcBef>
              </a:pPr>
              <a:r>
                <a:rPr lang="en-US" sz="1500" kern="1200" dirty="0"/>
                <a:t>1970</a:t>
              </a:r>
            </a:p>
            <a:p>
              <a:pPr lvl="0" algn="ctr" defTabSz="666750">
                <a:lnSpc>
                  <a:spcPct val="90000"/>
                </a:lnSpc>
                <a:spcBef>
                  <a:spcPct val="0"/>
                </a:spcBef>
              </a:pPr>
              <a:r>
                <a:rPr lang="en-US" sz="1500" kern="1200" dirty="0"/>
                <a:t>Gordon Moore</a:t>
              </a:r>
            </a:p>
          </p:txBody>
        </p:sp>
        <p:sp>
          <p:nvSpPr>
            <p:cNvPr id="29" name="Freeform 28"/>
            <p:cNvSpPr/>
            <p:nvPr/>
          </p:nvSpPr>
          <p:spPr>
            <a:xfrm>
              <a:off x="4551164" y="2513806"/>
              <a:ext cx="1603300" cy="1322387"/>
            </a:xfrm>
            <a:custGeom>
              <a:avLst/>
              <a:gdLst>
                <a:gd name="connsiteX0" fmla="*/ 0 w 1603300"/>
                <a:gd name="connsiteY0" fmla="*/ 132239 h 1322387"/>
                <a:gd name="connsiteX1" fmla="*/ 132239 w 1603300"/>
                <a:gd name="connsiteY1" fmla="*/ 0 h 1322387"/>
                <a:gd name="connsiteX2" fmla="*/ 1471061 w 1603300"/>
                <a:gd name="connsiteY2" fmla="*/ 0 h 1322387"/>
                <a:gd name="connsiteX3" fmla="*/ 1603300 w 1603300"/>
                <a:gd name="connsiteY3" fmla="*/ 132239 h 1322387"/>
                <a:gd name="connsiteX4" fmla="*/ 1603300 w 1603300"/>
                <a:gd name="connsiteY4" fmla="*/ 1190148 h 1322387"/>
                <a:gd name="connsiteX5" fmla="*/ 1471061 w 1603300"/>
                <a:gd name="connsiteY5" fmla="*/ 1322387 h 1322387"/>
                <a:gd name="connsiteX6" fmla="*/ 132239 w 1603300"/>
                <a:gd name="connsiteY6" fmla="*/ 1322387 h 1322387"/>
                <a:gd name="connsiteX7" fmla="*/ 0 w 1603300"/>
                <a:gd name="connsiteY7" fmla="*/ 1190148 h 1322387"/>
                <a:gd name="connsiteX8" fmla="*/ 0 w 1603300"/>
                <a:gd name="connsiteY8" fmla="*/ 132239 h 13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00" h="1322387">
                  <a:moveTo>
                    <a:pt x="0" y="132239"/>
                  </a:moveTo>
                  <a:cubicBezTo>
                    <a:pt x="0" y="59205"/>
                    <a:pt x="59205" y="0"/>
                    <a:pt x="132239" y="0"/>
                  </a:cubicBezTo>
                  <a:lnTo>
                    <a:pt x="1471061" y="0"/>
                  </a:lnTo>
                  <a:cubicBezTo>
                    <a:pt x="1544095" y="0"/>
                    <a:pt x="1603300" y="59205"/>
                    <a:pt x="1603300" y="132239"/>
                  </a:cubicBezTo>
                  <a:lnTo>
                    <a:pt x="1603300" y="1190148"/>
                  </a:lnTo>
                  <a:cubicBezTo>
                    <a:pt x="1603300" y="1263182"/>
                    <a:pt x="1544095" y="1322387"/>
                    <a:pt x="1471061" y="1322387"/>
                  </a:cubicBezTo>
                  <a:lnTo>
                    <a:pt x="132239" y="1322387"/>
                  </a:lnTo>
                  <a:cubicBezTo>
                    <a:pt x="59205" y="1322387"/>
                    <a:pt x="0" y="1263182"/>
                    <a:pt x="0" y="1190148"/>
                  </a:cubicBezTo>
                  <a:lnTo>
                    <a:pt x="0" y="132239"/>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365760" numCol="1" spcCol="1270" anchor="t" anchorCtr="0">
              <a:noAutofit/>
            </a:bodyPr>
            <a:lstStyle/>
            <a:p>
              <a:pPr marL="0" lvl="1" algn="ctr" defTabSz="666750">
                <a:lnSpc>
                  <a:spcPct val="90000"/>
                </a:lnSpc>
                <a:spcBef>
                  <a:spcPct val="0"/>
                </a:spcBef>
                <a:spcAft>
                  <a:spcPct val="15000"/>
                </a:spcAft>
              </a:pPr>
              <a:r>
                <a:rPr lang="en-US" sz="1400" kern="1200" dirty="0"/>
                <a:t>Discovery of rapid switching pseudo-binary GST material</a:t>
              </a:r>
            </a:p>
            <a:p>
              <a:pPr marL="114300" lvl="1" indent="-114300" algn="ctr" defTabSz="666750">
                <a:lnSpc>
                  <a:spcPct val="90000"/>
                </a:lnSpc>
                <a:spcBef>
                  <a:spcPct val="0"/>
                </a:spcBef>
                <a:spcAft>
                  <a:spcPct val="15000"/>
                </a:spcAft>
                <a:buChar char="••"/>
              </a:pPr>
              <a:endParaRPr lang="en-US" sz="1400" kern="1200" dirty="0"/>
            </a:p>
          </p:txBody>
        </p:sp>
        <p:sp>
          <p:nvSpPr>
            <p:cNvPr id="30" name="Shape 29"/>
            <p:cNvSpPr/>
            <p:nvPr/>
          </p:nvSpPr>
          <p:spPr>
            <a:xfrm>
              <a:off x="5452921" y="2814954"/>
              <a:ext cx="1764193" cy="1764193"/>
            </a:xfrm>
            <a:prstGeom prst="leftCircularArrow">
              <a:avLst>
                <a:gd name="adj1" fmla="val 3132"/>
                <a:gd name="adj2" fmla="val 385248"/>
                <a:gd name="adj3" fmla="val 2160759"/>
                <a:gd name="adj4" fmla="val 9024489"/>
                <a:gd name="adj5" fmla="val 3654"/>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1" name="Freeform 30"/>
            <p:cNvSpPr/>
            <p:nvPr/>
          </p:nvSpPr>
          <p:spPr>
            <a:xfrm>
              <a:off x="4907453" y="3552825"/>
              <a:ext cx="1425155" cy="566737"/>
            </a:xfrm>
            <a:custGeom>
              <a:avLst/>
              <a:gdLst>
                <a:gd name="connsiteX0" fmla="*/ 0 w 1425155"/>
                <a:gd name="connsiteY0" fmla="*/ 56674 h 566737"/>
                <a:gd name="connsiteX1" fmla="*/ 56674 w 1425155"/>
                <a:gd name="connsiteY1" fmla="*/ 0 h 566737"/>
                <a:gd name="connsiteX2" fmla="*/ 1368481 w 1425155"/>
                <a:gd name="connsiteY2" fmla="*/ 0 h 566737"/>
                <a:gd name="connsiteX3" fmla="*/ 1425155 w 1425155"/>
                <a:gd name="connsiteY3" fmla="*/ 56674 h 566737"/>
                <a:gd name="connsiteX4" fmla="*/ 1425155 w 1425155"/>
                <a:gd name="connsiteY4" fmla="*/ 510063 h 566737"/>
                <a:gd name="connsiteX5" fmla="*/ 1368481 w 1425155"/>
                <a:gd name="connsiteY5" fmla="*/ 566737 h 566737"/>
                <a:gd name="connsiteX6" fmla="*/ 56674 w 1425155"/>
                <a:gd name="connsiteY6" fmla="*/ 566737 h 566737"/>
                <a:gd name="connsiteX7" fmla="*/ 0 w 1425155"/>
                <a:gd name="connsiteY7" fmla="*/ 510063 h 566737"/>
                <a:gd name="connsiteX8" fmla="*/ 0 w 1425155"/>
                <a:gd name="connsiteY8" fmla="*/ 5667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155" h="566737">
                  <a:moveTo>
                    <a:pt x="0" y="56674"/>
                  </a:moveTo>
                  <a:cubicBezTo>
                    <a:pt x="0" y="25374"/>
                    <a:pt x="25374" y="0"/>
                    <a:pt x="56674" y="0"/>
                  </a:cubicBezTo>
                  <a:lnTo>
                    <a:pt x="1368481" y="0"/>
                  </a:lnTo>
                  <a:cubicBezTo>
                    <a:pt x="1399781" y="0"/>
                    <a:pt x="1425155" y="25374"/>
                    <a:pt x="1425155" y="56674"/>
                  </a:cubicBezTo>
                  <a:lnTo>
                    <a:pt x="1425155" y="510063"/>
                  </a:lnTo>
                  <a:cubicBezTo>
                    <a:pt x="1425155" y="541363"/>
                    <a:pt x="1399781" y="566737"/>
                    <a:pt x="1368481" y="566737"/>
                  </a:cubicBezTo>
                  <a:lnTo>
                    <a:pt x="56674" y="566737"/>
                  </a:lnTo>
                  <a:cubicBezTo>
                    <a:pt x="25374" y="566737"/>
                    <a:pt x="0" y="541363"/>
                    <a:pt x="0" y="510063"/>
                  </a:cubicBezTo>
                  <a:lnTo>
                    <a:pt x="0" y="56674"/>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174" tIns="35649" rIns="45174" bIns="35649" numCol="1" spcCol="1270" anchor="ctr" anchorCtr="0">
              <a:noAutofit/>
            </a:bodyPr>
            <a:lstStyle/>
            <a:p>
              <a:pPr lvl="0" algn="ctr" defTabSz="666750">
                <a:lnSpc>
                  <a:spcPct val="90000"/>
                </a:lnSpc>
                <a:spcBef>
                  <a:spcPct val="0"/>
                </a:spcBef>
              </a:pPr>
              <a:r>
                <a:rPr lang="en-US" sz="1500" kern="1200" dirty="0"/>
                <a:t>1987</a:t>
              </a:r>
            </a:p>
            <a:p>
              <a:pPr lvl="0" algn="ctr" defTabSz="666750">
                <a:lnSpc>
                  <a:spcPct val="90000"/>
                </a:lnSpc>
                <a:spcBef>
                  <a:spcPct val="0"/>
                </a:spcBef>
              </a:pPr>
              <a:r>
                <a:rPr lang="en-US" sz="1500" kern="1200" dirty="0"/>
                <a:t>Yamada </a:t>
              </a:r>
              <a:r>
                <a:rPr lang="en-US" sz="1500" i="1" kern="1200" dirty="0"/>
                <a:t>et al.</a:t>
              </a:r>
            </a:p>
          </p:txBody>
        </p:sp>
        <p:sp>
          <p:nvSpPr>
            <p:cNvPr id="32" name="Freeform 31"/>
            <p:cNvSpPr/>
            <p:nvPr/>
          </p:nvSpPr>
          <p:spPr>
            <a:xfrm>
              <a:off x="6595737" y="2513806"/>
              <a:ext cx="1603300" cy="1322387"/>
            </a:xfrm>
            <a:custGeom>
              <a:avLst/>
              <a:gdLst>
                <a:gd name="connsiteX0" fmla="*/ 0 w 1603300"/>
                <a:gd name="connsiteY0" fmla="*/ 132239 h 1322387"/>
                <a:gd name="connsiteX1" fmla="*/ 132239 w 1603300"/>
                <a:gd name="connsiteY1" fmla="*/ 0 h 1322387"/>
                <a:gd name="connsiteX2" fmla="*/ 1471061 w 1603300"/>
                <a:gd name="connsiteY2" fmla="*/ 0 h 1322387"/>
                <a:gd name="connsiteX3" fmla="*/ 1603300 w 1603300"/>
                <a:gd name="connsiteY3" fmla="*/ 132239 h 1322387"/>
                <a:gd name="connsiteX4" fmla="*/ 1603300 w 1603300"/>
                <a:gd name="connsiteY4" fmla="*/ 1190148 h 1322387"/>
                <a:gd name="connsiteX5" fmla="*/ 1471061 w 1603300"/>
                <a:gd name="connsiteY5" fmla="*/ 1322387 h 1322387"/>
                <a:gd name="connsiteX6" fmla="*/ 132239 w 1603300"/>
                <a:gd name="connsiteY6" fmla="*/ 1322387 h 1322387"/>
                <a:gd name="connsiteX7" fmla="*/ 0 w 1603300"/>
                <a:gd name="connsiteY7" fmla="*/ 1190148 h 1322387"/>
                <a:gd name="connsiteX8" fmla="*/ 0 w 1603300"/>
                <a:gd name="connsiteY8" fmla="*/ 132239 h 13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00" h="1322387">
                  <a:moveTo>
                    <a:pt x="0" y="132239"/>
                  </a:moveTo>
                  <a:cubicBezTo>
                    <a:pt x="0" y="59205"/>
                    <a:pt x="59205" y="0"/>
                    <a:pt x="132239" y="0"/>
                  </a:cubicBezTo>
                  <a:lnTo>
                    <a:pt x="1471061" y="0"/>
                  </a:lnTo>
                  <a:cubicBezTo>
                    <a:pt x="1544095" y="0"/>
                    <a:pt x="1603300" y="59205"/>
                    <a:pt x="1603300" y="132239"/>
                  </a:cubicBezTo>
                  <a:lnTo>
                    <a:pt x="1603300" y="1190148"/>
                  </a:lnTo>
                  <a:cubicBezTo>
                    <a:pt x="1603300" y="1263182"/>
                    <a:pt x="1544095" y="1322387"/>
                    <a:pt x="1471061" y="1322387"/>
                  </a:cubicBezTo>
                  <a:lnTo>
                    <a:pt x="132239" y="1322387"/>
                  </a:lnTo>
                  <a:cubicBezTo>
                    <a:pt x="59205" y="1322387"/>
                    <a:pt x="0" y="1263182"/>
                    <a:pt x="0" y="1190148"/>
                  </a:cubicBezTo>
                  <a:lnTo>
                    <a:pt x="0" y="132239"/>
                  </a:ln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160" tIns="411480" rIns="137160" bIns="137160" numCol="1" spcCol="1270" anchor="t" anchorCtr="0">
              <a:noAutofit/>
            </a:bodyPr>
            <a:lstStyle/>
            <a:p>
              <a:pPr marL="0" lvl="1" algn="ctr" defTabSz="666750">
                <a:lnSpc>
                  <a:spcPct val="90000"/>
                </a:lnSpc>
                <a:spcBef>
                  <a:spcPct val="0"/>
                </a:spcBef>
                <a:spcAft>
                  <a:spcPct val="15000"/>
                </a:spcAft>
              </a:pPr>
              <a:r>
                <a:rPr lang="en-US" sz="1400" dirty="0"/>
                <a:t>Non-volatile phase change memory module commercialized</a:t>
              </a:r>
              <a:endParaRPr lang="en-US" sz="1400" kern="1200" dirty="0"/>
            </a:p>
          </p:txBody>
        </p:sp>
        <p:sp>
          <p:nvSpPr>
            <p:cNvPr id="33" name="Freeform 32"/>
            <p:cNvSpPr/>
            <p:nvPr/>
          </p:nvSpPr>
          <p:spPr>
            <a:xfrm>
              <a:off x="6952026" y="2230437"/>
              <a:ext cx="1425155" cy="566737"/>
            </a:xfrm>
            <a:custGeom>
              <a:avLst/>
              <a:gdLst>
                <a:gd name="connsiteX0" fmla="*/ 0 w 1425155"/>
                <a:gd name="connsiteY0" fmla="*/ 56674 h 566737"/>
                <a:gd name="connsiteX1" fmla="*/ 56674 w 1425155"/>
                <a:gd name="connsiteY1" fmla="*/ 0 h 566737"/>
                <a:gd name="connsiteX2" fmla="*/ 1368481 w 1425155"/>
                <a:gd name="connsiteY2" fmla="*/ 0 h 566737"/>
                <a:gd name="connsiteX3" fmla="*/ 1425155 w 1425155"/>
                <a:gd name="connsiteY3" fmla="*/ 56674 h 566737"/>
                <a:gd name="connsiteX4" fmla="*/ 1425155 w 1425155"/>
                <a:gd name="connsiteY4" fmla="*/ 510063 h 566737"/>
                <a:gd name="connsiteX5" fmla="*/ 1368481 w 1425155"/>
                <a:gd name="connsiteY5" fmla="*/ 566737 h 566737"/>
                <a:gd name="connsiteX6" fmla="*/ 56674 w 1425155"/>
                <a:gd name="connsiteY6" fmla="*/ 566737 h 566737"/>
                <a:gd name="connsiteX7" fmla="*/ 0 w 1425155"/>
                <a:gd name="connsiteY7" fmla="*/ 510063 h 566737"/>
                <a:gd name="connsiteX8" fmla="*/ 0 w 1425155"/>
                <a:gd name="connsiteY8" fmla="*/ 5667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155" h="566737">
                  <a:moveTo>
                    <a:pt x="0" y="56674"/>
                  </a:moveTo>
                  <a:cubicBezTo>
                    <a:pt x="0" y="25374"/>
                    <a:pt x="25374" y="0"/>
                    <a:pt x="56674" y="0"/>
                  </a:cubicBezTo>
                  <a:lnTo>
                    <a:pt x="1368481" y="0"/>
                  </a:lnTo>
                  <a:cubicBezTo>
                    <a:pt x="1399781" y="0"/>
                    <a:pt x="1425155" y="25374"/>
                    <a:pt x="1425155" y="56674"/>
                  </a:cubicBezTo>
                  <a:lnTo>
                    <a:pt x="1425155" y="510063"/>
                  </a:lnTo>
                  <a:cubicBezTo>
                    <a:pt x="1425155" y="541363"/>
                    <a:pt x="1399781" y="566737"/>
                    <a:pt x="1368481" y="566737"/>
                  </a:cubicBezTo>
                  <a:lnTo>
                    <a:pt x="56674" y="566737"/>
                  </a:lnTo>
                  <a:cubicBezTo>
                    <a:pt x="25374" y="566737"/>
                    <a:pt x="0" y="541363"/>
                    <a:pt x="0" y="510063"/>
                  </a:cubicBezTo>
                  <a:lnTo>
                    <a:pt x="0" y="56674"/>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5174" tIns="35649" rIns="45174" bIns="35649" numCol="1" spcCol="1270" anchor="ctr" anchorCtr="0">
              <a:noAutofit/>
            </a:bodyPr>
            <a:lstStyle/>
            <a:p>
              <a:pPr lvl="0" algn="ctr" defTabSz="666750">
                <a:lnSpc>
                  <a:spcPct val="90000"/>
                </a:lnSpc>
                <a:spcBef>
                  <a:spcPct val="0"/>
                </a:spcBef>
                <a:spcAft>
                  <a:spcPct val="35000"/>
                </a:spcAft>
              </a:pPr>
              <a:r>
                <a:rPr lang="en-US" sz="1500" dirty="0"/>
                <a:t>IBM, Micron, Samsung, …</a:t>
              </a:r>
              <a:endParaRPr lang="en-US" sz="1500" kern="1200" dirty="0"/>
            </a:p>
          </p:txBody>
        </p:sp>
      </p:grpSp>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361662275"/>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21449</TotalTime>
  <Words>708</Words>
  <Application>Microsoft Office PowerPoint</Application>
  <PresentationFormat>On-screen Show (4:3)</PresentationFormat>
  <Paragraphs>148</Paragraphs>
  <Slides>21</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Helvetica-Narrow</vt:lpstr>
      <vt:lpstr>Helvetica-Narrow-Bold</vt:lpstr>
      <vt:lpstr>Helvetica-Narrow-Oblique</vt:lpstr>
      <vt:lpstr>Arial</vt:lpstr>
      <vt:lpstr>Arial Black</vt:lpstr>
      <vt:lpstr>Calibri</vt:lpstr>
      <vt:lpstr>Wingdings</vt:lpstr>
      <vt:lpstr>Pixel</vt:lpstr>
      <vt:lpstr>Equation</vt:lpstr>
      <vt:lpstr>MIT 3.071 Amorphous Materials  4: Phase Change Data Storage</vt:lpstr>
      <vt:lpstr>Phase change materials</vt:lpstr>
      <vt:lpstr>Key performance metrics</vt:lpstr>
      <vt:lpstr>Ge-Sb-Te (GST) phase change alloy</vt:lpstr>
      <vt:lpstr>Ge-Sb-Te (GST) phase change alloy</vt:lpstr>
      <vt:lpstr>Structure of cubic Ge2Sb2Te5 (225) alloy</vt:lpstr>
      <vt:lpstr>T-T-T diagram of GST phase change alloys</vt:lpstr>
      <vt:lpstr>Re-writable CDs and DVDs</vt:lpstr>
      <vt:lpstr>Phase change memory (PCM)</vt:lpstr>
      <vt:lpstr>Phase change memory (PCM)</vt:lpstr>
      <vt:lpstr>Where does PCM stand against competitors?</vt:lpstr>
      <vt:lpstr>3D XPoint (a likely PCM technology)</vt:lpstr>
      <vt:lpstr>PowerPoint Presentation</vt:lpstr>
      <vt:lpstr>PowerPoint Presentation</vt:lpstr>
      <vt:lpstr>PowerPoint Presentation</vt:lpstr>
      <vt:lpstr>Applications beyond data storage: optics</vt:lpstr>
      <vt:lpstr>Optical properties of Ge2Sb2Te5 (225) alloy</vt:lpstr>
      <vt:lpstr>All-optical, multi-level on-chip memory</vt:lpstr>
      <vt:lpstr>Optical switching and non-volatile display</vt:lpstr>
      <vt:lpstr>PowerPoint Presentation</vt:lpstr>
      <vt:lpstr>Further 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2910</cp:revision>
  <dcterms:created xsi:type="dcterms:W3CDTF">2006-08-16T00:00:00Z</dcterms:created>
  <dcterms:modified xsi:type="dcterms:W3CDTF">2018-01-07T03:45:15Z</dcterms:modified>
</cp:coreProperties>
</file>