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71" r:id="rId8"/>
    <p:sldId id="272" r:id="rId9"/>
    <p:sldId id="273" r:id="rId10"/>
    <p:sldId id="260" r:id="rId11"/>
    <p:sldId id="274" r:id="rId12"/>
    <p:sldId id="275" r:id="rId13"/>
    <p:sldId id="276" r:id="rId14"/>
    <p:sldId id="261" r:id="rId15"/>
    <p:sldId id="277" r:id="rId16"/>
    <p:sldId id="278" r:id="rId17"/>
    <p:sldId id="279" r:id="rId18"/>
    <p:sldId id="280" r:id="rId19"/>
    <p:sldId id="263" r:id="rId20"/>
    <p:sldId id="281" r:id="rId21"/>
    <p:sldId id="282" r:id="rId22"/>
    <p:sldId id="283" r:id="rId23"/>
    <p:sldId id="265" r:id="rId24"/>
    <p:sldId id="26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112" y="-2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0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0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3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0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8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0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3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2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CD5D-241E-496E-9923-738763E9DA3D}" type="datetimeFigureOut">
              <a:rPr lang="en-US" smtClean="0"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738E-09C5-4C38-91C4-2EF88A1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8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&amp; Trusting Trust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238" y="4173856"/>
            <a:ext cx="9144000" cy="25225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Swarun Kumar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2800" dirty="0" smtClean="0"/>
              <a:t>Based on slides courtesy: Jorge </a:t>
            </a:r>
            <a:r>
              <a:rPr lang="en-US" sz="2800" dirty="0" smtClean="0"/>
              <a:t>Simosa</a:t>
            </a:r>
          </a:p>
          <a:p>
            <a:r>
              <a:rPr lang="en-US" sz="2200" dirty="0" smtClean="0">
                <a:latin typeface="+mj-lt"/>
              </a:rPr>
              <a:t>MIT </a:t>
            </a:r>
            <a:r>
              <a:rPr lang="en-US" sz="2200" dirty="0" smtClean="0">
                <a:latin typeface="+mj-lt"/>
              </a:rPr>
              <a:t>6.033 Spring 2013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656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 – Q8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Answer True/False based on the Trusting Trust paper: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 Thompson </a:t>
            </a:r>
            <a:r>
              <a:rPr lang="en-US" dirty="0"/>
              <a:t>believes that self-reproducing programs shouldn’t be trusted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Answer: False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He </a:t>
            </a:r>
            <a:r>
              <a:rPr lang="en-US" sz="2400" dirty="0" smtClean="0">
                <a:solidFill>
                  <a:srgbClr val="FF0000"/>
                </a:solidFill>
              </a:rPr>
              <a:t>doesn’t say </a:t>
            </a:r>
            <a:r>
              <a:rPr lang="en-US" sz="2400" dirty="0">
                <a:solidFill>
                  <a:srgbClr val="FF0000"/>
                </a:solidFill>
              </a:rPr>
              <a:t>anything about </a:t>
            </a:r>
            <a:r>
              <a:rPr lang="en-US" sz="2400" dirty="0" smtClean="0">
                <a:solidFill>
                  <a:srgbClr val="FF0000"/>
                </a:solidFill>
              </a:rPr>
              <a:t>making </a:t>
            </a:r>
            <a:r>
              <a:rPr lang="en-US" sz="2400" dirty="0">
                <a:solidFill>
                  <a:srgbClr val="FF0000"/>
                </a:solidFill>
              </a:rPr>
              <a:t>them more or less trustworthy</a:t>
            </a:r>
            <a:r>
              <a:rPr lang="en-US" sz="2400" dirty="0" smtClean="0">
                <a:solidFill>
                  <a:srgbClr val="FF0000"/>
                </a:solidFill>
              </a:rPr>
              <a:t>. Talks about programs in general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015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 – Q8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Answer True/False based on the Trusting Trust paper: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A </a:t>
            </a:r>
            <a:r>
              <a:rPr lang="en-US" dirty="0"/>
              <a:t>Trojan horse like the one Thompson describes could </a:t>
            </a:r>
            <a:r>
              <a:rPr lang="en-US" i="1" dirty="0"/>
              <a:t>not</a:t>
            </a:r>
            <a:r>
              <a:rPr lang="en-US" dirty="0"/>
              <a:t> have been hidden in a </a:t>
            </a:r>
            <a:r>
              <a:rPr lang="en-US" dirty="0" smtClean="0"/>
              <a:t>compiler for </a:t>
            </a:r>
            <a:r>
              <a:rPr lang="en-US" dirty="0"/>
              <a:t>a more modern language like Java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Answer: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Backdoor </a:t>
            </a:r>
            <a:r>
              <a:rPr lang="en-US" dirty="0" smtClean="0">
                <a:solidFill>
                  <a:srgbClr val="FF0000"/>
                </a:solidFill>
              </a:rPr>
              <a:t>is not language-specific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0277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 – Q8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Answer True/False based on the Trusting Trust paper: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 The </a:t>
            </a:r>
            <a:r>
              <a:rPr lang="en-US" dirty="0"/>
              <a:t>Trojan horse Thompson embedded in the login program could have been found </a:t>
            </a:r>
            <a:r>
              <a:rPr lang="en-US" dirty="0" smtClean="0"/>
              <a:t>by looking </a:t>
            </a:r>
            <a:r>
              <a:rPr lang="en-US" dirty="0"/>
              <a:t>at the machine instructions being executed by the CPU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Answer: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Even </a:t>
            </a:r>
            <a:r>
              <a:rPr lang="en-US" dirty="0" smtClean="0">
                <a:solidFill>
                  <a:srgbClr val="FF0000"/>
                </a:solidFill>
              </a:rPr>
              <a:t>though it might take a long time to figure out what the binary is doing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0277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 – Q8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Answer True/False based on the Trusting Trust paper: </a:t>
            </a:r>
            <a:endParaRPr lang="en-US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D. A </a:t>
            </a:r>
            <a:r>
              <a:rPr lang="en-US" dirty="0"/>
              <a:t>programmer can prevent the type of attack Thompson describes by writing all of </a:t>
            </a:r>
            <a:r>
              <a:rPr lang="en-US" dirty="0" smtClean="0"/>
              <a:t>his or </a:t>
            </a:r>
            <a:r>
              <a:rPr lang="en-US" dirty="0"/>
              <a:t>her programs in assembly </a:t>
            </a:r>
            <a:r>
              <a:rPr lang="en-US" dirty="0" smtClean="0"/>
              <a:t>code.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Answer: False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Assembly </a:t>
            </a:r>
            <a:r>
              <a:rPr lang="en-US" sz="2400" dirty="0" smtClean="0">
                <a:solidFill>
                  <a:srgbClr val="FF0000"/>
                </a:solidFill>
              </a:rPr>
              <a:t>code is still considered a “higher-language”, since it must be translated to machine code/instructions through an assembler.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0277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(2012) – Q13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 </a:t>
            </a:r>
            <a:r>
              <a:rPr lang="en-US" dirty="0" smtClean="0"/>
              <a:t>has Ken’s compiler (B) </a:t>
            </a:r>
            <a:r>
              <a:rPr lang="en-US" dirty="0" smtClean="0"/>
              <a:t>and its </a:t>
            </a:r>
            <a:r>
              <a:rPr lang="en-US" dirty="0"/>
              <a:t>“supposed” source (S).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smtClean="0"/>
              <a:t>wants to know if it still has the login Trojan. </a:t>
            </a:r>
            <a:r>
              <a:rPr lang="en-US" dirty="0" smtClean="0"/>
              <a:t>His </a:t>
            </a:r>
            <a:r>
              <a:rPr lang="en-US" dirty="0" smtClean="0"/>
              <a:t>friend Alyssa has a clean compiler binary (A). The source code for the UNIX login program is L. Give an example of two compilation chains that can be compared to detect a possible Trojan?</a:t>
            </a:r>
          </a:p>
          <a:p>
            <a:pPr marL="0" indent="0">
              <a:buNone/>
            </a:pPr>
            <a:r>
              <a:rPr lang="en-US" i="1" dirty="0" smtClean="0"/>
              <a:t>Notation:</a:t>
            </a:r>
            <a:r>
              <a:rPr lang="en-US" dirty="0" smtClean="0"/>
              <a:t> X -&gt; Y is the result of using binary X to compile source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 -&gt; S = A -&gt; 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NO, they might make different optimizations, i.e. not the same </a:t>
            </a:r>
            <a:r>
              <a:rPr lang="en-US" sz="2200" dirty="0" smtClean="0">
                <a:solidFill>
                  <a:srgbClr val="FF0000"/>
                </a:solidFill>
              </a:rPr>
              <a:t>output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6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(2012) – Q13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 </a:t>
            </a:r>
            <a:r>
              <a:rPr lang="en-US" dirty="0" smtClean="0"/>
              <a:t>has Ken’s compiler (B) </a:t>
            </a:r>
            <a:r>
              <a:rPr lang="en-US" dirty="0"/>
              <a:t>and its “supposed</a:t>
            </a:r>
            <a:r>
              <a:rPr lang="en-US" dirty="0" smtClean="0"/>
              <a:t>” source (S).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smtClean="0"/>
              <a:t>wants to know if it still has the login Trojan. </a:t>
            </a:r>
            <a:r>
              <a:rPr lang="en-US" dirty="0" smtClean="0"/>
              <a:t>His </a:t>
            </a:r>
            <a:r>
              <a:rPr lang="en-US" dirty="0" smtClean="0"/>
              <a:t>friend Alyssa has a clean compiler binary (A). The source code for the UNIX login program is L. Give an example of two compilation chains that can be compared to detect a possible Trojan?</a:t>
            </a:r>
          </a:p>
          <a:p>
            <a:pPr marL="0" indent="0">
              <a:buNone/>
            </a:pPr>
            <a:r>
              <a:rPr lang="en-US" i="1" dirty="0" smtClean="0"/>
              <a:t>Notation:</a:t>
            </a:r>
            <a:r>
              <a:rPr lang="en-US" dirty="0" smtClean="0"/>
              <a:t> X -&gt; Y is the result of using binary X to compile source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 </a:t>
            </a:r>
            <a:r>
              <a:rPr lang="en-US" dirty="0" smtClean="0"/>
              <a:t>-&gt; S -&gt; S </a:t>
            </a:r>
            <a:r>
              <a:rPr lang="en-US" dirty="0"/>
              <a:t>= </a:t>
            </a:r>
            <a:r>
              <a:rPr lang="en-US" dirty="0" smtClean="0"/>
              <a:t>A -&gt; S -&gt; 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YES, if A and B have no Trojans, the intermediate output (new binary) should produce the same output when using the same input (S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1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(2012) – Q13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3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 </a:t>
            </a:r>
            <a:r>
              <a:rPr lang="en-US" dirty="0" smtClean="0"/>
              <a:t>has Ken’s compiler (B) and </a:t>
            </a:r>
            <a:r>
              <a:rPr lang="en-US" dirty="0" smtClean="0"/>
              <a:t>its “supposed” source </a:t>
            </a:r>
            <a:r>
              <a:rPr lang="en-US" dirty="0" smtClean="0"/>
              <a:t>(S).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smtClean="0"/>
              <a:t>wants to know if it still has the login Trojan. </a:t>
            </a:r>
            <a:r>
              <a:rPr lang="en-US" dirty="0" smtClean="0"/>
              <a:t>His </a:t>
            </a:r>
            <a:r>
              <a:rPr lang="en-US" dirty="0" smtClean="0"/>
              <a:t>friend Alyssa has a clean compiler binary (A). </a:t>
            </a:r>
            <a:r>
              <a:rPr lang="en-US" dirty="0" smtClean="0"/>
              <a:t>The </a:t>
            </a:r>
            <a:r>
              <a:rPr lang="en-US" dirty="0" smtClean="0"/>
              <a:t>source code for the UNIX login program is L. Give an example of two compilation chains that can be compared to detect a possible Trojan?</a:t>
            </a:r>
          </a:p>
          <a:p>
            <a:pPr marL="0" indent="0">
              <a:buNone/>
            </a:pPr>
            <a:r>
              <a:rPr lang="en-US" i="1" dirty="0" smtClean="0"/>
              <a:t>Notation:</a:t>
            </a:r>
            <a:r>
              <a:rPr lang="en-US" dirty="0" smtClean="0"/>
              <a:t> X -&gt; Y is the result of using binary X to compile source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 </a:t>
            </a:r>
            <a:r>
              <a:rPr lang="en-US" dirty="0" smtClean="0"/>
              <a:t>-&gt; S </a:t>
            </a:r>
            <a:r>
              <a:rPr lang="en-US" dirty="0"/>
              <a:t>= </a:t>
            </a:r>
            <a:r>
              <a:rPr lang="en-US" dirty="0" smtClean="0"/>
              <a:t>A -&gt; S -&gt; 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YES, since B should already be a compiled version of S, we can skip the step of B -&gt;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1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(2012) – Q13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 </a:t>
            </a:r>
            <a:r>
              <a:rPr lang="en-US" dirty="0" smtClean="0"/>
              <a:t>has Ken’s compiler (B) </a:t>
            </a:r>
            <a:r>
              <a:rPr lang="en-US" dirty="0"/>
              <a:t>and its “supposed” </a:t>
            </a:r>
            <a:r>
              <a:rPr lang="en-US" dirty="0" smtClean="0"/>
              <a:t>source (S).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smtClean="0"/>
              <a:t>wants to know if it still has the login Trojan. </a:t>
            </a:r>
            <a:r>
              <a:rPr lang="en-US" dirty="0" smtClean="0"/>
              <a:t>His </a:t>
            </a:r>
            <a:r>
              <a:rPr lang="en-US" dirty="0" smtClean="0"/>
              <a:t>friend Alyssa has a clean compiler binary (A). The source code for the UNIX login program is L. Give an example of two compilation chains that can be compared to detect a possible Trojan?</a:t>
            </a:r>
          </a:p>
          <a:p>
            <a:pPr marL="0" indent="0">
              <a:buNone/>
            </a:pPr>
            <a:r>
              <a:rPr lang="en-US" i="1" dirty="0" smtClean="0"/>
              <a:t>Notation:</a:t>
            </a:r>
            <a:r>
              <a:rPr lang="en-US" dirty="0" smtClean="0"/>
              <a:t> X -&gt; Y is the result of using binary X to compile source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 </a:t>
            </a:r>
            <a:r>
              <a:rPr lang="en-US" dirty="0" smtClean="0"/>
              <a:t>-&gt; S -&gt; L </a:t>
            </a:r>
            <a:r>
              <a:rPr lang="en-US" dirty="0"/>
              <a:t>= </a:t>
            </a:r>
            <a:r>
              <a:rPr lang="en-US" dirty="0" smtClean="0"/>
              <a:t>A -&gt; S -&gt; 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YES, similar to second answer, we can instead feed just the login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1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(2012) – Q13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 </a:t>
            </a:r>
            <a:r>
              <a:rPr lang="en-US" dirty="0" smtClean="0"/>
              <a:t>has Ken’s compiler (B) </a:t>
            </a:r>
            <a:r>
              <a:rPr lang="en-US" dirty="0"/>
              <a:t>and its “supposed” </a:t>
            </a:r>
            <a:r>
              <a:rPr lang="en-US" dirty="0" smtClean="0"/>
              <a:t>source (S).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smtClean="0"/>
              <a:t>wants to know if it still has the login Trojan. </a:t>
            </a:r>
            <a:r>
              <a:rPr lang="en-US" dirty="0" smtClean="0"/>
              <a:t>His </a:t>
            </a:r>
            <a:r>
              <a:rPr lang="en-US" dirty="0" smtClean="0"/>
              <a:t>friend Alyssa has a clean compiler binary (A). The source code for the UNIX login program is L. Give an example of two compilation chains that can be compared to detect a possible Trojan?</a:t>
            </a:r>
          </a:p>
          <a:p>
            <a:pPr marL="0" indent="0">
              <a:buNone/>
            </a:pPr>
            <a:r>
              <a:rPr lang="en-US" i="1" dirty="0" smtClean="0"/>
              <a:t>Notation:</a:t>
            </a:r>
            <a:r>
              <a:rPr lang="en-US" dirty="0" smtClean="0"/>
              <a:t> X -&gt; Y is the result of using binary X to compile source Y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B -&gt; L </a:t>
            </a:r>
            <a:r>
              <a:rPr lang="en-US" dirty="0"/>
              <a:t>= </a:t>
            </a:r>
            <a:r>
              <a:rPr lang="en-US" dirty="0" smtClean="0"/>
              <a:t>A -&gt; S -&gt; 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YES, similar to fourth answer, but we can skip the step of B -&gt; S</a:t>
            </a:r>
          </a:p>
        </p:txBody>
      </p:sp>
    </p:spTree>
    <p:extLst>
      <p:ext uri="{BB962C8B-B14F-4D97-AF65-F5344CB8AC3E}">
        <p14:creationId xmlns:p14="http://schemas.microsoft.com/office/powerpoint/2010/main" val="345711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Past Quizze</a:t>
            </a:r>
            <a:r>
              <a:rPr lang="en-US" dirty="0" smtClean="0"/>
              <a:t>s </a:t>
            </a:r>
            <a:r>
              <a:rPr lang="en-US" dirty="0" smtClean="0"/>
              <a:t>(</a:t>
            </a:r>
            <a:r>
              <a:rPr lang="en-US" dirty="0" smtClean="0"/>
              <a:t>Trusting Trust)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Visit </a:t>
            </a:r>
            <a:r>
              <a:rPr lang="en-US" u="sng" dirty="0">
                <a:solidFill>
                  <a:srgbClr val="3366FF"/>
                </a:solidFill>
              </a:rPr>
              <a:t>http://</a:t>
            </a:r>
            <a:r>
              <a:rPr lang="en-US" u="sng" dirty="0" err="1">
                <a:solidFill>
                  <a:srgbClr val="3366FF"/>
                </a:solidFill>
              </a:rPr>
              <a:t>web.mit.edu</a:t>
            </a:r>
            <a:r>
              <a:rPr lang="en-US" u="sng" dirty="0">
                <a:solidFill>
                  <a:srgbClr val="3366FF"/>
                </a:solidFill>
              </a:rPr>
              <a:t>/6.033/www/assignments/quiz-3.</a:t>
            </a:r>
            <a:r>
              <a:rPr lang="en-US" u="sng" dirty="0" smtClean="0">
                <a:solidFill>
                  <a:srgbClr val="3366FF"/>
                </a:solidFill>
              </a:rPr>
              <a:t>shtml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2012 </a:t>
            </a:r>
            <a:r>
              <a:rPr lang="fr-FR" dirty="0"/>
              <a:t>Q3 - #13 (Section 6)</a:t>
            </a:r>
          </a:p>
          <a:p>
            <a:r>
              <a:rPr lang="fr-FR" dirty="0"/>
              <a:t>2010 Q3 - #8</a:t>
            </a:r>
          </a:p>
          <a:p>
            <a:r>
              <a:rPr lang="fr-FR" dirty="0"/>
              <a:t>2010 Q3 - #13-15 (Section 3)</a:t>
            </a:r>
          </a:p>
          <a:p>
            <a:r>
              <a:rPr lang="fr-FR" dirty="0" smtClean="0"/>
              <a:t>2008 </a:t>
            </a:r>
            <a:r>
              <a:rPr lang="fr-FR" dirty="0"/>
              <a:t>Q3 - #5 (Section 3)</a:t>
            </a:r>
          </a:p>
          <a:p>
            <a:r>
              <a:rPr lang="fr-FR" dirty="0"/>
              <a:t>2006 Q3 - #</a:t>
            </a:r>
            <a:r>
              <a:rPr lang="fr-FR" dirty="0" smtClean="0"/>
              <a:t>2</a:t>
            </a:r>
          </a:p>
          <a:p>
            <a:endParaRPr lang="fr-FR" dirty="0"/>
          </a:p>
          <a:p>
            <a:pPr marL="0" indent="0">
              <a:buNone/>
            </a:pPr>
            <a:r>
              <a:rPr lang="en-US" sz="1600" dirty="0" smtClean="0"/>
              <a:t>*There may be more that I have accidentally overlooked.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910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on Trusting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24413" cy="47955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By Ken </a:t>
            </a:r>
            <a:r>
              <a:rPr lang="en-US" sz="3600" dirty="0" smtClean="0"/>
              <a:t>Thompson </a:t>
            </a:r>
            <a:r>
              <a:rPr lang="en-US" sz="3600" dirty="0" smtClean="0"/>
              <a:t>(UNIX </a:t>
            </a:r>
            <a:r>
              <a:rPr lang="en-US" sz="3600" dirty="0" smtClean="0"/>
              <a:t>paper, </a:t>
            </a:r>
            <a:r>
              <a:rPr lang="en-US" sz="3600" dirty="0" smtClean="0"/>
              <a:t>co-invented C </a:t>
            </a:r>
            <a:r>
              <a:rPr lang="en-US" sz="3600" dirty="0" smtClean="0"/>
              <a:t>and UNIX)</a:t>
            </a:r>
          </a:p>
          <a:p>
            <a:endParaRPr lang="en-US" sz="3600" dirty="0" smtClean="0"/>
          </a:p>
          <a:p>
            <a:r>
              <a:rPr lang="en-US" sz="3600" i="1" dirty="0" smtClean="0"/>
              <a:t>Key Ideas:</a:t>
            </a:r>
            <a:endParaRPr lang="en-US" sz="3600" i="1" dirty="0"/>
          </a:p>
          <a:p>
            <a:pPr lvl="1"/>
            <a:r>
              <a:rPr lang="en-US" sz="3200" dirty="0" smtClean="0"/>
              <a:t>Difficult </a:t>
            </a:r>
            <a:r>
              <a:rPr lang="en-US" sz="3200" dirty="0" smtClean="0"/>
              <a:t>to </a:t>
            </a:r>
            <a:r>
              <a:rPr lang="en-US" sz="3200" dirty="0" smtClean="0"/>
              <a:t>know </a:t>
            </a:r>
            <a:r>
              <a:rPr lang="en-US" sz="3200" dirty="0" smtClean="0"/>
              <a:t>what the software you use actually does.</a:t>
            </a:r>
          </a:p>
          <a:p>
            <a:pPr lvl="1"/>
            <a:r>
              <a:rPr lang="en-US" sz="3200" dirty="0" smtClean="0"/>
              <a:t>So write </a:t>
            </a:r>
            <a:r>
              <a:rPr lang="en-US" sz="3200" dirty="0" smtClean="0"/>
              <a:t>all </a:t>
            </a:r>
            <a:r>
              <a:rPr lang="en-US" sz="3200" dirty="0" smtClean="0"/>
              <a:t>of </a:t>
            </a:r>
            <a:r>
              <a:rPr lang="en-US" sz="3200" dirty="0" smtClean="0"/>
              <a:t>software </a:t>
            </a:r>
            <a:r>
              <a:rPr lang="en-US" sz="3200" dirty="0" smtClean="0"/>
              <a:t>yourself!</a:t>
            </a:r>
          </a:p>
          <a:p>
            <a:pPr lvl="1"/>
            <a:r>
              <a:rPr lang="en-US" sz="3200" dirty="0" smtClean="0"/>
              <a:t>... </a:t>
            </a:r>
            <a:r>
              <a:rPr lang="en-US" sz="3200" dirty="0"/>
              <a:t>b</a:t>
            </a:r>
            <a:r>
              <a:rPr lang="en-US" sz="3200" dirty="0" smtClean="0"/>
              <a:t>ut that’s overwhelmingly </a:t>
            </a:r>
            <a:r>
              <a:rPr lang="en-US" sz="3200" i="1" dirty="0" smtClean="0"/>
              <a:t>impractical</a:t>
            </a:r>
            <a:r>
              <a:rPr lang="en-US" sz="3200" dirty="0" smtClean="0"/>
              <a:t>! </a:t>
            </a:r>
          </a:p>
          <a:p>
            <a:pPr lvl="1"/>
            <a:r>
              <a:rPr lang="en-US" sz="3200" dirty="0" smtClean="0"/>
              <a:t>No choice </a:t>
            </a:r>
            <a:r>
              <a:rPr lang="en-US" sz="3200" dirty="0" smtClean="0"/>
              <a:t>but to </a:t>
            </a:r>
            <a:r>
              <a:rPr lang="en-US" sz="3200" b="1" dirty="0" smtClean="0"/>
              <a:t>trust</a:t>
            </a:r>
            <a:r>
              <a:rPr lang="en-US" sz="3200" dirty="0" smtClean="0"/>
              <a:t> software from </a:t>
            </a:r>
            <a:r>
              <a:rPr lang="en-US" sz="3200" dirty="0" smtClean="0"/>
              <a:t>certain </a:t>
            </a:r>
            <a:r>
              <a:rPr lang="en-US" sz="3200" dirty="0" smtClean="0"/>
              <a:t>sources.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988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871" y="2326703"/>
            <a:ext cx="5713773" cy="1694059"/>
          </a:xfrm>
        </p:spPr>
        <p:txBody>
          <a:bodyPr>
            <a:normAutofit/>
          </a:bodyPr>
          <a:lstStyle/>
          <a:p>
            <a:r>
              <a:rPr lang="en-US" dirty="0" smtClean="0"/>
              <a:t>Security (Part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Alice wants to authenticate message </a:t>
            </a:r>
            <a:r>
              <a:rPr lang="en-US" b="1" dirty="0" smtClean="0"/>
              <a:t>m</a:t>
            </a:r>
            <a:r>
              <a:rPr lang="en-US" dirty="0" smtClean="0"/>
              <a:t> sent to Bob</a:t>
            </a:r>
          </a:p>
          <a:p>
            <a:endParaRPr lang="en-US" dirty="0"/>
          </a:p>
          <a:p>
            <a:r>
              <a:rPr lang="en-US" dirty="0" smtClean="0"/>
              <a:t>First cut for security: Let </a:t>
            </a:r>
            <a:r>
              <a:rPr lang="en-US" b="1" dirty="0" smtClean="0"/>
              <a:t>k</a:t>
            </a:r>
            <a:r>
              <a:rPr lang="en-US" dirty="0" smtClean="0"/>
              <a:t> be a shared key</a:t>
            </a:r>
          </a:p>
          <a:p>
            <a:endParaRPr lang="en-US" dirty="0" smtClean="0"/>
          </a:p>
          <a:p>
            <a:r>
              <a:rPr lang="en-US" dirty="0" smtClean="0"/>
              <a:t>Then Alice, besides </a:t>
            </a:r>
            <a:r>
              <a:rPr lang="en-US" b="1" dirty="0" smtClean="0"/>
              <a:t>m</a:t>
            </a:r>
            <a:r>
              <a:rPr lang="en-US" dirty="0" smtClean="0"/>
              <a:t>, sends </a:t>
            </a:r>
            <a:r>
              <a:rPr lang="en-US" b="1" dirty="0" smtClean="0"/>
              <a:t>y</a:t>
            </a:r>
            <a:r>
              <a:rPr lang="en-US" dirty="0" smtClean="0"/>
              <a:t> = H(“</a:t>
            </a:r>
            <a:r>
              <a:rPr lang="en-US" b="1" dirty="0" err="1" smtClean="0"/>
              <a:t>m</a:t>
            </a:r>
            <a:r>
              <a:rPr lang="en-US" dirty="0" err="1" smtClean="0"/>
              <a:t>|</a:t>
            </a:r>
            <a:r>
              <a:rPr lang="en-US" b="1" dirty="0" err="1" smtClean="0"/>
              <a:t>k</a:t>
            </a:r>
            <a:r>
              <a:rPr lang="en-US" dirty="0" smtClean="0"/>
              <a:t>”) where | is a delimiter</a:t>
            </a:r>
          </a:p>
          <a:p>
            <a:endParaRPr lang="en-US" dirty="0"/>
          </a:p>
          <a:p>
            <a:r>
              <a:rPr lang="en-US" dirty="0" smtClean="0"/>
              <a:t>Bob verifies if </a:t>
            </a:r>
            <a:r>
              <a:rPr lang="en-US" b="1" dirty="0" smtClean="0"/>
              <a:t>y </a:t>
            </a:r>
            <a:r>
              <a:rPr lang="en-US" dirty="0" smtClean="0"/>
              <a:t>== </a:t>
            </a:r>
            <a:r>
              <a:rPr lang="en-US" dirty="0"/>
              <a:t>H(“</a:t>
            </a:r>
            <a:r>
              <a:rPr lang="en-US" b="1" dirty="0" err="1"/>
              <a:t>m</a:t>
            </a:r>
            <a:r>
              <a:rPr lang="en-US" dirty="0" err="1"/>
              <a:t>|</a:t>
            </a:r>
            <a:r>
              <a:rPr lang="en-US" b="1" dirty="0" err="1"/>
              <a:t>k</a:t>
            </a:r>
            <a:r>
              <a:rPr lang="en-US" dirty="0"/>
              <a:t>”</a:t>
            </a:r>
            <a:r>
              <a:rPr lang="en-US" dirty="0" smtClean="0"/>
              <a:t>), since he also has </a:t>
            </a:r>
            <a:r>
              <a:rPr lang="en-US" b="1" dirty="0" smtClean="0"/>
              <a:t>k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i="1" dirty="0" smtClean="0"/>
              <a:t>How can Alice and Bob securely exchange the key </a:t>
            </a:r>
            <a:r>
              <a:rPr lang="en-US" b="1" dirty="0" smtClean="0"/>
              <a:t>k</a:t>
            </a:r>
            <a:r>
              <a:rPr lang="en-US" i="1" dirty="0" smtClean="0"/>
              <a:t>?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3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Diffie-Hellman key exchange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7943" y="5999800"/>
            <a:ext cx="1011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Both </a:t>
            </a:r>
            <a:r>
              <a:rPr lang="en-US" sz="2400" i="1" dirty="0" smtClean="0"/>
              <a:t>Alice and Bob have the same key </a:t>
            </a:r>
            <a:r>
              <a:rPr lang="en-US" sz="2400" b="1" dirty="0" smtClean="0"/>
              <a:t>k</a:t>
            </a:r>
            <a:r>
              <a:rPr lang="en-US" sz="2400" i="1" dirty="0" smtClean="0"/>
              <a:t>, without </a:t>
            </a:r>
            <a:r>
              <a:rPr lang="en-US" sz="2400" i="1" dirty="0" smtClean="0"/>
              <a:t>sending it on the network</a:t>
            </a:r>
            <a:endParaRPr lang="en-US" sz="24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37453" y="2007003"/>
            <a:ext cx="0" cy="3445651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56884" y="2035084"/>
            <a:ext cx="0" cy="3445651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959" y="1545215"/>
            <a:ext cx="78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710508" y="1511124"/>
            <a:ext cx="67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31328" y="2301491"/>
            <a:ext cx="1387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random 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47114" y="3519555"/>
            <a:ext cx="140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andom b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175174" y="4808665"/>
            <a:ext cx="267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</a:t>
            </a:r>
            <a:r>
              <a:rPr lang="en-US" sz="2400" dirty="0" smtClean="0"/>
              <a:t> = (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a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b</a:t>
            </a:r>
            <a:r>
              <a:rPr lang="en-US" sz="2400" dirty="0" smtClean="0"/>
              <a:t> = g</a:t>
            </a:r>
            <a:r>
              <a:rPr lang="en-US" sz="2400" baseline="30000" dirty="0" smtClean="0"/>
              <a:t>ab</a:t>
            </a:r>
            <a:r>
              <a:rPr lang="en-US" sz="2400" dirty="0" smtClean="0"/>
              <a:t> mod p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5394" y="4827857"/>
            <a:ext cx="267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</a:t>
            </a:r>
            <a:r>
              <a:rPr lang="en-US" sz="2400" dirty="0" smtClean="0"/>
              <a:t> = (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b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ba</a:t>
            </a:r>
            <a:r>
              <a:rPr lang="en-US" sz="2400" dirty="0" smtClean="0"/>
              <a:t> mod p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055216" y="2804523"/>
            <a:ext cx="5000252" cy="872022"/>
            <a:chOff x="3055216" y="2804523"/>
            <a:chExt cx="5000252" cy="87202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055216" y="2850655"/>
              <a:ext cx="5000252" cy="82589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603466">
              <a:off x="5033973" y="2804523"/>
              <a:ext cx="12985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</a:t>
              </a:r>
              <a:r>
                <a:rPr lang="en-US" sz="2400" baseline="30000" dirty="0" err="1" smtClean="0"/>
                <a:t>a</a:t>
              </a:r>
              <a:r>
                <a:rPr lang="en-US" sz="2400" dirty="0" smtClean="0"/>
                <a:t> mod p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10809" y="3862738"/>
            <a:ext cx="5035778" cy="932756"/>
            <a:chOff x="3010809" y="3862738"/>
            <a:chExt cx="5035778" cy="932756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3010809" y="3960723"/>
              <a:ext cx="5035778" cy="83477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21018047">
              <a:off x="5070912" y="3862738"/>
              <a:ext cx="12985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</a:t>
              </a:r>
              <a:r>
                <a:rPr lang="en-US" sz="2400" baseline="30000" dirty="0" err="1" smtClean="0"/>
                <a:t>b</a:t>
              </a:r>
              <a:r>
                <a:rPr lang="en-US" sz="2400" dirty="0" smtClean="0"/>
                <a:t> mod p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3824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2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Taking it a step further…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64" y="1825625"/>
            <a:ext cx="10714336" cy="46216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Public/Secret Keys (… like many of you in DP2)</a:t>
            </a:r>
          </a:p>
          <a:p>
            <a:endParaRPr lang="en-US" dirty="0"/>
          </a:p>
          <a:p>
            <a:r>
              <a:rPr lang="en-US" dirty="0" smtClean="0"/>
              <a:t>Can use a </a:t>
            </a:r>
            <a:r>
              <a:rPr lang="en-US" dirty="0" smtClean="0"/>
              <a:t>PK/SK to authenticate the shared key exchange</a:t>
            </a:r>
          </a:p>
          <a:p>
            <a:endParaRPr lang="en-US" dirty="0"/>
          </a:p>
          <a:p>
            <a:r>
              <a:rPr lang="en-US" dirty="0" smtClean="0"/>
              <a:t>Can use PK/SK based signatures </a:t>
            </a:r>
          </a:p>
          <a:p>
            <a:endParaRPr lang="en-US" dirty="0"/>
          </a:p>
          <a:p>
            <a:r>
              <a:rPr lang="en-US" dirty="0" smtClean="0"/>
              <a:t>Many more attacks possible (DOS, TCP SYN flooding, Botnets)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i="1" dirty="0" smtClean="0"/>
              <a:t>Security is an arms-race… </a:t>
            </a:r>
          </a:p>
          <a:p>
            <a:pPr marL="0" indent="0">
              <a:buNone/>
            </a:pPr>
            <a:r>
              <a:rPr lang="en-US" i="1" dirty="0" smtClean="0"/>
              <a:t>  	So, Fewer assumptions in threat model =&gt; stronger security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2672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19" y="2449489"/>
            <a:ext cx="9350355" cy="1636697"/>
          </a:xfrm>
        </p:spPr>
        <p:txBody>
          <a:bodyPr>
            <a:normAutofit/>
          </a:bodyPr>
          <a:lstStyle/>
          <a:p>
            <a:r>
              <a:rPr lang="en-US" dirty="0" smtClean="0"/>
              <a:t>GOOD LUCK ON QUIZ 2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4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5133"/>
          </a:xfrm>
        </p:spPr>
        <p:txBody>
          <a:bodyPr>
            <a:normAutofit/>
          </a:bodyPr>
          <a:lstStyle/>
          <a:p>
            <a:r>
              <a:rPr lang="en-US" dirty="0" smtClean="0"/>
              <a:t>Transforms </a:t>
            </a:r>
            <a:r>
              <a:rPr lang="en-US" dirty="0" smtClean="0"/>
              <a:t>a </a:t>
            </a:r>
            <a:r>
              <a:rPr lang="en-US" dirty="0" smtClean="0"/>
              <a:t>code </a:t>
            </a:r>
            <a:r>
              <a:rPr lang="en-US" dirty="0" smtClean="0"/>
              <a:t>written in one </a:t>
            </a:r>
            <a:r>
              <a:rPr lang="en-US" dirty="0" smtClean="0"/>
              <a:t>language </a:t>
            </a:r>
            <a:r>
              <a:rPr lang="en-US" dirty="0" smtClean="0"/>
              <a:t>to another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 usually from </a:t>
            </a:r>
            <a:r>
              <a:rPr lang="en-US" dirty="0" smtClean="0"/>
              <a:t>higher-level </a:t>
            </a:r>
            <a:r>
              <a:rPr lang="en-US" dirty="0" smtClean="0"/>
              <a:t>language (e.g. C) </a:t>
            </a:r>
            <a:r>
              <a:rPr lang="en-US" dirty="0" smtClean="0"/>
              <a:t>into machine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New Compilers provide new features, new optimizations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18506" y="4332561"/>
            <a:ext cx="1199649" cy="1165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4566" y="4244900"/>
            <a:ext cx="1319314" cy="1261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App.c</a:t>
            </a:r>
            <a:endParaRPr lang="en-US" dirty="0" smtClean="0"/>
          </a:p>
          <a:p>
            <a:pPr algn="ctr"/>
            <a:r>
              <a:rPr lang="en-US" sz="1400" dirty="0" smtClean="0"/>
              <a:t>(written</a:t>
            </a:r>
          </a:p>
          <a:p>
            <a:pPr algn="ctr"/>
            <a:r>
              <a:rPr lang="en-US" sz="1400" dirty="0" smtClean="0"/>
              <a:t>in C.1)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5" idx="6"/>
            <a:endCxn id="4" idx="1"/>
          </p:cNvCxnSpPr>
          <p:nvPr/>
        </p:nvCxnSpPr>
        <p:spPr>
          <a:xfrm>
            <a:off x="3823880" y="4875863"/>
            <a:ext cx="1294626" cy="39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612781" y="4344323"/>
            <a:ext cx="1175443" cy="1142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App.exe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7" idx="1"/>
          </p:cNvCxnSpPr>
          <p:nvPr/>
        </p:nvCxnSpPr>
        <p:spPr>
          <a:xfrm flipV="1">
            <a:off x="6318155" y="4915534"/>
            <a:ext cx="1294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3429" y="3531614"/>
            <a:ext cx="12292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Input: </a:t>
            </a:r>
            <a:endParaRPr lang="en-US" sz="1600" b="1" dirty="0" smtClean="0"/>
          </a:p>
          <a:p>
            <a:r>
              <a:rPr lang="en-US" sz="1600" dirty="0" smtClean="0"/>
              <a:t>Source Code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219715" y="3585926"/>
            <a:ext cx="19449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Output: </a:t>
            </a:r>
            <a:endParaRPr lang="en-US" sz="1600" b="1" dirty="0" smtClean="0"/>
          </a:p>
          <a:p>
            <a:r>
              <a:rPr lang="en-US" sz="1600" dirty="0" smtClean="0"/>
              <a:t>New </a:t>
            </a:r>
            <a:r>
              <a:rPr lang="en-US" sz="1600" dirty="0" smtClean="0"/>
              <a:t>Compiler Binary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67104" y="3559286"/>
            <a:ext cx="18964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Program: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A Compiler (e.g. </a:t>
            </a:r>
            <a:r>
              <a:rPr lang="en-US" sz="1600" dirty="0" err="1" smtClean="0"/>
              <a:t>gcc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641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/>
      <p:bldP spid="10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where do compilers come from?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write a new compiler say </a:t>
            </a:r>
            <a:r>
              <a:rPr lang="en-US" dirty="0" smtClean="0"/>
              <a:t>for C.2  (C version 2.0)</a:t>
            </a:r>
          </a:p>
          <a:p>
            <a:pPr lvl="1"/>
            <a:r>
              <a:rPr lang="en-US" dirty="0" smtClean="0"/>
              <a:t>Write the program source for C.2 in the C.1 language</a:t>
            </a:r>
          </a:p>
          <a:p>
            <a:pPr lvl="1"/>
            <a:r>
              <a:rPr lang="en-US" dirty="0" smtClean="0"/>
              <a:t>Feed it into the C.1 compiler</a:t>
            </a:r>
          </a:p>
          <a:p>
            <a:pPr lvl="1"/>
            <a:r>
              <a:rPr lang="en-US" dirty="0" smtClean="0"/>
              <a:t>Resulting </a:t>
            </a:r>
            <a:r>
              <a:rPr lang="en-US" dirty="0" smtClean="0"/>
              <a:t>binary is a new </a:t>
            </a:r>
            <a:r>
              <a:rPr lang="en-US" dirty="0" smtClean="0"/>
              <a:t>compiler C.2</a:t>
            </a:r>
          </a:p>
          <a:p>
            <a:r>
              <a:rPr lang="en-US" i="1" dirty="0" smtClean="0"/>
              <a:t>Chicken-and-egg: </a:t>
            </a:r>
            <a:r>
              <a:rPr lang="en-US" dirty="0" smtClean="0"/>
              <a:t>But where did the first compiler C.0 come from?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550093" y="4918690"/>
            <a:ext cx="1199649" cy="1165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C.1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936153" y="4831029"/>
            <a:ext cx="1319314" cy="1261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C.2</a:t>
            </a:r>
          </a:p>
          <a:p>
            <a:pPr algn="ctr"/>
            <a:r>
              <a:rPr lang="en-US" sz="1400" dirty="0" smtClean="0"/>
              <a:t>(written</a:t>
            </a:r>
          </a:p>
          <a:p>
            <a:pPr algn="ctr"/>
            <a:r>
              <a:rPr lang="en-US" sz="1400" dirty="0" smtClean="0"/>
              <a:t>in C.1)</a:t>
            </a:r>
            <a:endParaRPr lang="en-US" sz="1400" dirty="0"/>
          </a:p>
        </p:txBody>
      </p:sp>
      <p:cxnSp>
        <p:nvCxnSpPr>
          <p:cNvPr id="15" name="Straight Arrow Connector 14"/>
          <p:cNvCxnSpPr>
            <a:stCxn id="14" idx="6"/>
            <a:endCxn id="13" idx="1"/>
          </p:cNvCxnSpPr>
          <p:nvPr/>
        </p:nvCxnSpPr>
        <p:spPr>
          <a:xfrm>
            <a:off x="3255467" y="5461992"/>
            <a:ext cx="1294626" cy="39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044368" y="4930452"/>
            <a:ext cx="1175443" cy="1142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C.2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5749742" y="5501663"/>
            <a:ext cx="1294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97186" y="4242071"/>
            <a:ext cx="12292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Input: </a:t>
            </a:r>
            <a:endParaRPr lang="en-US" sz="1600" b="1" dirty="0" smtClean="0"/>
          </a:p>
          <a:p>
            <a:r>
              <a:rPr lang="en-US" sz="1600" dirty="0" smtClean="0"/>
              <a:t>Source Code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828930" y="4296383"/>
            <a:ext cx="19449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Output: </a:t>
            </a:r>
            <a:endParaRPr lang="en-US" sz="1600" b="1" dirty="0" smtClean="0"/>
          </a:p>
          <a:p>
            <a:r>
              <a:rPr lang="en-US" sz="1600" dirty="0" smtClean="0"/>
              <a:t>New </a:t>
            </a:r>
            <a:r>
              <a:rPr lang="en-US" sz="1600" dirty="0" smtClean="0"/>
              <a:t>Compiler Binary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511845" y="4260863"/>
            <a:ext cx="12789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Program: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Old Compiler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450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C.2 has a new feature!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C.2</a:t>
            </a:r>
            <a:r>
              <a:rPr lang="en-US" dirty="0" smtClean="0"/>
              <a:t>: Accepts </a:t>
            </a:r>
            <a:r>
              <a:rPr lang="en-US" dirty="0" smtClean="0"/>
              <a:t>vertical tab </a:t>
            </a:r>
            <a:r>
              <a:rPr lang="en-US" dirty="0" smtClean="0"/>
              <a:t>‘\v’ </a:t>
            </a:r>
            <a:r>
              <a:rPr lang="en-US" dirty="0" smtClean="0"/>
              <a:t>as a special character, </a:t>
            </a:r>
            <a:r>
              <a:rPr lang="en-US" dirty="0" smtClean="0"/>
              <a:t>like ‘\n’ </a:t>
            </a:r>
            <a:r>
              <a:rPr lang="en-US" dirty="0" smtClean="0"/>
              <a:t>and </a:t>
            </a:r>
            <a:r>
              <a:rPr lang="en-US" dirty="0" smtClean="0"/>
              <a:t>‘\t’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Source of </a:t>
            </a:r>
            <a:r>
              <a:rPr lang="en-US" b="1" dirty="0" smtClean="0"/>
              <a:t>C.2 </a:t>
            </a:r>
            <a:r>
              <a:rPr lang="en-US" dirty="0" smtClean="0"/>
              <a:t>(written in C.1):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(c[0] </a:t>
            </a:r>
            <a:r>
              <a:rPr lang="en-US" dirty="0">
                <a:solidFill>
                  <a:srgbClr val="000090"/>
                </a:solidFill>
              </a:rPr>
              <a:t>== </a:t>
            </a:r>
            <a:r>
              <a:rPr lang="en-US" dirty="0" smtClean="0"/>
              <a:t>‘\\’ </a:t>
            </a:r>
            <a:r>
              <a:rPr lang="en-US" dirty="0">
                <a:solidFill>
                  <a:srgbClr val="000090"/>
                </a:solidFill>
              </a:rPr>
              <a:t>&amp;&amp; </a:t>
            </a:r>
            <a:r>
              <a:rPr lang="en-US" dirty="0" smtClean="0"/>
              <a:t>c[1] </a:t>
            </a:r>
            <a:r>
              <a:rPr lang="en-US" dirty="0">
                <a:solidFill>
                  <a:srgbClr val="000090"/>
                </a:solidFill>
              </a:rPr>
              <a:t>=</a:t>
            </a:r>
            <a:r>
              <a:rPr lang="en-US" dirty="0">
                <a:solidFill>
                  <a:srgbClr val="000090"/>
                </a:solidFill>
              </a:rPr>
              <a:t>=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/>
              <a:t>‘n’)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 ‘\n’;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if</a:t>
            </a:r>
            <a:r>
              <a:rPr lang="en-US" dirty="0"/>
              <a:t>(</a:t>
            </a:r>
            <a:r>
              <a:rPr lang="en-US" dirty="0" smtClean="0"/>
              <a:t>c[0] </a:t>
            </a:r>
            <a:r>
              <a:rPr lang="en-US" dirty="0" smtClean="0">
                <a:solidFill>
                  <a:srgbClr val="000090"/>
                </a:solidFill>
              </a:rPr>
              <a:t>=</a:t>
            </a:r>
            <a:r>
              <a:rPr lang="en-US" dirty="0">
                <a:solidFill>
                  <a:srgbClr val="000090"/>
                </a:solidFill>
              </a:rPr>
              <a:t>= </a:t>
            </a:r>
            <a:r>
              <a:rPr lang="en-US" dirty="0" smtClean="0"/>
              <a:t>‘\\’ </a:t>
            </a:r>
            <a:r>
              <a:rPr lang="en-US" dirty="0">
                <a:solidFill>
                  <a:srgbClr val="000090"/>
                </a:solidFill>
              </a:rPr>
              <a:t>&amp;&amp; </a:t>
            </a:r>
            <a:r>
              <a:rPr lang="en-US" dirty="0" smtClean="0"/>
              <a:t>c[1] </a:t>
            </a:r>
            <a:r>
              <a:rPr lang="en-US" dirty="0">
                <a:solidFill>
                  <a:srgbClr val="000090"/>
                </a:solidFill>
              </a:rPr>
              <a:t>== </a:t>
            </a:r>
            <a:r>
              <a:rPr lang="en-US" dirty="0" smtClean="0"/>
              <a:t>‘v’)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 11;  </a:t>
            </a:r>
            <a:r>
              <a:rPr lang="en-US" dirty="0" smtClean="0">
                <a:solidFill>
                  <a:srgbClr val="008000"/>
                </a:solidFill>
              </a:rPr>
              <a:t>// Note we are using 11, since C.1 doesn’t recognize ‘\v’ </a:t>
            </a:r>
            <a:endParaRPr lang="en-US" dirty="0">
              <a:solidFill>
                <a:srgbClr val="008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Output: The new compiler (C.2) can compile programs with ‘\v’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8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69" y="2922722"/>
            <a:ext cx="10874202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Interestingly, C.2 can now compile itself!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709" y="946455"/>
            <a:ext cx="3117387" cy="2028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(c[0] </a:t>
            </a:r>
            <a:r>
              <a:rPr lang="en-US" sz="2000" dirty="0">
                <a:solidFill>
                  <a:srgbClr val="000090"/>
                </a:solidFill>
              </a:rPr>
              <a:t>== </a:t>
            </a:r>
            <a:r>
              <a:rPr lang="en-US" sz="2000" dirty="0" smtClean="0"/>
              <a:t>‘\\’ </a:t>
            </a:r>
            <a:r>
              <a:rPr lang="en-US" sz="2000" dirty="0">
                <a:solidFill>
                  <a:srgbClr val="000090"/>
                </a:solidFill>
              </a:rPr>
              <a:t>&amp;&amp; </a:t>
            </a:r>
            <a:r>
              <a:rPr lang="en-US" sz="2000" dirty="0" smtClean="0"/>
              <a:t>c[1] </a:t>
            </a:r>
            <a:r>
              <a:rPr lang="en-US" sz="2000" dirty="0">
                <a:solidFill>
                  <a:srgbClr val="000090"/>
                </a:solidFill>
              </a:rPr>
              <a:t>=</a:t>
            </a:r>
            <a:r>
              <a:rPr lang="en-US" sz="2000" dirty="0">
                <a:solidFill>
                  <a:srgbClr val="000090"/>
                </a:solidFill>
              </a:rPr>
              <a:t>=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‘n’)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return</a:t>
            </a:r>
            <a:r>
              <a:rPr lang="en-US" sz="2000" dirty="0" smtClean="0"/>
              <a:t> ‘\n’;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/>
              <a:t>(</a:t>
            </a:r>
            <a:r>
              <a:rPr lang="en-US" sz="2000" dirty="0" smtClean="0"/>
              <a:t>c[0] </a:t>
            </a:r>
            <a:r>
              <a:rPr lang="en-US" sz="2000" dirty="0" smtClean="0">
                <a:solidFill>
                  <a:srgbClr val="000090"/>
                </a:solidFill>
              </a:rPr>
              <a:t>=</a:t>
            </a:r>
            <a:r>
              <a:rPr lang="en-US" sz="2000" dirty="0">
                <a:solidFill>
                  <a:srgbClr val="000090"/>
                </a:solidFill>
              </a:rPr>
              <a:t>= </a:t>
            </a:r>
            <a:r>
              <a:rPr lang="en-US" sz="2000" dirty="0" smtClean="0"/>
              <a:t>‘\\’ </a:t>
            </a:r>
            <a:r>
              <a:rPr lang="en-US" sz="2000" dirty="0">
                <a:solidFill>
                  <a:srgbClr val="000090"/>
                </a:solidFill>
              </a:rPr>
              <a:t>&amp;&amp; </a:t>
            </a:r>
            <a:r>
              <a:rPr lang="en-US" sz="2000" dirty="0" smtClean="0"/>
              <a:t>c[1] </a:t>
            </a:r>
            <a:r>
              <a:rPr lang="en-US" sz="2000" dirty="0">
                <a:solidFill>
                  <a:srgbClr val="000090"/>
                </a:solidFill>
              </a:rPr>
              <a:t>== </a:t>
            </a:r>
            <a:r>
              <a:rPr lang="en-US" sz="2000" dirty="0" smtClean="0"/>
              <a:t>‘v’)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n-US" sz="2000" dirty="0" smtClean="0"/>
              <a:t>;  </a:t>
            </a:r>
            <a:endParaRPr lang="en-US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Oval 3"/>
          <p:cNvSpPr/>
          <p:nvPr/>
        </p:nvSpPr>
        <p:spPr>
          <a:xfrm>
            <a:off x="1509841" y="417389"/>
            <a:ext cx="3339425" cy="2354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62245" y="4829469"/>
            <a:ext cx="3117387" cy="2028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(c[0] </a:t>
            </a:r>
            <a:r>
              <a:rPr lang="en-US" sz="2000" dirty="0" smtClean="0">
                <a:solidFill>
                  <a:srgbClr val="000090"/>
                </a:solidFill>
              </a:rPr>
              <a:t>== </a:t>
            </a:r>
            <a:r>
              <a:rPr lang="en-US" sz="2000" dirty="0" smtClean="0"/>
              <a:t>‘\\’ </a:t>
            </a:r>
            <a:r>
              <a:rPr lang="en-US" sz="2000" dirty="0" smtClean="0">
                <a:solidFill>
                  <a:srgbClr val="000090"/>
                </a:solidFill>
              </a:rPr>
              <a:t>&amp;&amp; </a:t>
            </a:r>
            <a:r>
              <a:rPr lang="en-US" sz="2000" dirty="0" smtClean="0"/>
              <a:t>c[1] </a:t>
            </a:r>
            <a:r>
              <a:rPr lang="en-US" sz="2000" dirty="0" smtClean="0">
                <a:solidFill>
                  <a:srgbClr val="000090"/>
                </a:solidFill>
              </a:rPr>
              <a:t>== </a:t>
            </a:r>
            <a:r>
              <a:rPr lang="en-US" sz="2000" dirty="0" smtClean="0"/>
              <a:t>‘n’)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return</a:t>
            </a:r>
            <a:r>
              <a:rPr lang="en-US" sz="2000" dirty="0" smtClean="0"/>
              <a:t> ‘\n’;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(c[0] </a:t>
            </a:r>
            <a:r>
              <a:rPr lang="en-US" sz="2000" dirty="0" smtClean="0">
                <a:solidFill>
                  <a:srgbClr val="000090"/>
                </a:solidFill>
              </a:rPr>
              <a:t>== </a:t>
            </a:r>
            <a:r>
              <a:rPr lang="en-US" sz="2000" dirty="0" smtClean="0"/>
              <a:t>‘\\’ </a:t>
            </a:r>
            <a:r>
              <a:rPr lang="en-US" sz="2000" dirty="0" smtClean="0">
                <a:solidFill>
                  <a:srgbClr val="000090"/>
                </a:solidFill>
              </a:rPr>
              <a:t>&amp;&amp; </a:t>
            </a:r>
            <a:r>
              <a:rPr lang="en-US" sz="2000" dirty="0" smtClean="0"/>
              <a:t>c[1] </a:t>
            </a:r>
            <a:r>
              <a:rPr lang="en-US" sz="2000" dirty="0" smtClean="0">
                <a:solidFill>
                  <a:srgbClr val="000090"/>
                </a:solidFill>
              </a:rPr>
              <a:t>== </a:t>
            </a:r>
            <a:r>
              <a:rPr lang="en-US" sz="2000" dirty="0" smtClean="0"/>
              <a:t>‘v’)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return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‘\v’</a:t>
            </a:r>
            <a:r>
              <a:rPr lang="en-US" sz="2000" dirty="0" smtClean="0"/>
              <a:t>;  </a:t>
            </a:r>
            <a:endParaRPr lang="en-US" sz="2000" dirty="0" smtClean="0">
              <a:solidFill>
                <a:srgbClr val="008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</p:txBody>
      </p:sp>
      <p:sp>
        <p:nvSpPr>
          <p:cNvPr id="6" name="Oval 5"/>
          <p:cNvSpPr/>
          <p:nvPr/>
        </p:nvSpPr>
        <p:spPr>
          <a:xfrm>
            <a:off x="1502377" y="4300403"/>
            <a:ext cx="3339425" cy="2354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47541" y="1089465"/>
            <a:ext cx="11015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Input: </a:t>
            </a:r>
            <a:endParaRPr lang="en-US" sz="1600" b="1" dirty="0" smtClean="0"/>
          </a:p>
          <a:p>
            <a:r>
              <a:rPr lang="en-US" sz="1600" dirty="0" smtClean="0"/>
              <a:t>Source of </a:t>
            </a:r>
          </a:p>
          <a:p>
            <a:r>
              <a:rPr lang="en-US" sz="1600" dirty="0" smtClean="0"/>
              <a:t>C.2 written</a:t>
            </a:r>
          </a:p>
          <a:p>
            <a:r>
              <a:rPr lang="en-US" sz="1600" dirty="0" smtClean="0"/>
              <a:t>in </a:t>
            </a:r>
            <a:r>
              <a:rPr lang="en-US" sz="1600" b="1" dirty="0" smtClean="0"/>
              <a:t>C.1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8957" y="4865127"/>
            <a:ext cx="11015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Input: </a:t>
            </a:r>
            <a:endParaRPr lang="en-US" sz="1600" b="1" dirty="0" smtClean="0"/>
          </a:p>
          <a:p>
            <a:r>
              <a:rPr lang="en-US" sz="1600" dirty="0" smtClean="0"/>
              <a:t>Source of </a:t>
            </a:r>
          </a:p>
          <a:p>
            <a:r>
              <a:rPr lang="en-US" sz="1600" dirty="0" smtClean="0"/>
              <a:t>C.2 written</a:t>
            </a:r>
          </a:p>
          <a:p>
            <a:r>
              <a:rPr lang="en-US" sz="1600" dirty="0" smtClean="0"/>
              <a:t>in </a:t>
            </a:r>
            <a:r>
              <a:rPr lang="en-US" sz="1600" b="1" dirty="0" smtClean="0">
                <a:solidFill>
                  <a:srgbClr val="FF0000"/>
                </a:solidFill>
              </a:rPr>
              <a:t>C.2</a:t>
            </a:r>
            <a:r>
              <a:rPr lang="en-US" sz="1600" dirty="0" smtClean="0"/>
              <a:t>!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6157634" y="1126685"/>
            <a:ext cx="1199649" cy="1165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C.1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63008" y="1669987"/>
            <a:ext cx="1294626" cy="39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651909" y="1138447"/>
            <a:ext cx="1175443" cy="1142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C.2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3"/>
            <a:endCxn id="11" idx="1"/>
          </p:cNvCxnSpPr>
          <p:nvPr/>
        </p:nvCxnSpPr>
        <p:spPr>
          <a:xfrm flipV="1">
            <a:off x="7357283" y="1709658"/>
            <a:ext cx="1294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21994" y="515072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C.2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87884" y="4370658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C.2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123525" y="4937869"/>
            <a:ext cx="1199649" cy="1165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C.2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4828899" y="5481171"/>
            <a:ext cx="1294626" cy="39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617800" y="4949631"/>
            <a:ext cx="1175443" cy="1142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C.2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7323174" y="5520842"/>
            <a:ext cx="1294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05896" y="788556"/>
            <a:ext cx="972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Program: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245142" y="4599740"/>
            <a:ext cx="972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Program: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8829641" y="798867"/>
            <a:ext cx="852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Output: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8733362" y="4583409"/>
            <a:ext cx="852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Output: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1677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8" grpId="0"/>
      <p:bldP spid="9" grpId="0" animBg="1"/>
      <p:bldP spid="11" grpId="0" animBg="1"/>
      <p:bldP spid="16" grpId="0"/>
      <p:bldP spid="17" grpId="0"/>
      <p:bldP spid="18" grpId="0" animBg="1"/>
      <p:bldP spid="20" grpId="0" animBg="1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92" y="542736"/>
            <a:ext cx="11048515" cy="1325563"/>
          </a:xfrm>
        </p:spPr>
        <p:txBody>
          <a:bodyPr/>
          <a:lstStyle/>
          <a:p>
            <a:r>
              <a:rPr lang="en-US" dirty="0" smtClean="0"/>
              <a:t>So, can we discard old source of C.1/C.2?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832" y="2092040"/>
            <a:ext cx="2243661" cy="1051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No!</a:t>
            </a:r>
          </a:p>
          <a:p>
            <a:pPr marL="0" indent="0">
              <a:buNone/>
            </a:pPr>
            <a:endParaRPr lang="en-US" sz="6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5219" y="3117071"/>
            <a:ext cx="11048515" cy="3483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/>
              <a:buChar char="•"/>
            </a:pPr>
            <a:r>
              <a:rPr lang="en-US" sz="3600" dirty="0" smtClean="0"/>
              <a:t>Because: C.2 may contain a </a:t>
            </a:r>
            <a:r>
              <a:rPr lang="en-US" sz="3600" i="1" dirty="0" smtClean="0"/>
              <a:t>hidden backdoor</a:t>
            </a:r>
            <a:r>
              <a:rPr lang="en-US" sz="3600" dirty="0" smtClean="0"/>
              <a:t>!</a:t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en-US" sz="3200" dirty="0" smtClean="0"/>
              <a:t>e.g. a “master” password for all UNIX logins</a:t>
            </a:r>
            <a:endParaRPr lang="en-US" sz="3600" dirty="0" smtClean="0"/>
          </a:p>
          <a:p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So what? … Why not patch that up in C.3?</a:t>
            </a:r>
          </a:p>
          <a:p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C.2 can </a:t>
            </a:r>
            <a:r>
              <a:rPr lang="en-US" sz="3600" i="1" dirty="0" smtClean="0"/>
              <a:t>infect</a:t>
            </a:r>
            <a:r>
              <a:rPr lang="en-US" sz="3600" dirty="0" smtClean="0"/>
              <a:t> C.3, C.4, etc… without leaving any evidence in their source code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230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C.2 infect other compilers?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of </a:t>
            </a:r>
            <a:r>
              <a:rPr lang="en-US" b="1" dirty="0" smtClean="0"/>
              <a:t>C.2+Trojan</a:t>
            </a:r>
            <a:r>
              <a:rPr lang="en-US" dirty="0" smtClean="0"/>
              <a:t>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(matches login code)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 (login with master password);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if</a:t>
            </a:r>
            <a:r>
              <a:rPr lang="en-US" dirty="0" smtClean="0"/>
              <a:t>(</a:t>
            </a:r>
            <a:r>
              <a:rPr lang="en-US" dirty="0" smtClean="0"/>
              <a:t>matches C compiler)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smtClean="0">
                <a:solidFill>
                  <a:srgbClr val="0000FF"/>
                </a:solidFill>
              </a:rPr>
              <a:t>return</a:t>
            </a:r>
            <a:r>
              <a:rPr lang="en-US" dirty="0" smtClean="0">
                <a:solidFill>
                  <a:srgbClr val="FF0000"/>
                </a:solidFill>
              </a:rPr>
              <a:t> (C compiler with hidden backdoor);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i="1" dirty="0" smtClean="0"/>
              <a:t>Input</a:t>
            </a:r>
            <a:r>
              <a:rPr lang="en-US" dirty="0" smtClean="0"/>
              <a:t>: Login Code        =&gt;  </a:t>
            </a:r>
            <a:r>
              <a:rPr lang="en-US" i="1" dirty="0" smtClean="0"/>
              <a:t>Output:</a:t>
            </a:r>
            <a:r>
              <a:rPr lang="en-US" dirty="0" smtClean="0"/>
              <a:t> Login with master password</a:t>
            </a:r>
          </a:p>
          <a:p>
            <a:r>
              <a:rPr lang="en-US" i="1" dirty="0" smtClean="0"/>
              <a:t>Input</a:t>
            </a:r>
            <a:r>
              <a:rPr lang="en-US" dirty="0" smtClean="0"/>
              <a:t>: C.3 compiler     =&gt;  </a:t>
            </a:r>
            <a:r>
              <a:rPr lang="en-US" i="1" dirty="0" smtClean="0"/>
              <a:t>Output:</a:t>
            </a:r>
            <a:r>
              <a:rPr lang="en-US" dirty="0" smtClean="0"/>
              <a:t> C.3 compiler backdoor</a:t>
            </a:r>
          </a:p>
          <a:p>
            <a:r>
              <a:rPr lang="en-US" i="1" dirty="0" smtClean="0"/>
              <a:t>Input</a:t>
            </a:r>
            <a:r>
              <a:rPr lang="en-US" dirty="0" smtClean="0"/>
              <a:t>: Regular C code =&gt;  </a:t>
            </a:r>
            <a:r>
              <a:rPr lang="en-US" i="1" dirty="0" smtClean="0"/>
              <a:t>Output:</a:t>
            </a:r>
            <a:r>
              <a:rPr lang="en-US" dirty="0" smtClean="0"/>
              <a:t> Regular executable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8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detect Trojans?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0841" y="1851597"/>
            <a:ext cx="930727" cy="92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15017" y="1759160"/>
            <a:ext cx="1085495" cy="1109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5" idx="1"/>
          </p:cNvCxnSpPr>
          <p:nvPr/>
        </p:nvCxnSpPr>
        <p:spPr>
          <a:xfrm flipV="1">
            <a:off x="1900512" y="2313787"/>
            <a:ext cx="53032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91896" y="1847876"/>
            <a:ext cx="930727" cy="92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388212" y="2292305"/>
            <a:ext cx="530329" cy="3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85545" y="3575853"/>
            <a:ext cx="930727" cy="92437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C.2’</a:t>
            </a:r>
          </a:p>
        </p:txBody>
      </p:sp>
      <p:sp>
        <p:nvSpPr>
          <p:cNvPr id="39" name="Oval 38"/>
          <p:cNvSpPr/>
          <p:nvPr/>
        </p:nvSpPr>
        <p:spPr>
          <a:xfrm>
            <a:off x="869721" y="3483416"/>
            <a:ext cx="1085495" cy="1109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  <a:endCxn id="35" idx="1"/>
          </p:cNvCxnSpPr>
          <p:nvPr/>
        </p:nvCxnSpPr>
        <p:spPr>
          <a:xfrm flipV="1">
            <a:off x="1955216" y="4038043"/>
            <a:ext cx="53032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946600" y="3572132"/>
            <a:ext cx="930727" cy="924379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C.3’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35" idx="3"/>
          </p:cNvCxnSpPr>
          <p:nvPr/>
        </p:nvCxnSpPr>
        <p:spPr>
          <a:xfrm flipV="1">
            <a:off x="3416271" y="4034322"/>
            <a:ext cx="530329" cy="3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54587" y="4875419"/>
            <a:ext cx="3579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we expect C.3 == C.3’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139" y="1491930"/>
            <a:ext cx="10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Output-1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882606" y="3127381"/>
            <a:ext cx="10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Output-2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5353" y="5346853"/>
            <a:ext cx="598467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necessary</a:t>
            </a:r>
            <a:endParaRPr lang="en-US" sz="2400" b="1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C.2, C.2’ may differ in optimizations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But must be </a:t>
            </a:r>
            <a:r>
              <a:rPr lang="en-US" sz="2400" b="1" dirty="0" smtClean="0"/>
              <a:t>functionally</a:t>
            </a:r>
            <a:r>
              <a:rPr lang="en-US" sz="2400" dirty="0" smtClean="0"/>
              <a:t> </a:t>
            </a:r>
            <a:r>
              <a:rPr lang="en-US" sz="2400" b="1" dirty="0" smtClean="0"/>
              <a:t>identical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8036448" y="1853028"/>
            <a:ext cx="930727" cy="92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420624" y="1760591"/>
            <a:ext cx="1085495" cy="1109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49" idx="6"/>
            <a:endCxn id="48" idx="1"/>
          </p:cNvCxnSpPr>
          <p:nvPr/>
        </p:nvCxnSpPr>
        <p:spPr>
          <a:xfrm flipV="1">
            <a:off x="7506119" y="2315218"/>
            <a:ext cx="53032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9497503" y="1849307"/>
            <a:ext cx="930727" cy="92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C.3’’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48" idx="3"/>
          </p:cNvCxnSpPr>
          <p:nvPr/>
        </p:nvCxnSpPr>
        <p:spPr>
          <a:xfrm flipV="1">
            <a:off x="8967174" y="2311497"/>
            <a:ext cx="530329" cy="3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091152" y="3577284"/>
            <a:ext cx="930727" cy="92437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C.3’</a:t>
            </a:r>
          </a:p>
        </p:txBody>
      </p:sp>
      <p:sp>
        <p:nvSpPr>
          <p:cNvPr id="54" name="Oval 53"/>
          <p:cNvSpPr/>
          <p:nvPr/>
        </p:nvSpPr>
        <p:spPr>
          <a:xfrm>
            <a:off x="6475328" y="3484847"/>
            <a:ext cx="1085495" cy="1109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  <a:endCxn id="53" idx="1"/>
          </p:cNvCxnSpPr>
          <p:nvPr/>
        </p:nvCxnSpPr>
        <p:spPr>
          <a:xfrm flipV="1">
            <a:off x="7560823" y="4039474"/>
            <a:ext cx="53032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9552207" y="3573563"/>
            <a:ext cx="930727" cy="924379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C.3’’’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3" idx="3"/>
          </p:cNvCxnSpPr>
          <p:nvPr/>
        </p:nvCxnSpPr>
        <p:spPr>
          <a:xfrm flipV="1">
            <a:off x="9021878" y="4035753"/>
            <a:ext cx="530329" cy="3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9415746" y="1493361"/>
            <a:ext cx="10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Output-1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488213" y="3128812"/>
            <a:ext cx="10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Output-2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971660" y="1735091"/>
            <a:ext cx="32196" cy="4943079"/>
          </a:xfrm>
          <a:prstGeom prst="straightConnector1">
            <a:avLst/>
          </a:prstGeom>
          <a:ln w="28575" cmpd="sng"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66769" y="4983416"/>
            <a:ext cx="389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we expect C.3’’ == C.3’’’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317535" y="5454850"/>
            <a:ext cx="598467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Yes, absolutely!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C.3, C.3’ give </a:t>
            </a:r>
            <a:r>
              <a:rPr lang="en-US" sz="2400" i="1" dirty="0" smtClean="0"/>
              <a:t>same</a:t>
            </a:r>
            <a:r>
              <a:rPr lang="en-US" sz="2400" dirty="0" smtClean="0"/>
              <a:t> output with </a:t>
            </a:r>
            <a:r>
              <a:rPr lang="en-US" sz="2400" i="1" dirty="0" smtClean="0"/>
              <a:t>same</a:t>
            </a:r>
            <a:r>
              <a:rPr lang="en-US" sz="2400" dirty="0" smtClean="0"/>
              <a:t> input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not, one of C.2, C.2’ has a Trojan/bug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214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35" grpId="0" animBg="1"/>
      <p:bldP spid="39" grpId="0" animBg="1"/>
      <p:bldP spid="41" grpId="0" animBg="1"/>
      <p:bldP spid="9" grpId="0"/>
      <p:bldP spid="11" grpId="0"/>
      <p:bldP spid="45" grpId="0"/>
      <p:bldP spid="48" grpId="0" animBg="1"/>
      <p:bldP spid="49" grpId="0" animBg="1"/>
      <p:bldP spid="51" grpId="0" animBg="1"/>
      <p:bldP spid="53" grpId="0" animBg="1"/>
      <p:bldP spid="54" grpId="0" animBg="1"/>
      <p:bldP spid="56" grpId="0" animBg="1"/>
      <p:bldP spid="58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1716</Words>
  <Application>Microsoft Macintosh PowerPoint</Application>
  <PresentationFormat>Custom</PresentationFormat>
  <Paragraphs>236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Security &amp; Trusting Trust</vt:lpstr>
      <vt:lpstr>Reflections on Trusting Trust</vt:lpstr>
      <vt:lpstr>What’s a compiler?</vt:lpstr>
      <vt:lpstr>But where do compilers come from?</vt:lpstr>
      <vt:lpstr>Example: C.2 has a new feature!</vt:lpstr>
      <vt:lpstr>Interestingly, C.2 can now compile itself!</vt:lpstr>
      <vt:lpstr>So, can we discard old source of C.1/C.2?</vt:lpstr>
      <vt:lpstr>How can C.2 infect other compilers?</vt:lpstr>
      <vt:lpstr>How can we detect Trojans?</vt:lpstr>
      <vt:lpstr>Quiz 3 (2010) – Q8</vt:lpstr>
      <vt:lpstr>Quiz 3 (2010) – Q8</vt:lpstr>
      <vt:lpstr>Quiz 3 (2010) – Q8</vt:lpstr>
      <vt:lpstr>Quiz 3 (2010) – Q8</vt:lpstr>
      <vt:lpstr>Quiz 3 (2012) – Q13</vt:lpstr>
      <vt:lpstr>Quiz 3 (2012) – Q13</vt:lpstr>
      <vt:lpstr>Quiz 3 (2012) – Q13</vt:lpstr>
      <vt:lpstr>Quiz 3 (2012) – Q13</vt:lpstr>
      <vt:lpstr>Quiz 3 (2012) – Q13</vt:lpstr>
      <vt:lpstr>More Past Quizzes (Trusting Trust)</vt:lpstr>
      <vt:lpstr>Security (Part 2)</vt:lpstr>
      <vt:lpstr>Secure Channels</vt:lpstr>
      <vt:lpstr>Diffie-Hellman key exchange</vt:lpstr>
      <vt:lpstr>Taking it a step further… </vt:lpstr>
      <vt:lpstr>GOOD LUCK ON QUIZ 2!</vt:lpstr>
    </vt:vector>
  </TitlesOfParts>
  <Company>Massachusetts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Trusting Trust From Week of May 6</dc:title>
  <dc:creator>Jorge Simosa</dc:creator>
  <cp:lastModifiedBy>Swarun Kumar</cp:lastModifiedBy>
  <cp:revision>259</cp:revision>
  <dcterms:created xsi:type="dcterms:W3CDTF">2013-05-20T02:48:19Z</dcterms:created>
  <dcterms:modified xsi:type="dcterms:W3CDTF">2013-05-20T22:34:36Z</dcterms:modified>
</cp:coreProperties>
</file>