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60" r:id="rId6"/>
    <p:sldId id="261" r:id="rId7"/>
    <p:sldId id="262" r:id="rId8"/>
    <p:sldId id="264" r:id="rId9"/>
    <p:sldId id="265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6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3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8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5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7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0966-4CD9-FA4D-AC17-0A22CD8B0063}" type="datetimeFigureOut"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DCD2-7284-0A4D-91BE-40CC17051D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Log-Structured File System</a:t>
            </a:r>
            <a:br>
              <a:rPr lang="en-US"/>
            </a:br>
            <a:r>
              <a:rPr lang="en-US"/>
              <a:t>(LFS)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6.033 Review Session</a:t>
            </a:r>
          </a:p>
          <a:p>
            <a:r>
              <a:rPr lang="en-US"/>
              <a:t>May 19, 2014</a:t>
            </a:r>
          </a:p>
        </p:txBody>
      </p:sp>
    </p:spTree>
    <p:extLst>
      <p:ext uri="{BB962C8B-B14F-4D97-AF65-F5344CB8AC3E}">
        <p14:creationId xmlns:p14="http://schemas.microsoft.com/office/powerpoint/2010/main" val="69922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Catch?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Eventually we’ll reach the end of the disk</a:t>
            </a:r>
          </a:p>
          <a:p>
            <a:r>
              <a:rPr lang="en-US"/>
              <a:t>As files are deleted, freed data blocks leave “holes” in the previously contiguous log</a:t>
            </a:r>
          </a:p>
          <a:p>
            <a:r>
              <a:rPr lang="en-US"/>
              <a:t>If we simply fill in the holes, we’re be back to standard UNIX FS performance (probably worse)</a:t>
            </a:r>
          </a:p>
        </p:txBody>
      </p:sp>
    </p:spTree>
    <p:extLst>
      <p:ext uri="{BB962C8B-B14F-4D97-AF65-F5344CB8AC3E}">
        <p14:creationId xmlns:p14="http://schemas.microsoft.com/office/powerpoint/2010/main" val="315817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Space Management Solutions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89" y="1417638"/>
            <a:ext cx="8529288" cy="227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1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Space Management Solutions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89" y="1417638"/>
            <a:ext cx="8529288" cy="227730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46111"/>
            <a:ext cx="8229600" cy="2653937"/>
          </a:xfrm>
        </p:spPr>
        <p:txBody>
          <a:bodyPr>
            <a:normAutofit/>
          </a:bodyPr>
          <a:lstStyle/>
          <a:p>
            <a:r>
              <a:rPr lang="en-US"/>
              <a:t>LFS uses combination; copy-and-compact 512KB “segments” but thread compacted segments into open spaces in the log</a:t>
            </a:r>
          </a:p>
          <a:p>
            <a:r>
              <a:rPr lang="en-US"/>
              <a:t>Why 512KB? Makes seek time neglibible.</a:t>
            </a:r>
          </a:p>
        </p:txBody>
      </p:sp>
    </p:spTree>
    <p:extLst>
      <p:ext uri="{BB962C8B-B14F-4D97-AF65-F5344CB8AC3E}">
        <p14:creationId xmlns:p14="http://schemas.microsoft.com/office/powerpoint/2010/main" val="204166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Same as in UNIX File System</a:t>
            </a:r>
          </a:p>
          <a:p>
            <a:r>
              <a:rPr lang="en-US" sz="2000"/>
              <a:t>Superblock (fixed position on disk)</a:t>
            </a:r>
          </a:p>
          <a:p>
            <a:r>
              <a:rPr lang="en-US" sz="2000"/>
              <a:t>Inode</a:t>
            </a:r>
          </a:p>
          <a:p>
            <a:r>
              <a:rPr lang="en-US" sz="2000"/>
              <a:t>Blocks containing file data or directory listings</a:t>
            </a:r>
          </a:p>
          <a:p>
            <a:r>
              <a:rPr lang="en-US" sz="2000"/>
              <a:t>Indirect Block</a:t>
            </a:r>
          </a:p>
          <a:p>
            <a:pPr marL="0" indent="0">
              <a:buNone/>
            </a:pPr>
            <a:r>
              <a:rPr lang="en-US" sz="2400"/>
              <a:t>Used to Maintain Log Structure</a:t>
            </a:r>
          </a:p>
          <a:p>
            <a:r>
              <a:rPr lang="en-US" sz="2000"/>
              <a:t>Inode map (replaces the “itable”/“inode table” in the UNIX FS; no longer in a fixed position on disk)</a:t>
            </a:r>
          </a:p>
          <a:p>
            <a:pPr marL="0" indent="0">
              <a:buNone/>
            </a:pPr>
            <a:r>
              <a:rPr lang="en-US" sz="2400"/>
              <a:t>Used to optimize cleaning</a:t>
            </a:r>
          </a:p>
          <a:p>
            <a:r>
              <a:rPr lang="en-US" sz="2000"/>
              <a:t>Segment summary</a:t>
            </a:r>
          </a:p>
          <a:p>
            <a:r>
              <a:rPr lang="en-US" sz="2000"/>
              <a:t>Segment usage table</a:t>
            </a:r>
          </a:p>
          <a:p>
            <a:pPr marL="0" indent="0">
              <a:buNone/>
            </a:pPr>
            <a:r>
              <a:rPr lang="en-US" sz="2400"/>
              <a:t>Used to handle crash recovery</a:t>
            </a:r>
          </a:p>
          <a:p>
            <a:r>
              <a:rPr lang="en-US" sz="2000"/>
              <a:t>Checkpoint region (fixed position on disk, incl. pointers to inode map blocks)</a:t>
            </a:r>
          </a:p>
          <a:p>
            <a:r>
              <a:rPr lang="en-US" sz="2000"/>
              <a:t>Directory change log</a:t>
            </a:r>
          </a:p>
        </p:txBody>
      </p:sp>
      <p:sp>
        <p:nvSpPr>
          <p:cNvPr id="4" name="Left Brace 3"/>
          <p:cNvSpPr/>
          <p:nvPr/>
        </p:nvSpPr>
        <p:spPr>
          <a:xfrm>
            <a:off x="95851" y="4289433"/>
            <a:ext cx="305523" cy="59309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Same as in UNIX File System</a:t>
            </a:r>
          </a:p>
          <a:p>
            <a:r>
              <a:rPr lang="en-US" sz="2000"/>
              <a:t>Superblock (fixed position on disk)</a:t>
            </a:r>
          </a:p>
          <a:p>
            <a:r>
              <a:rPr lang="en-US" sz="2000"/>
              <a:t>Inode</a:t>
            </a:r>
          </a:p>
          <a:p>
            <a:r>
              <a:rPr lang="en-US" sz="2000"/>
              <a:t>Blocks containing file data or directory listings</a:t>
            </a:r>
          </a:p>
          <a:p>
            <a:r>
              <a:rPr lang="en-US" sz="2000"/>
              <a:t>Indirect Block</a:t>
            </a:r>
          </a:p>
          <a:p>
            <a:pPr marL="0" indent="0">
              <a:buNone/>
            </a:pPr>
            <a:r>
              <a:rPr lang="en-US" sz="2400"/>
              <a:t>Used to Maintain Log Structure</a:t>
            </a:r>
          </a:p>
          <a:p>
            <a:r>
              <a:rPr lang="en-US" sz="2000"/>
              <a:t>Inode map (replaces the “itable”/“inode table” in the UNIX FS; no longer in a fixed position on disk)</a:t>
            </a:r>
          </a:p>
          <a:p>
            <a:pPr marL="0" indent="0">
              <a:buNone/>
            </a:pPr>
            <a:r>
              <a:rPr lang="en-US" sz="2400"/>
              <a:t>Used to optimize cleaning</a:t>
            </a:r>
          </a:p>
          <a:p>
            <a:r>
              <a:rPr lang="en-US" sz="2000"/>
              <a:t>Segment summary: Information that allows block liveness to be determined</a:t>
            </a:r>
          </a:p>
          <a:p>
            <a:r>
              <a:rPr lang="en-US" sz="2000"/>
              <a:t>Segment usage table: Statistics used to rank which segments to clean first</a:t>
            </a:r>
          </a:p>
          <a:p>
            <a:pPr marL="0" indent="0">
              <a:buNone/>
            </a:pPr>
            <a:r>
              <a:rPr lang="en-US" sz="2400"/>
              <a:t>Used to handle crash recovery</a:t>
            </a:r>
          </a:p>
          <a:p>
            <a:r>
              <a:rPr lang="en-US" sz="2000"/>
              <a:t>Checkpoint region (fixed position on disk, incl. pointers to inode map blocks)</a:t>
            </a:r>
          </a:p>
          <a:p>
            <a:r>
              <a:rPr lang="en-US" sz="2000"/>
              <a:t>Directory change log</a:t>
            </a:r>
          </a:p>
        </p:txBody>
      </p:sp>
      <p:sp>
        <p:nvSpPr>
          <p:cNvPr id="4" name="Left Brace 3"/>
          <p:cNvSpPr/>
          <p:nvPr/>
        </p:nvSpPr>
        <p:spPr>
          <a:xfrm>
            <a:off x="95851" y="4289433"/>
            <a:ext cx="305523" cy="59309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655" y="1551624"/>
            <a:ext cx="8922345" cy="24322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882525"/>
            <a:ext cx="8331104" cy="16261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Same as in UNIX File System</a:t>
            </a:r>
          </a:p>
          <a:p>
            <a:r>
              <a:rPr lang="en-US" sz="2000"/>
              <a:t>Superblock (fixed position on disk)</a:t>
            </a:r>
          </a:p>
          <a:p>
            <a:r>
              <a:rPr lang="en-US" sz="2000"/>
              <a:t>Inode</a:t>
            </a:r>
          </a:p>
          <a:p>
            <a:r>
              <a:rPr lang="en-US" sz="2000"/>
              <a:t>Blocks containing file data or directory listings</a:t>
            </a:r>
          </a:p>
          <a:p>
            <a:r>
              <a:rPr lang="en-US" sz="2000"/>
              <a:t>Indirect Block</a:t>
            </a:r>
          </a:p>
          <a:p>
            <a:pPr marL="0" indent="0">
              <a:buNone/>
            </a:pPr>
            <a:r>
              <a:rPr lang="en-US" sz="2400"/>
              <a:t>Used to Maintain Log Structure</a:t>
            </a:r>
          </a:p>
          <a:p>
            <a:r>
              <a:rPr lang="en-US" sz="2000"/>
              <a:t>Inode map (replaces the “itable”/“inode table” in the UNIX FS; no longer in a fixed position on disk)</a:t>
            </a:r>
          </a:p>
          <a:p>
            <a:pPr marL="0" indent="0">
              <a:buNone/>
            </a:pPr>
            <a:r>
              <a:rPr lang="en-US" sz="2400"/>
              <a:t>Used to optimize cleaning</a:t>
            </a:r>
          </a:p>
          <a:p>
            <a:r>
              <a:rPr lang="en-US" sz="2000"/>
              <a:t>Segment summary: Information that allows block liveness to be determined</a:t>
            </a:r>
          </a:p>
          <a:p>
            <a:r>
              <a:rPr lang="en-US" sz="2000"/>
              <a:t>Segment usage table: Statistics used to rank which segments to clean first</a:t>
            </a:r>
          </a:p>
          <a:p>
            <a:pPr marL="0" indent="0">
              <a:buNone/>
            </a:pPr>
            <a:r>
              <a:rPr lang="en-US" sz="2400"/>
              <a:t>Used to handle crash recovery</a:t>
            </a:r>
          </a:p>
          <a:p>
            <a:r>
              <a:rPr lang="en-US" sz="2000"/>
              <a:t>Checkpoint region (fixed position on disk, incl. pointers to inode map blocks)</a:t>
            </a:r>
          </a:p>
          <a:p>
            <a:r>
              <a:rPr lang="en-US" sz="2000"/>
              <a:t>Directory change log</a:t>
            </a:r>
          </a:p>
        </p:txBody>
      </p:sp>
      <p:sp>
        <p:nvSpPr>
          <p:cNvPr id="4" name="Left Brace 3"/>
          <p:cNvSpPr/>
          <p:nvPr/>
        </p:nvSpPr>
        <p:spPr>
          <a:xfrm>
            <a:off x="113823" y="4882524"/>
            <a:ext cx="305523" cy="9225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1655" y="1551624"/>
            <a:ext cx="8922345" cy="24322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983901"/>
            <a:ext cx="8331104" cy="8986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4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564"/>
          </a:xfrm>
        </p:spPr>
        <p:txBody>
          <a:bodyPr/>
          <a:lstStyle/>
          <a:p>
            <a:r>
              <a:rPr lang="en-US"/>
              <a:t>Performance Characteristics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192" y="1245562"/>
            <a:ext cx="6719023" cy="48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46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564"/>
          </a:xfrm>
        </p:spPr>
        <p:txBody>
          <a:bodyPr/>
          <a:lstStyle/>
          <a:p>
            <a:r>
              <a:rPr lang="en-US"/>
              <a:t>Performance Characteristics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192" y="1245562"/>
            <a:ext cx="6719023" cy="48890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00363" y="1449780"/>
            <a:ext cx="1018413" cy="1611533"/>
          </a:xfrm>
          <a:prstGeom prst="rect">
            <a:avLst/>
          </a:prstGeom>
          <a:noFill/>
          <a:ln w="635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Problem:</a:t>
            </a:r>
          </a:p>
          <a:p>
            <a:pPr lvl="1"/>
            <a:r>
              <a:rPr lang="en-US"/>
              <a:t>Sequential HD access is cheap, random access is expensive (true in 1991 and today)</a:t>
            </a:r>
          </a:p>
          <a:p>
            <a:pPr lvl="1"/>
            <a:r>
              <a:rPr lang="en-US"/>
              <a:t>Standard UNIX file system does lots of random access for small file writes (small reads OK due to caching)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Design a new kind of file system that always writes data sequentially at the “end” of the disk</a:t>
            </a:r>
          </a:p>
        </p:txBody>
      </p:sp>
    </p:spTree>
    <p:extLst>
      <p:ext uri="{BB962C8B-B14F-4D97-AF65-F5344CB8AC3E}">
        <p14:creationId xmlns:p14="http://schemas.microsoft.com/office/powerpoint/2010/main" val="372936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Same as in UNIX File System</a:t>
            </a:r>
          </a:p>
          <a:p>
            <a:r>
              <a:rPr lang="en-US" sz="2000"/>
              <a:t>Superblock (fixed position on disk)</a:t>
            </a:r>
          </a:p>
          <a:p>
            <a:r>
              <a:rPr lang="en-US" sz="2000"/>
              <a:t>Inode</a:t>
            </a:r>
          </a:p>
          <a:p>
            <a:r>
              <a:rPr lang="en-US" sz="2000"/>
              <a:t>Blocks containing file data or directory listings</a:t>
            </a:r>
          </a:p>
          <a:p>
            <a:r>
              <a:rPr lang="en-US" sz="2000"/>
              <a:t>Indirect Block</a:t>
            </a:r>
          </a:p>
          <a:p>
            <a:pPr marL="0" indent="0">
              <a:buNone/>
            </a:pPr>
            <a:r>
              <a:rPr lang="en-US" sz="2400"/>
              <a:t>Used to Maintain Log Structure</a:t>
            </a:r>
          </a:p>
          <a:p>
            <a:r>
              <a:rPr lang="en-US" sz="2000"/>
              <a:t>Inode map (replaces the “itable”/“inode table” in the UNIX FS; no longer in a fixed position on disk)</a:t>
            </a:r>
          </a:p>
          <a:p>
            <a:pPr marL="0" indent="0">
              <a:buNone/>
            </a:pPr>
            <a:r>
              <a:rPr lang="en-US" sz="2400"/>
              <a:t>Used to optimize cleaning</a:t>
            </a:r>
          </a:p>
          <a:p>
            <a:r>
              <a:rPr lang="en-US" sz="2000"/>
              <a:t>Segment summary</a:t>
            </a:r>
          </a:p>
          <a:p>
            <a:r>
              <a:rPr lang="en-US" sz="2000"/>
              <a:t>Segment usage table</a:t>
            </a:r>
          </a:p>
          <a:p>
            <a:pPr marL="0" indent="0">
              <a:buNone/>
            </a:pPr>
            <a:r>
              <a:rPr lang="en-US" sz="2400"/>
              <a:t>Used to handle crash recovery</a:t>
            </a:r>
          </a:p>
          <a:p>
            <a:r>
              <a:rPr lang="en-US" sz="2000"/>
              <a:t>Checkpoint region (fixed position on disk, incl. pointers to inode map blocks)</a:t>
            </a:r>
          </a:p>
          <a:p>
            <a:r>
              <a:rPr lang="en-US" sz="2000"/>
              <a:t>Directory change log</a:t>
            </a:r>
          </a:p>
        </p:txBody>
      </p:sp>
    </p:spTree>
    <p:extLst>
      <p:ext uri="{BB962C8B-B14F-4D97-AF65-F5344CB8AC3E}">
        <p14:creationId xmlns:p14="http://schemas.microsoft.com/office/powerpoint/2010/main" val="357924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Structures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Same as in UNIX File System</a:t>
            </a:r>
          </a:p>
          <a:p>
            <a:r>
              <a:rPr lang="en-US" sz="2000"/>
              <a:t>Superblock (fixed position on disk)</a:t>
            </a:r>
          </a:p>
          <a:p>
            <a:r>
              <a:rPr lang="en-US" sz="2000"/>
              <a:t>Inode</a:t>
            </a:r>
          </a:p>
          <a:p>
            <a:r>
              <a:rPr lang="en-US" sz="2000"/>
              <a:t>Blocks containing file data or directory listings</a:t>
            </a:r>
          </a:p>
          <a:p>
            <a:r>
              <a:rPr lang="en-US" sz="2000"/>
              <a:t>Indirect Block</a:t>
            </a:r>
          </a:p>
          <a:p>
            <a:pPr marL="0" indent="0">
              <a:buNone/>
            </a:pPr>
            <a:r>
              <a:rPr lang="en-US" sz="2400"/>
              <a:t>Used to Maintain Log Structure</a:t>
            </a:r>
          </a:p>
          <a:p>
            <a:r>
              <a:rPr lang="en-US" sz="2000"/>
              <a:t>Inode map (replaces the “itable”/“inode table” in the UNIX FS; no longer in a fixed position on disk)</a:t>
            </a:r>
          </a:p>
          <a:p>
            <a:pPr marL="0" indent="0">
              <a:buNone/>
            </a:pPr>
            <a:r>
              <a:rPr lang="en-US" sz="2400"/>
              <a:t>Used to optimize cleaning</a:t>
            </a:r>
          </a:p>
          <a:p>
            <a:r>
              <a:rPr lang="en-US" sz="2000"/>
              <a:t>Segment summary</a:t>
            </a:r>
          </a:p>
          <a:p>
            <a:r>
              <a:rPr lang="en-US" sz="2000"/>
              <a:t>Segment usage table</a:t>
            </a:r>
          </a:p>
          <a:p>
            <a:pPr marL="0" indent="0">
              <a:buNone/>
            </a:pPr>
            <a:r>
              <a:rPr lang="en-US" sz="2400"/>
              <a:t>Used to handle crash recovery</a:t>
            </a:r>
          </a:p>
          <a:p>
            <a:r>
              <a:rPr lang="en-US" sz="2000"/>
              <a:t>Checkpoint region (fixed position on disk, incl. pointers to inode map blocks)</a:t>
            </a:r>
          </a:p>
          <a:p>
            <a:r>
              <a:rPr lang="en-US" sz="2000"/>
              <a:t>Directory change log</a:t>
            </a:r>
          </a:p>
        </p:txBody>
      </p:sp>
      <p:sp>
        <p:nvSpPr>
          <p:cNvPr id="4" name="Left Brace 3"/>
          <p:cNvSpPr/>
          <p:nvPr/>
        </p:nvSpPr>
        <p:spPr>
          <a:xfrm>
            <a:off x="95851" y="1497707"/>
            <a:ext cx="305523" cy="243227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/>
              <a:t>Create file1/file2 in dir1/dir2: Without LFS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400"/>
            <a:ext cx="9144000" cy="22234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2096790"/>
            <a:ext cx="4606821" cy="1827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7448" y="3923992"/>
            <a:ext cx="2090742" cy="5271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3860" y="2983431"/>
            <a:ext cx="311514" cy="3294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49522" y="2959469"/>
            <a:ext cx="311514" cy="3534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6839" y="2983431"/>
            <a:ext cx="311514" cy="3294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7559" y="2983431"/>
            <a:ext cx="311514" cy="3294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70804" y="2500805"/>
            <a:ext cx="3344238" cy="4347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/>
              <a:t>Create file1/file2 in dir1/dir2: Without LFS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400"/>
            <a:ext cx="9144000" cy="22234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2096790"/>
            <a:ext cx="4606821" cy="18272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7448" y="3923992"/>
            <a:ext cx="2090742" cy="5271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>
            <a:off x="5175933" y="3121221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2 13"/>
          <p:cNvSpPr/>
          <p:nvPr/>
        </p:nvSpPr>
        <p:spPr>
          <a:xfrm>
            <a:off x="5765651" y="3121221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2 14"/>
          <p:cNvSpPr/>
          <p:nvPr/>
        </p:nvSpPr>
        <p:spPr>
          <a:xfrm>
            <a:off x="6163668" y="3033988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7825716" y="3153073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6654179" y="3186754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7422432" y="2968454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 2 20"/>
          <p:cNvSpPr/>
          <p:nvPr/>
        </p:nvSpPr>
        <p:spPr>
          <a:xfrm>
            <a:off x="5921408" y="5220273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35594" y="515647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= Disk Seek</a:t>
            </a:r>
          </a:p>
        </p:txBody>
      </p:sp>
    </p:spTree>
    <p:extLst>
      <p:ext uri="{BB962C8B-B14F-4D97-AF65-F5344CB8AC3E}">
        <p14:creationId xmlns:p14="http://schemas.microsoft.com/office/powerpoint/2010/main" val="3263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Create file1/file2 in dir1/dir2: With LFS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400"/>
            <a:ext cx="9144000" cy="22234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852" y="2959467"/>
            <a:ext cx="1982908" cy="3774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5852" y="2552406"/>
            <a:ext cx="1982908" cy="3774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852" y="3362540"/>
            <a:ext cx="1982908" cy="5838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8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Create file1/file2 in dir1/dir2: With LFS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400"/>
            <a:ext cx="9144000" cy="2223436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727503" y="5220273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1689" y="515647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= Disk Seek</a:t>
            </a:r>
          </a:p>
        </p:txBody>
      </p:sp>
      <p:sp>
        <p:nvSpPr>
          <p:cNvPr id="9" name="Explosion 2 8"/>
          <p:cNvSpPr/>
          <p:nvPr/>
        </p:nvSpPr>
        <p:spPr>
          <a:xfrm>
            <a:off x="0" y="2832562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3" y="1124267"/>
            <a:ext cx="1454823" cy="1318045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1689367" y="1417638"/>
            <a:ext cx="1072329" cy="661179"/>
          </a:xfrm>
          <a:prstGeom prst="wedgeEllipseCallout">
            <a:avLst>
              <a:gd name="adj1" fmla="val -83961"/>
              <a:gd name="adj2" fmla="val -163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/>
              <a:t>Boom.</a:t>
            </a:r>
          </a:p>
        </p:txBody>
      </p:sp>
    </p:spTree>
    <p:extLst>
      <p:ext uri="{BB962C8B-B14F-4D97-AF65-F5344CB8AC3E}">
        <p14:creationId xmlns:p14="http://schemas.microsoft.com/office/powerpoint/2010/main" val="97454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Create file1/file2 in dir1/dir2: With LFS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400"/>
            <a:ext cx="9144000" cy="2223436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727503" y="5220273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1689" y="515647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= Disk Seek</a:t>
            </a:r>
          </a:p>
        </p:txBody>
      </p:sp>
      <p:sp>
        <p:nvSpPr>
          <p:cNvPr id="9" name="Explosion 2 8"/>
          <p:cNvSpPr/>
          <p:nvPr/>
        </p:nvSpPr>
        <p:spPr>
          <a:xfrm>
            <a:off x="0" y="2832562"/>
            <a:ext cx="311515" cy="305533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731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Log-Structured File System (LFS)</vt:lpstr>
      <vt:lpstr>Background</vt:lpstr>
      <vt:lpstr>Data Structures in LFS</vt:lpstr>
      <vt:lpstr>Data Structures in LFS</vt:lpstr>
      <vt:lpstr>Create file1/file2 in dir1/dir2: Without LFS</vt:lpstr>
      <vt:lpstr>Create file1/file2 in dir1/dir2: Without LFS</vt:lpstr>
      <vt:lpstr>Create file1/file2 in dir1/dir2: With LFS</vt:lpstr>
      <vt:lpstr>Create file1/file2 in dir1/dir2: With LFS</vt:lpstr>
      <vt:lpstr>Create file1/file2 in dir1/dir2: With LFS</vt:lpstr>
      <vt:lpstr>What’s the Catch?</vt:lpstr>
      <vt:lpstr>Free Space Management Solutions</vt:lpstr>
      <vt:lpstr>Free Space Management Solutions</vt:lpstr>
      <vt:lpstr>Data Structures in LFS</vt:lpstr>
      <vt:lpstr>Data Structures in LFS</vt:lpstr>
      <vt:lpstr>Data Structures in LFS</vt:lpstr>
      <vt:lpstr>Performance Characteristics</vt:lpstr>
      <vt:lpstr>Performance Characteristics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Log-Structured File System (LFS)</dc:title>
  <dc:creator>Eirik Bakke</dc:creator>
  <cp:lastModifiedBy>Eirik Bakke</cp:lastModifiedBy>
  <cp:revision>17</cp:revision>
  <dcterms:created xsi:type="dcterms:W3CDTF">2014-05-19T21:05:04Z</dcterms:created>
  <dcterms:modified xsi:type="dcterms:W3CDTF">2014-05-19T23:37:10Z</dcterms:modified>
</cp:coreProperties>
</file>