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4" d="100"/>
          <a:sy n="204" d="100"/>
        </p:scale>
        <p:origin x="-256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3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2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2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4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2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9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5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0E76-3C94-4E43-A5ED-9CE5E96FBE94}" type="datetimeFigureOut"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D718-6046-A242-A466-16623115F8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You’ve Been Warned</a:t>
            </a:r>
            <a:br>
              <a:rPr lang="en-US"/>
            </a:br>
            <a:r>
              <a:rPr lang="en-US"/>
              <a:t>(Phishing Study paper)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6.033 Review Session</a:t>
            </a:r>
          </a:p>
          <a:p>
            <a:r>
              <a:rPr lang="en-US"/>
              <a:t>May 19, 2014</a:t>
            </a:r>
          </a:p>
        </p:txBody>
      </p:sp>
    </p:spTree>
    <p:extLst>
      <p:ext uri="{BB962C8B-B14F-4D97-AF65-F5344CB8AC3E}">
        <p14:creationId xmlns:p14="http://schemas.microsoft.com/office/powerpoint/2010/main" val="318093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“</a:t>
            </a:r>
            <a:r>
              <a:rPr lang="en-US" sz="2400" b="1"/>
              <a:t>Phishing</a:t>
            </a:r>
            <a:r>
              <a:rPr lang="en-US" sz="2400"/>
              <a:t> is the act of attempting to acquire sensitive information (usernames, passwords credit card numbers etc.) by masquerading as a trustworthy entity in electronic communication.” (Wikipedia definition)</a:t>
            </a:r>
          </a:p>
          <a:p>
            <a:r>
              <a:rPr lang="en-US" sz="2400"/>
              <a:t>The paper, from 2008, studies the effectiveness of 3 different phishing warning messages that had been integrated into web browsers at the time, and interviews users about their thought process.</a:t>
            </a:r>
          </a:p>
        </p:txBody>
      </p:sp>
    </p:spTree>
    <p:extLst>
      <p:ext uri="{BB962C8B-B14F-4D97-AF65-F5344CB8AC3E}">
        <p14:creationId xmlns:p14="http://schemas.microsoft.com/office/powerpoint/2010/main" val="332376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278548" y="2789621"/>
            <a:ext cx="6087214" cy="1143000"/>
          </a:xfrm>
        </p:spPr>
        <p:txBody>
          <a:bodyPr>
            <a:normAutofit/>
          </a:bodyPr>
          <a:lstStyle/>
          <a:p>
            <a:r>
              <a:rPr lang="en-US" sz="3500"/>
              <a:t>Phishing Warnings Under Study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2" y="4268675"/>
            <a:ext cx="3216987" cy="2248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213" y="6272927"/>
            <a:ext cx="3202342" cy="177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2" y="2121248"/>
            <a:ext cx="3216987" cy="2014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763" y="3880025"/>
            <a:ext cx="3161849" cy="2560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13" y="312831"/>
            <a:ext cx="3166374" cy="1808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0763" y="1854120"/>
            <a:ext cx="2371600" cy="2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977"/>
          </a:xfrm>
        </p:spPr>
        <p:txBody>
          <a:bodyPr>
            <a:normAutofit fontScale="90000"/>
          </a:bodyPr>
          <a:lstStyle/>
          <a:p>
            <a:r>
              <a:rPr lang="en-US"/>
              <a:t>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332"/>
            <a:ext cx="8229600" cy="5035832"/>
          </a:xfrm>
        </p:spPr>
        <p:txBody>
          <a:bodyPr>
            <a:normAutofit/>
          </a:bodyPr>
          <a:lstStyle/>
          <a:p>
            <a:r>
              <a:rPr lang="en-US" sz="2800"/>
              <a:t>Recruit people from “All over Pittsburgh”.</a:t>
            </a:r>
          </a:p>
          <a:p>
            <a:r>
              <a:rPr lang="en-US" sz="2800"/>
              <a:t>Tell them we’re doing an “Online Shopping Study” </a:t>
            </a:r>
            <a:r>
              <a:rPr lang="en-US" sz="2000"/>
              <a:t>(which the researchers were in fact doing simultaneously)</a:t>
            </a:r>
          </a:p>
          <a:p>
            <a:r>
              <a:rPr lang="en-US" sz="2800"/>
              <a:t>Put subjects in the lab, ask them to buy a box of paperclips ($6.50 incl. shipping) from Amazon or eBay using </a:t>
            </a:r>
            <a:r>
              <a:rPr lang="en-US" sz="2800" u="sng"/>
              <a:t>their own</a:t>
            </a:r>
            <a:r>
              <a:rPr lang="en-US" sz="2800"/>
              <a:t> credit card and email account.</a:t>
            </a:r>
          </a:p>
          <a:p>
            <a:r>
              <a:rPr lang="en-US" sz="2800"/>
              <a:t>Immediately after purchase is complete, send a simulated </a:t>
            </a:r>
            <a:r>
              <a:rPr lang="en-US" sz="2800" b="1"/>
              <a:t>spear-phishing</a:t>
            </a:r>
            <a:r>
              <a:rPr lang="en-US" sz="2800"/>
              <a:t> email to the subject</a:t>
            </a:r>
          </a:p>
          <a:p>
            <a:pPr lvl="1"/>
            <a:r>
              <a:rPr lang="en-US" sz="2400"/>
              <a:t>“Amazon needs some more information to complete your international shipment; plz click link below and enter your username/password to avoid order getting canceled.”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303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2" y="4268675"/>
            <a:ext cx="3216987" cy="2248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213" y="6272927"/>
            <a:ext cx="3202342" cy="177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2" y="2121248"/>
            <a:ext cx="3216987" cy="20147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13" y="312831"/>
            <a:ext cx="3166374" cy="1808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763" y="312831"/>
            <a:ext cx="2371600" cy="255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788" y="1851521"/>
            <a:ext cx="5352547" cy="17609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3294870" y="1263747"/>
            <a:ext cx="708256" cy="1182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447216" y="2788956"/>
            <a:ext cx="555910" cy="1550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36200" y="3324336"/>
            <a:ext cx="466926" cy="2178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0763" y="3880025"/>
            <a:ext cx="3161849" cy="2560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72392" y="3427811"/>
            <a:ext cx="138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(no warning)</a:t>
            </a:r>
          </a:p>
        </p:txBody>
      </p:sp>
      <p:cxnSp>
        <p:nvCxnSpPr>
          <p:cNvPr id="26" name="Straight Connector 25"/>
          <p:cNvCxnSpPr>
            <a:stCxn id="24" idx="1"/>
          </p:cNvCxnSpPr>
          <p:nvPr/>
        </p:nvCxnSpPr>
        <p:spPr>
          <a:xfrm flipH="1" flipV="1">
            <a:off x="4980562" y="3427811"/>
            <a:ext cx="491830" cy="1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977"/>
          </a:xfrm>
        </p:spPr>
        <p:txBody>
          <a:bodyPr>
            <a:normAutofit fontScale="90000"/>
          </a:bodyPr>
          <a:lstStyle/>
          <a:p>
            <a:r>
              <a:rPr lang="en-US"/>
              <a:t>Warning Comprehension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9666"/>
            <a:ext cx="4029955" cy="1826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455" y="4273705"/>
            <a:ext cx="4212345" cy="16106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3366" y="3178997"/>
            <a:ext cx="973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vs.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57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97% clicked the links in the emails (before warnings were shown)</a:t>
            </a:r>
          </a:p>
          <a:p>
            <a:r>
              <a:rPr lang="en-US"/>
              <a:t>With active warning, 79% did not enter username/password in phishing site</a:t>
            </a:r>
          </a:p>
          <a:p>
            <a:r>
              <a:rPr lang="en-US"/>
              <a:t>With passive warning, only 13% did not enter username/password</a:t>
            </a:r>
          </a:p>
          <a:p>
            <a:r>
              <a:rPr lang="en-US"/>
              <a:t>Even when interviewed afterwards about the attack, subjects had problem understanding what had happened (e.g. that Amazon or eBay did not in fact send the phishing email)</a:t>
            </a:r>
          </a:p>
        </p:txBody>
      </p:sp>
    </p:spTree>
    <p:extLst>
      <p:ext uri="{BB962C8B-B14F-4D97-AF65-F5344CB8AC3E}">
        <p14:creationId xmlns:p14="http://schemas.microsoft.com/office/powerpoint/2010/main" val="415017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276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You’ve Been Warned (Phishing Study paper)</vt:lpstr>
      <vt:lpstr>Background</vt:lpstr>
      <vt:lpstr>Phishing Warnings Under Study</vt:lpstr>
      <vt:lpstr>Study</vt:lpstr>
      <vt:lpstr>PowerPoint Presentation</vt:lpstr>
      <vt:lpstr>Warning Comprehension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You’ve Been Warned (Phishing Study paper)</dc:title>
  <dc:creator>Eirik Bakke</dc:creator>
  <cp:lastModifiedBy>Eirik Bakke</cp:lastModifiedBy>
  <cp:revision>12</cp:revision>
  <dcterms:created xsi:type="dcterms:W3CDTF">2014-05-19T22:29:19Z</dcterms:created>
  <dcterms:modified xsi:type="dcterms:W3CDTF">2014-05-19T22:55:42Z</dcterms:modified>
</cp:coreProperties>
</file>