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36B-EE02-4388-A1FB-2AA717161CBC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2639-7802-47B3-8AE3-371F7041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3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36B-EE02-4388-A1FB-2AA717161CBC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2639-7802-47B3-8AE3-371F7041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36B-EE02-4388-A1FB-2AA717161CBC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2639-7802-47B3-8AE3-371F7041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4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36B-EE02-4388-A1FB-2AA717161CBC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2639-7802-47B3-8AE3-371F7041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2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36B-EE02-4388-A1FB-2AA717161CBC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2639-7802-47B3-8AE3-371F7041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2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36B-EE02-4388-A1FB-2AA717161CBC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2639-7802-47B3-8AE3-371F7041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1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36B-EE02-4388-A1FB-2AA717161CBC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2639-7802-47B3-8AE3-371F7041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6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36B-EE02-4388-A1FB-2AA717161CBC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2639-7802-47B3-8AE3-371F7041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9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36B-EE02-4388-A1FB-2AA717161CBC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2639-7802-47B3-8AE3-371F7041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8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36B-EE02-4388-A1FB-2AA717161CBC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2639-7802-47B3-8AE3-371F7041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5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36B-EE02-4388-A1FB-2AA717161CBC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2639-7802-47B3-8AE3-371F7041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6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0936B-EE02-4388-A1FB-2AA717161CBC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D2639-7802-47B3-8AE3-371F7041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3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Spanner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Lixin</a:t>
            </a:r>
            <a:r>
              <a:rPr lang="en-US" dirty="0" smtClean="0"/>
              <a:t> Shi</a:t>
            </a:r>
          </a:p>
          <a:p>
            <a:r>
              <a:rPr lang="en-US" dirty="0" smtClean="0"/>
              <a:t>6.033 Quiz2 Review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5029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(Some slides </a:t>
            </a:r>
            <a:r>
              <a:rPr lang="en-US" sz="2000" dirty="0" smtClean="0"/>
              <a:t>from </a:t>
            </a:r>
            <a:r>
              <a:rPr lang="en-US" sz="2000" dirty="0" smtClean="0"/>
              <a:t>Spanner’s OSDI presentation)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099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GFS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Lixin</a:t>
            </a:r>
            <a:r>
              <a:rPr lang="en-US" dirty="0" smtClean="0"/>
              <a:t> Shi</a:t>
            </a:r>
          </a:p>
          <a:p>
            <a:r>
              <a:rPr lang="en-US" dirty="0" smtClean="0"/>
              <a:t>6.033 Quiz2 Review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5029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(Some slides </a:t>
            </a:r>
            <a:r>
              <a:rPr lang="en-US" sz="2000" dirty="0" smtClean="0"/>
              <a:t>from </a:t>
            </a:r>
            <a:r>
              <a:rPr lang="en-US" sz="2000" dirty="0" smtClean="0"/>
              <a:t>GFS’s SOSP presentation)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11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Assumption/Facts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Hardware fails very often. </a:t>
            </a:r>
          </a:p>
          <a:p>
            <a:r>
              <a:rPr lang="en-US" dirty="0" smtClean="0"/>
              <a:t>Large files (&gt;=100MB) are typical. </a:t>
            </a:r>
          </a:p>
          <a:p>
            <a:r>
              <a:rPr lang="en-US" dirty="0" smtClean="0"/>
              <a:t>For read operations: large streaming reads + small random reads. </a:t>
            </a:r>
          </a:p>
          <a:p>
            <a:r>
              <a:rPr lang="en-US" dirty="0" smtClean="0"/>
              <a:t>For write operations: </a:t>
            </a:r>
            <a:r>
              <a:rPr lang="en-US" dirty="0"/>
              <a:t>Record appends are the prevalent form of </a:t>
            </a:r>
            <a:r>
              <a:rPr lang="en-US" dirty="0" smtClean="0"/>
              <a:t>writing.</a:t>
            </a:r>
          </a:p>
          <a:p>
            <a:r>
              <a:rPr lang="en-US" dirty="0" smtClean="0"/>
              <a:t>Need to handle concurrency. </a:t>
            </a:r>
          </a:p>
          <a:p>
            <a:r>
              <a:rPr lang="en-US" dirty="0" smtClean="0"/>
              <a:t>Design choice: high bandwidth &gt;&gt; low </a:t>
            </a:r>
            <a:r>
              <a:rPr lang="en-US" dirty="0" err="1" smtClean="0"/>
              <a:t>lantency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83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77724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784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9248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74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</a:t>
            </a:r>
            <a:r>
              <a:rPr lang="en-US" dirty="0" smtClean="0"/>
              <a:t>Algorithm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99" y="1828800"/>
            <a:ext cx="819150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06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793432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4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Algorithm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743825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56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Algorithm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40231" y="1295400"/>
            <a:ext cx="8315325" cy="4629705"/>
            <a:chOff x="440231" y="1295400"/>
            <a:chExt cx="8315325" cy="4629705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231" y="1581705"/>
              <a:ext cx="8315325" cy="434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440231" y="1295400"/>
              <a:ext cx="1388569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49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Algorithm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53" y="1652726"/>
            <a:ext cx="837247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282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Record Appends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Atomic!</a:t>
            </a:r>
          </a:p>
          <a:p>
            <a:r>
              <a:rPr lang="en-US" dirty="0" smtClean="0"/>
              <a:t>A few changes from the write algorithm: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43200"/>
            <a:ext cx="6753225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00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Claims</a:t>
            </a:r>
          </a:p>
          <a:p>
            <a:pPr lvl="1"/>
            <a:r>
              <a:rPr lang="en-US" dirty="0" smtClean="0"/>
              <a:t>Globally distributed data with configurable control</a:t>
            </a:r>
          </a:p>
          <a:p>
            <a:pPr lvl="1"/>
            <a:r>
              <a:rPr lang="en-US" dirty="0" smtClean="0"/>
              <a:t>Consistent commit timestamps</a:t>
            </a:r>
          </a:p>
          <a:p>
            <a:r>
              <a:rPr lang="en-US" dirty="0" smtClean="0"/>
              <a:t>Consistency Model: external consistency</a:t>
            </a:r>
          </a:p>
          <a:p>
            <a:r>
              <a:rPr lang="en-US" dirty="0" err="1" smtClean="0"/>
              <a:t>TrueTime</a:t>
            </a:r>
            <a:r>
              <a:rPr lang="en-US" dirty="0" smtClean="0"/>
              <a:t> API</a:t>
            </a:r>
          </a:p>
          <a:p>
            <a:r>
              <a:rPr lang="en-US" dirty="0" smtClean="0"/>
              <a:t>Set of supported read/write operations</a:t>
            </a:r>
          </a:p>
          <a:p>
            <a:pPr lvl="1"/>
            <a:r>
              <a:rPr lang="en-US" dirty="0" err="1" smtClean="0"/>
              <a:t>Paxos</a:t>
            </a:r>
            <a:r>
              <a:rPr lang="en-US" dirty="0" smtClean="0"/>
              <a:t> write</a:t>
            </a:r>
          </a:p>
          <a:p>
            <a:pPr lvl="1"/>
            <a:r>
              <a:rPr lang="en-US" dirty="0" smtClean="0"/>
              <a:t>Relaxed read w/</a:t>
            </a:r>
            <a:r>
              <a:rPr lang="en-US" dirty="0" err="1" smtClean="0"/>
              <a:t>wo</a:t>
            </a:r>
            <a:r>
              <a:rPr lang="en-US" dirty="0" smtClean="0"/>
              <a:t> time stamp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Globally Distributed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82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urved Left Arrow 4"/>
          <p:cNvSpPr/>
          <p:nvPr/>
        </p:nvSpPr>
        <p:spPr>
          <a:xfrm>
            <a:off x="7772400" y="3488924"/>
            <a:ext cx="533400" cy="1295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3810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Cross-Datacenter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Distribution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18992532">
            <a:off x="5068460" y="4691674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14800" y="4038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User Configurable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3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Two-Phase locking with start/commit</a:t>
            </a:r>
          </a:p>
          <a:p>
            <a:r>
              <a:rPr lang="en-US" dirty="0" smtClean="0"/>
              <a:t>Transactional write and lock-free read</a:t>
            </a:r>
          </a:p>
          <a:p>
            <a:r>
              <a:rPr lang="en-US" dirty="0" smtClean="0"/>
              <a:t>Globally sortable time stamp with each commit</a:t>
            </a:r>
          </a:p>
          <a:p>
            <a:r>
              <a:rPr lang="en-US" dirty="0" smtClean="0"/>
              <a:t>Bounded error between time stamp and wall-clock time</a:t>
            </a: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352800" y="5334000"/>
            <a:ext cx="2362200" cy="0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715000" y="51493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6" name="Rectangle 5"/>
          <p:cNvSpPr/>
          <p:nvPr/>
        </p:nvSpPr>
        <p:spPr>
          <a:xfrm>
            <a:off x="3352800" y="541020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352800" y="5149334"/>
            <a:ext cx="0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480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start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14800" y="5149334"/>
            <a:ext cx="0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33800" y="4800600"/>
            <a:ext cx="114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commit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019920" y="5659835"/>
            <a:ext cx="571500" cy="26273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66451" y="590596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s</a:t>
            </a:r>
            <a:r>
              <a:rPr lang="en-US" b="1" baseline="-25000" dirty="0" smtClean="0">
                <a:solidFill>
                  <a:srgbClr val="00B050"/>
                </a:solidFill>
              </a:rPr>
              <a:t>1</a:t>
            </a:r>
            <a:r>
              <a:rPr lang="en-US" b="1" dirty="0" smtClean="0">
                <a:solidFill>
                  <a:srgbClr val="00B050"/>
                </a:solidFill>
              </a:rPr>
              <a:t>: Timestamp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733800" y="5518666"/>
            <a:ext cx="286120" cy="2725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30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 </a:t>
            </a:r>
            <a:r>
              <a:rPr lang="en-US" dirty="0" smtClean="0"/>
              <a:t>transaction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commits </a:t>
            </a:r>
            <a:r>
              <a:rPr lang="en-US" dirty="0"/>
              <a:t>before another </a:t>
            </a:r>
            <a:r>
              <a:rPr lang="en-US" dirty="0" smtClean="0"/>
              <a:t>transaction 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starts, then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's </a:t>
            </a:r>
            <a:r>
              <a:rPr lang="en-US" dirty="0"/>
              <a:t>commit </a:t>
            </a:r>
            <a:r>
              <a:rPr lang="en-US" dirty="0" smtClean="0"/>
              <a:t>timestamp </a:t>
            </a:r>
            <a:r>
              <a:rPr lang="en-US" dirty="0"/>
              <a:t>is smaller </a:t>
            </a:r>
            <a:r>
              <a:rPr lang="en-US" dirty="0" smtClean="0"/>
              <a:t>than 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A real-world approximation of global wall-clock time consistency</a:t>
            </a:r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19200" y="4604266"/>
            <a:ext cx="2362200" cy="0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81400" y="4419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7" name="Rectangle 6"/>
          <p:cNvSpPr/>
          <p:nvPr/>
        </p:nvSpPr>
        <p:spPr>
          <a:xfrm>
            <a:off x="1219200" y="4680466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2134340" y="5073303"/>
            <a:ext cx="7620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: 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19200" y="4419600"/>
            <a:ext cx="0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40708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start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81200" y="4419600"/>
            <a:ext cx="0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00200" y="4070866"/>
            <a:ext cx="114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commit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5948039"/>
            <a:ext cx="1372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&lt;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5" name="Down Arrow 14"/>
          <p:cNvSpPr/>
          <p:nvPr/>
        </p:nvSpPr>
        <p:spPr>
          <a:xfrm>
            <a:off x="1905000" y="5623264"/>
            <a:ext cx="22934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572000" y="4604266"/>
            <a:ext cx="2362200" cy="0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34200" y="4419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18" name="Rectangle 17"/>
          <p:cNvSpPr/>
          <p:nvPr/>
        </p:nvSpPr>
        <p:spPr>
          <a:xfrm>
            <a:off x="4572000" y="4680466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9" name="Rectangle 18"/>
          <p:cNvSpPr/>
          <p:nvPr/>
        </p:nvSpPr>
        <p:spPr>
          <a:xfrm>
            <a:off x="5257800" y="5085140"/>
            <a:ext cx="7620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: 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72000" y="4419600"/>
            <a:ext cx="0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67200" y="40708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start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334000" y="4419600"/>
            <a:ext cx="0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953000" y="4070866"/>
            <a:ext cx="114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commit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400" y="5948039"/>
            <a:ext cx="1372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&lt;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25" name="Down Arrow 24"/>
          <p:cNvSpPr/>
          <p:nvPr/>
        </p:nvSpPr>
        <p:spPr>
          <a:xfrm>
            <a:off x="5257800" y="5623264"/>
            <a:ext cx="22934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105400" y="52488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31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TrueTime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“Global wall-clock time” with bounded uncertainty</a:t>
            </a: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521466" y="3785116"/>
            <a:ext cx="3581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102866" y="3600450"/>
            <a:ext cx="61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6" name="Left Bracket 5"/>
          <p:cNvSpPr/>
          <p:nvPr/>
        </p:nvSpPr>
        <p:spPr>
          <a:xfrm>
            <a:off x="2820923" y="3327916"/>
            <a:ext cx="73152" cy="914400"/>
          </a:xfrm>
          <a:prstGeom prst="lef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Right Bracket 6"/>
          <p:cNvSpPr/>
          <p:nvPr/>
        </p:nvSpPr>
        <p:spPr>
          <a:xfrm>
            <a:off x="4926075" y="3327916"/>
            <a:ext cx="73152" cy="914400"/>
          </a:xfrm>
          <a:prstGeom prst="righ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8016" y="4159250"/>
            <a:ext cx="878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earliest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07426" y="415925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latest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7244" y="3491984"/>
            <a:ext cx="101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TT.now()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20923" y="4813300"/>
            <a:ext cx="21783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49183" y="4978400"/>
            <a:ext cx="52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2*ε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62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1850"/>
            <a:ext cx="8229600" cy="1484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this gives you: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943100" y="2127250"/>
            <a:ext cx="4419600" cy="393700"/>
            <a:chOff x="2197100" y="3829050"/>
            <a:chExt cx="1562100" cy="3937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1509979" y="2139434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838450" y="2387600"/>
            <a:ext cx="0" cy="4635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81279" y="2877582"/>
            <a:ext cx="23391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Pick </a:t>
            </a:r>
            <a:r>
              <a:rPr lang="en-US" i="1" dirty="0" smtClean="0">
                <a:solidFill>
                  <a:schemeClr val="accent4"/>
                </a:solidFill>
              </a:rPr>
              <a:t>s</a:t>
            </a:r>
            <a:r>
              <a:rPr lang="en-US" dirty="0" smtClean="0">
                <a:solidFill>
                  <a:schemeClr val="accent4"/>
                </a:solidFill>
              </a:rPr>
              <a:t> = TT.now().latest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6544" y="1676400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97150" y="200660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91855" y="200660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87190" y="168171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95600" y="3841750"/>
            <a:ext cx="2895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22534" y="2877582"/>
            <a:ext cx="309602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Wait until TT.now().earliest &gt; </a:t>
            </a:r>
            <a:r>
              <a:rPr lang="en-US" i="1" dirty="0" smtClean="0">
                <a:solidFill>
                  <a:schemeClr val="accent4"/>
                </a:solidFill>
              </a:rPr>
              <a:t>s</a:t>
            </a:r>
            <a:endParaRPr lang="en-US" i="1" dirty="0">
              <a:solidFill>
                <a:schemeClr val="accent4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540250" y="2387600"/>
            <a:ext cx="0" cy="4635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96583" y="2877582"/>
            <a:ext cx="27443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4"/>
                </a:solidFill>
              </a:rPr>
              <a:t>s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791200" y="2387600"/>
            <a:ext cx="0" cy="476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10341" y="4126984"/>
            <a:ext cx="1086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average ε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30334" y="341098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Commit wait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7400" y="4126984"/>
            <a:ext cx="1086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average ε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496991" y="3981450"/>
            <a:ext cx="0" cy="66040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14113" y="5334000"/>
            <a:ext cx="711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start time &lt; s &lt; absolute commit time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835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4" grpId="0"/>
      <p:bldP spid="16" grpId="0"/>
      <p:bldP spid="18" grpId="0"/>
      <p:bldP spid="20" grpId="0"/>
      <p:bldP spid="21" grpId="0"/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TrueTime</a:t>
            </a:r>
            <a:r>
              <a:rPr lang="en-US" dirty="0" smtClean="0"/>
              <a:t> to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what </a:t>
            </a:r>
            <a:r>
              <a:rPr lang="en-US" dirty="0" err="1" smtClean="0"/>
              <a:t>TrueTime</a:t>
            </a:r>
            <a:r>
              <a:rPr lang="en-US" dirty="0" smtClean="0"/>
              <a:t> gives you: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there are two transactions:  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743200" y="2514600"/>
            <a:ext cx="2362200" cy="0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05400" y="23299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6" name="Rectangle 5"/>
          <p:cNvSpPr/>
          <p:nvPr/>
        </p:nvSpPr>
        <p:spPr>
          <a:xfrm>
            <a:off x="2743200" y="2590800"/>
            <a:ext cx="13716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2329934"/>
            <a:ext cx="0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8400" y="198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start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14060" y="2329934"/>
            <a:ext cx="0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33060" y="1981200"/>
            <a:ext cx="114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commit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3373511" y="2378869"/>
            <a:ext cx="110978" cy="1371599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0" y="3064667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2"/>
                </a:solidFill>
              </a:rPr>
              <a:t>s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needs to be in this range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20" name="Straight Arrow Connector 19"/>
          <p:cNvCxnSpPr>
            <a:endCxn id="21" idx="1"/>
          </p:cNvCxnSpPr>
          <p:nvPr/>
        </p:nvCxnSpPr>
        <p:spPr>
          <a:xfrm>
            <a:off x="1219200" y="4405997"/>
            <a:ext cx="4000500" cy="0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19700" y="422133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22" name="Rectangle 21"/>
          <p:cNvSpPr/>
          <p:nvPr/>
        </p:nvSpPr>
        <p:spPr>
          <a:xfrm>
            <a:off x="1219200" y="4482197"/>
            <a:ext cx="17907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3" name="Rectangle 22"/>
          <p:cNvSpPr/>
          <p:nvPr/>
        </p:nvSpPr>
        <p:spPr>
          <a:xfrm>
            <a:off x="3219450" y="4875034"/>
            <a:ext cx="177165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: 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219200" y="4221331"/>
            <a:ext cx="0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14400" y="387259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start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009900" y="4221331"/>
            <a:ext cx="0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28900" y="3872597"/>
            <a:ext cx="114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commit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05600" y="4160062"/>
            <a:ext cx="1372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6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Down Arrow 28"/>
          <p:cNvSpPr/>
          <p:nvPr/>
        </p:nvSpPr>
        <p:spPr>
          <a:xfrm rot="16200000">
            <a:off x="5952564" y="4178427"/>
            <a:ext cx="439277" cy="60960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e 30"/>
          <p:cNvSpPr/>
          <p:nvPr/>
        </p:nvSpPr>
        <p:spPr>
          <a:xfrm rot="5400000">
            <a:off x="2059059" y="4066464"/>
            <a:ext cx="110980" cy="179070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457324" y="5063768"/>
            <a:ext cx="131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2"/>
                </a:solidFill>
              </a:rPr>
              <a:t>s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range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3" name="Right Brace 32"/>
          <p:cNvSpPr/>
          <p:nvPr/>
        </p:nvSpPr>
        <p:spPr>
          <a:xfrm rot="5400000">
            <a:off x="4059310" y="4439871"/>
            <a:ext cx="110980" cy="1790700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448050" y="5442268"/>
            <a:ext cx="131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4"/>
                </a:solidFill>
              </a:rPr>
              <a:t>s</a:t>
            </a:r>
            <a:r>
              <a:rPr lang="en-US" b="1" baseline="-25000" dirty="0" smtClean="0">
                <a:solidFill>
                  <a:schemeClr val="accent4"/>
                </a:solidFill>
              </a:rPr>
              <a:t>2</a:t>
            </a:r>
            <a:r>
              <a:rPr lang="en-US" b="1" dirty="0" smtClean="0">
                <a:solidFill>
                  <a:schemeClr val="accent4"/>
                </a:solidFill>
              </a:rPr>
              <a:t> range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6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 animBg="1"/>
      <p:bldP spid="25" grpId="0"/>
      <p:bldP spid="27" grpId="0"/>
      <p:bldP spid="28" grpId="0"/>
      <p:bldP spid="29" grpId="0" animBg="1"/>
      <p:bldP spid="31" grpId="0" animBg="1"/>
      <p:bldP spid="32" grpId="0"/>
      <p:bldP spid="33" grpId="0" animBg="1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Read/Write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Read-Write transaction</a:t>
            </a:r>
          </a:p>
          <a:p>
            <a:pPr lvl="1"/>
            <a:r>
              <a:rPr lang="en-US" dirty="0" err="1" smtClean="0"/>
              <a:t>Paxos</a:t>
            </a:r>
            <a:r>
              <a:rPr lang="en-US" dirty="0" smtClean="0"/>
              <a:t> write</a:t>
            </a:r>
          </a:p>
          <a:p>
            <a:pPr lvl="1"/>
            <a:r>
              <a:rPr lang="en-US" dirty="0" smtClean="0"/>
              <a:t>Commit wait</a:t>
            </a:r>
          </a:p>
          <a:p>
            <a:r>
              <a:rPr lang="en-US" dirty="0" smtClean="0"/>
              <a:t>Read transaction with timestamp </a:t>
            </a:r>
            <a:r>
              <a:rPr lang="en-US" i="1" dirty="0" smtClean="0"/>
              <a:t>s</a:t>
            </a:r>
          </a:p>
          <a:p>
            <a:pPr lvl="1"/>
            <a:r>
              <a:rPr lang="en-US" dirty="0" smtClean="0"/>
              <a:t>Lock-free</a:t>
            </a:r>
          </a:p>
          <a:p>
            <a:pPr lvl="1"/>
            <a:r>
              <a:rPr lang="en-US" dirty="0" smtClean="0"/>
              <a:t>Every replica tracks </a:t>
            </a:r>
            <a:r>
              <a:rPr lang="en-US" i="1" dirty="0" err="1" smtClean="0"/>
              <a:t>t</a:t>
            </a:r>
            <a:r>
              <a:rPr lang="en-US" baseline="-25000" dirty="0" err="1" smtClean="0"/>
              <a:t>safe</a:t>
            </a:r>
            <a:endParaRPr lang="en-US" baseline="-25000" dirty="0" smtClean="0"/>
          </a:p>
          <a:p>
            <a:pPr lvl="1"/>
            <a:r>
              <a:rPr lang="en-US" dirty="0" smtClean="0"/>
              <a:t>Read from any replica with </a:t>
            </a:r>
            <a:r>
              <a:rPr lang="en-US" i="1" dirty="0" err="1" smtClean="0"/>
              <a:t>t</a:t>
            </a:r>
            <a:r>
              <a:rPr lang="en-US" baseline="-25000" dirty="0" err="1" smtClean="0"/>
              <a:t>safe</a:t>
            </a:r>
            <a:r>
              <a:rPr lang="en-US" dirty="0" smtClean="0"/>
              <a:t> &gt;= </a:t>
            </a:r>
            <a:r>
              <a:rPr lang="en-US" i="1" dirty="0" smtClean="0"/>
              <a:t>s</a:t>
            </a:r>
          </a:p>
          <a:p>
            <a:r>
              <a:rPr lang="en-US" dirty="0" smtClean="0"/>
              <a:t>Other variants of read</a:t>
            </a:r>
          </a:p>
          <a:p>
            <a:pPr lvl="1"/>
            <a:r>
              <a:rPr lang="en-US" dirty="0" smtClean="0"/>
              <a:t>Standalone read: read with </a:t>
            </a:r>
            <a:r>
              <a:rPr lang="en-US" dirty="0" err="1" smtClean="0"/>
              <a:t>t.now</a:t>
            </a:r>
            <a:r>
              <a:rPr lang="en-US" dirty="0" smtClean="0"/>
              <a:t>().latest</a:t>
            </a:r>
          </a:p>
          <a:p>
            <a:pPr lvl="1"/>
            <a:r>
              <a:rPr lang="en-US" dirty="0" smtClean="0"/>
              <a:t>Read with bounded timestamp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7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395</Words>
  <Application>Microsoft Office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Spanner</vt:lpstr>
      <vt:lpstr>Key Points to Remember</vt:lpstr>
      <vt:lpstr>Globally Distributed Data</vt:lpstr>
      <vt:lpstr>Transaction Model</vt:lpstr>
      <vt:lpstr>External Consistency</vt:lpstr>
      <vt:lpstr>TrueTime API</vt:lpstr>
      <vt:lpstr>Commit Wait</vt:lpstr>
      <vt:lpstr>From TrueTime to Consistency</vt:lpstr>
      <vt:lpstr>Supported Read/Write Operations</vt:lpstr>
      <vt:lpstr>GFS</vt:lpstr>
      <vt:lpstr>Design Assumption/Facts</vt:lpstr>
      <vt:lpstr>Architecture</vt:lpstr>
      <vt:lpstr>Read Algorithm</vt:lpstr>
      <vt:lpstr>Read Algorithm (cont.)</vt:lpstr>
      <vt:lpstr>Write Algorithm</vt:lpstr>
      <vt:lpstr>Write Algorithm (cont.)</vt:lpstr>
      <vt:lpstr>Write Algorithm (cont.)</vt:lpstr>
      <vt:lpstr>Write Algorithm (cont.)</vt:lpstr>
      <vt:lpstr>Atomic Record Appends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Spanner</dc:title>
  <dc:creator>Lixin Shi</dc:creator>
  <cp:lastModifiedBy>Lixin Shi</cp:lastModifiedBy>
  <cp:revision>15</cp:revision>
  <dcterms:created xsi:type="dcterms:W3CDTF">2014-05-19T04:12:48Z</dcterms:created>
  <dcterms:modified xsi:type="dcterms:W3CDTF">2014-05-19T22:10:41Z</dcterms:modified>
</cp:coreProperties>
</file>