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E4C5C25-CE09-44C9-8A58-6293E7EFA80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E068F999-C1D2-46AC-B85A-61E6F338015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6FF99C54-8FA5-4C9F-AF2F-416A7FD77CD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C86B75D5-8FE6-4551-8438-D410B63F3E3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4ACE5D15-E1F7-4892-9347-4910F1428A2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63587DF2-3B82-451D-91F2-25D54D779D4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582F75B5-4D45-411F-905E-A3E45A2801F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9690111C-F0AB-40BA-BAE6-388B2916866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3796AEC6-2DE7-46A2-8CF7-5A685B9EC9F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A78CFD48-E8E7-4BD7-B4B0-8611B4CF22F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6D15B6FC-F47C-4F35-9E07-4B2AB4026D7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ectangle 6" hidden="1"/>
          <p:cNvSpPr/>
          <p:nvPr/>
        </p:nvSpPr>
        <p:spPr>
          <a:xfrm>
            <a:off x="0" y="758880"/>
            <a:ext cx="3443400" cy="5330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" name="Rectangle 37" hidden="1"/>
          <p:cNvSpPr/>
          <p:nvPr/>
        </p:nvSpPr>
        <p:spPr>
          <a:xfrm>
            <a:off x="11815920" y="758880"/>
            <a:ext cx="383760" cy="533052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Rectangle 6"/>
          <p:cNvSpPr/>
          <p:nvPr/>
        </p:nvSpPr>
        <p:spPr>
          <a:xfrm>
            <a:off x="0" y="762120"/>
            <a:ext cx="9141120" cy="5333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Rectangle 7"/>
          <p:cNvSpPr/>
          <p:nvPr/>
        </p:nvSpPr>
        <p:spPr>
          <a:xfrm>
            <a:off x="9270360" y="762120"/>
            <a:ext cx="2925000" cy="533376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069920" y="1298520"/>
            <a:ext cx="7314840" cy="3254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Click to 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edit 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Master 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title 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style</a:t>
            </a:r>
            <a:endParaRPr b="0" lang="en-US" sz="59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dt" idx="1"/>
          </p:nvPr>
        </p:nvSpPr>
        <p:spPr>
          <a:xfrm>
            <a:off x="2624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rPr>
              <a:t>&lt;date/time&gt;</a:t>
            </a:r>
            <a:endParaRPr b="0" lang="en-US" sz="11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ftr" idx="2"/>
          </p:nvPr>
        </p:nvSpPr>
        <p:spPr>
          <a:xfrm>
            <a:off x="3869280" y="6356520"/>
            <a:ext cx="591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>
          <a:xfrm>
            <a:off x="10634040" y="6356520"/>
            <a:ext cx="15307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en-US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D4FE53A-E2CE-45AA-BD16-75296D78DE16}" type="slidenum">
              <a:rPr b="1" lang="en-US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/>
          <p:nvPr/>
        </p:nvSpPr>
        <p:spPr>
          <a:xfrm>
            <a:off x="0" y="758880"/>
            <a:ext cx="3443400" cy="5330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Rectangle 37"/>
          <p:cNvSpPr/>
          <p:nvPr/>
        </p:nvSpPr>
        <p:spPr>
          <a:xfrm>
            <a:off x="11815920" y="758880"/>
            <a:ext cx="383760" cy="533052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Click to edit </a:t>
            </a: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Master title style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869280" y="864000"/>
            <a:ext cx="7314840" cy="5120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text styles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Second level</a:t>
            </a:r>
            <a:endParaRPr b="0" lang="en-US" sz="1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2" marL="11430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Third level</a:t>
            </a:r>
            <a:endParaRPr b="0" lang="en-US" sz="1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3" marL="16002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Fourth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4" marL="20574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Fifth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4"/>
          </p:nvPr>
        </p:nvSpPr>
        <p:spPr>
          <a:xfrm>
            <a:off x="2624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rPr>
              <a:t>&lt;date/time&gt;</a:t>
            </a:r>
            <a:endParaRPr b="0" lang="en-US" sz="11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5"/>
          </p:nvPr>
        </p:nvSpPr>
        <p:spPr>
          <a:xfrm>
            <a:off x="3869280" y="6356520"/>
            <a:ext cx="591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6"/>
          </p:nvPr>
        </p:nvSpPr>
        <p:spPr>
          <a:xfrm>
            <a:off x="10634040" y="6356520"/>
            <a:ext cx="15307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en-US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7BF0F06-2FB4-460B-AF87-EBA1DDD83A44}" type="slidenum">
              <a:rPr b="1" lang="en-US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6"/>
          <p:cNvSpPr/>
          <p:nvPr/>
        </p:nvSpPr>
        <p:spPr>
          <a:xfrm>
            <a:off x="0" y="758880"/>
            <a:ext cx="3443400" cy="5330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Rectangle 37"/>
          <p:cNvSpPr/>
          <p:nvPr/>
        </p:nvSpPr>
        <p:spPr>
          <a:xfrm>
            <a:off x="11815920" y="758880"/>
            <a:ext cx="383760" cy="533052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80880" y="990720"/>
            <a:ext cx="2819160" cy="495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Click </a:t>
            </a: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to edit </a:t>
            </a: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Master </a:t>
            </a: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title </a:t>
            </a: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style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867840" y="868680"/>
            <a:ext cx="7314840" cy="5120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text styles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Second level</a:t>
            </a:r>
            <a:endParaRPr b="0" lang="en-US" sz="1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2" marL="11430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Third level</a:t>
            </a:r>
            <a:endParaRPr b="0" lang="en-US" sz="1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3" marL="16002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Fourth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4" marL="20574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Fifth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dt" idx="7"/>
          </p:nvPr>
        </p:nvSpPr>
        <p:spPr>
          <a:xfrm>
            <a:off x="2624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rPr>
              <a:t>&lt;date/time&gt;</a:t>
            </a:r>
            <a:endParaRPr b="0" lang="en-US" sz="11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ftr" idx="8"/>
          </p:nvPr>
        </p:nvSpPr>
        <p:spPr>
          <a:xfrm>
            <a:off x="3869280" y="6356520"/>
            <a:ext cx="591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sldNum" idx="9"/>
          </p:nvPr>
        </p:nvSpPr>
        <p:spPr>
          <a:xfrm>
            <a:off x="10634040" y="6356520"/>
            <a:ext cx="15307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en-US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CB20A0D-4F47-4E94-8DE2-FD8343FB5C2B}" type="slidenum">
              <a:rPr b="1" lang="en-US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6"/>
          <p:cNvSpPr/>
          <p:nvPr/>
        </p:nvSpPr>
        <p:spPr>
          <a:xfrm>
            <a:off x="0" y="758880"/>
            <a:ext cx="3443400" cy="5330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" name="Rectangle 37"/>
          <p:cNvSpPr/>
          <p:nvPr/>
        </p:nvSpPr>
        <p:spPr>
          <a:xfrm>
            <a:off x="11815920" y="758880"/>
            <a:ext cx="383760" cy="533052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Clic</a:t>
            </a: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k to </a:t>
            </a: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edit </a:t>
            </a: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Ma</a:t>
            </a: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ster </a:t>
            </a: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title </a:t>
            </a: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styl</a:t>
            </a: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e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869280" y="864000"/>
            <a:ext cx="7314840" cy="5120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text styles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Second level</a:t>
            </a:r>
            <a:endParaRPr b="0" lang="en-US" sz="1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2" marL="11430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Third level</a:t>
            </a:r>
            <a:endParaRPr b="0" lang="en-US" sz="1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3" marL="16002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Fourth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4" marL="20574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Fifth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dt" idx="10"/>
          </p:nvPr>
        </p:nvSpPr>
        <p:spPr>
          <a:xfrm>
            <a:off x="2624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rPr>
              <a:t>&lt;date/time&gt;</a:t>
            </a:r>
            <a:endParaRPr b="0" lang="en-US" sz="11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ftr" idx="11"/>
          </p:nvPr>
        </p:nvSpPr>
        <p:spPr>
          <a:xfrm>
            <a:off x="3869280" y="6356520"/>
            <a:ext cx="591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sldNum" idx="12"/>
          </p:nvPr>
        </p:nvSpPr>
        <p:spPr>
          <a:xfrm>
            <a:off x="10634040" y="6356520"/>
            <a:ext cx="15307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en-US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A887004-F93D-48A5-BF21-3CC6F1525485}" type="slidenum">
              <a:rPr b="1" lang="en-US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6"/>
          <p:cNvSpPr/>
          <p:nvPr/>
        </p:nvSpPr>
        <p:spPr>
          <a:xfrm>
            <a:off x="0" y="758880"/>
            <a:ext cx="3443400" cy="5330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" name="Rectangle 37"/>
          <p:cNvSpPr/>
          <p:nvPr/>
        </p:nvSpPr>
        <p:spPr>
          <a:xfrm>
            <a:off x="11815920" y="758880"/>
            <a:ext cx="383760" cy="533052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3867840" y="1298520"/>
            <a:ext cx="7314840" cy="3254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5900" spc="-100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</a:t>
            </a:r>
            <a:r>
              <a:rPr b="0" lang="en-US" sz="5900" spc="-100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ck </a:t>
            </a:r>
            <a:r>
              <a:rPr b="0" lang="en-US" sz="5900" spc="-100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to </a:t>
            </a:r>
            <a:r>
              <a:rPr b="0" lang="en-US" sz="5900" spc="-100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e</a:t>
            </a:r>
            <a:r>
              <a:rPr b="0" lang="en-US" sz="5900" spc="-100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di</a:t>
            </a:r>
            <a:r>
              <a:rPr b="0" lang="en-US" sz="5900" spc="-100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 </a:t>
            </a:r>
            <a:r>
              <a:rPr b="0" lang="en-US" sz="5900" spc="-100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M</a:t>
            </a:r>
            <a:r>
              <a:rPr b="0" lang="en-US" sz="5900" spc="-100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as</a:t>
            </a:r>
            <a:r>
              <a:rPr b="0" lang="en-US" sz="5900" spc="-100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te</a:t>
            </a:r>
            <a:r>
              <a:rPr b="0" lang="en-US" sz="5900" spc="-100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r </a:t>
            </a:r>
            <a:r>
              <a:rPr b="0" lang="en-US" sz="5900" spc="-100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tit</a:t>
            </a:r>
            <a:r>
              <a:rPr b="0" lang="en-US" sz="5900" spc="-100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le </a:t>
            </a:r>
            <a:r>
              <a:rPr b="0" lang="en-US" sz="5900" spc="-100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st</a:t>
            </a:r>
            <a:r>
              <a:rPr b="0" lang="en-US" sz="5900" spc="-100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yl</a:t>
            </a:r>
            <a:r>
              <a:rPr b="0" lang="en-US" sz="5900" spc="-100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e</a:t>
            </a:r>
            <a:endParaRPr b="0" lang="en-US" sz="59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3886200" y="4672440"/>
            <a:ext cx="7314840" cy="914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2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text styles</a:t>
            </a:r>
            <a:endParaRPr b="0" lang="en-US" sz="22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dt" idx="13"/>
          </p:nvPr>
        </p:nvSpPr>
        <p:spPr>
          <a:xfrm>
            <a:off x="2624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rPr>
              <a:t>&lt;date/time&gt;</a:t>
            </a:r>
            <a:endParaRPr b="0" lang="en-US" sz="11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ftr" idx="14"/>
          </p:nvPr>
        </p:nvSpPr>
        <p:spPr>
          <a:xfrm>
            <a:off x="3869280" y="6356520"/>
            <a:ext cx="591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sldNum" idx="15"/>
          </p:nvPr>
        </p:nvSpPr>
        <p:spPr>
          <a:xfrm>
            <a:off x="10634040" y="6356520"/>
            <a:ext cx="15307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en-US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49EFB6A-9DDC-486F-BD8F-BA941528CFF1}" type="slidenum">
              <a:rPr b="1" lang="en-US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6"/>
          <p:cNvSpPr/>
          <p:nvPr/>
        </p:nvSpPr>
        <p:spPr>
          <a:xfrm>
            <a:off x="0" y="758880"/>
            <a:ext cx="3443400" cy="5330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" name="Rectangle 37"/>
          <p:cNvSpPr/>
          <p:nvPr/>
        </p:nvSpPr>
        <p:spPr>
          <a:xfrm>
            <a:off x="11815920" y="758880"/>
            <a:ext cx="383760" cy="533052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Click to edit Master title style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867840" y="868680"/>
            <a:ext cx="3474360" cy="5120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text styles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Second level</a:t>
            </a:r>
            <a:endParaRPr b="0" lang="en-US" sz="1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2" marL="11430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Third level</a:t>
            </a:r>
            <a:endParaRPr b="0" lang="en-US" sz="1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3" marL="16002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Fourth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4" marL="20574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Fifth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7818120" y="868680"/>
            <a:ext cx="3474360" cy="5120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text styles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Second level</a:t>
            </a:r>
            <a:endParaRPr b="0" lang="en-US" sz="1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2" marL="11430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Third level</a:t>
            </a:r>
            <a:endParaRPr b="0" lang="en-US" sz="1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3" marL="16002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Fourth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4" marL="20574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Fifth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dt" idx="16"/>
          </p:nvPr>
        </p:nvSpPr>
        <p:spPr>
          <a:xfrm>
            <a:off x="2624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rPr>
              <a:t>&lt;date/time&gt;</a:t>
            </a:r>
            <a:endParaRPr b="0" lang="en-US" sz="11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ftr" idx="17"/>
          </p:nvPr>
        </p:nvSpPr>
        <p:spPr>
          <a:xfrm>
            <a:off x="3869280" y="6356520"/>
            <a:ext cx="591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sldNum" idx="18"/>
          </p:nvPr>
        </p:nvSpPr>
        <p:spPr>
          <a:xfrm>
            <a:off x="10634040" y="6356520"/>
            <a:ext cx="15307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en-US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711E7FE-B3C9-4B4F-8835-93EF81E74D44}" type="slidenum">
              <a:rPr b="1" lang="en-US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6"/>
          <p:cNvSpPr/>
          <p:nvPr/>
        </p:nvSpPr>
        <p:spPr>
          <a:xfrm>
            <a:off x="0" y="758880"/>
            <a:ext cx="3443400" cy="5330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2" name="Rectangle 37"/>
          <p:cNvSpPr/>
          <p:nvPr/>
        </p:nvSpPr>
        <p:spPr>
          <a:xfrm>
            <a:off x="11815920" y="758880"/>
            <a:ext cx="383760" cy="533052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Click to edit Master title style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3867840" y="1023480"/>
            <a:ext cx="3474360" cy="807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text styles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3867840" y="1931040"/>
            <a:ext cx="3474360" cy="402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text styles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Second level</a:t>
            </a:r>
            <a:endParaRPr b="0" lang="en-US" sz="1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2" marL="11430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Third level</a:t>
            </a:r>
            <a:endParaRPr b="0" lang="en-US" sz="1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3" marL="16002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Fourth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4" marL="20574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Fifth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7818480" y="1023480"/>
            <a:ext cx="3474360" cy="81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text styles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body"/>
          </p:nvPr>
        </p:nvSpPr>
        <p:spPr>
          <a:xfrm>
            <a:off x="7818480" y="1931040"/>
            <a:ext cx="3474360" cy="402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text styles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Second level</a:t>
            </a:r>
            <a:endParaRPr b="0" lang="en-US" sz="1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2" marL="11430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Third level</a:t>
            </a:r>
            <a:endParaRPr b="0" lang="en-US" sz="1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3" marL="16002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Fourth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4" marL="20574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Fifth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dt" idx="19"/>
          </p:nvPr>
        </p:nvSpPr>
        <p:spPr>
          <a:xfrm>
            <a:off x="2624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rPr>
              <a:t>&lt;date/time&gt;</a:t>
            </a:r>
            <a:endParaRPr b="0" lang="en-US" sz="11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7"/>
          <p:cNvSpPr>
            <a:spLocks noGrp="1"/>
          </p:cNvSpPr>
          <p:nvPr>
            <p:ph type="ftr" idx="20"/>
          </p:nvPr>
        </p:nvSpPr>
        <p:spPr>
          <a:xfrm>
            <a:off x="3869280" y="6356520"/>
            <a:ext cx="591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0" name="PlaceHolder 8"/>
          <p:cNvSpPr>
            <a:spLocks noGrp="1"/>
          </p:cNvSpPr>
          <p:nvPr>
            <p:ph type="sldNum" idx="21"/>
          </p:nvPr>
        </p:nvSpPr>
        <p:spPr>
          <a:xfrm>
            <a:off x="10634040" y="6356520"/>
            <a:ext cx="15307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en-US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3D162A8-E9A8-4F79-9471-EA0B92F097A1}" type="slidenum">
              <a:rPr b="1" lang="en-US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"/>
          <p:cNvSpPr/>
          <p:nvPr/>
        </p:nvSpPr>
        <p:spPr>
          <a:xfrm>
            <a:off x="0" y="758880"/>
            <a:ext cx="3443400" cy="5330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2" name="Rectangle 37"/>
          <p:cNvSpPr/>
          <p:nvPr/>
        </p:nvSpPr>
        <p:spPr>
          <a:xfrm>
            <a:off x="11815920" y="758880"/>
            <a:ext cx="383760" cy="533052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Click to edit Master title style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dt" idx="22"/>
          </p:nvPr>
        </p:nvSpPr>
        <p:spPr>
          <a:xfrm>
            <a:off x="2624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rPr>
              <a:t>&lt;date/time&gt;</a:t>
            </a:r>
            <a:endParaRPr b="0" lang="en-US" sz="11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ftr" idx="23"/>
          </p:nvPr>
        </p:nvSpPr>
        <p:spPr>
          <a:xfrm>
            <a:off x="3869280" y="6356520"/>
            <a:ext cx="591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sldNum" idx="24"/>
          </p:nvPr>
        </p:nvSpPr>
        <p:spPr>
          <a:xfrm>
            <a:off x="10634040" y="6356520"/>
            <a:ext cx="15307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en-US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09E9694-0874-41E6-8C07-99234DCAEE7C}" type="slidenum">
              <a:rPr b="1" lang="en-US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the outline text format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Second Outline Level</a:t>
            </a:r>
            <a:endParaRPr b="0" lang="en-US" sz="1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Third Outline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Fourth Outline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Fifth Outline Level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Sixth Outline Level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Seventh Outline Level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" hidden="1"/>
          <p:cNvSpPr/>
          <p:nvPr/>
        </p:nvSpPr>
        <p:spPr>
          <a:xfrm>
            <a:off x="0" y="758880"/>
            <a:ext cx="3443400" cy="5330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0" name="Rectangle 37" hidden="1"/>
          <p:cNvSpPr/>
          <p:nvPr/>
        </p:nvSpPr>
        <p:spPr>
          <a:xfrm>
            <a:off x="11815920" y="758880"/>
            <a:ext cx="383760" cy="533052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1"/>
          <p:cNvSpPr>
            <a:spLocks noGrp="1"/>
          </p:cNvSpPr>
          <p:nvPr>
            <p:ph type="dt" idx="25"/>
          </p:nvPr>
        </p:nvSpPr>
        <p:spPr>
          <a:xfrm>
            <a:off x="2624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rPr>
              <a:t>&lt;date/time&gt;</a:t>
            </a:r>
            <a:endParaRPr b="0" lang="en-US" sz="11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ftr" idx="26"/>
          </p:nvPr>
        </p:nvSpPr>
        <p:spPr>
          <a:xfrm>
            <a:off x="3869280" y="6356520"/>
            <a:ext cx="591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sldNum" idx="27"/>
          </p:nvPr>
        </p:nvSpPr>
        <p:spPr>
          <a:xfrm>
            <a:off x="10634040" y="6356520"/>
            <a:ext cx="15307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en-US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A9CA34A-274B-4BDA-B667-2D207A891F75}" type="slidenum">
              <a:rPr b="1" lang="en-US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6"/>
          <p:cNvSpPr/>
          <p:nvPr/>
        </p:nvSpPr>
        <p:spPr>
          <a:xfrm>
            <a:off x="0" y="758880"/>
            <a:ext cx="3443400" cy="5330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5" name="Rectangle 37"/>
          <p:cNvSpPr/>
          <p:nvPr/>
        </p:nvSpPr>
        <p:spPr>
          <a:xfrm>
            <a:off x="11815920" y="758880"/>
            <a:ext cx="383760" cy="533052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255960" y="1143000"/>
            <a:ext cx="2834280" cy="2377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200" spc="-60" strike="noStrike">
                <a:solidFill>
                  <a:srgbClr val="ffffff"/>
                </a:solidFill>
                <a:latin typeface="Corbel"/>
              </a:rPr>
              <a:t>Click to edit Master title style</a:t>
            </a:r>
            <a:endParaRPr b="0" lang="en-US" sz="32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3867840" y="868680"/>
            <a:ext cx="7314840" cy="5120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text styles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Second level</a:t>
            </a:r>
            <a:endParaRPr b="0" lang="en-US" sz="1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2" marL="11430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Third level</a:t>
            </a:r>
            <a:endParaRPr b="0" lang="en-US" sz="1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3" marL="16002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Fourth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4" marL="20574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Fifth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255960" y="3494160"/>
            <a:ext cx="2834280" cy="2321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ffffff"/>
                </a:solidFill>
                <a:latin typeface="Corbel"/>
              </a:rPr>
              <a:t>Click to edit Master text styles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dt" idx="28"/>
          </p:nvPr>
        </p:nvSpPr>
        <p:spPr>
          <a:xfrm>
            <a:off x="2624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rPr>
              <a:t>&lt;date/time&gt;</a:t>
            </a:r>
            <a:endParaRPr b="0" lang="en-US" sz="11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ftr" idx="29"/>
          </p:nvPr>
        </p:nvSpPr>
        <p:spPr>
          <a:xfrm>
            <a:off x="3869280" y="6356520"/>
            <a:ext cx="591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sldNum" idx="30"/>
          </p:nvPr>
        </p:nvSpPr>
        <p:spPr>
          <a:xfrm>
            <a:off x="10634040" y="6356520"/>
            <a:ext cx="15307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en-US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CB76D3B-7BEE-4F64-BD65-EEEDFE89ACC1}" type="slidenum">
              <a:rPr b="1" lang="en-US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6"/>
          <p:cNvSpPr/>
          <p:nvPr/>
        </p:nvSpPr>
        <p:spPr>
          <a:xfrm>
            <a:off x="0" y="758880"/>
            <a:ext cx="3443400" cy="5330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Rectangle 37"/>
          <p:cNvSpPr/>
          <p:nvPr/>
        </p:nvSpPr>
        <p:spPr>
          <a:xfrm>
            <a:off x="11815920" y="758880"/>
            <a:ext cx="383760" cy="533052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255960" y="1143000"/>
            <a:ext cx="2834280" cy="2377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200" spc="-60" strike="noStrike">
                <a:solidFill>
                  <a:srgbClr val="ffffff"/>
                </a:solidFill>
                <a:latin typeface="Corbel"/>
              </a:rPr>
              <a:t>Click to edit Master title style</a:t>
            </a:r>
            <a:endParaRPr b="0" lang="en-US" sz="32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3570480" y="767520"/>
            <a:ext cx="8114760" cy="5330520"/>
          </a:xfrm>
          <a:prstGeom prst="rect">
            <a:avLst/>
          </a:prstGeom>
          <a:solidFill>
            <a:schemeClr val="lt1">
              <a:lumMod val="75000"/>
            </a:schemeClr>
          </a:solidFill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1"/>
                </a:solidFill>
                <a:latin typeface="Corbel"/>
              </a:rPr>
              <a:t>Click icon to add picture</a:t>
            </a:r>
            <a:endParaRPr b="0" lang="en-US" sz="32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255960" y="3493080"/>
            <a:ext cx="2834280" cy="2322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ffffff"/>
                </a:solidFill>
                <a:latin typeface="Corbel"/>
              </a:rPr>
              <a:t>Click to edit Master text styles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dt" idx="31"/>
          </p:nvPr>
        </p:nvSpPr>
        <p:spPr>
          <a:xfrm>
            <a:off x="2624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rPr>
              <a:t>&lt;date/time&gt;</a:t>
            </a:r>
            <a:endParaRPr b="0" lang="en-US" sz="11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ftr" idx="32"/>
          </p:nvPr>
        </p:nvSpPr>
        <p:spPr>
          <a:xfrm>
            <a:off x="3499200" y="6356520"/>
            <a:ext cx="591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6"/>
          <p:cNvSpPr>
            <a:spLocks noGrp="1"/>
          </p:cNvSpPr>
          <p:nvPr>
            <p:ph type="sldNum" idx="33"/>
          </p:nvPr>
        </p:nvSpPr>
        <p:spPr>
          <a:xfrm>
            <a:off x="10634040" y="6356520"/>
            <a:ext cx="15307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en-US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A536620-3CF4-41B8-AB6F-469CBE35BDA4}" type="slidenum">
              <a:rPr b="1" lang="en-US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How to establish termination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91" name="Oval 3"/>
          <p:cNvSpPr/>
          <p:nvPr/>
        </p:nvSpPr>
        <p:spPr>
          <a:xfrm>
            <a:off x="4785480" y="904320"/>
            <a:ext cx="104616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Main()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Oval 4"/>
          <p:cNvSpPr/>
          <p:nvPr/>
        </p:nvSpPr>
        <p:spPr>
          <a:xfrm>
            <a:off x="3840480" y="1996560"/>
            <a:ext cx="144252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M(45, 10)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Oval 5"/>
          <p:cNvSpPr/>
          <p:nvPr/>
        </p:nvSpPr>
        <p:spPr>
          <a:xfrm>
            <a:off x="3512880" y="3525480"/>
            <a:ext cx="104616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P(100)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Oval 6"/>
          <p:cNvSpPr/>
          <p:nvPr/>
        </p:nvSpPr>
        <p:spPr>
          <a:xfrm>
            <a:off x="6110280" y="2568960"/>
            <a:ext cx="104616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Q(102)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Oval 7"/>
          <p:cNvSpPr/>
          <p:nvPr/>
        </p:nvSpPr>
        <p:spPr>
          <a:xfrm>
            <a:off x="4729320" y="3513600"/>
            <a:ext cx="144252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M(45, 12)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Oval 8"/>
          <p:cNvSpPr/>
          <p:nvPr/>
        </p:nvSpPr>
        <p:spPr>
          <a:xfrm>
            <a:off x="8792640" y="3319920"/>
            <a:ext cx="104616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S(10)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Oval 9"/>
          <p:cNvSpPr/>
          <p:nvPr/>
        </p:nvSpPr>
        <p:spPr>
          <a:xfrm>
            <a:off x="7940520" y="2076840"/>
            <a:ext cx="104616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P(25)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Oval 10"/>
          <p:cNvSpPr/>
          <p:nvPr/>
        </p:nvSpPr>
        <p:spPr>
          <a:xfrm>
            <a:off x="8068680" y="4381560"/>
            <a:ext cx="104616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S(9)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Oval 11"/>
          <p:cNvSpPr/>
          <p:nvPr/>
        </p:nvSpPr>
        <p:spPr>
          <a:xfrm>
            <a:off x="7122240" y="5624280"/>
            <a:ext cx="104616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S(8)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Oval 12"/>
          <p:cNvSpPr/>
          <p:nvPr/>
        </p:nvSpPr>
        <p:spPr>
          <a:xfrm>
            <a:off x="9529920" y="5389920"/>
            <a:ext cx="144252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M(31, 0)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01" name="Straight Arrow Connector 14"/>
          <p:cNvCxnSpPr>
            <a:stCxn id="91" idx="3"/>
            <a:endCxn id="92" idx="0"/>
          </p:cNvCxnSpPr>
          <p:nvPr/>
        </p:nvCxnSpPr>
        <p:spPr>
          <a:xfrm flipH="1">
            <a:off x="4561920" y="1476720"/>
            <a:ext cx="376920" cy="52020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cxnSp>
        <p:nvCxnSpPr>
          <p:cNvPr id="102" name="Straight Arrow Connector 17"/>
          <p:cNvCxnSpPr>
            <a:stCxn id="92" idx="3"/>
            <a:endCxn id="93" idx="0"/>
          </p:cNvCxnSpPr>
          <p:nvPr/>
        </p:nvCxnSpPr>
        <p:spPr>
          <a:xfrm flipH="1">
            <a:off x="4035960" y="2568960"/>
            <a:ext cx="15840" cy="95688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cxnSp>
        <p:nvCxnSpPr>
          <p:cNvPr id="103" name="Straight Arrow Connector 18"/>
          <p:cNvCxnSpPr>
            <a:stCxn id="92" idx="4"/>
            <a:endCxn id="95" idx="0"/>
          </p:cNvCxnSpPr>
          <p:nvPr/>
        </p:nvCxnSpPr>
        <p:spPr>
          <a:xfrm>
            <a:off x="4561920" y="2666880"/>
            <a:ext cx="889200" cy="84708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cxnSp>
        <p:nvCxnSpPr>
          <p:cNvPr id="104" name="Straight Arrow Connector 19"/>
          <p:cNvCxnSpPr>
            <a:stCxn id="91" idx="4"/>
            <a:endCxn id="94" idx="1"/>
          </p:cNvCxnSpPr>
          <p:nvPr/>
        </p:nvCxnSpPr>
        <p:spPr>
          <a:xfrm>
            <a:off x="5308560" y="1574640"/>
            <a:ext cx="955080" cy="109260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cxnSp>
        <p:nvCxnSpPr>
          <p:cNvPr id="105" name="Straight Arrow Connector 20"/>
          <p:cNvCxnSpPr>
            <a:stCxn id="91" idx="5"/>
            <a:endCxn id="97" idx="1"/>
          </p:cNvCxnSpPr>
          <p:nvPr/>
        </p:nvCxnSpPr>
        <p:spPr>
          <a:xfrm>
            <a:off x="5678640" y="1476720"/>
            <a:ext cx="2415240" cy="69840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cxnSp>
        <p:nvCxnSpPr>
          <p:cNvPr id="106" name="Straight Arrow Connector 21"/>
          <p:cNvCxnSpPr>
            <a:stCxn id="97" idx="5"/>
            <a:endCxn id="96" idx="0"/>
          </p:cNvCxnSpPr>
          <p:nvPr/>
        </p:nvCxnSpPr>
        <p:spPr>
          <a:xfrm>
            <a:off x="8833680" y="2649240"/>
            <a:ext cx="482400" cy="67104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cxnSp>
        <p:nvCxnSpPr>
          <p:cNvPr id="107" name="Straight Arrow Connector 22"/>
          <p:cNvCxnSpPr>
            <a:stCxn id="94" idx="4"/>
            <a:endCxn id="108" idx="0"/>
          </p:cNvCxnSpPr>
          <p:nvPr/>
        </p:nvCxnSpPr>
        <p:spPr>
          <a:xfrm flipH="1">
            <a:off x="6399000" y="3239280"/>
            <a:ext cx="234720" cy="118080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cxnSp>
        <p:nvCxnSpPr>
          <p:cNvPr id="109" name="Straight Arrow Connector 36"/>
          <p:cNvCxnSpPr>
            <a:stCxn id="96" idx="3"/>
            <a:endCxn id="98" idx="0"/>
          </p:cNvCxnSpPr>
          <p:nvPr/>
        </p:nvCxnSpPr>
        <p:spPr>
          <a:xfrm flipH="1">
            <a:off x="8591760" y="3892320"/>
            <a:ext cx="354240" cy="48960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cxnSp>
        <p:nvCxnSpPr>
          <p:cNvPr id="110" name="Straight Arrow Connector 37"/>
          <p:cNvCxnSpPr>
            <a:stCxn id="98" idx="3"/>
            <a:endCxn id="99" idx="0"/>
          </p:cNvCxnSpPr>
          <p:nvPr/>
        </p:nvCxnSpPr>
        <p:spPr>
          <a:xfrm flipH="1">
            <a:off x="7645320" y="4953960"/>
            <a:ext cx="576720" cy="67068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cxnSp>
        <p:nvCxnSpPr>
          <p:cNvPr id="111" name="Straight Arrow Connector 38"/>
          <p:cNvCxnSpPr>
            <a:stCxn id="98" idx="5"/>
            <a:endCxn id="100" idx="1"/>
          </p:cNvCxnSpPr>
          <p:nvPr/>
        </p:nvCxnSpPr>
        <p:spPr>
          <a:xfrm>
            <a:off x="8961840" y="4953960"/>
            <a:ext cx="779400" cy="53424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sp>
        <p:nvSpPr>
          <p:cNvPr id="108" name="Oval 47"/>
          <p:cNvSpPr/>
          <p:nvPr/>
        </p:nvSpPr>
        <p:spPr>
          <a:xfrm>
            <a:off x="5875920" y="4419720"/>
            <a:ext cx="104616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R()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12" name="Straight Arrow Connector 73"/>
          <p:cNvCxnSpPr>
            <a:stCxn id="100" idx="4"/>
          </p:cNvCxnSpPr>
          <p:nvPr/>
        </p:nvCxnSpPr>
        <p:spPr>
          <a:xfrm>
            <a:off x="10251360" y="6060240"/>
            <a:ext cx="132480" cy="37116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cxnSp>
        <p:nvCxnSpPr>
          <p:cNvPr id="113" name="Straight Arrow Connector 78"/>
          <p:cNvCxnSpPr>
            <a:stCxn id="108" idx="4"/>
          </p:cNvCxnSpPr>
          <p:nvPr/>
        </p:nvCxnSpPr>
        <p:spPr>
          <a:xfrm flipH="1">
            <a:off x="6263640" y="5090040"/>
            <a:ext cx="135720" cy="39816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sp>
        <p:nvSpPr>
          <p:cNvPr id="114" name="TextBox 81"/>
          <p:cNvSpPr/>
          <p:nvPr/>
        </p:nvSpPr>
        <p:spPr>
          <a:xfrm>
            <a:off x="6001200" y="5479560"/>
            <a:ext cx="7210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…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TextBox 82"/>
          <p:cNvSpPr/>
          <p:nvPr/>
        </p:nvSpPr>
        <p:spPr>
          <a:xfrm>
            <a:off x="10236240" y="6300720"/>
            <a:ext cx="7210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…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nodeType="click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1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fill="hold" presetClass="emph" presetID="32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1"/>
                            </p:stCondLst>
                            <p:childTnLst>
                              <p:par>
                                <p:cTn id="30" nodeType="afterEffect" fill="hold" presetClass="emph" presetID="32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nodeType="click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4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nodeType="clickEffect" fill="hold" presetClass="emph" presetID="32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1"/>
                            </p:stCondLst>
                            <p:childTnLst>
                              <p:par>
                                <p:cTn id="54" nodeType="afterEffect" fill="hold" presetClass="emph" presetID="32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2"/>
                            </p:stCondLst>
                            <p:childTnLst>
                              <p:par>
                                <p:cTn id="61" nodeType="afterEffect" fill="hold" presetClass="emph" presetID="32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3"/>
                            </p:stCondLst>
                            <p:childTnLst>
                              <p:par>
                                <p:cTn id="68" nodeType="afterEffect" fill="hold" presetClass="emph" presetID="32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nodeType="click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78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"/>
                            </p:stCondLst>
                            <p:childTnLst>
                              <p:par>
                                <p:cTn id="80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2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nodeType="after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86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"/>
                            </p:stCondLst>
                            <p:childTnLst>
                              <p:par>
                                <p:cTn id="88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0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nodeType="after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94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50"/>
                            </p:stCondLst>
                            <p:childTnLst>
                              <p:par>
                                <p:cTn id="96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8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0" nodeType="afterEffect" fill="hold" presetClass="emph" presetID="32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51"/>
                            </p:stCondLst>
                            <p:childTnLst>
                              <p:par>
                                <p:cTn id="107" nodeType="afterEffect" fill="hold" presetClass="emph" presetID="32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0" dur="2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2" dur="2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001"/>
                            </p:stCondLst>
                            <p:childTnLst>
                              <p:par>
                                <p:cTn id="114" nodeType="afterEffect" fill="hold" presetClass="emph" presetID="32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6" dur="2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7" dur="2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8" dur="2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9" dur="2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253"/>
                            </p:stCondLst>
                            <p:childTnLst>
                              <p:par>
                                <p:cTn id="121" nodeType="afterEffect" fill="hold" presetClass="emph" presetID="32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4" dur="2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2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6" dur="2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504"/>
                            </p:stCondLst>
                            <p:childTnLst>
                              <p:par>
                                <p:cTn id="128" nodeType="afterEffect" fill="hold" presetClass="emph" presetID="32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0" dur="2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1" dur="2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2" dur="2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3" dur="2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755"/>
                            </p:stCondLst>
                            <p:childTnLst>
                              <p:par>
                                <p:cTn id="135" nodeType="afterEffect" fill="hold" presetClass="emph" presetID="32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8" dur="2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2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0" dur="2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006"/>
                            </p:stCondLst>
                            <p:childTnLst>
                              <p:par>
                                <p:cTn id="142" nodeType="after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144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3256"/>
                            </p:stCondLst>
                            <p:childTnLst>
                              <p:par>
                                <p:cTn id="146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8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506"/>
                            </p:stCondLst>
                            <p:childTnLst>
                              <p:par>
                                <p:cTn id="150" nodeType="after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152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3756"/>
                            </p:stCondLst>
                            <p:childTnLst>
                              <p:par>
                                <p:cTn id="154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6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006"/>
                            </p:stCondLst>
                            <p:childTnLst>
                              <p:par>
                                <p:cTn id="158" nodeType="after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160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4256"/>
                            </p:stCondLst>
                            <p:childTnLst>
                              <p:par>
                                <p:cTn id="162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4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4506"/>
                            </p:stCondLst>
                            <p:childTnLst>
                              <p:par>
                                <p:cTn id="166" nodeType="after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168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4756"/>
                            </p:stCondLst>
                            <p:childTnLst>
                              <p:par>
                                <p:cTn id="170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2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006"/>
                            </p:stCondLst>
                            <p:childTnLst>
                              <p:par>
                                <p:cTn id="174" nodeType="afterEffect" fill="hold" presetClass="emph" presetID="32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6" dur="2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7" dur="2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8" dur="2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9" dur="2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5257"/>
                            </p:stCondLst>
                            <p:childTnLst>
                              <p:par>
                                <p:cTn id="181" nodeType="afterEffect" fill="hold" presetClass="emph" presetID="32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3" dur="2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4" dur="2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5" dur="2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6" dur="2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508"/>
                            </p:stCondLst>
                            <p:childTnLst>
                              <p:par>
                                <p:cTn id="188" nodeType="after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190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5758"/>
                            </p:stCondLst>
                            <p:childTnLst>
                              <p:par>
                                <p:cTn id="192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4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6008"/>
                            </p:stCondLst>
                            <p:childTnLst>
                              <p:par>
                                <p:cTn id="196" nodeType="after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198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6258"/>
                            </p:stCondLst>
                            <p:childTnLst>
                              <p:par>
                                <p:cTn id="200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02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90555"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How to establish termination:</a:t>
            </a:r>
            <a:br>
              <a:rPr sz="3600"/>
            </a:br>
            <a:br>
              <a:rPr sz="3600"/>
            </a:b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associate a </a:t>
            </a:r>
            <a:r>
              <a:rPr b="0" i="1" lang="en-US" sz="3600" spc="-60" strike="noStrike">
                <a:solidFill>
                  <a:srgbClr val="ffffff"/>
                </a:solidFill>
                <a:latin typeface="Corbel"/>
              </a:rPr>
              <a:t>termination metric</a:t>
            </a:r>
            <a:br>
              <a:rPr sz="3600"/>
            </a:b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with each method activation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17" name="Oval 3"/>
          <p:cNvSpPr/>
          <p:nvPr/>
        </p:nvSpPr>
        <p:spPr>
          <a:xfrm>
            <a:off x="4785480" y="904320"/>
            <a:ext cx="104616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Main()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Oval 4"/>
          <p:cNvSpPr/>
          <p:nvPr/>
        </p:nvSpPr>
        <p:spPr>
          <a:xfrm>
            <a:off x="3840480" y="1996560"/>
            <a:ext cx="144252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M(45, 10)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Oval 5"/>
          <p:cNvSpPr/>
          <p:nvPr/>
        </p:nvSpPr>
        <p:spPr>
          <a:xfrm>
            <a:off x="3512880" y="3525480"/>
            <a:ext cx="104616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P(100)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Oval 6"/>
          <p:cNvSpPr/>
          <p:nvPr/>
        </p:nvSpPr>
        <p:spPr>
          <a:xfrm>
            <a:off x="6110280" y="2568960"/>
            <a:ext cx="104616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Q(102)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Oval 7"/>
          <p:cNvSpPr/>
          <p:nvPr/>
        </p:nvSpPr>
        <p:spPr>
          <a:xfrm>
            <a:off x="4729320" y="3513600"/>
            <a:ext cx="144252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M(45, 12)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Oval 8"/>
          <p:cNvSpPr/>
          <p:nvPr/>
        </p:nvSpPr>
        <p:spPr>
          <a:xfrm>
            <a:off x="8792640" y="3319920"/>
            <a:ext cx="104616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S(10)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Oval 9"/>
          <p:cNvSpPr/>
          <p:nvPr/>
        </p:nvSpPr>
        <p:spPr>
          <a:xfrm>
            <a:off x="7940520" y="2076840"/>
            <a:ext cx="104616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P(25)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Oval 10"/>
          <p:cNvSpPr/>
          <p:nvPr/>
        </p:nvSpPr>
        <p:spPr>
          <a:xfrm>
            <a:off x="8068680" y="4381560"/>
            <a:ext cx="104616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S(9)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Oval 11"/>
          <p:cNvSpPr/>
          <p:nvPr/>
        </p:nvSpPr>
        <p:spPr>
          <a:xfrm>
            <a:off x="7122240" y="5624280"/>
            <a:ext cx="104616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S(8)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Oval 12"/>
          <p:cNvSpPr/>
          <p:nvPr/>
        </p:nvSpPr>
        <p:spPr>
          <a:xfrm>
            <a:off x="9529920" y="5389920"/>
            <a:ext cx="144252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M(31, 0)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27" name="Straight Arrow Connector 14"/>
          <p:cNvCxnSpPr>
            <a:stCxn id="117" idx="3"/>
            <a:endCxn id="118" idx="0"/>
          </p:cNvCxnSpPr>
          <p:nvPr/>
        </p:nvCxnSpPr>
        <p:spPr>
          <a:xfrm flipH="1">
            <a:off x="4561920" y="1476720"/>
            <a:ext cx="376920" cy="52020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cxnSp>
        <p:nvCxnSpPr>
          <p:cNvPr id="128" name="Straight Arrow Connector 17"/>
          <p:cNvCxnSpPr>
            <a:stCxn id="118" idx="3"/>
            <a:endCxn id="119" idx="0"/>
          </p:cNvCxnSpPr>
          <p:nvPr/>
        </p:nvCxnSpPr>
        <p:spPr>
          <a:xfrm flipH="1">
            <a:off x="4035960" y="2568960"/>
            <a:ext cx="15840" cy="95688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cxnSp>
        <p:nvCxnSpPr>
          <p:cNvPr id="129" name="Straight Arrow Connector 18"/>
          <p:cNvCxnSpPr>
            <a:stCxn id="118" idx="4"/>
            <a:endCxn id="121" idx="0"/>
          </p:cNvCxnSpPr>
          <p:nvPr/>
        </p:nvCxnSpPr>
        <p:spPr>
          <a:xfrm>
            <a:off x="4561920" y="2666880"/>
            <a:ext cx="889200" cy="84708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cxnSp>
        <p:nvCxnSpPr>
          <p:cNvPr id="130" name="Straight Arrow Connector 19"/>
          <p:cNvCxnSpPr>
            <a:stCxn id="117" idx="4"/>
            <a:endCxn id="120" idx="1"/>
          </p:cNvCxnSpPr>
          <p:nvPr/>
        </p:nvCxnSpPr>
        <p:spPr>
          <a:xfrm>
            <a:off x="5308560" y="1574640"/>
            <a:ext cx="955080" cy="109260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cxnSp>
        <p:nvCxnSpPr>
          <p:cNvPr id="131" name="Straight Arrow Connector 20"/>
          <p:cNvCxnSpPr>
            <a:stCxn id="117" idx="5"/>
            <a:endCxn id="123" idx="1"/>
          </p:cNvCxnSpPr>
          <p:nvPr/>
        </p:nvCxnSpPr>
        <p:spPr>
          <a:xfrm>
            <a:off x="5678640" y="1476720"/>
            <a:ext cx="2415240" cy="69840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cxnSp>
        <p:nvCxnSpPr>
          <p:cNvPr id="132" name="Straight Arrow Connector 21"/>
          <p:cNvCxnSpPr>
            <a:stCxn id="123" idx="5"/>
            <a:endCxn id="122" idx="0"/>
          </p:cNvCxnSpPr>
          <p:nvPr/>
        </p:nvCxnSpPr>
        <p:spPr>
          <a:xfrm>
            <a:off x="8833680" y="2649240"/>
            <a:ext cx="482400" cy="67104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cxnSp>
        <p:nvCxnSpPr>
          <p:cNvPr id="133" name="Straight Arrow Connector 22"/>
          <p:cNvCxnSpPr>
            <a:stCxn id="120" idx="4"/>
            <a:endCxn id="134" idx="0"/>
          </p:cNvCxnSpPr>
          <p:nvPr/>
        </p:nvCxnSpPr>
        <p:spPr>
          <a:xfrm flipH="1">
            <a:off x="6399000" y="3239280"/>
            <a:ext cx="234720" cy="118080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cxnSp>
        <p:nvCxnSpPr>
          <p:cNvPr id="135" name="Straight Arrow Connector 36"/>
          <p:cNvCxnSpPr>
            <a:stCxn id="122" idx="3"/>
            <a:endCxn id="124" idx="0"/>
          </p:cNvCxnSpPr>
          <p:nvPr/>
        </p:nvCxnSpPr>
        <p:spPr>
          <a:xfrm flipH="1">
            <a:off x="8591760" y="3892320"/>
            <a:ext cx="354240" cy="48960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cxnSp>
        <p:nvCxnSpPr>
          <p:cNvPr id="136" name="Straight Arrow Connector 37"/>
          <p:cNvCxnSpPr>
            <a:stCxn id="124" idx="3"/>
            <a:endCxn id="125" idx="0"/>
          </p:cNvCxnSpPr>
          <p:nvPr/>
        </p:nvCxnSpPr>
        <p:spPr>
          <a:xfrm flipH="1">
            <a:off x="7645320" y="4953960"/>
            <a:ext cx="576720" cy="67068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cxnSp>
        <p:nvCxnSpPr>
          <p:cNvPr id="137" name="Straight Arrow Connector 38"/>
          <p:cNvCxnSpPr>
            <a:stCxn id="124" idx="5"/>
            <a:endCxn id="126" idx="1"/>
          </p:cNvCxnSpPr>
          <p:nvPr/>
        </p:nvCxnSpPr>
        <p:spPr>
          <a:xfrm>
            <a:off x="8961840" y="4953960"/>
            <a:ext cx="779400" cy="53424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sp>
        <p:nvSpPr>
          <p:cNvPr id="134" name="Oval 47"/>
          <p:cNvSpPr/>
          <p:nvPr/>
        </p:nvSpPr>
        <p:spPr>
          <a:xfrm>
            <a:off x="5875920" y="4419720"/>
            <a:ext cx="104616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R()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38" name="Straight Arrow Connector 73"/>
          <p:cNvCxnSpPr>
            <a:stCxn id="126" idx="4"/>
          </p:cNvCxnSpPr>
          <p:nvPr/>
        </p:nvCxnSpPr>
        <p:spPr>
          <a:xfrm>
            <a:off x="10251360" y="6060240"/>
            <a:ext cx="132480" cy="37116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cxnSp>
        <p:nvCxnSpPr>
          <p:cNvPr id="139" name="Straight Arrow Connector 78"/>
          <p:cNvCxnSpPr>
            <a:stCxn id="134" idx="4"/>
          </p:cNvCxnSpPr>
          <p:nvPr/>
        </p:nvCxnSpPr>
        <p:spPr>
          <a:xfrm flipH="1">
            <a:off x="6263640" y="5090040"/>
            <a:ext cx="135720" cy="39816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sp>
        <p:nvSpPr>
          <p:cNvPr id="140" name="TextBox 81"/>
          <p:cNvSpPr/>
          <p:nvPr/>
        </p:nvSpPr>
        <p:spPr>
          <a:xfrm>
            <a:off x="6001200" y="5479560"/>
            <a:ext cx="7210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…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TextBox 82"/>
          <p:cNvSpPr/>
          <p:nvPr/>
        </p:nvSpPr>
        <p:spPr>
          <a:xfrm>
            <a:off x="10236240" y="6300720"/>
            <a:ext cx="7210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…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ard 15"/>
          <p:cNvSpPr/>
          <p:nvPr/>
        </p:nvSpPr>
        <p:spPr>
          <a:xfrm>
            <a:off x="5669280" y="1119600"/>
            <a:ext cx="658440" cy="268920"/>
          </a:xfrm>
          <a:prstGeom prst="flowChartPunchedCard">
            <a:avLst/>
          </a:prstGeom>
          <a:solidFill>
            <a:srgbClr val="e4a5a6"/>
          </a:solidFill>
          <a:ln>
            <a:solidFill>
              <a:srgbClr val="d5393d"/>
            </a:solidFill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280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ard 16"/>
          <p:cNvSpPr/>
          <p:nvPr/>
        </p:nvSpPr>
        <p:spPr>
          <a:xfrm>
            <a:off x="5070960" y="2166840"/>
            <a:ext cx="658440" cy="268920"/>
          </a:xfrm>
          <a:prstGeom prst="flowChartPunchedCard">
            <a:avLst/>
          </a:prstGeom>
          <a:solidFill>
            <a:srgbClr val="e4a5a6"/>
          </a:solidFill>
          <a:ln>
            <a:solidFill>
              <a:srgbClr val="d5393d"/>
            </a:solidFill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63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Card 23"/>
          <p:cNvSpPr/>
          <p:nvPr/>
        </p:nvSpPr>
        <p:spPr>
          <a:xfrm>
            <a:off x="7941960" y="5825160"/>
            <a:ext cx="658440" cy="268920"/>
          </a:xfrm>
          <a:prstGeom prst="flowChartPunchedCard">
            <a:avLst/>
          </a:prstGeom>
          <a:solidFill>
            <a:srgbClr val="e4a5a6"/>
          </a:solidFill>
          <a:ln>
            <a:solidFill>
              <a:srgbClr val="d5393d"/>
            </a:solidFill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63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Card 24"/>
          <p:cNvSpPr/>
          <p:nvPr/>
        </p:nvSpPr>
        <p:spPr>
          <a:xfrm>
            <a:off x="4083120" y="3488400"/>
            <a:ext cx="658440" cy="268920"/>
          </a:xfrm>
          <a:prstGeom prst="flowChartPunchedCard">
            <a:avLst/>
          </a:prstGeom>
          <a:solidFill>
            <a:srgbClr val="e4a5a6"/>
          </a:solidFill>
          <a:ln>
            <a:solidFill>
              <a:srgbClr val="d5393d"/>
            </a:solidFill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0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Card 25"/>
          <p:cNvSpPr/>
          <p:nvPr/>
        </p:nvSpPr>
        <p:spPr>
          <a:xfrm>
            <a:off x="5666040" y="3474720"/>
            <a:ext cx="658440" cy="268920"/>
          </a:xfrm>
          <a:prstGeom prst="flowChartPunchedCard">
            <a:avLst/>
          </a:prstGeom>
          <a:solidFill>
            <a:srgbClr val="e4a5a6"/>
          </a:solidFill>
          <a:ln>
            <a:solidFill>
              <a:srgbClr val="d5393d"/>
            </a:solidFill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20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ard 26"/>
          <p:cNvSpPr/>
          <p:nvPr/>
        </p:nvSpPr>
        <p:spPr>
          <a:xfrm>
            <a:off x="6625080" y="4619520"/>
            <a:ext cx="658440" cy="268920"/>
          </a:xfrm>
          <a:prstGeom prst="flowChartPunchedCard">
            <a:avLst/>
          </a:prstGeom>
          <a:solidFill>
            <a:srgbClr val="e4a5a6"/>
          </a:solidFill>
          <a:ln>
            <a:solidFill>
              <a:srgbClr val="d5393d"/>
            </a:solidFill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227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ard 27"/>
          <p:cNvSpPr/>
          <p:nvPr/>
        </p:nvSpPr>
        <p:spPr>
          <a:xfrm>
            <a:off x="6986520" y="2776320"/>
            <a:ext cx="658440" cy="268920"/>
          </a:xfrm>
          <a:prstGeom prst="flowChartPunchedCard">
            <a:avLst/>
          </a:prstGeom>
          <a:solidFill>
            <a:srgbClr val="e4a5a6"/>
          </a:solidFill>
          <a:ln>
            <a:solidFill>
              <a:srgbClr val="d5393d"/>
            </a:solidFill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229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ard 28"/>
          <p:cNvSpPr/>
          <p:nvPr/>
        </p:nvSpPr>
        <p:spPr>
          <a:xfrm>
            <a:off x="8802360" y="2277000"/>
            <a:ext cx="658440" cy="268920"/>
          </a:xfrm>
          <a:prstGeom prst="flowChartPunchedCard">
            <a:avLst/>
          </a:prstGeom>
          <a:solidFill>
            <a:srgbClr val="e4a5a6"/>
          </a:solidFill>
          <a:ln>
            <a:solidFill>
              <a:srgbClr val="d5393d"/>
            </a:solidFill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275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ard 29"/>
          <p:cNvSpPr/>
          <p:nvPr/>
        </p:nvSpPr>
        <p:spPr>
          <a:xfrm>
            <a:off x="9658440" y="3520440"/>
            <a:ext cx="658440" cy="268920"/>
          </a:xfrm>
          <a:prstGeom prst="flowChartPunchedCard">
            <a:avLst/>
          </a:prstGeom>
          <a:solidFill>
            <a:srgbClr val="e4a5a6"/>
          </a:solidFill>
          <a:ln>
            <a:solidFill>
              <a:srgbClr val="d5393d"/>
            </a:solidFill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274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ard 30"/>
          <p:cNvSpPr/>
          <p:nvPr/>
        </p:nvSpPr>
        <p:spPr>
          <a:xfrm>
            <a:off x="8879760" y="4587480"/>
            <a:ext cx="658440" cy="268920"/>
          </a:xfrm>
          <a:prstGeom prst="flowChartPunchedCard">
            <a:avLst/>
          </a:prstGeom>
          <a:solidFill>
            <a:srgbClr val="e4a5a6"/>
          </a:solidFill>
          <a:ln>
            <a:solidFill>
              <a:srgbClr val="d5393d"/>
            </a:solidFill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100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Card 31"/>
          <p:cNvSpPr/>
          <p:nvPr/>
        </p:nvSpPr>
        <p:spPr>
          <a:xfrm>
            <a:off x="10730160" y="5590440"/>
            <a:ext cx="658440" cy="268920"/>
          </a:xfrm>
          <a:prstGeom prst="flowChartPunchedCard">
            <a:avLst/>
          </a:prstGeom>
          <a:solidFill>
            <a:srgbClr val="e4a5a6"/>
          </a:solidFill>
          <a:ln>
            <a:solidFill>
              <a:srgbClr val="d5393d"/>
            </a:solidFill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90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03" dur="indefinite" restart="never" nodeType="tmRoot">
          <p:childTnLst>
            <p:seq>
              <p:cTn id="204" dur="indefinite" nodeType="mainSeq">
                <p:childTnLst>
                  <p:par>
                    <p:cTn id="205" fill="hold">
                      <p:stCondLst>
                        <p:cond delay="0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nodeType="with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209" dur="1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50"/>
                            </p:stCondLst>
                            <p:childTnLst>
                              <p:par>
                                <p:cTn id="211" nodeType="after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213" dur="1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nodeType="with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216" dur="1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300"/>
                            </p:stCondLst>
                            <p:childTnLst>
                              <p:par>
                                <p:cTn id="218" nodeType="after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220" dur="1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450"/>
                            </p:stCondLst>
                            <p:childTnLst>
                              <p:par>
                                <p:cTn id="222" nodeType="after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224" dur="1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nodeType="with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227" dur="1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600"/>
                            </p:stCondLst>
                            <p:childTnLst>
                              <p:par>
                                <p:cTn id="229" nodeType="after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231" dur="1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750"/>
                            </p:stCondLst>
                            <p:childTnLst>
                              <p:par>
                                <p:cTn id="233" nodeType="after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235" dur="1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nodeType="with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238" dur="1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900"/>
                            </p:stCondLst>
                            <p:childTnLst>
                              <p:par>
                                <p:cTn id="240" nodeType="after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242" dur="1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1050"/>
                            </p:stCondLst>
                            <p:childTnLst>
                              <p:par>
                                <p:cTn id="244" nodeType="after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246" dur="1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Desired property for each call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3869280" y="3382200"/>
            <a:ext cx="7314840" cy="2602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satisfies  x ≻ y</a:t>
            </a:r>
            <a:endParaRPr b="0" lang="en-US" sz="32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in a fixed well-founded order ≻ ,</a:t>
            </a:r>
            <a:endParaRPr b="0" lang="en-US" sz="32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then all calls in the program terminate</a:t>
            </a:r>
            <a:endParaRPr b="0" lang="en-US" sz="32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155" name="Oval 3"/>
          <p:cNvSpPr/>
          <p:nvPr/>
        </p:nvSpPr>
        <p:spPr>
          <a:xfrm>
            <a:off x="5494680" y="1574640"/>
            <a:ext cx="1309680" cy="82908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Caller()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Oval 4"/>
          <p:cNvSpPr/>
          <p:nvPr/>
        </p:nvSpPr>
        <p:spPr>
          <a:xfrm>
            <a:off x="7319520" y="2682360"/>
            <a:ext cx="1418400" cy="74628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Callee()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57" name="Straight Arrow Connector 5"/>
          <p:cNvCxnSpPr>
            <a:stCxn id="155" idx="5"/>
            <a:endCxn id="156" idx="1"/>
          </p:cNvCxnSpPr>
          <p:nvPr/>
        </p:nvCxnSpPr>
        <p:spPr>
          <a:xfrm>
            <a:off x="6612840" y="2282400"/>
            <a:ext cx="914760" cy="50940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sp>
        <p:nvSpPr>
          <p:cNvPr id="158" name="Card 6"/>
          <p:cNvSpPr/>
          <p:nvPr/>
        </p:nvSpPr>
        <p:spPr>
          <a:xfrm>
            <a:off x="6660720" y="1850400"/>
            <a:ext cx="658440" cy="268920"/>
          </a:xfrm>
          <a:prstGeom prst="flowChartPunchedCard">
            <a:avLst/>
          </a:prstGeom>
          <a:solidFill>
            <a:srgbClr val="e4a5a6"/>
          </a:solidFill>
          <a:ln>
            <a:solidFill>
              <a:srgbClr val="d5393d"/>
            </a:solidFill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x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Card 7"/>
          <p:cNvSpPr/>
          <p:nvPr/>
        </p:nvSpPr>
        <p:spPr>
          <a:xfrm>
            <a:off x="8572320" y="2921040"/>
            <a:ext cx="658440" cy="268920"/>
          </a:xfrm>
          <a:prstGeom prst="flowChartPunchedCard">
            <a:avLst/>
          </a:prstGeom>
          <a:solidFill>
            <a:srgbClr val="e4a5a6"/>
          </a:solidFill>
          <a:ln>
            <a:solidFill>
              <a:srgbClr val="d5393d"/>
            </a:solidFill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Content Placeholder 11"/>
          <p:cNvSpPr/>
          <p:nvPr/>
        </p:nvSpPr>
        <p:spPr>
          <a:xfrm>
            <a:off x="3869280" y="778320"/>
            <a:ext cx="7314840" cy="78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defTabSz="914400">
              <a:lnSpc>
                <a:spcPct val="90000"/>
              </a:lnSpc>
              <a:spcBef>
                <a:spcPts val="1199"/>
              </a:spcBef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If each call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47" dur="indefinite" restart="never" nodeType="tmRoot">
          <p:childTnLst>
            <p:seq>
              <p:cTn id="248" dur="indefinite" nodeType="mainSeq">
                <p:childTnLst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53" dur="500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Well-founded order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3777840" y="864000"/>
            <a:ext cx="8037720" cy="5120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64459"/>
          </a:bodyPr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An irreflexive partial order ≻ on a set 𝒜 is</a:t>
            </a:r>
            <a:endParaRPr b="0" lang="en-US" sz="3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i="1" lang="en-US" sz="3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i="1" lang="en-US" sz="3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well-founded</a:t>
            </a:r>
            <a:endParaRPr b="0" lang="en-US" sz="3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if there is no infinite descending chain</a:t>
            </a:r>
            <a:endParaRPr b="0" lang="en-US" sz="3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3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a</a:t>
            </a:r>
            <a:r>
              <a:rPr b="0" lang="en-US" sz="36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0</a:t>
            </a:r>
            <a:r>
              <a:rPr b="0" lang="en-US" sz="3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≻ a</a:t>
            </a:r>
            <a:r>
              <a:rPr b="0" lang="en-US" sz="36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1</a:t>
            </a:r>
            <a:r>
              <a:rPr b="0" lang="en-US" sz="3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≻ a</a:t>
            </a:r>
            <a:r>
              <a:rPr b="0" lang="en-US" sz="36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2</a:t>
            </a:r>
            <a:r>
              <a:rPr b="0" lang="en-US" sz="3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≻ a</a:t>
            </a:r>
            <a:r>
              <a:rPr b="0" lang="en-US" sz="36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3</a:t>
            </a:r>
            <a:r>
              <a:rPr b="0" lang="en-US" sz="3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≻ …</a:t>
            </a:r>
            <a:endParaRPr b="0" lang="en-US" sz="3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n-US" sz="3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12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Example: The natural numbers with the usual</a:t>
            </a:r>
            <a:br>
              <a:rPr sz="2800"/>
            </a:b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greater-than ordering 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Lucida Sans Typewriter"/>
              </a:rPr>
              <a:t>&gt;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is well-founded.</a:t>
            </a:r>
            <a:endParaRPr b="0" lang="en-US" sz="2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n-US" sz="2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An irreflexive partial order is</a:t>
            </a:r>
            <a:endParaRPr b="0" lang="en-US" sz="2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  <a:tabLst>
                <a:tab algn="l" pos="0"/>
              </a:tabLst>
            </a:pP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Irreflexive: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! (a ≻ a)</a:t>
            </a:r>
            <a:endParaRPr b="0" lang="en-US" sz="2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  <a:tabLst>
                <a:tab algn="l" pos="0"/>
              </a:tabLst>
            </a:pP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Asymmetric: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! (a ≻ b  &amp;&amp;  b ≻ a)</a:t>
            </a:r>
            <a:endParaRPr b="0" lang="en-US" sz="2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  <a:tabLst>
                <a:tab algn="l" pos="0"/>
              </a:tabLst>
            </a:pP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Transitive: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a ≻ b  &amp;&amp;  b ≻ c    ==&gt;    a ≻ c</a:t>
            </a:r>
            <a:endParaRPr b="0" lang="en-US" sz="2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54" dur="indefinite" restart="never" nodeType="tmRoot">
          <p:childTnLst>
            <p:seq>
              <p:cTn id="255" dur="indefinite" nodeType="mainSeq">
                <p:childTnLst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60" dur="500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65" dur="500"/>
                                        <p:tgtEl>
                                          <p:spTgt spid="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68" dur="500"/>
                                        <p:tgtEl>
                                          <p:spTgt spid="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71" dur="500"/>
                                        <p:tgtEl>
                                          <p:spTgt spid="1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74" dur="500"/>
                                        <p:tgtEl>
                                          <p:spTgt spid="1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Defining termination metrics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3869280" y="478080"/>
            <a:ext cx="7314840" cy="2193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A </a:t>
            </a:r>
            <a:r>
              <a:rPr b="0" lang="en-US" sz="2400" spc="-1" strike="noStrike">
                <a:solidFill>
                  <a:srgbClr val="7030a0"/>
                </a:solidFill>
                <a:latin typeface="Lucida Sans Typewriter"/>
              </a:rPr>
              <a:t>decreases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clause defines the termination metric for each method/function activation.</a:t>
            </a:r>
            <a:endParaRPr b="0" lang="en-US" sz="2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It is evaluated </a:t>
            </a:r>
            <a:r>
              <a:rPr b="0" i="1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on entry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to the method/function.</a:t>
            </a:r>
            <a:endParaRPr b="0" lang="en-US" sz="2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165" name="TextBox 3"/>
          <p:cNvSpPr/>
          <p:nvPr/>
        </p:nvSpPr>
        <p:spPr>
          <a:xfrm>
            <a:off x="3757680" y="2529720"/>
            <a:ext cx="3953520" cy="39891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rgbClr val="7030a0"/>
                </a:solidFill>
                <a:latin typeface="Lucida Sans Typewriter"/>
              </a:rPr>
              <a:t>method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Apple(m: </a:t>
            </a:r>
            <a:r>
              <a:rPr b="0" lang="en-US" sz="1600" spc="-1" strike="noStrike">
                <a:solidFill>
                  <a:schemeClr val="accent3">
                    <a:lumMod val="50000"/>
                  </a:schemeClr>
                </a:solidFill>
                <a:latin typeface="Lucida Sans Typewriter"/>
              </a:rPr>
              <a:t>nat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 </a:t>
            </a:r>
            <a:r>
              <a:rPr b="0" lang="en-US" sz="1600" spc="-1" strike="noStrike">
                <a:solidFill>
                  <a:srgbClr val="7030a0"/>
                </a:solidFill>
                <a:latin typeface="Lucida Sans Typewriter"/>
              </a:rPr>
              <a:t>decreases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100 * m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{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 </a:t>
            </a:r>
            <a:r>
              <a:rPr b="0" lang="en-US" sz="1600" spc="-1" strike="noStrike">
                <a:solidFill>
                  <a:srgbClr val="7030a0"/>
                </a:solidFill>
                <a:latin typeface="Lucida Sans Typewriter"/>
              </a:rPr>
              <a:t>if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1 &lt;= m &lt; 50 {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   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Banana(80 - m);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rgbClr val="7030a0"/>
                </a:solidFill>
                <a:latin typeface="Lucida Sans Typewriter"/>
              </a:rPr>
              <a:t>    </a:t>
            </a:r>
            <a:r>
              <a:rPr b="0" lang="en-US" sz="1600" spc="-1" strike="noStrike">
                <a:solidFill>
                  <a:srgbClr val="7030a0"/>
                </a:solidFill>
                <a:latin typeface="Lucida Sans Typewriter"/>
              </a:rPr>
              <a:t>var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c := Cherry(m);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 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}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}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rgbClr val="7030a0"/>
                </a:solidFill>
                <a:latin typeface="Lucida Sans Typewriter"/>
              </a:rPr>
              <a:t>method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Banana(n: </a:t>
            </a:r>
            <a:r>
              <a:rPr b="0" lang="en-US" sz="1600" spc="-1" strike="noStrike">
                <a:solidFill>
                  <a:schemeClr val="accent3">
                    <a:lumMod val="50000"/>
                  </a:schemeClr>
                </a:solidFill>
                <a:latin typeface="Lucida Sans Typewriter"/>
              </a:rPr>
              <a:t>nat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 </a:t>
            </a:r>
            <a:r>
              <a:rPr b="0" lang="en-US" sz="1600" spc="-1" strike="noStrike">
                <a:solidFill>
                  <a:srgbClr val="7030a0"/>
                </a:solidFill>
                <a:latin typeface="Lucida Sans Typewriter"/>
              </a:rPr>
              <a:t>decreases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n + 19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…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rgbClr val="7030a0"/>
                </a:solidFill>
                <a:latin typeface="Lucida Sans Typewriter"/>
              </a:rPr>
              <a:t>function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Cherry(p: </a:t>
            </a:r>
            <a:r>
              <a:rPr b="0" lang="en-US" sz="1600" spc="-1" strike="noStrike">
                <a:solidFill>
                  <a:schemeClr val="accent3">
                    <a:lumMod val="50000"/>
                  </a:schemeClr>
                </a:solidFill>
                <a:latin typeface="Lucida Sans Typewriter"/>
              </a:rPr>
              <a:t>nat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): </a:t>
            </a:r>
            <a:r>
              <a:rPr b="0" lang="en-US" sz="1600" spc="-1" strike="noStrike">
                <a:solidFill>
                  <a:schemeClr val="accent3">
                    <a:lumMod val="50000"/>
                  </a:schemeClr>
                </a:solidFill>
                <a:latin typeface="Lucida Sans Typewriter"/>
              </a:rPr>
              <a:t>nat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accent3">
                    <a:lumMod val="50000"/>
                  </a:schemeClr>
                </a:solidFill>
                <a:latin typeface="Lucida Sans Typewriter"/>
              </a:rPr>
              <a:t>  </a:t>
            </a:r>
            <a:r>
              <a:rPr b="0" lang="en-US" sz="1600" spc="-1" strike="noStrike">
                <a:solidFill>
                  <a:srgbClr val="7030a0"/>
                </a:solidFill>
                <a:latin typeface="Lucida Sans Typewriter"/>
              </a:rPr>
              <a:t>decreases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p / 2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…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Oval 4"/>
          <p:cNvSpPr/>
          <p:nvPr/>
        </p:nvSpPr>
        <p:spPr>
          <a:xfrm>
            <a:off x="8857800" y="3192120"/>
            <a:ext cx="144252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Apple(4)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Oval 5"/>
          <p:cNvSpPr/>
          <p:nvPr/>
        </p:nvSpPr>
        <p:spPr>
          <a:xfrm>
            <a:off x="7823160" y="4203360"/>
            <a:ext cx="188928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Banana(76)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Oval 6"/>
          <p:cNvSpPr/>
          <p:nvPr/>
        </p:nvSpPr>
        <p:spPr>
          <a:xfrm>
            <a:off x="9804240" y="5241960"/>
            <a:ext cx="144252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Cherry(4)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69" name="Straight Arrow Connector 7"/>
          <p:cNvCxnSpPr>
            <a:stCxn id="166" idx="3"/>
            <a:endCxn id="167" idx="0"/>
          </p:cNvCxnSpPr>
          <p:nvPr/>
        </p:nvCxnSpPr>
        <p:spPr>
          <a:xfrm flipH="1">
            <a:off x="8767800" y="3764520"/>
            <a:ext cx="301320" cy="43920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cxnSp>
        <p:nvCxnSpPr>
          <p:cNvPr id="170" name="Straight Arrow Connector 8"/>
          <p:cNvCxnSpPr>
            <a:stCxn id="166" idx="5"/>
            <a:endCxn id="168" idx="0"/>
          </p:cNvCxnSpPr>
          <p:nvPr/>
        </p:nvCxnSpPr>
        <p:spPr>
          <a:xfrm>
            <a:off x="10089360" y="3764520"/>
            <a:ext cx="436680" cy="147780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sp>
        <p:nvSpPr>
          <p:cNvPr id="171" name="TextBox 11"/>
          <p:cNvSpPr/>
          <p:nvPr/>
        </p:nvSpPr>
        <p:spPr>
          <a:xfrm>
            <a:off x="7899480" y="2671920"/>
            <a:ext cx="3489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For an activation  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Apple(4)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Card 19"/>
          <p:cNvSpPr/>
          <p:nvPr/>
        </p:nvSpPr>
        <p:spPr>
          <a:xfrm>
            <a:off x="10083960" y="3356640"/>
            <a:ext cx="658440" cy="268920"/>
          </a:xfrm>
          <a:prstGeom prst="flowChartPunchedCard">
            <a:avLst/>
          </a:prstGeom>
          <a:solidFill>
            <a:srgbClr val="e4a5a6"/>
          </a:solidFill>
          <a:ln>
            <a:solidFill>
              <a:srgbClr val="d5393d"/>
            </a:solidFill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400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Card 20"/>
          <p:cNvSpPr/>
          <p:nvPr/>
        </p:nvSpPr>
        <p:spPr>
          <a:xfrm>
            <a:off x="9398880" y="4401360"/>
            <a:ext cx="658440" cy="268920"/>
          </a:xfrm>
          <a:prstGeom prst="flowChartPunchedCard">
            <a:avLst/>
          </a:prstGeom>
          <a:solidFill>
            <a:srgbClr val="e4a5a6"/>
          </a:solidFill>
          <a:ln>
            <a:solidFill>
              <a:srgbClr val="d5393d"/>
            </a:solidFill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95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Card 21"/>
          <p:cNvSpPr/>
          <p:nvPr/>
        </p:nvSpPr>
        <p:spPr>
          <a:xfrm>
            <a:off x="11018520" y="5442840"/>
            <a:ext cx="658440" cy="268920"/>
          </a:xfrm>
          <a:prstGeom prst="flowChartPunchedCard">
            <a:avLst/>
          </a:prstGeom>
          <a:solidFill>
            <a:srgbClr val="e4a5a6"/>
          </a:solidFill>
          <a:ln>
            <a:solidFill>
              <a:srgbClr val="d5393d"/>
            </a:solidFill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TextBox 24"/>
          <p:cNvSpPr/>
          <p:nvPr/>
        </p:nvSpPr>
        <p:spPr>
          <a:xfrm>
            <a:off x="7651080" y="3732480"/>
            <a:ext cx="144252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rgbClr val="0070c0"/>
                </a:solidFill>
                <a:latin typeface="Corbel"/>
              </a:rPr>
              <a:t>400 ≻    95  ✅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TextBox 25"/>
          <p:cNvSpPr/>
          <p:nvPr/>
        </p:nvSpPr>
        <p:spPr>
          <a:xfrm>
            <a:off x="10386000" y="4596480"/>
            <a:ext cx="129096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rgbClr val="0070c0"/>
                </a:solidFill>
                <a:latin typeface="Corbel"/>
              </a:rPr>
              <a:t>400 ≻    2  ✅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75" dur="indefinite" restart="never" nodeType="tmRoot">
          <p:childTnLst>
            <p:seq>
              <p:cTn id="276" dur="indefinite" nodeType="mainSeq">
                <p:childTnLst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8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8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9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nodeType="click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29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500"/>
                            </p:stCondLst>
                            <p:childTnLst>
                              <p:par>
                                <p:cTn id="298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0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nodeType="click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30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500"/>
                            </p:stCondLst>
                            <p:childTnLst>
                              <p:par>
                                <p:cTn id="307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0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nodeType="click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314" dur="1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nodeType="click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319" dur="1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nodeType="click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324" dur="15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2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3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Defining termination metrics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3869280" y="478080"/>
            <a:ext cx="7314840" cy="2193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A </a:t>
            </a:r>
            <a:r>
              <a:rPr b="0" lang="en-US" sz="2400" spc="-1" strike="noStrike">
                <a:solidFill>
                  <a:srgbClr val="7030a0"/>
                </a:solidFill>
                <a:latin typeface="Lucida Sans Typewriter"/>
              </a:rPr>
              <a:t>decreases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clause defines the termination metric for each method/function activation</a:t>
            </a:r>
            <a:endParaRPr b="0" lang="en-US" sz="2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It is evaluated </a:t>
            </a:r>
            <a:r>
              <a:rPr b="0" i="1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on entry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to the method/function</a:t>
            </a:r>
            <a:endParaRPr b="0" lang="en-US" sz="2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179" name="TextBox 3"/>
          <p:cNvSpPr/>
          <p:nvPr/>
        </p:nvSpPr>
        <p:spPr>
          <a:xfrm>
            <a:off x="3757680" y="2529720"/>
            <a:ext cx="3953520" cy="39891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rgbClr val="7030a0"/>
                </a:solidFill>
                <a:latin typeface="Lucida Sans Typewriter"/>
              </a:rPr>
              <a:t>method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Apple(m: </a:t>
            </a:r>
            <a:r>
              <a:rPr b="0" lang="en-US" sz="1600" spc="-1" strike="noStrike">
                <a:solidFill>
                  <a:schemeClr val="accent3">
                    <a:lumMod val="50000"/>
                  </a:schemeClr>
                </a:solidFill>
                <a:latin typeface="Lucida Sans Typewriter"/>
              </a:rPr>
              <a:t>nat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 </a:t>
            </a:r>
            <a:r>
              <a:rPr b="0" lang="en-US" sz="1600" spc="-1" strike="noStrike">
                <a:solidFill>
                  <a:srgbClr val="7030a0"/>
                </a:solidFill>
                <a:latin typeface="Lucida Sans Typewriter"/>
              </a:rPr>
              <a:t>decreases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100 * m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{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 </a:t>
            </a:r>
            <a:r>
              <a:rPr b="0" lang="en-US" sz="1600" spc="-1" strike="noStrike">
                <a:solidFill>
                  <a:srgbClr val="7030a0"/>
                </a:solidFill>
                <a:latin typeface="Lucida Sans Typewriter"/>
              </a:rPr>
              <a:t>if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1 &lt;= m &lt; 50 {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   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Banana(80 - m);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rgbClr val="7030a0"/>
                </a:solidFill>
                <a:latin typeface="Lucida Sans Typewriter"/>
              </a:rPr>
              <a:t>    </a:t>
            </a:r>
            <a:r>
              <a:rPr b="0" lang="en-US" sz="1600" spc="-1" strike="noStrike">
                <a:solidFill>
                  <a:srgbClr val="7030a0"/>
                </a:solidFill>
                <a:latin typeface="Lucida Sans Typewriter"/>
              </a:rPr>
              <a:t>var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c := Cherry(m);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 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}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}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rgbClr val="7030a0"/>
                </a:solidFill>
                <a:latin typeface="Lucida Sans Typewriter"/>
              </a:rPr>
              <a:t>method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Banana(n: </a:t>
            </a:r>
            <a:r>
              <a:rPr b="0" lang="en-US" sz="1600" spc="-1" strike="noStrike">
                <a:solidFill>
                  <a:schemeClr val="accent3">
                    <a:lumMod val="50000"/>
                  </a:schemeClr>
                </a:solidFill>
                <a:latin typeface="Lucida Sans Typewriter"/>
              </a:rPr>
              <a:t>nat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 </a:t>
            </a:r>
            <a:r>
              <a:rPr b="0" lang="en-US" sz="1600" spc="-1" strike="noStrike">
                <a:solidFill>
                  <a:srgbClr val="7030a0"/>
                </a:solidFill>
                <a:latin typeface="Lucida Sans Typewriter"/>
              </a:rPr>
              <a:t>decreases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n + 19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…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rgbClr val="7030a0"/>
                </a:solidFill>
                <a:latin typeface="Lucida Sans Typewriter"/>
              </a:rPr>
              <a:t>function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Cherry(p: </a:t>
            </a:r>
            <a:r>
              <a:rPr b="0" lang="en-US" sz="1600" spc="-1" strike="noStrike">
                <a:solidFill>
                  <a:schemeClr val="accent3">
                    <a:lumMod val="50000"/>
                  </a:schemeClr>
                </a:solidFill>
                <a:latin typeface="Lucida Sans Typewriter"/>
              </a:rPr>
              <a:t>nat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): </a:t>
            </a:r>
            <a:r>
              <a:rPr b="0" lang="en-US" sz="1600" spc="-1" strike="noStrike">
                <a:solidFill>
                  <a:schemeClr val="accent3">
                    <a:lumMod val="50000"/>
                  </a:schemeClr>
                </a:solidFill>
                <a:latin typeface="Lucida Sans Typewriter"/>
              </a:rPr>
              <a:t>nat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accent3">
                    <a:lumMod val="50000"/>
                  </a:schemeClr>
                </a:solidFill>
                <a:latin typeface="Lucida Sans Typewriter"/>
              </a:rPr>
              <a:t>  </a:t>
            </a:r>
            <a:r>
              <a:rPr b="0" lang="en-US" sz="1600" spc="-1" strike="noStrike">
                <a:solidFill>
                  <a:srgbClr val="7030a0"/>
                </a:solidFill>
                <a:latin typeface="Lucida Sans Typewriter"/>
              </a:rPr>
              <a:t>decreases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 p / 2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…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Oval 4"/>
          <p:cNvSpPr/>
          <p:nvPr/>
        </p:nvSpPr>
        <p:spPr>
          <a:xfrm>
            <a:off x="8857800" y="3192120"/>
            <a:ext cx="144252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Apple(m)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Oval 5"/>
          <p:cNvSpPr/>
          <p:nvPr/>
        </p:nvSpPr>
        <p:spPr>
          <a:xfrm>
            <a:off x="7711560" y="4203360"/>
            <a:ext cx="209268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Banana(80 - m)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Oval 6"/>
          <p:cNvSpPr/>
          <p:nvPr/>
        </p:nvSpPr>
        <p:spPr>
          <a:xfrm>
            <a:off x="9895680" y="5241960"/>
            <a:ext cx="1442520" cy="67032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200" spc="-1" strike="noStrike">
                <a:solidFill>
                  <a:schemeClr val="dk1"/>
                </a:solidFill>
                <a:latin typeface="Lucida Sans Typewriter"/>
              </a:rPr>
              <a:t>Cherry(m)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83" name="Straight Arrow Connector 7"/>
          <p:cNvCxnSpPr>
            <a:stCxn id="180" idx="3"/>
            <a:endCxn id="181" idx="0"/>
          </p:cNvCxnSpPr>
          <p:nvPr/>
        </p:nvCxnSpPr>
        <p:spPr>
          <a:xfrm flipH="1">
            <a:off x="8758080" y="3764520"/>
            <a:ext cx="311040" cy="43920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cxnSp>
        <p:nvCxnSpPr>
          <p:cNvPr id="184" name="Straight Arrow Connector 8"/>
          <p:cNvCxnSpPr>
            <a:stCxn id="180" idx="5"/>
            <a:endCxn id="182" idx="0"/>
          </p:cNvCxnSpPr>
          <p:nvPr/>
        </p:nvCxnSpPr>
        <p:spPr>
          <a:xfrm>
            <a:off x="10089360" y="3764520"/>
            <a:ext cx="528120" cy="1477800"/>
          </a:xfrm>
          <a:prstGeom prst="straightConnector1">
            <a:avLst/>
          </a:prstGeom>
          <a:ln w="12700">
            <a:solidFill>
              <a:srgbClr val="90bb23">
                <a:lumMod val="75000"/>
              </a:srgbClr>
            </a:solidFill>
            <a:round/>
            <a:tailEnd len="med" type="triangle" w="med"/>
          </a:ln>
        </p:spPr>
      </p:cxnSp>
      <p:sp>
        <p:nvSpPr>
          <p:cNvPr id="185" name="TextBox 11"/>
          <p:cNvSpPr/>
          <p:nvPr/>
        </p:nvSpPr>
        <p:spPr>
          <a:xfrm>
            <a:off x="7899480" y="2671920"/>
            <a:ext cx="3520080" cy="60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For a general activation of  </a:t>
            </a:r>
            <a:r>
              <a:rPr b="0" lang="en-US" sz="1600" spc="-1" strike="noStrike">
                <a:solidFill>
                  <a:schemeClr val="dk1"/>
                </a:solidFill>
                <a:latin typeface="Lucida Sans Typewriter"/>
              </a:rPr>
              <a:t>Apple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Card 19"/>
          <p:cNvSpPr/>
          <p:nvPr/>
        </p:nvSpPr>
        <p:spPr>
          <a:xfrm>
            <a:off x="10083960" y="3356640"/>
            <a:ext cx="1162800" cy="268920"/>
          </a:xfrm>
          <a:prstGeom prst="flowChartPunchedCard">
            <a:avLst/>
          </a:prstGeom>
          <a:solidFill>
            <a:srgbClr val="e4a5a6"/>
          </a:solidFill>
          <a:ln>
            <a:solidFill>
              <a:srgbClr val="d5393d"/>
            </a:solidFill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100 * m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Card 20"/>
          <p:cNvSpPr/>
          <p:nvPr/>
        </p:nvSpPr>
        <p:spPr>
          <a:xfrm>
            <a:off x="9439560" y="4401360"/>
            <a:ext cx="995040" cy="268920"/>
          </a:xfrm>
          <a:prstGeom prst="flowChartPunchedCard">
            <a:avLst/>
          </a:prstGeom>
          <a:solidFill>
            <a:srgbClr val="e4a5a6"/>
          </a:solidFill>
          <a:ln>
            <a:solidFill>
              <a:srgbClr val="d5393d"/>
            </a:solidFill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99 - m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Card 21"/>
          <p:cNvSpPr/>
          <p:nvPr/>
        </p:nvSpPr>
        <p:spPr>
          <a:xfrm>
            <a:off x="11109960" y="5442840"/>
            <a:ext cx="1005840" cy="268920"/>
          </a:xfrm>
          <a:prstGeom prst="flowChartPunchedCard">
            <a:avLst/>
          </a:prstGeom>
          <a:solidFill>
            <a:srgbClr val="e4a5a6"/>
          </a:solidFill>
          <a:ln>
            <a:solidFill>
              <a:srgbClr val="d5393d"/>
            </a:solidFill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m / 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TextBox 15"/>
          <p:cNvSpPr/>
          <p:nvPr/>
        </p:nvSpPr>
        <p:spPr>
          <a:xfrm>
            <a:off x="7315200" y="3762720"/>
            <a:ext cx="164556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rgbClr val="0070c0"/>
                </a:solidFill>
                <a:latin typeface="Corbel"/>
              </a:rPr>
              <a:t>100 * m  ≻  99 - m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TextBox 16"/>
          <p:cNvSpPr/>
          <p:nvPr/>
        </p:nvSpPr>
        <p:spPr>
          <a:xfrm>
            <a:off x="10434600" y="4483080"/>
            <a:ext cx="122400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rgbClr val="0070c0"/>
                </a:solidFill>
                <a:latin typeface="Corbel"/>
              </a:rPr>
              <a:t>100 * m  ≻  m / 2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TextBox 17"/>
          <p:cNvSpPr/>
          <p:nvPr/>
        </p:nvSpPr>
        <p:spPr>
          <a:xfrm>
            <a:off x="8753400" y="3809520"/>
            <a:ext cx="492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rgbClr val="0070c0"/>
                </a:solidFill>
                <a:latin typeface="Corbel"/>
              </a:rPr>
              <a:t>✅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TextBox 18"/>
          <p:cNvSpPr/>
          <p:nvPr/>
        </p:nvSpPr>
        <p:spPr>
          <a:xfrm>
            <a:off x="11338560" y="4788360"/>
            <a:ext cx="492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rgbClr val="0070c0"/>
                </a:solidFill>
                <a:latin typeface="Corbel"/>
              </a:rPr>
              <a:t>✅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5" dur="indefinite" restart="never" nodeType="tmRoot">
          <p:childTnLst>
            <p:seq>
              <p:cTn id="336" dur="indefinite" nodeType="mainSeq">
                <p:childTnLst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4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500"/>
                            </p:stCondLst>
                            <p:childTnLst>
                              <p:par>
                                <p:cTn id="343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4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750"/>
                            </p:stCondLst>
                            <p:childTnLst>
                              <p:par>
                                <p:cTn id="347" nodeType="after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349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1000"/>
                            </p:stCondLst>
                            <p:childTnLst>
                              <p:par>
                                <p:cTn id="351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53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5" nodeType="after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357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1500"/>
                            </p:stCondLst>
                            <p:childTnLst>
                              <p:par>
                                <p:cTn id="359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61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" fill="hold">
                      <p:stCondLst>
                        <p:cond delay="indefinite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nodeType="click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366" dur="1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>
                            <p:stCondLst>
                              <p:cond delay="150"/>
                            </p:stCondLst>
                            <p:childTnLst>
                              <p:par>
                                <p:cTn id="368" nodeType="after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370" dur="1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1" fill="hold">
                            <p:stCondLst>
                              <p:cond delay="300"/>
                            </p:stCondLst>
                            <p:childTnLst>
                              <p:par>
                                <p:cTn id="372" nodeType="afterEffect" fill="hold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horizontal)" transition="in">
                                      <p:cBhvr additive="repl">
                                        <p:cTn id="374" dur="1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79" dur="500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0" fill="hold">
                      <p:stCondLst>
                        <p:cond delay="indefinite"/>
                      </p:stCondLst>
                      <p:childTnLst>
                        <p:par>
                          <p:cTn id="381" fill="hold">
                            <p:stCondLst>
                              <p:cond delay="0"/>
                            </p:stCondLst>
                            <p:childTnLst>
                              <p:par>
                                <p:cTn id="38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8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89" dur="500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0" fill="hold">
                      <p:stCondLst>
                        <p:cond delay="indefinite"/>
                      </p:stCondLst>
                      <p:childTnLst>
                        <p:par>
                          <p:cTn id="391" fill="hold">
                            <p:stCondLst>
                              <p:cond delay="0"/>
                            </p:stCondLst>
                            <p:childTnLst>
                              <p:par>
                                <p:cTn id="39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9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Examples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94" name="TextBox 4"/>
          <p:cNvSpPr/>
          <p:nvPr/>
        </p:nvSpPr>
        <p:spPr>
          <a:xfrm>
            <a:off x="3727080" y="762120"/>
            <a:ext cx="7834680" cy="52732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function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TriangleNumber(n: </a:t>
            </a:r>
            <a:r>
              <a:rPr b="0" lang="en-US" sz="2000" spc="-1" strike="noStrike">
                <a:solidFill>
                  <a:schemeClr val="accent3">
                    <a:lumMod val="50000"/>
                  </a:schemeClr>
                </a:solidFill>
                <a:latin typeface="Lucida Sans Typewriter"/>
              </a:rPr>
              <a:t>nat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): </a:t>
            </a:r>
            <a:r>
              <a:rPr b="0" lang="en-US" sz="2000" spc="-1" strike="noStrike">
                <a:solidFill>
                  <a:schemeClr val="accent3">
                    <a:lumMod val="50000"/>
                  </a:schemeClr>
                </a:solidFill>
                <a:latin typeface="Lucida Sans Typewriter"/>
              </a:rPr>
              <a:t>nat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decreases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{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if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n == 0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then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0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else 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n + TriangleNumber(n - 1)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}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function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Factorial(n: </a:t>
            </a:r>
            <a:r>
              <a:rPr b="0" lang="en-US" sz="2000" spc="-1" strike="noStrike">
                <a:solidFill>
                  <a:schemeClr val="accent3">
                    <a:lumMod val="50000"/>
                  </a:schemeClr>
                </a:solidFill>
                <a:latin typeface="Lucida Sans Typewriter"/>
              </a:rPr>
              <a:t>nat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): </a:t>
            </a:r>
            <a:r>
              <a:rPr b="0" lang="en-US" sz="2000" spc="-1" strike="noStrike">
                <a:solidFill>
                  <a:schemeClr val="accent3">
                    <a:lumMod val="50000"/>
                  </a:schemeClr>
                </a:solidFill>
                <a:latin typeface="Lucida Sans Typewriter"/>
              </a:rPr>
              <a:t>nat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decreases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{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if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n &gt; 0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then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n * Factorial(n - 1)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else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1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}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function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Fib(n: </a:t>
            </a:r>
            <a:r>
              <a:rPr b="0" lang="en-US" sz="2000" spc="-1" strike="noStrike">
                <a:solidFill>
                  <a:schemeClr val="accent3">
                    <a:lumMod val="50000"/>
                  </a:schemeClr>
                </a:solidFill>
                <a:latin typeface="Lucida Sans Typewriter"/>
              </a:rPr>
              <a:t>nat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): </a:t>
            </a:r>
            <a:r>
              <a:rPr b="0" lang="en-US" sz="2000" spc="-1" strike="noStrike">
                <a:solidFill>
                  <a:schemeClr val="accent3">
                    <a:lumMod val="50000"/>
                  </a:schemeClr>
                </a:solidFill>
                <a:latin typeface="Lucida Sans Typewriter"/>
              </a:rPr>
              <a:t>nat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decreases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{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if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n &lt; 2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then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n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else 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Fib(n - 2) + Fib(n - 1)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}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95" dur="indefinite" restart="never" nodeType="tmRoot">
          <p:childTnLst>
            <p:seq>
              <p:cTn id="396" dur="indefinite" nodeType="mainSeq">
                <p:childTnLst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01" dur="500"/>
                                        <p:tgtEl>
                                          <p:spTgt spid="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06" dur="500"/>
                                        <p:tgtEl>
                                          <p:spTgt spid="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09" dur="500"/>
                                        <p:tgtEl>
                                          <p:spTgt spid="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12" dur="500"/>
                                        <p:tgtEl>
                                          <p:spTgt spid="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15" dur="500"/>
                                        <p:tgtEl>
                                          <p:spTgt spid="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20" dur="500"/>
                                        <p:tgtEl>
                                          <p:spTgt spid="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1" fill="hold">
                      <p:stCondLst>
                        <p:cond delay="indefinite"/>
                      </p:stCondLst>
                      <p:childTnLst>
                        <p:par>
                          <p:cTn id="422" fill="hold">
                            <p:stCondLst>
                              <p:cond delay="0"/>
                            </p:stCondLst>
                            <p:childTnLst>
                              <p:par>
                                <p:cTn id="42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25" dur="500"/>
                                        <p:tgtEl>
                                          <p:spTgt spid="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28" dur="500"/>
                                        <p:tgtEl>
                                          <p:spTgt spid="1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31" dur="500"/>
                                        <p:tgtEl>
                                          <p:spTgt spid="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2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34" dur="500"/>
                                        <p:tgtEl>
                                          <p:spTgt spid="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5" fill="hold">
                      <p:stCondLst>
                        <p:cond delay="indefinite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39" dur="500"/>
                                        <p:tgtEl>
                                          <p:spTgt spid="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Default </a:t>
            </a:r>
            <a:r>
              <a:rPr b="0" lang="en-US" sz="2800" spc="-60" strike="noStrike">
                <a:solidFill>
                  <a:srgbClr val="7030a0"/>
                </a:solidFill>
                <a:latin typeface="Lucida Sans Typewriter"/>
              </a:rPr>
              <a:t>decreases</a:t>
            </a: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 clause in Dafny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96" name="TextBox 4"/>
          <p:cNvSpPr/>
          <p:nvPr/>
        </p:nvSpPr>
        <p:spPr>
          <a:xfrm>
            <a:off x="3727080" y="762120"/>
            <a:ext cx="7834680" cy="52732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function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Triangle(n: </a:t>
            </a:r>
            <a:r>
              <a:rPr b="0" lang="en-US" sz="2000" spc="-1" strike="noStrike">
                <a:solidFill>
                  <a:schemeClr val="accent3">
                    <a:lumMod val="50000"/>
                  </a:schemeClr>
                </a:solidFill>
                <a:latin typeface="Lucida Sans Typewriter"/>
              </a:rPr>
              <a:t>nat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): </a:t>
            </a:r>
            <a:r>
              <a:rPr b="0" lang="en-US" sz="2000" spc="-1" strike="noStrike">
                <a:solidFill>
                  <a:schemeClr val="accent3">
                    <a:lumMod val="50000"/>
                  </a:schemeClr>
                </a:solidFill>
                <a:latin typeface="Lucida Sans Typewriter"/>
              </a:rPr>
              <a:t>nat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decreases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{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if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n == 0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then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0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else 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n + Triangle(n - 1)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}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function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Factorial(n: </a:t>
            </a:r>
            <a:r>
              <a:rPr b="0" lang="en-US" sz="2000" spc="-1" strike="noStrike">
                <a:solidFill>
                  <a:schemeClr val="accent3">
                    <a:lumMod val="50000"/>
                  </a:schemeClr>
                </a:solidFill>
                <a:latin typeface="Lucida Sans Typewriter"/>
              </a:rPr>
              <a:t>nat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): </a:t>
            </a:r>
            <a:r>
              <a:rPr b="0" lang="en-US" sz="2000" spc="-1" strike="noStrike">
                <a:solidFill>
                  <a:schemeClr val="accent3">
                    <a:lumMod val="50000"/>
                  </a:schemeClr>
                </a:solidFill>
                <a:latin typeface="Lucida Sans Typewriter"/>
              </a:rPr>
              <a:t>nat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decreases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{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if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n &gt; 0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then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n * Factorial(n - 1)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else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1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}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function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Fib(n: </a:t>
            </a:r>
            <a:r>
              <a:rPr b="0" lang="en-US" sz="2000" spc="-1" strike="noStrike">
                <a:solidFill>
                  <a:schemeClr val="accent3">
                    <a:lumMod val="50000"/>
                  </a:schemeClr>
                </a:solidFill>
                <a:latin typeface="Lucida Sans Typewriter"/>
              </a:rPr>
              <a:t>nat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): </a:t>
            </a:r>
            <a:r>
              <a:rPr b="0" lang="en-US" sz="2000" spc="-1" strike="noStrike">
                <a:solidFill>
                  <a:schemeClr val="accent3">
                    <a:lumMod val="50000"/>
                  </a:schemeClr>
                </a:solidFill>
                <a:latin typeface="Lucida Sans Typewriter"/>
              </a:rPr>
              <a:t>nat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decreases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{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if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n &lt; 2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then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 n </a:t>
            </a:r>
            <a:r>
              <a:rPr b="0" lang="en-US" sz="2000" spc="-1" strike="noStrike">
                <a:solidFill>
                  <a:srgbClr val="7030a0"/>
                </a:solidFill>
                <a:latin typeface="Lucida Sans Typewriter"/>
              </a:rPr>
              <a:t>else </a:t>
            </a: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Fib(n - 2) + Fib(n - 1)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Lucida Sans Typewriter"/>
              </a:rPr>
              <a:t>}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Oval 7"/>
          <p:cNvSpPr/>
          <p:nvPr/>
        </p:nvSpPr>
        <p:spPr>
          <a:xfrm>
            <a:off x="6360120" y="670680"/>
            <a:ext cx="711000" cy="62928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orbel"/>
            </a:endParaRPr>
          </a:p>
        </p:txBody>
      </p:sp>
      <p:sp>
        <p:nvSpPr>
          <p:cNvPr id="198" name="Oval 8"/>
          <p:cNvSpPr/>
          <p:nvPr/>
        </p:nvSpPr>
        <p:spPr>
          <a:xfrm>
            <a:off x="5374800" y="975600"/>
            <a:ext cx="711000" cy="62928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orbel"/>
            </a:endParaRPr>
          </a:p>
        </p:txBody>
      </p:sp>
      <p:sp>
        <p:nvSpPr>
          <p:cNvPr id="199" name="Oval 19"/>
          <p:cNvSpPr/>
          <p:nvPr/>
        </p:nvSpPr>
        <p:spPr>
          <a:xfrm>
            <a:off x="6492240" y="2510280"/>
            <a:ext cx="711000" cy="62928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orbel"/>
            </a:endParaRPr>
          </a:p>
        </p:txBody>
      </p:sp>
      <p:sp>
        <p:nvSpPr>
          <p:cNvPr id="200" name="Oval 20"/>
          <p:cNvSpPr/>
          <p:nvPr/>
        </p:nvSpPr>
        <p:spPr>
          <a:xfrm>
            <a:off x="5384880" y="2794680"/>
            <a:ext cx="711000" cy="62928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orbel"/>
            </a:endParaRPr>
          </a:p>
        </p:txBody>
      </p:sp>
      <p:sp>
        <p:nvSpPr>
          <p:cNvPr id="201" name="Oval 21"/>
          <p:cNvSpPr/>
          <p:nvPr/>
        </p:nvSpPr>
        <p:spPr>
          <a:xfrm>
            <a:off x="5517000" y="4320000"/>
            <a:ext cx="711000" cy="62928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orbel"/>
            </a:endParaRPr>
          </a:p>
        </p:txBody>
      </p:sp>
      <p:sp>
        <p:nvSpPr>
          <p:cNvPr id="202" name="Oval 22"/>
          <p:cNvSpPr/>
          <p:nvPr/>
        </p:nvSpPr>
        <p:spPr>
          <a:xfrm>
            <a:off x="5374800" y="4624560"/>
            <a:ext cx="711000" cy="62928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orbel"/>
            </a:endParaRPr>
          </a:p>
        </p:txBody>
      </p:sp>
      <p:sp>
        <p:nvSpPr>
          <p:cNvPr id="203" name="Vertical Scroll 23"/>
          <p:cNvSpPr/>
          <p:nvPr/>
        </p:nvSpPr>
        <p:spPr>
          <a:xfrm>
            <a:off x="7894440" y="843120"/>
            <a:ext cx="4221360" cy="5140440"/>
          </a:xfrm>
          <a:prstGeom prst="verticalScroll">
            <a:avLst>
              <a:gd name="adj" fmla="val 12500"/>
            </a:avLst>
          </a:prstGeom>
          <a:solidFill>
            <a:srgbClr val="90bb23"/>
          </a:solidFill>
          <a:ln>
            <a:solidFill>
              <a:srgbClr val="f9f9f9">
                <a:alpha val="50000"/>
              </a:srgbClr>
            </a:solidFill>
            <a:rou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2800" spc="-1" strike="noStrike">
                <a:solidFill>
                  <a:schemeClr val="lt1"/>
                </a:solidFill>
                <a:latin typeface="Corbel"/>
              </a:rPr>
              <a:t>An omitted </a:t>
            </a:r>
            <a:r>
              <a:rPr b="0" lang="en-US" sz="2400" spc="-1" strike="noStrike">
                <a:solidFill>
                  <a:srgbClr val="7030a0"/>
                </a:solidFill>
                <a:latin typeface="Lucida Sans Typewriter"/>
              </a:rPr>
              <a:t>decreases</a:t>
            </a:r>
            <a:r>
              <a:rPr b="0" lang="en-US" sz="2800" spc="-1" strike="noStrike">
                <a:solidFill>
                  <a:schemeClr val="lt1"/>
                </a:solidFill>
                <a:latin typeface="Corbel"/>
              </a:rPr>
              <a:t> clause defaults to the method/function parameter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04" name="Group 5"/>
          <p:cNvGrpSpPr/>
          <p:nvPr/>
        </p:nvGrpSpPr>
        <p:grpSpPr>
          <a:xfrm>
            <a:off x="9936360" y="4280760"/>
            <a:ext cx="1762560" cy="1368360"/>
            <a:chOff x="9936360" y="4280760"/>
            <a:chExt cx="1762560" cy="1368360"/>
          </a:xfrm>
        </p:grpSpPr>
        <p:sp>
          <p:nvSpPr>
            <p:cNvPr id="205" name="Oval 1"/>
            <p:cNvSpPr/>
            <p:nvPr/>
          </p:nvSpPr>
          <p:spPr>
            <a:xfrm rot="16200000">
              <a:off x="9982080" y="4465800"/>
              <a:ext cx="1137600" cy="1229040"/>
            </a:xfrm>
            <a:prstGeom prst="ellipse">
              <a:avLst/>
            </a:prstGeom>
            <a:gradFill rotWithShape="0">
              <a:gsLst>
                <a:gs pos="27000">
                  <a:srgbClr val="d60000">
                    <a:alpha val="50000"/>
                  </a:srgbClr>
                </a:gs>
                <a:gs pos="52000">
                  <a:srgbClr val="ff0000">
                    <a:alpha val="67000"/>
                  </a:srgbClr>
                </a:gs>
                <a:gs pos="86000">
                  <a:srgbClr val="970000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r>
                <a:rPr b="0" lang="en-US" sz="2400" spc="-1" strike="noStrike">
                  <a:solidFill>
                    <a:schemeClr val="dk1"/>
                  </a:solidFill>
                  <a:latin typeface="Lucida Sans Typewriter"/>
                </a:rPr>
                <a:t>(n:</a:t>
              </a:r>
              <a:endParaRPr b="0" lang="en-US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6" name="TextBox 3"/>
            <p:cNvSpPr/>
            <p:nvPr/>
          </p:nvSpPr>
          <p:spPr>
            <a:xfrm>
              <a:off x="10378440" y="4280760"/>
              <a:ext cx="132048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0" lang="en-US" sz="1800" spc="-1" strike="noStrike">
                  <a:solidFill>
                    <a:schemeClr val="dk1"/>
                  </a:solidFill>
                  <a:latin typeface="Corbel"/>
                </a:rPr>
                <a:t>/////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40" dur="indefinite" restart="never" nodeType="tmRoot">
          <p:childTnLst>
            <p:seq>
              <p:cTn id="441" dur="indefinite" nodeType="mainSeq">
                <p:childTnLst>
                  <p:par>
                    <p:cTn id="442" fill="hold">
                      <p:stCondLst>
                        <p:cond delay="0"/>
                      </p:stCondLst>
                      <p:childTnLst>
                        <p:par>
                          <p:cTn id="443" fill="hold">
                            <p:stCondLst>
                              <p:cond delay="0"/>
                            </p:stCondLst>
                            <p:childTnLst>
                              <p:par>
                                <p:cTn id="444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4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7" fill="hold">
                            <p:stCondLst>
                              <p:cond delay="500"/>
                            </p:stCondLst>
                            <p:childTnLst>
                              <p:par>
                                <p:cTn id="448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5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1" fill="hold">
                            <p:stCondLst>
                              <p:cond delay="1000"/>
                            </p:stCondLst>
                            <p:childTnLst>
                              <p:par>
                                <p:cTn id="452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54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5" fill="hold">
                            <p:stCondLst>
                              <p:cond delay="1500"/>
                            </p:stCondLst>
                            <p:childTnLst>
                              <p:par>
                                <p:cTn id="456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5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9" fill="hold">
                            <p:stCondLst>
                              <p:cond delay="2000"/>
                            </p:stCondLst>
                            <p:childTnLst>
                              <p:par>
                                <p:cTn id="460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6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3" fill="hold">
                            <p:stCondLst>
                              <p:cond delay="2500"/>
                            </p:stCondLst>
                            <p:childTnLst>
                              <p:par>
                                <p:cTn id="464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6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7" fill="hold">
                      <p:stCondLst>
                        <p:cond delay="indefinite"/>
                      </p:stCondLst>
                      <p:childTnLst>
                        <p:par>
                          <p:cTn id="468" fill="hold">
                            <p:stCondLst>
                              <p:cond delay="0"/>
                            </p:stCondLst>
                            <p:childTnLst>
                              <p:par>
                                <p:cTn id="469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71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72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73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4" fill="hold">
                            <p:stCondLst>
                              <p:cond delay="1000"/>
                            </p:stCondLst>
                            <p:childTnLst>
                              <p:par>
                                <p:cTn id="475" nodeType="afterEffect" fill="hold" presetClass="entr" presetID="31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77" dur="2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78" dur="2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79" dur="2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80" dur="2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1" fill="hold">
                            <p:stCondLst>
                              <p:cond delay="4500"/>
                            </p:stCondLst>
                            <p:childTnLst>
                              <p:par>
                                <p:cTn id="482" nodeType="afterEffect" fill="hold" presetClass="emph" presetID="26">
                                  <p:stCondLst>
                                    <p:cond delay="500"/>
                                  </p:stCondLst>
                                  <p:childTnLst>
                                    <p:animEffect filter="fade" transition="out">
                                      <p:cBhvr additive="repl">
                                        <p:cTn id="483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4" dur="250" autoRev="1" fill="hold"/>
                                        <p:tgtEl>
                                          <p:spTgt spid="2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</a:schemeClr>
        </a:solidFill>
      </a:fillStyleLst>
      <a:lnStyleLst>
        <a:ln w="9525" cap="flat" cmpd="sng" algn="ctr">
          <a:prstDash val="solid"/>
        </a:ln>
        <a:ln w="10795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48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tint val="98000"/>
                <a:shade val="80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</a:schemeClr>
        </a:solidFill>
      </a:fillStyleLst>
      <a:lnStyleLst>
        <a:ln w="9525" cap="flat" cmpd="sng" algn="ctr">
          <a:prstDash val="solid"/>
        </a:ln>
        <a:ln w="10795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48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tint val="98000"/>
                <a:shade val="80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</a:schemeClr>
        </a:solidFill>
      </a:fillStyleLst>
      <a:lnStyleLst>
        <a:ln w="9525" cap="flat" cmpd="sng" algn="ctr">
          <a:prstDash val="solid"/>
        </a:ln>
        <a:ln w="10795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48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tint val="98000"/>
                <a:shade val="80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</a:schemeClr>
        </a:solidFill>
      </a:fillStyleLst>
      <a:lnStyleLst>
        <a:ln w="9525" cap="flat" cmpd="sng" algn="ctr">
          <a:prstDash val="solid"/>
        </a:ln>
        <a:ln w="10795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48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tint val="98000"/>
                <a:shade val="80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</a:schemeClr>
        </a:solidFill>
      </a:fillStyleLst>
      <a:lnStyleLst>
        <a:ln w="9525" cap="flat" cmpd="sng" algn="ctr">
          <a:prstDash val="solid"/>
        </a:ln>
        <a:ln w="10795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48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tint val="98000"/>
                <a:shade val="80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</a:schemeClr>
        </a:solidFill>
      </a:fillStyleLst>
      <a:lnStyleLst>
        <a:ln w="9525" cap="flat" cmpd="sng" algn="ctr">
          <a:prstDash val="solid"/>
        </a:ln>
        <a:ln w="10795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48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tint val="98000"/>
                <a:shade val="80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</a:schemeClr>
        </a:solidFill>
      </a:fillStyleLst>
      <a:lnStyleLst>
        <a:ln w="9525" cap="flat" cmpd="sng" algn="ctr">
          <a:prstDash val="solid"/>
        </a:ln>
        <a:ln w="10795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48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tint val="98000"/>
                <a:shade val="80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</a:schemeClr>
        </a:solidFill>
      </a:fillStyleLst>
      <a:lnStyleLst>
        <a:ln w="9525" cap="flat" cmpd="sng" algn="ctr">
          <a:prstDash val="solid"/>
        </a:ln>
        <a:ln w="10795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48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tint val="98000"/>
                <a:shade val="80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</a:schemeClr>
        </a:solidFill>
      </a:fillStyleLst>
      <a:lnStyleLst>
        <a:ln w="9525" cap="flat" cmpd="sng" algn="ctr">
          <a:prstDash val="solid"/>
        </a:ln>
        <a:ln w="10795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48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tint val="98000"/>
                <a:shade val="80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</a:schemeClr>
        </a:solidFill>
      </a:fillStyleLst>
      <a:lnStyleLst>
        <a:ln w="9525" cap="flat" cmpd="sng" algn="ctr">
          <a:prstDash val="solid"/>
        </a:ln>
        <a:ln w="10795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48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tint val="98000"/>
                <a:shade val="80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</a:schemeClr>
        </a:solidFill>
      </a:fillStyleLst>
      <a:lnStyleLst>
        <a:ln w="9525" cap="flat" cmpd="sng" algn="ctr">
          <a:prstDash val="solid"/>
        </a:ln>
        <a:ln w="10795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48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tint val="98000"/>
                <a:shade val="80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17010</TotalTime>
  <Application>LibreOffice/24.2.7.2$Linux_X86_64 LibreOffice_project/420$Build-2</Application>
  <AppVersion>15.0000</AppVersion>
  <Words>713</Words>
  <Paragraphs>159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2024-05-08T20:26:49Z</dcterms:created>
  <dc:creator>Leino, Rustan</dc:creator>
  <dc:description/>
  <dc:language>en-US</dc:language>
  <cp:lastModifiedBy/>
  <cp:lastPrinted>2024-08-16T06:07:42Z</cp:lastPrinted>
  <dcterms:modified xsi:type="dcterms:W3CDTF">2026-10-09T17:56:49Z</dcterms:modified>
  <cp:revision>89</cp:revision>
  <dc:subject/>
  <dc:title>Partial functions by total functions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8</vt:i4>
  </property>
</Properties>
</file>