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1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1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_rels/slide5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6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7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.xml.rels" ContentType="application/vnd.openxmlformats-package.relationships+xml"/>
  <Override PartName="/ppt/slides/_rels/slide16.xml.rels" ContentType="application/vnd.openxmlformats-package.relationships+xml"/>
  <Override PartName="/ppt/slides/_rels/slide2.xml.rels" ContentType="application/vnd.openxmlformats-package.relationships+xml"/>
  <Override PartName="/ppt/slides/_rels/slide17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6.xml" ContentType="application/vnd.openxmlformats-officedocument.presentationml.slide+xml"/>
  <Override PartName="/ppt/_rels/presentation.xml.rels" ContentType="application/vnd.openxmlformats-package.relationships+xml"/>
  <Override PartName="/ppt/media/image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ubTitle"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F6F9E8ED-2363-453B-9D30-31846C3E0B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B1D0D03E-5CF7-4D39-9A14-B2B4E3156EF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DF1F0D5-4903-4814-BDAB-1C12A7ACD17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81E79877-67A2-491A-B013-C9B74EE5EF3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D9609BB1-8438-47D9-BE1B-691609CE08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3569400" cy="512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0" name="PlaceHolder 3"/>
          <p:cNvSpPr>
            <a:spLocks noGrp="1"/>
          </p:cNvSpPr>
          <p:nvPr>
            <p:ph/>
          </p:nvPr>
        </p:nvSpPr>
        <p:spPr>
          <a:xfrm>
            <a:off x="7617600" y="864000"/>
            <a:ext cx="3569400" cy="512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B57A625B-CC91-4FB6-B906-966FA64278B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2D12D332-C0A4-4BA1-BFFB-D3B300F4E267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D5213CAE-3916-4F61-99AB-561B2D0827D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C86BF7A0-01DF-4D35-9D0D-419669B6854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167EB39-E7C7-4B9F-BB59-02B9ED410E0C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1D61A608-231A-4D0C-95C5-13C116782C8A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6" hidden="1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" name="Rectangle 37" hidden="1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" name="Rectangle 6"/>
          <p:cNvSpPr/>
          <p:nvPr/>
        </p:nvSpPr>
        <p:spPr>
          <a:xfrm>
            <a:off x="0" y="762120"/>
            <a:ext cx="9141120" cy="5333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" name="Rectangle 7"/>
          <p:cNvSpPr/>
          <p:nvPr/>
        </p:nvSpPr>
        <p:spPr>
          <a:xfrm>
            <a:off x="9270360" y="762120"/>
            <a:ext cx="2925000" cy="533376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069920" y="1298520"/>
            <a:ext cx="7314840" cy="325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C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li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c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k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o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e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d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i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M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a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s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e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r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i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l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e 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s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t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y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l</a:t>
            </a:r>
            <a:r>
              <a:rPr b="0" lang="en-US" sz="5900" spc="-100" strike="noStrike">
                <a:solidFill>
                  <a:srgbClr val="ffffff"/>
                </a:solidFill>
                <a:latin typeface="Corbel"/>
              </a:rPr>
              <a:t>e</a:t>
            </a:r>
            <a:endParaRPr b="0" lang="en-US" sz="59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dt" idx="1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ftr" idx="2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sldNum" idx="3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2DAE2E2-5082-4E79-B1D9-FA0F57B9A5EA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4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ftr" idx="5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sldNum" idx="6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649A6BF-9C2B-4440-B8DF-9210714CC5F0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8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80880" y="990720"/>
            <a:ext cx="2819160" cy="495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3867840" y="86868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dt" idx="7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ftr" idx="8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3" name="PlaceHolder 5"/>
          <p:cNvSpPr>
            <a:spLocks noGrp="1"/>
          </p:cNvSpPr>
          <p:nvPr>
            <p:ph type="sldNum" idx="9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A73ADB36-0260-4228-8E5B-D21BB7990684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25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Master title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dt" idx="10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ftr" idx="11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sldNum" idx="12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AEE633B-A39B-40C4-9133-E7FE66E8842C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34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867840" y="1298520"/>
            <a:ext cx="7314840" cy="325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5900" spc="-100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title style</a:t>
            </a:r>
            <a:endParaRPr b="0" lang="en-US" sz="59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3886200" y="4672440"/>
            <a:ext cx="731484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dt" idx="13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ftr" idx="14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sldNum" idx="15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0F25F8A-CD88-47D0-A8C8-71ADF98EF293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41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Master title </a:t>
            </a: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body"/>
          </p:nvPr>
        </p:nvSpPr>
        <p:spPr>
          <a:xfrm>
            <a:off x="3867840" y="868680"/>
            <a:ext cx="347436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7818120" y="868680"/>
            <a:ext cx="347436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 type="dt" idx="16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 type="ftr" idx="17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 type="sldNum" idx="18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D9DDEC4D-9C47-47BA-9B6A-85E8293FB010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52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3867840" y="1023480"/>
            <a:ext cx="3474360" cy="807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3867840" y="1931040"/>
            <a:ext cx="3474360" cy="402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7818480" y="1023480"/>
            <a:ext cx="3474360" cy="812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7818480" y="1931040"/>
            <a:ext cx="3474360" cy="4023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dt" idx="19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ftr" idx="20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8"/>
          <p:cNvSpPr>
            <a:spLocks noGrp="1"/>
          </p:cNvSpPr>
          <p:nvPr>
            <p:ph type="sldNum" idx="21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E4AAD2CD-A7FE-4A88-8BA1-F59FAAD1BBBE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62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dt" idx="22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ftr" idx="23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sldNum" idx="24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6888410A-109A-40C5-B26C-DC7313D3F7E6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the outline text format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Outline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Outline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Outline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Outline Level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Sixth Outline Level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Seventh Outline Level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" hidden="1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0" name="Rectangle 37" hidden="1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PlaceHolder 1"/>
          <p:cNvSpPr>
            <a:spLocks noGrp="1"/>
          </p:cNvSpPr>
          <p:nvPr>
            <p:ph type="dt" idx="25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 type="ftr" idx="26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 type="sldNum" idx="27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83E292BD-37C2-4448-9594-88E9A60C7B06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75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6" name="PlaceHolder 1"/>
          <p:cNvSpPr>
            <a:spLocks noGrp="1"/>
          </p:cNvSpPr>
          <p:nvPr>
            <p:ph type="title"/>
          </p:nvPr>
        </p:nvSpPr>
        <p:spPr>
          <a:xfrm>
            <a:off x="255960" y="1143000"/>
            <a:ext cx="2834280" cy="2377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77" name="PlaceHolder 2"/>
          <p:cNvSpPr>
            <a:spLocks noGrp="1"/>
          </p:cNvSpPr>
          <p:nvPr>
            <p:ph type="body"/>
          </p:nvPr>
        </p:nvSpPr>
        <p:spPr>
          <a:xfrm>
            <a:off x="3867840" y="86868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Click to edit Master text styles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Second level</a:t>
            </a:r>
            <a:endParaRPr b="0" lang="en-US" sz="1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2" marL="11430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Third level</a:t>
            </a:r>
            <a:endParaRPr b="0" lang="en-US" sz="1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3" marL="16002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Fourth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4" marL="20574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1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Fifth level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78" name="PlaceHolder 3"/>
          <p:cNvSpPr>
            <a:spLocks noGrp="1"/>
          </p:cNvSpPr>
          <p:nvPr>
            <p:ph type="body"/>
          </p:nvPr>
        </p:nvSpPr>
        <p:spPr>
          <a:xfrm>
            <a:off x="255960" y="3494160"/>
            <a:ext cx="2834280" cy="2321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Click to edit Master text styles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79" name="PlaceHolder 4"/>
          <p:cNvSpPr>
            <a:spLocks noGrp="1"/>
          </p:cNvSpPr>
          <p:nvPr>
            <p:ph type="dt" idx="28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0" name="PlaceHolder 5"/>
          <p:cNvSpPr>
            <a:spLocks noGrp="1"/>
          </p:cNvSpPr>
          <p:nvPr>
            <p:ph type="ftr" idx="29"/>
          </p:nvPr>
        </p:nvSpPr>
        <p:spPr>
          <a:xfrm>
            <a:off x="386928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1" name="PlaceHolder 6"/>
          <p:cNvSpPr>
            <a:spLocks noGrp="1"/>
          </p:cNvSpPr>
          <p:nvPr>
            <p:ph type="sldNum" idx="30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B8CD4238-7907-4A23-9941-9D02F9D42A30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6"/>
          <p:cNvSpPr/>
          <p:nvPr/>
        </p:nvSpPr>
        <p:spPr>
          <a:xfrm>
            <a:off x="0" y="758880"/>
            <a:ext cx="3443400" cy="5330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83" name="Rectangle 37"/>
          <p:cNvSpPr/>
          <p:nvPr/>
        </p:nvSpPr>
        <p:spPr>
          <a:xfrm>
            <a:off x="11815920" y="758880"/>
            <a:ext cx="383760" cy="5330520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55960" y="1143000"/>
            <a:ext cx="2834280" cy="2377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rm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200" spc="-60" strike="noStrike">
                <a:solidFill>
                  <a:srgbClr val="ffffff"/>
                </a:solidFill>
                <a:latin typeface="Corbel"/>
              </a:rPr>
              <a:t>Click to edit Master title style</a:t>
            </a:r>
            <a:endParaRPr b="0" lang="en-US" sz="32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3570480" y="767520"/>
            <a:ext cx="8114760" cy="533052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rIns="90000" tIns="45000" bIns="45000" anchor="t">
            <a:noAutofit/>
          </a:bodyPr>
          <a:p>
            <a:pPr indent="0" defTabSz="45720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200" spc="-1" strike="noStrike">
                <a:solidFill>
                  <a:schemeClr val="dk1"/>
                </a:solidFill>
                <a:latin typeface="Corbel"/>
              </a:rPr>
              <a:t>Click icon to add picture</a:t>
            </a:r>
            <a:endParaRPr b="0" lang="en-US" sz="3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body"/>
          </p:nvPr>
        </p:nvSpPr>
        <p:spPr>
          <a:xfrm>
            <a:off x="255960" y="3493080"/>
            <a:ext cx="2834280" cy="23223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rmAutofit/>
          </a:bodyPr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1400" spc="-1" strike="noStrike">
                <a:solidFill>
                  <a:srgbClr val="ffffff"/>
                </a:solidFill>
                <a:latin typeface="Corbel"/>
              </a:rPr>
              <a:t>Click to edit Master text styles</a:t>
            </a:r>
            <a:endParaRPr b="0" lang="en-US" sz="1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87" name="PlaceHolder 4"/>
          <p:cNvSpPr>
            <a:spLocks noGrp="1"/>
          </p:cNvSpPr>
          <p:nvPr>
            <p:ph type="dt" idx="31"/>
          </p:nvPr>
        </p:nvSpPr>
        <p:spPr>
          <a:xfrm>
            <a:off x="26244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457200">
              <a:lnSpc>
                <a:spcPct val="100000"/>
              </a:lnSpc>
              <a:buNone/>
              <a:def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defRPr>
            </a:lvl1pPr>
          </a:lstStyle>
          <a:p>
            <a:pPr indent="0" defTabSz="457200">
              <a:lnSpc>
                <a:spcPct val="100000"/>
              </a:lnSpc>
              <a:buNone/>
            </a:pPr>
            <a:r>
              <a:rPr b="0" lang="en-US" sz="1100" spc="-1" strike="noStrike">
                <a:solidFill>
                  <a:schemeClr val="dk1">
                    <a:lumMod val="50000"/>
                    <a:lumOff val="50000"/>
                  </a:schemeClr>
                </a:solidFill>
                <a:latin typeface="Corbel"/>
              </a:rPr>
              <a:t>&lt;date/time&gt;</a:t>
            </a:r>
            <a:endParaRPr b="0" lang="en-US" sz="11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8" name="PlaceHolder 5"/>
          <p:cNvSpPr>
            <a:spLocks noGrp="1"/>
          </p:cNvSpPr>
          <p:nvPr>
            <p:ph type="ftr" idx="32"/>
          </p:nvPr>
        </p:nvSpPr>
        <p:spPr>
          <a:xfrm>
            <a:off x="3499200" y="6356520"/>
            <a:ext cx="591120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en-US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en-US" sz="1400" spc="-1" strike="noStrike">
                <a:solidFill>
                  <a:srgbClr val="000000"/>
                </a:solidFill>
                <a:latin typeface="Times New Roman"/>
              </a:rPr>
              <a:t>&lt;footer&gt;</a:t>
            </a:r>
            <a:endParaRPr b="0" lang="en-US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9" name="PlaceHolder 6"/>
          <p:cNvSpPr>
            <a:spLocks noGrp="1"/>
          </p:cNvSpPr>
          <p:nvPr>
            <p:ph type="sldNum" idx="33"/>
          </p:nvPr>
        </p:nvSpPr>
        <p:spPr>
          <a:xfrm>
            <a:off x="10634040" y="6356520"/>
            <a:ext cx="153072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457200">
              <a:lnSpc>
                <a:spcPct val="100000"/>
              </a:lnSpc>
              <a:buNone/>
              <a:defRPr b="1" lang="en-US" sz="1200" spc="-1" strike="noStrike">
                <a:solidFill>
                  <a:schemeClr val="accent1"/>
                </a:solidFill>
                <a:latin typeface="Corbel"/>
              </a:defRPr>
            </a:lvl1pPr>
          </a:lstStyle>
          <a:p>
            <a:pPr indent="0" algn="r" defTabSz="457200">
              <a:lnSpc>
                <a:spcPct val="100000"/>
              </a:lnSpc>
              <a:buNone/>
            </a:pPr>
            <a:fld id="{986CA410-D163-49BB-AAB0-87A37C5768F0}" type="slidenum">
              <a:rPr b="1" lang="en-US" sz="1200" spc="-1" strike="noStrike">
                <a:solidFill>
                  <a:schemeClr val="accent1"/>
                </a:solidFill>
                <a:latin typeface="Corbel"/>
              </a:rPr>
              <a:t>&lt;number&gt;</a:t>
            </a:fld>
            <a:endParaRPr b="0" lang="en-US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8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4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91" name="Content Placeholder 3"/>
          <p:cNvGraphicFramePr/>
          <p:nvPr/>
        </p:nvGraphicFramePr>
        <p:xfrm>
          <a:off x="3665520" y="864720"/>
          <a:ext cx="8070120" cy="49903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br>
                        <a:rPr sz="2400"/>
                      </a:br>
                      <a:br>
                        <a:rPr sz="2400"/>
                      </a:b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93" name="Content Placeholder 3"/>
          <p:cNvGraphicFramePr/>
          <p:nvPr/>
        </p:nvGraphicFramePr>
        <p:xfrm>
          <a:off x="3665520" y="864720"/>
          <a:ext cx="8070120" cy="49903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br>
                        <a:rPr sz="2400"/>
                      </a:b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95" name="Content Placeholder 3"/>
          <p:cNvGraphicFramePr/>
          <p:nvPr/>
        </p:nvGraphicFramePr>
        <p:xfrm>
          <a:off x="3665520" y="864720"/>
          <a:ext cx="8070120" cy="50515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97" name="Content Placeholder 3"/>
          <p:cNvGraphicFramePr/>
          <p:nvPr/>
        </p:nvGraphicFramePr>
        <p:xfrm>
          <a:off x="3665520" y="864720"/>
          <a:ext cx="8070120" cy="50515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0.0 ≤ X  &amp;&amp;  y + 1.0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99" name="Content Placeholder 3"/>
          <p:cNvGraphicFramePr/>
          <p:nvPr/>
        </p:nvGraphicFramePr>
        <p:xfrm>
          <a:off x="3665520" y="864720"/>
          <a:ext cx="8070120" cy="50515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0.0 ≤ X  &amp;&amp;  y + 1.0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⋀ !y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00" name="Rounded Rectangle 2"/>
          <p:cNvSpPr/>
          <p:nvPr/>
        </p:nvSpPr>
        <p:spPr>
          <a:xfrm>
            <a:off x="8524080" y="3653640"/>
            <a:ext cx="3108600" cy="944640"/>
          </a:xfrm>
          <a:prstGeom prst="roundRect">
            <a:avLst>
              <a:gd name="adj" fmla="val 16667"/>
            </a:avLst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Example:  </a:t>
            </a:r>
            <a:r>
              <a:rPr b="0" lang="en-US" sz="2000" spc="-1" strike="noStrike">
                <a:solidFill>
                  <a:schemeClr val="lt1"/>
                </a:solidFill>
                <a:latin typeface="Lucida Sans Typewriter"/>
              </a:rPr>
              <a:t>XY</a:t>
            </a:r>
            <a:endParaRPr b="0" lang="en-US" sz="20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102" name="Content Placeholder 3"/>
          <p:cNvGraphicFramePr/>
          <p:nvPr/>
        </p:nvGraphicFramePr>
        <p:xfrm>
          <a:off x="3665520" y="864720"/>
          <a:ext cx="8070120" cy="50515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0.0 ≤ X  &amp;&amp;  y + 1.0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⋀ !y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≠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  &amp;&amp;  y =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104" name="Content Placeholder 3"/>
          <p:cNvGraphicFramePr/>
          <p:nvPr/>
        </p:nvGraphicFramePr>
        <p:xfrm>
          <a:off x="3665520" y="864720"/>
          <a:ext cx="8070120" cy="50515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0.0 ≤ X  &amp;&amp;  y + 1.0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⋀ !y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≠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  &amp;&amp;  y =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 ⊊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chemeClr val="dk1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106" name="Content Placeholder 3"/>
          <p:cNvGraphicFramePr/>
          <p:nvPr/>
        </p:nvGraphicFramePr>
        <p:xfrm>
          <a:off x="3665520" y="864720"/>
          <a:ext cx="8070120" cy="51127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0.0 ≤ X  &amp;&amp;  y + 1.0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⋀ !y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≠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  &amp;&amp;  y =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 ⊊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is proper subsequence of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endParaRPr b="0" lang="en-US" sz="2400" spc="-1" strike="noStrike">
                        <a:solidFill>
                          <a:srgbClr val="7030a0"/>
                        </a:solidFill>
                        <a:latin typeface="Lucida Sans Typewriter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Well-founded ordered for other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graphicFrame>
        <p:nvGraphicFramePr>
          <p:cNvPr id="108" name="Content Placeholder 3"/>
          <p:cNvGraphicFramePr/>
          <p:nvPr/>
        </p:nvGraphicFramePr>
        <p:xfrm>
          <a:off x="3665520" y="864720"/>
          <a:ext cx="8070120" cy="5112720"/>
        </p:xfrm>
        <a:graphic>
          <a:graphicData uri="http://schemas.openxmlformats.org/drawingml/2006/table">
            <a:tbl>
              <a:tblPr/>
              <a:tblGrid>
                <a:gridCol w="2995200"/>
                <a:gridCol w="5074920"/>
              </a:tblGrid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type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1" lang="en-US" sz="3200" spc="-1" strike="noStrike">
                          <a:solidFill>
                            <a:schemeClr val="lt1"/>
                          </a:solidFill>
                          <a:latin typeface="Corbel"/>
                        </a:rPr>
                        <a:t>X  ≻  y</a:t>
                      </a:r>
                      <a:endParaRPr b="0" lang="en-US" sz="3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/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inductive datatype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structurally includes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int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&lt; X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equivalently:</a:t>
                      </a:r>
                      <a:br>
                        <a:rPr sz="2400"/>
                      </a:b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 ≤ X  &amp;&amp;  y + 1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real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0.0 ≤ X  &amp;&amp;  y + 1.0 ≤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bool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⋀ !y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object?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 ≠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  &amp;&amp;  y = </a:t>
                      </a: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null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 ⊊ 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seq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Y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Corbel"/>
                        </a:rPr>
                        <a:t> is proper subsequence of 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X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chemeClr val="accent3">
                              <a:lumMod val="50000"/>
                            </a:schemeClr>
                          </a:solidFill>
                          <a:latin typeface="Lucida Sans Typewriter"/>
                        </a:rPr>
                        <a:t>iset</a:t>
                      </a:r>
                      <a:r>
                        <a:rPr b="0" lang="en-US" sz="2400" spc="-1" strike="noStrike">
                          <a:solidFill>
                            <a:schemeClr val="dk1"/>
                          </a:solidFill>
                          <a:latin typeface="Lucida Sans Typewriter"/>
                        </a:rPr>
                        <a:t>&lt;T&gt;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  <a:tc>
                  <a:txBody>
                    <a:bodyPr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</a:pPr>
                      <a:r>
                        <a:rPr b="0" lang="en-US" sz="2400" spc="-1" strike="noStrike">
                          <a:solidFill>
                            <a:srgbClr val="7030a0"/>
                          </a:solidFill>
                          <a:latin typeface="Lucida Sans Typewriter"/>
                        </a:rPr>
                        <a:t>false</a:t>
                      </a:r>
                      <a:endParaRPr b="0" lang="en-US" sz="2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91440" marR="91440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2">
                        <a:tint val="20000"/>
                      </a:schemeClr>
                    </a:solidFill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Union of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10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(𝒜,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and (ℬ, 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ℬ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be well-founded orders.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≻ on 𝒜 ∪ ℬ by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x ≻ y       =       x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y   ||   x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ℬ 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Is (𝒜 ∪ ℬ, ≻) also a well-founded order?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11" name="Round Diagonal Corner Rectangle 3"/>
          <p:cNvSpPr/>
          <p:nvPr/>
        </p:nvSpPr>
        <p:spPr>
          <a:xfrm>
            <a:off x="4800600" y="4644360"/>
            <a:ext cx="6599160" cy="108036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6">
              <a:lumMod val="50000"/>
            </a:schemeClr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No. For example, </a:t>
            </a:r>
            <a:r>
              <a:rPr b="0" lang="en-US" sz="2400" spc="-1" strike="noStrike">
                <a:solidFill>
                  <a:schemeClr val="lt1"/>
                </a:solidFill>
                <a:latin typeface="Lucida Sans Typewriter"/>
              </a:rPr>
              <a:t>(nat, &gt;)</a:t>
            </a: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 and </a:t>
            </a:r>
            <a:r>
              <a:rPr b="0" lang="en-US" sz="2400" spc="-1" strike="noStrike">
                <a:solidFill>
                  <a:schemeClr val="lt1"/>
                </a:solidFill>
                <a:latin typeface="Lucida Sans Typewriter"/>
              </a:rPr>
              <a:t>(nat, &lt;)</a:t>
            </a: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.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Union of types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13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10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(𝒜,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and (ℬ, 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ℬ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be well-founded orders, where 𝒜 and ℬ are </a:t>
            </a:r>
            <a:r>
              <a:rPr b="0" lang="en-US" sz="2400" spc="-1" strike="noStrike">
                <a:solidFill>
                  <a:srgbClr val="0070c0"/>
                </a:solidFill>
                <a:latin typeface="Corbel"/>
              </a:rPr>
              <a:t>disjoint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≻ on 𝒜 ∪ ℬ by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x ≻ y       =       x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y   ||   x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ℬ 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Then, (𝒜 ∪ ℬ, ≻) is also a well-founded order.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Top element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(𝒜, ≻) be a well-founded order.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⊤ denote an element not in 𝒜.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𝒜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to be 𝒜 ∪ {⊤}.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on 𝒜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by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x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y       =       x ≻ y   ||   x = ⊤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Is (𝒜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,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also a well-founded order?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16" name="Round Diagonal Corner Rectangle 3"/>
          <p:cNvSpPr/>
          <p:nvPr/>
        </p:nvSpPr>
        <p:spPr>
          <a:xfrm>
            <a:off x="5106240" y="4644360"/>
            <a:ext cx="6293520" cy="1080360"/>
          </a:xfrm>
          <a:prstGeom prst="round2DiagRect">
            <a:avLst>
              <a:gd name="adj1" fmla="val 16667"/>
              <a:gd name="adj2" fmla="val 0"/>
            </a:avLst>
          </a:prstGeom>
          <a:solidFill>
            <a:schemeClr val="accent6">
              <a:lumMod val="50000"/>
            </a:schemeClr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No. ⊤ ≻</a:t>
            </a:r>
            <a:r>
              <a:rPr b="0" lang="en-US" sz="2400" spc="-1" strike="noStrike" baseline="-25000">
                <a:solidFill>
                  <a:schemeClr val="lt1"/>
                </a:solidFill>
                <a:latin typeface="Corbel"/>
              </a:rPr>
              <a:t>⊤ </a:t>
            </a: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⊤ ≻</a:t>
            </a:r>
            <a:r>
              <a:rPr b="0" lang="en-US" sz="2400" spc="-1" strike="noStrike" baseline="-25000">
                <a:solidFill>
                  <a:schemeClr val="lt1"/>
                </a:solidFill>
                <a:latin typeface="Corbel"/>
              </a:rPr>
              <a:t>⊤ </a:t>
            </a: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⊤ ≻</a:t>
            </a:r>
            <a:r>
              <a:rPr b="0" lang="en-US" sz="2400" spc="-1" strike="noStrike" baseline="-25000">
                <a:solidFill>
                  <a:schemeClr val="lt1"/>
                </a:solidFill>
                <a:latin typeface="Corbel"/>
              </a:rPr>
              <a:t>⊤ </a:t>
            </a: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⊤ ≻</a:t>
            </a:r>
            <a:r>
              <a:rPr b="0" lang="en-US" sz="2400" spc="-1" strike="noStrike" baseline="-25000">
                <a:solidFill>
                  <a:schemeClr val="lt1"/>
                </a:solidFill>
                <a:latin typeface="Corbel"/>
              </a:rPr>
              <a:t>⊤ </a:t>
            </a:r>
            <a:r>
              <a:rPr b="0" lang="en-US" sz="2400" spc="-1" strike="noStrike">
                <a:solidFill>
                  <a:schemeClr val="lt1"/>
                </a:solidFill>
                <a:latin typeface="Corbel"/>
              </a:rPr>
              <a:t>⊤ ≻</a:t>
            </a:r>
            <a:r>
              <a:rPr b="0" lang="en-US" sz="2400" spc="-1" strike="noStrike" baseline="-25000">
                <a:solidFill>
                  <a:schemeClr val="lt1"/>
                </a:solidFill>
                <a:latin typeface="Corbel"/>
              </a:rPr>
              <a:t>⊤ …</a:t>
            </a:r>
            <a:endParaRPr b="0" lang="en-US" sz="2400" spc="-1" strike="noStrike">
              <a:solidFill>
                <a:srgbClr val="ffffff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5" dur="indefinite" restart="never" nodeType="tmRoot">
          <p:childTnLst>
            <p:seq>
              <p:cTn id="16" dur="indefinite" nodeType="mainSeq">
                <p:childTnLst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1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Top element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18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3148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(𝒜, ≻) be a well-founded order.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⊤ denote an element not in 𝒜.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𝒜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to be 𝒜 ∪ {⊤}.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on 𝒜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by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x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y       =       x ≻ y   ||   (</a:t>
            </a:r>
            <a:r>
              <a:rPr b="0" lang="en-US" sz="2400" spc="-1" strike="noStrike">
                <a:solidFill>
                  <a:srgbClr val="0070c0"/>
                </a:solidFill>
                <a:latin typeface="Corbel"/>
              </a:rPr>
              <a:t>x = ⊤  &amp;&amp;  y ≠ 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Then, (𝒜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,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is also a well-founded order.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Lexicographic orders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99740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Let (𝒜,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), (ℬ, 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ℬ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), and (𝒞, 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𝒞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be well-founded orders.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Define ≻ on the (so-called </a:t>
            </a:r>
            <a:r>
              <a:rPr b="0" i="1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lexicographic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) tuples 𝒜 × ℬ × 𝒞 by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a0, b0, c0   ≻   a1, b1, c1</a:t>
            </a:r>
            <a:br>
              <a:rPr sz="2400"/>
            </a:b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=</a:t>
            </a:r>
            <a:br>
              <a:rPr sz="2400"/>
            </a:b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  a0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a1 ||</a:t>
            </a:r>
            <a:br>
              <a:rPr sz="2400"/>
            </a:b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  (a0 = a1  &amp;&amp;  b0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ℬ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b1) ||</a:t>
            </a:r>
            <a:br>
              <a:rPr sz="2400"/>
            </a:b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  (a0 = a1  &amp;&amp;  b0 = b1  &amp;&amp;  c0 ≻</a:t>
            </a:r>
            <a:r>
              <a:rPr b="0" lang="en-US" sz="24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𝒞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c1)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Then, (𝒜 × ℬ × 𝒞, ≻) is a well-founded order.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Lexicographic tuples of different lengths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22" name="PlaceHolder 2"/>
          <p:cNvSpPr>
            <a:spLocks noGrp="1"/>
          </p:cNvSpPr>
          <p:nvPr>
            <p:ph/>
          </p:nvPr>
        </p:nvSpPr>
        <p:spPr>
          <a:xfrm>
            <a:off x="3869280" y="535320"/>
            <a:ext cx="78854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How to compare elements of ℤ</a:t>
            </a:r>
            <a:r>
              <a:rPr b="0" lang="en-US" sz="2400" spc="-1" strike="noStrike" baseline="50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5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and ℤ</a:t>
            </a:r>
            <a:r>
              <a:rPr b="0" lang="en-US" sz="2400" spc="-1" strike="noStrike" baseline="50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7</a:t>
            </a: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?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Examples: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9, 2, 2, 7, 1     ≻     8, 6, 7, 5, 3, 0, 9                                  (a)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8, 6, 7, 5, 3     ≻     8, 6, 7, 5, 3, 0, 9                                  (b)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Some candidates: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Shorter always smaller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For equal prefixes, shorter is smaller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For equal prefixes, shorter is larger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Pad with ⊤ and then compare the equal lengths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23" name="TextBox 3"/>
          <p:cNvSpPr/>
          <p:nvPr/>
        </p:nvSpPr>
        <p:spPr>
          <a:xfrm>
            <a:off x="4530960" y="5725080"/>
            <a:ext cx="58456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(*)  Provided there’s an upper bound on the length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4" name="TextBox 5"/>
          <p:cNvSpPr/>
          <p:nvPr/>
        </p:nvSpPr>
        <p:spPr>
          <a:xfrm>
            <a:off x="6018840" y="1817280"/>
            <a:ext cx="3078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5" name="TextBox 6"/>
          <p:cNvSpPr/>
          <p:nvPr/>
        </p:nvSpPr>
        <p:spPr>
          <a:xfrm>
            <a:off x="6018840" y="2186640"/>
            <a:ext cx="3078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?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6" name="TextBox 4"/>
          <p:cNvSpPr/>
          <p:nvPr/>
        </p:nvSpPr>
        <p:spPr>
          <a:xfrm>
            <a:off x="8788320" y="4311720"/>
            <a:ext cx="4392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7" name="TextBox 7"/>
          <p:cNvSpPr/>
          <p:nvPr/>
        </p:nvSpPr>
        <p:spPr>
          <a:xfrm>
            <a:off x="9158400" y="4330800"/>
            <a:ext cx="890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70c0"/>
                </a:solidFill>
                <a:latin typeface="Corbel"/>
              </a:rPr>
              <a:t>✅</a:t>
            </a: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 </a:t>
            </a:r>
            <a:r>
              <a:rPr b="0" lang="en-US" sz="2000" spc="-1" strike="noStrike" baseline="30000">
                <a:solidFill>
                  <a:schemeClr val="dk1"/>
                </a:solidFill>
                <a:latin typeface="Corbel"/>
              </a:rPr>
              <a:t>*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8" name="TextBox 8"/>
          <p:cNvSpPr/>
          <p:nvPr/>
        </p:nvSpPr>
        <p:spPr>
          <a:xfrm>
            <a:off x="7256520" y="3632400"/>
            <a:ext cx="4392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9" name="TextBox 9"/>
          <p:cNvSpPr/>
          <p:nvPr/>
        </p:nvSpPr>
        <p:spPr>
          <a:xfrm>
            <a:off x="7428240" y="3615480"/>
            <a:ext cx="890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70c0"/>
                </a:solidFill>
                <a:latin typeface="Corbel"/>
              </a:rPr>
              <a:t>✅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0" name="TextBox 10"/>
          <p:cNvSpPr/>
          <p:nvPr/>
        </p:nvSpPr>
        <p:spPr>
          <a:xfrm>
            <a:off x="8931600" y="3950640"/>
            <a:ext cx="4392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1" name="TextBox 11"/>
          <p:cNvSpPr/>
          <p:nvPr/>
        </p:nvSpPr>
        <p:spPr>
          <a:xfrm>
            <a:off x="9103320" y="3969720"/>
            <a:ext cx="890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70c0"/>
                </a:solidFill>
                <a:latin typeface="Corbel"/>
              </a:rPr>
              <a:t>✅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2" name="TextBox 12"/>
          <p:cNvSpPr/>
          <p:nvPr/>
        </p:nvSpPr>
        <p:spPr>
          <a:xfrm>
            <a:off x="9790560" y="4350600"/>
            <a:ext cx="5515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❌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3" name="TextBox 13"/>
          <p:cNvSpPr/>
          <p:nvPr/>
        </p:nvSpPr>
        <p:spPr>
          <a:xfrm>
            <a:off x="10297440" y="4631760"/>
            <a:ext cx="4392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?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4" name="TextBox 14"/>
          <p:cNvSpPr/>
          <p:nvPr/>
        </p:nvSpPr>
        <p:spPr>
          <a:xfrm>
            <a:off x="10559880" y="4687200"/>
            <a:ext cx="89028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rgbClr val="0070c0"/>
                </a:solidFill>
                <a:latin typeface="Corbel"/>
              </a:rPr>
              <a:t>✅</a:t>
            </a: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 </a:t>
            </a:r>
            <a:r>
              <a:rPr b="0" lang="en-US" sz="2000" spc="-1" strike="noStrike" baseline="30000">
                <a:solidFill>
                  <a:schemeClr val="dk1"/>
                </a:solidFill>
                <a:latin typeface="Corbel"/>
              </a:rPr>
              <a:t>*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5" name="TextBox 15"/>
          <p:cNvSpPr/>
          <p:nvPr/>
        </p:nvSpPr>
        <p:spPr>
          <a:xfrm>
            <a:off x="11083680" y="4707000"/>
            <a:ext cx="5515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❌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22" dur="indefinite" restart="never" nodeType="tmRoot">
          <p:childTnLst>
            <p:seq>
              <p:cTn id="23" dur="indefinite" nodeType="mainSeq">
                <p:childTnLst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28" dur="500"/>
                                        <p:tgtEl>
                                          <p:spTgt spid="1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3" dur="500"/>
                                        <p:tgtEl>
                                          <p:spTgt spid="1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3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1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nodeType="with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43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49" dur="500"/>
                                        <p:tgtEl>
                                          <p:spTgt spid="1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2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57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nodeType="with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5" dur="500"/>
                                        <p:tgtEl>
                                          <p:spTgt spid="1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68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73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nodeType="with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75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1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4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89" dur="500"/>
                                        <p:tgtEl>
                                          <p:spTgt spid="1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2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97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nodeType="withEffect" fill="hold" presetClass="exit" presetID="10">
                                  <p:stCondLst>
                                    <p:cond delay="0"/>
                                  </p:stCondLst>
                                  <p:childTnLst>
                                    <p:animEffect filter="fade" transition="out">
                                      <p:cBhvr additive="repl">
                                        <p:cTn id="9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05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Examples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37" name="PlaceHolder 2"/>
          <p:cNvSpPr>
            <a:spLocks noGrp="1"/>
          </p:cNvSpPr>
          <p:nvPr>
            <p:ph/>
          </p:nvPr>
        </p:nvSpPr>
        <p:spPr>
          <a:xfrm>
            <a:off x="3869280" y="596880"/>
            <a:ext cx="7885440" cy="576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  <a:tabLst>
                <a:tab algn="l" pos="2926080"/>
                <a:tab algn="l" pos="365760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Pad with ⊤ and then compare the equal lengths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27432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  <a:tabLst>
                <a:tab algn="l" pos="2926080"/>
                <a:tab algn="l" pos="3657600"/>
              </a:tabLst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9, 2, 2, 7, 1 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8, 6, 7, 5, 3, 0, 9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=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9, 2, 2, 7, 1, ⊤, ⊤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8, 6, 7, 5, 3, 0, 9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  <a:tabLst>
                <a:tab algn="l" pos="2926080"/>
                <a:tab algn="l" pos="3657600"/>
              </a:tabLst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8, 6, 7, 5, 3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8, 6, 7, 5, 3, 0, 9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=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8, 6, 7, 5, 3, ⊤, ⊤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8, 6, 7, 5, 3, 0, 9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  <a:tabLst>
                <a:tab algn="l" pos="2926080"/>
                <a:tab algn="l" pos="3657600"/>
              </a:tabLst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8, 6, 7, 5, 3, 0, 9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9, 2, 2, 7, 1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=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8, 6, 7, 5, 3, 0, 9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9, 2, 2, 7, 1, ⊤, ⊤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indent="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None/>
              <a:tabLst>
                <a:tab algn="l" pos="2926080"/>
                <a:tab algn="l" pos="3657600"/>
              </a:tabLst>
            </a:pP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  <a:tabLst>
                <a:tab algn="l" pos="2926080"/>
                <a:tab algn="l" pos="3657600"/>
              </a:tabLst>
            </a:pPr>
            <a:r>
              <a:rPr b="0" lang="en-US" sz="24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Note that additional ⊤-padding does not change anything</a:t>
            </a:r>
            <a:endParaRPr b="0" lang="en-US" sz="24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  <a:tabLst>
                <a:tab algn="l" pos="2926080"/>
                <a:tab algn="l" pos="3657600"/>
              </a:tabLst>
            </a:pP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a, b, c, d, e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v, w, x, y, z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=</a:t>
            </a:r>
            <a:br>
              <a:rPr sz="2000"/>
            </a:b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a, b, c, d, e, ⊤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0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≻     v, w, x, y, z, ⊤</a:t>
            </a:r>
            <a:endParaRPr b="0" lang="en-US" sz="20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38" name="TextBox 3"/>
          <p:cNvSpPr/>
          <p:nvPr/>
        </p:nvSpPr>
        <p:spPr>
          <a:xfrm>
            <a:off x="10964160" y="1209960"/>
            <a:ext cx="790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orbel"/>
              </a:rPr>
              <a:t>(true)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9" name="TextBox 4"/>
          <p:cNvSpPr/>
          <p:nvPr/>
        </p:nvSpPr>
        <p:spPr>
          <a:xfrm>
            <a:off x="10964160" y="2354400"/>
            <a:ext cx="790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orbel"/>
              </a:rPr>
              <a:t>(true)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0" name="TextBox 5"/>
          <p:cNvSpPr/>
          <p:nvPr/>
        </p:nvSpPr>
        <p:spPr>
          <a:xfrm>
            <a:off x="10964160" y="3519360"/>
            <a:ext cx="790920" cy="303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r"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orbel"/>
              </a:rPr>
              <a:t>(false)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06" dur="indefinite" restart="never" nodeType="tmRoot">
          <p:childTnLst>
            <p:seq>
              <p:cTn id="107" dur="indefinite" nodeType="mainSeq">
                <p:childTnLst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2" dur="500"/>
                                        <p:tgtEl>
                                          <p:spTgt spid="13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15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0" dur="500"/>
                                        <p:tgtEl>
                                          <p:spTgt spid="13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3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28" dur="500"/>
                                        <p:tgtEl>
                                          <p:spTgt spid="1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1" dur="500"/>
                                        <p:tgtEl>
                                          <p:spTgt spid="1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Termination metrics in Dafny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3869280" y="559440"/>
            <a:ext cx="77126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Dafny fixes a well-founded order for each type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Its termination metrics use</a:t>
            </a:r>
            <a:r>
              <a:rPr b="0" lang="en-US" sz="3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</a:t>
            </a:r>
            <a:r>
              <a:rPr b="0" lang="en-US" sz="2400" spc="-1" strike="noStrike" baseline="30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(*)</a:t>
            </a:r>
            <a:br>
              <a:rPr sz="2800"/>
            </a:b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𝒜</a:t>
            </a:r>
            <a:r>
              <a:rPr b="0" lang="en-US" sz="28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 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× 𝒜</a:t>
            </a:r>
            <a:r>
              <a:rPr b="0" lang="en-US" sz="28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 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× ⋯ × 𝒜</a:t>
            </a:r>
            <a:r>
              <a:rPr b="0" lang="en-US" sz="28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br>
              <a:rPr sz="2800"/>
            </a:br>
            <a:br>
              <a:rPr sz="2800"/>
            </a:br>
            <a:br>
              <a:rPr sz="2800"/>
            </a:br>
            <a:br>
              <a:rPr sz="2800"/>
            </a:b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where 𝒜 is the union of all types and</a:t>
            </a:r>
            <a:br>
              <a:rPr sz="2800"/>
            </a:br>
            <a:r>
              <a:rPr b="0" i="1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k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is the length of the longest given </a:t>
            </a:r>
            <a:r>
              <a:rPr b="0" lang="en-US" sz="24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clause in the program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4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clauses are automatically ⊤-padded to the longest length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43" name="TextBox 3"/>
          <p:cNvSpPr/>
          <p:nvPr/>
        </p:nvSpPr>
        <p:spPr>
          <a:xfrm>
            <a:off x="3869280" y="5811480"/>
            <a:ext cx="4105800" cy="51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400" spc="-1" strike="noStrike">
                <a:solidFill>
                  <a:schemeClr val="dk1"/>
                </a:solidFill>
                <a:latin typeface="Corbel"/>
              </a:rPr>
              <a:t>(*) Almost. One addition to be added in a later slide.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4" name="Right Brace 4"/>
          <p:cNvSpPr/>
          <p:nvPr/>
        </p:nvSpPr>
        <p:spPr>
          <a:xfrm rot="5400000">
            <a:off x="6420960" y="1400760"/>
            <a:ext cx="307440" cy="2748240"/>
          </a:xfrm>
          <a:prstGeom prst="rightBrace">
            <a:avLst>
              <a:gd name="adj1" fmla="val 8333"/>
              <a:gd name="adj2" fmla="val 50000"/>
            </a:avLst>
          </a:prstGeom>
          <a:noFill/>
          <a:ln>
            <a:solidFill>
              <a:srgbClr val="000000"/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45" name="TextBox 5"/>
          <p:cNvSpPr/>
          <p:nvPr/>
        </p:nvSpPr>
        <p:spPr>
          <a:xfrm>
            <a:off x="6413760" y="2873880"/>
            <a:ext cx="427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i="1" lang="en-US" sz="2000" spc="-1" strike="noStrike">
                <a:solidFill>
                  <a:schemeClr val="dk1"/>
                </a:solidFill>
                <a:latin typeface="Corbel"/>
              </a:rPr>
              <a:t>k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46" name="Picture 6" descr=""/>
          <p:cNvPicPr/>
          <p:nvPr/>
        </p:nvPicPr>
        <p:blipFill>
          <a:blip r:embed="rId1"/>
          <a:stretch/>
        </p:blipFill>
        <p:spPr>
          <a:xfrm>
            <a:off x="293400" y="1123920"/>
            <a:ext cx="1791720" cy="148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3867840" y="1298520"/>
            <a:ext cx="7314840" cy="3254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>
              <a:buNone/>
            </a:pPr>
            <a:endParaRPr b="0" lang="en-US" sz="5900" spc="-100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3886200" y="4672440"/>
            <a:ext cx="7314840" cy="9140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199"/>
              </a:spcBef>
              <a:buNone/>
              <a:tabLst>
                <a:tab algn="l" pos="0"/>
              </a:tabLst>
            </a:pPr>
            <a:r>
              <a:rPr b="0" lang="en-US" sz="22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Back to demo</a:t>
            </a:r>
            <a:endParaRPr b="0" lang="en-US" sz="22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Cloud Callout 53"/>
          <p:cNvSpPr/>
          <p:nvPr/>
        </p:nvSpPr>
        <p:spPr>
          <a:xfrm>
            <a:off x="4998600" y="284400"/>
            <a:ext cx="2600640" cy="1460880"/>
          </a:xfrm>
          <a:prstGeom prst="cloudCallout">
            <a:avLst>
              <a:gd name="adj1" fmla="val -56380"/>
              <a:gd name="adj2" fmla="val 2015"/>
            </a:avLst>
          </a:prstGeom>
          <a:solidFill>
            <a:srgbClr val="fbd4a1"/>
          </a:solidFill>
          <a:ln>
            <a:solidFill>
              <a:srgbClr val="fab900"/>
            </a:solidFill>
            <a:rou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0" name="Cloud Callout 54"/>
          <p:cNvSpPr/>
          <p:nvPr/>
        </p:nvSpPr>
        <p:spPr>
          <a:xfrm>
            <a:off x="3917160" y="2261880"/>
            <a:ext cx="1990080" cy="1460880"/>
          </a:xfrm>
          <a:prstGeom prst="cloudCallout">
            <a:avLst>
              <a:gd name="adj1" fmla="val 58987"/>
              <a:gd name="adj2" fmla="val -18842"/>
            </a:avLst>
          </a:prstGeom>
          <a:solidFill>
            <a:srgbClr val="f4b3a1"/>
          </a:solidFill>
          <a:ln>
            <a:solidFill>
              <a:srgbClr val="ee7008"/>
            </a:solidFill>
            <a:rou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1" name="Cloud Callout 55"/>
          <p:cNvSpPr/>
          <p:nvPr/>
        </p:nvSpPr>
        <p:spPr>
          <a:xfrm>
            <a:off x="7075440" y="951840"/>
            <a:ext cx="3805560" cy="2770920"/>
          </a:xfrm>
          <a:prstGeom prst="cloudCallout">
            <a:avLst>
              <a:gd name="adj1" fmla="val 49266"/>
              <a:gd name="adj2" fmla="val 35689"/>
            </a:avLst>
          </a:prstGeom>
          <a:solidFill>
            <a:srgbClr val="a2d1c7"/>
          </a:solidFill>
          <a:ln>
            <a:solidFill>
              <a:srgbClr val="1ab39f"/>
            </a:solidFill>
            <a:rou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2" name="Cloud Callout 56"/>
          <p:cNvSpPr/>
          <p:nvPr/>
        </p:nvSpPr>
        <p:spPr>
          <a:xfrm rot="471000">
            <a:off x="6893280" y="3810600"/>
            <a:ext cx="3758760" cy="1748520"/>
          </a:xfrm>
          <a:prstGeom prst="cloudCallout">
            <a:avLst>
              <a:gd name="adj1" fmla="val -65040"/>
              <a:gd name="adj2" fmla="val 10338"/>
            </a:avLst>
          </a:prstGeom>
          <a:solidFill>
            <a:srgbClr val="e4a5a6"/>
          </a:solidFill>
          <a:ln>
            <a:solidFill>
              <a:srgbClr val="d5393d"/>
            </a:solidFill>
            <a:rou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3" name="Cloud Callout 57"/>
          <p:cNvSpPr/>
          <p:nvPr/>
        </p:nvSpPr>
        <p:spPr>
          <a:xfrm rot="294600">
            <a:off x="5834160" y="5343840"/>
            <a:ext cx="2280600" cy="1344240"/>
          </a:xfrm>
          <a:prstGeom prst="cloudCallout">
            <a:avLst>
              <a:gd name="adj1" fmla="val 84498"/>
              <a:gd name="adj2" fmla="val -3097"/>
            </a:avLst>
          </a:prstGeom>
          <a:solidFill>
            <a:srgbClr val="a6d5e3"/>
          </a:solidFill>
          <a:ln>
            <a:solidFill>
              <a:srgbClr val="40bad2"/>
            </a:solidFill>
            <a:rou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4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Call graph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55" name="Oval 2"/>
          <p:cNvSpPr/>
          <p:nvPr/>
        </p:nvSpPr>
        <p:spPr>
          <a:xfrm>
            <a:off x="5780880" y="382320"/>
            <a:ext cx="86328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F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6" name="Oval 3"/>
          <p:cNvSpPr/>
          <p:nvPr/>
        </p:nvSpPr>
        <p:spPr>
          <a:xfrm>
            <a:off x="4653360" y="2572920"/>
            <a:ext cx="86328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G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7" name="Oval 4"/>
          <p:cNvSpPr/>
          <p:nvPr/>
        </p:nvSpPr>
        <p:spPr>
          <a:xfrm>
            <a:off x="7599600" y="1354680"/>
            <a:ext cx="86328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H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8" name="Oval 5"/>
          <p:cNvSpPr/>
          <p:nvPr/>
        </p:nvSpPr>
        <p:spPr>
          <a:xfrm>
            <a:off x="9540360" y="1582920"/>
            <a:ext cx="86328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J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9" name="Oval 6"/>
          <p:cNvSpPr/>
          <p:nvPr/>
        </p:nvSpPr>
        <p:spPr>
          <a:xfrm>
            <a:off x="8463240" y="2601360"/>
            <a:ext cx="86328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K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0" name="Oval 7"/>
          <p:cNvSpPr/>
          <p:nvPr/>
        </p:nvSpPr>
        <p:spPr>
          <a:xfrm>
            <a:off x="7233840" y="4010760"/>
            <a:ext cx="217404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SumOfFibs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1" name="Oval 8"/>
          <p:cNvSpPr/>
          <p:nvPr/>
        </p:nvSpPr>
        <p:spPr>
          <a:xfrm>
            <a:off x="6095880" y="5441760"/>
            <a:ext cx="1137600" cy="781920"/>
          </a:xfrm>
          <a:prstGeom prst="ellipse">
            <a:avLst/>
          </a:prstGeom>
          <a:solidFill>
            <a:srgbClr val="40bad2"/>
          </a:solidFill>
          <a:ln>
            <a:solidFill>
              <a:srgbClr val="1c515c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lt1"/>
                </a:solidFill>
                <a:latin typeface="Lucida Sans Typewriter"/>
              </a:rPr>
              <a:t>Fib</a:t>
            </a:r>
            <a:endParaRPr b="0" lang="en-US" sz="1800" spc="-1" strike="noStrike">
              <a:solidFill>
                <a:srgbClr val="ffffff"/>
              </a:solidFill>
              <a:latin typeface="Arial"/>
            </a:endParaRPr>
          </a:p>
        </p:txBody>
      </p:sp>
      <p:cxnSp>
        <p:nvCxnSpPr>
          <p:cNvPr id="162" name="Straight Arrow Connector 10"/>
          <p:cNvCxnSpPr>
            <a:stCxn id="155" idx="3"/>
            <a:endCxn id="156" idx="0"/>
          </p:cNvCxnSpPr>
          <p:nvPr/>
        </p:nvCxnSpPr>
        <p:spPr>
          <a:xfrm flipH="1">
            <a:off x="5085000" y="1049760"/>
            <a:ext cx="822600" cy="152352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3" name="Straight Arrow Connector 12"/>
          <p:cNvCxnSpPr>
            <a:stCxn id="155" idx="5"/>
            <a:endCxn id="157" idx="1"/>
          </p:cNvCxnSpPr>
          <p:nvPr/>
        </p:nvCxnSpPr>
        <p:spPr>
          <a:xfrm>
            <a:off x="6517800" y="1049760"/>
            <a:ext cx="1208520" cy="41976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4" name="Straight Arrow Connector 13"/>
          <p:cNvCxnSpPr>
            <a:stCxn id="157" idx="6"/>
            <a:endCxn id="158" idx="2"/>
          </p:cNvCxnSpPr>
          <p:nvPr/>
        </p:nvCxnSpPr>
        <p:spPr>
          <a:xfrm>
            <a:off x="8462880" y="1745640"/>
            <a:ext cx="1077840" cy="22860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5" name="Straight Arrow Connector 14"/>
          <p:cNvCxnSpPr>
            <a:stCxn id="158" idx="1"/>
            <a:endCxn id="157" idx="7"/>
          </p:cNvCxnSpPr>
          <p:nvPr/>
        </p:nvCxnSpPr>
        <p:spPr>
          <a:xfrm flipH="1" flipV="1">
            <a:off x="8336520" y="1469160"/>
            <a:ext cx="1330560" cy="22860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6" name="Straight Arrow Connector 15"/>
          <p:cNvCxnSpPr>
            <a:stCxn id="157" idx="4"/>
            <a:endCxn id="159" idx="2"/>
          </p:cNvCxnSpPr>
          <p:nvPr/>
        </p:nvCxnSpPr>
        <p:spPr>
          <a:xfrm>
            <a:off x="8031240" y="2136600"/>
            <a:ext cx="432360" cy="85608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7" name="Straight Arrow Connector 16"/>
          <p:cNvCxnSpPr>
            <a:stCxn id="159" idx="0"/>
            <a:endCxn id="157" idx="5"/>
          </p:cNvCxnSpPr>
          <p:nvPr/>
        </p:nvCxnSpPr>
        <p:spPr>
          <a:xfrm flipH="1" flipV="1">
            <a:off x="8336520" y="2022120"/>
            <a:ext cx="558720" cy="57960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8" name="Straight Arrow Connector 17"/>
          <p:cNvCxnSpPr>
            <a:stCxn id="157" idx="3"/>
            <a:endCxn id="160" idx="0"/>
          </p:cNvCxnSpPr>
          <p:nvPr/>
        </p:nvCxnSpPr>
        <p:spPr>
          <a:xfrm>
            <a:off x="7725960" y="2022120"/>
            <a:ext cx="595440" cy="198900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69" name="Straight Arrow Connector 18"/>
          <p:cNvCxnSpPr>
            <a:stCxn id="160" idx="3"/>
            <a:endCxn id="161" idx="0"/>
          </p:cNvCxnSpPr>
          <p:nvPr/>
        </p:nvCxnSpPr>
        <p:spPr>
          <a:xfrm flipH="1">
            <a:off x="6664680" y="4678200"/>
            <a:ext cx="887760" cy="763920"/>
          </a:xfrm>
          <a:prstGeom prst="straightConnector1">
            <a:avLst/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70" name="Curved Connector 40"/>
          <p:cNvCxnSpPr>
            <a:stCxn id="160" idx="5"/>
            <a:endCxn id="160" idx="6"/>
          </p:cNvCxnSpPr>
          <p:nvPr/>
        </p:nvCxnSpPr>
        <p:spPr>
          <a:xfrm flipH="1" flipV="1" rot="5400000">
            <a:off x="9110520" y="4380840"/>
            <a:ext cx="276840" cy="318600"/>
          </a:xfrm>
          <a:prstGeom prst="curvedConnector4">
            <a:avLst>
              <a:gd name="adj1" fmla="val -119140"/>
              <a:gd name="adj2" fmla="val 161538"/>
            </a:avLst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71" name="Curved Connector 44"/>
          <p:cNvCxnSpPr>
            <a:stCxn id="161" idx="5"/>
            <a:endCxn id="161" idx="6"/>
          </p:cNvCxnSpPr>
          <p:nvPr/>
        </p:nvCxnSpPr>
        <p:spPr>
          <a:xfrm flipH="1" flipV="1" rot="5400000">
            <a:off x="7012080" y="5887800"/>
            <a:ext cx="276840" cy="166680"/>
          </a:xfrm>
          <a:prstGeom prst="curvedConnector4">
            <a:avLst>
              <a:gd name="adj1" fmla="val -119140"/>
              <a:gd name="adj2" fmla="val 220995"/>
            </a:avLst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cxnSp>
        <p:nvCxnSpPr>
          <p:cNvPr id="172" name="Curved Connector 47"/>
          <p:cNvCxnSpPr>
            <a:stCxn id="158" idx="6"/>
            <a:endCxn id="158" idx="7"/>
          </p:cNvCxnSpPr>
          <p:nvPr/>
        </p:nvCxnSpPr>
        <p:spPr>
          <a:xfrm flipH="1" flipV="1">
            <a:off x="10277280" y="1697400"/>
            <a:ext cx="126720" cy="276840"/>
          </a:xfrm>
          <a:prstGeom prst="curvedConnector4">
            <a:avLst>
              <a:gd name="adj1" fmla="val -160683"/>
              <a:gd name="adj2" fmla="val 219140"/>
            </a:avLst>
          </a:prstGeom>
          <a:ln w="19050">
            <a:solidFill>
              <a:srgbClr val="000000"/>
            </a:solidFill>
            <a:round/>
            <a:tailEnd len="med" type="arrow" w="med"/>
          </a:ln>
        </p:spPr>
      </p:cxnSp>
      <p:sp>
        <p:nvSpPr>
          <p:cNvPr id="173" name="TextBox 58"/>
          <p:cNvSpPr/>
          <p:nvPr/>
        </p:nvSpPr>
        <p:spPr>
          <a:xfrm>
            <a:off x="4052160" y="830520"/>
            <a:ext cx="725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Gold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4" name="TextBox 59"/>
          <p:cNvSpPr/>
          <p:nvPr/>
        </p:nvSpPr>
        <p:spPr>
          <a:xfrm>
            <a:off x="10492920" y="3432600"/>
            <a:ext cx="12391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Emerald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5" name="TextBox 60"/>
          <p:cNvSpPr/>
          <p:nvPr/>
        </p:nvSpPr>
        <p:spPr>
          <a:xfrm>
            <a:off x="5617800" y="4332960"/>
            <a:ext cx="847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Rose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6" name="TextBox 61"/>
          <p:cNvSpPr/>
          <p:nvPr/>
        </p:nvSpPr>
        <p:spPr>
          <a:xfrm>
            <a:off x="9001800" y="5971320"/>
            <a:ext cx="12391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Cyan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TextBox 62"/>
          <p:cNvSpPr/>
          <p:nvPr/>
        </p:nvSpPr>
        <p:spPr>
          <a:xfrm>
            <a:off x="5903640" y="2801520"/>
            <a:ext cx="12391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1800" spc="-1" strike="noStrike">
                <a:solidFill>
                  <a:schemeClr val="dk1"/>
                </a:solidFill>
                <a:latin typeface="Corbel"/>
              </a:rPr>
              <a:t>Cumquat</a:t>
            </a:r>
            <a:endParaRPr b="0" lang="en-US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8" name="TextBox 63"/>
          <p:cNvSpPr/>
          <p:nvPr/>
        </p:nvSpPr>
        <p:spPr>
          <a:xfrm>
            <a:off x="2528280" y="4335840"/>
            <a:ext cx="2500920" cy="1451520"/>
          </a:xfrm>
          <a:prstGeom prst="roundRect">
            <a:avLst>
              <a:gd name="adj" fmla="val 16667"/>
            </a:avLst>
          </a:prstGeom>
          <a:solidFill>
            <a:srgbClr val="fbd4a1"/>
          </a:solidFill>
          <a:ln>
            <a:solidFill>
              <a:srgbClr val="fab900"/>
            </a:solidFill>
            <a:rou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Gold  ≻  Cumquat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Gold  ≻  Emerald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Emerald  ≻  Rose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defTabSz="457200">
              <a:lnSpc>
                <a:spcPct val="100000"/>
              </a:lnSpc>
            </a:pPr>
            <a:r>
              <a:rPr b="0" lang="en-US" sz="2000" spc="-1" strike="noStrike">
                <a:solidFill>
                  <a:schemeClr val="dk1"/>
                </a:solidFill>
                <a:latin typeface="Corbel"/>
              </a:rPr>
              <a:t>Rose  ≻  Cyan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32" dur="indefinite" restart="never" nodeType="tmRoot">
          <p:childTnLst>
            <p:seq>
              <p:cTn id="133" dur="indefinite" nodeType="mainSeq">
                <p:childTnLst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3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4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5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indefinite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53" dur="indefinite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indefinite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56" dur="indefinite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indefinite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59" dur="indefinite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indefinite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62" dur="indefinite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indefinite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65" dur="indefinite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indefinite"/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68" dur="indefinite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nodeType="withEffect" fill="hold" presetClass="emph" presetID="9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indefinite"/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dissolve" transition="in">
                                      <p:cBhvr additive="repl">
                                        <p:cTn id="171" dur="indefinite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>
                      <p:stCondLst>
                        <p:cond delay="indefinite"/>
                      </p:stCondLst>
                      <p:childTnLst>
                        <p:par>
                          <p:cTn id="173" fill="hold">
                            <p:stCondLst>
                              <p:cond delay="0"/>
                            </p:stCondLst>
                            <p:childTnLst>
                              <p:par>
                                <p:cTn id="174" nodeType="click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6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79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5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88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nodeType="withEffect" fill="hold" presetClass="entr" presetID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 additive="repl">
                                        <p:cTn id="19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PlaceHolder 1"/>
          <p:cNvSpPr>
            <a:spLocks noGrp="1"/>
          </p:cNvSpPr>
          <p:nvPr>
            <p:ph type="title"/>
          </p:nvPr>
        </p:nvSpPr>
        <p:spPr>
          <a:xfrm>
            <a:off x="253080" y="1123920"/>
            <a:ext cx="2946960" cy="46008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br>
              <a:rPr sz="3600"/>
            </a:b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Termination metrics in Dafny</a:t>
            </a:r>
            <a:br>
              <a:rPr sz="3600"/>
            </a:br>
            <a:r>
              <a:rPr b="0" lang="en-US" sz="3600" spc="-60" strike="noStrike">
                <a:solidFill>
                  <a:srgbClr val="ffffff"/>
                </a:solidFill>
                <a:latin typeface="Corbel"/>
              </a:rPr>
              <a:t>(updated)</a:t>
            </a:r>
            <a:endParaRPr b="0" lang="en-US" sz="36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80" name="PlaceHolder 2"/>
          <p:cNvSpPr>
            <a:spLocks noGrp="1"/>
          </p:cNvSpPr>
          <p:nvPr>
            <p:ph/>
          </p:nvPr>
        </p:nvSpPr>
        <p:spPr>
          <a:xfrm>
            <a:off x="3869280" y="864000"/>
            <a:ext cx="7712640" cy="5120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rmAutofit fontScale="94440"/>
          </a:bodyPr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Dafny fixes a well-founded order for each type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Its termination metrics use</a:t>
            </a:r>
            <a:br>
              <a:rPr sz="2800"/>
            </a:b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	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𝒞 × 𝒜</a:t>
            </a:r>
            <a:r>
              <a:rPr b="0" lang="en-US" sz="28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 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× 𝒜</a:t>
            </a:r>
            <a:r>
              <a:rPr b="0" lang="en-US" sz="28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 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× ⋯ × 𝒜</a:t>
            </a:r>
            <a:r>
              <a:rPr b="0" lang="en-US" sz="2800" spc="-1" strike="noStrike" baseline="-25000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⊤</a:t>
            </a:r>
            <a:br>
              <a:rPr sz="2800"/>
            </a:br>
            <a:br>
              <a:rPr sz="2800"/>
            </a:br>
            <a:br>
              <a:rPr sz="2800"/>
            </a:br>
            <a:br>
              <a:rPr sz="2800"/>
            </a:b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where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𝒜 </a:t>
            </a:r>
            <a:r>
              <a:rPr b="0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is the union of all types</a:t>
            </a:r>
            <a:endParaRPr b="0" lang="en-US" sz="2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𝒞 </a:t>
            </a:r>
            <a:r>
              <a:rPr b="0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is the set of strongest connected components (SCCs) of the call graph</a:t>
            </a:r>
            <a:endParaRPr b="0" lang="en-US" sz="2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lvl="1" marL="685800" indent="-182880" defTabSz="914400">
              <a:lnSpc>
                <a:spcPct val="90000"/>
              </a:lnSpc>
              <a:spcBef>
                <a:spcPts val="249"/>
              </a:spcBef>
              <a:spcAft>
                <a:spcPts val="249"/>
              </a:spcAft>
              <a:buClr>
                <a:srgbClr val="40bad2"/>
              </a:buClr>
              <a:buFont typeface="Wingdings 2" charset="2"/>
              <a:buChar char=""/>
            </a:pPr>
            <a:r>
              <a:rPr b="0" i="1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k</a:t>
            </a:r>
            <a:r>
              <a:rPr b="0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is the length of the longest given </a:t>
            </a:r>
            <a:r>
              <a:rPr b="0" lang="en-US" sz="22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6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clause in the program</a:t>
            </a:r>
            <a:endParaRPr b="0" lang="en-US" sz="26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  <a:p>
            <a:pPr marL="182880" indent="-182880" defTabSz="914400">
              <a:lnSpc>
                <a:spcPct val="90000"/>
              </a:lnSpc>
              <a:spcBef>
                <a:spcPts val="1199"/>
              </a:spcBef>
              <a:buClr>
                <a:srgbClr val="40bad2"/>
              </a:buClr>
              <a:buFont typeface="Wingdings 2" charset="2"/>
              <a:buChar char=""/>
            </a:pPr>
            <a:r>
              <a:rPr b="0" lang="en-US" sz="2200" spc="-1" strike="noStrike">
                <a:solidFill>
                  <a:srgbClr val="7030a0"/>
                </a:solidFill>
                <a:latin typeface="Lucida Sans Typewriter"/>
              </a:rPr>
              <a:t>decreases</a:t>
            </a:r>
            <a:r>
              <a:rPr b="0" lang="en-US" sz="2800" spc="-1" strike="noStrike">
                <a:solidFill>
                  <a:schemeClr val="dk1">
                    <a:lumMod val="65000"/>
                    <a:lumOff val="35000"/>
                  </a:schemeClr>
                </a:solidFill>
                <a:latin typeface="Corbel"/>
              </a:rPr>
              <a:t> clauses are automatically padded to the longest length</a:t>
            </a:r>
            <a:endParaRPr b="0" lang="en-US" sz="2800" spc="-1" strike="noStrike">
              <a:solidFill>
                <a:schemeClr val="dk1">
                  <a:lumMod val="65000"/>
                  <a:lumOff val="35000"/>
                </a:schemeClr>
              </a:solidFill>
              <a:latin typeface="Corbel"/>
            </a:endParaRPr>
          </a:p>
        </p:txBody>
      </p:sp>
      <p:sp>
        <p:nvSpPr>
          <p:cNvPr id="181" name="Right Brace 4"/>
          <p:cNvSpPr/>
          <p:nvPr/>
        </p:nvSpPr>
        <p:spPr>
          <a:xfrm rot="5400000">
            <a:off x="6671160" y="925200"/>
            <a:ext cx="307440" cy="2748240"/>
          </a:xfrm>
          <a:prstGeom prst="rightBrace">
            <a:avLst>
              <a:gd name="adj1" fmla="val 8333"/>
              <a:gd name="adj2" fmla="val 50000"/>
            </a:avLst>
          </a:prstGeom>
          <a:noFill/>
          <a:ln>
            <a:solidFill>
              <a:srgbClr val="000000"/>
            </a:solidFill>
            <a:rou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 defTabSz="457200">
              <a:lnSpc>
                <a:spcPct val="100000"/>
              </a:lnSpc>
            </a:pPr>
            <a:endParaRPr b="0" lang="en-US" sz="1800" spc="-1" strike="noStrike">
              <a:solidFill>
                <a:schemeClr val="dk1"/>
              </a:solidFill>
              <a:latin typeface="Corbel"/>
            </a:endParaRPr>
          </a:p>
        </p:txBody>
      </p:sp>
      <p:sp>
        <p:nvSpPr>
          <p:cNvPr id="182" name="TextBox 5"/>
          <p:cNvSpPr/>
          <p:nvPr/>
        </p:nvSpPr>
        <p:spPr>
          <a:xfrm>
            <a:off x="6663960" y="2398320"/>
            <a:ext cx="4273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defTabSz="457200">
              <a:lnSpc>
                <a:spcPct val="100000"/>
              </a:lnSpc>
            </a:pPr>
            <a:r>
              <a:rPr b="0" i="1" lang="en-US" sz="2000" spc="-1" strike="noStrike">
                <a:solidFill>
                  <a:schemeClr val="dk1"/>
                </a:solidFill>
                <a:latin typeface="Corbel"/>
              </a:rPr>
              <a:t>k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83" name="Picture 6" descr=""/>
          <p:cNvPicPr/>
          <p:nvPr/>
        </p:nvPicPr>
        <p:blipFill>
          <a:blip r:embed="rId1"/>
          <a:stretch/>
        </p:blipFill>
        <p:spPr>
          <a:xfrm>
            <a:off x="293400" y="1123920"/>
            <a:ext cx="1791720" cy="14868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Frame">
  <a:themeElements>
    <a:clrScheme name="Frame">
      <a:dk1>
        <a:srgbClr val="000000"/>
      </a:dk1>
      <a:lt1>
        <a:srgbClr val="ffffff"/>
      </a:lt1>
      <a:dk2>
        <a:srgbClr val="545454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Frame">
      <a:majorFont>
        <a:latin typeface="Corbel" panose="020B0503020204020204" pitchFamily="0" charset="1"/>
        <a:ea typeface=""/>
        <a:cs typeface=""/>
      </a:majorFont>
      <a:minorFont>
        <a:latin typeface="Corbel" panose="020B0503020204020204" pitchFamily="0" charset="1"/>
        <a:ea typeface=""/>
        <a:cs typeface=""/>
      </a:minorFont>
    </a:fontScheme>
    <a:fmtScheme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</a:schemeClr>
        </a:solidFill>
      </a:fillStyleLst>
      <a:lnStyleLst>
        <a:ln w="9525" cap="flat" cmpd="sng" algn="ctr">
          <a:prstDash val="solid"/>
        </a:ln>
        <a:ln w="10795" cap="flat" cmpd="sng" algn="ctr">
          <a:prstDash val="solid"/>
        </a:ln>
        <a:ln w="17145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48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tint val="98000"/>
                <a:shade val="80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19445</TotalTime>
  <Application>LibreOffice/24.2.7.2$Linux_X86_64 LibreOffice_project/420$Build-2</Application>
  <AppVersion>15.0000</AppVersion>
  <Words>1515</Words>
  <Paragraphs>238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2024-05-08T20:26:49Z</dcterms:created>
  <dc:creator>Leino, Rustan</dc:creator>
  <dc:description/>
  <dc:language>en-US</dc:language>
  <cp:lastModifiedBy/>
  <cp:lastPrinted>2024-08-16T06:07:42Z</cp:lastPrinted>
  <dcterms:modified xsi:type="dcterms:W3CDTF">2026-10-18T15:17:39Z</dcterms:modified>
  <cp:revision>90</cp:revision>
  <dc:subject/>
  <dc:title>Partial functions by total functions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20</vt:i4>
  </property>
</Properties>
</file>