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438912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0021"/>
    <a:srgbClr val="9900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333" autoAdjust="0"/>
  </p:normalViewPr>
  <p:slideViewPr>
    <p:cSldViewPr>
      <p:cViewPr>
        <p:scale>
          <a:sx n="30" d="100"/>
          <a:sy n="30" d="100"/>
        </p:scale>
        <p:origin x="-852" y="4566"/>
      </p:cViewPr>
      <p:guideLst>
        <p:guide orient="horz" pos="13824"/>
        <p:guide pos="10368"/>
        <p:guide pos="288"/>
        <p:guide pos="20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7BFCCD-17A4-4451-9844-B06384B9B4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97100" y="696913"/>
            <a:ext cx="2616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BFDAE9-895F-4338-8E9A-08BF9F49E6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46E60-2F81-4E3E-A6AA-7DDAE6376F93}" type="slidenum">
              <a:rPr lang="en-US"/>
              <a:pPr/>
              <a:t>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13635038"/>
            <a:ext cx="27981275" cy="9407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24871363"/>
            <a:ext cx="23044150" cy="11217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B5EBE-2005-46FA-8D1A-005CFF56B1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9375D-01D0-471B-9E7D-65C991425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5313" y="3902075"/>
            <a:ext cx="6994525" cy="3511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563" y="3902075"/>
            <a:ext cx="20834350" cy="35112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C8C1E-BF3F-4F32-8D17-B97C46DBD4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B04CD-05BD-433E-ACD5-9AD52ED36E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3525"/>
            <a:ext cx="27981275" cy="8718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2325"/>
            <a:ext cx="27981275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7930E-CD3A-4D0B-BF7B-6CFEF27D4B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563" y="12679363"/>
            <a:ext cx="13914437" cy="2633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12679363"/>
            <a:ext cx="13914438" cy="2633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DFEB7-5FE4-43AC-8ABB-8C7A63588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57363"/>
            <a:ext cx="29625925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9825038"/>
            <a:ext cx="14544675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13919200"/>
            <a:ext cx="14544675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9825038"/>
            <a:ext cx="14549438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13919200"/>
            <a:ext cx="14549438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C5D65-BD5D-44D8-BA86-DC1F240D32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E02EC-41C8-4AD4-BD61-2B1B93D8E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8FB15-B958-4AD2-9F10-88BC2BF1A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47838"/>
            <a:ext cx="10829925" cy="7437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1747838"/>
            <a:ext cx="18402300" cy="37460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9185275"/>
            <a:ext cx="10829925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FF674-4D47-438C-AB1B-5425DAFDC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30724475"/>
            <a:ext cx="19751675" cy="3625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3921125"/>
            <a:ext cx="19751675" cy="26335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34350325"/>
            <a:ext cx="19751675" cy="5151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1B4CE-611E-4DD3-8D7E-6379FD9ED9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8563" y="3902075"/>
            <a:ext cx="279812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768" tIns="219389" rIns="438768" bIns="2193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563" y="12679363"/>
            <a:ext cx="27981275" cy="263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768" tIns="219389" rIns="438768" bIns="219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8563" y="39989125"/>
            <a:ext cx="6858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768" tIns="219389" rIns="438768" bIns="219389" numCol="1" anchor="t" anchorCtr="0" compatLnSpc="1">
            <a:prstTxWarp prst="textNoShape">
              <a:avLst/>
            </a:prstTxWarp>
          </a:bodyPr>
          <a:lstStyle>
            <a:lvl1pPr defTabSz="4389438">
              <a:defRPr sz="67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438" y="39989125"/>
            <a:ext cx="10423525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768" tIns="219389" rIns="438768" bIns="219389" numCol="1" anchor="t" anchorCtr="0" compatLnSpc="1">
            <a:prstTxWarp prst="textNoShape">
              <a:avLst/>
            </a:prstTxWarp>
          </a:bodyPr>
          <a:lstStyle>
            <a:lvl1pPr algn="ctr" defTabSz="4389438">
              <a:defRPr sz="67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838" y="39989125"/>
            <a:ext cx="6858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768" tIns="219389" rIns="438768" bIns="219389" numCol="1" anchor="t" anchorCtr="0" compatLnSpc="1">
            <a:prstTxWarp prst="textNoShape">
              <a:avLst/>
            </a:prstTxWarp>
          </a:bodyPr>
          <a:lstStyle>
            <a:lvl1pPr algn="r" defTabSz="4389438">
              <a:defRPr sz="6700"/>
            </a:lvl1pPr>
          </a:lstStyle>
          <a:p>
            <a:fld id="{9C94D1ED-2BEC-4E4F-A339-D2FE7BCFDE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1646238" indent="-1646238" algn="l" defTabSz="4389438" rtl="0" fontAlgn="base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fontAlgn="base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  <a:ea typeface="+mn-ea"/>
        </a:defRPr>
      </a:lvl2pPr>
      <a:lvl3pPr marL="5486400" indent="-1096963" algn="l" defTabSz="4389438" rtl="0" fontAlgn="base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  <a:ea typeface="+mn-ea"/>
        </a:defRPr>
      </a:lvl3pPr>
      <a:lvl4pPr marL="7680325" indent="-1096963" algn="l" defTabSz="4389438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+mn-ea"/>
        </a:defRPr>
      </a:lvl4pPr>
      <a:lvl5pPr marL="98758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86000" y="990600"/>
            <a:ext cx="28724225" cy="208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1" tIns="45701" rIns="91411" bIns="4570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HIGH-TEMPERATURE REACTIONS OF </a:t>
            </a:r>
          </a:p>
          <a:p>
            <a:pPr algn="ctr">
              <a:lnSpc>
                <a:spcPct val="90000"/>
              </a:lnSpc>
            </a:pP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OH WITH LINEAR ALKENES UP TO C4 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648200" y="3352800"/>
            <a:ext cx="24082375" cy="29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1" tIns="45701" rIns="91411" bIns="45701">
            <a:spAutoFit/>
          </a:bodyPr>
          <a:lstStyle/>
          <a:p>
            <a:pPr algn="ctr"/>
            <a:r>
              <a:rPr lang="en-US" sz="5800" dirty="0" err="1" smtClean="0">
                <a:latin typeface="Times New Roman" pitchFamily="18" charset="0"/>
              </a:rPr>
              <a:t>Subith</a:t>
            </a:r>
            <a:r>
              <a:rPr lang="en-US" sz="5800" dirty="0" smtClean="0">
                <a:latin typeface="Times New Roman" pitchFamily="18" charset="0"/>
              </a:rPr>
              <a:t> S</a:t>
            </a:r>
            <a:r>
              <a:rPr lang="en-US" sz="5800" dirty="0">
                <a:latin typeface="Times New Roman" pitchFamily="18" charset="0"/>
              </a:rPr>
              <a:t>. </a:t>
            </a:r>
            <a:r>
              <a:rPr lang="en-US" sz="5800" dirty="0" err="1" smtClean="0">
                <a:latin typeface="Times New Roman" pitchFamily="18" charset="0"/>
              </a:rPr>
              <a:t>Vasu</a:t>
            </a:r>
            <a:r>
              <a:rPr lang="en-US" sz="5800" dirty="0" smtClean="0">
                <a:latin typeface="Times New Roman" pitchFamily="18" charset="0"/>
              </a:rPr>
              <a:t>*, David F</a:t>
            </a:r>
            <a:r>
              <a:rPr lang="en-US" sz="5800" dirty="0">
                <a:latin typeface="Times New Roman" pitchFamily="18" charset="0"/>
              </a:rPr>
              <a:t>. Davidson, </a:t>
            </a:r>
            <a:r>
              <a:rPr lang="en-US" sz="5800" dirty="0" smtClean="0">
                <a:latin typeface="Times New Roman" pitchFamily="18" charset="0"/>
              </a:rPr>
              <a:t>Ronald </a:t>
            </a:r>
            <a:r>
              <a:rPr lang="en-US" sz="5800" dirty="0">
                <a:latin typeface="Times New Roman" pitchFamily="18" charset="0"/>
              </a:rPr>
              <a:t>K. </a:t>
            </a:r>
            <a:r>
              <a:rPr lang="en-US" sz="5800" dirty="0" smtClean="0">
                <a:latin typeface="Times New Roman" pitchFamily="18" charset="0"/>
              </a:rPr>
              <a:t>Hanson, and David M. Golden</a:t>
            </a:r>
            <a:endParaRPr lang="en-US" sz="5800" dirty="0">
              <a:latin typeface="Times New Roman" pitchFamily="18" charset="0"/>
            </a:endParaRP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</a:rPr>
              <a:t>Mechanical Engineering Department, Stanford University, Stanford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</a:rPr>
              <a:t>, CA 94305</a:t>
            </a:r>
          </a:p>
          <a:p>
            <a:pPr algn="ctr"/>
            <a:r>
              <a:rPr lang="en-US" sz="4400" i="1" dirty="0" smtClean="0">
                <a:solidFill>
                  <a:srgbClr val="FF0000"/>
                </a:solidFill>
                <a:latin typeface="Times New Roman" pitchFamily="18" charset="0"/>
              </a:rPr>
              <a:t>* Present address: Sandia National Laboratories, Livermore, CA 94551, svasu@sandia.gov</a:t>
            </a:r>
            <a:endParaRPr lang="en-US" sz="44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</a:rPr>
              <a:t>Sponsor: DOE Office of Basic Energy Sciences</a:t>
            </a:r>
            <a:endParaRPr lang="en-US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6726238"/>
            <a:ext cx="10287000" cy="731837"/>
          </a:xfrm>
          <a:prstGeom prst="rect">
            <a:avLst/>
          </a:prstGeom>
          <a:solidFill>
            <a:srgbClr val="8B133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895725" y="6818313"/>
            <a:ext cx="3038475" cy="517525"/>
          </a:xfrm>
          <a:prstGeom prst="rect">
            <a:avLst/>
          </a:prstGeom>
          <a:solidFill>
            <a:srgbClr val="8B1336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3400" b="1" dirty="0">
                <a:solidFill>
                  <a:srgbClr val="FFFFFF"/>
                </a:solidFill>
              </a:rPr>
              <a:t>1. Motivation</a:t>
            </a:r>
            <a:endParaRPr lang="en-US" sz="3400" b="1" dirty="0"/>
          </a:p>
        </p:txBody>
      </p:sp>
      <p:grpSp>
        <p:nvGrpSpPr>
          <p:cNvPr id="2057" name="Group 9"/>
          <p:cNvGrpSpPr>
            <a:grpSpLocks/>
          </p:cNvGrpSpPr>
          <p:nvPr/>
        </p:nvGrpSpPr>
        <p:grpSpPr bwMode="auto">
          <a:xfrm>
            <a:off x="0" y="14706600"/>
            <a:ext cx="10287000" cy="731838"/>
            <a:chOff x="5815" y="4344"/>
            <a:chExt cx="4920" cy="462"/>
          </a:xfrm>
        </p:grpSpPr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5815" y="4344"/>
              <a:ext cx="4920" cy="462"/>
            </a:xfrm>
            <a:prstGeom prst="rect">
              <a:avLst/>
            </a:prstGeom>
            <a:solidFill>
              <a:srgbClr val="8B1336"/>
            </a:solidFill>
            <a:ln w="9525">
              <a:noFill/>
              <a:miter lim="800000"/>
              <a:headEnd/>
              <a:tailEnd/>
            </a:ln>
          </p:spPr>
          <p:txBody>
            <a:bodyPr lIns="91411" tIns="45701" rIns="91411" bIns="45701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7435" y="4402"/>
              <a:ext cx="1550" cy="327"/>
            </a:xfrm>
            <a:prstGeom prst="rect">
              <a:avLst/>
            </a:prstGeom>
            <a:solidFill>
              <a:srgbClr val="8B133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1">
                  <a:solidFill>
                    <a:srgbClr val="FFFFFF"/>
                  </a:solidFill>
                </a:rPr>
                <a:t>2. Current Work</a:t>
              </a:r>
            </a:p>
          </p:txBody>
        </p:sp>
      </p:grpSp>
      <p:grpSp>
        <p:nvGrpSpPr>
          <p:cNvPr id="2060" name="Group 12"/>
          <p:cNvGrpSpPr>
            <a:grpSpLocks/>
          </p:cNvGrpSpPr>
          <p:nvPr/>
        </p:nvGrpSpPr>
        <p:grpSpPr bwMode="auto">
          <a:xfrm>
            <a:off x="11356848" y="6726238"/>
            <a:ext cx="10282237" cy="731837"/>
            <a:chOff x="11294" y="4344"/>
            <a:chExt cx="4915" cy="462"/>
          </a:xfrm>
        </p:grpSpPr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1294" y="4344"/>
              <a:ext cx="4915" cy="462"/>
            </a:xfrm>
            <a:prstGeom prst="rect">
              <a:avLst/>
            </a:prstGeom>
            <a:solidFill>
              <a:srgbClr val="8B13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12351" y="4402"/>
              <a:ext cx="2715" cy="330"/>
            </a:xfrm>
            <a:prstGeom prst="rect">
              <a:avLst/>
            </a:prstGeom>
            <a:solidFill>
              <a:srgbClr val="8B133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1" dirty="0">
                  <a:solidFill>
                    <a:srgbClr val="FFFFFF"/>
                  </a:solidFill>
                </a:rPr>
                <a:t>5. Results: </a:t>
              </a:r>
              <a:r>
                <a:rPr lang="en-US" sz="3400" b="1" dirty="0" smtClean="0">
                  <a:solidFill>
                    <a:srgbClr val="FFFFFF"/>
                  </a:solidFill>
                </a:rPr>
                <a:t>Kinetic Analysis</a:t>
              </a:r>
              <a:endParaRPr lang="en-US" sz="3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22639338" y="6705600"/>
            <a:ext cx="10279062" cy="731838"/>
          </a:xfrm>
          <a:prstGeom prst="rect">
            <a:avLst/>
          </a:prstGeom>
          <a:solidFill>
            <a:srgbClr val="8B133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24917400" y="6781800"/>
            <a:ext cx="5557483" cy="523220"/>
          </a:xfrm>
          <a:prstGeom prst="rect">
            <a:avLst/>
          </a:prstGeom>
          <a:solidFill>
            <a:srgbClr val="8B1336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400" b="1" dirty="0">
                <a:solidFill>
                  <a:srgbClr val="FFFFFF"/>
                </a:solidFill>
              </a:rPr>
              <a:t>6. Results: </a:t>
            </a:r>
            <a:r>
              <a:rPr lang="en-US" sz="3400" b="1" dirty="0" smtClean="0">
                <a:solidFill>
                  <a:srgbClr val="FFFFFF"/>
                </a:solidFill>
              </a:rPr>
              <a:t>Arrhenius Plots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22640544" y="34518600"/>
            <a:ext cx="10280650" cy="731838"/>
          </a:xfrm>
          <a:prstGeom prst="rect">
            <a:avLst/>
          </a:prstGeom>
          <a:solidFill>
            <a:srgbClr val="8B133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23974613" y="34671000"/>
            <a:ext cx="6678239" cy="523220"/>
          </a:xfrm>
          <a:prstGeom prst="rect">
            <a:avLst/>
          </a:prstGeom>
          <a:solidFill>
            <a:srgbClr val="8B1336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FFFFFF"/>
                </a:solidFill>
              </a:rPr>
              <a:t>8. </a:t>
            </a:r>
            <a:r>
              <a:rPr lang="en-US" sz="3400" b="1" dirty="0">
                <a:solidFill>
                  <a:srgbClr val="FFFFFF"/>
                </a:solidFill>
              </a:rPr>
              <a:t>Conclusions and Future Work</a:t>
            </a:r>
          </a:p>
        </p:txBody>
      </p:sp>
      <p:pic>
        <p:nvPicPr>
          <p:cNvPr id="2079" name="Picture 31" descr="SU_Seal_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22600" y="1141413"/>
            <a:ext cx="4495800" cy="4481512"/>
          </a:xfrm>
          <a:prstGeom prst="rect">
            <a:avLst/>
          </a:prstGeom>
          <a:noFill/>
        </p:spPr>
      </p:pic>
      <p:grpSp>
        <p:nvGrpSpPr>
          <p:cNvPr id="2087" name="Group 39"/>
          <p:cNvGrpSpPr>
            <a:grpSpLocks/>
          </p:cNvGrpSpPr>
          <p:nvPr/>
        </p:nvGrpSpPr>
        <p:grpSpPr bwMode="auto">
          <a:xfrm>
            <a:off x="0" y="32385000"/>
            <a:ext cx="10287000" cy="731838"/>
            <a:chOff x="5815" y="4344"/>
            <a:chExt cx="4920" cy="462"/>
          </a:xfrm>
        </p:grpSpPr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5815" y="4344"/>
              <a:ext cx="4920" cy="462"/>
            </a:xfrm>
            <a:prstGeom prst="rect">
              <a:avLst/>
            </a:prstGeom>
            <a:solidFill>
              <a:srgbClr val="8B1336"/>
            </a:solidFill>
            <a:ln w="9525">
              <a:noFill/>
              <a:miter lim="800000"/>
              <a:headEnd/>
              <a:tailEnd/>
            </a:ln>
          </p:spPr>
          <p:txBody>
            <a:bodyPr lIns="91411" tIns="45701" rIns="91411" bIns="45701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7435" y="4402"/>
              <a:ext cx="2227" cy="327"/>
            </a:xfrm>
            <a:prstGeom prst="rect">
              <a:avLst/>
            </a:prstGeom>
            <a:solidFill>
              <a:srgbClr val="8B133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1" dirty="0">
                  <a:solidFill>
                    <a:srgbClr val="FFFFFF"/>
                  </a:solidFill>
                </a:rPr>
                <a:t>4. Experimental Set-up</a:t>
              </a:r>
            </a:p>
          </p:txBody>
        </p:sp>
      </p:grpSp>
      <p:grpSp>
        <p:nvGrpSpPr>
          <p:cNvPr id="2093" name="Group 45"/>
          <p:cNvGrpSpPr>
            <a:grpSpLocks/>
          </p:cNvGrpSpPr>
          <p:nvPr/>
        </p:nvGrpSpPr>
        <p:grpSpPr bwMode="auto">
          <a:xfrm>
            <a:off x="0" y="23164800"/>
            <a:ext cx="10287000" cy="731838"/>
            <a:chOff x="5815" y="4344"/>
            <a:chExt cx="4920" cy="462"/>
          </a:xfrm>
        </p:grpSpPr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5815" y="4344"/>
              <a:ext cx="4920" cy="462"/>
            </a:xfrm>
            <a:prstGeom prst="rect">
              <a:avLst/>
            </a:prstGeom>
            <a:solidFill>
              <a:srgbClr val="8B1336"/>
            </a:solidFill>
            <a:ln w="9525">
              <a:noFill/>
              <a:miter lim="800000"/>
              <a:headEnd/>
              <a:tailEnd/>
            </a:ln>
          </p:spPr>
          <p:txBody>
            <a:bodyPr lIns="91411" tIns="45701" rIns="91411" bIns="45701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>
              <a:off x="7435" y="4402"/>
              <a:ext cx="2376" cy="327"/>
            </a:xfrm>
            <a:prstGeom prst="rect">
              <a:avLst/>
            </a:prstGeom>
            <a:solidFill>
              <a:srgbClr val="8B133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1">
                  <a:solidFill>
                    <a:srgbClr val="FFFFFF"/>
                  </a:solidFill>
                </a:rPr>
                <a:t>3. Shock Tube Overview</a:t>
              </a:r>
            </a:p>
          </p:txBody>
        </p:sp>
      </p:grpSp>
      <p:sp>
        <p:nvSpPr>
          <p:cNvPr id="2112" name="Line 64"/>
          <p:cNvSpPr>
            <a:spLocks noChangeShapeType="1"/>
          </p:cNvSpPr>
          <p:nvPr/>
        </p:nvSpPr>
        <p:spPr bwMode="auto">
          <a:xfrm>
            <a:off x="10820400" y="27813000"/>
            <a:ext cx="11125200" cy="0"/>
          </a:xfrm>
          <a:prstGeom prst="line">
            <a:avLst/>
          </a:prstGeom>
          <a:noFill/>
          <a:ln w="34925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4" name="Line 66"/>
          <p:cNvSpPr>
            <a:spLocks noChangeShapeType="1"/>
          </p:cNvSpPr>
          <p:nvPr/>
        </p:nvSpPr>
        <p:spPr bwMode="auto">
          <a:xfrm>
            <a:off x="10820400" y="20878800"/>
            <a:ext cx="11125200" cy="0"/>
          </a:xfrm>
          <a:prstGeom prst="line">
            <a:avLst/>
          </a:prstGeom>
          <a:noFill/>
          <a:ln w="34925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5" name="Line 67"/>
          <p:cNvSpPr>
            <a:spLocks noChangeShapeType="1"/>
          </p:cNvSpPr>
          <p:nvPr/>
        </p:nvSpPr>
        <p:spPr bwMode="auto">
          <a:xfrm>
            <a:off x="10820400" y="14173200"/>
            <a:ext cx="11125200" cy="0"/>
          </a:xfrm>
          <a:prstGeom prst="line">
            <a:avLst/>
          </a:prstGeom>
          <a:noFill/>
          <a:ln w="34925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6" name="Line 68"/>
          <p:cNvSpPr>
            <a:spLocks noChangeShapeType="1"/>
          </p:cNvSpPr>
          <p:nvPr/>
        </p:nvSpPr>
        <p:spPr bwMode="auto">
          <a:xfrm>
            <a:off x="22326600" y="14173200"/>
            <a:ext cx="10591800" cy="0"/>
          </a:xfrm>
          <a:prstGeom prst="line">
            <a:avLst/>
          </a:prstGeom>
          <a:noFill/>
          <a:ln w="34925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120" name="Picture 72" descr="SU_Seal_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495800" cy="4481513"/>
          </a:xfrm>
          <a:prstGeom prst="rect">
            <a:avLst/>
          </a:prstGeom>
          <a:noFill/>
        </p:spPr>
      </p:pic>
      <p:sp>
        <p:nvSpPr>
          <p:cNvPr id="2124" name="Rectangle 76"/>
          <p:cNvSpPr>
            <a:spLocks noChangeArrowheads="1"/>
          </p:cNvSpPr>
          <p:nvPr/>
        </p:nvSpPr>
        <p:spPr bwMode="auto">
          <a:xfrm>
            <a:off x="18897600" y="309372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924800"/>
            <a:ext cx="10485821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612600"/>
            <a:ext cx="10687574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002000"/>
            <a:ext cx="1057514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28600" y="33680400"/>
            <a:ext cx="11345013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Line 68"/>
          <p:cNvSpPr>
            <a:spLocks noChangeShapeType="1"/>
          </p:cNvSpPr>
          <p:nvPr/>
        </p:nvSpPr>
        <p:spPr bwMode="auto">
          <a:xfrm>
            <a:off x="22329648" y="20878800"/>
            <a:ext cx="10820400" cy="0"/>
          </a:xfrm>
          <a:prstGeom prst="line">
            <a:avLst/>
          </a:prstGeom>
          <a:noFill/>
          <a:ln w="34925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Line 68"/>
          <p:cNvSpPr>
            <a:spLocks noChangeShapeType="1"/>
          </p:cNvSpPr>
          <p:nvPr/>
        </p:nvSpPr>
        <p:spPr bwMode="auto">
          <a:xfrm>
            <a:off x="22329648" y="27813000"/>
            <a:ext cx="10820400" cy="0"/>
          </a:xfrm>
          <a:prstGeom prst="line">
            <a:avLst/>
          </a:prstGeom>
          <a:noFill/>
          <a:ln w="34925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402800" y="7543800"/>
            <a:ext cx="10287000" cy="652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17477" y="35509200"/>
            <a:ext cx="1080092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734800" y="7620000"/>
            <a:ext cx="99713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ight Arrow 46"/>
          <p:cNvSpPr/>
          <p:nvPr/>
        </p:nvSpPr>
        <p:spPr bwMode="auto">
          <a:xfrm>
            <a:off x="21945600" y="10591800"/>
            <a:ext cx="6096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223849" y="14554200"/>
            <a:ext cx="1092626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ight Arrow 48"/>
          <p:cNvSpPr/>
          <p:nvPr/>
        </p:nvSpPr>
        <p:spPr bwMode="auto">
          <a:xfrm>
            <a:off x="21945600" y="16611600"/>
            <a:ext cx="6096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049000" y="21183600"/>
            <a:ext cx="1116516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60506" y="28041600"/>
            <a:ext cx="11448766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297532" y="27923121"/>
            <a:ext cx="10620868" cy="621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ight Arrow 56"/>
          <p:cNvSpPr/>
          <p:nvPr/>
        </p:nvSpPr>
        <p:spPr bwMode="auto">
          <a:xfrm>
            <a:off x="21945600" y="30327600"/>
            <a:ext cx="6096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grpSp>
        <p:nvGrpSpPr>
          <p:cNvPr id="58" name="Group 12"/>
          <p:cNvGrpSpPr>
            <a:grpSpLocks/>
          </p:cNvGrpSpPr>
          <p:nvPr/>
        </p:nvGrpSpPr>
        <p:grpSpPr bwMode="auto">
          <a:xfrm>
            <a:off x="11353799" y="34518600"/>
            <a:ext cx="10282237" cy="731837"/>
            <a:chOff x="11294" y="4344"/>
            <a:chExt cx="4915" cy="462"/>
          </a:xfrm>
        </p:grpSpPr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11294" y="4344"/>
              <a:ext cx="4915" cy="462"/>
            </a:xfrm>
            <a:prstGeom prst="rect">
              <a:avLst/>
            </a:prstGeom>
            <a:solidFill>
              <a:srgbClr val="8B13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14"/>
            <p:cNvSpPr>
              <a:spLocks noChangeArrowheads="1"/>
            </p:cNvSpPr>
            <p:nvPr/>
          </p:nvSpPr>
          <p:spPr bwMode="auto">
            <a:xfrm>
              <a:off x="12351" y="4402"/>
              <a:ext cx="3115" cy="330"/>
            </a:xfrm>
            <a:prstGeom prst="rect">
              <a:avLst/>
            </a:prstGeom>
            <a:solidFill>
              <a:srgbClr val="8B133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1" dirty="0">
                  <a:solidFill>
                    <a:srgbClr val="FFFFFF"/>
                  </a:solidFill>
                </a:rPr>
                <a:t>7</a:t>
              </a:r>
              <a:r>
                <a:rPr lang="en-US" sz="3400" b="1" dirty="0" smtClean="0">
                  <a:solidFill>
                    <a:srgbClr val="FFFFFF"/>
                  </a:solidFill>
                </a:rPr>
                <a:t>. </a:t>
              </a:r>
              <a:r>
                <a:rPr lang="en-US" sz="3400" b="1" dirty="0">
                  <a:solidFill>
                    <a:srgbClr val="FFFFFF"/>
                  </a:solidFill>
                </a:rPr>
                <a:t>Results: </a:t>
              </a:r>
              <a:r>
                <a:rPr lang="en-US" sz="3400" b="1" dirty="0" smtClean="0">
                  <a:solidFill>
                    <a:srgbClr val="FFFFFF"/>
                  </a:solidFill>
                </a:rPr>
                <a:t>Secondary Reaction</a:t>
              </a:r>
              <a:endParaRPr lang="en-US" sz="3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429999" y="35450189"/>
            <a:ext cx="10405773" cy="57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555199" y="14401799"/>
            <a:ext cx="10363201" cy="635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Line 66"/>
          <p:cNvSpPr>
            <a:spLocks noChangeShapeType="1"/>
          </p:cNvSpPr>
          <p:nvPr/>
        </p:nvSpPr>
        <p:spPr bwMode="auto">
          <a:xfrm>
            <a:off x="0" y="41452800"/>
            <a:ext cx="32918400" cy="0"/>
          </a:xfrm>
          <a:prstGeom prst="line">
            <a:avLst/>
          </a:prstGeom>
          <a:noFill/>
          <a:ln w="34925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4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326600" y="21717000"/>
            <a:ext cx="10591800" cy="533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ight Arrow 64"/>
          <p:cNvSpPr/>
          <p:nvPr/>
        </p:nvSpPr>
        <p:spPr bwMode="auto">
          <a:xfrm>
            <a:off x="21945600" y="23622000"/>
            <a:ext cx="6096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104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MaryAnn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</dc:creator>
  <cp:lastModifiedBy>svasu</cp:lastModifiedBy>
  <cp:revision>69</cp:revision>
  <dcterms:created xsi:type="dcterms:W3CDTF">2007-02-09T00:24:39Z</dcterms:created>
  <dcterms:modified xsi:type="dcterms:W3CDTF">2011-07-09T03:05:05Z</dcterms:modified>
</cp:coreProperties>
</file>