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8821063" cy="40405050"/>
  <p:notesSz cx="7099300" cy="10234613"/>
  <p:defaultTextStyle>
    <a:defPPr>
      <a:defRPr lang="es-ES"/>
    </a:defPPr>
    <a:lvl1pPr marL="0" algn="l" defTabSz="4571449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1pPr>
    <a:lvl2pPr marL="2285727" algn="l" defTabSz="4571449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2pPr>
    <a:lvl3pPr marL="4571449" algn="l" defTabSz="4571449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3pPr>
    <a:lvl4pPr marL="6857176" algn="l" defTabSz="4571449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4pPr>
    <a:lvl5pPr marL="9142903" algn="l" defTabSz="4571449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5pPr>
    <a:lvl6pPr marL="11428625" algn="l" defTabSz="4571449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6pPr>
    <a:lvl7pPr marL="13714352" algn="l" defTabSz="4571449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7pPr>
    <a:lvl8pPr marL="16000079" algn="l" defTabSz="4571449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8pPr>
    <a:lvl9pPr marL="18285806" algn="l" defTabSz="4571449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79C6"/>
    <a:srgbClr val="71A0D9"/>
    <a:srgbClr val="6798D3"/>
    <a:srgbClr val="709ED6"/>
    <a:srgbClr val="00CC00"/>
    <a:srgbClr val="FFFF66"/>
    <a:srgbClr val="DEB400"/>
    <a:srgbClr val="FF99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849" autoAdjust="0"/>
    <p:restoredTop sz="95164" autoAdjust="0"/>
  </p:normalViewPr>
  <p:slideViewPr>
    <p:cSldViewPr>
      <p:cViewPr>
        <p:scale>
          <a:sx n="50" d="100"/>
          <a:sy n="50" d="100"/>
        </p:scale>
        <p:origin x="-78" y="3528"/>
      </p:cViewPr>
      <p:guideLst>
        <p:guide orient="horz" pos="12726"/>
        <p:guide pos="90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CE8E179-E444-4F61-9003-7A421AB8D457}" type="datetimeFigureOut">
              <a:rPr lang="es-ES" smtClean="0"/>
              <a:pPr/>
              <a:t>04/03/2011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768350"/>
            <a:ext cx="27368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3087327-2181-4E1F-A73C-AFD6EE0289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1449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1pPr>
    <a:lvl2pPr marL="2285727" algn="l" defTabSz="4571449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2pPr>
    <a:lvl3pPr marL="4571449" algn="l" defTabSz="4571449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3pPr>
    <a:lvl4pPr marL="6857176" algn="l" defTabSz="4571449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4pPr>
    <a:lvl5pPr marL="9142903" algn="l" defTabSz="4571449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5pPr>
    <a:lvl6pPr marL="11428625" algn="l" defTabSz="4571449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6pPr>
    <a:lvl7pPr marL="13714352" algn="l" defTabSz="4571449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7pPr>
    <a:lvl8pPr marL="16000079" algn="l" defTabSz="4571449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8pPr>
    <a:lvl9pPr marL="18285806" algn="l" defTabSz="4571449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87327-2181-4E1F-A73C-AFD6EE028995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61580" y="12551767"/>
            <a:ext cx="24497904" cy="866089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323160" y="22896195"/>
            <a:ext cx="20174744" cy="103257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85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71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57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142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428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714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000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2858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8321D-176F-4704-AF21-B9693315C279}" type="datetimeFigureOut">
              <a:rPr lang="es-ES" smtClean="0"/>
              <a:pPr/>
              <a:t>04/03/2011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B77A-19CB-440C-ACFC-743272117E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8321D-176F-4704-AF21-B9693315C279}" type="datetimeFigureOut">
              <a:rPr lang="es-ES" smtClean="0"/>
              <a:pPr/>
              <a:t>04/03/2011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B77A-19CB-440C-ACFC-743272117E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5671451" y="2160553"/>
            <a:ext cx="4863556" cy="459607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80796" y="2160553"/>
            <a:ext cx="14110314" cy="459607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8321D-176F-4704-AF21-B9693315C279}" type="datetimeFigureOut">
              <a:rPr lang="es-ES" smtClean="0"/>
              <a:pPr/>
              <a:t>04/03/2011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B77A-19CB-440C-ACFC-743272117E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8321D-176F-4704-AF21-B9693315C279}" type="datetimeFigureOut">
              <a:rPr lang="es-ES" smtClean="0"/>
              <a:pPr/>
              <a:t>04/03/2011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B77A-19CB-440C-ACFC-743272117E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76666" y="25963987"/>
            <a:ext cx="24497904" cy="8024892"/>
          </a:xfrm>
        </p:spPr>
        <p:txBody>
          <a:bodyPr anchor="t"/>
          <a:lstStyle>
            <a:lvl1pPr algn="l">
              <a:defRPr sz="20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76666" y="17125393"/>
            <a:ext cx="24497904" cy="8838600"/>
          </a:xfrm>
        </p:spPr>
        <p:txBody>
          <a:bodyPr anchor="b"/>
          <a:lstStyle>
            <a:lvl1pPr marL="0" indent="0">
              <a:buNone/>
              <a:defRPr sz="10000">
                <a:solidFill>
                  <a:schemeClr val="tx1">
                    <a:tint val="75000"/>
                  </a:schemeClr>
                </a:solidFill>
              </a:defRPr>
            </a:lvl1pPr>
            <a:lvl2pPr marL="2285727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2pPr>
            <a:lvl3pPr marL="4571449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3pPr>
            <a:lvl4pPr marL="6857176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4pPr>
            <a:lvl5pPr marL="9142903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5pPr>
            <a:lvl6pPr marL="11428625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6pPr>
            <a:lvl7pPr marL="13714352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7pPr>
            <a:lvl8pPr marL="16000079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8pPr>
            <a:lvl9pPr marL="18285806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8321D-176F-4704-AF21-B9693315C279}" type="datetimeFigureOut">
              <a:rPr lang="es-ES" smtClean="0"/>
              <a:pPr/>
              <a:t>04/03/2011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B77A-19CB-440C-ACFC-743272117E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80797" y="12570466"/>
            <a:ext cx="9486933" cy="35550837"/>
          </a:xfrm>
        </p:spPr>
        <p:txBody>
          <a:bodyPr/>
          <a:lstStyle>
            <a:lvl1pPr>
              <a:defRPr sz="14000"/>
            </a:lvl1pPr>
            <a:lvl2pPr>
              <a:defRPr sz="12000"/>
            </a:lvl2pPr>
            <a:lvl3pPr>
              <a:defRPr sz="100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1048082" y="12570466"/>
            <a:ext cx="9486933" cy="35550837"/>
          </a:xfrm>
        </p:spPr>
        <p:txBody>
          <a:bodyPr/>
          <a:lstStyle>
            <a:lvl1pPr>
              <a:defRPr sz="14000"/>
            </a:lvl1pPr>
            <a:lvl2pPr>
              <a:defRPr sz="12000"/>
            </a:lvl2pPr>
            <a:lvl3pPr>
              <a:defRPr sz="100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8321D-176F-4704-AF21-B9693315C279}" type="datetimeFigureOut">
              <a:rPr lang="es-ES" smtClean="0"/>
              <a:pPr/>
              <a:t>04/03/2011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B77A-19CB-440C-ACFC-743272117E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1054" y="1618075"/>
            <a:ext cx="25938957" cy="673417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1059" y="9044372"/>
            <a:ext cx="12734308" cy="3769265"/>
          </a:xfrm>
        </p:spPr>
        <p:txBody>
          <a:bodyPr anchor="b"/>
          <a:lstStyle>
            <a:lvl1pPr marL="0" indent="0">
              <a:buNone/>
              <a:defRPr sz="12000" b="1"/>
            </a:lvl1pPr>
            <a:lvl2pPr marL="2285727" indent="0">
              <a:buNone/>
              <a:defRPr sz="10000" b="1"/>
            </a:lvl2pPr>
            <a:lvl3pPr marL="4571449" indent="0">
              <a:buNone/>
              <a:defRPr sz="9000" b="1"/>
            </a:lvl3pPr>
            <a:lvl4pPr marL="6857176" indent="0">
              <a:buNone/>
              <a:defRPr sz="8000" b="1"/>
            </a:lvl4pPr>
            <a:lvl5pPr marL="9142903" indent="0">
              <a:buNone/>
              <a:defRPr sz="8000" b="1"/>
            </a:lvl5pPr>
            <a:lvl6pPr marL="11428625" indent="0">
              <a:buNone/>
              <a:defRPr sz="8000" b="1"/>
            </a:lvl6pPr>
            <a:lvl7pPr marL="13714352" indent="0">
              <a:buNone/>
              <a:defRPr sz="8000" b="1"/>
            </a:lvl7pPr>
            <a:lvl8pPr marL="16000079" indent="0">
              <a:buNone/>
              <a:defRPr sz="8000" b="1"/>
            </a:lvl8pPr>
            <a:lvl9pPr marL="18285806" indent="0">
              <a:buNone/>
              <a:defRPr sz="8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41059" y="12813637"/>
            <a:ext cx="12734308" cy="23279671"/>
          </a:xfrm>
        </p:spPr>
        <p:txBody>
          <a:bodyPr/>
          <a:lstStyle>
            <a:lvl1pPr>
              <a:defRPr sz="12000"/>
            </a:lvl1pPr>
            <a:lvl2pPr>
              <a:defRPr sz="10000"/>
            </a:lvl2pPr>
            <a:lvl3pPr>
              <a:defRPr sz="90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4640708" y="9044372"/>
            <a:ext cx="12739309" cy="3769265"/>
          </a:xfrm>
        </p:spPr>
        <p:txBody>
          <a:bodyPr anchor="b"/>
          <a:lstStyle>
            <a:lvl1pPr marL="0" indent="0">
              <a:buNone/>
              <a:defRPr sz="12000" b="1"/>
            </a:lvl1pPr>
            <a:lvl2pPr marL="2285727" indent="0">
              <a:buNone/>
              <a:defRPr sz="10000" b="1"/>
            </a:lvl2pPr>
            <a:lvl3pPr marL="4571449" indent="0">
              <a:buNone/>
              <a:defRPr sz="9000" b="1"/>
            </a:lvl3pPr>
            <a:lvl4pPr marL="6857176" indent="0">
              <a:buNone/>
              <a:defRPr sz="8000" b="1"/>
            </a:lvl4pPr>
            <a:lvl5pPr marL="9142903" indent="0">
              <a:buNone/>
              <a:defRPr sz="8000" b="1"/>
            </a:lvl5pPr>
            <a:lvl6pPr marL="11428625" indent="0">
              <a:buNone/>
              <a:defRPr sz="8000" b="1"/>
            </a:lvl6pPr>
            <a:lvl7pPr marL="13714352" indent="0">
              <a:buNone/>
              <a:defRPr sz="8000" b="1"/>
            </a:lvl7pPr>
            <a:lvl8pPr marL="16000079" indent="0">
              <a:buNone/>
              <a:defRPr sz="8000" b="1"/>
            </a:lvl8pPr>
            <a:lvl9pPr marL="18285806" indent="0">
              <a:buNone/>
              <a:defRPr sz="8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4640708" y="12813637"/>
            <a:ext cx="12739309" cy="23279671"/>
          </a:xfrm>
        </p:spPr>
        <p:txBody>
          <a:bodyPr/>
          <a:lstStyle>
            <a:lvl1pPr>
              <a:defRPr sz="12000"/>
            </a:lvl1pPr>
            <a:lvl2pPr>
              <a:defRPr sz="10000"/>
            </a:lvl2pPr>
            <a:lvl3pPr>
              <a:defRPr sz="90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8321D-176F-4704-AF21-B9693315C279}" type="datetimeFigureOut">
              <a:rPr lang="es-ES" smtClean="0"/>
              <a:pPr/>
              <a:t>04/03/2011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B77A-19CB-440C-ACFC-743272117E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8321D-176F-4704-AF21-B9693315C279}" type="datetimeFigureOut">
              <a:rPr lang="es-ES" smtClean="0"/>
              <a:pPr/>
              <a:t>04/03/2011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B77A-19CB-440C-ACFC-743272117E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8321D-176F-4704-AF21-B9693315C279}" type="datetimeFigureOut">
              <a:rPr lang="es-ES" smtClean="0"/>
              <a:pPr/>
              <a:t>04/03/2011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B77A-19CB-440C-ACFC-743272117E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1060" y="1608721"/>
            <a:ext cx="9481932" cy="6846411"/>
          </a:xfrm>
        </p:spPr>
        <p:txBody>
          <a:bodyPr anchor="b"/>
          <a:lstStyle>
            <a:lvl1pPr algn="l">
              <a:defRPr sz="10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268240" y="1608727"/>
            <a:ext cx="16111777" cy="34484593"/>
          </a:xfrm>
        </p:spPr>
        <p:txBody>
          <a:bodyPr/>
          <a:lstStyle>
            <a:lvl1pPr>
              <a:defRPr sz="16000"/>
            </a:lvl1pPr>
            <a:lvl2pPr>
              <a:defRPr sz="14000"/>
            </a:lvl2pPr>
            <a:lvl3pPr>
              <a:defRPr sz="12000"/>
            </a:lvl3pPr>
            <a:lvl4pPr>
              <a:defRPr sz="10000"/>
            </a:lvl4pPr>
            <a:lvl5pPr>
              <a:defRPr sz="10000"/>
            </a:lvl5pPr>
            <a:lvl6pPr>
              <a:defRPr sz="10000"/>
            </a:lvl6pPr>
            <a:lvl7pPr>
              <a:defRPr sz="10000"/>
            </a:lvl7pPr>
            <a:lvl8pPr>
              <a:defRPr sz="10000"/>
            </a:lvl8pPr>
            <a:lvl9pPr>
              <a:defRPr sz="10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41060" y="8455139"/>
            <a:ext cx="9481932" cy="27638181"/>
          </a:xfrm>
        </p:spPr>
        <p:txBody>
          <a:bodyPr/>
          <a:lstStyle>
            <a:lvl1pPr marL="0" indent="0">
              <a:buNone/>
              <a:defRPr sz="7000"/>
            </a:lvl1pPr>
            <a:lvl2pPr marL="2285727" indent="0">
              <a:buNone/>
              <a:defRPr sz="6000"/>
            </a:lvl2pPr>
            <a:lvl3pPr marL="4571449" indent="0">
              <a:buNone/>
              <a:defRPr sz="5000"/>
            </a:lvl3pPr>
            <a:lvl4pPr marL="6857176" indent="0">
              <a:buNone/>
              <a:defRPr sz="4500"/>
            </a:lvl4pPr>
            <a:lvl5pPr marL="9142903" indent="0">
              <a:buNone/>
              <a:defRPr sz="4500"/>
            </a:lvl5pPr>
            <a:lvl6pPr marL="11428625" indent="0">
              <a:buNone/>
              <a:defRPr sz="4500"/>
            </a:lvl6pPr>
            <a:lvl7pPr marL="13714352" indent="0">
              <a:buNone/>
              <a:defRPr sz="4500"/>
            </a:lvl7pPr>
            <a:lvl8pPr marL="16000079" indent="0">
              <a:buNone/>
              <a:defRPr sz="4500"/>
            </a:lvl8pPr>
            <a:lvl9pPr marL="18285806" indent="0">
              <a:buNone/>
              <a:defRPr sz="4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8321D-176F-4704-AF21-B9693315C279}" type="datetimeFigureOut">
              <a:rPr lang="es-ES" smtClean="0"/>
              <a:pPr/>
              <a:t>04/03/2011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B77A-19CB-440C-ACFC-743272117E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49130" y="28283541"/>
            <a:ext cx="17292638" cy="3339033"/>
          </a:xfrm>
        </p:spPr>
        <p:txBody>
          <a:bodyPr anchor="b"/>
          <a:lstStyle>
            <a:lvl1pPr algn="l">
              <a:defRPr sz="10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649130" y="3610265"/>
            <a:ext cx="17292638" cy="24243030"/>
          </a:xfrm>
        </p:spPr>
        <p:txBody>
          <a:bodyPr/>
          <a:lstStyle>
            <a:lvl1pPr marL="0" indent="0">
              <a:buNone/>
              <a:defRPr sz="16000"/>
            </a:lvl1pPr>
            <a:lvl2pPr marL="2285727" indent="0">
              <a:buNone/>
              <a:defRPr sz="14000"/>
            </a:lvl2pPr>
            <a:lvl3pPr marL="4571449" indent="0">
              <a:buNone/>
              <a:defRPr sz="12000"/>
            </a:lvl3pPr>
            <a:lvl4pPr marL="6857176" indent="0">
              <a:buNone/>
              <a:defRPr sz="10000"/>
            </a:lvl4pPr>
            <a:lvl5pPr marL="9142903" indent="0">
              <a:buNone/>
              <a:defRPr sz="10000"/>
            </a:lvl5pPr>
            <a:lvl6pPr marL="11428625" indent="0">
              <a:buNone/>
              <a:defRPr sz="10000"/>
            </a:lvl6pPr>
            <a:lvl7pPr marL="13714352" indent="0">
              <a:buNone/>
              <a:defRPr sz="10000"/>
            </a:lvl7pPr>
            <a:lvl8pPr marL="16000079" indent="0">
              <a:buNone/>
              <a:defRPr sz="10000"/>
            </a:lvl8pPr>
            <a:lvl9pPr marL="18285806" indent="0">
              <a:buNone/>
              <a:defRPr sz="10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649130" y="31622574"/>
            <a:ext cx="17292638" cy="4741977"/>
          </a:xfrm>
        </p:spPr>
        <p:txBody>
          <a:bodyPr/>
          <a:lstStyle>
            <a:lvl1pPr marL="0" indent="0">
              <a:buNone/>
              <a:defRPr sz="7000"/>
            </a:lvl1pPr>
            <a:lvl2pPr marL="2285727" indent="0">
              <a:buNone/>
              <a:defRPr sz="6000"/>
            </a:lvl2pPr>
            <a:lvl3pPr marL="4571449" indent="0">
              <a:buNone/>
              <a:defRPr sz="5000"/>
            </a:lvl3pPr>
            <a:lvl4pPr marL="6857176" indent="0">
              <a:buNone/>
              <a:defRPr sz="4500"/>
            </a:lvl4pPr>
            <a:lvl5pPr marL="9142903" indent="0">
              <a:buNone/>
              <a:defRPr sz="4500"/>
            </a:lvl5pPr>
            <a:lvl6pPr marL="11428625" indent="0">
              <a:buNone/>
              <a:defRPr sz="4500"/>
            </a:lvl6pPr>
            <a:lvl7pPr marL="13714352" indent="0">
              <a:buNone/>
              <a:defRPr sz="4500"/>
            </a:lvl7pPr>
            <a:lvl8pPr marL="16000079" indent="0">
              <a:buNone/>
              <a:defRPr sz="4500"/>
            </a:lvl8pPr>
            <a:lvl9pPr marL="18285806" indent="0">
              <a:buNone/>
              <a:defRPr sz="4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8321D-176F-4704-AF21-B9693315C279}" type="datetimeFigureOut">
              <a:rPr lang="es-ES" smtClean="0"/>
              <a:pPr/>
              <a:t>04/03/2011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B77A-19CB-440C-ACFC-743272117E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441054" y="1618075"/>
            <a:ext cx="25938957" cy="6734175"/>
          </a:xfrm>
          <a:prstGeom prst="rect">
            <a:avLst/>
          </a:prstGeom>
        </p:spPr>
        <p:txBody>
          <a:bodyPr vert="horz" lIns="457146" tIns="228571" rIns="457146" bIns="22857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1054" y="9427856"/>
            <a:ext cx="25938957" cy="26665464"/>
          </a:xfrm>
          <a:prstGeom prst="rect">
            <a:avLst/>
          </a:prstGeom>
        </p:spPr>
        <p:txBody>
          <a:bodyPr vert="horz" lIns="457146" tIns="228571" rIns="457146" bIns="22857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441054" y="37449506"/>
            <a:ext cx="6724915" cy="2151193"/>
          </a:xfrm>
          <a:prstGeom prst="rect">
            <a:avLst/>
          </a:prstGeom>
        </p:spPr>
        <p:txBody>
          <a:bodyPr vert="horz" lIns="457146" tIns="228571" rIns="457146" bIns="228571" rtlCol="0" anchor="ctr"/>
          <a:lstStyle>
            <a:lvl1pPr algn="l">
              <a:defRPr sz="6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8321D-176F-4704-AF21-B9693315C279}" type="datetimeFigureOut">
              <a:rPr lang="es-ES" smtClean="0"/>
              <a:pPr/>
              <a:t>04/03/2011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847197" y="37449506"/>
            <a:ext cx="9126670" cy="2151193"/>
          </a:xfrm>
          <a:prstGeom prst="rect">
            <a:avLst/>
          </a:prstGeom>
        </p:spPr>
        <p:txBody>
          <a:bodyPr vert="horz" lIns="457146" tIns="228571" rIns="457146" bIns="228571" rtlCol="0" anchor="ctr"/>
          <a:lstStyle>
            <a:lvl1pPr algn="ctr">
              <a:defRPr sz="6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0655096" y="37449506"/>
            <a:ext cx="6724915" cy="2151193"/>
          </a:xfrm>
          <a:prstGeom prst="rect">
            <a:avLst/>
          </a:prstGeom>
        </p:spPr>
        <p:txBody>
          <a:bodyPr vert="horz" lIns="457146" tIns="228571" rIns="457146" bIns="228571" rtlCol="0" anchor="ctr"/>
          <a:lstStyle>
            <a:lvl1pPr algn="r">
              <a:defRPr sz="6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DB77A-19CB-440C-ACFC-743272117E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449" rtl="0" eaLnBrk="1" latinLnBrk="0" hangingPunct="1">
        <a:spcBef>
          <a:spcPct val="0"/>
        </a:spcBef>
        <a:buNone/>
        <a:defRPr sz="2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293" indent="-1714293" algn="l" defTabSz="4571449" rtl="0" eaLnBrk="1" latinLnBrk="0" hangingPunct="1">
        <a:spcBef>
          <a:spcPct val="20000"/>
        </a:spcBef>
        <a:buFont typeface="Arial" pitchFamily="34" charset="0"/>
        <a:buChar char="•"/>
        <a:defRPr sz="16000" kern="1200">
          <a:solidFill>
            <a:schemeClr val="tx1"/>
          </a:solidFill>
          <a:latin typeface="+mn-lt"/>
          <a:ea typeface="+mn-ea"/>
          <a:cs typeface="+mn-cs"/>
        </a:defRPr>
      </a:lvl1pPr>
      <a:lvl2pPr marL="3714303" indent="-1428581" algn="l" defTabSz="4571449" rtl="0" eaLnBrk="1" latinLnBrk="0" hangingPunct="1">
        <a:spcBef>
          <a:spcPct val="20000"/>
        </a:spcBef>
        <a:buFont typeface="Arial" pitchFamily="34" charset="0"/>
        <a:buChar char="–"/>
        <a:defRPr sz="14000" kern="1200">
          <a:solidFill>
            <a:schemeClr val="tx1"/>
          </a:solidFill>
          <a:latin typeface="+mn-lt"/>
          <a:ea typeface="+mn-ea"/>
          <a:cs typeface="+mn-cs"/>
        </a:defRPr>
      </a:lvl2pPr>
      <a:lvl3pPr marL="5714313" indent="-1142864" algn="l" defTabSz="4571449" rtl="0" eaLnBrk="1" latinLnBrk="0" hangingPunct="1">
        <a:spcBef>
          <a:spcPct val="20000"/>
        </a:spcBef>
        <a:buFont typeface="Arial" pitchFamily="34" charset="0"/>
        <a:buChar char="•"/>
        <a:defRPr sz="12000" kern="1200">
          <a:solidFill>
            <a:schemeClr val="tx1"/>
          </a:solidFill>
          <a:latin typeface="+mn-lt"/>
          <a:ea typeface="+mn-ea"/>
          <a:cs typeface="+mn-cs"/>
        </a:defRPr>
      </a:lvl3pPr>
      <a:lvl4pPr marL="8000040" indent="-1142864" algn="l" defTabSz="4571449" rtl="0" eaLnBrk="1" latinLnBrk="0" hangingPunct="1">
        <a:spcBef>
          <a:spcPct val="20000"/>
        </a:spcBef>
        <a:buFont typeface="Arial" pitchFamily="34" charset="0"/>
        <a:buChar char="–"/>
        <a:defRPr sz="10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5767" indent="-1142864" algn="l" defTabSz="4571449" rtl="0" eaLnBrk="1" latinLnBrk="0" hangingPunct="1">
        <a:spcBef>
          <a:spcPct val="20000"/>
        </a:spcBef>
        <a:buFont typeface="Arial" pitchFamily="34" charset="0"/>
        <a:buChar char="»"/>
        <a:defRPr sz="100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1489" indent="-1142864" algn="l" defTabSz="4571449" rtl="0" eaLnBrk="1" latinLnBrk="0" hangingPunct="1">
        <a:spcBef>
          <a:spcPct val="20000"/>
        </a:spcBef>
        <a:buFont typeface="Arial" pitchFamily="34" charset="0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7216" indent="-1142864" algn="l" defTabSz="4571449" rtl="0" eaLnBrk="1" latinLnBrk="0" hangingPunct="1">
        <a:spcBef>
          <a:spcPct val="20000"/>
        </a:spcBef>
        <a:buFont typeface="Arial" pitchFamily="34" charset="0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2943" indent="-1142864" algn="l" defTabSz="4571449" rtl="0" eaLnBrk="1" latinLnBrk="0" hangingPunct="1">
        <a:spcBef>
          <a:spcPct val="20000"/>
        </a:spcBef>
        <a:buFont typeface="Arial" pitchFamily="34" charset="0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8pPr>
      <a:lvl9pPr marL="19428665" indent="-1142864" algn="l" defTabSz="4571449" rtl="0" eaLnBrk="1" latinLnBrk="0" hangingPunct="1">
        <a:spcBef>
          <a:spcPct val="20000"/>
        </a:spcBef>
        <a:buFont typeface="Arial" pitchFamily="34" charset="0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1449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5727" algn="l" defTabSz="4571449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4571449" algn="l" defTabSz="4571449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3pPr>
      <a:lvl4pPr marL="6857176" algn="l" defTabSz="4571449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142903" algn="l" defTabSz="4571449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428625" algn="l" defTabSz="4571449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4352" algn="l" defTabSz="4571449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0079" algn="l" defTabSz="4571449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5806" algn="l" defTabSz="4571449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7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.gif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8.emf"/><Relationship Id="rId9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617 CuadroTexto"/>
          <p:cNvSpPr txBox="1"/>
          <p:nvPr/>
        </p:nvSpPr>
        <p:spPr>
          <a:xfrm>
            <a:off x="12696019" y="24631681"/>
            <a:ext cx="3857652" cy="2299930"/>
          </a:xfrm>
          <a:prstGeom prst="can">
            <a:avLst/>
          </a:prstGeom>
          <a:solidFill>
            <a:schemeClr val="bg2">
              <a:lumMod val="75000"/>
            </a:schemeClr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4400" b="1" dirty="0" err="1" smtClean="0">
                <a:solidFill>
                  <a:schemeClr val="tx1"/>
                </a:solidFill>
              </a:rPr>
              <a:t>K</a:t>
            </a:r>
            <a:r>
              <a:rPr lang="es-ES" sz="4400" b="1" baseline="-25000" dirty="0" err="1" smtClean="0">
                <a:solidFill>
                  <a:schemeClr val="tx1"/>
                </a:solidFill>
              </a:rPr>
              <a:t>calc</a:t>
            </a:r>
            <a:endParaRPr lang="es-ES" sz="4400" b="1" baseline="-25000" dirty="0" smtClean="0">
              <a:solidFill>
                <a:schemeClr val="tx1"/>
              </a:solidFill>
            </a:endParaRPr>
          </a:p>
          <a:p>
            <a:pPr algn="ctr"/>
            <a:r>
              <a:rPr lang="es-ES" sz="4400" b="1" dirty="0" smtClean="0">
                <a:solidFill>
                  <a:schemeClr val="tx1"/>
                </a:solidFill>
              </a:rPr>
              <a:t>9200 mol</a:t>
            </a:r>
            <a:r>
              <a:rPr lang="es-ES" sz="4400" b="1" baseline="30000" dirty="0" smtClean="0">
                <a:solidFill>
                  <a:schemeClr val="tx1"/>
                </a:solidFill>
              </a:rPr>
              <a:t>-1</a:t>
            </a:r>
            <a:r>
              <a:rPr lang="es-ES" sz="4400" b="1" dirty="0" smtClean="0">
                <a:solidFill>
                  <a:schemeClr val="tx1"/>
                </a:solidFill>
              </a:rPr>
              <a:t> dm</a:t>
            </a:r>
            <a:r>
              <a:rPr lang="es-ES" sz="4400" b="1" baseline="30000" dirty="0" smtClean="0">
                <a:solidFill>
                  <a:schemeClr val="tx1"/>
                </a:solidFill>
              </a:rPr>
              <a:t>-3 </a:t>
            </a:r>
            <a:endParaRPr lang="es-ES" sz="4400" b="1" baseline="30000" dirty="0">
              <a:solidFill>
                <a:schemeClr val="tx1"/>
              </a:solidFill>
            </a:endParaRPr>
          </a:p>
        </p:txBody>
      </p:sp>
      <p:sp>
        <p:nvSpPr>
          <p:cNvPr id="227" name="226 CuadroTexto"/>
          <p:cNvSpPr txBox="1"/>
          <p:nvPr/>
        </p:nvSpPr>
        <p:spPr>
          <a:xfrm>
            <a:off x="14910597" y="5802827"/>
            <a:ext cx="119301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dirty="0" err="1" smtClean="0">
                <a:latin typeface="+mj-lt"/>
              </a:rPr>
              <a:t>We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have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developed</a:t>
            </a:r>
            <a:r>
              <a:rPr lang="es-ES" sz="3200" dirty="0" smtClean="0">
                <a:latin typeface="+mj-lt"/>
              </a:rPr>
              <a:t> a </a:t>
            </a:r>
            <a:r>
              <a:rPr lang="es-ES" sz="3200" dirty="0" err="1" smtClean="0">
                <a:latin typeface="+mj-lt"/>
              </a:rPr>
              <a:t>model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that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give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an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answer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to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this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question</a:t>
            </a:r>
            <a:r>
              <a:rPr lang="es-ES" sz="3200" dirty="0" smtClean="0">
                <a:latin typeface="+mj-lt"/>
              </a:rPr>
              <a:t> and </a:t>
            </a:r>
            <a:r>
              <a:rPr lang="es-ES" sz="3200" dirty="0" err="1" smtClean="0">
                <a:latin typeface="+mj-lt"/>
              </a:rPr>
              <a:t>gives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the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meaning</a:t>
            </a:r>
            <a:r>
              <a:rPr lang="es-ES" sz="3200" dirty="0" smtClean="0">
                <a:latin typeface="+mj-lt"/>
              </a:rPr>
              <a:t> of </a:t>
            </a:r>
            <a:r>
              <a:rPr lang="es-ES" sz="3200" dirty="0" err="1" smtClean="0">
                <a:latin typeface="+mj-lt"/>
              </a:rPr>
              <a:t>the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parameters</a:t>
            </a:r>
            <a:r>
              <a:rPr lang="es-ES" sz="3200" dirty="0" smtClean="0">
                <a:latin typeface="+mj-lt"/>
              </a:rPr>
              <a:t> [6]. </a:t>
            </a:r>
            <a:r>
              <a:rPr lang="es-ES" sz="3200" dirty="0" err="1" smtClean="0">
                <a:latin typeface="+mj-lt"/>
              </a:rPr>
              <a:t>This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model</a:t>
            </a:r>
            <a:r>
              <a:rPr lang="es-ES" sz="3200" dirty="0" smtClean="0">
                <a:latin typeface="+mj-lt"/>
              </a:rPr>
              <a:t> produces </a:t>
            </a:r>
            <a:r>
              <a:rPr lang="es-ES" sz="3200" dirty="0" err="1" smtClean="0">
                <a:latin typeface="+mj-lt"/>
              </a:rPr>
              <a:t>equations</a:t>
            </a:r>
            <a:r>
              <a:rPr lang="es-ES" sz="3200" dirty="0" smtClean="0">
                <a:latin typeface="+mj-lt"/>
              </a:rPr>
              <a:t> 2-4:</a:t>
            </a:r>
            <a:endParaRPr lang="es-ES" sz="3200" dirty="0">
              <a:latin typeface="+mj-lt"/>
            </a:endParaRPr>
          </a:p>
        </p:txBody>
      </p:sp>
      <p:grpSp>
        <p:nvGrpSpPr>
          <p:cNvPr id="807" name="806 Grupo"/>
          <p:cNvGrpSpPr/>
          <p:nvPr/>
        </p:nvGrpSpPr>
        <p:grpSpPr>
          <a:xfrm>
            <a:off x="20411323" y="28132143"/>
            <a:ext cx="5876940" cy="4609976"/>
            <a:chOff x="15144020" y="31275415"/>
            <a:chExt cx="5089519" cy="4070430"/>
          </a:xfrm>
        </p:grpSpPr>
        <p:sp>
          <p:nvSpPr>
            <p:cNvPr id="748" name="AutoShape 13"/>
            <p:cNvSpPr>
              <a:spLocks noChangeAspect="1" noChangeArrowheads="1" noTextEdit="1"/>
            </p:cNvSpPr>
            <p:nvPr/>
          </p:nvSpPr>
          <p:spPr bwMode="auto">
            <a:xfrm>
              <a:off x="15553539" y="31275415"/>
              <a:ext cx="4680000" cy="3955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sz="1800"/>
            </a:p>
          </p:txBody>
        </p:sp>
        <p:sp>
          <p:nvSpPr>
            <p:cNvPr id="749" name="Rectangle 15"/>
            <p:cNvSpPr>
              <a:spLocks noChangeArrowheads="1"/>
            </p:cNvSpPr>
            <p:nvPr/>
          </p:nvSpPr>
          <p:spPr bwMode="auto">
            <a:xfrm>
              <a:off x="15555794" y="31275415"/>
              <a:ext cx="4677745" cy="395761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sz="1800"/>
            </a:p>
          </p:txBody>
        </p:sp>
        <p:sp>
          <p:nvSpPr>
            <p:cNvPr id="750" name="Rectangle 16"/>
            <p:cNvSpPr>
              <a:spLocks noChangeArrowheads="1"/>
            </p:cNvSpPr>
            <p:nvPr/>
          </p:nvSpPr>
          <p:spPr bwMode="auto">
            <a:xfrm>
              <a:off x="16194079" y="31497271"/>
              <a:ext cx="3829707" cy="2917518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sz="1800"/>
            </a:p>
          </p:txBody>
        </p:sp>
        <p:sp>
          <p:nvSpPr>
            <p:cNvPr id="757" name="Line 26"/>
            <p:cNvSpPr>
              <a:spLocks noChangeShapeType="1"/>
            </p:cNvSpPr>
            <p:nvPr/>
          </p:nvSpPr>
          <p:spPr bwMode="auto">
            <a:xfrm>
              <a:off x="16194079" y="34414787"/>
              <a:ext cx="3829707" cy="238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sz="1800"/>
            </a:p>
          </p:txBody>
        </p:sp>
        <p:sp>
          <p:nvSpPr>
            <p:cNvPr id="758" name="Line 27"/>
            <p:cNvSpPr>
              <a:spLocks noChangeShapeType="1"/>
            </p:cNvSpPr>
            <p:nvPr/>
          </p:nvSpPr>
          <p:spPr bwMode="auto">
            <a:xfrm flipV="1">
              <a:off x="16318126" y="34414787"/>
              <a:ext cx="2255" cy="405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sz="1800"/>
            </a:p>
          </p:txBody>
        </p:sp>
        <p:sp>
          <p:nvSpPr>
            <p:cNvPr id="759" name="Line 28"/>
            <p:cNvSpPr>
              <a:spLocks noChangeShapeType="1"/>
            </p:cNvSpPr>
            <p:nvPr/>
          </p:nvSpPr>
          <p:spPr bwMode="auto">
            <a:xfrm flipV="1">
              <a:off x="16812064" y="34414787"/>
              <a:ext cx="2255" cy="405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sz="1800"/>
            </a:p>
          </p:txBody>
        </p:sp>
        <p:sp>
          <p:nvSpPr>
            <p:cNvPr id="760" name="Line 29"/>
            <p:cNvSpPr>
              <a:spLocks noChangeShapeType="1"/>
            </p:cNvSpPr>
            <p:nvPr/>
          </p:nvSpPr>
          <p:spPr bwMode="auto">
            <a:xfrm flipV="1">
              <a:off x="17306001" y="34414787"/>
              <a:ext cx="2255" cy="405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sz="1800"/>
            </a:p>
          </p:txBody>
        </p:sp>
        <p:sp>
          <p:nvSpPr>
            <p:cNvPr id="761" name="Line 30"/>
            <p:cNvSpPr>
              <a:spLocks noChangeShapeType="1"/>
            </p:cNvSpPr>
            <p:nvPr/>
          </p:nvSpPr>
          <p:spPr bwMode="auto">
            <a:xfrm flipV="1">
              <a:off x="17799939" y="34414787"/>
              <a:ext cx="2255" cy="405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sz="1800"/>
            </a:p>
          </p:txBody>
        </p:sp>
        <p:sp>
          <p:nvSpPr>
            <p:cNvPr id="762" name="Line 31"/>
            <p:cNvSpPr>
              <a:spLocks noChangeShapeType="1"/>
            </p:cNvSpPr>
            <p:nvPr/>
          </p:nvSpPr>
          <p:spPr bwMode="auto">
            <a:xfrm flipV="1">
              <a:off x="18293876" y="34414787"/>
              <a:ext cx="2255" cy="405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sz="1800"/>
            </a:p>
          </p:txBody>
        </p:sp>
        <p:sp>
          <p:nvSpPr>
            <p:cNvPr id="763" name="Line 32"/>
            <p:cNvSpPr>
              <a:spLocks noChangeShapeType="1"/>
            </p:cNvSpPr>
            <p:nvPr/>
          </p:nvSpPr>
          <p:spPr bwMode="auto">
            <a:xfrm flipV="1">
              <a:off x="18787814" y="34414787"/>
              <a:ext cx="2255" cy="405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sz="1800"/>
            </a:p>
          </p:txBody>
        </p:sp>
        <p:sp>
          <p:nvSpPr>
            <p:cNvPr id="764" name="Line 33"/>
            <p:cNvSpPr>
              <a:spLocks noChangeShapeType="1"/>
            </p:cNvSpPr>
            <p:nvPr/>
          </p:nvSpPr>
          <p:spPr bwMode="auto">
            <a:xfrm flipV="1">
              <a:off x="19281751" y="34414787"/>
              <a:ext cx="2255" cy="405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sz="1800"/>
            </a:p>
          </p:txBody>
        </p:sp>
        <p:sp>
          <p:nvSpPr>
            <p:cNvPr id="765" name="Line 34"/>
            <p:cNvSpPr>
              <a:spLocks noChangeShapeType="1"/>
            </p:cNvSpPr>
            <p:nvPr/>
          </p:nvSpPr>
          <p:spPr bwMode="auto">
            <a:xfrm flipV="1">
              <a:off x="19775689" y="34414787"/>
              <a:ext cx="2255" cy="405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sz="1800"/>
            </a:p>
          </p:txBody>
        </p:sp>
        <p:sp>
          <p:nvSpPr>
            <p:cNvPr id="766" name="Rectangle 35"/>
            <p:cNvSpPr>
              <a:spLocks noChangeArrowheads="1"/>
            </p:cNvSpPr>
            <p:nvPr/>
          </p:nvSpPr>
          <p:spPr bwMode="auto">
            <a:xfrm>
              <a:off x="16263996" y="34574619"/>
              <a:ext cx="11541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7" name="Rectangle 36"/>
            <p:cNvSpPr>
              <a:spLocks noChangeArrowheads="1"/>
            </p:cNvSpPr>
            <p:nvPr/>
          </p:nvSpPr>
          <p:spPr bwMode="auto">
            <a:xfrm>
              <a:off x="16757934" y="34574619"/>
              <a:ext cx="11541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8" name="Rectangle 37"/>
            <p:cNvSpPr>
              <a:spLocks noChangeArrowheads="1"/>
            </p:cNvSpPr>
            <p:nvPr/>
          </p:nvSpPr>
          <p:spPr bwMode="auto">
            <a:xfrm>
              <a:off x="17251871" y="34574619"/>
              <a:ext cx="11541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4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9" name="Rectangle 38"/>
            <p:cNvSpPr>
              <a:spLocks noChangeArrowheads="1"/>
            </p:cNvSpPr>
            <p:nvPr/>
          </p:nvSpPr>
          <p:spPr bwMode="auto">
            <a:xfrm>
              <a:off x="17745809" y="34574619"/>
              <a:ext cx="11541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6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0" name="Rectangle 39"/>
            <p:cNvSpPr>
              <a:spLocks noChangeArrowheads="1"/>
            </p:cNvSpPr>
            <p:nvPr/>
          </p:nvSpPr>
          <p:spPr bwMode="auto">
            <a:xfrm>
              <a:off x="18239746" y="34574619"/>
              <a:ext cx="11541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1" name="Rectangle 40"/>
            <p:cNvSpPr>
              <a:spLocks noChangeArrowheads="1"/>
            </p:cNvSpPr>
            <p:nvPr/>
          </p:nvSpPr>
          <p:spPr bwMode="auto">
            <a:xfrm>
              <a:off x="18679554" y="34574619"/>
              <a:ext cx="2308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2" name="Rectangle 41"/>
            <p:cNvSpPr>
              <a:spLocks noChangeArrowheads="1"/>
            </p:cNvSpPr>
            <p:nvPr/>
          </p:nvSpPr>
          <p:spPr bwMode="auto">
            <a:xfrm>
              <a:off x="19173491" y="34574619"/>
              <a:ext cx="2308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12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3" name="Rectangle 42"/>
            <p:cNvSpPr>
              <a:spLocks noChangeArrowheads="1"/>
            </p:cNvSpPr>
            <p:nvPr/>
          </p:nvSpPr>
          <p:spPr bwMode="auto">
            <a:xfrm>
              <a:off x="19667429" y="34574619"/>
              <a:ext cx="2308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14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4" name="Line 43"/>
            <p:cNvSpPr>
              <a:spLocks noChangeShapeType="1"/>
            </p:cNvSpPr>
            <p:nvPr/>
          </p:nvSpPr>
          <p:spPr bwMode="auto">
            <a:xfrm flipV="1">
              <a:off x="16194079" y="31497271"/>
              <a:ext cx="2255" cy="291751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sz="1800"/>
            </a:p>
          </p:txBody>
        </p:sp>
        <p:sp>
          <p:nvSpPr>
            <p:cNvPr id="775" name="Line 44"/>
            <p:cNvSpPr>
              <a:spLocks noChangeShapeType="1"/>
            </p:cNvSpPr>
            <p:nvPr/>
          </p:nvSpPr>
          <p:spPr bwMode="auto">
            <a:xfrm>
              <a:off x="16155736" y="34064113"/>
              <a:ext cx="38341" cy="238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sz="1800"/>
            </a:p>
          </p:txBody>
        </p:sp>
        <p:sp>
          <p:nvSpPr>
            <p:cNvPr id="776" name="Line 45"/>
            <p:cNvSpPr>
              <a:spLocks noChangeShapeType="1"/>
            </p:cNvSpPr>
            <p:nvPr/>
          </p:nvSpPr>
          <p:spPr bwMode="auto">
            <a:xfrm>
              <a:off x="16155736" y="33482041"/>
              <a:ext cx="38341" cy="238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sz="1800"/>
            </a:p>
          </p:txBody>
        </p:sp>
        <p:sp>
          <p:nvSpPr>
            <p:cNvPr id="777" name="Line 46"/>
            <p:cNvSpPr>
              <a:spLocks noChangeShapeType="1"/>
            </p:cNvSpPr>
            <p:nvPr/>
          </p:nvSpPr>
          <p:spPr bwMode="auto">
            <a:xfrm>
              <a:off x="16155736" y="32897583"/>
              <a:ext cx="38341" cy="238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sz="1800"/>
            </a:p>
          </p:txBody>
        </p:sp>
        <p:sp>
          <p:nvSpPr>
            <p:cNvPr id="778" name="Line 47"/>
            <p:cNvSpPr>
              <a:spLocks noChangeShapeType="1"/>
            </p:cNvSpPr>
            <p:nvPr/>
          </p:nvSpPr>
          <p:spPr bwMode="auto">
            <a:xfrm>
              <a:off x="16155736" y="32315511"/>
              <a:ext cx="38341" cy="238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sz="1800"/>
            </a:p>
          </p:txBody>
        </p:sp>
        <p:sp>
          <p:nvSpPr>
            <p:cNvPr id="779" name="Line 48"/>
            <p:cNvSpPr>
              <a:spLocks noChangeShapeType="1"/>
            </p:cNvSpPr>
            <p:nvPr/>
          </p:nvSpPr>
          <p:spPr bwMode="auto">
            <a:xfrm>
              <a:off x="16155736" y="31731054"/>
              <a:ext cx="38341" cy="238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sz="1800"/>
            </a:p>
          </p:txBody>
        </p:sp>
        <p:sp>
          <p:nvSpPr>
            <p:cNvPr id="780" name="Rectangle 49"/>
            <p:cNvSpPr>
              <a:spLocks noChangeArrowheads="1"/>
            </p:cNvSpPr>
            <p:nvPr/>
          </p:nvSpPr>
          <p:spPr bwMode="auto">
            <a:xfrm>
              <a:off x="15668565" y="33940065"/>
              <a:ext cx="40395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0.80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1" name="Rectangle 50"/>
            <p:cNvSpPr>
              <a:spLocks noChangeArrowheads="1"/>
            </p:cNvSpPr>
            <p:nvPr/>
          </p:nvSpPr>
          <p:spPr bwMode="auto">
            <a:xfrm>
              <a:off x="15668565" y="33355607"/>
              <a:ext cx="40395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0.85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2" name="Rectangle 51"/>
            <p:cNvSpPr>
              <a:spLocks noChangeArrowheads="1"/>
            </p:cNvSpPr>
            <p:nvPr/>
          </p:nvSpPr>
          <p:spPr bwMode="auto">
            <a:xfrm>
              <a:off x="15668565" y="32773535"/>
              <a:ext cx="40395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0.90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3" name="Rectangle 52"/>
            <p:cNvSpPr>
              <a:spLocks noChangeArrowheads="1"/>
            </p:cNvSpPr>
            <p:nvPr/>
          </p:nvSpPr>
          <p:spPr bwMode="auto">
            <a:xfrm>
              <a:off x="15668565" y="32189078"/>
              <a:ext cx="40395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0.95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4" name="Rectangle 53"/>
            <p:cNvSpPr>
              <a:spLocks noChangeArrowheads="1"/>
            </p:cNvSpPr>
            <p:nvPr/>
          </p:nvSpPr>
          <p:spPr bwMode="auto">
            <a:xfrm>
              <a:off x="15668565" y="31604620"/>
              <a:ext cx="40395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1.00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5" name="Freeform 54"/>
            <p:cNvSpPr>
              <a:spLocks/>
            </p:cNvSpPr>
            <p:nvPr/>
          </p:nvSpPr>
          <p:spPr bwMode="auto">
            <a:xfrm flipV="1">
              <a:off x="16318126" y="31628475"/>
              <a:ext cx="3705658" cy="2707590"/>
            </a:xfrm>
            <a:custGeom>
              <a:avLst/>
              <a:gdLst/>
              <a:ahLst/>
              <a:cxnLst>
                <a:cxn ang="0">
                  <a:pos x="75" y="2573"/>
                </a:cxn>
                <a:cxn ang="0">
                  <a:pos x="168" y="2008"/>
                </a:cxn>
                <a:cxn ang="0">
                  <a:pos x="261" y="1634"/>
                </a:cxn>
                <a:cxn ang="0">
                  <a:pos x="354" y="1368"/>
                </a:cxn>
                <a:cxn ang="0">
                  <a:pos x="447" y="1170"/>
                </a:cxn>
                <a:cxn ang="0">
                  <a:pos x="540" y="1016"/>
                </a:cxn>
                <a:cxn ang="0">
                  <a:pos x="633" y="894"/>
                </a:cxn>
                <a:cxn ang="0">
                  <a:pos x="726" y="793"/>
                </a:cxn>
                <a:cxn ang="0">
                  <a:pos x="819" y="710"/>
                </a:cxn>
                <a:cxn ang="0">
                  <a:pos x="912" y="640"/>
                </a:cxn>
                <a:cxn ang="0">
                  <a:pos x="1005" y="579"/>
                </a:cxn>
                <a:cxn ang="0">
                  <a:pos x="1098" y="527"/>
                </a:cxn>
                <a:cxn ang="0">
                  <a:pos x="1191" y="481"/>
                </a:cxn>
                <a:cxn ang="0">
                  <a:pos x="1284" y="441"/>
                </a:cxn>
                <a:cxn ang="0">
                  <a:pos x="1377" y="405"/>
                </a:cxn>
                <a:cxn ang="0">
                  <a:pos x="1470" y="373"/>
                </a:cxn>
                <a:cxn ang="0">
                  <a:pos x="1563" y="345"/>
                </a:cxn>
                <a:cxn ang="0">
                  <a:pos x="1656" y="319"/>
                </a:cxn>
                <a:cxn ang="0">
                  <a:pos x="1749" y="295"/>
                </a:cxn>
                <a:cxn ang="0">
                  <a:pos x="1842" y="273"/>
                </a:cxn>
                <a:cxn ang="0">
                  <a:pos x="1935" y="254"/>
                </a:cxn>
                <a:cxn ang="0">
                  <a:pos x="2028" y="236"/>
                </a:cxn>
                <a:cxn ang="0">
                  <a:pos x="2121" y="219"/>
                </a:cxn>
                <a:cxn ang="0">
                  <a:pos x="2214" y="203"/>
                </a:cxn>
                <a:cxn ang="0">
                  <a:pos x="2307" y="189"/>
                </a:cxn>
                <a:cxn ang="0">
                  <a:pos x="2400" y="175"/>
                </a:cxn>
                <a:cxn ang="0">
                  <a:pos x="2493" y="163"/>
                </a:cxn>
                <a:cxn ang="0">
                  <a:pos x="2586" y="151"/>
                </a:cxn>
                <a:cxn ang="0">
                  <a:pos x="2679" y="140"/>
                </a:cxn>
                <a:cxn ang="0">
                  <a:pos x="2772" y="130"/>
                </a:cxn>
                <a:cxn ang="0">
                  <a:pos x="2865" y="120"/>
                </a:cxn>
                <a:cxn ang="0">
                  <a:pos x="2958" y="111"/>
                </a:cxn>
                <a:cxn ang="0">
                  <a:pos x="3051" y="102"/>
                </a:cxn>
                <a:cxn ang="0">
                  <a:pos x="3144" y="94"/>
                </a:cxn>
                <a:cxn ang="0">
                  <a:pos x="3237" y="87"/>
                </a:cxn>
                <a:cxn ang="0">
                  <a:pos x="3330" y="79"/>
                </a:cxn>
                <a:cxn ang="0">
                  <a:pos x="3423" y="72"/>
                </a:cxn>
                <a:cxn ang="0">
                  <a:pos x="3516" y="66"/>
                </a:cxn>
                <a:cxn ang="0">
                  <a:pos x="3609" y="59"/>
                </a:cxn>
                <a:cxn ang="0">
                  <a:pos x="3702" y="53"/>
                </a:cxn>
                <a:cxn ang="0">
                  <a:pos x="3795" y="48"/>
                </a:cxn>
                <a:cxn ang="0">
                  <a:pos x="3888" y="42"/>
                </a:cxn>
                <a:cxn ang="0">
                  <a:pos x="3981" y="37"/>
                </a:cxn>
                <a:cxn ang="0">
                  <a:pos x="4074" y="32"/>
                </a:cxn>
                <a:cxn ang="0">
                  <a:pos x="4167" y="27"/>
                </a:cxn>
                <a:cxn ang="0">
                  <a:pos x="4260" y="22"/>
                </a:cxn>
                <a:cxn ang="0">
                  <a:pos x="4353" y="18"/>
                </a:cxn>
                <a:cxn ang="0">
                  <a:pos x="4446" y="14"/>
                </a:cxn>
                <a:cxn ang="0">
                  <a:pos x="4539" y="10"/>
                </a:cxn>
                <a:cxn ang="0">
                  <a:pos x="4632" y="6"/>
                </a:cxn>
                <a:cxn ang="0">
                  <a:pos x="4725" y="2"/>
                </a:cxn>
              </a:cxnLst>
              <a:rect l="0" t="0" r="r" b="b"/>
              <a:pathLst>
                <a:path w="4763" h="3287">
                  <a:moveTo>
                    <a:pt x="0" y="3287"/>
                  </a:moveTo>
                  <a:lnTo>
                    <a:pt x="19" y="3076"/>
                  </a:lnTo>
                  <a:lnTo>
                    <a:pt x="37" y="2889"/>
                  </a:lnTo>
                  <a:lnTo>
                    <a:pt x="56" y="2723"/>
                  </a:lnTo>
                  <a:lnTo>
                    <a:pt x="75" y="2573"/>
                  </a:lnTo>
                  <a:lnTo>
                    <a:pt x="93" y="2438"/>
                  </a:lnTo>
                  <a:lnTo>
                    <a:pt x="112" y="2315"/>
                  </a:lnTo>
                  <a:lnTo>
                    <a:pt x="130" y="2204"/>
                  </a:lnTo>
                  <a:lnTo>
                    <a:pt x="149" y="2101"/>
                  </a:lnTo>
                  <a:lnTo>
                    <a:pt x="168" y="2008"/>
                  </a:lnTo>
                  <a:lnTo>
                    <a:pt x="186" y="1921"/>
                  </a:lnTo>
                  <a:lnTo>
                    <a:pt x="205" y="1841"/>
                  </a:lnTo>
                  <a:lnTo>
                    <a:pt x="223" y="1767"/>
                  </a:lnTo>
                  <a:lnTo>
                    <a:pt x="242" y="1698"/>
                  </a:lnTo>
                  <a:lnTo>
                    <a:pt x="261" y="1634"/>
                  </a:lnTo>
                  <a:lnTo>
                    <a:pt x="279" y="1574"/>
                  </a:lnTo>
                  <a:lnTo>
                    <a:pt x="298" y="1517"/>
                  </a:lnTo>
                  <a:lnTo>
                    <a:pt x="316" y="1465"/>
                  </a:lnTo>
                  <a:lnTo>
                    <a:pt x="335" y="1415"/>
                  </a:lnTo>
                  <a:lnTo>
                    <a:pt x="354" y="1368"/>
                  </a:lnTo>
                  <a:lnTo>
                    <a:pt x="372" y="1324"/>
                  </a:lnTo>
                  <a:lnTo>
                    <a:pt x="391" y="1282"/>
                  </a:lnTo>
                  <a:lnTo>
                    <a:pt x="409" y="1243"/>
                  </a:lnTo>
                  <a:lnTo>
                    <a:pt x="428" y="1206"/>
                  </a:lnTo>
                  <a:lnTo>
                    <a:pt x="447" y="1170"/>
                  </a:lnTo>
                  <a:lnTo>
                    <a:pt x="465" y="1136"/>
                  </a:lnTo>
                  <a:lnTo>
                    <a:pt x="484" y="1104"/>
                  </a:lnTo>
                  <a:lnTo>
                    <a:pt x="503" y="1073"/>
                  </a:lnTo>
                  <a:lnTo>
                    <a:pt x="521" y="1044"/>
                  </a:lnTo>
                  <a:lnTo>
                    <a:pt x="540" y="1016"/>
                  </a:lnTo>
                  <a:lnTo>
                    <a:pt x="558" y="990"/>
                  </a:lnTo>
                  <a:lnTo>
                    <a:pt x="577" y="964"/>
                  </a:lnTo>
                  <a:lnTo>
                    <a:pt x="596" y="939"/>
                  </a:lnTo>
                  <a:lnTo>
                    <a:pt x="614" y="916"/>
                  </a:lnTo>
                  <a:lnTo>
                    <a:pt x="633" y="894"/>
                  </a:lnTo>
                  <a:lnTo>
                    <a:pt x="651" y="872"/>
                  </a:lnTo>
                  <a:lnTo>
                    <a:pt x="670" y="851"/>
                  </a:lnTo>
                  <a:lnTo>
                    <a:pt x="689" y="831"/>
                  </a:lnTo>
                  <a:lnTo>
                    <a:pt x="707" y="812"/>
                  </a:lnTo>
                  <a:lnTo>
                    <a:pt x="726" y="793"/>
                  </a:lnTo>
                  <a:lnTo>
                    <a:pt x="744" y="775"/>
                  </a:lnTo>
                  <a:lnTo>
                    <a:pt x="763" y="758"/>
                  </a:lnTo>
                  <a:lnTo>
                    <a:pt x="782" y="742"/>
                  </a:lnTo>
                  <a:lnTo>
                    <a:pt x="800" y="725"/>
                  </a:lnTo>
                  <a:lnTo>
                    <a:pt x="819" y="710"/>
                  </a:lnTo>
                  <a:lnTo>
                    <a:pt x="837" y="695"/>
                  </a:lnTo>
                  <a:lnTo>
                    <a:pt x="856" y="680"/>
                  </a:lnTo>
                  <a:lnTo>
                    <a:pt x="875" y="666"/>
                  </a:lnTo>
                  <a:lnTo>
                    <a:pt x="893" y="653"/>
                  </a:lnTo>
                  <a:lnTo>
                    <a:pt x="912" y="640"/>
                  </a:lnTo>
                  <a:lnTo>
                    <a:pt x="930" y="627"/>
                  </a:lnTo>
                  <a:lnTo>
                    <a:pt x="949" y="614"/>
                  </a:lnTo>
                  <a:lnTo>
                    <a:pt x="968" y="602"/>
                  </a:lnTo>
                  <a:lnTo>
                    <a:pt x="986" y="591"/>
                  </a:lnTo>
                  <a:lnTo>
                    <a:pt x="1005" y="579"/>
                  </a:lnTo>
                  <a:lnTo>
                    <a:pt x="1023" y="568"/>
                  </a:lnTo>
                  <a:lnTo>
                    <a:pt x="1042" y="557"/>
                  </a:lnTo>
                  <a:lnTo>
                    <a:pt x="1061" y="547"/>
                  </a:lnTo>
                  <a:lnTo>
                    <a:pt x="1079" y="537"/>
                  </a:lnTo>
                  <a:lnTo>
                    <a:pt x="1098" y="527"/>
                  </a:lnTo>
                  <a:lnTo>
                    <a:pt x="1116" y="517"/>
                  </a:lnTo>
                  <a:lnTo>
                    <a:pt x="1135" y="508"/>
                  </a:lnTo>
                  <a:lnTo>
                    <a:pt x="1154" y="499"/>
                  </a:lnTo>
                  <a:lnTo>
                    <a:pt x="1172" y="490"/>
                  </a:lnTo>
                  <a:lnTo>
                    <a:pt x="1191" y="481"/>
                  </a:lnTo>
                  <a:lnTo>
                    <a:pt x="1209" y="473"/>
                  </a:lnTo>
                  <a:lnTo>
                    <a:pt x="1228" y="465"/>
                  </a:lnTo>
                  <a:lnTo>
                    <a:pt x="1247" y="457"/>
                  </a:lnTo>
                  <a:lnTo>
                    <a:pt x="1265" y="449"/>
                  </a:lnTo>
                  <a:lnTo>
                    <a:pt x="1284" y="441"/>
                  </a:lnTo>
                  <a:lnTo>
                    <a:pt x="1302" y="434"/>
                  </a:lnTo>
                  <a:lnTo>
                    <a:pt x="1321" y="426"/>
                  </a:lnTo>
                  <a:lnTo>
                    <a:pt x="1340" y="419"/>
                  </a:lnTo>
                  <a:lnTo>
                    <a:pt x="1358" y="412"/>
                  </a:lnTo>
                  <a:lnTo>
                    <a:pt x="1377" y="405"/>
                  </a:lnTo>
                  <a:lnTo>
                    <a:pt x="1395" y="399"/>
                  </a:lnTo>
                  <a:lnTo>
                    <a:pt x="1414" y="392"/>
                  </a:lnTo>
                  <a:lnTo>
                    <a:pt x="1433" y="386"/>
                  </a:lnTo>
                  <a:lnTo>
                    <a:pt x="1451" y="380"/>
                  </a:lnTo>
                  <a:lnTo>
                    <a:pt x="1470" y="373"/>
                  </a:lnTo>
                  <a:lnTo>
                    <a:pt x="1488" y="367"/>
                  </a:lnTo>
                  <a:lnTo>
                    <a:pt x="1507" y="362"/>
                  </a:lnTo>
                  <a:lnTo>
                    <a:pt x="1526" y="356"/>
                  </a:lnTo>
                  <a:lnTo>
                    <a:pt x="1544" y="350"/>
                  </a:lnTo>
                  <a:lnTo>
                    <a:pt x="1563" y="345"/>
                  </a:lnTo>
                  <a:lnTo>
                    <a:pt x="1581" y="339"/>
                  </a:lnTo>
                  <a:lnTo>
                    <a:pt x="1600" y="334"/>
                  </a:lnTo>
                  <a:lnTo>
                    <a:pt x="1619" y="329"/>
                  </a:lnTo>
                  <a:lnTo>
                    <a:pt x="1637" y="324"/>
                  </a:lnTo>
                  <a:lnTo>
                    <a:pt x="1656" y="319"/>
                  </a:lnTo>
                  <a:lnTo>
                    <a:pt x="1674" y="314"/>
                  </a:lnTo>
                  <a:lnTo>
                    <a:pt x="1693" y="309"/>
                  </a:lnTo>
                  <a:lnTo>
                    <a:pt x="1712" y="304"/>
                  </a:lnTo>
                  <a:lnTo>
                    <a:pt x="1730" y="300"/>
                  </a:lnTo>
                  <a:lnTo>
                    <a:pt x="1749" y="295"/>
                  </a:lnTo>
                  <a:lnTo>
                    <a:pt x="1767" y="291"/>
                  </a:lnTo>
                  <a:lnTo>
                    <a:pt x="1786" y="286"/>
                  </a:lnTo>
                  <a:lnTo>
                    <a:pt x="1805" y="282"/>
                  </a:lnTo>
                  <a:lnTo>
                    <a:pt x="1823" y="278"/>
                  </a:lnTo>
                  <a:lnTo>
                    <a:pt x="1842" y="273"/>
                  </a:lnTo>
                  <a:lnTo>
                    <a:pt x="1860" y="269"/>
                  </a:lnTo>
                  <a:lnTo>
                    <a:pt x="1879" y="265"/>
                  </a:lnTo>
                  <a:lnTo>
                    <a:pt x="1898" y="261"/>
                  </a:lnTo>
                  <a:lnTo>
                    <a:pt x="1916" y="258"/>
                  </a:lnTo>
                  <a:lnTo>
                    <a:pt x="1935" y="254"/>
                  </a:lnTo>
                  <a:lnTo>
                    <a:pt x="1954" y="250"/>
                  </a:lnTo>
                  <a:lnTo>
                    <a:pt x="1972" y="246"/>
                  </a:lnTo>
                  <a:lnTo>
                    <a:pt x="1991" y="243"/>
                  </a:lnTo>
                  <a:lnTo>
                    <a:pt x="2009" y="239"/>
                  </a:lnTo>
                  <a:lnTo>
                    <a:pt x="2028" y="236"/>
                  </a:lnTo>
                  <a:lnTo>
                    <a:pt x="2047" y="232"/>
                  </a:lnTo>
                  <a:lnTo>
                    <a:pt x="2065" y="229"/>
                  </a:lnTo>
                  <a:lnTo>
                    <a:pt x="2084" y="225"/>
                  </a:lnTo>
                  <a:lnTo>
                    <a:pt x="2102" y="222"/>
                  </a:lnTo>
                  <a:lnTo>
                    <a:pt x="2121" y="219"/>
                  </a:lnTo>
                  <a:lnTo>
                    <a:pt x="2140" y="216"/>
                  </a:lnTo>
                  <a:lnTo>
                    <a:pt x="2158" y="212"/>
                  </a:lnTo>
                  <a:lnTo>
                    <a:pt x="2177" y="209"/>
                  </a:lnTo>
                  <a:lnTo>
                    <a:pt x="2195" y="206"/>
                  </a:lnTo>
                  <a:lnTo>
                    <a:pt x="2214" y="203"/>
                  </a:lnTo>
                  <a:lnTo>
                    <a:pt x="2233" y="200"/>
                  </a:lnTo>
                  <a:lnTo>
                    <a:pt x="2251" y="197"/>
                  </a:lnTo>
                  <a:lnTo>
                    <a:pt x="2270" y="194"/>
                  </a:lnTo>
                  <a:lnTo>
                    <a:pt x="2288" y="192"/>
                  </a:lnTo>
                  <a:lnTo>
                    <a:pt x="2307" y="189"/>
                  </a:lnTo>
                  <a:lnTo>
                    <a:pt x="2326" y="186"/>
                  </a:lnTo>
                  <a:lnTo>
                    <a:pt x="2344" y="183"/>
                  </a:lnTo>
                  <a:lnTo>
                    <a:pt x="2363" y="181"/>
                  </a:lnTo>
                  <a:lnTo>
                    <a:pt x="2381" y="178"/>
                  </a:lnTo>
                  <a:lnTo>
                    <a:pt x="2400" y="175"/>
                  </a:lnTo>
                  <a:lnTo>
                    <a:pt x="2419" y="173"/>
                  </a:lnTo>
                  <a:lnTo>
                    <a:pt x="2437" y="170"/>
                  </a:lnTo>
                  <a:lnTo>
                    <a:pt x="2456" y="168"/>
                  </a:lnTo>
                  <a:lnTo>
                    <a:pt x="2474" y="165"/>
                  </a:lnTo>
                  <a:lnTo>
                    <a:pt x="2493" y="163"/>
                  </a:lnTo>
                  <a:lnTo>
                    <a:pt x="2512" y="160"/>
                  </a:lnTo>
                  <a:lnTo>
                    <a:pt x="2530" y="158"/>
                  </a:lnTo>
                  <a:lnTo>
                    <a:pt x="2549" y="156"/>
                  </a:lnTo>
                  <a:lnTo>
                    <a:pt x="2567" y="153"/>
                  </a:lnTo>
                  <a:lnTo>
                    <a:pt x="2586" y="151"/>
                  </a:lnTo>
                  <a:lnTo>
                    <a:pt x="2605" y="149"/>
                  </a:lnTo>
                  <a:lnTo>
                    <a:pt x="2623" y="147"/>
                  </a:lnTo>
                  <a:lnTo>
                    <a:pt x="2642" y="145"/>
                  </a:lnTo>
                  <a:lnTo>
                    <a:pt x="2660" y="142"/>
                  </a:lnTo>
                  <a:lnTo>
                    <a:pt x="2679" y="140"/>
                  </a:lnTo>
                  <a:lnTo>
                    <a:pt x="2698" y="138"/>
                  </a:lnTo>
                  <a:lnTo>
                    <a:pt x="2716" y="136"/>
                  </a:lnTo>
                  <a:lnTo>
                    <a:pt x="2735" y="134"/>
                  </a:lnTo>
                  <a:lnTo>
                    <a:pt x="2753" y="132"/>
                  </a:lnTo>
                  <a:lnTo>
                    <a:pt x="2772" y="130"/>
                  </a:lnTo>
                  <a:lnTo>
                    <a:pt x="2791" y="128"/>
                  </a:lnTo>
                  <a:lnTo>
                    <a:pt x="2809" y="126"/>
                  </a:lnTo>
                  <a:lnTo>
                    <a:pt x="2828" y="124"/>
                  </a:lnTo>
                  <a:lnTo>
                    <a:pt x="2846" y="122"/>
                  </a:lnTo>
                  <a:lnTo>
                    <a:pt x="2865" y="120"/>
                  </a:lnTo>
                  <a:lnTo>
                    <a:pt x="2884" y="118"/>
                  </a:lnTo>
                  <a:lnTo>
                    <a:pt x="2902" y="116"/>
                  </a:lnTo>
                  <a:lnTo>
                    <a:pt x="2921" y="115"/>
                  </a:lnTo>
                  <a:lnTo>
                    <a:pt x="2939" y="113"/>
                  </a:lnTo>
                  <a:lnTo>
                    <a:pt x="2958" y="111"/>
                  </a:lnTo>
                  <a:lnTo>
                    <a:pt x="2977" y="109"/>
                  </a:lnTo>
                  <a:lnTo>
                    <a:pt x="2995" y="108"/>
                  </a:lnTo>
                  <a:lnTo>
                    <a:pt x="3014" y="106"/>
                  </a:lnTo>
                  <a:lnTo>
                    <a:pt x="3032" y="104"/>
                  </a:lnTo>
                  <a:lnTo>
                    <a:pt x="3051" y="102"/>
                  </a:lnTo>
                  <a:lnTo>
                    <a:pt x="3070" y="101"/>
                  </a:lnTo>
                  <a:lnTo>
                    <a:pt x="3088" y="99"/>
                  </a:lnTo>
                  <a:lnTo>
                    <a:pt x="3107" y="97"/>
                  </a:lnTo>
                  <a:lnTo>
                    <a:pt x="3125" y="96"/>
                  </a:lnTo>
                  <a:lnTo>
                    <a:pt x="3144" y="94"/>
                  </a:lnTo>
                  <a:lnTo>
                    <a:pt x="3163" y="93"/>
                  </a:lnTo>
                  <a:lnTo>
                    <a:pt x="3181" y="91"/>
                  </a:lnTo>
                  <a:lnTo>
                    <a:pt x="3200" y="90"/>
                  </a:lnTo>
                  <a:lnTo>
                    <a:pt x="3218" y="88"/>
                  </a:lnTo>
                  <a:lnTo>
                    <a:pt x="3237" y="87"/>
                  </a:lnTo>
                  <a:lnTo>
                    <a:pt x="3256" y="85"/>
                  </a:lnTo>
                  <a:lnTo>
                    <a:pt x="3274" y="84"/>
                  </a:lnTo>
                  <a:lnTo>
                    <a:pt x="3293" y="82"/>
                  </a:lnTo>
                  <a:lnTo>
                    <a:pt x="3311" y="81"/>
                  </a:lnTo>
                  <a:lnTo>
                    <a:pt x="3330" y="79"/>
                  </a:lnTo>
                  <a:lnTo>
                    <a:pt x="3349" y="78"/>
                  </a:lnTo>
                  <a:lnTo>
                    <a:pt x="3367" y="76"/>
                  </a:lnTo>
                  <a:lnTo>
                    <a:pt x="3386" y="75"/>
                  </a:lnTo>
                  <a:lnTo>
                    <a:pt x="3405" y="74"/>
                  </a:lnTo>
                  <a:lnTo>
                    <a:pt x="3423" y="72"/>
                  </a:lnTo>
                  <a:lnTo>
                    <a:pt x="3442" y="71"/>
                  </a:lnTo>
                  <a:lnTo>
                    <a:pt x="3460" y="70"/>
                  </a:lnTo>
                  <a:lnTo>
                    <a:pt x="3479" y="68"/>
                  </a:lnTo>
                  <a:lnTo>
                    <a:pt x="3498" y="67"/>
                  </a:lnTo>
                  <a:lnTo>
                    <a:pt x="3516" y="66"/>
                  </a:lnTo>
                  <a:lnTo>
                    <a:pt x="3535" y="64"/>
                  </a:lnTo>
                  <a:lnTo>
                    <a:pt x="3553" y="63"/>
                  </a:lnTo>
                  <a:lnTo>
                    <a:pt x="3572" y="62"/>
                  </a:lnTo>
                  <a:lnTo>
                    <a:pt x="3591" y="61"/>
                  </a:lnTo>
                  <a:lnTo>
                    <a:pt x="3609" y="59"/>
                  </a:lnTo>
                  <a:lnTo>
                    <a:pt x="3628" y="58"/>
                  </a:lnTo>
                  <a:lnTo>
                    <a:pt x="3646" y="57"/>
                  </a:lnTo>
                  <a:lnTo>
                    <a:pt x="3665" y="56"/>
                  </a:lnTo>
                  <a:lnTo>
                    <a:pt x="3684" y="54"/>
                  </a:lnTo>
                  <a:lnTo>
                    <a:pt x="3702" y="53"/>
                  </a:lnTo>
                  <a:lnTo>
                    <a:pt x="3721" y="52"/>
                  </a:lnTo>
                  <a:lnTo>
                    <a:pt x="3739" y="51"/>
                  </a:lnTo>
                  <a:lnTo>
                    <a:pt x="3758" y="50"/>
                  </a:lnTo>
                  <a:lnTo>
                    <a:pt x="3777" y="49"/>
                  </a:lnTo>
                  <a:lnTo>
                    <a:pt x="3795" y="48"/>
                  </a:lnTo>
                  <a:lnTo>
                    <a:pt x="3814" y="46"/>
                  </a:lnTo>
                  <a:lnTo>
                    <a:pt x="3832" y="45"/>
                  </a:lnTo>
                  <a:lnTo>
                    <a:pt x="3851" y="44"/>
                  </a:lnTo>
                  <a:lnTo>
                    <a:pt x="3870" y="43"/>
                  </a:lnTo>
                  <a:lnTo>
                    <a:pt x="3888" y="42"/>
                  </a:lnTo>
                  <a:lnTo>
                    <a:pt x="3907" y="41"/>
                  </a:lnTo>
                  <a:lnTo>
                    <a:pt x="3925" y="40"/>
                  </a:lnTo>
                  <a:lnTo>
                    <a:pt x="3944" y="39"/>
                  </a:lnTo>
                  <a:lnTo>
                    <a:pt x="3963" y="38"/>
                  </a:lnTo>
                  <a:lnTo>
                    <a:pt x="3981" y="37"/>
                  </a:lnTo>
                  <a:lnTo>
                    <a:pt x="4000" y="36"/>
                  </a:lnTo>
                  <a:lnTo>
                    <a:pt x="4018" y="35"/>
                  </a:lnTo>
                  <a:lnTo>
                    <a:pt x="4037" y="34"/>
                  </a:lnTo>
                  <a:lnTo>
                    <a:pt x="4056" y="33"/>
                  </a:lnTo>
                  <a:lnTo>
                    <a:pt x="4074" y="32"/>
                  </a:lnTo>
                  <a:lnTo>
                    <a:pt x="4093" y="31"/>
                  </a:lnTo>
                  <a:lnTo>
                    <a:pt x="4111" y="30"/>
                  </a:lnTo>
                  <a:lnTo>
                    <a:pt x="4130" y="29"/>
                  </a:lnTo>
                  <a:lnTo>
                    <a:pt x="4149" y="28"/>
                  </a:lnTo>
                  <a:lnTo>
                    <a:pt x="4167" y="27"/>
                  </a:lnTo>
                  <a:lnTo>
                    <a:pt x="4186" y="26"/>
                  </a:lnTo>
                  <a:lnTo>
                    <a:pt x="4204" y="25"/>
                  </a:lnTo>
                  <a:lnTo>
                    <a:pt x="4223" y="24"/>
                  </a:lnTo>
                  <a:lnTo>
                    <a:pt x="4242" y="23"/>
                  </a:lnTo>
                  <a:lnTo>
                    <a:pt x="4260" y="22"/>
                  </a:lnTo>
                  <a:lnTo>
                    <a:pt x="4279" y="21"/>
                  </a:lnTo>
                  <a:lnTo>
                    <a:pt x="4297" y="21"/>
                  </a:lnTo>
                  <a:lnTo>
                    <a:pt x="4316" y="20"/>
                  </a:lnTo>
                  <a:lnTo>
                    <a:pt x="4335" y="19"/>
                  </a:lnTo>
                  <a:lnTo>
                    <a:pt x="4353" y="18"/>
                  </a:lnTo>
                  <a:lnTo>
                    <a:pt x="4372" y="17"/>
                  </a:lnTo>
                  <a:lnTo>
                    <a:pt x="4390" y="16"/>
                  </a:lnTo>
                  <a:lnTo>
                    <a:pt x="4409" y="15"/>
                  </a:lnTo>
                  <a:lnTo>
                    <a:pt x="4428" y="14"/>
                  </a:lnTo>
                  <a:lnTo>
                    <a:pt x="4446" y="14"/>
                  </a:lnTo>
                  <a:lnTo>
                    <a:pt x="4465" y="13"/>
                  </a:lnTo>
                  <a:lnTo>
                    <a:pt x="4483" y="12"/>
                  </a:lnTo>
                  <a:lnTo>
                    <a:pt x="4502" y="11"/>
                  </a:lnTo>
                  <a:lnTo>
                    <a:pt x="4521" y="10"/>
                  </a:lnTo>
                  <a:lnTo>
                    <a:pt x="4539" y="10"/>
                  </a:lnTo>
                  <a:lnTo>
                    <a:pt x="4558" y="9"/>
                  </a:lnTo>
                  <a:lnTo>
                    <a:pt x="4576" y="8"/>
                  </a:lnTo>
                  <a:lnTo>
                    <a:pt x="4595" y="7"/>
                  </a:lnTo>
                  <a:lnTo>
                    <a:pt x="4614" y="6"/>
                  </a:lnTo>
                  <a:lnTo>
                    <a:pt x="4632" y="6"/>
                  </a:lnTo>
                  <a:lnTo>
                    <a:pt x="4651" y="5"/>
                  </a:lnTo>
                  <a:lnTo>
                    <a:pt x="4669" y="4"/>
                  </a:lnTo>
                  <a:lnTo>
                    <a:pt x="4688" y="3"/>
                  </a:lnTo>
                  <a:lnTo>
                    <a:pt x="4707" y="3"/>
                  </a:lnTo>
                  <a:lnTo>
                    <a:pt x="4725" y="2"/>
                  </a:lnTo>
                  <a:lnTo>
                    <a:pt x="4744" y="1"/>
                  </a:lnTo>
                  <a:lnTo>
                    <a:pt x="4763" y="0"/>
                  </a:lnTo>
                </a:path>
              </a:pathLst>
            </a:custGeom>
            <a:noFill/>
            <a:ln w="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sz="1800"/>
            </a:p>
          </p:txBody>
        </p:sp>
        <p:sp>
          <p:nvSpPr>
            <p:cNvPr id="786" name="Oval 55"/>
            <p:cNvSpPr>
              <a:spLocks noChangeArrowheads="1"/>
            </p:cNvSpPr>
            <p:nvPr/>
          </p:nvSpPr>
          <p:spPr bwMode="auto">
            <a:xfrm>
              <a:off x="16284296" y="31695270"/>
              <a:ext cx="65407" cy="66795"/>
            </a:xfrm>
            <a:prstGeom prst="ellipse">
              <a:avLst/>
            </a:prstGeom>
            <a:solidFill>
              <a:srgbClr val="000000"/>
            </a:solidFill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sz="1800"/>
            </a:p>
          </p:txBody>
        </p:sp>
        <p:sp>
          <p:nvSpPr>
            <p:cNvPr id="787" name="Oval 56"/>
            <p:cNvSpPr>
              <a:spLocks noChangeArrowheads="1"/>
            </p:cNvSpPr>
            <p:nvPr/>
          </p:nvSpPr>
          <p:spPr bwMode="auto">
            <a:xfrm>
              <a:off x="16293317" y="31766837"/>
              <a:ext cx="65407" cy="69181"/>
            </a:xfrm>
            <a:prstGeom prst="ellipse">
              <a:avLst/>
            </a:prstGeom>
            <a:solidFill>
              <a:srgbClr val="000000"/>
            </a:solidFill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sz="1800"/>
            </a:p>
          </p:txBody>
        </p:sp>
        <p:sp>
          <p:nvSpPr>
            <p:cNvPr id="788" name="Oval 57"/>
            <p:cNvSpPr>
              <a:spLocks noChangeArrowheads="1"/>
            </p:cNvSpPr>
            <p:nvPr/>
          </p:nvSpPr>
          <p:spPr bwMode="auto">
            <a:xfrm>
              <a:off x="16300083" y="31759681"/>
              <a:ext cx="65407" cy="66795"/>
            </a:xfrm>
            <a:prstGeom prst="ellipse">
              <a:avLst/>
            </a:prstGeom>
            <a:solidFill>
              <a:srgbClr val="000000"/>
            </a:solidFill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sz="1800"/>
            </a:p>
          </p:txBody>
        </p:sp>
        <p:sp>
          <p:nvSpPr>
            <p:cNvPr id="789" name="Oval 58"/>
            <p:cNvSpPr>
              <a:spLocks noChangeArrowheads="1"/>
            </p:cNvSpPr>
            <p:nvPr/>
          </p:nvSpPr>
          <p:spPr bwMode="auto">
            <a:xfrm>
              <a:off x="16302339" y="31902813"/>
              <a:ext cx="65407" cy="69181"/>
            </a:xfrm>
            <a:prstGeom prst="ellipse">
              <a:avLst/>
            </a:prstGeom>
            <a:solidFill>
              <a:srgbClr val="000000"/>
            </a:solidFill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sz="1800"/>
            </a:p>
          </p:txBody>
        </p:sp>
        <p:sp>
          <p:nvSpPr>
            <p:cNvPr id="790" name="Oval 59"/>
            <p:cNvSpPr>
              <a:spLocks noChangeArrowheads="1"/>
            </p:cNvSpPr>
            <p:nvPr/>
          </p:nvSpPr>
          <p:spPr bwMode="auto">
            <a:xfrm>
              <a:off x="16306850" y="31919511"/>
              <a:ext cx="65407" cy="69181"/>
            </a:xfrm>
            <a:prstGeom prst="ellipse">
              <a:avLst/>
            </a:prstGeom>
            <a:solidFill>
              <a:srgbClr val="000000"/>
            </a:solidFill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sz="1800"/>
            </a:p>
          </p:txBody>
        </p:sp>
        <p:sp>
          <p:nvSpPr>
            <p:cNvPr id="791" name="Oval 60"/>
            <p:cNvSpPr>
              <a:spLocks noChangeArrowheads="1"/>
            </p:cNvSpPr>
            <p:nvPr/>
          </p:nvSpPr>
          <p:spPr bwMode="auto">
            <a:xfrm>
              <a:off x="16309105" y="31967222"/>
              <a:ext cx="65407" cy="69181"/>
            </a:xfrm>
            <a:prstGeom prst="ellipse">
              <a:avLst/>
            </a:prstGeom>
            <a:solidFill>
              <a:srgbClr val="000000"/>
            </a:solidFill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sz="1800"/>
            </a:p>
          </p:txBody>
        </p:sp>
        <p:sp>
          <p:nvSpPr>
            <p:cNvPr id="792" name="Oval 61"/>
            <p:cNvSpPr>
              <a:spLocks noChangeArrowheads="1"/>
            </p:cNvSpPr>
            <p:nvPr/>
          </p:nvSpPr>
          <p:spPr bwMode="auto">
            <a:xfrm>
              <a:off x="16358724" y="31833632"/>
              <a:ext cx="65407" cy="66795"/>
            </a:xfrm>
            <a:prstGeom prst="ellipse">
              <a:avLst/>
            </a:prstGeom>
            <a:solidFill>
              <a:srgbClr val="000000"/>
            </a:solidFill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sz="1800"/>
            </a:p>
          </p:txBody>
        </p:sp>
        <p:sp>
          <p:nvSpPr>
            <p:cNvPr id="793" name="Oval 62"/>
            <p:cNvSpPr>
              <a:spLocks noChangeArrowheads="1"/>
            </p:cNvSpPr>
            <p:nvPr/>
          </p:nvSpPr>
          <p:spPr bwMode="auto">
            <a:xfrm>
              <a:off x="16433154" y="32556451"/>
              <a:ext cx="65407" cy="69181"/>
            </a:xfrm>
            <a:prstGeom prst="ellipse">
              <a:avLst/>
            </a:prstGeom>
            <a:solidFill>
              <a:srgbClr val="000000"/>
            </a:solidFill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sz="1800"/>
            </a:p>
          </p:txBody>
        </p:sp>
        <p:sp>
          <p:nvSpPr>
            <p:cNvPr id="794" name="Oval 63"/>
            <p:cNvSpPr>
              <a:spLocks noChangeArrowheads="1"/>
            </p:cNvSpPr>
            <p:nvPr/>
          </p:nvSpPr>
          <p:spPr bwMode="auto">
            <a:xfrm>
              <a:off x="16582011" y="33250643"/>
              <a:ext cx="65407" cy="69181"/>
            </a:xfrm>
            <a:prstGeom prst="ellipse">
              <a:avLst/>
            </a:prstGeom>
            <a:solidFill>
              <a:srgbClr val="000000"/>
            </a:solidFill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sz="1800"/>
            </a:p>
          </p:txBody>
        </p:sp>
        <p:sp>
          <p:nvSpPr>
            <p:cNvPr id="795" name="Oval 64"/>
            <p:cNvSpPr>
              <a:spLocks noChangeArrowheads="1"/>
            </p:cNvSpPr>
            <p:nvPr/>
          </p:nvSpPr>
          <p:spPr bwMode="auto">
            <a:xfrm>
              <a:off x="17026329" y="33923366"/>
              <a:ext cx="65407" cy="69181"/>
            </a:xfrm>
            <a:prstGeom prst="ellipse">
              <a:avLst/>
            </a:prstGeom>
            <a:solidFill>
              <a:srgbClr val="000000"/>
            </a:solidFill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sz="1800"/>
            </a:p>
          </p:txBody>
        </p:sp>
        <p:sp>
          <p:nvSpPr>
            <p:cNvPr id="796" name="Oval 65"/>
            <p:cNvSpPr>
              <a:spLocks noChangeArrowheads="1"/>
            </p:cNvSpPr>
            <p:nvPr/>
          </p:nvSpPr>
          <p:spPr bwMode="auto">
            <a:xfrm>
              <a:off x="17324045" y="34056956"/>
              <a:ext cx="63152" cy="69181"/>
            </a:xfrm>
            <a:prstGeom prst="ellipse">
              <a:avLst/>
            </a:prstGeom>
            <a:solidFill>
              <a:srgbClr val="000000"/>
            </a:solidFill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sz="1800"/>
            </a:p>
          </p:txBody>
        </p:sp>
        <p:sp>
          <p:nvSpPr>
            <p:cNvPr id="797" name="Oval 66"/>
            <p:cNvSpPr>
              <a:spLocks noChangeArrowheads="1"/>
            </p:cNvSpPr>
            <p:nvPr/>
          </p:nvSpPr>
          <p:spPr bwMode="auto">
            <a:xfrm>
              <a:off x="17768363" y="34202475"/>
              <a:ext cx="63152" cy="69181"/>
            </a:xfrm>
            <a:prstGeom prst="ellipse">
              <a:avLst/>
            </a:prstGeom>
            <a:solidFill>
              <a:srgbClr val="000000"/>
            </a:solidFill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sz="1800"/>
            </a:p>
          </p:txBody>
        </p:sp>
        <p:sp>
          <p:nvSpPr>
            <p:cNvPr id="798" name="Oval 67"/>
            <p:cNvSpPr>
              <a:spLocks noChangeArrowheads="1"/>
            </p:cNvSpPr>
            <p:nvPr/>
          </p:nvSpPr>
          <p:spPr bwMode="auto">
            <a:xfrm>
              <a:off x="18063823" y="34128522"/>
              <a:ext cx="65407" cy="69181"/>
            </a:xfrm>
            <a:prstGeom prst="ellipse">
              <a:avLst/>
            </a:prstGeom>
            <a:solidFill>
              <a:srgbClr val="000000"/>
            </a:solidFill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sz="1800"/>
            </a:p>
          </p:txBody>
        </p:sp>
        <p:sp>
          <p:nvSpPr>
            <p:cNvPr id="799" name="Oval 68"/>
            <p:cNvSpPr>
              <a:spLocks noChangeArrowheads="1"/>
            </p:cNvSpPr>
            <p:nvPr/>
          </p:nvSpPr>
          <p:spPr bwMode="auto">
            <a:xfrm>
              <a:off x="18508142" y="34154764"/>
              <a:ext cx="65407" cy="66795"/>
            </a:xfrm>
            <a:prstGeom prst="ellipse">
              <a:avLst/>
            </a:prstGeom>
            <a:solidFill>
              <a:srgbClr val="000000"/>
            </a:solidFill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sz="1800"/>
            </a:p>
          </p:txBody>
        </p:sp>
        <p:sp>
          <p:nvSpPr>
            <p:cNvPr id="800" name="Oval 69"/>
            <p:cNvSpPr>
              <a:spLocks noChangeArrowheads="1"/>
            </p:cNvSpPr>
            <p:nvPr/>
          </p:nvSpPr>
          <p:spPr bwMode="auto">
            <a:xfrm>
              <a:off x="18805858" y="34240644"/>
              <a:ext cx="63152" cy="66795"/>
            </a:xfrm>
            <a:prstGeom prst="ellipse">
              <a:avLst/>
            </a:prstGeom>
            <a:solidFill>
              <a:srgbClr val="000000"/>
            </a:solidFill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sz="1800"/>
            </a:p>
          </p:txBody>
        </p:sp>
        <p:sp>
          <p:nvSpPr>
            <p:cNvPr id="801" name="Oval 70"/>
            <p:cNvSpPr>
              <a:spLocks noChangeArrowheads="1"/>
            </p:cNvSpPr>
            <p:nvPr/>
          </p:nvSpPr>
          <p:spPr bwMode="auto">
            <a:xfrm>
              <a:off x="19250175" y="34264499"/>
              <a:ext cx="63152" cy="69181"/>
            </a:xfrm>
            <a:prstGeom prst="ellipse">
              <a:avLst/>
            </a:prstGeom>
            <a:solidFill>
              <a:srgbClr val="000000"/>
            </a:solidFill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sz="1800"/>
            </a:p>
          </p:txBody>
        </p:sp>
        <p:sp>
          <p:nvSpPr>
            <p:cNvPr id="802" name="Oval 71"/>
            <p:cNvSpPr>
              <a:spLocks noChangeArrowheads="1"/>
            </p:cNvSpPr>
            <p:nvPr/>
          </p:nvSpPr>
          <p:spPr bwMode="auto">
            <a:xfrm>
              <a:off x="19496017" y="34240644"/>
              <a:ext cx="65407" cy="66795"/>
            </a:xfrm>
            <a:prstGeom prst="ellipse">
              <a:avLst/>
            </a:prstGeom>
            <a:solidFill>
              <a:srgbClr val="000000"/>
            </a:solidFill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sz="1800"/>
            </a:p>
          </p:txBody>
        </p:sp>
        <p:sp>
          <p:nvSpPr>
            <p:cNvPr id="803" name="Oval 72"/>
            <p:cNvSpPr>
              <a:spLocks noChangeArrowheads="1"/>
            </p:cNvSpPr>
            <p:nvPr/>
          </p:nvSpPr>
          <p:spPr bwMode="auto">
            <a:xfrm>
              <a:off x="19744113" y="34247799"/>
              <a:ext cx="63152" cy="69181"/>
            </a:xfrm>
            <a:prstGeom prst="ellipse">
              <a:avLst/>
            </a:prstGeom>
            <a:solidFill>
              <a:srgbClr val="000000"/>
            </a:solidFill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sz="1800"/>
            </a:p>
          </p:txBody>
        </p:sp>
        <p:sp>
          <p:nvSpPr>
            <p:cNvPr id="804" name="Oval 73"/>
            <p:cNvSpPr>
              <a:spLocks noChangeArrowheads="1"/>
            </p:cNvSpPr>
            <p:nvPr/>
          </p:nvSpPr>
          <p:spPr bwMode="auto">
            <a:xfrm>
              <a:off x="19989953" y="34281197"/>
              <a:ext cx="65407" cy="69181"/>
            </a:xfrm>
            <a:prstGeom prst="ellipse">
              <a:avLst/>
            </a:prstGeom>
            <a:solidFill>
              <a:srgbClr val="000000"/>
            </a:solidFill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sz="1800"/>
            </a:p>
          </p:txBody>
        </p:sp>
        <p:sp>
          <p:nvSpPr>
            <p:cNvPr id="805" name="Rectangle 23"/>
            <p:cNvSpPr>
              <a:spLocks noChangeArrowheads="1"/>
            </p:cNvSpPr>
            <p:nvPr/>
          </p:nvSpPr>
          <p:spPr bwMode="auto">
            <a:xfrm>
              <a:off x="15144020" y="31672274"/>
              <a:ext cx="604737" cy="2461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1800" b="1" dirty="0" err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Emission</a:t>
              </a:r>
              <a:r>
                <a:rPr lang="es-ES" sz="1800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s-ES" sz="1800" b="1" dirty="0" err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intensity</a:t>
              </a:r>
              <a:r>
                <a:rPr lang="es-ES" sz="1800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/</a:t>
              </a:r>
              <a:r>
                <a:rPr lang="es-ES" sz="1800" b="1" dirty="0" err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a.u.</a:t>
              </a:r>
              <a:endParaRPr lang="es-E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6" name="Rectangle 26"/>
            <p:cNvSpPr>
              <a:spLocks noChangeArrowheads="1"/>
            </p:cNvSpPr>
            <p:nvPr/>
          </p:nvSpPr>
          <p:spPr bwMode="auto">
            <a:xfrm>
              <a:off x="17196612" y="35061626"/>
              <a:ext cx="2362254" cy="284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s-E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10</a:t>
              </a:r>
              <a:r>
                <a:rPr kumimoji="0" lang="es-ES" sz="1800" b="1" i="0" u="none" strike="noStrike" cap="none" normalizeH="0" baseline="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3</a:t>
              </a:r>
              <a:r>
                <a:rPr lang="es-ES" sz="1800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s-ES" sz="1800" b="1" dirty="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[</a:t>
              </a:r>
              <a:r>
                <a:rPr kumimoji="0" lang="es-E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b-</a:t>
              </a:r>
              <a:r>
                <a:rPr kumimoji="0" lang="es-E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CD]</a:t>
              </a:r>
              <a:r>
                <a:rPr lang="es-ES" sz="1800" b="1" dirty="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 / mol dm</a:t>
              </a:r>
              <a:r>
                <a:rPr lang="es-ES" sz="1800" b="1" baseline="30000" dirty="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-3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35" name="734 Forma libre"/>
          <p:cNvSpPr/>
          <p:nvPr/>
        </p:nvSpPr>
        <p:spPr>
          <a:xfrm rot="16425116">
            <a:off x="632775" y="29641210"/>
            <a:ext cx="2348773" cy="1625726"/>
          </a:xfrm>
          <a:custGeom>
            <a:avLst/>
            <a:gdLst>
              <a:gd name="connsiteX0" fmla="*/ 1290637 w 5703093"/>
              <a:gd name="connsiteY0" fmla="*/ 26193 h 3707606"/>
              <a:gd name="connsiteX1" fmla="*/ 690562 w 5703093"/>
              <a:gd name="connsiteY1" fmla="*/ 340518 h 3707606"/>
              <a:gd name="connsiteX2" fmla="*/ 547687 w 5703093"/>
              <a:gd name="connsiteY2" fmla="*/ 897731 h 3707606"/>
              <a:gd name="connsiteX3" fmla="*/ 4762 w 5703093"/>
              <a:gd name="connsiteY3" fmla="*/ 1897856 h 3707606"/>
              <a:gd name="connsiteX4" fmla="*/ 519112 w 5703093"/>
              <a:gd name="connsiteY4" fmla="*/ 2340768 h 3707606"/>
              <a:gd name="connsiteX5" fmla="*/ 1233487 w 5703093"/>
              <a:gd name="connsiteY5" fmla="*/ 3583781 h 3707606"/>
              <a:gd name="connsiteX6" fmla="*/ 2433637 w 5703093"/>
              <a:gd name="connsiteY6" fmla="*/ 3083718 h 3707606"/>
              <a:gd name="connsiteX7" fmla="*/ 3476624 w 5703093"/>
              <a:gd name="connsiteY7" fmla="*/ 3540918 h 3707606"/>
              <a:gd name="connsiteX8" fmla="*/ 4119562 w 5703093"/>
              <a:gd name="connsiteY8" fmla="*/ 2812256 h 3707606"/>
              <a:gd name="connsiteX9" fmla="*/ 5548312 w 5703093"/>
              <a:gd name="connsiteY9" fmla="*/ 2726531 h 3707606"/>
              <a:gd name="connsiteX10" fmla="*/ 5048249 w 5703093"/>
              <a:gd name="connsiteY10" fmla="*/ 1140618 h 3707606"/>
              <a:gd name="connsiteX11" fmla="*/ 5076824 w 5703093"/>
              <a:gd name="connsiteY11" fmla="*/ 469106 h 3707606"/>
              <a:gd name="connsiteX12" fmla="*/ 4376737 w 5703093"/>
              <a:gd name="connsiteY12" fmla="*/ 40481 h 3707606"/>
              <a:gd name="connsiteX13" fmla="*/ 2962274 w 5703093"/>
              <a:gd name="connsiteY13" fmla="*/ 226218 h 3707606"/>
              <a:gd name="connsiteX14" fmla="*/ 1290637 w 5703093"/>
              <a:gd name="connsiteY14" fmla="*/ 26193 h 3707606"/>
              <a:gd name="connsiteX0" fmla="*/ 1290637 w 5703093"/>
              <a:gd name="connsiteY0" fmla="*/ 26193 h 3707606"/>
              <a:gd name="connsiteX1" fmla="*/ 690562 w 5703093"/>
              <a:gd name="connsiteY1" fmla="*/ 340518 h 3707606"/>
              <a:gd name="connsiteX2" fmla="*/ 547687 w 5703093"/>
              <a:gd name="connsiteY2" fmla="*/ 897731 h 3707606"/>
              <a:gd name="connsiteX3" fmla="*/ 4762 w 5703093"/>
              <a:gd name="connsiteY3" fmla="*/ 1897856 h 3707606"/>
              <a:gd name="connsiteX4" fmla="*/ 519112 w 5703093"/>
              <a:gd name="connsiteY4" fmla="*/ 2340768 h 3707606"/>
              <a:gd name="connsiteX5" fmla="*/ 1233487 w 5703093"/>
              <a:gd name="connsiteY5" fmla="*/ 3583781 h 3707606"/>
              <a:gd name="connsiteX6" fmla="*/ 2433637 w 5703093"/>
              <a:gd name="connsiteY6" fmla="*/ 3083718 h 3707606"/>
              <a:gd name="connsiteX7" fmla="*/ 3323984 w 5703093"/>
              <a:gd name="connsiteY7" fmla="*/ 2851801 h 3707606"/>
              <a:gd name="connsiteX8" fmla="*/ 4119562 w 5703093"/>
              <a:gd name="connsiteY8" fmla="*/ 2812256 h 3707606"/>
              <a:gd name="connsiteX9" fmla="*/ 5548312 w 5703093"/>
              <a:gd name="connsiteY9" fmla="*/ 2726531 h 3707606"/>
              <a:gd name="connsiteX10" fmla="*/ 5048249 w 5703093"/>
              <a:gd name="connsiteY10" fmla="*/ 1140618 h 3707606"/>
              <a:gd name="connsiteX11" fmla="*/ 5076824 w 5703093"/>
              <a:gd name="connsiteY11" fmla="*/ 469106 h 3707606"/>
              <a:gd name="connsiteX12" fmla="*/ 4376737 w 5703093"/>
              <a:gd name="connsiteY12" fmla="*/ 40481 h 3707606"/>
              <a:gd name="connsiteX13" fmla="*/ 2962274 w 5703093"/>
              <a:gd name="connsiteY13" fmla="*/ 226218 h 3707606"/>
              <a:gd name="connsiteX14" fmla="*/ 1290637 w 5703093"/>
              <a:gd name="connsiteY14" fmla="*/ 26193 h 3707606"/>
              <a:gd name="connsiteX0" fmla="*/ 1290637 w 5703093"/>
              <a:gd name="connsiteY0" fmla="*/ 26193 h 3785944"/>
              <a:gd name="connsiteX1" fmla="*/ 690562 w 5703093"/>
              <a:gd name="connsiteY1" fmla="*/ 340518 h 3785944"/>
              <a:gd name="connsiteX2" fmla="*/ 547687 w 5703093"/>
              <a:gd name="connsiteY2" fmla="*/ 897731 h 3785944"/>
              <a:gd name="connsiteX3" fmla="*/ 4762 w 5703093"/>
              <a:gd name="connsiteY3" fmla="*/ 1897856 h 3785944"/>
              <a:gd name="connsiteX4" fmla="*/ 519112 w 5703093"/>
              <a:gd name="connsiteY4" fmla="*/ 2340768 h 3785944"/>
              <a:gd name="connsiteX5" fmla="*/ 1233487 w 5703093"/>
              <a:gd name="connsiteY5" fmla="*/ 3583781 h 3785944"/>
              <a:gd name="connsiteX6" fmla="*/ 1187494 w 5703093"/>
              <a:gd name="connsiteY6" fmla="*/ 3151898 h 3785944"/>
              <a:gd name="connsiteX7" fmla="*/ 2433637 w 5703093"/>
              <a:gd name="connsiteY7" fmla="*/ 3083718 h 3785944"/>
              <a:gd name="connsiteX8" fmla="*/ 3323984 w 5703093"/>
              <a:gd name="connsiteY8" fmla="*/ 2851801 h 3785944"/>
              <a:gd name="connsiteX9" fmla="*/ 4119562 w 5703093"/>
              <a:gd name="connsiteY9" fmla="*/ 2812256 h 3785944"/>
              <a:gd name="connsiteX10" fmla="*/ 5548312 w 5703093"/>
              <a:gd name="connsiteY10" fmla="*/ 2726531 h 3785944"/>
              <a:gd name="connsiteX11" fmla="*/ 5048249 w 5703093"/>
              <a:gd name="connsiteY11" fmla="*/ 1140618 h 3785944"/>
              <a:gd name="connsiteX12" fmla="*/ 5076824 w 5703093"/>
              <a:gd name="connsiteY12" fmla="*/ 469106 h 3785944"/>
              <a:gd name="connsiteX13" fmla="*/ 4376737 w 5703093"/>
              <a:gd name="connsiteY13" fmla="*/ 40481 h 3785944"/>
              <a:gd name="connsiteX14" fmla="*/ 2962274 w 5703093"/>
              <a:gd name="connsiteY14" fmla="*/ 226218 h 3785944"/>
              <a:gd name="connsiteX15" fmla="*/ 1290637 w 5703093"/>
              <a:gd name="connsiteY15" fmla="*/ 26193 h 3785944"/>
              <a:gd name="connsiteX0" fmla="*/ 1290637 w 5703093"/>
              <a:gd name="connsiteY0" fmla="*/ 26193 h 3787199"/>
              <a:gd name="connsiteX1" fmla="*/ 690562 w 5703093"/>
              <a:gd name="connsiteY1" fmla="*/ 340518 h 3787199"/>
              <a:gd name="connsiteX2" fmla="*/ 547687 w 5703093"/>
              <a:gd name="connsiteY2" fmla="*/ 897731 h 3787199"/>
              <a:gd name="connsiteX3" fmla="*/ 4762 w 5703093"/>
              <a:gd name="connsiteY3" fmla="*/ 1897856 h 3787199"/>
              <a:gd name="connsiteX4" fmla="*/ 519112 w 5703093"/>
              <a:gd name="connsiteY4" fmla="*/ 2340768 h 3787199"/>
              <a:gd name="connsiteX5" fmla="*/ 1233487 w 5703093"/>
              <a:gd name="connsiteY5" fmla="*/ 3583781 h 3787199"/>
              <a:gd name="connsiteX6" fmla="*/ 1107481 w 5703093"/>
              <a:gd name="connsiteY6" fmla="*/ 3266461 h 3787199"/>
              <a:gd name="connsiteX7" fmla="*/ 1187494 w 5703093"/>
              <a:gd name="connsiteY7" fmla="*/ 3151898 h 3787199"/>
              <a:gd name="connsiteX8" fmla="*/ 2433637 w 5703093"/>
              <a:gd name="connsiteY8" fmla="*/ 3083718 h 3787199"/>
              <a:gd name="connsiteX9" fmla="*/ 3323984 w 5703093"/>
              <a:gd name="connsiteY9" fmla="*/ 2851801 h 3787199"/>
              <a:gd name="connsiteX10" fmla="*/ 4119562 w 5703093"/>
              <a:gd name="connsiteY10" fmla="*/ 2812256 h 3787199"/>
              <a:gd name="connsiteX11" fmla="*/ 5548312 w 5703093"/>
              <a:gd name="connsiteY11" fmla="*/ 2726531 h 3787199"/>
              <a:gd name="connsiteX12" fmla="*/ 5048249 w 5703093"/>
              <a:gd name="connsiteY12" fmla="*/ 1140618 h 3787199"/>
              <a:gd name="connsiteX13" fmla="*/ 5076824 w 5703093"/>
              <a:gd name="connsiteY13" fmla="*/ 469106 h 3787199"/>
              <a:gd name="connsiteX14" fmla="*/ 4376737 w 5703093"/>
              <a:gd name="connsiteY14" fmla="*/ 40481 h 3787199"/>
              <a:gd name="connsiteX15" fmla="*/ 2962274 w 5703093"/>
              <a:gd name="connsiteY15" fmla="*/ 226218 h 3787199"/>
              <a:gd name="connsiteX16" fmla="*/ 1290637 w 5703093"/>
              <a:gd name="connsiteY16" fmla="*/ 26193 h 3787199"/>
              <a:gd name="connsiteX0" fmla="*/ 1290637 w 5703093"/>
              <a:gd name="connsiteY0" fmla="*/ 26193 h 3718969"/>
              <a:gd name="connsiteX1" fmla="*/ 690562 w 5703093"/>
              <a:gd name="connsiteY1" fmla="*/ 340518 h 3718969"/>
              <a:gd name="connsiteX2" fmla="*/ 547687 w 5703093"/>
              <a:gd name="connsiteY2" fmla="*/ 897731 h 3718969"/>
              <a:gd name="connsiteX3" fmla="*/ 4762 w 5703093"/>
              <a:gd name="connsiteY3" fmla="*/ 1897856 h 3718969"/>
              <a:gd name="connsiteX4" fmla="*/ 519112 w 5703093"/>
              <a:gd name="connsiteY4" fmla="*/ 2340768 h 3718969"/>
              <a:gd name="connsiteX5" fmla="*/ 1233487 w 5703093"/>
              <a:gd name="connsiteY5" fmla="*/ 3583781 h 3718969"/>
              <a:gd name="connsiteX6" fmla="*/ 1187494 w 5703093"/>
              <a:gd name="connsiteY6" fmla="*/ 3151898 h 3718969"/>
              <a:gd name="connsiteX7" fmla="*/ 2433637 w 5703093"/>
              <a:gd name="connsiteY7" fmla="*/ 3083718 h 3718969"/>
              <a:gd name="connsiteX8" fmla="*/ 3323984 w 5703093"/>
              <a:gd name="connsiteY8" fmla="*/ 2851801 h 3718969"/>
              <a:gd name="connsiteX9" fmla="*/ 4119562 w 5703093"/>
              <a:gd name="connsiteY9" fmla="*/ 2812256 h 3718969"/>
              <a:gd name="connsiteX10" fmla="*/ 5548312 w 5703093"/>
              <a:gd name="connsiteY10" fmla="*/ 2726531 h 3718969"/>
              <a:gd name="connsiteX11" fmla="*/ 5048249 w 5703093"/>
              <a:gd name="connsiteY11" fmla="*/ 1140618 h 3718969"/>
              <a:gd name="connsiteX12" fmla="*/ 5076824 w 5703093"/>
              <a:gd name="connsiteY12" fmla="*/ 469106 h 3718969"/>
              <a:gd name="connsiteX13" fmla="*/ 4376737 w 5703093"/>
              <a:gd name="connsiteY13" fmla="*/ 40481 h 3718969"/>
              <a:gd name="connsiteX14" fmla="*/ 2962274 w 5703093"/>
              <a:gd name="connsiteY14" fmla="*/ 226218 h 3718969"/>
              <a:gd name="connsiteX15" fmla="*/ 1290637 w 5703093"/>
              <a:gd name="connsiteY15" fmla="*/ 26193 h 3718969"/>
              <a:gd name="connsiteX0" fmla="*/ 1290637 w 5703093"/>
              <a:gd name="connsiteY0" fmla="*/ 26193 h 3275723"/>
              <a:gd name="connsiteX1" fmla="*/ 690562 w 5703093"/>
              <a:gd name="connsiteY1" fmla="*/ 340518 h 3275723"/>
              <a:gd name="connsiteX2" fmla="*/ 547687 w 5703093"/>
              <a:gd name="connsiteY2" fmla="*/ 897731 h 3275723"/>
              <a:gd name="connsiteX3" fmla="*/ 4762 w 5703093"/>
              <a:gd name="connsiteY3" fmla="*/ 1897856 h 3275723"/>
              <a:gd name="connsiteX4" fmla="*/ 519112 w 5703093"/>
              <a:gd name="connsiteY4" fmla="*/ 2340768 h 3275723"/>
              <a:gd name="connsiteX5" fmla="*/ 1187494 w 5703093"/>
              <a:gd name="connsiteY5" fmla="*/ 3151898 h 3275723"/>
              <a:gd name="connsiteX6" fmla="*/ 2433637 w 5703093"/>
              <a:gd name="connsiteY6" fmla="*/ 3083718 h 3275723"/>
              <a:gd name="connsiteX7" fmla="*/ 3323984 w 5703093"/>
              <a:gd name="connsiteY7" fmla="*/ 2851801 h 3275723"/>
              <a:gd name="connsiteX8" fmla="*/ 4119562 w 5703093"/>
              <a:gd name="connsiteY8" fmla="*/ 2812256 h 3275723"/>
              <a:gd name="connsiteX9" fmla="*/ 5548312 w 5703093"/>
              <a:gd name="connsiteY9" fmla="*/ 2726531 h 3275723"/>
              <a:gd name="connsiteX10" fmla="*/ 5048249 w 5703093"/>
              <a:gd name="connsiteY10" fmla="*/ 1140618 h 3275723"/>
              <a:gd name="connsiteX11" fmla="*/ 5076824 w 5703093"/>
              <a:gd name="connsiteY11" fmla="*/ 469106 h 3275723"/>
              <a:gd name="connsiteX12" fmla="*/ 4376737 w 5703093"/>
              <a:gd name="connsiteY12" fmla="*/ 40481 h 3275723"/>
              <a:gd name="connsiteX13" fmla="*/ 2962274 w 5703093"/>
              <a:gd name="connsiteY13" fmla="*/ 226218 h 3275723"/>
              <a:gd name="connsiteX14" fmla="*/ 1290637 w 5703093"/>
              <a:gd name="connsiteY14" fmla="*/ 26193 h 3275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703093" h="3275723">
                <a:moveTo>
                  <a:pt x="1290637" y="26193"/>
                </a:moveTo>
                <a:cubicBezTo>
                  <a:pt x="912018" y="45243"/>
                  <a:pt x="814387" y="195262"/>
                  <a:pt x="690562" y="340518"/>
                </a:cubicBezTo>
                <a:cubicBezTo>
                  <a:pt x="566737" y="485774"/>
                  <a:pt x="661987" y="638175"/>
                  <a:pt x="547687" y="897731"/>
                </a:cubicBezTo>
                <a:cubicBezTo>
                  <a:pt x="433387" y="1157287"/>
                  <a:pt x="9524" y="1657350"/>
                  <a:pt x="4762" y="1897856"/>
                </a:cubicBezTo>
                <a:cubicBezTo>
                  <a:pt x="0" y="2138362"/>
                  <a:pt x="314325" y="2059781"/>
                  <a:pt x="519112" y="2340768"/>
                </a:cubicBezTo>
                <a:cubicBezTo>
                  <a:pt x="716234" y="2549775"/>
                  <a:pt x="868407" y="3028073"/>
                  <a:pt x="1187494" y="3151898"/>
                </a:cubicBezTo>
                <a:cubicBezTo>
                  <a:pt x="1506582" y="3275723"/>
                  <a:pt x="2077555" y="3133734"/>
                  <a:pt x="2433637" y="3083718"/>
                </a:cubicBezTo>
                <a:cubicBezTo>
                  <a:pt x="2789719" y="3033702"/>
                  <a:pt x="3042997" y="2897045"/>
                  <a:pt x="3323984" y="2851801"/>
                </a:cubicBezTo>
                <a:cubicBezTo>
                  <a:pt x="3604971" y="2806557"/>
                  <a:pt x="3748841" y="2833134"/>
                  <a:pt x="4119562" y="2812256"/>
                </a:cubicBezTo>
                <a:cubicBezTo>
                  <a:pt x="4490283" y="2791378"/>
                  <a:pt x="5393531" y="3005137"/>
                  <a:pt x="5548312" y="2726531"/>
                </a:cubicBezTo>
                <a:cubicBezTo>
                  <a:pt x="5703093" y="2447925"/>
                  <a:pt x="5126830" y="1516855"/>
                  <a:pt x="5048249" y="1140618"/>
                </a:cubicBezTo>
                <a:cubicBezTo>
                  <a:pt x="4969668" y="764381"/>
                  <a:pt x="5188743" y="652462"/>
                  <a:pt x="5076824" y="469106"/>
                </a:cubicBezTo>
                <a:cubicBezTo>
                  <a:pt x="4964905" y="285750"/>
                  <a:pt x="4729162" y="80962"/>
                  <a:pt x="4376737" y="40481"/>
                </a:cubicBezTo>
                <a:cubicBezTo>
                  <a:pt x="4024312" y="0"/>
                  <a:pt x="3474243" y="230980"/>
                  <a:pt x="2962274" y="226218"/>
                </a:cubicBezTo>
                <a:cubicBezTo>
                  <a:pt x="2450305" y="221456"/>
                  <a:pt x="1669256" y="7143"/>
                  <a:pt x="1290637" y="26193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27" name="726 Forma libre"/>
          <p:cNvSpPr/>
          <p:nvPr/>
        </p:nvSpPr>
        <p:spPr>
          <a:xfrm rot="16425116">
            <a:off x="478951" y="24056658"/>
            <a:ext cx="2946860" cy="1537891"/>
          </a:xfrm>
          <a:custGeom>
            <a:avLst/>
            <a:gdLst>
              <a:gd name="connsiteX0" fmla="*/ 1290637 w 5703093"/>
              <a:gd name="connsiteY0" fmla="*/ 26193 h 3707606"/>
              <a:gd name="connsiteX1" fmla="*/ 690562 w 5703093"/>
              <a:gd name="connsiteY1" fmla="*/ 340518 h 3707606"/>
              <a:gd name="connsiteX2" fmla="*/ 547687 w 5703093"/>
              <a:gd name="connsiteY2" fmla="*/ 897731 h 3707606"/>
              <a:gd name="connsiteX3" fmla="*/ 4762 w 5703093"/>
              <a:gd name="connsiteY3" fmla="*/ 1897856 h 3707606"/>
              <a:gd name="connsiteX4" fmla="*/ 519112 w 5703093"/>
              <a:gd name="connsiteY4" fmla="*/ 2340768 h 3707606"/>
              <a:gd name="connsiteX5" fmla="*/ 1233487 w 5703093"/>
              <a:gd name="connsiteY5" fmla="*/ 3583781 h 3707606"/>
              <a:gd name="connsiteX6" fmla="*/ 2433637 w 5703093"/>
              <a:gd name="connsiteY6" fmla="*/ 3083718 h 3707606"/>
              <a:gd name="connsiteX7" fmla="*/ 3476624 w 5703093"/>
              <a:gd name="connsiteY7" fmla="*/ 3540918 h 3707606"/>
              <a:gd name="connsiteX8" fmla="*/ 4119562 w 5703093"/>
              <a:gd name="connsiteY8" fmla="*/ 2812256 h 3707606"/>
              <a:gd name="connsiteX9" fmla="*/ 5548312 w 5703093"/>
              <a:gd name="connsiteY9" fmla="*/ 2726531 h 3707606"/>
              <a:gd name="connsiteX10" fmla="*/ 5048249 w 5703093"/>
              <a:gd name="connsiteY10" fmla="*/ 1140618 h 3707606"/>
              <a:gd name="connsiteX11" fmla="*/ 5076824 w 5703093"/>
              <a:gd name="connsiteY11" fmla="*/ 469106 h 3707606"/>
              <a:gd name="connsiteX12" fmla="*/ 4376737 w 5703093"/>
              <a:gd name="connsiteY12" fmla="*/ 40481 h 3707606"/>
              <a:gd name="connsiteX13" fmla="*/ 2962274 w 5703093"/>
              <a:gd name="connsiteY13" fmla="*/ 226218 h 3707606"/>
              <a:gd name="connsiteX14" fmla="*/ 1290637 w 5703093"/>
              <a:gd name="connsiteY14" fmla="*/ 26193 h 3707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703093" h="3707606">
                <a:moveTo>
                  <a:pt x="1290637" y="26193"/>
                </a:moveTo>
                <a:cubicBezTo>
                  <a:pt x="912018" y="45243"/>
                  <a:pt x="814387" y="195262"/>
                  <a:pt x="690562" y="340518"/>
                </a:cubicBezTo>
                <a:cubicBezTo>
                  <a:pt x="566737" y="485774"/>
                  <a:pt x="661987" y="638175"/>
                  <a:pt x="547687" y="897731"/>
                </a:cubicBezTo>
                <a:cubicBezTo>
                  <a:pt x="433387" y="1157287"/>
                  <a:pt x="9524" y="1657350"/>
                  <a:pt x="4762" y="1897856"/>
                </a:cubicBezTo>
                <a:cubicBezTo>
                  <a:pt x="0" y="2138362"/>
                  <a:pt x="314325" y="2059781"/>
                  <a:pt x="519112" y="2340768"/>
                </a:cubicBezTo>
                <a:cubicBezTo>
                  <a:pt x="723900" y="2621756"/>
                  <a:pt x="914400" y="3459956"/>
                  <a:pt x="1233487" y="3583781"/>
                </a:cubicBezTo>
                <a:cubicBezTo>
                  <a:pt x="1552575" y="3707606"/>
                  <a:pt x="2059781" y="3090862"/>
                  <a:pt x="2433637" y="3083718"/>
                </a:cubicBezTo>
                <a:cubicBezTo>
                  <a:pt x="2807493" y="3076574"/>
                  <a:pt x="3195637" y="3586162"/>
                  <a:pt x="3476624" y="3540918"/>
                </a:cubicBezTo>
                <a:cubicBezTo>
                  <a:pt x="3757611" y="3495674"/>
                  <a:pt x="3774281" y="2947987"/>
                  <a:pt x="4119562" y="2812256"/>
                </a:cubicBezTo>
                <a:cubicBezTo>
                  <a:pt x="4464843" y="2676525"/>
                  <a:pt x="5393531" y="3005137"/>
                  <a:pt x="5548312" y="2726531"/>
                </a:cubicBezTo>
                <a:cubicBezTo>
                  <a:pt x="5703093" y="2447925"/>
                  <a:pt x="5126830" y="1516855"/>
                  <a:pt x="5048249" y="1140618"/>
                </a:cubicBezTo>
                <a:cubicBezTo>
                  <a:pt x="4969668" y="764381"/>
                  <a:pt x="5188743" y="652462"/>
                  <a:pt x="5076824" y="469106"/>
                </a:cubicBezTo>
                <a:cubicBezTo>
                  <a:pt x="4964905" y="285750"/>
                  <a:pt x="4729162" y="80962"/>
                  <a:pt x="4376737" y="40481"/>
                </a:cubicBezTo>
                <a:cubicBezTo>
                  <a:pt x="4024312" y="0"/>
                  <a:pt x="3474243" y="230980"/>
                  <a:pt x="2962274" y="226218"/>
                </a:cubicBezTo>
                <a:cubicBezTo>
                  <a:pt x="2450305" y="221456"/>
                  <a:pt x="1669256" y="7143"/>
                  <a:pt x="1290637" y="26193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16" name="615 Pergamino vertical"/>
          <p:cNvSpPr/>
          <p:nvPr/>
        </p:nvSpPr>
        <p:spPr>
          <a:xfrm>
            <a:off x="2123195" y="14937995"/>
            <a:ext cx="11430080" cy="3714776"/>
          </a:xfrm>
          <a:prstGeom prst="verticalScroll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10" name="609 Rectángulo redondeado"/>
          <p:cNvSpPr/>
          <p:nvPr/>
        </p:nvSpPr>
        <p:spPr>
          <a:xfrm>
            <a:off x="18482497" y="11272775"/>
            <a:ext cx="5786478" cy="1357322"/>
          </a:xfrm>
          <a:prstGeom prst="roundRect">
            <a:avLst/>
          </a:prstGeom>
          <a:gradFill>
            <a:gsLst>
              <a:gs pos="0">
                <a:srgbClr val="3A79C6"/>
              </a:gs>
              <a:gs pos="80000">
                <a:srgbClr val="6798D3"/>
              </a:gs>
              <a:gs pos="100000">
                <a:srgbClr val="71A0D9"/>
              </a:gs>
            </a:gsLst>
            <a:lin ang="16200000" scaled="0"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8" name="607 Rectángulo redondeado"/>
          <p:cNvSpPr/>
          <p:nvPr/>
        </p:nvSpPr>
        <p:spPr>
          <a:xfrm>
            <a:off x="23513537" y="9201073"/>
            <a:ext cx="3184330" cy="1857388"/>
          </a:xfrm>
          <a:prstGeom prst="roundRect">
            <a:avLst/>
          </a:prstGeom>
          <a:gradFill>
            <a:gsLst>
              <a:gs pos="0">
                <a:srgbClr val="3A79C6"/>
              </a:gs>
              <a:gs pos="80000">
                <a:srgbClr val="6798D3"/>
              </a:gs>
              <a:gs pos="100000">
                <a:srgbClr val="71A0D9"/>
              </a:gs>
            </a:gsLst>
            <a:lin ang="16200000" scaled="0"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0" name="559 Rectángulo redondeado"/>
          <p:cNvSpPr/>
          <p:nvPr/>
        </p:nvSpPr>
        <p:spPr>
          <a:xfrm>
            <a:off x="2623838" y="9343894"/>
            <a:ext cx="4786346" cy="3214710"/>
          </a:xfrm>
          <a:prstGeom prst="roundRect">
            <a:avLst/>
          </a:prstGeom>
          <a:gradFill>
            <a:gsLst>
              <a:gs pos="0">
                <a:srgbClr val="3A79C6"/>
              </a:gs>
              <a:gs pos="80000">
                <a:srgbClr val="6798D3"/>
              </a:gs>
              <a:gs pos="100000">
                <a:srgbClr val="71A0D9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61" name="560 Elipse"/>
          <p:cNvSpPr/>
          <p:nvPr/>
        </p:nvSpPr>
        <p:spPr>
          <a:xfrm>
            <a:off x="6695227" y="10129712"/>
            <a:ext cx="1928826" cy="1000132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8695491" y="6283406"/>
            <a:ext cx="564360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dirty="0" smtClean="0">
                <a:latin typeface="+mj-lt"/>
              </a:rPr>
              <a:t>In </a:t>
            </a:r>
            <a:r>
              <a:rPr lang="es-ES" sz="3200" dirty="0" err="1" smtClean="0">
                <a:latin typeface="+mj-lt"/>
              </a:rPr>
              <a:t>order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to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apply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the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Pseudophase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Model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to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reactions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under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restricted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geometry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conditions</a:t>
            </a:r>
            <a:r>
              <a:rPr lang="es-ES" sz="3200" dirty="0" smtClean="0">
                <a:latin typeface="+mj-lt"/>
              </a:rPr>
              <a:t> (</a:t>
            </a:r>
            <a:r>
              <a:rPr lang="es-ES" sz="3200" dirty="0" err="1" smtClean="0">
                <a:latin typeface="+mj-lt"/>
              </a:rPr>
              <a:t>rgc</a:t>
            </a:r>
            <a:r>
              <a:rPr lang="es-ES" sz="3200" dirty="0" smtClean="0">
                <a:latin typeface="+mj-lt"/>
              </a:rPr>
              <a:t>) </a:t>
            </a:r>
            <a:r>
              <a:rPr lang="es-ES" sz="3200" dirty="0" err="1" smtClean="0">
                <a:latin typeface="+mj-lt"/>
              </a:rPr>
              <a:t>the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exchange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between</a:t>
            </a:r>
            <a:r>
              <a:rPr lang="es-ES" sz="3200" dirty="0" smtClean="0">
                <a:latin typeface="+mj-lt"/>
              </a:rPr>
              <a:t> R</a:t>
            </a:r>
            <a:r>
              <a:rPr lang="es-ES" sz="3200" baseline="-25000" dirty="0" smtClean="0">
                <a:latin typeface="+mj-lt"/>
              </a:rPr>
              <a:t>f</a:t>
            </a:r>
            <a:r>
              <a:rPr lang="es-ES" sz="3200" dirty="0" smtClean="0">
                <a:latin typeface="+mj-lt"/>
              </a:rPr>
              <a:t> and R</a:t>
            </a:r>
            <a:r>
              <a:rPr lang="es-ES" sz="3200" baseline="-25000" dirty="0" smtClean="0">
                <a:latin typeface="+mj-lt"/>
              </a:rPr>
              <a:t>b</a:t>
            </a:r>
            <a:r>
              <a:rPr lang="es-ES" sz="3200" dirty="0" smtClean="0">
                <a:latin typeface="+mj-lt"/>
              </a:rPr>
              <a:t> (f: free, b: </a:t>
            </a:r>
            <a:r>
              <a:rPr lang="es-ES" sz="3200" dirty="0" err="1" smtClean="0">
                <a:latin typeface="+mj-lt"/>
              </a:rPr>
              <a:t>bound</a:t>
            </a:r>
            <a:r>
              <a:rPr lang="es-ES" sz="3200" dirty="0" smtClean="0">
                <a:latin typeface="+mj-lt"/>
              </a:rPr>
              <a:t>) </a:t>
            </a:r>
            <a:r>
              <a:rPr lang="es-ES" sz="3200" dirty="0" err="1" smtClean="0">
                <a:latin typeface="+mj-lt"/>
              </a:rPr>
              <a:t>must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be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fast</a:t>
            </a:r>
            <a:r>
              <a:rPr lang="es-ES" sz="3200" dirty="0" smtClean="0">
                <a:latin typeface="+mj-lt"/>
              </a:rPr>
              <a:t> in </a:t>
            </a:r>
            <a:r>
              <a:rPr lang="es-ES" sz="3200" dirty="0" err="1" smtClean="0">
                <a:latin typeface="+mj-lt"/>
              </a:rPr>
              <a:t>relation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to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the</a:t>
            </a:r>
            <a:r>
              <a:rPr lang="es-ES" sz="3200" dirty="0" smtClean="0">
                <a:latin typeface="+mj-lt"/>
              </a:rPr>
              <a:t> reactive </a:t>
            </a:r>
            <a:r>
              <a:rPr lang="es-ES" sz="3200" dirty="0" err="1" smtClean="0">
                <a:latin typeface="+mj-lt"/>
              </a:rPr>
              <a:t>steps</a:t>
            </a:r>
            <a:r>
              <a:rPr lang="es-ES" sz="3200" dirty="0" smtClean="0">
                <a:latin typeface="+mj-lt"/>
              </a:rPr>
              <a:t> [1].</a:t>
            </a:r>
            <a:endParaRPr lang="es-ES" sz="3200" dirty="0">
              <a:latin typeface="+mj-lt"/>
            </a:endParaRPr>
          </a:p>
        </p:txBody>
      </p:sp>
      <p:sp>
        <p:nvSpPr>
          <p:cNvPr id="226" name="225 CuadroTexto"/>
          <p:cNvSpPr txBox="1"/>
          <p:nvPr/>
        </p:nvSpPr>
        <p:spPr>
          <a:xfrm>
            <a:off x="2266071" y="13558791"/>
            <a:ext cx="122873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dirty="0" err="1" smtClean="0">
                <a:latin typeface="+mj-lt"/>
              </a:rPr>
              <a:t>However</a:t>
            </a:r>
            <a:r>
              <a:rPr lang="es-ES" sz="3200" dirty="0" smtClean="0">
                <a:latin typeface="+mj-lt"/>
              </a:rPr>
              <a:t>, </a:t>
            </a:r>
            <a:r>
              <a:rPr lang="es-ES" sz="3200" dirty="0" err="1" smtClean="0">
                <a:latin typeface="+mj-lt"/>
              </a:rPr>
              <a:t>this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model</a:t>
            </a:r>
            <a:r>
              <a:rPr lang="es-ES" sz="3200" dirty="0" smtClean="0">
                <a:latin typeface="+mj-lt"/>
              </a:rPr>
              <a:t> has </a:t>
            </a:r>
            <a:r>
              <a:rPr lang="es-ES" sz="3200" dirty="0" err="1" smtClean="0">
                <a:latin typeface="+mj-lt"/>
              </a:rPr>
              <a:t>been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applied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to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this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kind</a:t>
            </a:r>
            <a:r>
              <a:rPr lang="es-ES" sz="3200" dirty="0" smtClean="0">
                <a:latin typeface="+mj-lt"/>
              </a:rPr>
              <a:t> of </a:t>
            </a:r>
            <a:r>
              <a:rPr lang="es-ES" sz="3200" dirty="0" err="1" smtClean="0">
                <a:latin typeface="+mj-lt"/>
              </a:rPr>
              <a:t>reactions</a:t>
            </a:r>
            <a:r>
              <a:rPr lang="es-ES" sz="3200" dirty="0" smtClean="0">
                <a:latin typeface="+mj-lt"/>
              </a:rPr>
              <a:t> in </a:t>
            </a:r>
            <a:r>
              <a:rPr lang="es-ES" sz="3200" dirty="0" err="1" smtClean="0">
                <a:latin typeface="+mj-lt"/>
              </a:rPr>
              <a:t>the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limit</a:t>
            </a:r>
            <a:r>
              <a:rPr lang="es-ES" sz="3200" dirty="0" smtClean="0">
                <a:latin typeface="+mj-lt"/>
              </a:rPr>
              <a:t> of </a:t>
            </a:r>
            <a:r>
              <a:rPr lang="es-ES" sz="3200" dirty="0" err="1" smtClean="0">
                <a:latin typeface="+mj-lt"/>
              </a:rPr>
              <a:t>slow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exchange</a:t>
            </a:r>
            <a:r>
              <a:rPr lang="es-ES" sz="3200" dirty="0" smtClean="0">
                <a:latin typeface="+mj-lt"/>
              </a:rPr>
              <a:t> [2-5]. </a:t>
            </a:r>
            <a:r>
              <a:rPr lang="es-ES" sz="3200" dirty="0" err="1" smtClean="0">
                <a:latin typeface="+mj-lt"/>
              </a:rPr>
              <a:t>This</a:t>
            </a:r>
            <a:r>
              <a:rPr lang="es-ES" sz="3200" dirty="0" smtClean="0">
                <a:latin typeface="+mj-lt"/>
              </a:rPr>
              <a:t> introduces </a:t>
            </a:r>
            <a:r>
              <a:rPr lang="es-ES" sz="3200" dirty="0" err="1" smtClean="0">
                <a:latin typeface="+mj-lt"/>
              </a:rPr>
              <a:t>the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following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question</a:t>
            </a:r>
            <a:r>
              <a:rPr lang="es-ES" sz="3200" dirty="0" smtClean="0">
                <a:latin typeface="+mj-lt"/>
              </a:rPr>
              <a:t>:</a:t>
            </a:r>
          </a:p>
        </p:txBody>
      </p:sp>
      <p:sp>
        <p:nvSpPr>
          <p:cNvPr id="228" name="227 Rectángulo redondeado"/>
          <p:cNvSpPr/>
          <p:nvPr/>
        </p:nvSpPr>
        <p:spPr>
          <a:xfrm>
            <a:off x="15583919" y="9201073"/>
            <a:ext cx="7715304" cy="1836000"/>
          </a:xfrm>
          <a:prstGeom prst="roundRect">
            <a:avLst/>
          </a:prstGeom>
          <a:gradFill>
            <a:gsLst>
              <a:gs pos="0">
                <a:srgbClr val="3A79C6"/>
              </a:gs>
              <a:gs pos="80000">
                <a:srgbClr val="6798D3"/>
              </a:gs>
              <a:gs pos="100000">
                <a:srgbClr val="71A0D9"/>
              </a:gs>
            </a:gsLst>
            <a:lin ang="16200000" scaled="0"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10" name="309 Grupo"/>
          <p:cNvGrpSpPr>
            <a:grpSpLocks/>
          </p:cNvGrpSpPr>
          <p:nvPr/>
        </p:nvGrpSpPr>
        <p:grpSpPr>
          <a:xfrm>
            <a:off x="7195293" y="22631417"/>
            <a:ext cx="5394380" cy="4357718"/>
            <a:chOff x="2030184" y="3143240"/>
            <a:chExt cx="3300816" cy="2658255"/>
          </a:xfrm>
        </p:grpSpPr>
        <p:sp>
          <p:nvSpPr>
            <p:cNvPr id="311" name="Rectangle 98"/>
            <p:cNvSpPr>
              <a:spLocks noChangeArrowheads="1"/>
            </p:cNvSpPr>
            <p:nvPr/>
          </p:nvSpPr>
          <p:spPr bwMode="auto">
            <a:xfrm>
              <a:off x="3350178" y="5354638"/>
              <a:ext cx="1696193" cy="4468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s-E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10</a:t>
              </a:r>
              <a:r>
                <a:rPr kumimoji="0" lang="es-ES" sz="1800" b="1" i="0" u="none" strike="noStrike" cap="none" normalizeH="0" baseline="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4</a:t>
              </a:r>
              <a:r>
                <a:rPr kumimoji="0" lang="es-ES" sz="1800" b="1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s-E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[DNA]/ mol dm</a:t>
              </a:r>
              <a:r>
                <a:rPr kumimoji="0" lang="es-ES" sz="1800" b="1" i="0" u="none" strike="noStrike" cap="none" normalizeH="0" baseline="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-3</a:t>
              </a:r>
              <a:endParaRPr kumimoji="0" lang="es-ES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12" name="203 Grupo"/>
            <p:cNvGrpSpPr/>
            <p:nvPr/>
          </p:nvGrpSpPr>
          <p:grpSpPr>
            <a:xfrm>
              <a:off x="2030184" y="3143240"/>
              <a:ext cx="3300816" cy="2236388"/>
              <a:chOff x="2030184" y="3143240"/>
              <a:chExt cx="3300816" cy="2236388"/>
            </a:xfrm>
          </p:grpSpPr>
          <p:sp>
            <p:nvSpPr>
              <p:cNvPr id="313" name="Rectangle 97"/>
              <p:cNvSpPr>
                <a:spLocks noChangeArrowheads="1"/>
              </p:cNvSpPr>
              <p:nvPr/>
            </p:nvSpPr>
            <p:spPr bwMode="auto">
              <a:xfrm>
                <a:off x="2668588" y="3260725"/>
                <a:ext cx="2519363" cy="1816100"/>
              </a:xfrm>
              <a:prstGeom prst="rect">
                <a:avLst/>
              </a:prstGeom>
              <a:noFill/>
              <a:ln w="0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14" name="Line 101"/>
              <p:cNvSpPr>
                <a:spLocks noChangeShapeType="1"/>
              </p:cNvSpPr>
              <p:nvPr/>
            </p:nvSpPr>
            <p:spPr bwMode="auto">
              <a:xfrm>
                <a:off x="2668588" y="5076825"/>
                <a:ext cx="2519363" cy="158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15" name="Line 102"/>
              <p:cNvSpPr>
                <a:spLocks noChangeShapeType="1"/>
              </p:cNvSpPr>
              <p:nvPr/>
            </p:nvSpPr>
            <p:spPr bwMode="auto">
              <a:xfrm flipV="1">
                <a:off x="3052763" y="5076825"/>
                <a:ext cx="1588" cy="25400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16" name="Line 103"/>
              <p:cNvSpPr>
                <a:spLocks noChangeShapeType="1"/>
              </p:cNvSpPr>
              <p:nvPr/>
            </p:nvSpPr>
            <p:spPr bwMode="auto">
              <a:xfrm flipV="1">
                <a:off x="3479800" y="5076825"/>
                <a:ext cx="1588" cy="25400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17" name="Line 104"/>
              <p:cNvSpPr>
                <a:spLocks noChangeShapeType="1"/>
              </p:cNvSpPr>
              <p:nvPr/>
            </p:nvSpPr>
            <p:spPr bwMode="auto">
              <a:xfrm flipV="1">
                <a:off x="3906838" y="5076825"/>
                <a:ext cx="1588" cy="25400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18" name="Line 105"/>
              <p:cNvSpPr>
                <a:spLocks noChangeShapeType="1"/>
              </p:cNvSpPr>
              <p:nvPr/>
            </p:nvSpPr>
            <p:spPr bwMode="auto">
              <a:xfrm flipV="1">
                <a:off x="4333875" y="5076825"/>
                <a:ext cx="1588" cy="25400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19" name="Line 106"/>
              <p:cNvSpPr>
                <a:spLocks noChangeShapeType="1"/>
              </p:cNvSpPr>
              <p:nvPr/>
            </p:nvSpPr>
            <p:spPr bwMode="auto">
              <a:xfrm flipV="1">
                <a:off x="4760913" y="5076825"/>
                <a:ext cx="1588" cy="25400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20" name="Line 107"/>
              <p:cNvSpPr>
                <a:spLocks noChangeShapeType="1"/>
              </p:cNvSpPr>
              <p:nvPr/>
            </p:nvSpPr>
            <p:spPr bwMode="auto">
              <a:xfrm flipV="1">
                <a:off x="5187950" y="5076825"/>
                <a:ext cx="1588" cy="25400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21" name="Rectangle 108"/>
              <p:cNvSpPr>
                <a:spLocks noChangeArrowheads="1"/>
              </p:cNvSpPr>
              <p:nvPr/>
            </p:nvSpPr>
            <p:spPr bwMode="auto">
              <a:xfrm>
                <a:off x="3027363" y="5156200"/>
                <a:ext cx="96925" cy="2234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2" name="Rectangle 109"/>
              <p:cNvSpPr>
                <a:spLocks noChangeArrowheads="1"/>
              </p:cNvSpPr>
              <p:nvPr/>
            </p:nvSpPr>
            <p:spPr bwMode="auto">
              <a:xfrm>
                <a:off x="3454400" y="5156200"/>
                <a:ext cx="96925" cy="2234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5</a:t>
                </a: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3" name="Rectangle 110"/>
              <p:cNvSpPr>
                <a:spLocks noChangeArrowheads="1"/>
              </p:cNvSpPr>
              <p:nvPr/>
            </p:nvSpPr>
            <p:spPr bwMode="auto">
              <a:xfrm>
                <a:off x="3856038" y="5156200"/>
                <a:ext cx="193850" cy="2234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10</a:t>
                </a: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4" name="Rectangle 111"/>
              <p:cNvSpPr>
                <a:spLocks noChangeArrowheads="1"/>
              </p:cNvSpPr>
              <p:nvPr/>
            </p:nvSpPr>
            <p:spPr bwMode="auto">
              <a:xfrm>
                <a:off x="4283075" y="5156200"/>
                <a:ext cx="193850" cy="2234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15</a:t>
                </a: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5" name="Rectangle 112"/>
              <p:cNvSpPr>
                <a:spLocks noChangeArrowheads="1"/>
              </p:cNvSpPr>
              <p:nvPr/>
            </p:nvSpPr>
            <p:spPr bwMode="auto">
              <a:xfrm>
                <a:off x="4710113" y="5156200"/>
                <a:ext cx="193850" cy="2234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20</a:t>
                </a:r>
                <a:endParaRPr kumimoji="0" lang="es-E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6" name="Rectangle 113"/>
              <p:cNvSpPr>
                <a:spLocks noChangeArrowheads="1"/>
              </p:cNvSpPr>
              <p:nvPr/>
            </p:nvSpPr>
            <p:spPr bwMode="auto">
              <a:xfrm>
                <a:off x="5137150" y="5156200"/>
                <a:ext cx="193850" cy="2234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25</a:t>
                </a: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7" name="Line 114"/>
              <p:cNvSpPr>
                <a:spLocks noChangeShapeType="1"/>
              </p:cNvSpPr>
              <p:nvPr/>
            </p:nvSpPr>
            <p:spPr bwMode="auto">
              <a:xfrm flipV="1">
                <a:off x="2668588" y="3260725"/>
                <a:ext cx="1588" cy="1816100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28" name="Line 115"/>
              <p:cNvSpPr>
                <a:spLocks noChangeShapeType="1"/>
              </p:cNvSpPr>
              <p:nvPr/>
            </p:nvSpPr>
            <p:spPr bwMode="auto">
              <a:xfrm>
                <a:off x="2644775" y="5076825"/>
                <a:ext cx="23813" cy="158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29" name="Line 116"/>
              <p:cNvSpPr>
                <a:spLocks noChangeShapeType="1"/>
              </p:cNvSpPr>
              <p:nvPr/>
            </p:nvSpPr>
            <p:spPr bwMode="auto">
              <a:xfrm>
                <a:off x="2644775" y="4714875"/>
                <a:ext cx="23813" cy="158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30" name="Line 117"/>
              <p:cNvSpPr>
                <a:spLocks noChangeShapeType="1"/>
              </p:cNvSpPr>
              <p:nvPr/>
            </p:nvSpPr>
            <p:spPr bwMode="auto">
              <a:xfrm>
                <a:off x="2644775" y="4351338"/>
                <a:ext cx="23813" cy="158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31" name="Line 118"/>
              <p:cNvSpPr>
                <a:spLocks noChangeShapeType="1"/>
              </p:cNvSpPr>
              <p:nvPr/>
            </p:nvSpPr>
            <p:spPr bwMode="auto">
              <a:xfrm>
                <a:off x="2644775" y="3987800"/>
                <a:ext cx="23813" cy="158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32" name="Line 119"/>
              <p:cNvSpPr>
                <a:spLocks noChangeShapeType="1"/>
              </p:cNvSpPr>
              <p:nvPr/>
            </p:nvSpPr>
            <p:spPr bwMode="auto">
              <a:xfrm>
                <a:off x="2644775" y="3624263"/>
                <a:ext cx="23813" cy="158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33" name="Line 120"/>
              <p:cNvSpPr>
                <a:spLocks noChangeShapeType="1"/>
              </p:cNvSpPr>
              <p:nvPr/>
            </p:nvSpPr>
            <p:spPr bwMode="auto">
              <a:xfrm>
                <a:off x="2644775" y="3260725"/>
                <a:ext cx="23813" cy="158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34" name="Rectangle 121"/>
              <p:cNvSpPr>
                <a:spLocks noChangeArrowheads="1"/>
              </p:cNvSpPr>
              <p:nvPr/>
            </p:nvSpPr>
            <p:spPr bwMode="auto">
              <a:xfrm>
                <a:off x="2428868" y="4959340"/>
                <a:ext cx="193850" cy="2234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10</a:t>
                </a: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5" name="Rectangle 122"/>
              <p:cNvSpPr>
                <a:spLocks noChangeArrowheads="1"/>
              </p:cNvSpPr>
              <p:nvPr/>
            </p:nvSpPr>
            <p:spPr bwMode="auto">
              <a:xfrm>
                <a:off x="2428868" y="4595803"/>
                <a:ext cx="193850" cy="2234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20</a:t>
                </a: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6" name="Rectangle 123"/>
              <p:cNvSpPr>
                <a:spLocks noChangeArrowheads="1"/>
              </p:cNvSpPr>
              <p:nvPr/>
            </p:nvSpPr>
            <p:spPr bwMode="auto">
              <a:xfrm>
                <a:off x="2428868" y="4232265"/>
                <a:ext cx="193850" cy="2234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30</a:t>
                </a: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7" name="Rectangle 124"/>
              <p:cNvSpPr>
                <a:spLocks noChangeArrowheads="1"/>
              </p:cNvSpPr>
              <p:nvPr/>
            </p:nvSpPr>
            <p:spPr bwMode="auto">
              <a:xfrm>
                <a:off x="2428868" y="3868728"/>
                <a:ext cx="193850" cy="2234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40</a:t>
                </a: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" name="Rectangle 125"/>
              <p:cNvSpPr>
                <a:spLocks noChangeArrowheads="1"/>
              </p:cNvSpPr>
              <p:nvPr/>
            </p:nvSpPr>
            <p:spPr bwMode="auto">
              <a:xfrm>
                <a:off x="2428868" y="3505190"/>
                <a:ext cx="193850" cy="2234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50</a:t>
                </a: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9" name="Rectangle 126"/>
              <p:cNvSpPr>
                <a:spLocks noChangeArrowheads="1"/>
              </p:cNvSpPr>
              <p:nvPr/>
            </p:nvSpPr>
            <p:spPr bwMode="auto">
              <a:xfrm>
                <a:off x="2428868" y="3143240"/>
                <a:ext cx="193850" cy="2234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60</a:t>
                </a:r>
                <a:endParaRPr kumimoji="0" lang="es-E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0" name="Freeform 127"/>
              <p:cNvSpPr>
                <a:spLocks/>
              </p:cNvSpPr>
              <p:nvPr/>
            </p:nvSpPr>
            <p:spPr bwMode="auto">
              <a:xfrm flipV="1">
                <a:off x="3052763" y="3752850"/>
                <a:ext cx="1963738" cy="1168400"/>
              </a:xfrm>
              <a:custGeom>
                <a:avLst/>
                <a:gdLst/>
                <a:ahLst/>
                <a:cxnLst>
                  <a:cxn ang="0">
                    <a:pos x="67" y="2411"/>
                  </a:cxn>
                  <a:cxn ang="0">
                    <a:pos x="151" y="2256"/>
                  </a:cxn>
                  <a:cxn ang="0">
                    <a:pos x="235" y="2114"/>
                  </a:cxn>
                  <a:cxn ang="0">
                    <a:pos x="318" y="1984"/>
                  </a:cxn>
                  <a:cxn ang="0">
                    <a:pos x="402" y="1864"/>
                  </a:cxn>
                  <a:cxn ang="0">
                    <a:pos x="486" y="1754"/>
                  </a:cxn>
                  <a:cxn ang="0">
                    <a:pos x="569" y="1651"/>
                  </a:cxn>
                  <a:cxn ang="0">
                    <a:pos x="653" y="1556"/>
                  </a:cxn>
                  <a:cxn ang="0">
                    <a:pos x="737" y="1468"/>
                  </a:cxn>
                  <a:cxn ang="0">
                    <a:pos x="821" y="1385"/>
                  </a:cxn>
                  <a:cxn ang="0">
                    <a:pos x="904" y="1308"/>
                  </a:cxn>
                  <a:cxn ang="0">
                    <a:pos x="988" y="1236"/>
                  </a:cxn>
                  <a:cxn ang="0">
                    <a:pos x="1072" y="1168"/>
                  </a:cxn>
                  <a:cxn ang="0">
                    <a:pos x="1156" y="1104"/>
                  </a:cxn>
                  <a:cxn ang="0">
                    <a:pos x="1239" y="1044"/>
                  </a:cxn>
                  <a:cxn ang="0">
                    <a:pos x="1323" y="987"/>
                  </a:cxn>
                  <a:cxn ang="0">
                    <a:pos x="1407" y="933"/>
                  </a:cxn>
                  <a:cxn ang="0">
                    <a:pos x="1490" y="882"/>
                  </a:cxn>
                  <a:cxn ang="0">
                    <a:pos x="1574" y="834"/>
                  </a:cxn>
                  <a:cxn ang="0">
                    <a:pos x="1658" y="788"/>
                  </a:cxn>
                  <a:cxn ang="0">
                    <a:pos x="1742" y="744"/>
                  </a:cxn>
                  <a:cxn ang="0">
                    <a:pos x="1825" y="702"/>
                  </a:cxn>
                  <a:cxn ang="0">
                    <a:pos x="1909" y="663"/>
                  </a:cxn>
                  <a:cxn ang="0">
                    <a:pos x="1993" y="625"/>
                  </a:cxn>
                  <a:cxn ang="0">
                    <a:pos x="2076" y="589"/>
                  </a:cxn>
                  <a:cxn ang="0">
                    <a:pos x="2160" y="554"/>
                  </a:cxn>
                  <a:cxn ang="0">
                    <a:pos x="2244" y="521"/>
                  </a:cxn>
                  <a:cxn ang="0">
                    <a:pos x="2328" y="489"/>
                  </a:cxn>
                  <a:cxn ang="0">
                    <a:pos x="2411" y="458"/>
                  </a:cxn>
                  <a:cxn ang="0">
                    <a:pos x="2495" y="429"/>
                  </a:cxn>
                  <a:cxn ang="0">
                    <a:pos x="2579" y="401"/>
                  </a:cxn>
                  <a:cxn ang="0">
                    <a:pos x="2663" y="374"/>
                  </a:cxn>
                  <a:cxn ang="0">
                    <a:pos x="2746" y="348"/>
                  </a:cxn>
                  <a:cxn ang="0">
                    <a:pos x="2830" y="323"/>
                  </a:cxn>
                  <a:cxn ang="0">
                    <a:pos x="2914" y="299"/>
                  </a:cxn>
                  <a:cxn ang="0">
                    <a:pos x="2997" y="276"/>
                  </a:cxn>
                  <a:cxn ang="0">
                    <a:pos x="3081" y="253"/>
                  </a:cxn>
                  <a:cxn ang="0">
                    <a:pos x="3165" y="231"/>
                  </a:cxn>
                  <a:cxn ang="0">
                    <a:pos x="3249" y="211"/>
                  </a:cxn>
                  <a:cxn ang="0">
                    <a:pos x="3332" y="190"/>
                  </a:cxn>
                  <a:cxn ang="0">
                    <a:pos x="3416" y="171"/>
                  </a:cxn>
                  <a:cxn ang="0">
                    <a:pos x="3500" y="152"/>
                  </a:cxn>
                  <a:cxn ang="0">
                    <a:pos x="3583" y="133"/>
                  </a:cxn>
                  <a:cxn ang="0">
                    <a:pos x="3667" y="116"/>
                  </a:cxn>
                  <a:cxn ang="0">
                    <a:pos x="3751" y="98"/>
                  </a:cxn>
                  <a:cxn ang="0">
                    <a:pos x="3835" y="82"/>
                  </a:cxn>
                  <a:cxn ang="0">
                    <a:pos x="3918" y="66"/>
                  </a:cxn>
                  <a:cxn ang="0">
                    <a:pos x="4002" y="50"/>
                  </a:cxn>
                  <a:cxn ang="0">
                    <a:pos x="4086" y="35"/>
                  </a:cxn>
                  <a:cxn ang="0">
                    <a:pos x="4170" y="20"/>
                  </a:cxn>
                  <a:cxn ang="0">
                    <a:pos x="4253" y="5"/>
                  </a:cxn>
                </a:cxnLst>
                <a:rect l="0" t="0" r="r" b="b"/>
                <a:pathLst>
                  <a:path w="4287" h="2546">
                    <a:moveTo>
                      <a:pt x="0" y="2546"/>
                    </a:moveTo>
                    <a:lnTo>
                      <a:pt x="17" y="2512"/>
                    </a:lnTo>
                    <a:lnTo>
                      <a:pt x="34" y="2477"/>
                    </a:lnTo>
                    <a:lnTo>
                      <a:pt x="50" y="2444"/>
                    </a:lnTo>
                    <a:lnTo>
                      <a:pt x="67" y="2411"/>
                    </a:lnTo>
                    <a:lnTo>
                      <a:pt x="84" y="2379"/>
                    </a:lnTo>
                    <a:lnTo>
                      <a:pt x="101" y="2347"/>
                    </a:lnTo>
                    <a:lnTo>
                      <a:pt x="117" y="2316"/>
                    </a:lnTo>
                    <a:lnTo>
                      <a:pt x="134" y="2285"/>
                    </a:lnTo>
                    <a:lnTo>
                      <a:pt x="151" y="2256"/>
                    </a:lnTo>
                    <a:lnTo>
                      <a:pt x="168" y="2226"/>
                    </a:lnTo>
                    <a:lnTo>
                      <a:pt x="184" y="2197"/>
                    </a:lnTo>
                    <a:lnTo>
                      <a:pt x="201" y="2169"/>
                    </a:lnTo>
                    <a:lnTo>
                      <a:pt x="218" y="2141"/>
                    </a:lnTo>
                    <a:lnTo>
                      <a:pt x="235" y="2114"/>
                    </a:lnTo>
                    <a:lnTo>
                      <a:pt x="251" y="2087"/>
                    </a:lnTo>
                    <a:lnTo>
                      <a:pt x="268" y="2060"/>
                    </a:lnTo>
                    <a:lnTo>
                      <a:pt x="285" y="2034"/>
                    </a:lnTo>
                    <a:lnTo>
                      <a:pt x="302" y="2009"/>
                    </a:lnTo>
                    <a:lnTo>
                      <a:pt x="318" y="1984"/>
                    </a:lnTo>
                    <a:lnTo>
                      <a:pt x="335" y="1959"/>
                    </a:lnTo>
                    <a:lnTo>
                      <a:pt x="352" y="1935"/>
                    </a:lnTo>
                    <a:lnTo>
                      <a:pt x="369" y="1911"/>
                    </a:lnTo>
                    <a:lnTo>
                      <a:pt x="385" y="1887"/>
                    </a:lnTo>
                    <a:lnTo>
                      <a:pt x="402" y="1864"/>
                    </a:lnTo>
                    <a:lnTo>
                      <a:pt x="419" y="1841"/>
                    </a:lnTo>
                    <a:lnTo>
                      <a:pt x="436" y="1819"/>
                    </a:lnTo>
                    <a:lnTo>
                      <a:pt x="452" y="1797"/>
                    </a:lnTo>
                    <a:lnTo>
                      <a:pt x="469" y="1775"/>
                    </a:lnTo>
                    <a:lnTo>
                      <a:pt x="486" y="1754"/>
                    </a:lnTo>
                    <a:lnTo>
                      <a:pt x="503" y="1732"/>
                    </a:lnTo>
                    <a:lnTo>
                      <a:pt x="519" y="1712"/>
                    </a:lnTo>
                    <a:lnTo>
                      <a:pt x="536" y="1691"/>
                    </a:lnTo>
                    <a:lnTo>
                      <a:pt x="553" y="1671"/>
                    </a:lnTo>
                    <a:lnTo>
                      <a:pt x="569" y="1651"/>
                    </a:lnTo>
                    <a:lnTo>
                      <a:pt x="586" y="1632"/>
                    </a:lnTo>
                    <a:lnTo>
                      <a:pt x="603" y="1612"/>
                    </a:lnTo>
                    <a:lnTo>
                      <a:pt x="620" y="1593"/>
                    </a:lnTo>
                    <a:lnTo>
                      <a:pt x="636" y="1575"/>
                    </a:lnTo>
                    <a:lnTo>
                      <a:pt x="653" y="1556"/>
                    </a:lnTo>
                    <a:lnTo>
                      <a:pt x="670" y="1538"/>
                    </a:lnTo>
                    <a:lnTo>
                      <a:pt x="687" y="1520"/>
                    </a:lnTo>
                    <a:lnTo>
                      <a:pt x="703" y="1503"/>
                    </a:lnTo>
                    <a:lnTo>
                      <a:pt x="720" y="1485"/>
                    </a:lnTo>
                    <a:lnTo>
                      <a:pt x="737" y="1468"/>
                    </a:lnTo>
                    <a:lnTo>
                      <a:pt x="754" y="1451"/>
                    </a:lnTo>
                    <a:lnTo>
                      <a:pt x="770" y="1434"/>
                    </a:lnTo>
                    <a:lnTo>
                      <a:pt x="787" y="1418"/>
                    </a:lnTo>
                    <a:lnTo>
                      <a:pt x="804" y="1402"/>
                    </a:lnTo>
                    <a:lnTo>
                      <a:pt x="821" y="1385"/>
                    </a:lnTo>
                    <a:lnTo>
                      <a:pt x="837" y="1370"/>
                    </a:lnTo>
                    <a:lnTo>
                      <a:pt x="854" y="1354"/>
                    </a:lnTo>
                    <a:lnTo>
                      <a:pt x="871" y="1339"/>
                    </a:lnTo>
                    <a:lnTo>
                      <a:pt x="888" y="1323"/>
                    </a:lnTo>
                    <a:lnTo>
                      <a:pt x="904" y="1308"/>
                    </a:lnTo>
                    <a:lnTo>
                      <a:pt x="921" y="1294"/>
                    </a:lnTo>
                    <a:lnTo>
                      <a:pt x="938" y="1279"/>
                    </a:lnTo>
                    <a:lnTo>
                      <a:pt x="955" y="1264"/>
                    </a:lnTo>
                    <a:lnTo>
                      <a:pt x="971" y="1250"/>
                    </a:lnTo>
                    <a:lnTo>
                      <a:pt x="988" y="1236"/>
                    </a:lnTo>
                    <a:lnTo>
                      <a:pt x="1005" y="1222"/>
                    </a:lnTo>
                    <a:lnTo>
                      <a:pt x="1022" y="1208"/>
                    </a:lnTo>
                    <a:lnTo>
                      <a:pt x="1038" y="1195"/>
                    </a:lnTo>
                    <a:lnTo>
                      <a:pt x="1055" y="1181"/>
                    </a:lnTo>
                    <a:lnTo>
                      <a:pt x="1072" y="1168"/>
                    </a:lnTo>
                    <a:lnTo>
                      <a:pt x="1089" y="1155"/>
                    </a:lnTo>
                    <a:lnTo>
                      <a:pt x="1105" y="1142"/>
                    </a:lnTo>
                    <a:lnTo>
                      <a:pt x="1122" y="1129"/>
                    </a:lnTo>
                    <a:lnTo>
                      <a:pt x="1139" y="1117"/>
                    </a:lnTo>
                    <a:lnTo>
                      <a:pt x="1156" y="1104"/>
                    </a:lnTo>
                    <a:lnTo>
                      <a:pt x="1172" y="1092"/>
                    </a:lnTo>
                    <a:lnTo>
                      <a:pt x="1189" y="1080"/>
                    </a:lnTo>
                    <a:lnTo>
                      <a:pt x="1206" y="1068"/>
                    </a:lnTo>
                    <a:lnTo>
                      <a:pt x="1223" y="1056"/>
                    </a:lnTo>
                    <a:lnTo>
                      <a:pt x="1239" y="1044"/>
                    </a:lnTo>
                    <a:lnTo>
                      <a:pt x="1256" y="1032"/>
                    </a:lnTo>
                    <a:lnTo>
                      <a:pt x="1273" y="1021"/>
                    </a:lnTo>
                    <a:lnTo>
                      <a:pt x="1289" y="1009"/>
                    </a:lnTo>
                    <a:lnTo>
                      <a:pt x="1306" y="998"/>
                    </a:lnTo>
                    <a:lnTo>
                      <a:pt x="1323" y="987"/>
                    </a:lnTo>
                    <a:lnTo>
                      <a:pt x="1340" y="976"/>
                    </a:lnTo>
                    <a:lnTo>
                      <a:pt x="1356" y="965"/>
                    </a:lnTo>
                    <a:lnTo>
                      <a:pt x="1373" y="954"/>
                    </a:lnTo>
                    <a:lnTo>
                      <a:pt x="1390" y="944"/>
                    </a:lnTo>
                    <a:lnTo>
                      <a:pt x="1407" y="933"/>
                    </a:lnTo>
                    <a:lnTo>
                      <a:pt x="1423" y="923"/>
                    </a:lnTo>
                    <a:lnTo>
                      <a:pt x="1440" y="912"/>
                    </a:lnTo>
                    <a:lnTo>
                      <a:pt x="1457" y="902"/>
                    </a:lnTo>
                    <a:lnTo>
                      <a:pt x="1474" y="892"/>
                    </a:lnTo>
                    <a:lnTo>
                      <a:pt x="1490" y="882"/>
                    </a:lnTo>
                    <a:lnTo>
                      <a:pt x="1507" y="872"/>
                    </a:lnTo>
                    <a:lnTo>
                      <a:pt x="1524" y="862"/>
                    </a:lnTo>
                    <a:lnTo>
                      <a:pt x="1541" y="853"/>
                    </a:lnTo>
                    <a:lnTo>
                      <a:pt x="1557" y="843"/>
                    </a:lnTo>
                    <a:lnTo>
                      <a:pt x="1574" y="834"/>
                    </a:lnTo>
                    <a:lnTo>
                      <a:pt x="1591" y="824"/>
                    </a:lnTo>
                    <a:lnTo>
                      <a:pt x="1608" y="815"/>
                    </a:lnTo>
                    <a:lnTo>
                      <a:pt x="1624" y="806"/>
                    </a:lnTo>
                    <a:lnTo>
                      <a:pt x="1641" y="797"/>
                    </a:lnTo>
                    <a:lnTo>
                      <a:pt x="1658" y="788"/>
                    </a:lnTo>
                    <a:lnTo>
                      <a:pt x="1675" y="779"/>
                    </a:lnTo>
                    <a:lnTo>
                      <a:pt x="1691" y="770"/>
                    </a:lnTo>
                    <a:lnTo>
                      <a:pt x="1708" y="761"/>
                    </a:lnTo>
                    <a:lnTo>
                      <a:pt x="1725" y="753"/>
                    </a:lnTo>
                    <a:lnTo>
                      <a:pt x="1742" y="744"/>
                    </a:lnTo>
                    <a:lnTo>
                      <a:pt x="1758" y="736"/>
                    </a:lnTo>
                    <a:lnTo>
                      <a:pt x="1775" y="727"/>
                    </a:lnTo>
                    <a:lnTo>
                      <a:pt x="1792" y="719"/>
                    </a:lnTo>
                    <a:lnTo>
                      <a:pt x="1809" y="711"/>
                    </a:lnTo>
                    <a:lnTo>
                      <a:pt x="1825" y="702"/>
                    </a:lnTo>
                    <a:lnTo>
                      <a:pt x="1842" y="694"/>
                    </a:lnTo>
                    <a:lnTo>
                      <a:pt x="1859" y="686"/>
                    </a:lnTo>
                    <a:lnTo>
                      <a:pt x="1876" y="678"/>
                    </a:lnTo>
                    <a:lnTo>
                      <a:pt x="1892" y="670"/>
                    </a:lnTo>
                    <a:lnTo>
                      <a:pt x="1909" y="663"/>
                    </a:lnTo>
                    <a:lnTo>
                      <a:pt x="1926" y="655"/>
                    </a:lnTo>
                    <a:lnTo>
                      <a:pt x="1943" y="647"/>
                    </a:lnTo>
                    <a:lnTo>
                      <a:pt x="1959" y="640"/>
                    </a:lnTo>
                    <a:lnTo>
                      <a:pt x="1976" y="632"/>
                    </a:lnTo>
                    <a:lnTo>
                      <a:pt x="1993" y="625"/>
                    </a:lnTo>
                    <a:lnTo>
                      <a:pt x="2010" y="617"/>
                    </a:lnTo>
                    <a:lnTo>
                      <a:pt x="2026" y="610"/>
                    </a:lnTo>
                    <a:lnTo>
                      <a:pt x="2043" y="603"/>
                    </a:lnTo>
                    <a:lnTo>
                      <a:pt x="2060" y="596"/>
                    </a:lnTo>
                    <a:lnTo>
                      <a:pt x="2076" y="589"/>
                    </a:lnTo>
                    <a:lnTo>
                      <a:pt x="2093" y="582"/>
                    </a:lnTo>
                    <a:lnTo>
                      <a:pt x="2110" y="575"/>
                    </a:lnTo>
                    <a:lnTo>
                      <a:pt x="2127" y="568"/>
                    </a:lnTo>
                    <a:lnTo>
                      <a:pt x="2143" y="561"/>
                    </a:lnTo>
                    <a:lnTo>
                      <a:pt x="2160" y="554"/>
                    </a:lnTo>
                    <a:lnTo>
                      <a:pt x="2177" y="547"/>
                    </a:lnTo>
                    <a:lnTo>
                      <a:pt x="2194" y="540"/>
                    </a:lnTo>
                    <a:lnTo>
                      <a:pt x="2210" y="534"/>
                    </a:lnTo>
                    <a:lnTo>
                      <a:pt x="2227" y="527"/>
                    </a:lnTo>
                    <a:lnTo>
                      <a:pt x="2244" y="521"/>
                    </a:lnTo>
                    <a:lnTo>
                      <a:pt x="2261" y="514"/>
                    </a:lnTo>
                    <a:lnTo>
                      <a:pt x="2277" y="508"/>
                    </a:lnTo>
                    <a:lnTo>
                      <a:pt x="2294" y="502"/>
                    </a:lnTo>
                    <a:lnTo>
                      <a:pt x="2311" y="495"/>
                    </a:lnTo>
                    <a:lnTo>
                      <a:pt x="2328" y="489"/>
                    </a:lnTo>
                    <a:lnTo>
                      <a:pt x="2344" y="483"/>
                    </a:lnTo>
                    <a:lnTo>
                      <a:pt x="2361" y="477"/>
                    </a:lnTo>
                    <a:lnTo>
                      <a:pt x="2378" y="471"/>
                    </a:lnTo>
                    <a:lnTo>
                      <a:pt x="2395" y="464"/>
                    </a:lnTo>
                    <a:lnTo>
                      <a:pt x="2411" y="458"/>
                    </a:lnTo>
                    <a:lnTo>
                      <a:pt x="2428" y="453"/>
                    </a:lnTo>
                    <a:lnTo>
                      <a:pt x="2445" y="447"/>
                    </a:lnTo>
                    <a:lnTo>
                      <a:pt x="2462" y="441"/>
                    </a:lnTo>
                    <a:lnTo>
                      <a:pt x="2478" y="435"/>
                    </a:lnTo>
                    <a:lnTo>
                      <a:pt x="2495" y="429"/>
                    </a:lnTo>
                    <a:lnTo>
                      <a:pt x="2512" y="424"/>
                    </a:lnTo>
                    <a:lnTo>
                      <a:pt x="2529" y="418"/>
                    </a:lnTo>
                    <a:lnTo>
                      <a:pt x="2545" y="412"/>
                    </a:lnTo>
                    <a:lnTo>
                      <a:pt x="2562" y="407"/>
                    </a:lnTo>
                    <a:lnTo>
                      <a:pt x="2579" y="401"/>
                    </a:lnTo>
                    <a:lnTo>
                      <a:pt x="2596" y="396"/>
                    </a:lnTo>
                    <a:lnTo>
                      <a:pt x="2612" y="390"/>
                    </a:lnTo>
                    <a:lnTo>
                      <a:pt x="2629" y="385"/>
                    </a:lnTo>
                    <a:lnTo>
                      <a:pt x="2646" y="379"/>
                    </a:lnTo>
                    <a:lnTo>
                      <a:pt x="2663" y="374"/>
                    </a:lnTo>
                    <a:lnTo>
                      <a:pt x="2679" y="369"/>
                    </a:lnTo>
                    <a:lnTo>
                      <a:pt x="2696" y="364"/>
                    </a:lnTo>
                    <a:lnTo>
                      <a:pt x="2713" y="358"/>
                    </a:lnTo>
                    <a:lnTo>
                      <a:pt x="2730" y="353"/>
                    </a:lnTo>
                    <a:lnTo>
                      <a:pt x="2746" y="348"/>
                    </a:lnTo>
                    <a:lnTo>
                      <a:pt x="2763" y="343"/>
                    </a:lnTo>
                    <a:lnTo>
                      <a:pt x="2780" y="338"/>
                    </a:lnTo>
                    <a:lnTo>
                      <a:pt x="2796" y="333"/>
                    </a:lnTo>
                    <a:lnTo>
                      <a:pt x="2813" y="328"/>
                    </a:lnTo>
                    <a:lnTo>
                      <a:pt x="2830" y="323"/>
                    </a:lnTo>
                    <a:lnTo>
                      <a:pt x="2847" y="318"/>
                    </a:lnTo>
                    <a:lnTo>
                      <a:pt x="2863" y="313"/>
                    </a:lnTo>
                    <a:lnTo>
                      <a:pt x="2880" y="308"/>
                    </a:lnTo>
                    <a:lnTo>
                      <a:pt x="2897" y="304"/>
                    </a:lnTo>
                    <a:lnTo>
                      <a:pt x="2914" y="299"/>
                    </a:lnTo>
                    <a:lnTo>
                      <a:pt x="2930" y="294"/>
                    </a:lnTo>
                    <a:lnTo>
                      <a:pt x="2947" y="289"/>
                    </a:lnTo>
                    <a:lnTo>
                      <a:pt x="2964" y="285"/>
                    </a:lnTo>
                    <a:lnTo>
                      <a:pt x="2981" y="280"/>
                    </a:lnTo>
                    <a:lnTo>
                      <a:pt x="2997" y="276"/>
                    </a:lnTo>
                    <a:lnTo>
                      <a:pt x="3014" y="271"/>
                    </a:lnTo>
                    <a:lnTo>
                      <a:pt x="3031" y="267"/>
                    </a:lnTo>
                    <a:lnTo>
                      <a:pt x="3048" y="262"/>
                    </a:lnTo>
                    <a:lnTo>
                      <a:pt x="3064" y="258"/>
                    </a:lnTo>
                    <a:lnTo>
                      <a:pt x="3081" y="253"/>
                    </a:lnTo>
                    <a:lnTo>
                      <a:pt x="3098" y="249"/>
                    </a:lnTo>
                    <a:lnTo>
                      <a:pt x="3115" y="244"/>
                    </a:lnTo>
                    <a:lnTo>
                      <a:pt x="3131" y="240"/>
                    </a:lnTo>
                    <a:lnTo>
                      <a:pt x="3148" y="236"/>
                    </a:lnTo>
                    <a:lnTo>
                      <a:pt x="3165" y="231"/>
                    </a:lnTo>
                    <a:lnTo>
                      <a:pt x="3182" y="227"/>
                    </a:lnTo>
                    <a:lnTo>
                      <a:pt x="3198" y="223"/>
                    </a:lnTo>
                    <a:lnTo>
                      <a:pt x="3215" y="219"/>
                    </a:lnTo>
                    <a:lnTo>
                      <a:pt x="3232" y="215"/>
                    </a:lnTo>
                    <a:lnTo>
                      <a:pt x="3249" y="211"/>
                    </a:lnTo>
                    <a:lnTo>
                      <a:pt x="3265" y="206"/>
                    </a:lnTo>
                    <a:lnTo>
                      <a:pt x="3282" y="202"/>
                    </a:lnTo>
                    <a:lnTo>
                      <a:pt x="3299" y="198"/>
                    </a:lnTo>
                    <a:lnTo>
                      <a:pt x="3316" y="194"/>
                    </a:lnTo>
                    <a:lnTo>
                      <a:pt x="3332" y="190"/>
                    </a:lnTo>
                    <a:lnTo>
                      <a:pt x="3349" y="186"/>
                    </a:lnTo>
                    <a:lnTo>
                      <a:pt x="3366" y="182"/>
                    </a:lnTo>
                    <a:lnTo>
                      <a:pt x="3383" y="178"/>
                    </a:lnTo>
                    <a:lnTo>
                      <a:pt x="3399" y="175"/>
                    </a:lnTo>
                    <a:lnTo>
                      <a:pt x="3416" y="171"/>
                    </a:lnTo>
                    <a:lnTo>
                      <a:pt x="3433" y="167"/>
                    </a:lnTo>
                    <a:lnTo>
                      <a:pt x="3450" y="163"/>
                    </a:lnTo>
                    <a:lnTo>
                      <a:pt x="3466" y="159"/>
                    </a:lnTo>
                    <a:lnTo>
                      <a:pt x="3483" y="156"/>
                    </a:lnTo>
                    <a:lnTo>
                      <a:pt x="3500" y="152"/>
                    </a:lnTo>
                    <a:lnTo>
                      <a:pt x="3517" y="148"/>
                    </a:lnTo>
                    <a:lnTo>
                      <a:pt x="3533" y="144"/>
                    </a:lnTo>
                    <a:lnTo>
                      <a:pt x="3550" y="141"/>
                    </a:lnTo>
                    <a:lnTo>
                      <a:pt x="3567" y="137"/>
                    </a:lnTo>
                    <a:lnTo>
                      <a:pt x="3583" y="133"/>
                    </a:lnTo>
                    <a:lnTo>
                      <a:pt x="3600" y="130"/>
                    </a:lnTo>
                    <a:lnTo>
                      <a:pt x="3617" y="126"/>
                    </a:lnTo>
                    <a:lnTo>
                      <a:pt x="3634" y="123"/>
                    </a:lnTo>
                    <a:lnTo>
                      <a:pt x="3650" y="119"/>
                    </a:lnTo>
                    <a:lnTo>
                      <a:pt x="3667" y="116"/>
                    </a:lnTo>
                    <a:lnTo>
                      <a:pt x="3684" y="112"/>
                    </a:lnTo>
                    <a:lnTo>
                      <a:pt x="3701" y="109"/>
                    </a:lnTo>
                    <a:lnTo>
                      <a:pt x="3717" y="105"/>
                    </a:lnTo>
                    <a:lnTo>
                      <a:pt x="3734" y="102"/>
                    </a:lnTo>
                    <a:lnTo>
                      <a:pt x="3751" y="98"/>
                    </a:lnTo>
                    <a:lnTo>
                      <a:pt x="3768" y="95"/>
                    </a:lnTo>
                    <a:lnTo>
                      <a:pt x="3784" y="92"/>
                    </a:lnTo>
                    <a:lnTo>
                      <a:pt x="3801" y="88"/>
                    </a:lnTo>
                    <a:lnTo>
                      <a:pt x="3818" y="85"/>
                    </a:lnTo>
                    <a:lnTo>
                      <a:pt x="3835" y="82"/>
                    </a:lnTo>
                    <a:lnTo>
                      <a:pt x="3851" y="78"/>
                    </a:lnTo>
                    <a:lnTo>
                      <a:pt x="3868" y="75"/>
                    </a:lnTo>
                    <a:lnTo>
                      <a:pt x="3885" y="72"/>
                    </a:lnTo>
                    <a:lnTo>
                      <a:pt x="3902" y="69"/>
                    </a:lnTo>
                    <a:lnTo>
                      <a:pt x="3918" y="66"/>
                    </a:lnTo>
                    <a:lnTo>
                      <a:pt x="3935" y="62"/>
                    </a:lnTo>
                    <a:lnTo>
                      <a:pt x="3952" y="59"/>
                    </a:lnTo>
                    <a:lnTo>
                      <a:pt x="3969" y="56"/>
                    </a:lnTo>
                    <a:lnTo>
                      <a:pt x="3985" y="53"/>
                    </a:lnTo>
                    <a:lnTo>
                      <a:pt x="4002" y="50"/>
                    </a:lnTo>
                    <a:lnTo>
                      <a:pt x="4019" y="47"/>
                    </a:lnTo>
                    <a:lnTo>
                      <a:pt x="4036" y="44"/>
                    </a:lnTo>
                    <a:lnTo>
                      <a:pt x="4052" y="41"/>
                    </a:lnTo>
                    <a:lnTo>
                      <a:pt x="4069" y="38"/>
                    </a:lnTo>
                    <a:lnTo>
                      <a:pt x="4086" y="35"/>
                    </a:lnTo>
                    <a:lnTo>
                      <a:pt x="4103" y="32"/>
                    </a:lnTo>
                    <a:lnTo>
                      <a:pt x="4119" y="29"/>
                    </a:lnTo>
                    <a:lnTo>
                      <a:pt x="4136" y="26"/>
                    </a:lnTo>
                    <a:lnTo>
                      <a:pt x="4153" y="23"/>
                    </a:lnTo>
                    <a:lnTo>
                      <a:pt x="4170" y="20"/>
                    </a:lnTo>
                    <a:lnTo>
                      <a:pt x="4186" y="17"/>
                    </a:lnTo>
                    <a:lnTo>
                      <a:pt x="4203" y="14"/>
                    </a:lnTo>
                    <a:lnTo>
                      <a:pt x="4220" y="11"/>
                    </a:lnTo>
                    <a:lnTo>
                      <a:pt x="4237" y="8"/>
                    </a:lnTo>
                    <a:lnTo>
                      <a:pt x="4253" y="5"/>
                    </a:lnTo>
                    <a:lnTo>
                      <a:pt x="4270" y="2"/>
                    </a:lnTo>
                    <a:lnTo>
                      <a:pt x="4287" y="0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41" name="Oval 128"/>
              <p:cNvSpPr>
                <a:spLocks noChangeArrowheads="1"/>
              </p:cNvSpPr>
              <p:nvPr/>
            </p:nvSpPr>
            <p:spPr bwMode="auto">
              <a:xfrm>
                <a:off x="3032125" y="3965575"/>
                <a:ext cx="41275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42" name="Oval 129"/>
              <p:cNvSpPr>
                <a:spLocks noChangeArrowheads="1"/>
              </p:cNvSpPr>
              <p:nvPr/>
            </p:nvSpPr>
            <p:spPr bwMode="auto">
              <a:xfrm>
                <a:off x="4525963" y="4687888"/>
                <a:ext cx="41275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43" name="Oval 130"/>
              <p:cNvSpPr>
                <a:spLocks noChangeArrowheads="1"/>
              </p:cNvSpPr>
              <p:nvPr/>
            </p:nvSpPr>
            <p:spPr bwMode="auto">
              <a:xfrm>
                <a:off x="3194050" y="3832225"/>
                <a:ext cx="39688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44" name="Oval 131"/>
              <p:cNvSpPr>
                <a:spLocks noChangeArrowheads="1"/>
              </p:cNvSpPr>
              <p:nvPr/>
            </p:nvSpPr>
            <p:spPr bwMode="auto">
              <a:xfrm>
                <a:off x="3886200" y="4475163"/>
                <a:ext cx="41275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45" name="Oval 132"/>
              <p:cNvSpPr>
                <a:spLocks noChangeArrowheads="1"/>
              </p:cNvSpPr>
              <p:nvPr/>
            </p:nvSpPr>
            <p:spPr bwMode="auto">
              <a:xfrm>
                <a:off x="3032125" y="3929063"/>
                <a:ext cx="41275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46" name="Oval 133"/>
              <p:cNvSpPr>
                <a:spLocks noChangeArrowheads="1"/>
              </p:cNvSpPr>
              <p:nvPr/>
            </p:nvSpPr>
            <p:spPr bwMode="auto">
              <a:xfrm>
                <a:off x="3032125" y="3748088"/>
                <a:ext cx="41275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47" name="Oval 134"/>
              <p:cNvSpPr>
                <a:spLocks noChangeArrowheads="1"/>
              </p:cNvSpPr>
              <p:nvPr/>
            </p:nvSpPr>
            <p:spPr bwMode="auto">
              <a:xfrm>
                <a:off x="3032125" y="3587750"/>
                <a:ext cx="41275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48" name="Oval 135"/>
              <p:cNvSpPr>
                <a:spLocks noChangeArrowheads="1"/>
              </p:cNvSpPr>
              <p:nvPr/>
            </p:nvSpPr>
            <p:spPr bwMode="auto">
              <a:xfrm>
                <a:off x="3287713" y="4000500"/>
                <a:ext cx="41275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49" name="Oval 136"/>
              <p:cNvSpPr>
                <a:spLocks noChangeArrowheads="1"/>
              </p:cNvSpPr>
              <p:nvPr/>
            </p:nvSpPr>
            <p:spPr bwMode="auto">
              <a:xfrm>
                <a:off x="3452813" y="4318000"/>
                <a:ext cx="41275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50" name="Oval 137"/>
              <p:cNvSpPr>
                <a:spLocks noChangeArrowheads="1"/>
              </p:cNvSpPr>
              <p:nvPr/>
            </p:nvSpPr>
            <p:spPr bwMode="auto">
              <a:xfrm>
                <a:off x="3544888" y="4287838"/>
                <a:ext cx="39688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51" name="Oval 138"/>
              <p:cNvSpPr>
                <a:spLocks noChangeArrowheads="1"/>
              </p:cNvSpPr>
              <p:nvPr/>
            </p:nvSpPr>
            <p:spPr bwMode="auto">
              <a:xfrm>
                <a:off x="3714750" y="4495800"/>
                <a:ext cx="41275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52" name="Oval 139"/>
              <p:cNvSpPr>
                <a:spLocks noChangeArrowheads="1"/>
              </p:cNvSpPr>
              <p:nvPr/>
            </p:nvSpPr>
            <p:spPr bwMode="auto">
              <a:xfrm>
                <a:off x="4525963" y="4775200"/>
                <a:ext cx="41275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53" name="Oval 140"/>
              <p:cNvSpPr>
                <a:spLocks noChangeArrowheads="1"/>
              </p:cNvSpPr>
              <p:nvPr/>
            </p:nvSpPr>
            <p:spPr bwMode="auto">
              <a:xfrm>
                <a:off x="3194050" y="3944938"/>
                <a:ext cx="39688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54" name="Oval 141"/>
              <p:cNvSpPr>
                <a:spLocks noChangeArrowheads="1"/>
              </p:cNvSpPr>
              <p:nvPr/>
            </p:nvSpPr>
            <p:spPr bwMode="auto">
              <a:xfrm>
                <a:off x="3886200" y="4557713"/>
                <a:ext cx="41275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55" name="Oval 142"/>
              <p:cNvSpPr>
                <a:spLocks noChangeArrowheads="1"/>
              </p:cNvSpPr>
              <p:nvPr/>
            </p:nvSpPr>
            <p:spPr bwMode="auto">
              <a:xfrm>
                <a:off x="4995863" y="4830763"/>
                <a:ext cx="41275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56" name="Oval 143"/>
              <p:cNvSpPr>
                <a:spLocks noChangeArrowheads="1"/>
              </p:cNvSpPr>
              <p:nvPr/>
            </p:nvSpPr>
            <p:spPr bwMode="auto">
              <a:xfrm>
                <a:off x="4740275" y="4783138"/>
                <a:ext cx="41275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57" name="Oval 144"/>
              <p:cNvSpPr>
                <a:spLocks noChangeArrowheads="1"/>
              </p:cNvSpPr>
              <p:nvPr/>
            </p:nvSpPr>
            <p:spPr bwMode="auto">
              <a:xfrm>
                <a:off x="3049588" y="3949700"/>
                <a:ext cx="39688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58" name="Oval 145"/>
              <p:cNvSpPr>
                <a:spLocks noChangeArrowheads="1"/>
              </p:cNvSpPr>
              <p:nvPr/>
            </p:nvSpPr>
            <p:spPr bwMode="auto">
              <a:xfrm>
                <a:off x="3287713" y="4079875"/>
                <a:ext cx="41275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59" name="Oval 146"/>
              <p:cNvSpPr>
                <a:spLocks noChangeArrowheads="1"/>
              </p:cNvSpPr>
              <p:nvPr/>
            </p:nvSpPr>
            <p:spPr bwMode="auto">
              <a:xfrm>
                <a:off x="3452813" y="4392613"/>
                <a:ext cx="41275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60" name="Oval 147"/>
              <p:cNvSpPr>
                <a:spLocks noChangeArrowheads="1"/>
              </p:cNvSpPr>
              <p:nvPr/>
            </p:nvSpPr>
            <p:spPr bwMode="auto">
              <a:xfrm>
                <a:off x="3084513" y="4003675"/>
                <a:ext cx="41275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61" name="Oval 148"/>
              <p:cNvSpPr>
                <a:spLocks noChangeArrowheads="1"/>
              </p:cNvSpPr>
              <p:nvPr/>
            </p:nvSpPr>
            <p:spPr bwMode="auto">
              <a:xfrm>
                <a:off x="3544888" y="4413250"/>
                <a:ext cx="39688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62" name="Oval 149"/>
              <p:cNvSpPr>
                <a:spLocks noChangeArrowheads="1"/>
              </p:cNvSpPr>
              <p:nvPr/>
            </p:nvSpPr>
            <p:spPr bwMode="auto">
              <a:xfrm>
                <a:off x="3714750" y="4494213"/>
                <a:ext cx="41275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63" name="Oval 150"/>
              <p:cNvSpPr>
                <a:spLocks noChangeArrowheads="1"/>
              </p:cNvSpPr>
              <p:nvPr/>
            </p:nvSpPr>
            <p:spPr bwMode="auto">
              <a:xfrm>
                <a:off x="4525963" y="4775200"/>
                <a:ext cx="41275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64" name="Oval 151"/>
              <p:cNvSpPr>
                <a:spLocks noChangeArrowheads="1"/>
              </p:cNvSpPr>
              <p:nvPr/>
            </p:nvSpPr>
            <p:spPr bwMode="auto">
              <a:xfrm>
                <a:off x="3194050" y="3944938"/>
                <a:ext cx="39688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65" name="Oval 152"/>
              <p:cNvSpPr>
                <a:spLocks noChangeArrowheads="1"/>
              </p:cNvSpPr>
              <p:nvPr/>
            </p:nvSpPr>
            <p:spPr bwMode="auto">
              <a:xfrm>
                <a:off x="3886200" y="4557713"/>
                <a:ext cx="41275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66" name="Oval 153"/>
              <p:cNvSpPr>
                <a:spLocks noChangeArrowheads="1"/>
              </p:cNvSpPr>
              <p:nvPr/>
            </p:nvSpPr>
            <p:spPr bwMode="auto">
              <a:xfrm>
                <a:off x="4995863" y="4830763"/>
                <a:ext cx="41275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67" name="Oval 154"/>
              <p:cNvSpPr>
                <a:spLocks noChangeArrowheads="1"/>
              </p:cNvSpPr>
              <p:nvPr/>
            </p:nvSpPr>
            <p:spPr bwMode="auto">
              <a:xfrm>
                <a:off x="4740275" y="4783138"/>
                <a:ext cx="41275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68" name="Oval 155"/>
              <p:cNvSpPr>
                <a:spLocks noChangeArrowheads="1"/>
              </p:cNvSpPr>
              <p:nvPr/>
            </p:nvSpPr>
            <p:spPr bwMode="auto">
              <a:xfrm>
                <a:off x="3049588" y="3949700"/>
                <a:ext cx="39688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69" name="Oval 156"/>
              <p:cNvSpPr>
                <a:spLocks noChangeArrowheads="1"/>
              </p:cNvSpPr>
              <p:nvPr/>
            </p:nvSpPr>
            <p:spPr bwMode="auto">
              <a:xfrm>
                <a:off x="3287713" y="4079875"/>
                <a:ext cx="41275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70" name="Oval 157"/>
              <p:cNvSpPr>
                <a:spLocks noChangeArrowheads="1"/>
              </p:cNvSpPr>
              <p:nvPr/>
            </p:nvSpPr>
            <p:spPr bwMode="auto">
              <a:xfrm>
                <a:off x="3452813" y="4392613"/>
                <a:ext cx="41275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71" name="Oval 158"/>
              <p:cNvSpPr>
                <a:spLocks noChangeArrowheads="1"/>
              </p:cNvSpPr>
              <p:nvPr/>
            </p:nvSpPr>
            <p:spPr bwMode="auto">
              <a:xfrm>
                <a:off x="3084513" y="4003675"/>
                <a:ext cx="41275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72" name="Oval 159"/>
              <p:cNvSpPr>
                <a:spLocks noChangeArrowheads="1"/>
              </p:cNvSpPr>
              <p:nvPr/>
            </p:nvSpPr>
            <p:spPr bwMode="auto">
              <a:xfrm>
                <a:off x="3544888" y="4413250"/>
                <a:ext cx="39688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73" name="Oval 160"/>
              <p:cNvSpPr>
                <a:spLocks noChangeArrowheads="1"/>
              </p:cNvSpPr>
              <p:nvPr/>
            </p:nvSpPr>
            <p:spPr bwMode="auto">
              <a:xfrm>
                <a:off x="3714750" y="4494213"/>
                <a:ext cx="41275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74" name="Oval 161"/>
              <p:cNvSpPr>
                <a:spLocks noChangeArrowheads="1"/>
              </p:cNvSpPr>
              <p:nvPr/>
            </p:nvSpPr>
            <p:spPr bwMode="auto">
              <a:xfrm>
                <a:off x="4184650" y="4805363"/>
                <a:ext cx="41275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75" name="Oval 162"/>
              <p:cNvSpPr>
                <a:spLocks noChangeArrowheads="1"/>
              </p:cNvSpPr>
              <p:nvPr/>
            </p:nvSpPr>
            <p:spPr bwMode="auto">
              <a:xfrm>
                <a:off x="3194050" y="4021138"/>
                <a:ext cx="39688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76" name="Oval 163"/>
              <p:cNvSpPr>
                <a:spLocks noChangeArrowheads="1"/>
              </p:cNvSpPr>
              <p:nvPr/>
            </p:nvSpPr>
            <p:spPr bwMode="auto">
              <a:xfrm>
                <a:off x="3886200" y="4645025"/>
                <a:ext cx="41275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77" name="Oval 164"/>
              <p:cNvSpPr>
                <a:spLocks noChangeArrowheads="1"/>
              </p:cNvSpPr>
              <p:nvPr/>
            </p:nvSpPr>
            <p:spPr bwMode="auto">
              <a:xfrm>
                <a:off x="4995863" y="4937125"/>
                <a:ext cx="41275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78" name="Oval 165"/>
              <p:cNvSpPr>
                <a:spLocks noChangeArrowheads="1"/>
              </p:cNvSpPr>
              <p:nvPr/>
            </p:nvSpPr>
            <p:spPr bwMode="auto">
              <a:xfrm>
                <a:off x="4740275" y="4865688"/>
                <a:ext cx="41275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79" name="Oval 166"/>
              <p:cNvSpPr>
                <a:spLocks noChangeArrowheads="1"/>
              </p:cNvSpPr>
              <p:nvPr/>
            </p:nvSpPr>
            <p:spPr bwMode="auto">
              <a:xfrm>
                <a:off x="3049588" y="3794125"/>
                <a:ext cx="39688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80" name="Oval 167"/>
              <p:cNvSpPr>
                <a:spLocks noChangeArrowheads="1"/>
              </p:cNvSpPr>
              <p:nvPr/>
            </p:nvSpPr>
            <p:spPr bwMode="auto">
              <a:xfrm>
                <a:off x="3287713" y="4200525"/>
                <a:ext cx="41275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81" name="Oval 168"/>
              <p:cNvSpPr>
                <a:spLocks noChangeArrowheads="1"/>
              </p:cNvSpPr>
              <p:nvPr/>
            </p:nvSpPr>
            <p:spPr bwMode="auto">
              <a:xfrm>
                <a:off x="3084513" y="3635375"/>
                <a:ext cx="41275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82" name="Oval 169"/>
              <p:cNvSpPr>
                <a:spLocks noChangeArrowheads="1"/>
              </p:cNvSpPr>
              <p:nvPr/>
            </p:nvSpPr>
            <p:spPr bwMode="auto">
              <a:xfrm>
                <a:off x="3544888" y="4483100"/>
                <a:ext cx="39688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83" name="Oval 170"/>
              <p:cNvSpPr>
                <a:spLocks noChangeArrowheads="1"/>
              </p:cNvSpPr>
              <p:nvPr/>
            </p:nvSpPr>
            <p:spPr bwMode="auto">
              <a:xfrm>
                <a:off x="3714750" y="4611688"/>
                <a:ext cx="41275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84" name="Oval 171"/>
              <p:cNvSpPr>
                <a:spLocks noChangeArrowheads="1"/>
              </p:cNvSpPr>
              <p:nvPr/>
            </p:nvSpPr>
            <p:spPr bwMode="auto">
              <a:xfrm>
                <a:off x="3886200" y="4540250"/>
                <a:ext cx="41275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85" name="Oval 172"/>
              <p:cNvSpPr>
                <a:spLocks noChangeArrowheads="1"/>
              </p:cNvSpPr>
              <p:nvPr/>
            </p:nvSpPr>
            <p:spPr bwMode="auto">
              <a:xfrm>
                <a:off x="4184650" y="4805363"/>
                <a:ext cx="41275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86" name="Oval 173"/>
              <p:cNvSpPr>
                <a:spLocks noChangeArrowheads="1"/>
              </p:cNvSpPr>
              <p:nvPr/>
            </p:nvSpPr>
            <p:spPr bwMode="auto">
              <a:xfrm>
                <a:off x="4525963" y="4894263"/>
                <a:ext cx="41275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87" name="Oval 174"/>
              <p:cNvSpPr>
                <a:spLocks noChangeArrowheads="1"/>
              </p:cNvSpPr>
              <p:nvPr/>
            </p:nvSpPr>
            <p:spPr bwMode="auto">
              <a:xfrm>
                <a:off x="3194050" y="3944938"/>
                <a:ext cx="39688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88" name="Oval 175"/>
              <p:cNvSpPr>
                <a:spLocks noChangeArrowheads="1"/>
              </p:cNvSpPr>
              <p:nvPr/>
            </p:nvSpPr>
            <p:spPr bwMode="auto">
              <a:xfrm>
                <a:off x="3886200" y="4691063"/>
                <a:ext cx="41275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89" name="Oval 176"/>
              <p:cNvSpPr>
                <a:spLocks noChangeArrowheads="1"/>
              </p:cNvSpPr>
              <p:nvPr/>
            </p:nvSpPr>
            <p:spPr bwMode="auto">
              <a:xfrm>
                <a:off x="4995863" y="4968875"/>
                <a:ext cx="41275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90" name="Oval 177"/>
              <p:cNvSpPr>
                <a:spLocks noChangeArrowheads="1"/>
              </p:cNvSpPr>
              <p:nvPr/>
            </p:nvSpPr>
            <p:spPr bwMode="auto">
              <a:xfrm>
                <a:off x="3049588" y="3451225"/>
                <a:ext cx="39688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91" name="Oval 178"/>
              <p:cNvSpPr>
                <a:spLocks noChangeArrowheads="1"/>
              </p:cNvSpPr>
              <p:nvPr/>
            </p:nvSpPr>
            <p:spPr bwMode="auto">
              <a:xfrm>
                <a:off x="3287713" y="4156075"/>
                <a:ext cx="41275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92" name="Oval 179"/>
              <p:cNvSpPr>
                <a:spLocks noChangeArrowheads="1"/>
              </p:cNvSpPr>
              <p:nvPr/>
            </p:nvSpPr>
            <p:spPr bwMode="auto">
              <a:xfrm>
                <a:off x="3084513" y="3471863"/>
                <a:ext cx="41275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93" name="Oval 180"/>
              <p:cNvSpPr>
                <a:spLocks noChangeArrowheads="1"/>
              </p:cNvSpPr>
              <p:nvPr/>
            </p:nvSpPr>
            <p:spPr bwMode="auto">
              <a:xfrm>
                <a:off x="3544888" y="4465638"/>
                <a:ext cx="39688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94" name="Oval 181"/>
              <p:cNvSpPr>
                <a:spLocks noChangeArrowheads="1"/>
              </p:cNvSpPr>
              <p:nvPr/>
            </p:nvSpPr>
            <p:spPr bwMode="auto">
              <a:xfrm>
                <a:off x="3886200" y="4602163"/>
                <a:ext cx="41275" cy="41275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395" name="394 CuadroTexto"/>
              <p:cNvSpPr txBox="1"/>
              <p:nvPr/>
            </p:nvSpPr>
            <p:spPr>
              <a:xfrm>
                <a:off x="2030184" y="3186818"/>
                <a:ext cx="387701" cy="1595029"/>
              </a:xfrm>
              <a:prstGeom prst="rect">
                <a:avLst/>
              </a:prstGeom>
              <a:noFill/>
            </p:spPr>
            <p:txBody>
              <a:bodyPr vert="vert270" wrap="none" rtlCol="0">
                <a:spAutoFit/>
              </a:bodyPr>
              <a:lstStyle/>
              <a:p>
                <a:r>
                  <a:rPr lang="es-ES" sz="1800" b="1" dirty="0" smtClean="0">
                    <a:latin typeface="Times New Roman" pitchFamily="18" charset="0"/>
                    <a:cs typeface="Times New Roman" pitchFamily="18" charset="0"/>
                  </a:rPr>
                  <a:t>(K</a:t>
                </a:r>
                <a:r>
                  <a:rPr lang="es-ES" sz="1800" b="1" baseline="-25000" dirty="0" smtClean="0">
                    <a:latin typeface="Times New Roman" pitchFamily="18" charset="0"/>
                    <a:cs typeface="Times New Roman" pitchFamily="18" charset="0"/>
                  </a:rPr>
                  <a:t>SV</a:t>
                </a:r>
                <a:r>
                  <a:rPr lang="es-ES" sz="1800" b="1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s-ES" sz="1800" b="1" baseline="-25000" dirty="0" err="1" smtClean="0">
                    <a:latin typeface="Times New Roman" pitchFamily="18" charset="0"/>
                    <a:cs typeface="Times New Roman" pitchFamily="18" charset="0"/>
                  </a:rPr>
                  <a:t>obs</a:t>
                </a:r>
                <a:r>
                  <a:rPr lang="es-ES" sz="1800" b="1" dirty="0" smtClean="0">
                    <a:latin typeface="Times New Roman" pitchFamily="18" charset="0"/>
                    <a:cs typeface="Times New Roman" pitchFamily="18" charset="0"/>
                  </a:rPr>
                  <a:t> / mol</a:t>
                </a:r>
                <a:r>
                  <a:rPr lang="es-ES" sz="1800" b="1" baseline="30000" dirty="0" smtClean="0">
                    <a:latin typeface="Times New Roman" pitchFamily="18" charset="0"/>
                    <a:cs typeface="Times New Roman" pitchFamily="18" charset="0"/>
                  </a:rPr>
                  <a:t>-1</a:t>
                </a:r>
                <a:r>
                  <a:rPr lang="es-ES" sz="1800" b="1" dirty="0" smtClean="0">
                    <a:latin typeface="Times New Roman" pitchFamily="18" charset="0"/>
                    <a:cs typeface="Times New Roman" pitchFamily="18" charset="0"/>
                  </a:rPr>
                  <a:t> dm</a:t>
                </a:r>
                <a:r>
                  <a:rPr lang="es-ES" sz="1800" b="1" baseline="30000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s-ES" sz="1800" b="1" baseline="30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96" name="395 CuadroTexto"/>
          <p:cNvSpPr txBox="1"/>
          <p:nvPr/>
        </p:nvSpPr>
        <p:spPr>
          <a:xfrm>
            <a:off x="8624053" y="10344081"/>
            <a:ext cx="607223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dirty="0" err="1" smtClean="0">
                <a:latin typeface="+mj-lt"/>
              </a:rPr>
              <a:t>Photochemical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reactions</a:t>
            </a:r>
            <a:r>
              <a:rPr lang="es-ES" sz="3200" dirty="0" smtClean="0">
                <a:latin typeface="+mj-lt"/>
              </a:rPr>
              <a:t> are </a:t>
            </a:r>
            <a:r>
              <a:rPr lang="es-ES" sz="3200" dirty="0" err="1" smtClean="0">
                <a:latin typeface="+mj-lt"/>
              </a:rPr>
              <a:t>usually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faster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than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these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exchange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processes</a:t>
            </a:r>
            <a:r>
              <a:rPr lang="es-ES" sz="3200" dirty="0" smtClean="0">
                <a:latin typeface="+mj-lt"/>
              </a:rPr>
              <a:t>, so, in </a:t>
            </a:r>
            <a:r>
              <a:rPr lang="es-ES" sz="3200" dirty="0" err="1" smtClean="0">
                <a:latin typeface="+mj-lt"/>
              </a:rPr>
              <a:t>principle</a:t>
            </a:r>
            <a:r>
              <a:rPr lang="es-ES" sz="3200" dirty="0" smtClean="0">
                <a:latin typeface="+mj-lt"/>
              </a:rPr>
              <a:t>, </a:t>
            </a:r>
            <a:r>
              <a:rPr lang="es-ES" sz="3200" dirty="0" err="1" smtClean="0">
                <a:latin typeface="+mj-lt"/>
              </a:rPr>
              <a:t>the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>
                <a:latin typeface="+mj-lt"/>
              </a:rPr>
              <a:t>P</a:t>
            </a:r>
            <a:r>
              <a:rPr lang="es-ES" sz="3200" dirty="0" err="1" smtClean="0">
                <a:latin typeface="+mj-lt"/>
              </a:rPr>
              <a:t>seudphase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Model</a:t>
            </a:r>
            <a:r>
              <a:rPr lang="es-ES" sz="3200" dirty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cannot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explain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the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changes</a:t>
            </a:r>
            <a:r>
              <a:rPr lang="es-ES" sz="3200" dirty="0" smtClean="0">
                <a:latin typeface="+mj-lt"/>
              </a:rPr>
              <a:t> in </a:t>
            </a:r>
            <a:r>
              <a:rPr lang="es-ES" sz="3200" dirty="0" err="1" smtClean="0">
                <a:latin typeface="+mj-lt"/>
              </a:rPr>
              <a:t>reactivity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observed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under</a:t>
            </a:r>
            <a:r>
              <a:rPr lang="es-ES" sz="3200" dirty="0" smtClean="0">
                <a:latin typeface="+mj-lt"/>
              </a:rPr>
              <a:t> </a:t>
            </a:r>
            <a:r>
              <a:rPr lang="es-ES" sz="3200" dirty="0" err="1" smtClean="0">
                <a:latin typeface="+mj-lt"/>
              </a:rPr>
              <a:t>rgc</a:t>
            </a:r>
            <a:r>
              <a:rPr lang="es-ES" sz="3200" dirty="0" smtClean="0">
                <a:latin typeface="+mj-lt"/>
              </a:rPr>
              <a:t>.</a:t>
            </a:r>
          </a:p>
          <a:p>
            <a:pPr algn="just"/>
            <a:endParaRPr lang="es-ES" sz="3200" dirty="0">
              <a:latin typeface="+mj-lt"/>
            </a:endParaRPr>
          </a:p>
          <a:p>
            <a:pPr algn="just"/>
            <a:endParaRPr lang="es-ES" sz="3200" dirty="0">
              <a:latin typeface="+mj-lt"/>
            </a:endParaRPr>
          </a:p>
        </p:txBody>
      </p:sp>
      <p:grpSp>
        <p:nvGrpSpPr>
          <p:cNvPr id="398" name="397 Grupo"/>
          <p:cNvGrpSpPr>
            <a:grpSpLocks/>
          </p:cNvGrpSpPr>
          <p:nvPr/>
        </p:nvGrpSpPr>
        <p:grpSpPr>
          <a:xfrm>
            <a:off x="2123195" y="22274227"/>
            <a:ext cx="5214974" cy="4357026"/>
            <a:chOff x="1452552" y="206372"/>
            <a:chExt cx="3575048" cy="2655889"/>
          </a:xfrm>
          <a:noFill/>
        </p:grpSpPr>
        <p:grpSp>
          <p:nvGrpSpPr>
            <p:cNvPr id="399" name="Group 55"/>
            <p:cNvGrpSpPr>
              <a:grpSpLocks noChangeAspect="1"/>
            </p:cNvGrpSpPr>
            <p:nvPr/>
          </p:nvGrpSpPr>
          <p:grpSpPr bwMode="auto">
            <a:xfrm>
              <a:off x="1785926" y="206372"/>
              <a:ext cx="3241674" cy="2655889"/>
              <a:chOff x="1260" y="400"/>
              <a:chExt cx="2042" cy="1673"/>
            </a:xfrm>
            <a:grpFill/>
          </p:grpSpPr>
          <p:sp>
            <p:nvSpPr>
              <p:cNvPr id="401" name="AutoShape 54"/>
              <p:cNvSpPr>
                <a:spLocks noChangeAspect="1" noChangeArrowheads="1" noTextEdit="1"/>
              </p:cNvSpPr>
              <p:nvPr/>
            </p:nvSpPr>
            <p:spPr bwMode="auto">
              <a:xfrm>
                <a:off x="1260" y="400"/>
                <a:ext cx="2041" cy="162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402" name="Rectangle 56"/>
              <p:cNvSpPr>
                <a:spLocks noChangeArrowheads="1"/>
              </p:cNvSpPr>
              <p:nvPr/>
            </p:nvSpPr>
            <p:spPr bwMode="auto">
              <a:xfrm>
                <a:off x="1260" y="400"/>
                <a:ext cx="2042" cy="162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403" name="Rectangle 57"/>
              <p:cNvSpPr>
                <a:spLocks noChangeArrowheads="1"/>
              </p:cNvSpPr>
              <p:nvPr/>
            </p:nvSpPr>
            <p:spPr bwMode="auto">
              <a:xfrm>
                <a:off x="1484" y="574"/>
                <a:ext cx="1643" cy="1184"/>
              </a:xfrm>
              <a:prstGeom prst="rect">
                <a:avLst/>
              </a:prstGeom>
              <a:grpFill/>
              <a:ln w="1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404" name="Rectangle 58"/>
              <p:cNvSpPr>
                <a:spLocks noChangeArrowheads="1"/>
              </p:cNvSpPr>
              <p:nvPr/>
            </p:nvSpPr>
            <p:spPr bwMode="auto">
              <a:xfrm>
                <a:off x="2076" y="1936"/>
                <a:ext cx="677" cy="13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[I</a:t>
                </a:r>
                <a:r>
                  <a:rPr kumimoji="0" lang="es-ES" sz="1800" b="1" i="0" u="none" strike="noStrike" cap="none" normalizeH="0" baseline="3000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-</a:t>
                </a:r>
                <a:r>
                  <a:rPr kumimoji="0" lang="es-ES" sz="1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] / mol dm</a:t>
                </a:r>
                <a:r>
                  <a:rPr kumimoji="0" lang="es-ES" sz="1800" b="1" i="0" u="none" strike="noStrike" cap="none" normalizeH="0" baseline="3000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-3</a:t>
                </a:r>
                <a:endParaRPr kumimoji="0" lang="es-ES" sz="18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5" name="Line 59"/>
              <p:cNvSpPr>
                <a:spLocks noChangeShapeType="1"/>
              </p:cNvSpPr>
              <p:nvPr/>
            </p:nvSpPr>
            <p:spPr bwMode="auto">
              <a:xfrm>
                <a:off x="1484" y="1758"/>
                <a:ext cx="1643" cy="1"/>
              </a:xfrm>
              <a:prstGeom prst="line">
                <a:avLst/>
              </a:prstGeom>
              <a:grpFill/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406" name="Line 60"/>
              <p:cNvSpPr>
                <a:spLocks noChangeShapeType="1"/>
              </p:cNvSpPr>
              <p:nvPr/>
            </p:nvSpPr>
            <p:spPr bwMode="auto">
              <a:xfrm flipV="1">
                <a:off x="1698" y="1758"/>
                <a:ext cx="1" cy="17"/>
              </a:xfrm>
              <a:prstGeom prst="line">
                <a:avLst/>
              </a:prstGeom>
              <a:grpFill/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407" name="Line 61"/>
              <p:cNvSpPr>
                <a:spLocks noChangeShapeType="1"/>
              </p:cNvSpPr>
              <p:nvPr/>
            </p:nvSpPr>
            <p:spPr bwMode="auto">
              <a:xfrm flipV="1">
                <a:off x="1936" y="1758"/>
                <a:ext cx="1" cy="17"/>
              </a:xfrm>
              <a:prstGeom prst="line">
                <a:avLst/>
              </a:prstGeom>
              <a:grpFill/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408" name="Line 62"/>
              <p:cNvSpPr>
                <a:spLocks noChangeShapeType="1"/>
              </p:cNvSpPr>
              <p:nvPr/>
            </p:nvSpPr>
            <p:spPr bwMode="auto">
              <a:xfrm flipV="1">
                <a:off x="2174" y="1758"/>
                <a:ext cx="1" cy="17"/>
              </a:xfrm>
              <a:prstGeom prst="line">
                <a:avLst/>
              </a:prstGeom>
              <a:grpFill/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409" name="Line 63"/>
              <p:cNvSpPr>
                <a:spLocks noChangeShapeType="1"/>
              </p:cNvSpPr>
              <p:nvPr/>
            </p:nvSpPr>
            <p:spPr bwMode="auto">
              <a:xfrm flipV="1">
                <a:off x="2413" y="1758"/>
                <a:ext cx="0" cy="17"/>
              </a:xfrm>
              <a:prstGeom prst="line">
                <a:avLst/>
              </a:prstGeom>
              <a:grpFill/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410" name="Line 64"/>
              <p:cNvSpPr>
                <a:spLocks noChangeShapeType="1"/>
              </p:cNvSpPr>
              <p:nvPr/>
            </p:nvSpPr>
            <p:spPr bwMode="auto">
              <a:xfrm flipV="1">
                <a:off x="2651" y="1758"/>
                <a:ext cx="1" cy="17"/>
              </a:xfrm>
              <a:prstGeom prst="line">
                <a:avLst/>
              </a:prstGeom>
              <a:grpFill/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411" name="Line 65"/>
              <p:cNvSpPr>
                <a:spLocks noChangeShapeType="1"/>
              </p:cNvSpPr>
              <p:nvPr/>
            </p:nvSpPr>
            <p:spPr bwMode="auto">
              <a:xfrm flipV="1">
                <a:off x="2889" y="1758"/>
                <a:ext cx="1" cy="17"/>
              </a:xfrm>
              <a:prstGeom prst="line">
                <a:avLst/>
              </a:prstGeom>
              <a:grpFill/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412" name="Line 66"/>
              <p:cNvSpPr>
                <a:spLocks noChangeShapeType="1"/>
              </p:cNvSpPr>
              <p:nvPr/>
            </p:nvSpPr>
            <p:spPr bwMode="auto">
              <a:xfrm flipV="1">
                <a:off x="3127" y="1758"/>
                <a:ext cx="1" cy="17"/>
              </a:xfrm>
              <a:prstGeom prst="line">
                <a:avLst/>
              </a:prstGeom>
              <a:grpFill/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413" name="Rectangle 67"/>
              <p:cNvSpPr>
                <a:spLocks noChangeArrowheads="1"/>
              </p:cNvSpPr>
              <p:nvPr/>
            </p:nvSpPr>
            <p:spPr bwMode="auto">
              <a:xfrm>
                <a:off x="1633" y="1814"/>
                <a:ext cx="202" cy="13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0.00</a:t>
                </a: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4" name="Rectangle 69"/>
              <p:cNvSpPr>
                <a:spLocks noChangeArrowheads="1"/>
              </p:cNvSpPr>
              <p:nvPr/>
            </p:nvSpPr>
            <p:spPr bwMode="auto">
              <a:xfrm>
                <a:off x="2109" y="1814"/>
                <a:ext cx="202" cy="13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0.04</a:t>
                </a: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5" name="Rectangle 71"/>
              <p:cNvSpPr>
                <a:spLocks noChangeArrowheads="1"/>
              </p:cNvSpPr>
              <p:nvPr/>
            </p:nvSpPr>
            <p:spPr bwMode="auto">
              <a:xfrm>
                <a:off x="2586" y="1814"/>
                <a:ext cx="202" cy="13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0.08</a:t>
                </a:r>
                <a:endParaRPr kumimoji="0" lang="es-E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6" name="Rectangle 73"/>
              <p:cNvSpPr>
                <a:spLocks noChangeArrowheads="1"/>
              </p:cNvSpPr>
              <p:nvPr/>
            </p:nvSpPr>
            <p:spPr bwMode="auto">
              <a:xfrm>
                <a:off x="3062" y="1814"/>
                <a:ext cx="202" cy="13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0.12</a:t>
                </a:r>
                <a:endParaRPr kumimoji="0" lang="es-E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7" name="Line 75"/>
              <p:cNvSpPr>
                <a:spLocks noChangeShapeType="1"/>
              </p:cNvSpPr>
              <p:nvPr/>
            </p:nvSpPr>
            <p:spPr bwMode="auto">
              <a:xfrm flipV="1">
                <a:off x="1484" y="574"/>
                <a:ext cx="1" cy="1184"/>
              </a:xfrm>
              <a:prstGeom prst="line">
                <a:avLst/>
              </a:prstGeom>
              <a:grpFill/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418" name="Line 76"/>
              <p:cNvSpPr>
                <a:spLocks noChangeShapeType="1"/>
              </p:cNvSpPr>
              <p:nvPr/>
            </p:nvSpPr>
            <p:spPr bwMode="auto">
              <a:xfrm>
                <a:off x="1467" y="1541"/>
                <a:ext cx="17" cy="1"/>
              </a:xfrm>
              <a:prstGeom prst="line">
                <a:avLst/>
              </a:prstGeom>
              <a:grpFill/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419" name="Line 77"/>
              <p:cNvSpPr>
                <a:spLocks noChangeShapeType="1"/>
              </p:cNvSpPr>
              <p:nvPr/>
            </p:nvSpPr>
            <p:spPr bwMode="auto">
              <a:xfrm>
                <a:off x="1467" y="1299"/>
                <a:ext cx="17" cy="1"/>
              </a:xfrm>
              <a:prstGeom prst="line">
                <a:avLst/>
              </a:prstGeom>
              <a:grpFill/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420" name="Line 78"/>
              <p:cNvSpPr>
                <a:spLocks noChangeShapeType="1"/>
              </p:cNvSpPr>
              <p:nvPr/>
            </p:nvSpPr>
            <p:spPr bwMode="auto">
              <a:xfrm>
                <a:off x="1467" y="1058"/>
                <a:ext cx="17" cy="1"/>
              </a:xfrm>
              <a:prstGeom prst="line">
                <a:avLst/>
              </a:prstGeom>
              <a:grpFill/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421" name="Line 79"/>
              <p:cNvSpPr>
                <a:spLocks noChangeShapeType="1"/>
              </p:cNvSpPr>
              <p:nvPr/>
            </p:nvSpPr>
            <p:spPr bwMode="auto">
              <a:xfrm>
                <a:off x="1467" y="816"/>
                <a:ext cx="17" cy="1"/>
              </a:xfrm>
              <a:prstGeom prst="line">
                <a:avLst/>
              </a:prstGeom>
              <a:grpFill/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422" name="Line 80"/>
              <p:cNvSpPr>
                <a:spLocks noChangeShapeType="1"/>
              </p:cNvSpPr>
              <p:nvPr/>
            </p:nvSpPr>
            <p:spPr bwMode="auto">
              <a:xfrm>
                <a:off x="1467" y="574"/>
                <a:ext cx="17" cy="1"/>
              </a:xfrm>
              <a:prstGeom prst="line">
                <a:avLst/>
              </a:prstGeom>
              <a:grpFill/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423" name="Rectangle 81"/>
              <p:cNvSpPr>
                <a:spLocks noChangeArrowheads="1"/>
              </p:cNvSpPr>
              <p:nvPr/>
            </p:nvSpPr>
            <p:spPr bwMode="auto">
              <a:xfrm>
                <a:off x="1393" y="1501"/>
                <a:ext cx="58" cy="13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4" name="Rectangle 82"/>
              <p:cNvSpPr>
                <a:spLocks noChangeArrowheads="1"/>
              </p:cNvSpPr>
              <p:nvPr/>
            </p:nvSpPr>
            <p:spPr bwMode="auto">
              <a:xfrm>
                <a:off x="1393" y="1259"/>
                <a:ext cx="58" cy="13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</a:t>
                </a: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5" name="Rectangle 83"/>
              <p:cNvSpPr>
                <a:spLocks noChangeArrowheads="1"/>
              </p:cNvSpPr>
              <p:nvPr/>
            </p:nvSpPr>
            <p:spPr bwMode="auto">
              <a:xfrm>
                <a:off x="1393" y="1017"/>
                <a:ext cx="58" cy="13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</a:t>
                </a:r>
                <a:endParaRPr kumimoji="0" lang="es-E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6" name="Rectangle 84"/>
              <p:cNvSpPr>
                <a:spLocks noChangeArrowheads="1"/>
              </p:cNvSpPr>
              <p:nvPr/>
            </p:nvSpPr>
            <p:spPr bwMode="auto">
              <a:xfrm>
                <a:off x="1393" y="776"/>
                <a:ext cx="58" cy="13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3</a:t>
                </a: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7" name="Rectangle 85"/>
              <p:cNvSpPr>
                <a:spLocks noChangeArrowheads="1"/>
              </p:cNvSpPr>
              <p:nvPr/>
            </p:nvSpPr>
            <p:spPr bwMode="auto">
              <a:xfrm>
                <a:off x="1393" y="534"/>
                <a:ext cx="58" cy="13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4</a:t>
                </a:r>
                <a:endParaRPr kumimoji="0" lang="es-E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8" name="Oval 86"/>
              <p:cNvSpPr>
                <a:spLocks noChangeArrowheads="1"/>
              </p:cNvSpPr>
              <p:nvPr/>
            </p:nvSpPr>
            <p:spPr bwMode="auto">
              <a:xfrm>
                <a:off x="1684" y="1526"/>
                <a:ext cx="27" cy="28"/>
              </a:xfrm>
              <a:prstGeom prst="ellipse">
                <a:avLst/>
              </a:prstGeom>
              <a:solidFill>
                <a:schemeClr val="tx1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429" name="Oval 87"/>
              <p:cNvSpPr>
                <a:spLocks noChangeArrowheads="1"/>
              </p:cNvSpPr>
              <p:nvPr/>
            </p:nvSpPr>
            <p:spPr bwMode="auto">
              <a:xfrm>
                <a:off x="1922" y="1338"/>
                <a:ext cx="28" cy="28"/>
              </a:xfrm>
              <a:prstGeom prst="ellipse">
                <a:avLst/>
              </a:prstGeom>
              <a:solidFill>
                <a:schemeClr val="tx1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430" name="Oval 88"/>
              <p:cNvSpPr>
                <a:spLocks noChangeArrowheads="1"/>
              </p:cNvSpPr>
              <p:nvPr/>
            </p:nvSpPr>
            <p:spPr bwMode="auto">
              <a:xfrm>
                <a:off x="2160" y="1170"/>
                <a:ext cx="28" cy="28"/>
              </a:xfrm>
              <a:prstGeom prst="ellipse">
                <a:avLst/>
              </a:prstGeom>
              <a:solidFill>
                <a:schemeClr val="tx1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431" name="Oval 89"/>
              <p:cNvSpPr>
                <a:spLocks noChangeArrowheads="1"/>
              </p:cNvSpPr>
              <p:nvPr/>
            </p:nvSpPr>
            <p:spPr bwMode="auto">
              <a:xfrm>
                <a:off x="2398" y="1026"/>
                <a:ext cx="28" cy="28"/>
              </a:xfrm>
              <a:prstGeom prst="ellipse">
                <a:avLst/>
              </a:prstGeom>
              <a:solidFill>
                <a:schemeClr val="tx1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432" name="Oval 90"/>
              <p:cNvSpPr>
                <a:spLocks noChangeArrowheads="1"/>
              </p:cNvSpPr>
              <p:nvPr/>
            </p:nvSpPr>
            <p:spPr bwMode="auto">
              <a:xfrm>
                <a:off x="2637" y="878"/>
                <a:ext cx="27" cy="28"/>
              </a:xfrm>
              <a:prstGeom prst="ellipse">
                <a:avLst/>
              </a:prstGeom>
              <a:solidFill>
                <a:schemeClr val="tx1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433" name="Oval 91"/>
              <p:cNvSpPr>
                <a:spLocks noChangeArrowheads="1"/>
              </p:cNvSpPr>
              <p:nvPr/>
            </p:nvSpPr>
            <p:spPr bwMode="auto">
              <a:xfrm>
                <a:off x="2875" y="687"/>
                <a:ext cx="27" cy="28"/>
              </a:xfrm>
              <a:prstGeom prst="ellipse">
                <a:avLst/>
              </a:prstGeom>
              <a:solidFill>
                <a:schemeClr val="tx1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434" name="Freeform 92"/>
              <p:cNvSpPr>
                <a:spLocks/>
              </p:cNvSpPr>
              <p:nvPr/>
            </p:nvSpPr>
            <p:spPr bwMode="auto">
              <a:xfrm flipV="1">
                <a:off x="1698" y="710"/>
                <a:ext cx="1191" cy="817"/>
              </a:xfrm>
              <a:custGeom>
                <a:avLst/>
                <a:gdLst/>
                <a:ahLst/>
                <a:cxnLst>
                  <a:cxn ang="0">
                    <a:pos x="56" y="38"/>
                  </a:cxn>
                  <a:cxn ang="0">
                    <a:pos x="126" y="86"/>
                  </a:cxn>
                  <a:cxn ang="0">
                    <a:pos x="195" y="133"/>
                  </a:cxn>
                  <a:cxn ang="0">
                    <a:pos x="265" y="181"/>
                  </a:cxn>
                  <a:cxn ang="0">
                    <a:pos x="335" y="229"/>
                  </a:cxn>
                  <a:cxn ang="0">
                    <a:pos x="404" y="277"/>
                  </a:cxn>
                  <a:cxn ang="0">
                    <a:pos x="474" y="325"/>
                  </a:cxn>
                  <a:cxn ang="0">
                    <a:pos x="544" y="372"/>
                  </a:cxn>
                  <a:cxn ang="0">
                    <a:pos x="613" y="420"/>
                  </a:cxn>
                  <a:cxn ang="0">
                    <a:pos x="683" y="468"/>
                  </a:cxn>
                  <a:cxn ang="0">
                    <a:pos x="753" y="516"/>
                  </a:cxn>
                  <a:cxn ang="0">
                    <a:pos x="822" y="563"/>
                  </a:cxn>
                  <a:cxn ang="0">
                    <a:pos x="892" y="611"/>
                  </a:cxn>
                  <a:cxn ang="0">
                    <a:pos x="962" y="659"/>
                  </a:cxn>
                  <a:cxn ang="0">
                    <a:pos x="1031" y="707"/>
                  </a:cxn>
                  <a:cxn ang="0">
                    <a:pos x="1101" y="754"/>
                  </a:cxn>
                  <a:cxn ang="0">
                    <a:pos x="1170" y="802"/>
                  </a:cxn>
                  <a:cxn ang="0">
                    <a:pos x="1240" y="850"/>
                  </a:cxn>
                  <a:cxn ang="0">
                    <a:pos x="1310" y="898"/>
                  </a:cxn>
                  <a:cxn ang="0">
                    <a:pos x="1379" y="945"/>
                  </a:cxn>
                  <a:cxn ang="0">
                    <a:pos x="1449" y="993"/>
                  </a:cxn>
                  <a:cxn ang="0">
                    <a:pos x="1519" y="1041"/>
                  </a:cxn>
                  <a:cxn ang="0">
                    <a:pos x="1588" y="1089"/>
                  </a:cxn>
                  <a:cxn ang="0">
                    <a:pos x="1658" y="1137"/>
                  </a:cxn>
                  <a:cxn ang="0">
                    <a:pos x="1728" y="1184"/>
                  </a:cxn>
                  <a:cxn ang="0">
                    <a:pos x="1797" y="1232"/>
                  </a:cxn>
                  <a:cxn ang="0">
                    <a:pos x="1867" y="1280"/>
                  </a:cxn>
                  <a:cxn ang="0">
                    <a:pos x="1937" y="1328"/>
                  </a:cxn>
                  <a:cxn ang="0">
                    <a:pos x="2006" y="1375"/>
                  </a:cxn>
                  <a:cxn ang="0">
                    <a:pos x="2076" y="1423"/>
                  </a:cxn>
                  <a:cxn ang="0">
                    <a:pos x="2146" y="1471"/>
                  </a:cxn>
                  <a:cxn ang="0">
                    <a:pos x="2215" y="1519"/>
                  </a:cxn>
                  <a:cxn ang="0">
                    <a:pos x="2285" y="1566"/>
                  </a:cxn>
                  <a:cxn ang="0">
                    <a:pos x="2354" y="1614"/>
                  </a:cxn>
                  <a:cxn ang="0">
                    <a:pos x="2424" y="1662"/>
                  </a:cxn>
                  <a:cxn ang="0">
                    <a:pos x="2494" y="1710"/>
                  </a:cxn>
                  <a:cxn ang="0">
                    <a:pos x="2563" y="1757"/>
                  </a:cxn>
                  <a:cxn ang="0">
                    <a:pos x="2633" y="1805"/>
                  </a:cxn>
                  <a:cxn ang="0">
                    <a:pos x="2703" y="1853"/>
                  </a:cxn>
                  <a:cxn ang="0">
                    <a:pos x="2772" y="1901"/>
                  </a:cxn>
                  <a:cxn ang="0">
                    <a:pos x="2842" y="1949"/>
                  </a:cxn>
                  <a:cxn ang="0">
                    <a:pos x="2912" y="1996"/>
                  </a:cxn>
                  <a:cxn ang="0">
                    <a:pos x="2981" y="2044"/>
                  </a:cxn>
                  <a:cxn ang="0">
                    <a:pos x="3051" y="2092"/>
                  </a:cxn>
                  <a:cxn ang="0">
                    <a:pos x="3121" y="2140"/>
                  </a:cxn>
                  <a:cxn ang="0">
                    <a:pos x="3190" y="2187"/>
                  </a:cxn>
                  <a:cxn ang="0">
                    <a:pos x="3260" y="2235"/>
                  </a:cxn>
                  <a:cxn ang="0">
                    <a:pos x="3330" y="2283"/>
                  </a:cxn>
                  <a:cxn ang="0">
                    <a:pos x="3399" y="2331"/>
                  </a:cxn>
                  <a:cxn ang="0">
                    <a:pos x="3469" y="2378"/>
                  </a:cxn>
                  <a:cxn ang="0">
                    <a:pos x="3538" y="2426"/>
                  </a:cxn>
                </a:cxnLst>
                <a:rect l="0" t="0" r="r" b="b"/>
                <a:pathLst>
                  <a:path w="3566" h="2445">
                    <a:moveTo>
                      <a:pt x="0" y="0"/>
                    </a:moveTo>
                    <a:lnTo>
                      <a:pt x="14" y="9"/>
                    </a:lnTo>
                    <a:lnTo>
                      <a:pt x="28" y="19"/>
                    </a:lnTo>
                    <a:lnTo>
                      <a:pt x="42" y="28"/>
                    </a:lnTo>
                    <a:lnTo>
                      <a:pt x="56" y="38"/>
                    </a:lnTo>
                    <a:lnTo>
                      <a:pt x="70" y="47"/>
                    </a:lnTo>
                    <a:lnTo>
                      <a:pt x="84" y="57"/>
                    </a:lnTo>
                    <a:lnTo>
                      <a:pt x="98" y="67"/>
                    </a:lnTo>
                    <a:lnTo>
                      <a:pt x="112" y="76"/>
                    </a:lnTo>
                    <a:lnTo>
                      <a:pt x="126" y="86"/>
                    </a:lnTo>
                    <a:lnTo>
                      <a:pt x="140" y="95"/>
                    </a:lnTo>
                    <a:lnTo>
                      <a:pt x="154" y="105"/>
                    </a:lnTo>
                    <a:lnTo>
                      <a:pt x="168" y="114"/>
                    </a:lnTo>
                    <a:lnTo>
                      <a:pt x="181" y="124"/>
                    </a:lnTo>
                    <a:lnTo>
                      <a:pt x="195" y="133"/>
                    </a:lnTo>
                    <a:lnTo>
                      <a:pt x="209" y="143"/>
                    </a:lnTo>
                    <a:lnTo>
                      <a:pt x="223" y="153"/>
                    </a:lnTo>
                    <a:lnTo>
                      <a:pt x="237" y="162"/>
                    </a:lnTo>
                    <a:lnTo>
                      <a:pt x="251" y="172"/>
                    </a:lnTo>
                    <a:lnTo>
                      <a:pt x="265" y="181"/>
                    </a:lnTo>
                    <a:lnTo>
                      <a:pt x="279" y="191"/>
                    </a:lnTo>
                    <a:lnTo>
                      <a:pt x="293" y="200"/>
                    </a:lnTo>
                    <a:lnTo>
                      <a:pt x="307" y="210"/>
                    </a:lnTo>
                    <a:lnTo>
                      <a:pt x="321" y="219"/>
                    </a:lnTo>
                    <a:lnTo>
                      <a:pt x="335" y="229"/>
                    </a:lnTo>
                    <a:lnTo>
                      <a:pt x="349" y="239"/>
                    </a:lnTo>
                    <a:lnTo>
                      <a:pt x="363" y="248"/>
                    </a:lnTo>
                    <a:lnTo>
                      <a:pt x="376" y="258"/>
                    </a:lnTo>
                    <a:lnTo>
                      <a:pt x="390" y="267"/>
                    </a:lnTo>
                    <a:lnTo>
                      <a:pt x="404" y="277"/>
                    </a:lnTo>
                    <a:lnTo>
                      <a:pt x="418" y="286"/>
                    </a:lnTo>
                    <a:lnTo>
                      <a:pt x="432" y="296"/>
                    </a:lnTo>
                    <a:lnTo>
                      <a:pt x="446" y="305"/>
                    </a:lnTo>
                    <a:lnTo>
                      <a:pt x="460" y="315"/>
                    </a:lnTo>
                    <a:lnTo>
                      <a:pt x="474" y="325"/>
                    </a:lnTo>
                    <a:lnTo>
                      <a:pt x="488" y="334"/>
                    </a:lnTo>
                    <a:lnTo>
                      <a:pt x="502" y="344"/>
                    </a:lnTo>
                    <a:lnTo>
                      <a:pt x="516" y="353"/>
                    </a:lnTo>
                    <a:lnTo>
                      <a:pt x="530" y="363"/>
                    </a:lnTo>
                    <a:lnTo>
                      <a:pt x="544" y="372"/>
                    </a:lnTo>
                    <a:lnTo>
                      <a:pt x="558" y="382"/>
                    </a:lnTo>
                    <a:lnTo>
                      <a:pt x="571" y="391"/>
                    </a:lnTo>
                    <a:lnTo>
                      <a:pt x="585" y="401"/>
                    </a:lnTo>
                    <a:lnTo>
                      <a:pt x="599" y="410"/>
                    </a:lnTo>
                    <a:lnTo>
                      <a:pt x="613" y="420"/>
                    </a:lnTo>
                    <a:lnTo>
                      <a:pt x="627" y="430"/>
                    </a:lnTo>
                    <a:lnTo>
                      <a:pt x="641" y="439"/>
                    </a:lnTo>
                    <a:lnTo>
                      <a:pt x="655" y="449"/>
                    </a:lnTo>
                    <a:lnTo>
                      <a:pt x="669" y="458"/>
                    </a:lnTo>
                    <a:lnTo>
                      <a:pt x="683" y="468"/>
                    </a:lnTo>
                    <a:lnTo>
                      <a:pt x="697" y="477"/>
                    </a:lnTo>
                    <a:lnTo>
                      <a:pt x="711" y="487"/>
                    </a:lnTo>
                    <a:lnTo>
                      <a:pt x="725" y="496"/>
                    </a:lnTo>
                    <a:lnTo>
                      <a:pt x="739" y="506"/>
                    </a:lnTo>
                    <a:lnTo>
                      <a:pt x="753" y="516"/>
                    </a:lnTo>
                    <a:lnTo>
                      <a:pt x="766" y="525"/>
                    </a:lnTo>
                    <a:lnTo>
                      <a:pt x="780" y="535"/>
                    </a:lnTo>
                    <a:lnTo>
                      <a:pt x="794" y="544"/>
                    </a:lnTo>
                    <a:lnTo>
                      <a:pt x="808" y="554"/>
                    </a:lnTo>
                    <a:lnTo>
                      <a:pt x="822" y="563"/>
                    </a:lnTo>
                    <a:lnTo>
                      <a:pt x="836" y="573"/>
                    </a:lnTo>
                    <a:lnTo>
                      <a:pt x="850" y="582"/>
                    </a:lnTo>
                    <a:lnTo>
                      <a:pt x="864" y="592"/>
                    </a:lnTo>
                    <a:lnTo>
                      <a:pt x="878" y="602"/>
                    </a:lnTo>
                    <a:lnTo>
                      <a:pt x="892" y="611"/>
                    </a:lnTo>
                    <a:lnTo>
                      <a:pt x="906" y="621"/>
                    </a:lnTo>
                    <a:lnTo>
                      <a:pt x="920" y="630"/>
                    </a:lnTo>
                    <a:lnTo>
                      <a:pt x="934" y="640"/>
                    </a:lnTo>
                    <a:lnTo>
                      <a:pt x="948" y="649"/>
                    </a:lnTo>
                    <a:lnTo>
                      <a:pt x="962" y="659"/>
                    </a:lnTo>
                    <a:lnTo>
                      <a:pt x="975" y="668"/>
                    </a:lnTo>
                    <a:lnTo>
                      <a:pt x="989" y="678"/>
                    </a:lnTo>
                    <a:lnTo>
                      <a:pt x="1003" y="688"/>
                    </a:lnTo>
                    <a:lnTo>
                      <a:pt x="1017" y="697"/>
                    </a:lnTo>
                    <a:lnTo>
                      <a:pt x="1031" y="707"/>
                    </a:lnTo>
                    <a:lnTo>
                      <a:pt x="1045" y="716"/>
                    </a:lnTo>
                    <a:lnTo>
                      <a:pt x="1059" y="726"/>
                    </a:lnTo>
                    <a:lnTo>
                      <a:pt x="1073" y="735"/>
                    </a:lnTo>
                    <a:lnTo>
                      <a:pt x="1087" y="745"/>
                    </a:lnTo>
                    <a:lnTo>
                      <a:pt x="1101" y="754"/>
                    </a:lnTo>
                    <a:lnTo>
                      <a:pt x="1115" y="764"/>
                    </a:lnTo>
                    <a:lnTo>
                      <a:pt x="1129" y="774"/>
                    </a:lnTo>
                    <a:lnTo>
                      <a:pt x="1143" y="783"/>
                    </a:lnTo>
                    <a:lnTo>
                      <a:pt x="1157" y="793"/>
                    </a:lnTo>
                    <a:lnTo>
                      <a:pt x="1170" y="802"/>
                    </a:lnTo>
                    <a:lnTo>
                      <a:pt x="1184" y="812"/>
                    </a:lnTo>
                    <a:lnTo>
                      <a:pt x="1198" y="821"/>
                    </a:lnTo>
                    <a:lnTo>
                      <a:pt x="1212" y="831"/>
                    </a:lnTo>
                    <a:lnTo>
                      <a:pt x="1226" y="840"/>
                    </a:lnTo>
                    <a:lnTo>
                      <a:pt x="1240" y="850"/>
                    </a:lnTo>
                    <a:lnTo>
                      <a:pt x="1254" y="859"/>
                    </a:lnTo>
                    <a:lnTo>
                      <a:pt x="1268" y="869"/>
                    </a:lnTo>
                    <a:lnTo>
                      <a:pt x="1282" y="879"/>
                    </a:lnTo>
                    <a:lnTo>
                      <a:pt x="1296" y="888"/>
                    </a:lnTo>
                    <a:lnTo>
                      <a:pt x="1310" y="898"/>
                    </a:lnTo>
                    <a:lnTo>
                      <a:pt x="1324" y="907"/>
                    </a:lnTo>
                    <a:lnTo>
                      <a:pt x="1338" y="917"/>
                    </a:lnTo>
                    <a:lnTo>
                      <a:pt x="1352" y="926"/>
                    </a:lnTo>
                    <a:lnTo>
                      <a:pt x="1365" y="936"/>
                    </a:lnTo>
                    <a:lnTo>
                      <a:pt x="1379" y="945"/>
                    </a:lnTo>
                    <a:lnTo>
                      <a:pt x="1393" y="955"/>
                    </a:lnTo>
                    <a:lnTo>
                      <a:pt x="1407" y="965"/>
                    </a:lnTo>
                    <a:lnTo>
                      <a:pt x="1421" y="974"/>
                    </a:lnTo>
                    <a:lnTo>
                      <a:pt x="1435" y="984"/>
                    </a:lnTo>
                    <a:lnTo>
                      <a:pt x="1449" y="993"/>
                    </a:lnTo>
                    <a:lnTo>
                      <a:pt x="1463" y="1003"/>
                    </a:lnTo>
                    <a:lnTo>
                      <a:pt x="1477" y="1012"/>
                    </a:lnTo>
                    <a:lnTo>
                      <a:pt x="1491" y="1022"/>
                    </a:lnTo>
                    <a:lnTo>
                      <a:pt x="1505" y="1031"/>
                    </a:lnTo>
                    <a:lnTo>
                      <a:pt x="1519" y="1041"/>
                    </a:lnTo>
                    <a:lnTo>
                      <a:pt x="1533" y="1051"/>
                    </a:lnTo>
                    <a:lnTo>
                      <a:pt x="1547" y="1060"/>
                    </a:lnTo>
                    <a:lnTo>
                      <a:pt x="1560" y="1070"/>
                    </a:lnTo>
                    <a:lnTo>
                      <a:pt x="1574" y="1079"/>
                    </a:lnTo>
                    <a:lnTo>
                      <a:pt x="1588" y="1089"/>
                    </a:lnTo>
                    <a:lnTo>
                      <a:pt x="1602" y="1098"/>
                    </a:lnTo>
                    <a:lnTo>
                      <a:pt x="1616" y="1108"/>
                    </a:lnTo>
                    <a:lnTo>
                      <a:pt x="1630" y="1117"/>
                    </a:lnTo>
                    <a:lnTo>
                      <a:pt x="1644" y="1127"/>
                    </a:lnTo>
                    <a:lnTo>
                      <a:pt x="1658" y="1137"/>
                    </a:lnTo>
                    <a:lnTo>
                      <a:pt x="1672" y="1146"/>
                    </a:lnTo>
                    <a:lnTo>
                      <a:pt x="1686" y="1156"/>
                    </a:lnTo>
                    <a:lnTo>
                      <a:pt x="1700" y="1165"/>
                    </a:lnTo>
                    <a:lnTo>
                      <a:pt x="1714" y="1175"/>
                    </a:lnTo>
                    <a:lnTo>
                      <a:pt x="1728" y="1184"/>
                    </a:lnTo>
                    <a:lnTo>
                      <a:pt x="1742" y="1194"/>
                    </a:lnTo>
                    <a:lnTo>
                      <a:pt x="1755" y="1203"/>
                    </a:lnTo>
                    <a:lnTo>
                      <a:pt x="1769" y="1213"/>
                    </a:lnTo>
                    <a:lnTo>
                      <a:pt x="1783" y="1222"/>
                    </a:lnTo>
                    <a:lnTo>
                      <a:pt x="1797" y="1232"/>
                    </a:lnTo>
                    <a:lnTo>
                      <a:pt x="1811" y="1242"/>
                    </a:lnTo>
                    <a:lnTo>
                      <a:pt x="1825" y="1251"/>
                    </a:lnTo>
                    <a:lnTo>
                      <a:pt x="1839" y="1261"/>
                    </a:lnTo>
                    <a:lnTo>
                      <a:pt x="1853" y="1270"/>
                    </a:lnTo>
                    <a:lnTo>
                      <a:pt x="1867" y="1280"/>
                    </a:lnTo>
                    <a:lnTo>
                      <a:pt x="1881" y="1289"/>
                    </a:lnTo>
                    <a:lnTo>
                      <a:pt x="1895" y="1299"/>
                    </a:lnTo>
                    <a:lnTo>
                      <a:pt x="1909" y="1308"/>
                    </a:lnTo>
                    <a:lnTo>
                      <a:pt x="1923" y="1318"/>
                    </a:lnTo>
                    <a:lnTo>
                      <a:pt x="1937" y="1328"/>
                    </a:lnTo>
                    <a:lnTo>
                      <a:pt x="1950" y="1337"/>
                    </a:lnTo>
                    <a:lnTo>
                      <a:pt x="1964" y="1347"/>
                    </a:lnTo>
                    <a:lnTo>
                      <a:pt x="1978" y="1356"/>
                    </a:lnTo>
                    <a:lnTo>
                      <a:pt x="1992" y="1366"/>
                    </a:lnTo>
                    <a:lnTo>
                      <a:pt x="2006" y="1375"/>
                    </a:lnTo>
                    <a:lnTo>
                      <a:pt x="2020" y="1385"/>
                    </a:lnTo>
                    <a:lnTo>
                      <a:pt x="2034" y="1394"/>
                    </a:lnTo>
                    <a:lnTo>
                      <a:pt x="2048" y="1404"/>
                    </a:lnTo>
                    <a:lnTo>
                      <a:pt x="2062" y="1414"/>
                    </a:lnTo>
                    <a:lnTo>
                      <a:pt x="2076" y="1423"/>
                    </a:lnTo>
                    <a:lnTo>
                      <a:pt x="2090" y="1433"/>
                    </a:lnTo>
                    <a:lnTo>
                      <a:pt x="2104" y="1442"/>
                    </a:lnTo>
                    <a:lnTo>
                      <a:pt x="2118" y="1452"/>
                    </a:lnTo>
                    <a:lnTo>
                      <a:pt x="2132" y="1461"/>
                    </a:lnTo>
                    <a:lnTo>
                      <a:pt x="2146" y="1471"/>
                    </a:lnTo>
                    <a:lnTo>
                      <a:pt x="2159" y="1480"/>
                    </a:lnTo>
                    <a:lnTo>
                      <a:pt x="2173" y="1490"/>
                    </a:lnTo>
                    <a:lnTo>
                      <a:pt x="2187" y="1500"/>
                    </a:lnTo>
                    <a:lnTo>
                      <a:pt x="2201" y="1509"/>
                    </a:lnTo>
                    <a:lnTo>
                      <a:pt x="2215" y="1519"/>
                    </a:lnTo>
                    <a:lnTo>
                      <a:pt x="2229" y="1528"/>
                    </a:lnTo>
                    <a:lnTo>
                      <a:pt x="2243" y="1538"/>
                    </a:lnTo>
                    <a:lnTo>
                      <a:pt x="2257" y="1547"/>
                    </a:lnTo>
                    <a:lnTo>
                      <a:pt x="2271" y="1557"/>
                    </a:lnTo>
                    <a:lnTo>
                      <a:pt x="2285" y="1566"/>
                    </a:lnTo>
                    <a:lnTo>
                      <a:pt x="2299" y="1576"/>
                    </a:lnTo>
                    <a:lnTo>
                      <a:pt x="2313" y="1586"/>
                    </a:lnTo>
                    <a:lnTo>
                      <a:pt x="2327" y="1595"/>
                    </a:lnTo>
                    <a:lnTo>
                      <a:pt x="2341" y="1605"/>
                    </a:lnTo>
                    <a:lnTo>
                      <a:pt x="2354" y="1614"/>
                    </a:lnTo>
                    <a:lnTo>
                      <a:pt x="2368" y="1624"/>
                    </a:lnTo>
                    <a:lnTo>
                      <a:pt x="2382" y="1633"/>
                    </a:lnTo>
                    <a:lnTo>
                      <a:pt x="2396" y="1643"/>
                    </a:lnTo>
                    <a:lnTo>
                      <a:pt x="2410" y="1652"/>
                    </a:lnTo>
                    <a:lnTo>
                      <a:pt x="2424" y="1662"/>
                    </a:lnTo>
                    <a:lnTo>
                      <a:pt x="2438" y="1671"/>
                    </a:lnTo>
                    <a:lnTo>
                      <a:pt x="2452" y="1681"/>
                    </a:lnTo>
                    <a:lnTo>
                      <a:pt x="2466" y="1691"/>
                    </a:lnTo>
                    <a:lnTo>
                      <a:pt x="2480" y="1700"/>
                    </a:lnTo>
                    <a:lnTo>
                      <a:pt x="2494" y="1710"/>
                    </a:lnTo>
                    <a:lnTo>
                      <a:pt x="2508" y="1719"/>
                    </a:lnTo>
                    <a:lnTo>
                      <a:pt x="2522" y="1729"/>
                    </a:lnTo>
                    <a:lnTo>
                      <a:pt x="2536" y="1738"/>
                    </a:lnTo>
                    <a:lnTo>
                      <a:pt x="2549" y="1748"/>
                    </a:lnTo>
                    <a:lnTo>
                      <a:pt x="2563" y="1757"/>
                    </a:lnTo>
                    <a:lnTo>
                      <a:pt x="2577" y="1767"/>
                    </a:lnTo>
                    <a:lnTo>
                      <a:pt x="2591" y="1777"/>
                    </a:lnTo>
                    <a:lnTo>
                      <a:pt x="2605" y="1786"/>
                    </a:lnTo>
                    <a:lnTo>
                      <a:pt x="2619" y="1796"/>
                    </a:lnTo>
                    <a:lnTo>
                      <a:pt x="2633" y="1805"/>
                    </a:lnTo>
                    <a:lnTo>
                      <a:pt x="2647" y="1815"/>
                    </a:lnTo>
                    <a:lnTo>
                      <a:pt x="2661" y="1824"/>
                    </a:lnTo>
                    <a:lnTo>
                      <a:pt x="2675" y="1834"/>
                    </a:lnTo>
                    <a:lnTo>
                      <a:pt x="2689" y="1843"/>
                    </a:lnTo>
                    <a:lnTo>
                      <a:pt x="2703" y="1853"/>
                    </a:lnTo>
                    <a:lnTo>
                      <a:pt x="2717" y="1863"/>
                    </a:lnTo>
                    <a:lnTo>
                      <a:pt x="2731" y="1872"/>
                    </a:lnTo>
                    <a:lnTo>
                      <a:pt x="2744" y="1882"/>
                    </a:lnTo>
                    <a:lnTo>
                      <a:pt x="2758" y="1891"/>
                    </a:lnTo>
                    <a:lnTo>
                      <a:pt x="2772" y="1901"/>
                    </a:lnTo>
                    <a:lnTo>
                      <a:pt x="2786" y="1910"/>
                    </a:lnTo>
                    <a:lnTo>
                      <a:pt x="2800" y="1920"/>
                    </a:lnTo>
                    <a:lnTo>
                      <a:pt x="2814" y="1929"/>
                    </a:lnTo>
                    <a:lnTo>
                      <a:pt x="2828" y="1939"/>
                    </a:lnTo>
                    <a:lnTo>
                      <a:pt x="2842" y="1949"/>
                    </a:lnTo>
                    <a:lnTo>
                      <a:pt x="2856" y="1958"/>
                    </a:lnTo>
                    <a:lnTo>
                      <a:pt x="2870" y="1968"/>
                    </a:lnTo>
                    <a:lnTo>
                      <a:pt x="2884" y="1977"/>
                    </a:lnTo>
                    <a:lnTo>
                      <a:pt x="2898" y="1987"/>
                    </a:lnTo>
                    <a:lnTo>
                      <a:pt x="2912" y="1996"/>
                    </a:lnTo>
                    <a:lnTo>
                      <a:pt x="2926" y="2006"/>
                    </a:lnTo>
                    <a:lnTo>
                      <a:pt x="2939" y="2015"/>
                    </a:lnTo>
                    <a:lnTo>
                      <a:pt x="2953" y="2025"/>
                    </a:lnTo>
                    <a:lnTo>
                      <a:pt x="2967" y="2035"/>
                    </a:lnTo>
                    <a:lnTo>
                      <a:pt x="2981" y="2044"/>
                    </a:lnTo>
                    <a:lnTo>
                      <a:pt x="2995" y="2054"/>
                    </a:lnTo>
                    <a:lnTo>
                      <a:pt x="3009" y="2063"/>
                    </a:lnTo>
                    <a:lnTo>
                      <a:pt x="3023" y="2073"/>
                    </a:lnTo>
                    <a:lnTo>
                      <a:pt x="3037" y="2082"/>
                    </a:lnTo>
                    <a:lnTo>
                      <a:pt x="3051" y="2092"/>
                    </a:lnTo>
                    <a:lnTo>
                      <a:pt x="3065" y="2101"/>
                    </a:lnTo>
                    <a:lnTo>
                      <a:pt x="3079" y="2111"/>
                    </a:lnTo>
                    <a:lnTo>
                      <a:pt x="3093" y="2120"/>
                    </a:lnTo>
                    <a:lnTo>
                      <a:pt x="3107" y="2130"/>
                    </a:lnTo>
                    <a:lnTo>
                      <a:pt x="3121" y="2140"/>
                    </a:lnTo>
                    <a:lnTo>
                      <a:pt x="3134" y="2149"/>
                    </a:lnTo>
                    <a:lnTo>
                      <a:pt x="3148" y="2159"/>
                    </a:lnTo>
                    <a:lnTo>
                      <a:pt x="3162" y="2168"/>
                    </a:lnTo>
                    <a:lnTo>
                      <a:pt x="3176" y="2178"/>
                    </a:lnTo>
                    <a:lnTo>
                      <a:pt x="3190" y="2187"/>
                    </a:lnTo>
                    <a:lnTo>
                      <a:pt x="3204" y="2197"/>
                    </a:lnTo>
                    <a:lnTo>
                      <a:pt x="3218" y="2206"/>
                    </a:lnTo>
                    <a:lnTo>
                      <a:pt x="3232" y="2216"/>
                    </a:lnTo>
                    <a:lnTo>
                      <a:pt x="3246" y="2226"/>
                    </a:lnTo>
                    <a:lnTo>
                      <a:pt x="3260" y="2235"/>
                    </a:lnTo>
                    <a:lnTo>
                      <a:pt x="3274" y="2245"/>
                    </a:lnTo>
                    <a:lnTo>
                      <a:pt x="3288" y="2254"/>
                    </a:lnTo>
                    <a:lnTo>
                      <a:pt x="3302" y="2264"/>
                    </a:lnTo>
                    <a:lnTo>
                      <a:pt x="3316" y="2273"/>
                    </a:lnTo>
                    <a:lnTo>
                      <a:pt x="3330" y="2283"/>
                    </a:lnTo>
                    <a:lnTo>
                      <a:pt x="3343" y="2292"/>
                    </a:lnTo>
                    <a:lnTo>
                      <a:pt x="3357" y="2302"/>
                    </a:lnTo>
                    <a:lnTo>
                      <a:pt x="3371" y="2312"/>
                    </a:lnTo>
                    <a:lnTo>
                      <a:pt x="3385" y="2321"/>
                    </a:lnTo>
                    <a:lnTo>
                      <a:pt x="3399" y="2331"/>
                    </a:lnTo>
                    <a:lnTo>
                      <a:pt x="3413" y="2340"/>
                    </a:lnTo>
                    <a:lnTo>
                      <a:pt x="3427" y="2350"/>
                    </a:lnTo>
                    <a:lnTo>
                      <a:pt x="3441" y="2359"/>
                    </a:lnTo>
                    <a:lnTo>
                      <a:pt x="3455" y="2369"/>
                    </a:lnTo>
                    <a:lnTo>
                      <a:pt x="3469" y="2378"/>
                    </a:lnTo>
                    <a:lnTo>
                      <a:pt x="3483" y="2388"/>
                    </a:lnTo>
                    <a:lnTo>
                      <a:pt x="3497" y="2398"/>
                    </a:lnTo>
                    <a:lnTo>
                      <a:pt x="3511" y="2407"/>
                    </a:lnTo>
                    <a:lnTo>
                      <a:pt x="3525" y="2417"/>
                    </a:lnTo>
                    <a:lnTo>
                      <a:pt x="3538" y="2426"/>
                    </a:lnTo>
                    <a:lnTo>
                      <a:pt x="3552" y="2436"/>
                    </a:lnTo>
                    <a:lnTo>
                      <a:pt x="3566" y="2445"/>
                    </a:lnTo>
                  </a:path>
                </a:pathLst>
              </a:custGeom>
              <a:grpFill/>
              <a:ln w="28575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</p:grpSp>
        <p:pic>
          <p:nvPicPr>
            <p:cNvPr id="400" name="Picture 19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452552" y="357158"/>
              <a:ext cx="476250" cy="4667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64" name="463 Grupo"/>
          <p:cNvGrpSpPr>
            <a:grpSpLocks/>
          </p:cNvGrpSpPr>
          <p:nvPr/>
        </p:nvGrpSpPr>
        <p:grpSpPr>
          <a:xfrm>
            <a:off x="2337509" y="28560771"/>
            <a:ext cx="4682065" cy="3929090"/>
            <a:chOff x="1714488" y="4357688"/>
            <a:chExt cx="3598874" cy="2744976"/>
          </a:xfrm>
        </p:grpSpPr>
        <p:grpSp>
          <p:nvGrpSpPr>
            <p:cNvPr id="465" name="Group 67"/>
            <p:cNvGrpSpPr>
              <a:grpSpLocks noChangeAspect="1"/>
            </p:cNvGrpSpPr>
            <p:nvPr/>
          </p:nvGrpSpPr>
          <p:grpSpPr bwMode="auto">
            <a:xfrm>
              <a:off x="2071688" y="4357688"/>
              <a:ext cx="3241674" cy="2600325"/>
              <a:chOff x="1305" y="2745"/>
              <a:chExt cx="2042" cy="1638"/>
            </a:xfrm>
          </p:grpSpPr>
          <p:sp>
            <p:nvSpPr>
              <p:cNvPr id="468" name="AutoShape 66"/>
              <p:cNvSpPr>
                <a:spLocks noChangeAspect="1" noChangeArrowheads="1" noTextEdit="1"/>
              </p:cNvSpPr>
              <p:nvPr/>
            </p:nvSpPr>
            <p:spPr bwMode="auto">
              <a:xfrm>
                <a:off x="1305" y="2745"/>
                <a:ext cx="2041" cy="1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469" name="Rectangle 68"/>
              <p:cNvSpPr>
                <a:spLocks noChangeArrowheads="1"/>
              </p:cNvSpPr>
              <p:nvPr/>
            </p:nvSpPr>
            <p:spPr bwMode="auto">
              <a:xfrm>
                <a:off x="1305" y="2745"/>
                <a:ext cx="2042" cy="16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470" name="Rectangle 69"/>
              <p:cNvSpPr>
                <a:spLocks noChangeArrowheads="1"/>
              </p:cNvSpPr>
              <p:nvPr/>
            </p:nvSpPr>
            <p:spPr bwMode="auto">
              <a:xfrm>
                <a:off x="1542" y="2926"/>
                <a:ext cx="1711" cy="1232"/>
              </a:xfrm>
              <a:prstGeom prst="rect">
                <a:avLst/>
              </a:prstGeom>
              <a:solidFill>
                <a:srgbClr val="FFFFFF"/>
              </a:solidFill>
              <a:ln w="1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471" name="Line 70"/>
              <p:cNvSpPr>
                <a:spLocks noChangeShapeType="1"/>
              </p:cNvSpPr>
              <p:nvPr/>
            </p:nvSpPr>
            <p:spPr bwMode="auto">
              <a:xfrm>
                <a:off x="1542" y="4158"/>
                <a:ext cx="1711" cy="1"/>
              </a:xfrm>
              <a:prstGeom prst="line">
                <a:avLst/>
              </a:prstGeom>
              <a:noFill/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472" name="Line 71"/>
              <p:cNvSpPr>
                <a:spLocks noChangeShapeType="1"/>
              </p:cNvSpPr>
              <p:nvPr/>
            </p:nvSpPr>
            <p:spPr bwMode="auto">
              <a:xfrm flipV="1">
                <a:off x="1582" y="4158"/>
                <a:ext cx="1" cy="17"/>
              </a:xfrm>
              <a:prstGeom prst="line">
                <a:avLst/>
              </a:prstGeom>
              <a:noFill/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473" name="Line 72"/>
              <p:cNvSpPr>
                <a:spLocks noChangeShapeType="1"/>
              </p:cNvSpPr>
              <p:nvPr/>
            </p:nvSpPr>
            <p:spPr bwMode="auto">
              <a:xfrm flipV="1">
                <a:off x="1975" y="4158"/>
                <a:ext cx="1" cy="17"/>
              </a:xfrm>
              <a:prstGeom prst="line">
                <a:avLst/>
              </a:prstGeom>
              <a:noFill/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474" name="Line 73"/>
              <p:cNvSpPr>
                <a:spLocks noChangeShapeType="1"/>
              </p:cNvSpPr>
              <p:nvPr/>
            </p:nvSpPr>
            <p:spPr bwMode="auto">
              <a:xfrm flipV="1">
                <a:off x="2368" y="4158"/>
                <a:ext cx="1" cy="17"/>
              </a:xfrm>
              <a:prstGeom prst="line">
                <a:avLst/>
              </a:prstGeom>
              <a:noFill/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475" name="Line 74"/>
              <p:cNvSpPr>
                <a:spLocks noChangeShapeType="1"/>
              </p:cNvSpPr>
              <p:nvPr/>
            </p:nvSpPr>
            <p:spPr bwMode="auto">
              <a:xfrm flipV="1">
                <a:off x="2761" y="4158"/>
                <a:ext cx="1" cy="17"/>
              </a:xfrm>
              <a:prstGeom prst="line">
                <a:avLst/>
              </a:prstGeom>
              <a:noFill/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476" name="Line 75"/>
              <p:cNvSpPr>
                <a:spLocks noChangeShapeType="1"/>
              </p:cNvSpPr>
              <p:nvPr/>
            </p:nvSpPr>
            <p:spPr bwMode="auto">
              <a:xfrm flipV="1">
                <a:off x="3155" y="4158"/>
                <a:ext cx="1" cy="17"/>
              </a:xfrm>
              <a:prstGeom prst="line">
                <a:avLst/>
              </a:prstGeom>
              <a:noFill/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477" name="Rectangle 76"/>
              <p:cNvSpPr>
                <a:spLocks noChangeArrowheads="1"/>
              </p:cNvSpPr>
              <p:nvPr/>
            </p:nvSpPr>
            <p:spPr bwMode="auto">
              <a:xfrm>
                <a:off x="1497" y="4223"/>
                <a:ext cx="196" cy="1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0.00</a:t>
                </a: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8" name="Rectangle 77"/>
              <p:cNvSpPr>
                <a:spLocks noChangeArrowheads="1"/>
              </p:cNvSpPr>
              <p:nvPr/>
            </p:nvSpPr>
            <p:spPr bwMode="auto">
              <a:xfrm>
                <a:off x="1890" y="4223"/>
                <a:ext cx="196" cy="1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0.02</a:t>
                </a:r>
                <a:endParaRPr kumimoji="0" lang="es-E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9" name="Rectangle 78"/>
              <p:cNvSpPr>
                <a:spLocks noChangeArrowheads="1"/>
              </p:cNvSpPr>
              <p:nvPr/>
            </p:nvSpPr>
            <p:spPr bwMode="auto">
              <a:xfrm>
                <a:off x="2283" y="4223"/>
                <a:ext cx="196" cy="1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0.04</a:t>
                </a: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0" name="Rectangle 79"/>
              <p:cNvSpPr>
                <a:spLocks noChangeArrowheads="1"/>
              </p:cNvSpPr>
              <p:nvPr/>
            </p:nvSpPr>
            <p:spPr bwMode="auto">
              <a:xfrm>
                <a:off x="2677" y="4223"/>
                <a:ext cx="196" cy="1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0.06</a:t>
                </a: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1" name="Rectangle 80"/>
              <p:cNvSpPr>
                <a:spLocks noChangeArrowheads="1"/>
              </p:cNvSpPr>
              <p:nvPr/>
            </p:nvSpPr>
            <p:spPr bwMode="auto">
              <a:xfrm>
                <a:off x="3070" y="4223"/>
                <a:ext cx="196" cy="1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0.08</a:t>
                </a: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2" name="Line 81"/>
              <p:cNvSpPr>
                <a:spLocks noChangeShapeType="1"/>
              </p:cNvSpPr>
              <p:nvPr/>
            </p:nvSpPr>
            <p:spPr bwMode="auto">
              <a:xfrm flipV="1">
                <a:off x="1542" y="2926"/>
                <a:ext cx="1" cy="1232"/>
              </a:xfrm>
              <a:prstGeom prst="line">
                <a:avLst/>
              </a:prstGeom>
              <a:noFill/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483" name="Line 82"/>
              <p:cNvSpPr>
                <a:spLocks noChangeShapeType="1"/>
              </p:cNvSpPr>
              <p:nvPr/>
            </p:nvSpPr>
            <p:spPr bwMode="auto">
              <a:xfrm>
                <a:off x="1525" y="4133"/>
                <a:ext cx="17" cy="1"/>
              </a:xfrm>
              <a:prstGeom prst="line">
                <a:avLst/>
              </a:prstGeom>
              <a:noFill/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484" name="Line 83"/>
              <p:cNvSpPr>
                <a:spLocks noChangeShapeType="1"/>
              </p:cNvSpPr>
              <p:nvPr/>
            </p:nvSpPr>
            <p:spPr bwMode="auto">
              <a:xfrm>
                <a:off x="1525" y="3892"/>
                <a:ext cx="17" cy="1"/>
              </a:xfrm>
              <a:prstGeom prst="line">
                <a:avLst/>
              </a:prstGeom>
              <a:noFill/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485" name="Line 84"/>
              <p:cNvSpPr>
                <a:spLocks noChangeShapeType="1"/>
              </p:cNvSpPr>
              <p:nvPr/>
            </p:nvSpPr>
            <p:spPr bwMode="auto">
              <a:xfrm>
                <a:off x="1525" y="3650"/>
                <a:ext cx="17" cy="1"/>
              </a:xfrm>
              <a:prstGeom prst="line">
                <a:avLst/>
              </a:prstGeom>
              <a:noFill/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486" name="Line 85"/>
              <p:cNvSpPr>
                <a:spLocks noChangeShapeType="1"/>
              </p:cNvSpPr>
              <p:nvPr/>
            </p:nvSpPr>
            <p:spPr bwMode="auto">
              <a:xfrm>
                <a:off x="1525" y="3409"/>
                <a:ext cx="17" cy="1"/>
              </a:xfrm>
              <a:prstGeom prst="line">
                <a:avLst/>
              </a:prstGeom>
              <a:noFill/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487" name="Line 86"/>
              <p:cNvSpPr>
                <a:spLocks noChangeShapeType="1"/>
              </p:cNvSpPr>
              <p:nvPr/>
            </p:nvSpPr>
            <p:spPr bwMode="auto">
              <a:xfrm>
                <a:off x="1525" y="3167"/>
                <a:ext cx="17" cy="1"/>
              </a:xfrm>
              <a:prstGeom prst="line">
                <a:avLst/>
              </a:prstGeom>
              <a:noFill/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488" name="Line 87"/>
              <p:cNvSpPr>
                <a:spLocks noChangeShapeType="1"/>
              </p:cNvSpPr>
              <p:nvPr/>
            </p:nvSpPr>
            <p:spPr bwMode="auto">
              <a:xfrm>
                <a:off x="1525" y="2926"/>
                <a:ext cx="17" cy="1"/>
              </a:xfrm>
              <a:prstGeom prst="line">
                <a:avLst/>
              </a:prstGeom>
              <a:noFill/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489" name="Rectangle 88"/>
              <p:cNvSpPr>
                <a:spLocks noChangeArrowheads="1"/>
              </p:cNvSpPr>
              <p:nvPr/>
            </p:nvSpPr>
            <p:spPr bwMode="auto">
              <a:xfrm>
                <a:off x="1356" y="4080"/>
                <a:ext cx="140" cy="1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0.0</a:t>
                </a: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0" name="Rectangle 89"/>
              <p:cNvSpPr>
                <a:spLocks noChangeArrowheads="1"/>
              </p:cNvSpPr>
              <p:nvPr/>
            </p:nvSpPr>
            <p:spPr bwMode="auto">
              <a:xfrm>
                <a:off x="1356" y="3838"/>
                <a:ext cx="140" cy="1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0.1</a:t>
                </a: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1" name="Rectangle 90"/>
              <p:cNvSpPr>
                <a:spLocks noChangeArrowheads="1"/>
              </p:cNvSpPr>
              <p:nvPr/>
            </p:nvSpPr>
            <p:spPr bwMode="auto">
              <a:xfrm>
                <a:off x="1356" y="3597"/>
                <a:ext cx="140" cy="1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0.2</a:t>
                </a: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2" name="Rectangle 91"/>
              <p:cNvSpPr>
                <a:spLocks noChangeArrowheads="1"/>
              </p:cNvSpPr>
              <p:nvPr/>
            </p:nvSpPr>
            <p:spPr bwMode="auto">
              <a:xfrm>
                <a:off x="1356" y="3355"/>
                <a:ext cx="140" cy="1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0.3</a:t>
                </a: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3" name="Rectangle 92"/>
              <p:cNvSpPr>
                <a:spLocks noChangeArrowheads="1"/>
              </p:cNvSpPr>
              <p:nvPr/>
            </p:nvSpPr>
            <p:spPr bwMode="auto">
              <a:xfrm>
                <a:off x="1356" y="3114"/>
                <a:ext cx="140" cy="1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0.4</a:t>
                </a: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4" name="Rectangle 93"/>
              <p:cNvSpPr>
                <a:spLocks noChangeArrowheads="1"/>
              </p:cNvSpPr>
              <p:nvPr/>
            </p:nvSpPr>
            <p:spPr bwMode="auto">
              <a:xfrm>
                <a:off x="1356" y="2872"/>
                <a:ext cx="140" cy="1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0.5</a:t>
                </a:r>
                <a:endParaRPr kumimoji="0" lang="es-E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5" name="Freeform 94"/>
              <p:cNvSpPr>
                <a:spLocks/>
              </p:cNvSpPr>
              <p:nvPr/>
            </p:nvSpPr>
            <p:spPr bwMode="auto">
              <a:xfrm>
                <a:off x="1567" y="4125"/>
                <a:ext cx="30" cy="26"/>
              </a:xfrm>
              <a:custGeom>
                <a:avLst/>
                <a:gdLst/>
                <a:ahLst/>
                <a:cxnLst>
                  <a:cxn ang="0">
                    <a:pos x="15" y="2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15" y="26"/>
                  </a:cxn>
                </a:cxnLst>
                <a:rect l="0" t="0" r="r" b="b"/>
                <a:pathLst>
                  <a:path w="30" h="26">
                    <a:moveTo>
                      <a:pt x="15" y="26"/>
                    </a:moveTo>
                    <a:lnTo>
                      <a:pt x="30" y="0"/>
                    </a:lnTo>
                    <a:lnTo>
                      <a:pt x="0" y="0"/>
                    </a:lnTo>
                    <a:lnTo>
                      <a:pt x="15" y="26"/>
                    </a:lnTo>
                    <a:close/>
                  </a:path>
                </a:pathLst>
              </a:cu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496" name="Freeform 95"/>
              <p:cNvSpPr>
                <a:spLocks/>
              </p:cNvSpPr>
              <p:nvPr/>
            </p:nvSpPr>
            <p:spPr bwMode="auto">
              <a:xfrm>
                <a:off x="1586" y="3778"/>
                <a:ext cx="30" cy="26"/>
              </a:xfrm>
              <a:custGeom>
                <a:avLst/>
                <a:gdLst/>
                <a:ahLst/>
                <a:cxnLst>
                  <a:cxn ang="0">
                    <a:pos x="15" y="2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15" y="26"/>
                  </a:cxn>
                </a:cxnLst>
                <a:rect l="0" t="0" r="r" b="b"/>
                <a:pathLst>
                  <a:path w="30" h="26">
                    <a:moveTo>
                      <a:pt x="15" y="26"/>
                    </a:moveTo>
                    <a:lnTo>
                      <a:pt x="30" y="0"/>
                    </a:lnTo>
                    <a:lnTo>
                      <a:pt x="0" y="0"/>
                    </a:lnTo>
                    <a:lnTo>
                      <a:pt x="15" y="26"/>
                    </a:lnTo>
                    <a:close/>
                  </a:path>
                </a:pathLst>
              </a:cu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497" name="Freeform 96"/>
              <p:cNvSpPr>
                <a:spLocks/>
              </p:cNvSpPr>
              <p:nvPr/>
            </p:nvSpPr>
            <p:spPr bwMode="auto">
              <a:xfrm>
                <a:off x="1606" y="3736"/>
                <a:ext cx="30" cy="26"/>
              </a:xfrm>
              <a:custGeom>
                <a:avLst/>
                <a:gdLst/>
                <a:ahLst/>
                <a:cxnLst>
                  <a:cxn ang="0">
                    <a:pos x="15" y="2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15" y="26"/>
                  </a:cxn>
                </a:cxnLst>
                <a:rect l="0" t="0" r="r" b="b"/>
                <a:pathLst>
                  <a:path w="30" h="26">
                    <a:moveTo>
                      <a:pt x="15" y="26"/>
                    </a:moveTo>
                    <a:lnTo>
                      <a:pt x="30" y="0"/>
                    </a:lnTo>
                    <a:lnTo>
                      <a:pt x="0" y="0"/>
                    </a:lnTo>
                    <a:lnTo>
                      <a:pt x="15" y="26"/>
                    </a:lnTo>
                    <a:close/>
                  </a:path>
                </a:pathLst>
              </a:cu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498" name="Freeform 97"/>
              <p:cNvSpPr>
                <a:spLocks/>
              </p:cNvSpPr>
              <p:nvPr/>
            </p:nvSpPr>
            <p:spPr bwMode="auto">
              <a:xfrm>
                <a:off x="1665" y="3626"/>
                <a:ext cx="30" cy="26"/>
              </a:xfrm>
              <a:custGeom>
                <a:avLst/>
                <a:gdLst/>
                <a:ahLst/>
                <a:cxnLst>
                  <a:cxn ang="0">
                    <a:pos x="15" y="2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15" y="26"/>
                  </a:cxn>
                </a:cxnLst>
                <a:rect l="0" t="0" r="r" b="b"/>
                <a:pathLst>
                  <a:path w="30" h="26">
                    <a:moveTo>
                      <a:pt x="15" y="26"/>
                    </a:moveTo>
                    <a:lnTo>
                      <a:pt x="30" y="0"/>
                    </a:lnTo>
                    <a:lnTo>
                      <a:pt x="0" y="0"/>
                    </a:lnTo>
                    <a:lnTo>
                      <a:pt x="15" y="26"/>
                    </a:lnTo>
                    <a:close/>
                  </a:path>
                </a:pathLst>
              </a:cu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499" name="Freeform 98"/>
              <p:cNvSpPr>
                <a:spLocks/>
              </p:cNvSpPr>
              <p:nvPr/>
            </p:nvSpPr>
            <p:spPr bwMode="auto">
              <a:xfrm>
                <a:off x="1724" y="3584"/>
                <a:ext cx="30" cy="26"/>
              </a:xfrm>
              <a:custGeom>
                <a:avLst/>
                <a:gdLst/>
                <a:ahLst/>
                <a:cxnLst>
                  <a:cxn ang="0">
                    <a:pos x="15" y="2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15" y="26"/>
                  </a:cxn>
                </a:cxnLst>
                <a:rect l="0" t="0" r="r" b="b"/>
                <a:pathLst>
                  <a:path w="30" h="26">
                    <a:moveTo>
                      <a:pt x="15" y="26"/>
                    </a:moveTo>
                    <a:lnTo>
                      <a:pt x="30" y="0"/>
                    </a:lnTo>
                    <a:lnTo>
                      <a:pt x="0" y="0"/>
                    </a:lnTo>
                    <a:lnTo>
                      <a:pt x="15" y="26"/>
                    </a:lnTo>
                    <a:close/>
                  </a:path>
                </a:pathLst>
              </a:cu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00" name="Freeform 99"/>
              <p:cNvSpPr>
                <a:spLocks/>
              </p:cNvSpPr>
              <p:nvPr/>
            </p:nvSpPr>
            <p:spPr bwMode="auto">
              <a:xfrm>
                <a:off x="1763" y="3445"/>
                <a:ext cx="30" cy="26"/>
              </a:xfrm>
              <a:custGeom>
                <a:avLst/>
                <a:gdLst/>
                <a:ahLst/>
                <a:cxnLst>
                  <a:cxn ang="0">
                    <a:pos x="15" y="2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15" y="26"/>
                  </a:cxn>
                </a:cxnLst>
                <a:rect l="0" t="0" r="r" b="b"/>
                <a:pathLst>
                  <a:path w="30" h="26">
                    <a:moveTo>
                      <a:pt x="15" y="26"/>
                    </a:moveTo>
                    <a:lnTo>
                      <a:pt x="30" y="0"/>
                    </a:lnTo>
                    <a:lnTo>
                      <a:pt x="0" y="0"/>
                    </a:lnTo>
                    <a:lnTo>
                      <a:pt x="15" y="26"/>
                    </a:lnTo>
                    <a:close/>
                  </a:path>
                </a:pathLst>
              </a:cu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01" name="Freeform 100"/>
              <p:cNvSpPr>
                <a:spLocks/>
              </p:cNvSpPr>
              <p:nvPr/>
            </p:nvSpPr>
            <p:spPr bwMode="auto">
              <a:xfrm>
                <a:off x="1861" y="3377"/>
                <a:ext cx="30" cy="27"/>
              </a:xfrm>
              <a:custGeom>
                <a:avLst/>
                <a:gdLst/>
                <a:ahLst/>
                <a:cxnLst>
                  <a:cxn ang="0">
                    <a:pos x="15" y="27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15" y="27"/>
                  </a:cxn>
                </a:cxnLst>
                <a:rect l="0" t="0" r="r" b="b"/>
                <a:pathLst>
                  <a:path w="30" h="27">
                    <a:moveTo>
                      <a:pt x="15" y="27"/>
                    </a:moveTo>
                    <a:lnTo>
                      <a:pt x="30" y="0"/>
                    </a:lnTo>
                    <a:lnTo>
                      <a:pt x="0" y="0"/>
                    </a:lnTo>
                    <a:lnTo>
                      <a:pt x="15" y="27"/>
                    </a:lnTo>
                    <a:close/>
                  </a:path>
                </a:pathLst>
              </a:cu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02" name="Freeform 101"/>
              <p:cNvSpPr>
                <a:spLocks/>
              </p:cNvSpPr>
              <p:nvPr/>
            </p:nvSpPr>
            <p:spPr bwMode="auto">
              <a:xfrm>
                <a:off x="2157" y="3159"/>
                <a:ext cx="29" cy="26"/>
              </a:xfrm>
              <a:custGeom>
                <a:avLst/>
                <a:gdLst/>
                <a:ahLst/>
                <a:cxnLst>
                  <a:cxn ang="0">
                    <a:pos x="15" y="26"/>
                  </a:cxn>
                  <a:cxn ang="0">
                    <a:pos x="29" y="0"/>
                  </a:cxn>
                  <a:cxn ang="0">
                    <a:pos x="0" y="0"/>
                  </a:cxn>
                  <a:cxn ang="0">
                    <a:pos x="15" y="26"/>
                  </a:cxn>
                </a:cxnLst>
                <a:rect l="0" t="0" r="r" b="b"/>
                <a:pathLst>
                  <a:path w="29" h="26">
                    <a:moveTo>
                      <a:pt x="15" y="26"/>
                    </a:moveTo>
                    <a:lnTo>
                      <a:pt x="29" y="0"/>
                    </a:lnTo>
                    <a:lnTo>
                      <a:pt x="0" y="0"/>
                    </a:lnTo>
                    <a:lnTo>
                      <a:pt x="15" y="26"/>
                    </a:lnTo>
                    <a:close/>
                  </a:path>
                </a:pathLst>
              </a:cu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03" name="Freeform 102"/>
              <p:cNvSpPr>
                <a:spLocks/>
              </p:cNvSpPr>
              <p:nvPr/>
            </p:nvSpPr>
            <p:spPr bwMode="auto">
              <a:xfrm>
                <a:off x="2255" y="3059"/>
                <a:ext cx="30" cy="26"/>
              </a:xfrm>
              <a:custGeom>
                <a:avLst/>
                <a:gdLst/>
                <a:ahLst/>
                <a:cxnLst>
                  <a:cxn ang="0">
                    <a:pos x="15" y="2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15" y="26"/>
                  </a:cxn>
                </a:cxnLst>
                <a:rect l="0" t="0" r="r" b="b"/>
                <a:pathLst>
                  <a:path w="30" h="26">
                    <a:moveTo>
                      <a:pt x="15" y="26"/>
                    </a:moveTo>
                    <a:lnTo>
                      <a:pt x="30" y="0"/>
                    </a:lnTo>
                    <a:lnTo>
                      <a:pt x="0" y="0"/>
                    </a:lnTo>
                    <a:lnTo>
                      <a:pt x="15" y="26"/>
                    </a:lnTo>
                    <a:close/>
                  </a:path>
                </a:pathLst>
              </a:cu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04" name="Freeform 103"/>
              <p:cNvSpPr>
                <a:spLocks/>
              </p:cNvSpPr>
              <p:nvPr/>
            </p:nvSpPr>
            <p:spPr bwMode="auto">
              <a:xfrm>
                <a:off x="2353" y="3054"/>
                <a:ext cx="30" cy="27"/>
              </a:xfrm>
              <a:custGeom>
                <a:avLst/>
                <a:gdLst/>
                <a:ahLst/>
                <a:cxnLst>
                  <a:cxn ang="0">
                    <a:pos x="15" y="27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15" y="27"/>
                  </a:cxn>
                </a:cxnLst>
                <a:rect l="0" t="0" r="r" b="b"/>
                <a:pathLst>
                  <a:path w="30" h="27">
                    <a:moveTo>
                      <a:pt x="15" y="27"/>
                    </a:moveTo>
                    <a:lnTo>
                      <a:pt x="30" y="0"/>
                    </a:lnTo>
                    <a:lnTo>
                      <a:pt x="0" y="0"/>
                    </a:lnTo>
                    <a:lnTo>
                      <a:pt x="15" y="27"/>
                    </a:lnTo>
                    <a:close/>
                  </a:path>
                </a:pathLst>
              </a:cu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05" name="Freeform 104"/>
              <p:cNvSpPr>
                <a:spLocks/>
              </p:cNvSpPr>
              <p:nvPr/>
            </p:nvSpPr>
            <p:spPr bwMode="auto">
              <a:xfrm>
                <a:off x="2451" y="3005"/>
                <a:ext cx="30" cy="26"/>
              </a:xfrm>
              <a:custGeom>
                <a:avLst/>
                <a:gdLst/>
                <a:ahLst/>
                <a:cxnLst>
                  <a:cxn ang="0">
                    <a:pos x="15" y="2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15" y="26"/>
                  </a:cxn>
                </a:cxnLst>
                <a:rect l="0" t="0" r="r" b="b"/>
                <a:pathLst>
                  <a:path w="30" h="26">
                    <a:moveTo>
                      <a:pt x="15" y="26"/>
                    </a:moveTo>
                    <a:lnTo>
                      <a:pt x="30" y="0"/>
                    </a:lnTo>
                    <a:lnTo>
                      <a:pt x="0" y="0"/>
                    </a:lnTo>
                    <a:lnTo>
                      <a:pt x="15" y="26"/>
                    </a:lnTo>
                    <a:close/>
                  </a:path>
                </a:pathLst>
              </a:cu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06" name="Freeform 105"/>
              <p:cNvSpPr>
                <a:spLocks/>
              </p:cNvSpPr>
              <p:nvPr/>
            </p:nvSpPr>
            <p:spPr bwMode="auto">
              <a:xfrm>
                <a:off x="2550" y="2953"/>
                <a:ext cx="30" cy="26"/>
              </a:xfrm>
              <a:custGeom>
                <a:avLst/>
                <a:gdLst/>
                <a:ahLst/>
                <a:cxnLst>
                  <a:cxn ang="0">
                    <a:pos x="15" y="2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15" y="26"/>
                  </a:cxn>
                </a:cxnLst>
                <a:rect l="0" t="0" r="r" b="b"/>
                <a:pathLst>
                  <a:path w="30" h="26">
                    <a:moveTo>
                      <a:pt x="15" y="26"/>
                    </a:moveTo>
                    <a:lnTo>
                      <a:pt x="30" y="0"/>
                    </a:lnTo>
                    <a:lnTo>
                      <a:pt x="0" y="0"/>
                    </a:lnTo>
                    <a:lnTo>
                      <a:pt x="15" y="26"/>
                    </a:lnTo>
                    <a:close/>
                  </a:path>
                </a:pathLst>
              </a:cu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07" name="Freeform 106"/>
              <p:cNvSpPr>
                <a:spLocks/>
              </p:cNvSpPr>
              <p:nvPr/>
            </p:nvSpPr>
            <p:spPr bwMode="auto">
              <a:xfrm>
                <a:off x="3140" y="2947"/>
                <a:ext cx="30" cy="26"/>
              </a:xfrm>
              <a:custGeom>
                <a:avLst/>
                <a:gdLst/>
                <a:ahLst/>
                <a:cxnLst>
                  <a:cxn ang="0">
                    <a:pos x="15" y="2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15" y="26"/>
                  </a:cxn>
                </a:cxnLst>
                <a:rect l="0" t="0" r="r" b="b"/>
                <a:pathLst>
                  <a:path w="30" h="26">
                    <a:moveTo>
                      <a:pt x="15" y="26"/>
                    </a:moveTo>
                    <a:lnTo>
                      <a:pt x="30" y="0"/>
                    </a:lnTo>
                    <a:lnTo>
                      <a:pt x="0" y="0"/>
                    </a:lnTo>
                    <a:lnTo>
                      <a:pt x="15" y="26"/>
                    </a:lnTo>
                    <a:close/>
                  </a:path>
                </a:pathLst>
              </a:cu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08" name="Freeform 107"/>
              <p:cNvSpPr>
                <a:spLocks/>
              </p:cNvSpPr>
              <p:nvPr/>
            </p:nvSpPr>
            <p:spPr bwMode="auto">
              <a:xfrm>
                <a:off x="1564" y="4116"/>
                <a:ext cx="35" cy="35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35" y="17"/>
                  </a:cxn>
                  <a:cxn ang="0">
                    <a:pos x="18" y="35"/>
                  </a:cxn>
                  <a:cxn ang="0">
                    <a:pos x="0" y="17"/>
                  </a:cxn>
                  <a:cxn ang="0">
                    <a:pos x="18" y="0"/>
                  </a:cxn>
                </a:cxnLst>
                <a:rect l="0" t="0" r="r" b="b"/>
                <a:pathLst>
                  <a:path w="35" h="35">
                    <a:moveTo>
                      <a:pt x="18" y="0"/>
                    </a:moveTo>
                    <a:lnTo>
                      <a:pt x="35" y="17"/>
                    </a:lnTo>
                    <a:lnTo>
                      <a:pt x="18" y="35"/>
                    </a:lnTo>
                    <a:lnTo>
                      <a:pt x="0" y="17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09" name="Freeform 108"/>
              <p:cNvSpPr>
                <a:spLocks/>
              </p:cNvSpPr>
              <p:nvPr/>
            </p:nvSpPr>
            <p:spPr bwMode="auto">
              <a:xfrm>
                <a:off x="1604" y="3872"/>
                <a:ext cx="34" cy="35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34" y="18"/>
                  </a:cxn>
                  <a:cxn ang="0">
                    <a:pos x="17" y="35"/>
                  </a:cxn>
                  <a:cxn ang="0">
                    <a:pos x="0" y="18"/>
                  </a:cxn>
                  <a:cxn ang="0">
                    <a:pos x="17" y="0"/>
                  </a:cxn>
                </a:cxnLst>
                <a:rect l="0" t="0" r="r" b="b"/>
                <a:pathLst>
                  <a:path w="34" h="35">
                    <a:moveTo>
                      <a:pt x="17" y="0"/>
                    </a:moveTo>
                    <a:lnTo>
                      <a:pt x="34" y="18"/>
                    </a:lnTo>
                    <a:lnTo>
                      <a:pt x="17" y="35"/>
                    </a:lnTo>
                    <a:lnTo>
                      <a:pt x="0" y="18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10" name="Freeform 109"/>
              <p:cNvSpPr>
                <a:spLocks/>
              </p:cNvSpPr>
              <p:nvPr/>
            </p:nvSpPr>
            <p:spPr bwMode="auto">
              <a:xfrm>
                <a:off x="1721" y="3812"/>
                <a:ext cx="35" cy="35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35" y="18"/>
                  </a:cxn>
                  <a:cxn ang="0">
                    <a:pos x="18" y="35"/>
                  </a:cxn>
                  <a:cxn ang="0">
                    <a:pos x="0" y="18"/>
                  </a:cxn>
                  <a:cxn ang="0">
                    <a:pos x="18" y="0"/>
                  </a:cxn>
                </a:cxnLst>
                <a:rect l="0" t="0" r="r" b="b"/>
                <a:pathLst>
                  <a:path w="35" h="35">
                    <a:moveTo>
                      <a:pt x="18" y="0"/>
                    </a:moveTo>
                    <a:lnTo>
                      <a:pt x="35" y="18"/>
                    </a:lnTo>
                    <a:lnTo>
                      <a:pt x="18" y="35"/>
                    </a:lnTo>
                    <a:lnTo>
                      <a:pt x="0" y="18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11" name="Freeform 110"/>
              <p:cNvSpPr>
                <a:spLocks/>
              </p:cNvSpPr>
              <p:nvPr/>
            </p:nvSpPr>
            <p:spPr bwMode="auto">
              <a:xfrm>
                <a:off x="1761" y="3741"/>
                <a:ext cx="34" cy="35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34" y="17"/>
                  </a:cxn>
                  <a:cxn ang="0">
                    <a:pos x="17" y="35"/>
                  </a:cxn>
                  <a:cxn ang="0">
                    <a:pos x="0" y="17"/>
                  </a:cxn>
                  <a:cxn ang="0">
                    <a:pos x="17" y="0"/>
                  </a:cxn>
                </a:cxnLst>
                <a:rect l="0" t="0" r="r" b="b"/>
                <a:pathLst>
                  <a:path w="34" h="35">
                    <a:moveTo>
                      <a:pt x="17" y="0"/>
                    </a:moveTo>
                    <a:lnTo>
                      <a:pt x="34" y="17"/>
                    </a:lnTo>
                    <a:lnTo>
                      <a:pt x="17" y="35"/>
                    </a:lnTo>
                    <a:lnTo>
                      <a:pt x="0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12" name="Freeform 111"/>
              <p:cNvSpPr>
                <a:spLocks/>
              </p:cNvSpPr>
              <p:nvPr/>
            </p:nvSpPr>
            <p:spPr bwMode="auto">
              <a:xfrm>
                <a:off x="1957" y="3688"/>
                <a:ext cx="35" cy="34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35" y="17"/>
                  </a:cxn>
                  <a:cxn ang="0">
                    <a:pos x="18" y="34"/>
                  </a:cxn>
                  <a:cxn ang="0">
                    <a:pos x="0" y="17"/>
                  </a:cxn>
                  <a:cxn ang="0">
                    <a:pos x="18" y="0"/>
                  </a:cxn>
                </a:cxnLst>
                <a:rect l="0" t="0" r="r" b="b"/>
                <a:pathLst>
                  <a:path w="35" h="34">
                    <a:moveTo>
                      <a:pt x="18" y="0"/>
                    </a:moveTo>
                    <a:lnTo>
                      <a:pt x="35" y="17"/>
                    </a:lnTo>
                    <a:lnTo>
                      <a:pt x="18" y="34"/>
                    </a:lnTo>
                    <a:lnTo>
                      <a:pt x="0" y="17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13" name="Freeform 112"/>
              <p:cNvSpPr>
                <a:spLocks/>
              </p:cNvSpPr>
              <p:nvPr/>
            </p:nvSpPr>
            <p:spPr bwMode="auto">
              <a:xfrm>
                <a:off x="2154" y="3782"/>
                <a:ext cx="35" cy="35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35" y="17"/>
                  </a:cxn>
                  <a:cxn ang="0">
                    <a:pos x="18" y="35"/>
                  </a:cxn>
                  <a:cxn ang="0">
                    <a:pos x="0" y="17"/>
                  </a:cxn>
                  <a:cxn ang="0">
                    <a:pos x="18" y="0"/>
                  </a:cxn>
                </a:cxnLst>
                <a:rect l="0" t="0" r="r" b="b"/>
                <a:pathLst>
                  <a:path w="35" h="35">
                    <a:moveTo>
                      <a:pt x="18" y="0"/>
                    </a:moveTo>
                    <a:lnTo>
                      <a:pt x="35" y="17"/>
                    </a:lnTo>
                    <a:lnTo>
                      <a:pt x="18" y="35"/>
                    </a:lnTo>
                    <a:lnTo>
                      <a:pt x="0" y="17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14" name="Freeform 113"/>
              <p:cNvSpPr>
                <a:spLocks/>
              </p:cNvSpPr>
              <p:nvPr/>
            </p:nvSpPr>
            <p:spPr bwMode="auto">
              <a:xfrm>
                <a:off x="2351" y="3490"/>
                <a:ext cx="34" cy="35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34" y="17"/>
                  </a:cxn>
                  <a:cxn ang="0">
                    <a:pos x="17" y="35"/>
                  </a:cxn>
                  <a:cxn ang="0">
                    <a:pos x="0" y="17"/>
                  </a:cxn>
                  <a:cxn ang="0">
                    <a:pos x="17" y="0"/>
                  </a:cxn>
                </a:cxnLst>
                <a:rect l="0" t="0" r="r" b="b"/>
                <a:pathLst>
                  <a:path w="34" h="35">
                    <a:moveTo>
                      <a:pt x="17" y="0"/>
                    </a:moveTo>
                    <a:lnTo>
                      <a:pt x="34" y="17"/>
                    </a:lnTo>
                    <a:lnTo>
                      <a:pt x="17" y="35"/>
                    </a:lnTo>
                    <a:lnTo>
                      <a:pt x="0" y="1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15" name="Freeform 114"/>
              <p:cNvSpPr>
                <a:spLocks/>
              </p:cNvSpPr>
              <p:nvPr/>
            </p:nvSpPr>
            <p:spPr bwMode="auto">
              <a:xfrm>
                <a:off x="2547" y="3550"/>
                <a:ext cx="35" cy="34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35" y="17"/>
                  </a:cxn>
                  <a:cxn ang="0">
                    <a:pos x="18" y="34"/>
                  </a:cxn>
                  <a:cxn ang="0">
                    <a:pos x="0" y="17"/>
                  </a:cxn>
                  <a:cxn ang="0">
                    <a:pos x="18" y="0"/>
                  </a:cxn>
                </a:cxnLst>
                <a:rect l="0" t="0" r="r" b="b"/>
                <a:pathLst>
                  <a:path w="35" h="34">
                    <a:moveTo>
                      <a:pt x="18" y="0"/>
                    </a:moveTo>
                    <a:lnTo>
                      <a:pt x="35" y="17"/>
                    </a:lnTo>
                    <a:lnTo>
                      <a:pt x="18" y="34"/>
                    </a:lnTo>
                    <a:lnTo>
                      <a:pt x="0" y="17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16" name="Freeform 115"/>
              <p:cNvSpPr>
                <a:spLocks/>
              </p:cNvSpPr>
              <p:nvPr/>
            </p:nvSpPr>
            <p:spPr bwMode="auto">
              <a:xfrm>
                <a:off x="2744" y="3307"/>
                <a:ext cx="34" cy="35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34" y="18"/>
                  </a:cxn>
                  <a:cxn ang="0">
                    <a:pos x="17" y="35"/>
                  </a:cxn>
                  <a:cxn ang="0">
                    <a:pos x="0" y="18"/>
                  </a:cxn>
                  <a:cxn ang="0">
                    <a:pos x="17" y="0"/>
                  </a:cxn>
                </a:cxnLst>
                <a:rect l="0" t="0" r="r" b="b"/>
                <a:pathLst>
                  <a:path w="34" h="35">
                    <a:moveTo>
                      <a:pt x="17" y="0"/>
                    </a:moveTo>
                    <a:lnTo>
                      <a:pt x="34" y="18"/>
                    </a:lnTo>
                    <a:lnTo>
                      <a:pt x="17" y="35"/>
                    </a:lnTo>
                    <a:lnTo>
                      <a:pt x="0" y="18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17" name="Freeform 116"/>
              <p:cNvSpPr>
                <a:spLocks/>
              </p:cNvSpPr>
              <p:nvPr/>
            </p:nvSpPr>
            <p:spPr bwMode="auto">
              <a:xfrm>
                <a:off x="3137" y="3291"/>
                <a:ext cx="35" cy="34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35" y="17"/>
                  </a:cxn>
                  <a:cxn ang="0">
                    <a:pos x="18" y="34"/>
                  </a:cxn>
                  <a:cxn ang="0">
                    <a:pos x="0" y="17"/>
                  </a:cxn>
                  <a:cxn ang="0">
                    <a:pos x="18" y="0"/>
                  </a:cxn>
                </a:cxnLst>
                <a:rect l="0" t="0" r="r" b="b"/>
                <a:pathLst>
                  <a:path w="35" h="34">
                    <a:moveTo>
                      <a:pt x="18" y="0"/>
                    </a:moveTo>
                    <a:lnTo>
                      <a:pt x="35" y="17"/>
                    </a:lnTo>
                    <a:lnTo>
                      <a:pt x="18" y="34"/>
                    </a:lnTo>
                    <a:lnTo>
                      <a:pt x="0" y="17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18" name="Oval 117"/>
              <p:cNvSpPr>
                <a:spLocks noChangeArrowheads="1"/>
              </p:cNvSpPr>
              <p:nvPr/>
            </p:nvSpPr>
            <p:spPr bwMode="auto">
              <a:xfrm>
                <a:off x="1567" y="4118"/>
                <a:ext cx="29" cy="29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19" name="Oval 118"/>
              <p:cNvSpPr>
                <a:spLocks noChangeArrowheads="1"/>
              </p:cNvSpPr>
              <p:nvPr/>
            </p:nvSpPr>
            <p:spPr bwMode="auto">
              <a:xfrm>
                <a:off x="1587" y="4118"/>
                <a:ext cx="28" cy="29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20" name="Oval 119"/>
              <p:cNvSpPr>
                <a:spLocks noChangeArrowheads="1"/>
              </p:cNvSpPr>
              <p:nvPr/>
            </p:nvSpPr>
            <p:spPr bwMode="auto">
              <a:xfrm>
                <a:off x="1724" y="4137"/>
                <a:ext cx="29" cy="28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21" name="Oval 120"/>
              <p:cNvSpPr>
                <a:spLocks noChangeArrowheads="1"/>
              </p:cNvSpPr>
              <p:nvPr/>
            </p:nvSpPr>
            <p:spPr bwMode="auto">
              <a:xfrm>
                <a:off x="1763" y="4069"/>
                <a:ext cx="29" cy="28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22" name="Oval 121"/>
              <p:cNvSpPr>
                <a:spLocks noChangeArrowheads="1"/>
              </p:cNvSpPr>
              <p:nvPr/>
            </p:nvSpPr>
            <p:spPr bwMode="auto">
              <a:xfrm>
                <a:off x="1862" y="4098"/>
                <a:ext cx="29" cy="28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23" name="Oval 122"/>
              <p:cNvSpPr>
                <a:spLocks noChangeArrowheads="1"/>
              </p:cNvSpPr>
              <p:nvPr/>
            </p:nvSpPr>
            <p:spPr bwMode="auto">
              <a:xfrm>
                <a:off x="1960" y="4068"/>
                <a:ext cx="29" cy="28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24" name="Oval 123"/>
              <p:cNvSpPr>
                <a:spLocks noChangeArrowheads="1"/>
              </p:cNvSpPr>
              <p:nvPr/>
            </p:nvSpPr>
            <p:spPr bwMode="auto">
              <a:xfrm>
                <a:off x="2059" y="4029"/>
                <a:ext cx="28" cy="29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25" name="Oval 124"/>
              <p:cNvSpPr>
                <a:spLocks noChangeArrowheads="1"/>
              </p:cNvSpPr>
              <p:nvPr/>
            </p:nvSpPr>
            <p:spPr bwMode="auto">
              <a:xfrm>
                <a:off x="2157" y="3959"/>
                <a:ext cx="29" cy="28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26" name="Oval 125"/>
              <p:cNvSpPr>
                <a:spLocks noChangeArrowheads="1"/>
              </p:cNvSpPr>
              <p:nvPr/>
            </p:nvSpPr>
            <p:spPr bwMode="auto">
              <a:xfrm>
                <a:off x="2353" y="3879"/>
                <a:ext cx="29" cy="29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27" name="Oval 126"/>
              <p:cNvSpPr>
                <a:spLocks noChangeArrowheads="1"/>
              </p:cNvSpPr>
              <p:nvPr/>
            </p:nvSpPr>
            <p:spPr bwMode="auto">
              <a:xfrm>
                <a:off x="2452" y="3929"/>
                <a:ext cx="29" cy="28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28" name="Oval 127"/>
              <p:cNvSpPr>
                <a:spLocks noChangeArrowheads="1"/>
              </p:cNvSpPr>
              <p:nvPr/>
            </p:nvSpPr>
            <p:spPr bwMode="auto">
              <a:xfrm>
                <a:off x="2550" y="3876"/>
                <a:ext cx="29" cy="29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29" name="Oval 128"/>
              <p:cNvSpPr>
                <a:spLocks noChangeArrowheads="1"/>
              </p:cNvSpPr>
              <p:nvPr/>
            </p:nvSpPr>
            <p:spPr bwMode="auto">
              <a:xfrm>
                <a:off x="2746" y="3906"/>
                <a:ext cx="29" cy="29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30" name="Oval 129"/>
              <p:cNvSpPr>
                <a:spLocks noChangeArrowheads="1"/>
              </p:cNvSpPr>
              <p:nvPr/>
            </p:nvSpPr>
            <p:spPr bwMode="auto">
              <a:xfrm>
                <a:off x="3140" y="3807"/>
                <a:ext cx="29" cy="28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31" name="Freeform 130"/>
              <p:cNvSpPr>
                <a:spLocks/>
              </p:cNvSpPr>
              <p:nvPr/>
            </p:nvSpPr>
            <p:spPr bwMode="auto">
              <a:xfrm flipV="1">
                <a:off x="1582" y="2926"/>
                <a:ext cx="1394" cy="1207"/>
              </a:xfrm>
              <a:custGeom>
                <a:avLst/>
                <a:gdLst/>
                <a:ahLst/>
                <a:cxnLst>
                  <a:cxn ang="0">
                    <a:pos x="53" y="350"/>
                  </a:cxn>
                  <a:cxn ang="0">
                    <a:pos x="123" y="730"/>
                  </a:cxn>
                  <a:cxn ang="0">
                    <a:pos x="194" y="1038"/>
                  </a:cxn>
                  <a:cxn ang="0">
                    <a:pos x="265" y="1292"/>
                  </a:cxn>
                  <a:cxn ang="0">
                    <a:pos x="335" y="1505"/>
                  </a:cxn>
                  <a:cxn ang="0">
                    <a:pos x="406" y="1686"/>
                  </a:cxn>
                  <a:cxn ang="0">
                    <a:pos x="477" y="1843"/>
                  </a:cxn>
                  <a:cxn ang="0">
                    <a:pos x="548" y="1979"/>
                  </a:cxn>
                  <a:cxn ang="0">
                    <a:pos x="618" y="2098"/>
                  </a:cxn>
                  <a:cxn ang="0">
                    <a:pos x="689" y="2204"/>
                  </a:cxn>
                  <a:cxn ang="0">
                    <a:pos x="760" y="2298"/>
                  </a:cxn>
                  <a:cxn ang="0">
                    <a:pos x="830" y="2383"/>
                  </a:cxn>
                  <a:cxn ang="0">
                    <a:pos x="901" y="2459"/>
                  </a:cxn>
                  <a:cxn ang="0">
                    <a:pos x="972" y="2529"/>
                  </a:cxn>
                  <a:cxn ang="0">
                    <a:pos x="1043" y="2592"/>
                  </a:cxn>
                  <a:cxn ang="0">
                    <a:pos x="1113" y="2649"/>
                  </a:cxn>
                  <a:cxn ang="0">
                    <a:pos x="1184" y="2702"/>
                  </a:cxn>
                  <a:cxn ang="0">
                    <a:pos x="1255" y="2751"/>
                  </a:cxn>
                  <a:cxn ang="0">
                    <a:pos x="1325" y="2796"/>
                  </a:cxn>
                  <a:cxn ang="0">
                    <a:pos x="1396" y="2838"/>
                  </a:cxn>
                  <a:cxn ang="0">
                    <a:pos x="1467" y="2877"/>
                  </a:cxn>
                  <a:cxn ang="0">
                    <a:pos x="1537" y="2913"/>
                  </a:cxn>
                  <a:cxn ang="0">
                    <a:pos x="1608" y="2947"/>
                  </a:cxn>
                  <a:cxn ang="0">
                    <a:pos x="1679" y="2979"/>
                  </a:cxn>
                  <a:cxn ang="0">
                    <a:pos x="1750" y="3009"/>
                  </a:cxn>
                  <a:cxn ang="0">
                    <a:pos x="1820" y="3037"/>
                  </a:cxn>
                  <a:cxn ang="0">
                    <a:pos x="1891" y="3063"/>
                  </a:cxn>
                  <a:cxn ang="0">
                    <a:pos x="1962" y="3088"/>
                  </a:cxn>
                  <a:cxn ang="0">
                    <a:pos x="2032" y="3111"/>
                  </a:cxn>
                  <a:cxn ang="0">
                    <a:pos x="2103" y="3134"/>
                  </a:cxn>
                  <a:cxn ang="0">
                    <a:pos x="2174" y="3155"/>
                  </a:cxn>
                  <a:cxn ang="0">
                    <a:pos x="2244" y="3175"/>
                  </a:cxn>
                  <a:cxn ang="0">
                    <a:pos x="2315" y="3194"/>
                  </a:cxn>
                  <a:cxn ang="0">
                    <a:pos x="2386" y="3212"/>
                  </a:cxn>
                  <a:cxn ang="0">
                    <a:pos x="2457" y="3229"/>
                  </a:cxn>
                  <a:cxn ang="0">
                    <a:pos x="2527" y="3246"/>
                  </a:cxn>
                  <a:cxn ang="0">
                    <a:pos x="2598" y="3261"/>
                  </a:cxn>
                  <a:cxn ang="0">
                    <a:pos x="2669" y="3276"/>
                  </a:cxn>
                  <a:cxn ang="0">
                    <a:pos x="2739" y="3291"/>
                  </a:cxn>
                  <a:cxn ang="0">
                    <a:pos x="2810" y="3305"/>
                  </a:cxn>
                  <a:cxn ang="0">
                    <a:pos x="2881" y="3318"/>
                  </a:cxn>
                  <a:cxn ang="0">
                    <a:pos x="2952" y="3331"/>
                  </a:cxn>
                  <a:cxn ang="0">
                    <a:pos x="3022" y="3343"/>
                  </a:cxn>
                  <a:cxn ang="0">
                    <a:pos x="3093" y="3354"/>
                  </a:cxn>
                  <a:cxn ang="0">
                    <a:pos x="3164" y="3366"/>
                  </a:cxn>
                  <a:cxn ang="0">
                    <a:pos x="3234" y="3377"/>
                  </a:cxn>
                  <a:cxn ang="0">
                    <a:pos x="3305" y="3387"/>
                  </a:cxn>
                  <a:cxn ang="0">
                    <a:pos x="3376" y="3397"/>
                  </a:cxn>
                  <a:cxn ang="0">
                    <a:pos x="3446" y="3407"/>
                  </a:cxn>
                  <a:cxn ang="0">
                    <a:pos x="3517" y="3416"/>
                  </a:cxn>
                  <a:cxn ang="0">
                    <a:pos x="3588" y="3425"/>
                  </a:cxn>
                  <a:cxn ang="0">
                    <a:pos x="3659" y="3434"/>
                  </a:cxn>
                  <a:cxn ang="0">
                    <a:pos x="3729" y="3442"/>
                  </a:cxn>
                  <a:cxn ang="0">
                    <a:pos x="3800" y="3450"/>
                  </a:cxn>
                  <a:cxn ang="0">
                    <a:pos x="3871" y="3458"/>
                  </a:cxn>
                  <a:cxn ang="0">
                    <a:pos x="3941" y="3466"/>
                  </a:cxn>
                  <a:cxn ang="0">
                    <a:pos x="4012" y="3473"/>
                  </a:cxn>
                </a:cxnLst>
                <a:rect l="0" t="0" r="r" b="b"/>
                <a:pathLst>
                  <a:path w="4012" h="3473">
                    <a:moveTo>
                      <a:pt x="0" y="0"/>
                    </a:moveTo>
                    <a:lnTo>
                      <a:pt x="17" y="124"/>
                    </a:lnTo>
                    <a:lnTo>
                      <a:pt x="35" y="241"/>
                    </a:lnTo>
                    <a:lnTo>
                      <a:pt x="53" y="350"/>
                    </a:lnTo>
                    <a:lnTo>
                      <a:pt x="70" y="453"/>
                    </a:lnTo>
                    <a:lnTo>
                      <a:pt x="88" y="551"/>
                    </a:lnTo>
                    <a:lnTo>
                      <a:pt x="106" y="643"/>
                    </a:lnTo>
                    <a:lnTo>
                      <a:pt x="123" y="730"/>
                    </a:lnTo>
                    <a:lnTo>
                      <a:pt x="141" y="813"/>
                    </a:lnTo>
                    <a:lnTo>
                      <a:pt x="159" y="892"/>
                    </a:lnTo>
                    <a:lnTo>
                      <a:pt x="176" y="967"/>
                    </a:lnTo>
                    <a:lnTo>
                      <a:pt x="194" y="1038"/>
                    </a:lnTo>
                    <a:lnTo>
                      <a:pt x="212" y="1106"/>
                    </a:lnTo>
                    <a:lnTo>
                      <a:pt x="229" y="1171"/>
                    </a:lnTo>
                    <a:lnTo>
                      <a:pt x="247" y="1233"/>
                    </a:lnTo>
                    <a:lnTo>
                      <a:pt x="265" y="1292"/>
                    </a:lnTo>
                    <a:lnTo>
                      <a:pt x="282" y="1349"/>
                    </a:lnTo>
                    <a:lnTo>
                      <a:pt x="300" y="1403"/>
                    </a:lnTo>
                    <a:lnTo>
                      <a:pt x="318" y="1455"/>
                    </a:lnTo>
                    <a:lnTo>
                      <a:pt x="335" y="1505"/>
                    </a:lnTo>
                    <a:lnTo>
                      <a:pt x="353" y="1553"/>
                    </a:lnTo>
                    <a:lnTo>
                      <a:pt x="371" y="1599"/>
                    </a:lnTo>
                    <a:lnTo>
                      <a:pt x="388" y="1644"/>
                    </a:lnTo>
                    <a:lnTo>
                      <a:pt x="406" y="1686"/>
                    </a:lnTo>
                    <a:lnTo>
                      <a:pt x="424" y="1728"/>
                    </a:lnTo>
                    <a:lnTo>
                      <a:pt x="442" y="1767"/>
                    </a:lnTo>
                    <a:lnTo>
                      <a:pt x="459" y="1806"/>
                    </a:lnTo>
                    <a:lnTo>
                      <a:pt x="477" y="1843"/>
                    </a:lnTo>
                    <a:lnTo>
                      <a:pt x="495" y="1878"/>
                    </a:lnTo>
                    <a:lnTo>
                      <a:pt x="512" y="1913"/>
                    </a:lnTo>
                    <a:lnTo>
                      <a:pt x="530" y="1946"/>
                    </a:lnTo>
                    <a:lnTo>
                      <a:pt x="548" y="1979"/>
                    </a:lnTo>
                    <a:lnTo>
                      <a:pt x="565" y="2010"/>
                    </a:lnTo>
                    <a:lnTo>
                      <a:pt x="583" y="2040"/>
                    </a:lnTo>
                    <a:lnTo>
                      <a:pt x="601" y="2070"/>
                    </a:lnTo>
                    <a:lnTo>
                      <a:pt x="618" y="2098"/>
                    </a:lnTo>
                    <a:lnTo>
                      <a:pt x="636" y="2126"/>
                    </a:lnTo>
                    <a:lnTo>
                      <a:pt x="654" y="2153"/>
                    </a:lnTo>
                    <a:lnTo>
                      <a:pt x="671" y="2179"/>
                    </a:lnTo>
                    <a:lnTo>
                      <a:pt x="689" y="2204"/>
                    </a:lnTo>
                    <a:lnTo>
                      <a:pt x="707" y="2229"/>
                    </a:lnTo>
                    <a:lnTo>
                      <a:pt x="724" y="2253"/>
                    </a:lnTo>
                    <a:lnTo>
                      <a:pt x="742" y="2276"/>
                    </a:lnTo>
                    <a:lnTo>
                      <a:pt x="760" y="2298"/>
                    </a:lnTo>
                    <a:lnTo>
                      <a:pt x="777" y="2320"/>
                    </a:lnTo>
                    <a:lnTo>
                      <a:pt x="795" y="2342"/>
                    </a:lnTo>
                    <a:lnTo>
                      <a:pt x="813" y="2363"/>
                    </a:lnTo>
                    <a:lnTo>
                      <a:pt x="830" y="2383"/>
                    </a:lnTo>
                    <a:lnTo>
                      <a:pt x="848" y="2403"/>
                    </a:lnTo>
                    <a:lnTo>
                      <a:pt x="866" y="2422"/>
                    </a:lnTo>
                    <a:lnTo>
                      <a:pt x="883" y="2441"/>
                    </a:lnTo>
                    <a:lnTo>
                      <a:pt x="901" y="2459"/>
                    </a:lnTo>
                    <a:lnTo>
                      <a:pt x="919" y="2477"/>
                    </a:lnTo>
                    <a:lnTo>
                      <a:pt x="936" y="2495"/>
                    </a:lnTo>
                    <a:lnTo>
                      <a:pt x="954" y="2512"/>
                    </a:lnTo>
                    <a:lnTo>
                      <a:pt x="972" y="2529"/>
                    </a:lnTo>
                    <a:lnTo>
                      <a:pt x="989" y="2545"/>
                    </a:lnTo>
                    <a:lnTo>
                      <a:pt x="1007" y="2561"/>
                    </a:lnTo>
                    <a:lnTo>
                      <a:pt x="1025" y="2577"/>
                    </a:lnTo>
                    <a:lnTo>
                      <a:pt x="1043" y="2592"/>
                    </a:lnTo>
                    <a:lnTo>
                      <a:pt x="1060" y="2607"/>
                    </a:lnTo>
                    <a:lnTo>
                      <a:pt x="1078" y="2621"/>
                    </a:lnTo>
                    <a:lnTo>
                      <a:pt x="1096" y="2636"/>
                    </a:lnTo>
                    <a:lnTo>
                      <a:pt x="1113" y="2649"/>
                    </a:lnTo>
                    <a:lnTo>
                      <a:pt x="1131" y="2663"/>
                    </a:lnTo>
                    <a:lnTo>
                      <a:pt x="1149" y="2677"/>
                    </a:lnTo>
                    <a:lnTo>
                      <a:pt x="1166" y="2690"/>
                    </a:lnTo>
                    <a:lnTo>
                      <a:pt x="1184" y="2702"/>
                    </a:lnTo>
                    <a:lnTo>
                      <a:pt x="1202" y="2715"/>
                    </a:lnTo>
                    <a:lnTo>
                      <a:pt x="1219" y="2727"/>
                    </a:lnTo>
                    <a:lnTo>
                      <a:pt x="1237" y="2739"/>
                    </a:lnTo>
                    <a:lnTo>
                      <a:pt x="1255" y="2751"/>
                    </a:lnTo>
                    <a:lnTo>
                      <a:pt x="1272" y="2763"/>
                    </a:lnTo>
                    <a:lnTo>
                      <a:pt x="1290" y="2774"/>
                    </a:lnTo>
                    <a:lnTo>
                      <a:pt x="1308" y="2785"/>
                    </a:lnTo>
                    <a:lnTo>
                      <a:pt x="1325" y="2796"/>
                    </a:lnTo>
                    <a:lnTo>
                      <a:pt x="1343" y="2807"/>
                    </a:lnTo>
                    <a:lnTo>
                      <a:pt x="1361" y="2818"/>
                    </a:lnTo>
                    <a:lnTo>
                      <a:pt x="1378" y="2828"/>
                    </a:lnTo>
                    <a:lnTo>
                      <a:pt x="1396" y="2838"/>
                    </a:lnTo>
                    <a:lnTo>
                      <a:pt x="1414" y="2848"/>
                    </a:lnTo>
                    <a:lnTo>
                      <a:pt x="1431" y="2858"/>
                    </a:lnTo>
                    <a:lnTo>
                      <a:pt x="1449" y="2868"/>
                    </a:lnTo>
                    <a:lnTo>
                      <a:pt x="1467" y="2877"/>
                    </a:lnTo>
                    <a:lnTo>
                      <a:pt x="1484" y="2886"/>
                    </a:lnTo>
                    <a:lnTo>
                      <a:pt x="1502" y="2896"/>
                    </a:lnTo>
                    <a:lnTo>
                      <a:pt x="1520" y="2905"/>
                    </a:lnTo>
                    <a:lnTo>
                      <a:pt x="1537" y="2913"/>
                    </a:lnTo>
                    <a:lnTo>
                      <a:pt x="1555" y="2922"/>
                    </a:lnTo>
                    <a:lnTo>
                      <a:pt x="1573" y="2931"/>
                    </a:lnTo>
                    <a:lnTo>
                      <a:pt x="1590" y="2939"/>
                    </a:lnTo>
                    <a:lnTo>
                      <a:pt x="1608" y="2947"/>
                    </a:lnTo>
                    <a:lnTo>
                      <a:pt x="1626" y="2955"/>
                    </a:lnTo>
                    <a:lnTo>
                      <a:pt x="1643" y="2963"/>
                    </a:lnTo>
                    <a:lnTo>
                      <a:pt x="1661" y="2971"/>
                    </a:lnTo>
                    <a:lnTo>
                      <a:pt x="1679" y="2979"/>
                    </a:lnTo>
                    <a:lnTo>
                      <a:pt x="1697" y="2987"/>
                    </a:lnTo>
                    <a:lnTo>
                      <a:pt x="1714" y="2994"/>
                    </a:lnTo>
                    <a:lnTo>
                      <a:pt x="1732" y="3001"/>
                    </a:lnTo>
                    <a:lnTo>
                      <a:pt x="1750" y="3009"/>
                    </a:lnTo>
                    <a:lnTo>
                      <a:pt x="1767" y="3016"/>
                    </a:lnTo>
                    <a:lnTo>
                      <a:pt x="1785" y="3023"/>
                    </a:lnTo>
                    <a:lnTo>
                      <a:pt x="1803" y="3030"/>
                    </a:lnTo>
                    <a:lnTo>
                      <a:pt x="1820" y="3037"/>
                    </a:lnTo>
                    <a:lnTo>
                      <a:pt x="1838" y="3043"/>
                    </a:lnTo>
                    <a:lnTo>
                      <a:pt x="1856" y="3050"/>
                    </a:lnTo>
                    <a:lnTo>
                      <a:pt x="1873" y="3057"/>
                    </a:lnTo>
                    <a:lnTo>
                      <a:pt x="1891" y="3063"/>
                    </a:lnTo>
                    <a:lnTo>
                      <a:pt x="1909" y="3069"/>
                    </a:lnTo>
                    <a:lnTo>
                      <a:pt x="1926" y="3076"/>
                    </a:lnTo>
                    <a:lnTo>
                      <a:pt x="1944" y="3082"/>
                    </a:lnTo>
                    <a:lnTo>
                      <a:pt x="1962" y="3088"/>
                    </a:lnTo>
                    <a:lnTo>
                      <a:pt x="1979" y="3094"/>
                    </a:lnTo>
                    <a:lnTo>
                      <a:pt x="1997" y="3100"/>
                    </a:lnTo>
                    <a:lnTo>
                      <a:pt x="2015" y="3106"/>
                    </a:lnTo>
                    <a:lnTo>
                      <a:pt x="2032" y="3111"/>
                    </a:lnTo>
                    <a:lnTo>
                      <a:pt x="2050" y="3117"/>
                    </a:lnTo>
                    <a:lnTo>
                      <a:pt x="2068" y="3123"/>
                    </a:lnTo>
                    <a:lnTo>
                      <a:pt x="2085" y="3128"/>
                    </a:lnTo>
                    <a:lnTo>
                      <a:pt x="2103" y="3134"/>
                    </a:lnTo>
                    <a:lnTo>
                      <a:pt x="2121" y="3139"/>
                    </a:lnTo>
                    <a:lnTo>
                      <a:pt x="2138" y="3144"/>
                    </a:lnTo>
                    <a:lnTo>
                      <a:pt x="2156" y="3150"/>
                    </a:lnTo>
                    <a:lnTo>
                      <a:pt x="2174" y="3155"/>
                    </a:lnTo>
                    <a:lnTo>
                      <a:pt x="2191" y="3160"/>
                    </a:lnTo>
                    <a:lnTo>
                      <a:pt x="2209" y="3165"/>
                    </a:lnTo>
                    <a:lnTo>
                      <a:pt x="2227" y="3170"/>
                    </a:lnTo>
                    <a:lnTo>
                      <a:pt x="2244" y="3175"/>
                    </a:lnTo>
                    <a:lnTo>
                      <a:pt x="2262" y="3180"/>
                    </a:lnTo>
                    <a:lnTo>
                      <a:pt x="2280" y="3184"/>
                    </a:lnTo>
                    <a:lnTo>
                      <a:pt x="2298" y="3189"/>
                    </a:lnTo>
                    <a:lnTo>
                      <a:pt x="2315" y="3194"/>
                    </a:lnTo>
                    <a:lnTo>
                      <a:pt x="2333" y="3198"/>
                    </a:lnTo>
                    <a:lnTo>
                      <a:pt x="2351" y="3203"/>
                    </a:lnTo>
                    <a:lnTo>
                      <a:pt x="2368" y="3208"/>
                    </a:lnTo>
                    <a:lnTo>
                      <a:pt x="2386" y="3212"/>
                    </a:lnTo>
                    <a:lnTo>
                      <a:pt x="2404" y="3216"/>
                    </a:lnTo>
                    <a:lnTo>
                      <a:pt x="2421" y="3221"/>
                    </a:lnTo>
                    <a:lnTo>
                      <a:pt x="2439" y="3225"/>
                    </a:lnTo>
                    <a:lnTo>
                      <a:pt x="2457" y="3229"/>
                    </a:lnTo>
                    <a:lnTo>
                      <a:pt x="2474" y="3233"/>
                    </a:lnTo>
                    <a:lnTo>
                      <a:pt x="2492" y="3238"/>
                    </a:lnTo>
                    <a:lnTo>
                      <a:pt x="2510" y="3242"/>
                    </a:lnTo>
                    <a:lnTo>
                      <a:pt x="2527" y="3246"/>
                    </a:lnTo>
                    <a:lnTo>
                      <a:pt x="2545" y="3250"/>
                    </a:lnTo>
                    <a:lnTo>
                      <a:pt x="2563" y="3254"/>
                    </a:lnTo>
                    <a:lnTo>
                      <a:pt x="2580" y="3258"/>
                    </a:lnTo>
                    <a:lnTo>
                      <a:pt x="2598" y="3261"/>
                    </a:lnTo>
                    <a:lnTo>
                      <a:pt x="2616" y="3265"/>
                    </a:lnTo>
                    <a:lnTo>
                      <a:pt x="2633" y="3269"/>
                    </a:lnTo>
                    <a:lnTo>
                      <a:pt x="2651" y="3273"/>
                    </a:lnTo>
                    <a:lnTo>
                      <a:pt x="2669" y="3276"/>
                    </a:lnTo>
                    <a:lnTo>
                      <a:pt x="2686" y="3280"/>
                    </a:lnTo>
                    <a:lnTo>
                      <a:pt x="2704" y="3284"/>
                    </a:lnTo>
                    <a:lnTo>
                      <a:pt x="2722" y="3287"/>
                    </a:lnTo>
                    <a:lnTo>
                      <a:pt x="2739" y="3291"/>
                    </a:lnTo>
                    <a:lnTo>
                      <a:pt x="2757" y="3294"/>
                    </a:lnTo>
                    <a:lnTo>
                      <a:pt x="2775" y="3298"/>
                    </a:lnTo>
                    <a:lnTo>
                      <a:pt x="2792" y="3301"/>
                    </a:lnTo>
                    <a:lnTo>
                      <a:pt x="2810" y="3305"/>
                    </a:lnTo>
                    <a:lnTo>
                      <a:pt x="2828" y="3308"/>
                    </a:lnTo>
                    <a:lnTo>
                      <a:pt x="2845" y="3311"/>
                    </a:lnTo>
                    <a:lnTo>
                      <a:pt x="2863" y="3315"/>
                    </a:lnTo>
                    <a:lnTo>
                      <a:pt x="2881" y="3318"/>
                    </a:lnTo>
                    <a:lnTo>
                      <a:pt x="2898" y="3321"/>
                    </a:lnTo>
                    <a:lnTo>
                      <a:pt x="2916" y="3324"/>
                    </a:lnTo>
                    <a:lnTo>
                      <a:pt x="2934" y="3327"/>
                    </a:lnTo>
                    <a:lnTo>
                      <a:pt x="2952" y="3331"/>
                    </a:lnTo>
                    <a:lnTo>
                      <a:pt x="2969" y="3334"/>
                    </a:lnTo>
                    <a:lnTo>
                      <a:pt x="2987" y="3337"/>
                    </a:lnTo>
                    <a:lnTo>
                      <a:pt x="3005" y="3340"/>
                    </a:lnTo>
                    <a:lnTo>
                      <a:pt x="3022" y="3343"/>
                    </a:lnTo>
                    <a:lnTo>
                      <a:pt x="3040" y="3346"/>
                    </a:lnTo>
                    <a:lnTo>
                      <a:pt x="3058" y="3349"/>
                    </a:lnTo>
                    <a:lnTo>
                      <a:pt x="3075" y="3352"/>
                    </a:lnTo>
                    <a:lnTo>
                      <a:pt x="3093" y="3354"/>
                    </a:lnTo>
                    <a:lnTo>
                      <a:pt x="3111" y="3357"/>
                    </a:lnTo>
                    <a:lnTo>
                      <a:pt x="3128" y="3360"/>
                    </a:lnTo>
                    <a:lnTo>
                      <a:pt x="3146" y="3363"/>
                    </a:lnTo>
                    <a:lnTo>
                      <a:pt x="3164" y="3366"/>
                    </a:lnTo>
                    <a:lnTo>
                      <a:pt x="3181" y="3368"/>
                    </a:lnTo>
                    <a:lnTo>
                      <a:pt x="3199" y="3371"/>
                    </a:lnTo>
                    <a:lnTo>
                      <a:pt x="3217" y="3374"/>
                    </a:lnTo>
                    <a:lnTo>
                      <a:pt x="3234" y="3377"/>
                    </a:lnTo>
                    <a:lnTo>
                      <a:pt x="3252" y="3379"/>
                    </a:lnTo>
                    <a:lnTo>
                      <a:pt x="3270" y="3382"/>
                    </a:lnTo>
                    <a:lnTo>
                      <a:pt x="3287" y="3384"/>
                    </a:lnTo>
                    <a:lnTo>
                      <a:pt x="3305" y="3387"/>
                    </a:lnTo>
                    <a:lnTo>
                      <a:pt x="3323" y="3389"/>
                    </a:lnTo>
                    <a:lnTo>
                      <a:pt x="3340" y="3392"/>
                    </a:lnTo>
                    <a:lnTo>
                      <a:pt x="3358" y="3395"/>
                    </a:lnTo>
                    <a:lnTo>
                      <a:pt x="3376" y="3397"/>
                    </a:lnTo>
                    <a:lnTo>
                      <a:pt x="3393" y="3399"/>
                    </a:lnTo>
                    <a:lnTo>
                      <a:pt x="3411" y="3402"/>
                    </a:lnTo>
                    <a:lnTo>
                      <a:pt x="3429" y="3404"/>
                    </a:lnTo>
                    <a:lnTo>
                      <a:pt x="3446" y="3407"/>
                    </a:lnTo>
                    <a:lnTo>
                      <a:pt x="3464" y="3409"/>
                    </a:lnTo>
                    <a:lnTo>
                      <a:pt x="3482" y="3411"/>
                    </a:lnTo>
                    <a:lnTo>
                      <a:pt x="3499" y="3414"/>
                    </a:lnTo>
                    <a:lnTo>
                      <a:pt x="3517" y="3416"/>
                    </a:lnTo>
                    <a:lnTo>
                      <a:pt x="3535" y="3418"/>
                    </a:lnTo>
                    <a:lnTo>
                      <a:pt x="3553" y="3421"/>
                    </a:lnTo>
                    <a:lnTo>
                      <a:pt x="3570" y="3423"/>
                    </a:lnTo>
                    <a:lnTo>
                      <a:pt x="3588" y="3425"/>
                    </a:lnTo>
                    <a:lnTo>
                      <a:pt x="3606" y="3427"/>
                    </a:lnTo>
                    <a:lnTo>
                      <a:pt x="3623" y="3430"/>
                    </a:lnTo>
                    <a:lnTo>
                      <a:pt x="3641" y="3432"/>
                    </a:lnTo>
                    <a:lnTo>
                      <a:pt x="3659" y="3434"/>
                    </a:lnTo>
                    <a:lnTo>
                      <a:pt x="3676" y="3436"/>
                    </a:lnTo>
                    <a:lnTo>
                      <a:pt x="3694" y="3438"/>
                    </a:lnTo>
                    <a:lnTo>
                      <a:pt x="3712" y="3440"/>
                    </a:lnTo>
                    <a:lnTo>
                      <a:pt x="3729" y="3442"/>
                    </a:lnTo>
                    <a:lnTo>
                      <a:pt x="3747" y="3444"/>
                    </a:lnTo>
                    <a:lnTo>
                      <a:pt x="3765" y="3446"/>
                    </a:lnTo>
                    <a:lnTo>
                      <a:pt x="3782" y="3448"/>
                    </a:lnTo>
                    <a:lnTo>
                      <a:pt x="3800" y="3450"/>
                    </a:lnTo>
                    <a:lnTo>
                      <a:pt x="3818" y="3452"/>
                    </a:lnTo>
                    <a:lnTo>
                      <a:pt x="3835" y="3454"/>
                    </a:lnTo>
                    <a:lnTo>
                      <a:pt x="3853" y="3456"/>
                    </a:lnTo>
                    <a:lnTo>
                      <a:pt x="3871" y="3458"/>
                    </a:lnTo>
                    <a:lnTo>
                      <a:pt x="3888" y="3460"/>
                    </a:lnTo>
                    <a:lnTo>
                      <a:pt x="3906" y="3462"/>
                    </a:lnTo>
                    <a:lnTo>
                      <a:pt x="3924" y="3464"/>
                    </a:lnTo>
                    <a:lnTo>
                      <a:pt x="3941" y="3466"/>
                    </a:lnTo>
                    <a:lnTo>
                      <a:pt x="3959" y="3468"/>
                    </a:lnTo>
                    <a:lnTo>
                      <a:pt x="3977" y="3470"/>
                    </a:lnTo>
                    <a:lnTo>
                      <a:pt x="3994" y="3472"/>
                    </a:lnTo>
                    <a:lnTo>
                      <a:pt x="4012" y="3473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32" name="Line 131"/>
              <p:cNvSpPr>
                <a:spLocks noChangeShapeType="1"/>
              </p:cNvSpPr>
              <p:nvPr/>
            </p:nvSpPr>
            <p:spPr bwMode="auto">
              <a:xfrm>
                <a:off x="2976" y="2926"/>
                <a:ext cx="1" cy="1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33" name="Freeform 132"/>
              <p:cNvSpPr>
                <a:spLocks/>
              </p:cNvSpPr>
              <p:nvPr/>
            </p:nvSpPr>
            <p:spPr bwMode="auto">
              <a:xfrm flipV="1">
                <a:off x="1582" y="3377"/>
                <a:ext cx="1573" cy="756"/>
              </a:xfrm>
              <a:custGeom>
                <a:avLst/>
                <a:gdLst/>
                <a:ahLst/>
                <a:cxnLst>
                  <a:cxn ang="0">
                    <a:pos x="70" y="139"/>
                  </a:cxn>
                  <a:cxn ang="0">
                    <a:pos x="159" y="294"/>
                  </a:cxn>
                  <a:cxn ang="0">
                    <a:pos x="247" y="432"/>
                  </a:cxn>
                  <a:cxn ang="0">
                    <a:pos x="335" y="556"/>
                  </a:cxn>
                  <a:cxn ang="0">
                    <a:pos x="424" y="668"/>
                  </a:cxn>
                  <a:cxn ang="0">
                    <a:pos x="512" y="770"/>
                  </a:cxn>
                  <a:cxn ang="0">
                    <a:pos x="601" y="862"/>
                  </a:cxn>
                  <a:cxn ang="0">
                    <a:pos x="689" y="947"/>
                  </a:cxn>
                  <a:cxn ang="0">
                    <a:pos x="777" y="1024"/>
                  </a:cxn>
                  <a:cxn ang="0">
                    <a:pos x="866" y="1096"/>
                  </a:cxn>
                  <a:cxn ang="0">
                    <a:pos x="954" y="1162"/>
                  </a:cxn>
                  <a:cxn ang="0">
                    <a:pos x="1043" y="1223"/>
                  </a:cxn>
                  <a:cxn ang="0">
                    <a:pos x="1131" y="1280"/>
                  </a:cxn>
                  <a:cxn ang="0">
                    <a:pos x="1219" y="1333"/>
                  </a:cxn>
                  <a:cxn ang="0">
                    <a:pos x="1308" y="1382"/>
                  </a:cxn>
                  <a:cxn ang="0">
                    <a:pos x="1396" y="1429"/>
                  </a:cxn>
                  <a:cxn ang="0">
                    <a:pos x="1484" y="1472"/>
                  </a:cxn>
                  <a:cxn ang="0">
                    <a:pos x="1573" y="1513"/>
                  </a:cxn>
                  <a:cxn ang="0">
                    <a:pos x="1661" y="1552"/>
                  </a:cxn>
                  <a:cxn ang="0">
                    <a:pos x="1750" y="1588"/>
                  </a:cxn>
                  <a:cxn ang="0">
                    <a:pos x="1838" y="1622"/>
                  </a:cxn>
                  <a:cxn ang="0">
                    <a:pos x="1926" y="1655"/>
                  </a:cxn>
                  <a:cxn ang="0">
                    <a:pos x="2015" y="1686"/>
                  </a:cxn>
                  <a:cxn ang="0">
                    <a:pos x="2103" y="1715"/>
                  </a:cxn>
                  <a:cxn ang="0">
                    <a:pos x="2191" y="1743"/>
                  </a:cxn>
                  <a:cxn ang="0">
                    <a:pos x="2280" y="1769"/>
                  </a:cxn>
                  <a:cxn ang="0">
                    <a:pos x="2368" y="1794"/>
                  </a:cxn>
                  <a:cxn ang="0">
                    <a:pos x="2457" y="1818"/>
                  </a:cxn>
                  <a:cxn ang="0">
                    <a:pos x="2545" y="1841"/>
                  </a:cxn>
                  <a:cxn ang="0">
                    <a:pos x="2633" y="1863"/>
                  </a:cxn>
                  <a:cxn ang="0">
                    <a:pos x="2722" y="1884"/>
                  </a:cxn>
                  <a:cxn ang="0">
                    <a:pos x="2810" y="1904"/>
                  </a:cxn>
                  <a:cxn ang="0">
                    <a:pos x="2898" y="1924"/>
                  </a:cxn>
                  <a:cxn ang="0">
                    <a:pos x="2987" y="1942"/>
                  </a:cxn>
                  <a:cxn ang="0">
                    <a:pos x="3075" y="1960"/>
                  </a:cxn>
                  <a:cxn ang="0">
                    <a:pos x="3164" y="1977"/>
                  </a:cxn>
                  <a:cxn ang="0">
                    <a:pos x="3252" y="1993"/>
                  </a:cxn>
                  <a:cxn ang="0">
                    <a:pos x="3340" y="2009"/>
                  </a:cxn>
                  <a:cxn ang="0">
                    <a:pos x="3429" y="2024"/>
                  </a:cxn>
                  <a:cxn ang="0">
                    <a:pos x="3517" y="2039"/>
                  </a:cxn>
                  <a:cxn ang="0">
                    <a:pos x="3606" y="2053"/>
                  </a:cxn>
                  <a:cxn ang="0">
                    <a:pos x="3694" y="2067"/>
                  </a:cxn>
                  <a:cxn ang="0">
                    <a:pos x="3782" y="2080"/>
                  </a:cxn>
                  <a:cxn ang="0">
                    <a:pos x="3871" y="2093"/>
                  </a:cxn>
                  <a:cxn ang="0">
                    <a:pos x="3959" y="2105"/>
                  </a:cxn>
                  <a:cxn ang="0">
                    <a:pos x="4047" y="2117"/>
                  </a:cxn>
                  <a:cxn ang="0">
                    <a:pos x="4136" y="2129"/>
                  </a:cxn>
                  <a:cxn ang="0">
                    <a:pos x="4224" y="2140"/>
                  </a:cxn>
                  <a:cxn ang="0">
                    <a:pos x="4313" y="2151"/>
                  </a:cxn>
                  <a:cxn ang="0">
                    <a:pos x="4401" y="2161"/>
                  </a:cxn>
                  <a:cxn ang="0">
                    <a:pos x="4489" y="2171"/>
                  </a:cxn>
                </a:cxnLst>
                <a:rect l="0" t="0" r="r" b="b"/>
                <a:pathLst>
                  <a:path w="4525" h="2175">
                    <a:moveTo>
                      <a:pt x="0" y="0"/>
                    </a:moveTo>
                    <a:lnTo>
                      <a:pt x="17" y="36"/>
                    </a:lnTo>
                    <a:lnTo>
                      <a:pt x="35" y="71"/>
                    </a:lnTo>
                    <a:lnTo>
                      <a:pt x="53" y="105"/>
                    </a:lnTo>
                    <a:lnTo>
                      <a:pt x="70" y="139"/>
                    </a:lnTo>
                    <a:lnTo>
                      <a:pt x="88" y="171"/>
                    </a:lnTo>
                    <a:lnTo>
                      <a:pt x="106" y="203"/>
                    </a:lnTo>
                    <a:lnTo>
                      <a:pt x="123" y="234"/>
                    </a:lnTo>
                    <a:lnTo>
                      <a:pt x="141" y="264"/>
                    </a:lnTo>
                    <a:lnTo>
                      <a:pt x="159" y="294"/>
                    </a:lnTo>
                    <a:lnTo>
                      <a:pt x="176" y="323"/>
                    </a:lnTo>
                    <a:lnTo>
                      <a:pt x="194" y="351"/>
                    </a:lnTo>
                    <a:lnTo>
                      <a:pt x="212" y="379"/>
                    </a:lnTo>
                    <a:lnTo>
                      <a:pt x="229" y="406"/>
                    </a:lnTo>
                    <a:lnTo>
                      <a:pt x="247" y="432"/>
                    </a:lnTo>
                    <a:lnTo>
                      <a:pt x="265" y="458"/>
                    </a:lnTo>
                    <a:lnTo>
                      <a:pt x="282" y="483"/>
                    </a:lnTo>
                    <a:lnTo>
                      <a:pt x="300" y="508"/>
                    </a:lnTo>
                    <a:lnTo>
                      <a:pt x="318" y="533"/>
                    </a:lnTo>
                    <a:lnTo>
                      <a:pt x="335" y="556"/>
                    </a:lnTo>
                    <a:lnTo>
                      <a:pt x="353" y="580"/>
                    </a:lnTo>
                    <a:lnTo>
                      <a:pt x="371" y="602"/>
                    </a:lnTo>
                    <a:lnTo>
                      <a:pt x="388" y="625"/>
                    </a:lnTo>
                    <a:lnTo>
                      <a:pt x="406" y="647"/>
                    </a:lnTo>
                    <a:lnTo>
                      <a:pt x="424" y="668"/>
                    </a:lnTo>
                    <a:lnTo>
                      <a:pt x="442" y="689"/>
                    </a:lnTo>
                    <a:lnTo>
                      <a:pt x="459" y="710"/>
                    </a:lnTo>
                    <a:lnTo>
                      <a:pt x="477" y="730"/>
                    </a:lnTo>
                    <a:lnTo>
                      <a:pt x="495" y="750"/>
                    </a:lnTo>
                    <a:lnTo>
                      <a:pt x="512" y="770"/>
                    </a:lnTo>
                    <a:lnTo>
                      <a:pt x="530" y="789"/>
                    </a:lnTo>
                    <a:lnTo>
                      <a:pt x="548" y="808"/>
                    </a:lnTo>
                    <a:lnTo>
                      <a:pt x="565" y="826"/>
                    </a:lnTo>
                    <a:lnTo>
                      <a:pt x="583" y="844"/>
                    </a:lnTo>
                    <a:lnTo>
                      <a:pt x="601" y="862"/>
                    </a:lnTo>
                    <a:lnTo>
                      <a:pt x="618" y="880"/>
                    </a:lnTo>
                    <a:lnTo>
                      <a:pt x="636" y="897"/>
                    </a:lnTo>
                    <a:lnTo>
                      <a:pt x="654" y="914"/>
                    </a:lnTo>
                    <a:lnTo>
                      <a:pt x="671" y="930"/>
                    </a:lnTo>
                    <a:lnTo>
                      <a:pt x="689" y="947"/>
                    </a:lnTo>
                    <a:lnTo>
                      <a:pt x="707" y="963"/>
                    </a:lnTo>
                    <a:lnTo>
                      <a:pt x="724" y="978"/>
                    </a:lnTo>
                    <a:lnTo>
                      <a:pt x="742" y="994"/>
                    </a:lnTo>
                    <a:lnTo>
                      <a:pt x="760" y="1009"/>
                    </a:lnTo>
                    <a:lnTo>
                      <a:pt x="777" y="1024"/>
                    </a:lnTo>
                    <a:lnTo>
                      <a:pt x="795" y="1039"/>
                    </a:lnTo>
                    <a:lnTo>
                      <a:pt x="813" y="1053"/>
                    </a:lnTo>
                    <a:lnTo>
                      <a:pt x="830" y="1068"/>
                    </a:lnTo>
                    <a:lnTo>
                      <a:pt x="848" y="1082"/>
                    </a:lnTo>
                    <a:lnTo>
                      <a:pt x="866" y="1096"/>
                    </a:lnTo>
                    <a:lnTo>
                      <a:pt x="883" y="1109"/>
                    </a:lnTo>
                    <a:lnTo>
                      <a:pt x="901" y="1123"/>
                    </a:lnTo>
                    <a:lnTo>
                      <a:pt x="919" y="1136"/>
                    </a:lnTo>
                    <a:lnTo>
                      <a:pt x="936" y="1149"/>
                    </a:lnTo>
                    <a:lnTo>
                      <a:pt x="954" y="1162"/>
                    </a:lnTo>
                    <a:lnTo>
                      <a:pt x="972" y="1174"/>
                    </a:lnTo>
                    <a:lnTo>
                      <a:pt x="989" y="1187"/>
                    </a:lnTo>
                    <a:lnTo>
                      <a:pt x="1007" y="1199"/>
                    </a:lnTo>
                    <a:lnTo>
                      <a:pt x="1025" y="1211"/>
                    </a:lnTo>
                    <a:lnTo>
                      <a:pt x="1043" y="1223"/>
                    </a:lnTo>
                    <a:lnTo>
                      <a:pt x="1060" y="1235"/>
                    </a:lnTo>
                    <a:lnTo>
                      <a:pt x="1078" y="1246"/>
                    </a:lnTo>
                    <a:lnTo>
                      <a:pt x="1096" y="1257"/>
                    </a:lnTo>
                    <a:lnTo>
                      <a:pt x="1113" y="1269"/>
                    </a:lnTo>
                    <a:lnTo>
                      <a:pt x="1131" y="1280"/>
                    </a:lnTo>
                    <a:lnTo>
                      <a:pt x="1149" y="1291"/>
                    </a:lnTo>
                    <a:lnTo>
                      <a:pt x="1166" y="1301"/>
                    </a:lnTo>
                    <a:lnTo>
                      <a:pt x="1184" y="1312"/>
                    </a:lnTo>
                    <a:lnTo>
                      <a:pt x="1202" y="1322"/>
                    </a:lnTo>
                    <a:lnTo>
                      <a:pt x="1219" y="1333"/>
                    </a:lnTo>
                    <a:lnTo>
                      <a:pt x="1237" y="1343"/>
                    </a:lnTo>
                    <a:lnTo>
                      <a:pt x="1255" y="1353"/>
                    </a:lnTo>
                    <a:lnTo>
                      <a:pt x="1272" y="1363"/>
                    </a:lnTo>
                    <a:lnTo>
                      <a:pt x="1290" y="1373"/>
                    </a:lnTo>
                    <a:lnTo>
                      <a:pt x="1308" y="1382"/>
                    </a:lnTo>
                    <a:lnTo>
                      <a:pt x="1325" y="1392"/>
                    </a:lnTo>
                    <a:lnTo>
                      <a:pt x="1343" y="1401"/>
                    </a:lnTo>
                    <a:lnTo>
                      <a:pt x="1361" y="1410"/>
                    </a:lnTo>
                    <a:lnTo>
                      <a:pt x="1378" y="1420"/>
                    </a:lnTo>
                    <a:lnTo>
                      <a:pt x="1396" y="1429"/>
                    </a:lnTo>
                    <a:lnTo>
                      <a:pt x="1414" y="1438"/>
                    </a:lnTo>
                    <a:lnTo>
                      <a:pt x="1431" y="1446"/>
                    </a:lnTo>
                    <a:lnTo>
                      <a:pt x="1449" y="1455"/>
                    </a:lnTo>
                    <a:lnTo>
                      <a:pt x="1467" y="1464"/>
                    </a:lnTo>
                    <a:lnTo>
                      <a:pt x="1484" y="1472"/>
                    </a:lnTo>
                    <a:lnTo>
                      <a:pt x="1502" y="1480"/>
                    </a:lnTo>
                    <a:lnTo>
                      <a:pt x="1520" y="1489"/>
                    </a:lnTo>
                    <a:lnTo>
                      <a:pt x="1537" y="1497"/>
                    </a:lnTo>
                    <a:lnTo>
                      <a:pt x="1555" y="1505"/>
                    </a:lnTo>
                    <a:lnTo>
                      <a:pt x="1573" y="1513"/>
                    </a:lnTo>
                    <a:lnTo>
                      <a:pt x="1590" y="1521"/>
                    </a:lnTo>
                    <a:lnTo>
                      <a:pt x="1608" y="1529"/>
                    </a:lnTo>
                    <a:lnTo>
                      <a:pt x="1626" y="1536"/>
                    </a:lnTo>
                    <a:lnTo>
                      <a:pt x="1643" y="1544"/>
                    </a:lnTo>
                    <a:lnTo>
                      <a:pt x="1661" y="1552"/>
                    </a:lnTo>
                    <a:lnTo>
                      <a:pt x="1679" y="1559"/>
                    </a:lnTo>
                    <a:lnTo>
                      <a:pt x="1697" y="1566"/>
                    </a:lnTo>
                    <a:lnTo>
                      <a:pt x="1714" y="1574"/>
                    </a:lnTo>
                    <a:lnTo>
                      <a:pt x="1732" y="1581"/>
                    </a:lnTo>
                    <a:lnTo>
                      <a:pt x="1750" y="1588"/>
                    </a:lnTo>
                    <a:lnTo>
                      <a:pt x="1767" y="1595"/>
                    </a:lnTo>
                    <a:lnTo>
                      <a:pt x="1785" y="1602"/>
                    </a:lnTo>
                    <a:lnTo>
                      <a:pt x="1803" y="1609"/>
                    </a:lnTo>
                    <a:lnTo>
                      <a:pt x="1820" y="1615"/>
                    </a:lnTo>
                    <a:lnTo>
                      <a:pt x="1838" y="1622"/>
                    </a:lnTo>
                    <a:lnTo>
                      <a:pt x="1856" y="1629"/>
                    </a:lnTo>
                    <a:lnTo>
                      <a:pt x="1873" y="1635"/>
                    </a:lnTo>
                    <a:lnTo>
                      <a:pt x="1891" y="1642"/>
                    </a:lnTo>
                    <a:lnTo>
                      <a:pt x="1909" y="1648"/>
                    </a:lnTo>
                    <a:lnTo>
                      <a:pt x="1926" y="1655"/>
                    </a:lnTo>
                    <a:lnTo>
                      <a:pt x="1944" y="1661"/>
                    </a:lnTo>
                    <a:lnTo>
                      <a:pt x="1962" y="1667"/>
                    </a:lnTo>
                    <a:lnTo>
                      <a:pt x="1979" y="1673"/>
                    </a:lnTo>
                    <a:lnTo>
                      <a:pt x="1997" y="1679"/>
                    </a:lnTo>
                    <a:lnTo>
                      <a:pt x="2015" y="1686"/>
                    </a:lnTo>
                    <a:lnTo>
                      <a:pt x="2032" y="1691"/>
                    </a:lnTo>
                    <a:lnTo>
                      <a:pt x="2050" y="1697"/>
                    </a:lnTo>
                    <a:lnTo>
                      <a:pt x="2068" y="1703"/>
                    </a:lnTo>
                    <a:lnTo>
                      <a:pt x="2085" y="1709"/>
                    </a:lnTo>
                    <a:lnTo>
                      <a:pt x="2103" y="1715"/>
                    </a:lnTo>
                    <a:lnTo>
                      <a:pt x="2121" y="1720"/>
                    </a:lnTo>
                    <a:lnTo>
                      <a:pt x="2138" y="1726"/>
                    </a:lnTo>
                    <a:lnTo>
                      <a:pt x="2156" y="1732"/>
                    </a:lnTo>
                    <a:lnTo>
                      <a:pt x="2174" y="1737"/>
                    </a:lnTo>
                    <a:lnTo>
                      <a:pt x="2191" y="1743"/>
                    </a:lnTo>
                    <a:lnTo>
                      <a:pt x="2209" y="1748"/>
                    </a:lnTo>
                    <a:lnTo>
                      <a:pt x="2227" y="1753"/>
                    </a:lnTo>
                    <a:lnTo>
                      <a:pt x="2244" y="1759"/>
                    </a:lnTo>
                    <a:lnTo>
                      <a:pt x="2262" y="1764"/>
                    </a:lnTo>
                    <a:lnTo>
                      <a:pt x="2280" y="1769"/>
                    </a:lnTo>
                    <a:lnTo>
                      <a:pt x="2298" y="1774"/>
                    </a:lnTo>
                    <a:lnTo>
                      <a:pt x="2315" y="1779"/>
                    </a:lnTo>
                    <a:lnTo>
                      <a:pt x="2333" y="1784"/>
                    </a:lnTo>
                    <a:lnTo>
                      <a:pt x="2351" y="1789"/>
                    </a:lnTo>
                    <a:lnTo>
                      <a:pt x="2368" y="1794"/>
                    </a:lnTo>
                    <a:lnTo>
                      <a:pt x="2386" y="1799"/>
                    </a:lnTo>
                    <a:lnTo>
                      <a:pt x="2404" y="1804"/>
                    </a:lnTo>
                    <a:lnTo>
                      <a:pt x="2421" y="1809"/>
                    </a:lnTo>
                    <a:lnTo>
                      <a:pt x="2439" y="1814"/>
                    </a:lnTo>
                    <a:lnTo>
                      <a:pt x="2457" y="1818"/>
                    </a:lnTo>
                    <a:lnTo>
                      <a:pt x="2474" y="1823"/>
                    </a:lnTo>
                    <a:lnTo>
                      <a:pt x="2492" y="1828"/>
                    </a:lnTo>
                    <a:lnTo>
                      <a:pt x="2510" y="1832"/>
                    </a:lnTo>
                    <a:lnTo>
                      <a:pt x="2527" y="1837"/>
                    </a:lnTo>
                    <a:lnTo>
                      <a:pt x="2545" y="1841"/>
                    </a:lnTo>
                    <a:lnTo>
                      <a:pt x="2563" y="1846"/>
                    </a:lnTo>
                    <a:lnTo>
                      <a:pt x="2580" y="1850"/>
                    </a:lnTo>
                    <a:lnTo>
                      <a:pt x="2598" y="1855"/>
                    </a:lnTo>
                    <a:lnTo>
                      <a:pt x="2616" y="1859"/>
                    </a:lnTo>
                    <a:lnTo>
                      <a:pt x="2633" y="1863"/>
                    </a:lnTo>
                    <a:lnTo>
                      <a:pt x="2651" y="1867"/>
                    </a:lnTo>
                    <a:lnTo>
                      <a:pt x="2669" y="1872"/>
                    </a:lnTo>
                    <a:lnTo>
                      <a:pt x="2686" y="1876"/>
                    </a:lnTo>
                    <a:lnTo>
                      <a:pt x="2704" y="1880"/>
                    </a:lnTo>
                    <a:lnTo>
                      <a:pt x="2722" y="1884"/>
                    </a:lnTo>
                    <a:lnTo>
                      <a:pt x="2739" y="1888"/>
                    </a:lnTo>
                    <a:lnTo>
                      <a:pt x="2757" y="1892"/>
                    </a:lnTo>
                    <a:lnTo>
                      <a:pt x="2775" y="1896"/>
                    </a:lnTo>
                    <a:lnTo>
                      <a:pt x="2792" y="1900"/>
                    </a:lnTo>
                    <a:lnTo>
                      <a:pt x="2810" y="1904"/>
                    </a:lnTo>
                    <a:lnTo>
                      <a:pt x="2828" y="1908"/>
                    </a:lnTo>
                    <a:lnTo>
                      <a:pt x="2845" y="1912"/>
                    </a:lnTo>
                    <a:lnTo>
                      <a:pt x="2863" y="1916"/>
                    </a:lnTo>
                    <a:lnTo>
                      <a:pt x="2881" y="1920"/>
                    </a:lnTo>
                    <a:lnTo>
                      <a:pt x="2898" y="1924"/>
                    </a:lnTo>
                    <a:lnTo>
                      <a:pt x="2916" y="1927"/>
                    </a:lnTo>
                    <a:lnTo>
                      <a:pt x="2934" y="1931"/>
                    </a:lnTo>
                    <a:lnTo>
                      <a:pt x="2952" y="1935"/>
                    </a:lnTo>
                    <a:lnTo>
                      <a:pt x="2969" y="1938"/>
                    </a:lnTo>
                    <a:lnTo>
                      <a:pt x="2987" y="1942"/>
                    </a:lnTo>
                    <a:lnTo>
                      <a:pt x="3005" y="1946"/>
                    </a:lnTo>
                    <a:lnTo>
                      <a:pt x="3022" y="1949"/>
                    </a:lnTo>
                    <a:lnTo>
                      <a:pt x="3040" y="1953"/>
                    </a:lnTo>
                    <a:lnTo>
                      <a:pt x="3058" y="1956"/>
                    </a:lnTo>
                    <a:lnTo>
                      <a:pt x="3075" y="1960"/>
                    </a:lnTo>
                    <a:lnTo>
                      <a:pt x="3093" y="1963"/>
                    </a:lnTo>
                    <a:lnTo>
                      <a:pt x="3111" y="1967"/>
                    </a:lnTo>
                    <a:lnTo>
                      <a:pt x="3128" y="1970"/>
                    </a:lnTo>
                    <a:lnTo>
                      <a:pt x="3146" y="1974"/>
                    </a:lnTo>
                    <a:lnTo>
                      <a:pt x="3164" y="1977"/>
                    </a:lnTo>
                    <a:lnTo>
                      <a:pt x="3181" y="1980"/>
                    </a:lnTo>
                    <a:lnTo>
                      <a:pt x="3199" y="1984"/>
                    </a:lnTo>
                    <a:lnTo>
                      <a:pt x="3217" y="1987"/>
                    </a:lnTo>
                    <a:lnTo>
                      <a:pt x="3234" y="1990"/>
                    </a:lnTo>
                    <a:lnTo>
                      <a:pt x="3252" y="1993"/>
                    </a:lnTo>
                    <a:lnTo>
                      <a:pt x="3270" y="1997"/>
                    </a:lnTo>
                    <a:lnTo>
                      <a:pt x="3287" y="2000"/>
                    </a:lnTo>
                    <a:lnTo>
                      <a:pt x="3305" y="2003"/>
                    </a:lnTo>
                    <a:lnTo>
                      <a:pt x="3323" y="2006"/>
                    </a:lnTo>
                    <a:lnTo>
                      <a:pt x="3340" y="2009"/>
                    </a:lnTo>
                    <a:lnTo>
                      <a:pt x="3358" y="2012"/>
                    </a:lnTo>
                    <a:lnTo>
                      <a:pt x="3376" y="2015"/>
                    </a:lnTo>
                    <a:lnTo>
                      <a:pt x="3393" y="2018"/>
                    </a:lnTo>
                    <a:lnTo>
                      <a:pt x="3411" y="2021"/>
                    </a:lnTo>
                    <a:lnTo>
                      <a:pt x="3429" y="2024"/>
                    </a:lnTo>
                    <a:lnTo>
                      <a:pt x="3446" y="2027"/>
                    </a:lnTo>
                    <a:lnTo>
                      <a:pt x="3464" y="2030"/>
                    </a:lnTo>
                    <a:lnTo>
                      <a:pt x="3482" y="2033"/>
                    </a:lnTo>
                    <a:lnTo>
                      <a:pt x="3499" y="2036"/>
                    </a:lnTo>
                    <a:lnTo>
                      <a:pt x="3517" y="2039"/>
                    </a:lnTo>
                    <a:lnTo>
                      <a:pt x="3535" y="2042"/>
                    </a:lnTo>
                    <a:lnTo>
                      <a:pt x="3553" y="2045"/>
                    </a:lnTo>
                    <a:lnTo>
                      <a:pt x="3570" y="2048"/>
                    </a:lnTo>
                    <a:lnTo>
                      <a:pt x="3588" y="2050"/>
                    </a:lnTo>
                    <a:lnTo>
                      <a:pt x="3606" y="2053"/>
                    </a:lnTo>
                    <a:lnTo>
                      <a:pt x="3623" y="2056"/>
                    </a:lnTo>
                    <a:lnTo>
                      <a:pt x="3641" y="2059"/>
                    </a:lnTo>
                    <a:lnTo>
                      <a:pt x="3659" y="2061"/>
                    </a:lnTo>
                    <a:lnTo>
                      <a:pt x="3676" y="2064"/>
                    </a:lnTo>
                    <a:lnTo>
                      <a:pt x="3694" y="2067"/>
                    </a:lnTo>
                    <a:lnTo>
                      <a:pt x="3712" y="2070"/>
                    </a:lnTo>
                    <a:lnTo>
                      <a:pt x="3729" y="2072"/>
                    </a:lnTo>
                    <a:lnTo>
                      <a:pt x="3747" y="2075"/>
                    </a:lnTo>
                    <a:lnTo>
                      <a:pt x="3765" y="2077"/>
                    </a:lnTo>
                    <a:lnTo>
                      <a:pt x="3782" y="2080"/>
                    </a:lnTo>
                    <a:lnTo>
                      <a:pt x="3800" y="2083"/>
                    </a:lnTo>
                    <a:lnTo>
                      <a:pt x="3818" y="2085"/>
                    </a:lnTo>
                    <a:lnTo>
                      <a:pt x="3835" y="2088"/>
                    </a:lnTo>
                    <a:lnTo>
                      <a:pt x="3853" y="2090"/>
                    </a:lnTo>
                    <a:lnTo>
                      <a:pt x="3871" y="2093"/>
                    </a:lnTo>
                    <a:lnTo>
                      <a:pt x="3888" y="2095"/>
                    </a:lnTo>
                    <a:lnTo>
                      <a:pt x="3906" y="2098"/>
                    </a:lnTo>
                    <a:lnTo>
                      <a:pt x="3924" y="2100"/>
                    </a:lnTo>
                    <a:lnTo>
                      <a:pt x="3941" y="2103"/>
                    </a:lnTo>
                    <a:lnTo>
                      <a:pt x="3959" y="2105"/>
                    </a:lnTo>
                    <a:lnTo>
                      <a:pt x="3977" y="2108"/>
                    </a:lnTo>
                    <a:lnTo>
                      <a:pt x="3994" y="2110"/>
                    </a:lnTo>
                    <a:lnTo>
                      <a:pt x="4012" y="2112"/>
                    </a:lnTo>
                    <a:lnTo>
                      <a:pt x="4030" y="2115"/>
                    </a:lnTo>
                    <a:lnTo>
                      <a:pt x="4047" y="2117"/>
                    </a:lnTo>
                    <a:lnTo>
                      <a:pt x="4065" y="2119"/>
                    </a:lnTo>
                    <a:lnTo>
                      <a:pt x="4083" y="2122"/>
                    </a:lnTo>
                    <a:lnTo>
                      <a:pt x="4100" y="2124"/>
                    </a:lnTo>
                    <a:lnTo>
                      <a:pt x="4118" y="2126"/>
                    </a:lnTo>
                    <a:lnTo>
                      <a:pt x="4136" y="2129"/>
                    </a:lnTo>
                    <a:lnTo>
                      <a:pt x="4153" y="2131"/>
                    </a:lnTo>
                    <a:lnTo>
                      <a:pt x="4171" y="2133"/>
                    </a:lnTo>
                    <a:lnTo>
                      <a:pt x="4189" y="2135"/>
                    </a:lnTo>
                    <a:lnTo>
                      <a:pt x="4207" y="2138"/>
                    </a:lnTo>
                    <a:lnTo>
                      <a:pt x="4224" y="2140"/>
                    </a:lnTo>
                    <a:lnTo>
                      <a:pt x="4242" y="2142"/>
                    </a:lnTo>
                    <a:lnTo>
                      <a:pt x="4260" y="2144"/>
                    </a:lnTo>
                    <a:lnTo>
                      <a:pt x="4277" y="2146"/>
                    </a:lnTo>
                    <a:lnTo>
                      <a:pt x="4295" y="2149"/>
                    </a:lnTo>
                    <a:lnTo>
                      <a:pt x="4313" y="2151"/>
                    </a:lnTo>
                    <a:lnTo>
                      <a:pt x="4330" y="2153"/>
                    </a:lnTo>
                    <a:lnTo>
                      <a:pt x="4348" y="2155"/>
                    </a:lnTo>
                    <a:lnTo>
                      <a:pt x="4366" y="2157"/>
                    </a:lnTo>
                    <a:lnTo>
                      <a:pt x="4383" y="2159"/>
                    </a:lnTo>
                    <a:lnTo>
                      <a:pt x="4401" y="2161"/>
                    </a:lnTo>
                    <a:lnTo>
                      <a:pt x="4419" y="2163"/>
                    </a:lnTo>
                    <a:lnTo>
                      <a:pt x="4436" y="2165"/>
                    </a:lnTo>
                    <a:lnTo>
                      <a:pt x="4454" y="2167"/>
                    </a:lnTo>
                    <a:lnTo>
                      <a:pt x="4472" y="2169"/>
                    </a:lnTo>
                    <a:lnTo>
                      <a:pt x="4489" y="2171"/>
                    </a:lnTo>
                    <a:lnTo>
                      <a:pt x="4507" y="2173"/>
                    </a:lnTo>
                    <a:lnTo>
                      <a:pt x="4525" y="2175"/>
                    </a:lnTo>
                  </a:path>
                </a:pathLst>
              </a:cu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34" name="Freeform 133"/>
              <p:cNvSpPr>
                <a:spLocks/>
              </p:cNvSpPr>
              <p:nvPr/>
            </p:nvSpPr>
            <p:spPr bwMode="auto">
              <a:xfrm flipV="1">
                <a:off x="1582" y="3810"/>
                <a:ext cx="1573" cy="323"/>
              </a:xfrm>
              <a:custGeom>
                <a:avLst/>
                <a:gdLst/>
                <a:ahLst/>
                <a:cxnLst>
                  <a:cxn ang="0">
                    <a:pos x="70" y="16"/>
                  </a:cxn>
                  <a:cxn ang="0">
                    <a:pos x="159" y="36"/>
                  </a:cxn>
                  <a:cxn ang="0">
                    <a:pos x="247" y="56"/>
                  </a:cxn>
                  <a:cxn ang="0">
                    <a:pos x="335" y="76"/>
                  </a:cxn>
                  <a:cxn ang="0">
                    <a:pos x="424" y="95"/>
                  </a:cxn>
                  <a:cxn ang="0">
                    <a:pos x="512" y="115"/>
                  </a:cxn>
                  <a:cxn ang="0">
                    <a:pos x="601" y="135"/>
                  </a:cxn>
                  <a:cxn ang="0">
                    <a:pos x="689" y="154"/>
                  </a:cxn>
                  <a:cxn ang="0">
                    <a:pos x="777" y="173"/>
                  </a:cxn>
                  <a:cxn ang="0">
                    <a:pos x="866" y="193"/>
                  </a:cxn>
                  <a:cxn ang="0">
                    <a:pos x="954" y="212"/>
                  </a:cxn>
                  <a:cxn ang="0">
                    <a:pos x="1043" y="231"/>
                  </a:cxn>
                  <a:cxn ang="0">
                    <a:pos x="1131" y="250"/>
                  </a:cxn>
                  <a:cxn ang="0">
                    <a:pos x="1219" y="269"/>
                  </a:cxn>
                  <a:cxn ang="0">
                    <a:pos x="1308" y="288"/>
                  </a:cxn>
                  <a:cxn ang="0">
                    <a:pos x="1396" y="307"/>
                  </a:cxn>
                  <a:cxn ang="0">
                    <a:pos x="1484" y="326"/>
                  </a:cxn>
                  <a:cxn ang="0">
                    <a:pos x="1573" y="345"/>
                  </a:cxn>
                  <a:cxn ang="0">
                    <a:pos x="1661" y="363"/>
                  </a:cxn>
                  <a:cxn ang="0">
                    <a:pos x="1750" y="382"/>
                  </a:cxn>
                  <a:cxn ang="0">
                    <a:pos x="1838" y="400"/>
                  </a:cxn>
                  <a:cxn ang="0">
                    <a:pos x="1926" y="419"/>
                  </a:cxn>
                  <a:cxn ang="0">
                    <a:pos x="2015" y="437"/>
                  </a:cxn>
                  <a:cxn ang="0">
                    <a:pos x="2103" y="455"/>
                  </a:cxn>
                  <a:cxn ang="0">
                    <a:pos x="2191" y="474"/>
                  </a:cxn>
                  <a:cxn ang="0">
                    <a:pos x="2280" y="492"/>
                  </a:cxn>
                  <a:cxn ang="0">
                    <a:pos x="2368" y="510"/>
                  </a:cxn>
                  <a:cxn ang="0">
                    <a:pos x="2457" y="528"/>
                  </a:cxn>
                  <a:cxn ang="0">
                    <a:pos x="2545" y="546"/>
                  </a:cxn>
                  <a:cxn ang="0">
                    <a:pos x="2633" y="563"/>
                  </a:cxn>
                  <a:cxn ang="0">
                    <a:pos x="2722" y="581"/>
                  </a:cxn>
                  <a:cxn ang="0">
                    <a:pos x="2810" y="599"/>
                  </a:cxn>
                  <a:cxn ang="0">
                    <a:pos x="2898" y="617"/>
                  </a:cxn>
                  <a:cxn ang="0">
                    <a:pos x="2987" y="634"/>
                  </a:cxn>
                  <a:cxn ang="0">
                    <a:pos x="3075" y="652"/>
                  </a:cxn>
                  <a:cxn ang="0">
                    <a:pos x="3164" y="669"/>
                  </a:cxn>
                  <a:cxn ang="0">
                    <a:pos x="3252" y="687"/>
                  </a:cxn>
                  <a:cxn ang="0">
                    <a:pos x="3340" y="704"/>
                  </a:cxn>
                  <a:cxn ang="0">
                    <a:pos x="3429" y="721"/>
                  </a:cxn>
                  <a:cxn ang="0">
                    <a:pos x="3517" y="738"/>
                  </a:cxn>
                  <a:cxn ang="0">
                    <a:pos x="3606" y="755"/>
                  </a:cxn>
                  <a:cxn ang="0">
                    <a:pos x="3694" y="772"/>
                  </a:cxn>
                  <a:cxn ang="0">
                    <a:pos x="3782" y="789"/>
                  </a:cxn>
                  <a:cxn ang="0">
                    <a:pos x="3871" y="806"/>
                  </a:cxn>
                  <a:cxn ang="0">
                    <a:pos x="3959" y="823"/>
                  </a:cxn>
                  <a:cxn ang="0">
                    <a:pos x="4047" y="840"/>
                  </a:cxn>
                  <a:cxn ang="0">
                    <a:pos x="4136" y="857"/>
                  </a:cxn>
                  <a:cxn ang="0">
                    <a:pos x="4224" y="873"/>
                  </a:cxn>
                  <a:cxn ang="0">
                    <a:pos x="4313" y="890"/>
                  </a:cxn>
                  <a:cxn ang="0">
                    <a:pos x="4401" y="907"/>
                  </a:cxn>
                  <a:cxn ang="0">
                    <a:pos x="4489" y="923"/>
                  </a:cxn>
                </a:cxnLst>
                <a:rect l="0" t="0" r="r" b="b"/>
                <a:pathLst>
                  <a:path w="4525" h="930">
                    <a:moveTo>
                      <a:pt x="0" y="0"/>
                    </a:moveTo>
                    <a:lnTo>
                      <a:pt x="17" y="4"/>
                    </a:lnTo>
                    <a:lnTo>
                      <a:pt x="35" y="8"/>
                    </a:lnTo>
                    <a:lnTo>
                      <a:pt x="53" y="12"/>
                    </a:lnTo>
                    <a:lnTo>
                      <a:pt x="70" y="16"/>
                    </a:lnTo>
                    <a:lnTo>
                      <a:pt x="88" y="20"/>
                    </a:lnTo>
                    <a:lnTo>
                      <a:pt x="106" y="24"/>
                    </a:lnTo>
                    <a:lnTo>
                      <a:pt x="123" y="28"/>
                    </a:lnTo>
                    <a:lnTo>
                      <a:pt x="141" y="32"/>
                    </a:lnTo>
                    <a:lnTo>
                      <a:pt x="159" y="36"/>
                    </a:lnTo>
                    <a:lnTo>
                      <a:pt x="176" y="40"/>
                    </a:lnTo>
                    <a:lnTo>
                      <a:pt x="194" y="44"/>
                    </a:lnTo>
                    <a:lnTo>
                      <a:pt x="212" y="48"/>
                    </a:lnTo>
                    <a:lnTo>
                      <a:pt x="229" y="52"/>
                    </a:lnTo>
                    <a:lnTo>
                      <a:pt x="247" y="56"/>
                    </a:lnTo>
                    <a:lnTo>
                      <a:pt x="265" y="60"/>
                    </a:lnTo>
                    <a:lnTo>
                      <a:pt x="282" y="64"/>
                    </a:lnTo>
                    <a:lnTo>
                      <a:pt x="300" y="68"/>
                    </a:lnTo>
                    <a:lnTo>
                      <a:pt x="318" y="72"/>
                    </a:lnTo>
                    <a:lnTo>
                      <a:pt x="335" y="76"/>
                    </a:lnTo>
                    <a:lnTo>
                      <a:pt x="353" y="80"/>
                    </a:lnTo>
                    <a:lnTo>
                      <a:pt x="371" y="84"/>
                    </a:lnTo>
                    <a:lnTo>
                      <a:pt x="388" y="87"/>
                    </a:lnTo>
                    <a:lnTo>
                      <a:pt x="406" y="91"/>
                    </a:lnTo>
                    <a:lnTo>
                      <a:pt x="424" y="95"/>
                    </a:lnTo>
                    <a:lnTo>
                      <a:pt x="442" y="99"/>
                    </a:lnTo>
                    <a:lnTo>
                      <a:pt x="459" y="103"/>
                    </a:lnTo>
                    <a:lnTo>
                      <a:pt x="477" y="107"/>
                    </a:lnTo>
                    <a:lnTo>
                      <a:pt x="495" y="111"/>
                    </a:lnTo>
                    <a:lnTo>
                      <a:pt x="512" y="115"/>
                    </a:lnTo>
                    <a:lnTo>
                      <a:pt x="530" y="119"/>
                    </a:lnTo>
                    <a:lnTo>
                      <a:pt x="548" y="123"/>
                    </a:lnTo>
                    <a:lnTo>
                      <a:pt x="565" y="127"/>
                    </a:lnTo>
                    <a:lnTo>
                      <a:pt x="583" y="131"/>
                    </a:lnTo>
                    <a:lnTo>
                      <a:pt x="601" y="135"/>
                    </a:lnTo>
                    <a:lnTo>
                      <a:pt x="618" y="138"/>
                    </a:lnTo>
                    <a:lnTo>
                      <a:pt x="636" y="142"/>
                    </a:lnTo>
                    <a:lnTo>
                      <a:pt x="654" y="146"/>
                    </a:lnTo>
                    <a:lnTo>
                      <a:pt x="671" y="150"/>
                    </a:lnTo>
                    <a:lnTo>
                      <a:pt x="689" y="154"/>
                    </a:lnTo>
                    <a:lnTo>
                      <a:pt x="707" y="158"/>
                    </a:lnTo>
                    <a:lnTo>
                      <a:pt x="724" y="162"/>
                    </a:lnTo>
                    <a:lnTo>
                      <a:pt x="742" y="166"/>
                    </a:lnTo>
                    <a:lnTo>
                      <a:pt x="760" y="170"/>
                    </a:lnTo>
                    <a:lnTo>
                      <a:pt x="777" y="173"/>
                    </a:lnTo>
                    <a:lnTo>
                      <a:pt x="795" y="177"/>
                    </a:lnTo>
                    <a:lnTo>
                      <a:pt x="813" y="181"/>
                    </a:lnTo>
                    <a:lnTo>
                      <a:pt x="830" y="185"/>
                    </a:lnTo>
                    <a:lnTo>
                      <a:pt x="848" y="189"/>
                    </a:lnTo>
                    <a:lnTo>
                      <a:pt x="866" y="193"/>
                    </a:lnTo>
                    <a:lnTo>
                      <a:pt x="883" y="197"/>
                    </a:lnTo>
                    <a:lnTo>
                      <a:pt x="901" y="200"/>
                    </a:lnTo>
                    <a:lnTo>
                      <a:pt x="919" y="204"/>
                    </a:lnTo>
                    <a:lnTo>
                      <a:pt x="936" y="208"/>
                    </a:lnTo>
                    <a:lnTo>
                      <a:pt x="954" y="212"/>
                    </a:lnTo>
                    <a:lnTo>
                      <a:pt x="972" y="216"/>
                    </a:lnTo>
                    <a:lnTo>
                      <a:pt x="989" y="220"/>
                    </a:lnTo>
                    <a:lnTo>
                      <a:pt x="1007" y="224"/>
                    </a:lnTo>
                    <a:lnTo>
                      <a:pt x="1025" y="227"/>
                    </a:lnTo>
                    <a:lnTo>
                      <a:pt x="1043" y="231"/>
                    </a:lnTo>
                    <a:lnTo>
                      <a:pt x="1060" y="235"/>
                    </a:lnTo>
                    <a:lnTo>
                      <a:pt x="1078" y="239"/>
                    </a:lnTo>
                    <a:lnTo>
                      <a:pt x="1096" y="243"/>
                    </a:lnTo>
                    <a:lnTo>
                      <a:pt x="1113" y="246"/>
                    </a:lnTo>
                    <a:lnTo>
                      <a:pt x="1131" y="250"/>
                    </a:lnTo>
                    <a:lnTo>
                      <a:pt x="1149" y="254"/>
                    </a:lnTo>
                    <a:lnTo>
                      <a:pt x="1166" y="258"/>
                    </a:lnTo>
                    <a:lnTo>
                      <a:pt x="1184" y="262"/>
                    </a:lnTo>
                    <a:lnTo>
                      <a:pt x="1202" y="265"/>
                    </a:lnTo>
                    <a:lnTo>
                      <a:pt x="1219" y="269"/>
                    </a:lnTo>
                    <a:lnTo>
                      <a:pt x="1237" y="273"/>
                    </a:lnTo>
                    <a:lnTo>
                      <a:pt x="1255" y="277"/>
                    </a:lnTo>
                    <a:lnTo>
                      <a:pt x="1272" y="281"/>
                    </a:lnTo>
                    <a:lnTo>
                      <a:pt x="1290" y="284"/>
                    </a:lnTo>
                    <a:lnTo>
                      <a:pt x="1308" y="288"/>
                    </a:lnTo>
                    <a:lnTo>
                      <a:pt x="1325" y="292"/>
                    </a:lnTo>
                    <a:lnTo>
                      <a:pt x="1343" y="296"/>
                    </a:lnTo>
                    <a:lnTo>
                      <a:pt x="1361" y="300"/>
                    </a:lnTo>
                    <a:lnTo>
                      <a:pt x="1378" y="303"/>
                    </a:lnTo>
                    <a:lnTo>
                      <a:pt x="1396" y="307"/>
                    </a:lnTo>
                    <a:lnTo>
                      <a:pt x="1414" y="311"/>
                    </a:lnTo>
                    <a:lnTo>
                      <a:pt x="1431" y="315"/>
                    </a:lnTo>
                    <a:lnTo>
                      <a:pt x="1449" y="318"/>
                    </a:lnTo>
                    <a:lnTo>
                      <a:pt x="1467" y="322"/>
                    </a:lnTo>
                    <a:lnTo>
                      <a:pt x="1484" y="326"/>
                    </a:lnTo>
                    <a:lnTo>
                      <a:pt x="1502" y="330"/>
                    </a:lnTo>
                    <a:lnTo>
                      <a:pt x="1520" y="333"/>
                    </a:lnTo>
                    <a:lnTo>
                      <a:pt x="1537" y="337"/>
                    </a:lnTo>
                    <a:lnTo>
                      <a:pt x="1555" y="341"/>
                    </a:lnTo>
                    <a:lnTo>
                      <a:pt x="1573" y="345"/>
                    </a:lnTo>
                    <a:lnTo>
                      <a:pt x="1590" y="348"/>
                    </a:lnTo>
                    <a:lnTo>
                      <a:pt x="1608" y="352"/>
                    </a:lnTo>
                    <a:lnTo>
                      <a:pt x="1626" y="356"/>
                    </a:lnTo>
                    <a:lnTo>
                      <a:pt x="1643" y="359"/>
                    </a:lnTo>
                    <a:lnTo>
                      <a:pt x="1661" y="363"/>
                    </a:lnTo>
                    <a:lnTo>
                      <a:pt x="1679" y="367"/>
                    </a:lnTo>
                    <a:lnTo>
                      <a:pt x="1697" y="371"/>
                    </a:lnTo>
                    <a:lnTo>
                      <a:pt x="1714" y="374"/>
                    </a:lnTo>
                    <a:lnTo>
                      <a:pt x="1732" y="378"/>
                    </a:lnTo>
                    <a:lnTo>
                      <a:pt x="1750" y="382"/>
                    </a:lnTo>
                    <a:lnTo>
                      <a:pt x="1767" y="385"/>
                    </a:lnTo>
                    <a:lnTo>
                      <a:pt x="1785" y="389"/>
                    </a:lnTo>
                    <a:lnTo>
                      <a:pt x="1803" y="393"/>
                    </a:lnTo>
                    <a:lnTo>
                      <a:pt x="1820" y="397"/>
                    </a:lnTo>
                    <a:lnTo>
                      <a:pt x="1838" y="400"/>
                    </a:lnTo>
                    <a:lnTo>
                      <a:pt x="1856" y="404"/>
                    </a:lnTo>
                    <a:lnTo>
                      <a:pt x="1873" y="408"/>
                    </a:lnTo>
                    <a:lnTo>
                      <a:pt x="1891" y="411"/>
                    </a:lnTo>
                    <a:lnTo>
                      <a:pt x="1909" y="415"/>
                    </a:lnTo>
                    <a:lnTo>
                      <a:pt x="1926" y="419"/>
                    </a:lnTo>
                    <a:lnTo>
                      <a:pt x="1944" y="422"/>
                    </a:lnTo>
                    <a:lnTo>
                      <a:pt x="1962" y="426"/>
                    </a:lnTo>
                    <a:lnTo>
                      <a:pt x="1979" y="430"/>
                    </a:lnTo>
                    <a:lnTo>
                      <a:pt x="1997" y="433"/>
                    </a:lnTo>
                    <a:lnTo>
                      <a:pt x="2015" y="437"/>
                    </a:lnTo>
                    <a:lnTo>
                      <a:pt x="2032" y="441"/>
                    </a:lnTo>
                    <a:lnTo>
                      <a:pt x="2050" y="444"/>
                    </a:lnTo>
                    <a:lnTo>
                      <a:pt x="2068" y="448"/>
                    </a:lnTo>
                    <a:lnTo>
                      <a:pt x="2085" y="452"/>
                    </a:lnTo>
                    <a:lnTo>
                      <a:pt x="2103" y="455"/>
                    </a:lnTo>
                    <a:lnTo>
                      <a:pt x="2121" y="459"/>
                    </a:lnTo>
                    <a:lnTo>
                      <a:pt x="2138" y="463"/>
                    </a:lnTo>
                    <a:lnTo>
                      <a:pt x="2156" y="466"/>
                    </a:lnTo>
                    <a:lnTo>
                      <a:pt x="2174" y="470"/>
                    </a:lnTo>
                    <a:lnTo>
                      <a:pt x="2191" y="474"/>
                    </a:lnTo>
                    <a:lnTo>
                      <a:pt x="2209" y="477"/>
                    </a:lnTo>
                    <a:lnTo>
                      <a:pt x="2227" y="481"/>
                    </a:lnTo>
                    <a:lnTo>
                      <a:pt x="2244" y="484"/>
                    </a:lnTo>
                    <a:lnTo>
                      <a:pt x="2262" y="488"/>
                    </a:lnTo>
                    <a:lnTo>
                      <a:pt x="2280" y="492"/>
                    </a:lnTo>
                    <a:lnTo>
                      <a:pt x="2298" y="495"/>
                    </a:lnTo>
                    <a:lnTo>
                      <a:pt x="2315" y="499"/>
                    </a:lnTo>
                    <a:lnTo>
                      <a:pt x="2333" y="503"/>
                    </a:lnTo>
                    <a:lnTo>
                      <a:pt x="2351" y="506"/>
                    </a:lnTo>
                    <a:lnTo>
                      <a:pt x="2368" y="510"/>
                    </a:lnTo>
                    <a:lnTo>
                      <a:pt x="2386" y="513"/>
                    </a:lnTo>
                    <a:lnTo>
                      <a:pt x="2404" y="517"/>
                    </a:lnTo>
                    <a:lnTo>
                      <a:pt x="2421" y="521"/>
                    </a:lnTo>
                    <a:lnTo>
                      <a:pt x="2439" y="524"/>
                    </a:lnTo>
                    <a:lnTo>
                      <a:pt x="2457" y="528"/>
                    </a:lnTo>
                    <a:lnTo>
                      <a:pt x="2474" y="531"/>
                    </a:lnTo>
                    <a:lnTo>
                      <a:pt x="2492" y="535"/>
                    </a:lnTo>
                    <a:lnTo>
                      <a:pt x="2510" y="538"/>
                    </a:lnTo>
                    <a:lnTo>
                      <a:pt x="2527" y="542"/>
                    </a:lnTo>
                    <a:lnTo>
                      <a:pt x="2545" y="546"/>
                    </a:lnTo>
                    <a:lnTo>
                      <a:pt x="2563" y="549"/>
                    </a:lnTo>
                    <a:lnTo>
                      <a:pt x="2580" y="553"/>
                    </a:lnTo>
                    <a:lnTo>
                      <a:pt x="2598" y="556"/>
                    </a:lnTo>
                    <a:lnTo>
                      <a:pt x="2616" y="560"/>
                    </a:lnTo>
                    <a:lnTo>
                      <a:pt x="2633" y="563"/>
                    </a:lnTo>
                    <a:lnTo>
                      <a:pt x="2651" y="567"/>
                    </a:lnTo>
                    <a:lnTo>
                      <a:pt x="2669" y="571"/>
                    </a:lnTo>
                    <a:lnTo>
                      <a:pt x="2686" y="574"/>
                    </a:lnTo>
                    <a:lnTo>
                      <a:pt x="2704" y="578"/>
                    </a:lnTo>
                    <a:lnTo>
                      <a:pt x="2722" y="581"/>
                    </a:lnTo>
                    <a:lnTo>
                      <a:pt x="2739" y="585"/>
                    </a:lnTo>
                    <a:lnTo>
                      <a:pt x="2757" y="588"/>
                    </a:lnTo>
                    <a:lnTo>
                      <a:pt x="2775" y="592"/>
                    </a:lnTo>
                    <a:lnTo>
                      <a:pt x="2792" y="595"/>
                    </a:lnTo>
                    <a:lnTo>
                      <a:pt x="2810" y="599"/>
                    </a:lnTo>
                    <a:lnTo>
                      <a:pt x="2828" y="603"/>
                    </a:lnTo>
                    <a:lnTo>
                      <a:pt x="2845" y="606"/>
                    </a:lnTo>
                    <a:lnTo>
                      <a:pt x="2863" y="610"/>
                    </a:lnTo>
                    <a:lnTo>
                      <a:pt x="2881" y="613"/>
                    </a:lnTo>
                    <a:lnTo>
                      <a:pt x="2898" y="617"/>
                    </a:lnTo>
                    <a:lnTo>
                      <a:pt x="2916" y="620"/>
                    </a:lnTo>
                    <a:lnTo>
                      <a:pt x="2934" y="624"/>
                    </a:lnTo>
                    <a:lnTo>
                      <a:pt x="2952" y="627"/>
                    </a:lnTo>
                    <a:lnTo>
                      <a:pt x="2969" y="631"/>
                    </a:lnTo>
                    <a:lnTo>
                      <a:pt x="2987" y="634"/>
                    </a:lnTo>
                    <a:lnTo>
                      <a:pt x="3005" y="638"/>
                    </a:lnTo>
                    <a:lnTo>
                      <a:pt x="3022" y="641"/>
                    </a:lnTo>
                    <a:lnTo>
                      <a:pt x="3040" y="645"/>
                    </a:lnTo>
                    <a:lnTo>
                      <a:pt x="3058" y="648"/>
                    </a:lnTo>
                    <a:lnTo>
                      <a:pt x="3075" y="652"/>
                    </a:lnTo>
                    <a:lnTo>
                      <a:pt x="3093" y="655"/>
                    </a:lnTo>
                    <a:lnTo>
                      <a:pt x="3111" y="659"/>
                    </a:lnTo>
                    <a:lnTo>
                      <a:pt x="3128" y="662"/>
                    </a:lnTo>
                    <a:lnTo>
                      <a:pt x="3146" y="666"/>
                    </a:lnTo>
                    <a:lnTo>
                      <a:pt x="3164" y="669"/>
                    </a:lnTo>
                    <a:lnTo>
                      <a:pt x="3181" y="673"/>
                    </a:lnTo>
                    <a:lnTo>
                      <a:pt x="3199" y="676"/>
                    </a:lnTo>
                    <a:lnTo>
                      <a:pt x="3217" y="680"/>
                    </a:lnTo>
                    <a:lnTo>
                      <a:pt x="3234" y="683"/>
                    </a:lnTo>
                    <a:lnTo>
                      <a:pt x="3252" y="687"/>
                    </a:lnTo>
                    <a:lnTo>
                      <a:pt x="3270" y="690"/>
                    </a:lnTo>
                    <a:lnTo>
                      <a:pt x="3287" y="694"/>
                    </a:lnTo>
                    <a:lnTo>
                      <a:pt x="3305" y="697"/>
                    </a:lnTo>
                    <a:lnTo>
                      <a:pt x="3323" y="700"/>
                    </a:lnTo>
                    <a:lnTo>
                      <a:pt x="3340" y="704"/>
                    </a:lnTo>
                    <a:lnTo>
                      <a:pt x="3358" y="707"/>
                    </a:lnTo>
                    <a:lnTo>
                      <a:pt x="3376" y="711"/>
                    </a:lnTo>
                    <a:lnTo>
                      <a:pt x="3393" y="714"/>
                    </a:lnTo>
                    <a:lnTo>
                      <a:pt x="3411" y="718"/>
                    </a:lnTo>
                    <a:lnTo>
                      <a:pt x="3429" y="721"/>
                    </a:lnTo>
                    <a:lnTo>
                      <a:pt x="3446" y="725"/>
                    </a:lnTo>
                    <a:lnTo>
                      <a:pt x="3464" y="728"/>
                    </a:lnTo>
                    <a:lnTo>
                      <a:pt x="3482" y="731"/>
                    </a:lnTo>
                    <a:lnTo>
                      <a:pt x="3499" y="735"/>
                    </a:lnTo>
                    <a:lnTo>
                      <a:pt x="3517" y="738"/>
                    </a:lnTo>
                    <a:lnTo>
                      <a:pt x="3535" y="742"/>
                    </a:lnTo>
                    <a:lnTo>
                      <a:pt x="3553" y="745"/>
                    </a:lnTo>
                    <a:lnTo>
                      <a:pt x="3570" y="749"/>
                    </a:lnTo>
                    <a:lnTo>
                      <a:pt x="3588" y="752"/>
                    </a:lnTo>
                    <a:lnTo>
                      <a:pt x="3606" y="755"/>
                    </a:lnTo>
                    <a:lnTo>
                      <a:pt x="3623" y="759"/>
                    </a:lnTo>
                    <a:lnTo>
                      <a:pt x="3641" y="762"/>
                    </a:lnTo>
                    <a:lnTo>
                      <a:pt x="3659" y="766"/>
                    </a:lnTo>
                    <a:lnTo>
                      <a:pt x="3676" y="769"/>
                    </a:lnTo>
                    <a:lnTo>
                      <a:pt x="3694" y="772"/>
                    </a:lnTo>
                    <a:lnTo>
                      <a:pt x="3712" y="776"/>
                    </a:lnTo>
                    <a:lnTo>
                      <a:pt x="3729" y="779"/>
                    </a:lnTo>
                    <a:lnTo>
                      <a:pt x="3747" y="783"/>
                    </a:lnTo>
                    <a:lnTo>
                      <a:pt x="3765" y="786"/>
                    </a:lnTo>
                    <a:lnTo>
                      <a:pt x="3782" y="789"/>
                    </a:lnTo>
                    <a:lnTo>
                      <a:pt x="3800" y="793"/>
                    </a:lnTo>
                    <a:lnTo>
                      <a:pt x="3818" y="796"/>
                    </a:lnTo>
                    <a:lnTo>
                      <a:pt x="3835" y="800"/>
                    </a:lnTo>
                    <a:lnTo>
                      <a:pt x="3853" y="803"/>
                    </a:lnTo>
                    <a:lnTo>
                      <a:pt x="3871" y="806"/>
                    </a:lnTo>
                    <a:lnTo>
                      <a:pt x="3888" y="810"/>
                    </a:lnTo>
                    <a:lnTo>
                      <a:pt x="3906" y="813"/>
                    </a:lnTo>
                    <a:lnTo>
                      <a:pt x="3924" y="817"/>
                    </a:lnTo>
                    <a:lnTo>
                      <a:pt x="3941" y="820"/>
                    </a:lnTo>
                    <a:lnTo>
                      <a:pt x="3959" y="823"/>
                    </a:lnTo>
                    <a:lnTo>
                      <a:pt x="3977" y="827"/>
                    </a:lnTo>
                    <a:lnTo>
                      <a:pt x="3994" y="830"/>
                    </a:lnTo>
                    <a:lnTo>
                      <a:pt x="4012" y="833"/>
                    </a:lnTo>
                    <a:lnTo>
                      <a:pt x="4030" y="837"/>
                    </a:lnTo>
                    <a:lnTo>
                      <a:pt x="4047" y="840"/>
                    </a:lnTo>
                    <a:lnTo>
                      <a:pt x="4065" y="843"/>
                    </a:lnTo>
                    <a:lnTo>
                      <a:pt x="4083" y="847"/>
                    </a:lnTo>
                    <a:lnTo>
                      <a:pt x="4100" y="850"/>
                    </a:lnTo>
                    <a:lnTo>
                      <a:pt x="4118" y="853"/>
                    </a:lnTo>
                    <a:lnTo>
                      <a:pt x="4136" y="857"/>
                    </a:lnTo>
                    <a:lnTo>
                      <a:pt x="4153" y="860"/>
                    </a:lnTo>
                    <a:lnTo>
                      <a:pt x="4171" y="863"/>
                    </a:lnTo>
                    <a:lnTo>
                      <a:pt x="4189" y="867"/>
                    </a:lnTo>
                    <a:lnTo>
                      <a:pt x="4207" y="870"/>
                    </a:lnTo>
                    <a:lnTo>
                      <a:pt x="4224" y="873"/>
                    </a:lnTo>
                    <a:lnTo>
                      <a:pt x="4242" y="877"/>
                    </a:lnTo>
                    <a:lnTo>
                      <a:pt x="4260" y="880"/>
                    </a:lnTo>
                    <a:lnTo>
                      <a:pt x="4277" y="883"/>
                    </a:lnTo>
                    <a:lnTo>
                      <a:pt x="4295" y="887"/>
                    </a:lnTo>
                    <a:lnTo>
                      <a:pt x="4313" y="890"/>
                    </a:lnTo>
                    <a:lnTo>
                      <a:pt x="4330" y="893"/>
                    </a:lnTo>
                    <a:lnTo>
                      <a:pt x="4348" y="897"/>
                    </a:lnTo>
                    <a:lnTo>
                      <a:pt x="4366" y="900"/>
                    </a:lnTo>
                    <a:lnTo>
                      <a:pt x="4383" y="903"/>
                    </a:lnTo>
                    <a:lnTo>
                      <a:pt x="4401" y="907"/>
                    </a:lnTo>
                    <a:lnTo>
                      <a:pt x="4419" y="910"/>
                    </a:lnTo>
                    <a:lnTo>
                      <a:pt x="4436" y="913"/>
                    </a:lnTo>
                    <a:lnTo>
                      <a:pt x="4454" y="917"/>
                    </a:lnTo>
                    <a:lnTo>
                      <a:pt x="4472" y="920"/>
                    </a:lnTo>
                    <a:lnTo>
                      <a:pt x="4489" y="923"/>
                    </a:lnTo>
                    <a:lnTo>
                      <a:pt x="4507" y="926"/>
                    </a:lnTo>
                    <a:lnTo>
                      <a:pt x="4525" y="930"/>
                    </a:lnTo>
                  </a:path>
                </a:pathLst>
              </a:custGeom>
              <a:noFill/>
              <a:ln w="28575">
                <a:solidFill>
                  <a:schemeClr val="accent4">
                    <a:lumMod val="7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35" name="Rectangle 134"/>
              <p:cNvSpPr>
                <a:spLocks noChangeArrowheads="1"/>
              </p:cNvSpPr>
              <p:nvPr/>
            </p:nvSpPr>
            <p:spPr bwMode="auto">
              <a:xfrm>
                <a:off x="1569" y="4121"/>
                <a:ext cx="25" cy="25"/>
              </a:xfrm>
              <a:prstGeom prst="rect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36" name="Rectangle 135"/>
              <p:cNvSpPr>
                <a:spLocks noChangeArrowheads="1"/>
              </p:cNvSpPr>
              <p:nvPr/>
            </p:nvSpPr>
            <p:spPr bwMode="auto">
              <a:xfrm>
                <a:off x="1608" y="4136"/>
                <a:ext cx="26" cy="26"/>
              </a:xfrm>
              <a:prstGeom prst="rect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37" name="Rectangle 136"/>
              <p:cNvSpPr>
                <a:spLocks noChangeArrowheads="1"/>
              </p:cNvSpPr>
              <p:nvPr/>
            </p:nvSpPr>
            <p:spPr bwMode="auto">
              <a:xfrm>
                <a:off x="1667" y="4109"/>
                <a:ext cx="26" cy="26"/>
              </a:xfrm>
              <a:prstGeom prst="rect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38" name="Rectangle 137"/>
              <p:cNvSpPr>
                <a:spLocks noChangeArrowheads="1"/>
              </p:cNvSpPr>
              <p:nvPr/>
            </p:nvSpPr>
            <p:spPr bwMode="auto">
              <a:xfrm>
                <a:off x="1726" y="4042"/>
                <a:ext cx="26" cy="25"/>
              </a:xfrm>
              <a:prstGeom prst="rect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39" name="Rectangle 138"/>
              <p:cNvSpPr>
                <a:spLocks noChangeArrowheads="1"/>
              </p:cNvSpPr>
              <p:nvPr/>
            </p:nvSpPr>
            <p:spPr bwMode="auto">
              <a:xfrm>
                <a:off x="1864" y="3937"/>
                <a:ext cx="25" cy="25"/>
              </a:xfrm>
              <a:prstGeom prst="rect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40" name="Rectangle 139"/>
              <p:cNvSpPr>
                <a:spLocks noChangeArrowheads="1"/>
              </p:cNvSpPr>
              <p:nvPr/>
            </p:nvSpPr>
            <p:spPr bwMode="auto">
              <a:xfrm>
                <a:off x="1962" y="3840"/>
                <a:ext cx="26" cy="26"/>
              </a:xfrm>
              <a:prstGeom prst="rect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41" name="Rectangle 140"/>
              <p:cNvSpPr>
                <a:spLocks noChangeArrowheads="1"/>
              </p:cNvSpPr>
              <p:nvPr/>
            </p:nvSpPr>
            <p:spPr bwMode="auto">
              <a:xfrm>
                <a:off x="2060" y="3828"/>
                <a:ext cx="26" cy="26"/>
              </a:xfrm>
              <a:prstGeom prst="rect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42" name="Rectangle 141"/>
              <p:cNvSpPr>
                <a:spLocks noChangeArrowheads="1"/>
              </p:cNvSpPr>
              <p:nvPr/>
            </p:nvSpPr>
            <p:spPr bwMode="auto">
              <a:xfrm>
                <a:off x="2159" y="3787"/>
                <a:ext cx="25" cy="26"/>
              </a:xfrm>
              <a:prstGeom prst="rect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43" name="Rectangle 142"/>
              <p:cNvSpPr>
                <a:spLocks noChangeArrowheads="1"/>
              </p:cNvSpPr>
              <p:nvPr/>
            </p:nvSpPr>
            <p:spPr bwMode="auto">
              <a:xfrm>
                <a:off x="2257" y="3838"/>
                <a:ext cx="25" cy="25"/>
              </a:xfrm>
              <a:prstGeom prst="rect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44" name="Rectangle 143"/>
              <p:cNvSpPr>
                <a:spLocks noChangeArrowheads="1"/>
              </p:cNvSpPr>
              <p:nvPr/>
            </p:nvSpPr>
            <p:spPr bwMode="auto">
              <a:xfrm>
                <a:off x="2453" y="3771"/>
                <a:ext cx="26" cy="26"/>
              </a:xfrm>
              <a:prstGeom prst="rect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45" name="Rectangle 144"/>
              <p:cNvSpPr>
                <a:spLocks noChangeArrowheads="1"/>
              </p:cNvSpPr>
              <p:nvPr/>
            </p:nvSpPr>
            <p:spPr bwMode="auto">
              <a:xfrm>
                <a:off x="2552" y="3767"/>
                <a:ext cx="26" cy="25"/>
              </a:xfrm>
              <a:prstGeom prst="rect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46" name="Rectangle 145"/>
              <p:cNvSpPr>
                <a:spLocks noChangeArrowheads="1"/>
              </p:cNvSpPr>
              <p:nvPr/>
            </p:nvSpPr>
            <p:spPr bwMode="auto">
              <a:xfrm>
                <a:off x="2650" y="3677"/>
                <a:ext cx="26" cy="26"/>
              </a:xfrm>
              <a:prstGeom prst="rect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47" name="Rectangle 146"/>
              <p:cNvSpPr>
                <a:spLocks noChangeArrowheads="1"/>
              </p:cNvSpPr>
              <p:nvPr/>
            </p:nvSpPr>
            <p:spPr bwMode="auto">
              <a:xfrm>
                <a:off x="2748" y="3643"/>
                <a:ext cx="26" cy="26"/>
              </a:xfrm>
              <a:prstGeom prst="rect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48" name="Rectangle 147"/>
              <p:cNvSpPr>
                <a:spLocks noChangeArrowheads="1"/>
              </p:cNvSpPr>
              <p:nvPr/>
            </p:nvSpPr>
            <p:spPr bwMode="auto">
              <a:xfrm>
                <a:off x="3142" y="3556"/>
                <a:ext cx="25" cy="26"/>
              </a:xfrm>
              <a:prstGeom prst="rect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49" name="Freeform 148"/>
              <p:cNvSpPr>
                <a:spLocks/>
              </p:cNvSpPr>
              <p:nvPr/>
            </p:nvSpPr>
            <p:spPr bwMode="auto">
              <a:xfrm flipV="1">
                <a:off x="1582" y="3377"/>
                <a:ext cx="1573" cy="756"/>
              </a:xfrm>
              <a:custGeom>
                <a:avLst/>
                <a:gdLst/>
                <a:ahLst/>
                <a:cxnLst>
                  <a:cxn ang="0">
                    <a:pos x="70" y="139"/>
                  </a:cxn>
                  <a:cxn ang="0">
                    <a:pos x="159" y="294"/>
                  </a:cxn>
                  <a:cxn ang="0">
                    <a:pos x="247" y="432"/>
                  </a:cxn>
                  <a:cxn ang="0">
                    <a:pos x="335" y="556"/>
                  </a:cxn>
                  <a:cxn ang="0">
                    <a:pos x="424" y="668"/>
                  </a:cxn>
                  <a:cxn ang="0">
                    <a:pos x="512" y="770"/>
                  </a:cxn>
                  <a:cxn ang="0">
                    <a:pos x="601" y="862"/>
                  </a:cxn>
                  <a:cxn ang="0">
                    <a:pos x="689" y="947"/>
                  </a:cxn>
                  <a:cxn ang="0">
                    <a:pos x="777" y="1024"/>
                  </a:cxn>
                  <a:cxn ang="0">
                    <a:pos x="866" y="1096"/>
                  </a:cxn>
                  <a:cxn ang="0">
                    <a:pos x="954" y="1162"/>
                  </a:cxn>
                  <a:cxn ang="0">
                    <a:pos x="1043" y="1223"/>
                  </a:cxn>
                  <a:cxn ang="0">
                    <a:pos x="1131" y="1280"/>
                  </a:cxn>
                  <a:cxn ang="0">
                    <a:pos x="1219" y="1333"/>
                  </a:cxn>
                  <a:cxn ang="0">
                    <a:pos x="1308" y="1382"/>
                  </a:cxn>
                  <a:cxn ang="0">
                    <a:pos x="1396" y="1429"/>
                  </a:cxn>
                  <a:cxn ang="0">
                    <a:pos x="1484" y="1472"/>
                  </a:cxn>
                  <a:cxn ang="0">
                    <a:pos x="1573" y="1513"/>
                  </a:cxn>
                  <a:cxn ang="0">
                    <a:pos x="1661" y="1552"/>
                  </a:cxn>
                  <a:cxn ang="0">
                    <a:pos x="1750" y="1588"/>
                  </a:cxn>
                  <a:cxn ang="0">
                    <a:pos x="1838" y="1622"/>
                  </a:cxn>
                  <a:cxn ang="0">
                    <a:pos x="1926" y="1655"/>
                  </a:cxn>
                  <a:cxn ang="0">
                    <a:pos x="2015" y="1686"/>
                  </a:cxn>
                  <a:cxn ang="0">
                    <a:pos x="2103" y="1715"/>
                  </a:cxn>
                  <a:cxn ang="0">
                    <a:pos x="2191" y="1743"/>
                  </a:cxn>
                  <a:cxn ang="0">
                    <a:pos x="2280" y="1769"/>
                  </a:cxn>
                  <a:cxn ang="0">
                    <a:pos x="2368" y="1794"/>
                  </a:cxn>
                  <a:cxn ang="0">
                    <a:pos x="2457" y="1818"/>
                  </a:cxn>
                  <a:cxn ang="0">
                    <a:pos x="2545" y="1841"/>
                  </a:cxn>
                  <a:cxn ang="0">
                    <a:pos x="2633" y="1863"/>
                  </a:cxn>
                  <a:cxn ang="0">
                    <a:pos x="2722" y="1884"/>
                  </a:cxn>
                  <a:cxn ang="0">
                    <a:pos x="2810" y="1904"/>
                  </a:cxn>
                  <a:cxn ang="0">
                    <a:pos x="2898" y="1924"/>
                  </a:cxn>
                  <a:cxn ang="0">
                    <a:pos x="2987" y="1942"/>
                  </a:cxn>
                  <a:cxn ang="0">
                    <a:pos x="3075" y="1960"/>
                  </a:cxn>
                  <a:cxn ang="0">
                    <a:pos x="3164" y="1977"/>
                  </a:cxn>
                  <a:cxn ang="0">
                    <a:pos x="3252" y="1993"/>
                  </a:cxn>
                  <a:cxn ang="0">
                    <a:pos x="3340" y="2009"/>
                  </a:cxn>
                  <a:cxn ang="0">
                    <a:pos x="3429" y="2024"/>
                  </a:cxn>
                  <a:cxn ang="0">
                    <a:pos x="3517" y="2039"/>
                  </a:cxn>
                  <a:cxn ang="0">
                    <a:pos x="3606" y="2053"/>
                  </a:cxn>
                  <a:cxn ang="0">
                    <a:pos x="3694" y="2067"/>
                  </a:cxn>
                  <a:cxn ang="0">
                    <a:pos x="3782" y="2080"/>
                  </a:cxn>
                  <a:cxn ang="0">
                    <a:pos x="3871" y="2093"/>
                  </a:cxn>
                  <a:cxn ang="0">
                    <a:pos x="3959" y="2105"/>
                  </a:cxn>
                  <a:cxn ang="0">
                    <a:pos x="4047" y="2117"/>
                  </a:cxn>
                  <a:cxn ang="0">
                    <a:pos x="4136" y="2129"/>
                  </a:cxn>
                  <a:cxn ang="0">
                    <a:pos x="4224" y="2140"/>
                  </a:cxn>
                  <a:cxn ang="0">
                    <a:pos x="4313" y="2151"/>
                  </a:cxn>
                  <a:cxn ang="0">
                    <a:pos x="4401" y="2161"/>
                  </a:cxn>
                  <a:cxn ang="0">
                    <a:pos x="4489" y="2171"/>
                  </a:cxn>
                </a:cxnLst>
                <a:rect l="0" t="0" r="r" b="b"/>
                <a:pathLst>
                  <a:path w="4525" h="2175">
                    <a:moveTo>
                      <a:pt x="0" y="0"/>
                    </a:moveTo>
                    <a:lnTo>
                      <a:pt x="17" y="36"/>
                    </a:lnTo>
                    <a:lnTo>
                      <a:pt x="35" y="71"/>
                    </a:lnTo>
                    <a:lnTo>
                      <a:pt x="53" y="105"/>
                    </a:lnTo>
                    <a:lnTo>
                      <a:pt x="70" y="139"/>
                    </a:lnTo>
                    <a:lnTo>
                      <a:pt x="88" y="171"/>
                    </a:lnTo>
                    <a:lnTo>
                      <a:pt x="106" y="203"/>
                    </a:lnTo>
                    <a:lnTo>
                      <a:pt x="123" y="234"/>
                    </a:lnTo>
                    <a:lnTo>
                      <a:pt x="141" y="264"/>
                    </a:lnTo>
                    <a:lnTo>
                      <a:pt x="159" y="294"/>
                    </a:lnTo>
                    <a:lnTo>
                      <a:pt x="176" y="323"/>
                    </a:lnTo>
                    <a:lnTo>
                      <a:pt x="194" y="351"/>
                    </a:lnTo>
                    <a:lnTo>
                      <a:pt x="212" y="379"/>
                    </a:lnTo>
                    <a:lnTo>
                      <a:pt x="229" y="406"/>
                    </a:lnTo>
                    <a:lnTo>
                      <a:pt x="247" y="432"/>
                    </a:lnTo>
                    <a:lnTo>
                      <a:pt x="265" y="458"/>
                    </a:lnTo>
                    <a:lnTo>
                      <a:pt x="282" y="483"/>
                    </a:lnTo>
                    <a:lnTo>
                      <a:pt x="300" y="508"/>
                    </a:lnTo>
                    <a:lnTo>
                      <a:pt x="318" y="533"/>
                    </a:lnTo>
                    <a:lnTo>
                      <a:pt x="335" y="556"/>
                    </a:lnTo>
                    <a:lnTo>
                      <a:pt x="353" y="580"/>
                    </a:lnTo>
                    <a:lnTo>
                      <a:pt x="371" y="602"/>
                    </a:lnTo>
                    <a:lnTo>
                      <a:pt x="388" y="625"/>
                    </a:lnTo>
                    <a:lnTo>
                      <a:pt x="406" y="647"/>
                    </a:lnTo>
                    <a:lnTo>
                      <a:pt x="424" y="668"/>
                    </a:lnTo>
                    <a:lnTo>
                      <a:pt x="442" y="689"/>
                    </a:lnTo>
                    <a:lnTo>
                      <a:pt x="459" y="710"/>
                    </a:lnTo>
                    <a:lnTo>
                      <a:pt x="477" y="730"/>
                    </a:lnTo>
                    <a:lnTo>
                      <a:pt x="495" y="750"/>
                    </a:lnTo>
                    <a:lnTo>
                      <a:pt x="512" y="770"/>
                    </a:lnTo>
                    <a:lnTo>
                      <a:pt x="530" y="789"/>
                    </a:lnTo>
                    <a:lnTo>
                      <a:pt x="548" y="808"/>
                    </a:lnTo>
                    <a:lnTo>
                      <a:pt x="565" y="826"/>
                    </a:lnTo>
                    <a:lnTo>
                      <a:pt x="583" y="844"/>
                    </a:lnTo>
                    <a:lnTo>
                      <a:pt x="601" y="862"/>
                    </a:lnTo>
                    <a:lnTo>
                      <a:pt x="618" y="880"/>
                    </a:lnTo>
                    <a:lnTo>
                      <a:pt x="636" y="897"/>
                    </a:lnTo>
                    <a:lnTo>
                      <a:pt x="654" y="914"/>
                    </a:lnTo>
                    <a:lnTo>
                      <a:pt x="671" y="930"/>
                    </a:lnTo>
                    <a:lnTo>
                      <a:pt x="689" y="947"/>
                    </a:lnTo>
                    <a:lnTo>
                      <a:pt x="707" y="963"/>
                    </a:lnTo>
                    <a:lnTo>
                      <a:pt x="724" y="978"/>
                    </a:lnTo>
                    <a:lnTo>
                      <a:pt x="742" y="994"/>
                    </a:lnTo>
                    <a:lnTo>
                      <a:pt x="760" y="1009"/>
                    </a:lnTo>
                    <a:lnTo>
                      <a:pt x="777" y="1024"/>
                    </a:lnTo>
                    <a:lnTo>
                      <a:pt x="795" y="1039"/>
                    </a:lnTo>
                    <a:lnTo>
                      <a:pt x="813" y="1053"/>
                    </a:lnTo>
                    <a:lnTo>
                      <a:pt x="830" y="1068"/>
                    </a:lnTo>
                    <a:lnTo>
                      <a:pt x="848" y="1082"/>
                    </a:lnTo>
                    <a:lnTo>
                      <a:pt x="866" y="1096"/>
                    </a:lnTo>
                    <a:lnTo>
                      <a:pt x="883" y="1109"/>
                    </a:lnTo>
                    <a:lnTo>
                      <a:pt x="901" y="1123"/>
                    </a:lnTo>
                    <a:lnTo>
                      <a:pt x="919" y="1136"/>
                    </a:lnTo>
                    <a:lnTo>
                      <a:pt x="936" y="1149"/>
                    </a:lnTo>
                    <a:lnTo>
                      <a:pt x="954" y="1162"/>
                    </a:lnTo>
                    <a:lnTo>
                      <a:pt x="972" y="1174"/>
                    </a:lnTo>
                    <a:lnTo>
                      <a:pt x="989" y="1187"/>
                    </a:lnTo>
                    <a:lnTo>
                      <a:pt x="1007" y="1199"/>
                    </a:lnTo>
                    <a:lnTo>
                      <a:pt x="1025" y="1211"/>
                    </a:lnTo>
                    <a:lnTo>
                      <a:pt x="1043" y="1223"/>
                    </a:lnTo>
                    <a:lnTo>
                      <a:pt x="1060" y="1235"/>
                    </a:lnTo>
                    <a:lnTo>
                      <a:pt x="1078" y="1246"/>
                    </a:lnTo>
                    <a:lnTo>
                      <a:pt x="1096" y="1257"/>
                    </a:lnTo>
                    <a:lnTo>
                      <a:pt x="1113" y="1269"/>
                    </a:lnTo>
                    <a:lnTo>
                      <a:pt x="1131" y="1280"/>
                    </a:lnTo>
                    <a:lnTo>
                      <a:pt x="1149" y="1291"/>
                    </a:lnTo>
                    <a:lnTo>
                      <a:pt x="1166" y="1301"/>
                    </a:lnTo>
                    <a:lnTo>
                      <a:pt x="1184" y="1312"/>
                    </a:lnTo>
                    <a:lnTo>
                      <a:pt x="1202" y="1322"/>
                    </a:lnTo>
                    <a:lnTo>
                      <a:pt x="1219" y="1333"/>
                    </a:lnTo>
                    <a:lnTo>
                      <a:pt x="1237" y="1343"/>
                    </a:lnTo>
                    <a:lnTo>
                      <a:pt x="1255" y="1353"/>
                    </a:lnTo>
                    <a:lnTo>
                      <a:pt x="1272" y="1363"/>
                    </a:lnTo>
                    <a:lnTo>
                      <a:pt x="1290" y="1373"/>
                    </a:lnTo>
                    <a:lnTo>
                      <a:pt x="1308" y="1382"/>
                    </a:lnTo>
                    <a:lnTo>
                      <a:pt x="1325" y="1392"/>
                    </a:lnTo>
                    <a:lnTo>
                      <a:pt x="1343" y="1401"/>
                    </a:lnTo>
                    <a:lnTo>
                      <a:pt x="1361" y="1410"/>
                    </a:lnTo>
                    <a:lnTo>
                      <a:pt x="1378" y="1420"/>
                    </a:lnTo>
                    <a:lnTo>
                      <a:pt x="1396" y="1429"/>
                    </a:lnTo>
                    <a:lnTo>
                      <a:pt x="1414" y="1438"/>
                    </a:lnTo>
                    <a:lnTo>
                      <a:pt x="1431" y="1446"/>
                    </a:lnTo>
                    <a:lnTo>
                      <a:pt x="1449" y="1455"/>
                    </a:lnTo>
                    <a:lnTo>
                      <a:pt x="1467" y="1464"/>
                    </a:lnTo>
                    <a:lnTo>
                      <a:pt x="1484" y="1472"/>
                    </a:lnTo>
                    <a:lnTo>
                      <a:pt x="1502" y="1480"/>
                    </a:lnTo>
                    <a:lnTo>
                      <a:pt x="1520" y="1489"/>
                    </a:lnTo>
                    <a:lnTo>
                      <a:pt x="1537" y="1497"/>
                    </a:lnTo>
                    <a:lnTo>
                      <a:pt x="1555" y="1505"/>
                    </a:lnTo>
                    <a:lnTo>
                      <a:pt x="1573" y="1513"/>
                    </a:lnTo>
                    <a:lnTo>
                      <a:pt x="1590" y="1521"/>
                    </a:lnTo>
                    <a:lnTo>
                      <a:pt x="1608" y="1529"/>
                    </a:lnTo>
                    <a:lnTo>
                      <a:pt x="1626" y="1536"/>
                    </a:lnTo>
                    <a:lnTo>
                      <a:pt x="1643" y="1544"/>
                    </a:lnTo>
                    <a:lnTo>
                      <a:pt x="1661" y="1552"/>
                    </a:lnTo>
                    <a:lnTo>
                      <a:pt x="1679" y="1559"/>
                    </a:lnTo>
                    <a:lnTo>
                      <a:pt x="1697" y="1566"/>
                    </a:lnTo>
                    <a:lnTo>
                      <a:pt x="1714" y="1574"/>
                    </a:lnTo>
                    <a:lnTo>
                      <a:pt x="1732" y="1581"/>
                    </a:lnTo>
                    <a:lnTo>
                      <a:pt x="1750" y="1588"/>
                    </a:lnTo>
                    <a:lnTo>
                      <a:pt x="1767" y="1595"/>
                    </a:lnTo>
                    <a:lnTo>
                      <a:pt x="1785" y="1602"/>
                    </a:lnTo>
                    <a:lnTo>
                      <a:pt x="1803" y="1609"/>
                    </a:lnTo>
                    <a:lnTo>
                      <a:pt x="1820" y="1615"/>
                    </a:lnTo>
                    <a:lnTo>
                      <a:pt x="1838" y="1622"/>
                    </a:lnTo>
                    <a:lnTo>
                      <a:pt x="1856" y="1629"/>
                    </a:lnTo>
                    <a:lnTo>
                      <a:pt x="1873" y="1635"/>
                    </a:lnTo>
                    <a:lnTo>
                      <a:pt x="1891" y="1642"/>
                    </a:lnTo>
                    <a:lnTo>
                      <a:pt x="1909" y="1648"/>
                    </a:lnTo>
                    <a:lnTo>
                      <a:pt x="1926" y="1655"/>
                    </a:lnTo>
                    <a:lnTo>
                      <a:pt x="1944" y="1661"/>
                    </a:lnTo>
                    <a:lnTo>
                      <a:pt x="1962" y="1667"/>
                    </a:lnTo>
                    <a:lnTo>
                      <a:pt x="1979" y="1673"/>
                    </a:lnTo>
                    <a:lnTo>
                      <a:pt x="1997" y="1679"/>
                    </a:lnTo>
                    <a:lnTo>
                      <a:pt x="2015" y="1686"/>
                    </a:lnTo>
                    <a:lnTo>
                      <a:pt x="2032" y="1691"/>
                    </a:lnTo>
                    <a:lnTo>
                      <a:pt x="2050" y="1697"/>
                    </a:lnTo>
                    <a:lnTo>
                      <a:pt x="2068" y="1703"/>
                    </a:lnTo>
                    <a:lnTo>
                      <a:pt x="2085" y="1709"/>
                    </a:lnTo>
                    <a:lnTo>
                      <a:pt x="2103" y="1715"/>
                    </a:lnTo>
                    <a:lnTo>
                      <a:pt x="2121" y="1720"/>
                    </a:lnTo>
                    <a:lnTo>
                      <a:pt x="2138" y="1726"/>
                    </a:lnTo>
                    <a:lnTo>
                      <a:pt x="2156" y="1732"/>
                    </a:lnTo>
                    <a:lnTo>
                      <a:pt x="2174" y="1737"/>
                    </a:lnTo>
                    <a:lnTo>
                      <a:pt x="2191" y="1743"/>
                    </a:lnTo>
                    <a:lnTo>
                      <a:pt x="2209" y="1748"/>
                    </a:lnTo>
                    <a:lnTo>
                      <a:pt x="2227" y="1753"/>
                    </a:lnTo>
                    <a:lnTo>
                      <a:pt x="2244" y="1759"/>
                    </a:lnTo>
                    <a:lnTo>
                      <a:pt x="2262" y="1764"/>
                    </a:lnTo>
                    <a:lnTo>
                      <a:pt x="2280" y="1769"/>
                    </a:lnTo>
                    <a:lnTo>
                      <a:pt x="2298" y="1774"/>
                    </a:lnTo>
                    <a:lnTo>
                      <a:pt x="2315" y="1779"/>
                    </a:lnTo>
                    <a:lnTo>
                      <a:pt x="2333" y="1784"/>
                    </a:lnTo>
                    <a:lnTo>
                      <a:pt x="2351" y="1789"/>
                    </a:lnTo>
                    <a:lnTo>
                      <a:pt x="2368" y="1794"/>
                    </a:lnTo>
                    <a:lnTo>
                      <a:pt x="2386" y="1799"/>
                    </a:lnTo>
                    <a:lnTo>
                      <a:pt x="2404" y="1804"/>
                    </a:lnTo>
                    <a:lnTo>
                      <a:pt x="2421" y="1809"/>
                    </a:lnTo>
                    <a:lnTo>
                      <a:pt x="2439" y="1814"/>
                    </a:lnTo>
                    <a:lnTo>
                      <a:pt x="2457" y="1818"/>
                    </a:lnTo>
                    <a:lnTo>
                      <a:pt x="2474" y="1823"/>
                    </a:lnTo>
                    <a:lnTo>
                      <a:pt x="2492" y="1828"/>
                    </a:lnTo>
                    <a:lnTo>
                      <a:pt x="2510" y="1832"/>
                    </a:lnTo>
                    <a:lnTo>
                      <a:pt x="2527" y="1837"/>
                    </a:lnTo>
                    <a:lnTo>
                      <a:pt x="2545" y="1841"/>
                    </a:lnTo>
                    <a:lnTo>
                      <a:pt x="2563" y="1846"/>
                    </a:lnTo>
                    <a:lnTo>
                      <a:pt x="2580" y="1850"/>
                    </a:lnTo>
                    <a:lnTo>
                      <a:pt x="2598" y="1855"/>
                    </a:lnTo>
                    <a:lnTo>
                      <a:pt x="2616" y="1859"/>
                    </a:lnTo>
                    <a:lnTo>
                      <a:pt x="2633" y="1863"/>
                    </a:lnTo>
                    <a:lnTo>
                      <a:pt x="2651" y="1867"/>
                    </a:lnTo>
                    <a:lnTo>
                      <a:pt x="2669" y="1872"/>
                    </a:lnTo>
                    <a:lnTo>
                      <a:pt x="2686" y="1876"/>
                    </a:lnTo>
                    <a:lnTo>
                      <a:pt x="2704" y="1880"/>
                    </a:lnTo>
                    <a:lnTo>
                      <a:pt x="2722" y="1884"/>
                    </a:lnTo>
                    <a:lnTo>
                      <a:pt x="2739" y="1888"/>
                    </a:lnTo>
                    <a:lnTo>
                      <a:pt x="2757" y="1892"/>
                    </a:lnTo>
                    <a:lnTo>
                      <a:pt x="2775" y="1896"/>
                    </a:lnTo>
                    <a:lnTo>
                      <a:pt x="2792" y="1900"/>
                    </a:lnTo>
                    <a:lnTo>
                      <a:pt x="2810" y="1904"/>
                    </a:lnTo>
                    <a:lnTo>
                      <a:pt x="2828" y="1908"/>
                    </a:lnTo>
                    <a:lnTo>
                      <a:pt x="2845" y="1912"/>
                    </a:lnTo>
                    <a:lnTo>
                      <a:pt x="2863" y="1916"/>
                    </a:lnTo>
                    <a:lnTo>
                      <a:pt x="2881" y="1920"/>
                    </a:lnTo>
                    <a:lnTo>
                      <a:pt x="2898" y="1924"/>
                    </a:lnTo>
                    <a:lnTo>
                      <a:pt x="2916" y="1927"/>
                    </a:lnTo>
                    <a:lnTo>
                      <a:pt x="2934" y="1931"/>
                    </a:lnTo>
                    <a:lnTo>
                      <a:pt x="2952" y="1935"/>
                    </a:lnTo>
                    <a:lnTo>
                      <a:pt x="2969" y="1938"/>
                    </a:lnTo>
                    <a:lnTo>
                      <a:pt x="2987" y="1942"/>
                    </a:lnTo>
                    <a:lnTo>
                      <a:pt x="3005" y="1946"/>
                    </a:lnTo>
                    <a:lnTo>
                      <a:pt x="3022" y="1949"/>
                    </a:lnTo>
                    <a:lnTo>
                      <a:pt x="3040" y="1953"/>
                    </a:lnTo>
                    <a:lnTo>
                      <a:pt x="3058" y="1956"/>
                    </a:lnTo>
                    <a:lnTo>
                      <a:pt x="3075" y="1960"/>
                    </a:lnTo>
                    <a:lnTo>
                      <a:pt x="3093" y="1963"/>
                    </a:lnTo>
                    <a:lnTo>
                      <a:pt x="3111" y="1967"/>
                    </a:lnTo>
                    <a:lnTo>
                      <a:pt x="3128" y="1970"/>
                    </a:lnTo>
                    <a:lnTo>
                      <a:pt x="3146" y="1974"/>
                    </a:lnTo>
                    <a:lnTo>
                      <a:pt x="3164" y="1977"/>
                    </a:lnTo>
                    <a:lnTo>
                      <a:pt x="3181" y="1980"/>
                    </a:lnTo>
                    <a:lnTo>
                      <a:pt x="3199" y="1984"/>
                    </a:lnTo>
                    <a:lnTo>
                      <a:pt x="3217" y="1987"/>
                    </a:lnTo>
                    <a:lnTo>
                      <a:pt x="3234" y="1990"/>
                    </a:lnTo>
                    <a:lnTo>
                      <a:pt x="3252" y="1993"/>
                    </a:lnTo>
                    <a:lnTo>
                      <a:pt x="3270" y="1997"/>
                    </a:lnTo>
                    <a:lnTo>
                      <a:pt x="3287" y="2000"/>
                    </a:lnTo>
                    <a:lnTo>
                      <a:pt x="3305" y="2003"/>
                    </a:lnTo>
                    <a:lnTo>
                      <a:pt x="3323" y="2006"/>
                    </a:lnTo>
                    <a:lnTo>
                      <a:pt x="3340" y="2009"/>
                    </a:lnTo>
                    <a:lnTo>
                      <a:pt x="3358" y="2012"/>
                    </a:lnTo>
                    <a:lnTo>
                      <a:pt x="3376" y="2015"/>
                    </a:lnTo>
                    <a:lnTo>
                      <a:pt x="3393" y="2018"/>
                    </a:lnTo>
                    <a:lnTo>
                      <a:pt x="3411" y="2021"/>
                    </a:lnTo>
                    <a:lnTo>
                      <a:pt x="3429" y="2024"/>
                    </a:lnTo>
                    <a:lnTo>
                      <a:pt x="3446" y="2027"/>
                    </a:lnTo>
                    <a:lnTo>
                      <a:pt x="3464" y="2030"/>
                    </a:lnTo>
                    <a:lnTo>
                      <a:pt x="3482" y="2033"/>
                    </a:lnTo>
                    <a:lnTo>
                      <a:pt x="3499" y="2036"/>
                    </a:lnTo>
                    <a:lnTo>
                      <a:pt x="3517" y="2039"/>
                    </a:lnTo>
                    <a:lnTo>
                      <a:pt x="3535" y="2042"/>
                    </a:lnTo>
                    <a:lnTo>
                      <a:pt x="3553" y="2045"/>
                    </a:lnTo>
                    <a:lnTo>
                      <a:pt x="3570" y="2048"/>
                    </a:lnTo>
                    <a:lnTo>
                      <a:pt x="3588" y="2050"/>
                    </a:lnTo>
                    <a:lnTo>
                      <a:pt x="3606" y="2053"/>
                    </a:lnTo>
                    <a:lnTo>
                      <a:pt x="3623" y="2056"/>
                    </a:lnTo>
                    <a:lnTo>
                      <a:pt x="3641" y="2059"/>
                    </a:lnTo>
                    <a:lnTo>
                      <a:pt x="3659" y="2061"/>
                    </a:lnTo>
                    <a:lnTo>
                      <a:pt x="3676" y="2064"/>
                    </a:lnTo>
                    <a:lnTo>
                      <a:pt x="3694" y="2067"/>
                    </a:lnTo>
                    <a:lnTo>
                      <a:pt x="3712" y="2070"/>
                    </a:lnTo>
                    <a:lnTo>
                      <a:pt x="3729" y="2072"/>
                    </a:lnTo>
                    <a:lnTo>
                      <a:pt x="3747" y="2075"/>
                    </a:lnTo>
                    <a:lnTo>
                      <a:pt x="3765" y="2077"/>
                    </a:lnTo>
                    <a:lnTo>
                      <a:pt x="3782" y="2080"/>
                    </a:lnTo>
                    <a:lnTo>
                      <a:pt x="3800" y="2083"/>
                    </a:lnTo>
                    <a:lnTo>
                      <a:pt x="3818" y="2085"/>
                    </a:lnTo>
                    <a:lnTo>
                      <a:pt x="3835" y="2088"/>
                    </a:lnTo>
                    <a:lnTo>
                      <a:pt x="3853" y="2090"/>
                    </a:lnTo>
                    <a:lnTo>
                      <a:pt x="3871" y="2093"/>
                    </a:lnTo>
                    <a:lnTo>
                      <a:pt x="3888" y="2095"/>
                    </a:lnTo>
                    <a:lnTo>
                      <a:pt x="3906" y="2098"/>
                    </a:lnTo>
                    <a:lnTo>
                      <a:pt x="3924" y="2100"/>
                    </a:lnTo>
                    <a:lnTo>
                      <a:pt x="3941" y="2103"/>
                    </a:lnTo>
                    <a:lnTo>
                      <a:pt x="3959" y="2105"/>
                    </a:lnTo>
                    <a:lnTo>
                      <a:pt x="3977" y="2108"/>
                    </a:lnTo>
                    <a:lnTo>
                      <a:pt x="3994" y="2110"/>
                    </a:lnTo>
                    <a:lnTo>
                      <a:pt x="4012" y="2112"/>
                    </a:lnTo>
                    <a:lnTo>
                      <a:pt x="4030" y="2115"/>
                    </a:lnTo>
                    <a:lnTo>
                      <a:pt x="4047" y="2117"/>
                    </a:lnTo>
                    <a:lnTo>
                      <a:pt x="4065" y="2119"/>
                    </a:lnTo>
                    <a:lnTo>
                      <a:pt x="4083" y="2122"/>
                    </a:lnTo>
                    <a:lnTo>
                      <a:pt x="4100" y="2124"/>
                    </a:lnTo>
                    <a:lnTo>
                      <a:pt x="4118" y="2126"/>
                    </a:lnTo>
                    <a:lnTo>
                      <a:pt x="4136" y="2129"/>
                    </a:lnTo>
                    <a:lnTo>
                      <a:pt x="4153" y="2131"/>
                    </a:lnTo>
                    <a:lnTo>
                      <a:pt x="4171" y="2133"/>
                    </a:lnTo>
                    <a:lnTo>
                      <a:pt x="4189" y="2135"/>
                    </a:lnTo>
                    <a:lnTo>
                      <a:pt x="4207" y="2138"/>
                    </a:lnTo>
                    <a:lnTo>
                      <a:pt x="4224" y="2140"/>
                    </a:lnTo>
                    <a:lnTo>
                      <a:pt x="4242" y="2142"/>
                    </a:lnTo>
                    <a:lnTo>
                      <a:pt x="4260" y="2144"/>
                    </a:lnTo>
                    <a:lnTo>
                      <a:pt x="4277" y="2146"/>
                    </a:lnTo>
                    <a:lnTo>
                      <a:pt x="4295" y="2149"/>
                    </a:lnTo>
                    <a:lnTo>
                      <a:pt x="4313" y="2151"/>
                    </a:lnTo>
                    <a:lnTo>
                      <a:pt x="4330" y="2153"/>
                    </a:lnTo>
                    <a:lnTo>
                      <a:pt x="4348" y="2155"/>
                    </a:lnTo>
                    <a:lnTo>
                      <a:pt x="4366" y="2157"/>
                    </a:lnTo>
                    <a:lnTo>
                      <a:pt x="4383" y="2159"/>
                    </a:lnTo>
                    <a:lnTo>
                      <a:pt x="4401" y="2161"/>
                    </a:lnTo>
                    <a:lnTo>
                      <a:pt x="4419" y="2163"/>
                    </a:lnTo>
                    <a:lnTo>
                      <a:pt x="4436" y="2165"/>
                    </a:lnTo>
                    <a:lnTo>
                      <a:pt x="4454" y="2167"/>
                    </a:lnTo>
                    <a:lnTo>
                      <a:pt x="4472" y="2169"/>
                    </a:lnTo>
                    <a:lnTo>
                      <a:pt x="4489" y="2171"/>
                    </a:lnTo>
                    <a:lnTo>
                      <a:pt x="4507" y="2173"/>
                    </a:lnTo>
                    <a:lnTo>
                      <a:pt x="4525" y="2175"/>
                    </a:lnTo>
                  </a:path>
                </a:pathLst>
              </a:custGeom>
              <a:noFill/>
              <a:ln w="28575">
                <a:solidFill>
                  <a:srgbClr val="0070C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  <p:sp>
            <p:nvSpPr>
              <p:cNvPr id="550" name="Freeform 149"/>
              <p:cNvSpPr>
                <a:spLocks/>
              </p:cNvSpPr>
              <p:nvPr/>
            </p:nvSpPr>
            <p:spPr bwMode="auto">
              <a:xfrm flipV="1">
                <a:off x="1582" y="3594"/>
                <a:ext cx="1573" cy="538"/>
              </a:xfrm>
              <a:custGeom>
                <a:avLst/>
                <a:gdLst/>
                <a:ahLst/>
                <a:cxnLst>
                  <a:cxn ang="0">
                    <a:pos x="70" y="45"/>
                  </a:cxn>
                  <a:cxn ang="0">
                    <a:pos x="159" y="101"/>
                  </a:cxn>
                  <a:cxn ang="0">
                    <a:pos x="247" y="154"/>
                  </a:cxn>
                  <a:cxn ang="0">
                    <a:pos x="335" y="207"/>
                  </a:cxn>
                  <a:cxn ang="0">
                    <a:pos x="424" y="257"/>
                  </a:cxn>
                  <a:cxn ang="0">
                    <a:pos x="512" y="307"/>
                  </a:cxn>
                  <a:cxn ang="0">
                    <a:pos x="601" y="355"/>
                  </a:cxn>
                  <a:cxn ang="0">
                    <a:pos x="689" y="401"/>
                  </a:cxn>
                  <a:cxn ang="0">
                    <a:pos x="777" y="446"/>
                  </a:cxn>
                  <a:cxn ang="0">
                    <a:pos x="866" y="490"/>
                  </a:cxn>
                  <a:cxn ang="0">
                    <a:pos x="954" y="532"/>
                  </a:cxn>
                  <a:cxn ang="0">
                    <a:pos x="1043" y="574"/>
                  </a:cxn>
                  <a:cxn ang="0">
                    <a:pos x="1131" y="613"/>
                  </a:cxn>
                  <a:cxn ang="0">
                    <a:pos x="1219" y="652"/>
                  </a:cxn>
                  <a:cxn ang="0">
                    <a:pos x="1308" y="690"/>
                  </a:cxn>
                  <a:cxn ang="0">
                    <a:pos x="1396" y="726"/>
                  </a:cxn>
                  <a:cxn ang="0">
                    <a:pos x="1484" y="762"/>
                  </a:cxn>
                  <a:cxn ang="0">
                    <a:pos x="1573" y="796"/>
                  </a:cxn>
                  <a:cxn ang="0">
                    <a:pos x="1661" y="829"/>
                  </a:cxn>
                  <a:cxn ang="0">
                    <a:pos x="1750" y="861"/>
                  </a:cxn>
                  <a:cxn ang="0">
                    <a:pos x="1838" y="893"/>
                  </a:cxn>
                  <a:cxn ang="0">
                    <a:pos x="1926" y="923"/>
                  </a:cxn>
                  <a:cxn ang="0">
                    <a:pos x="2015" y="952"/>
                  </a:cxn>
                  <a:cxn ang="0">
                    <a:pos x="2103" y="981"/>
                  </a:cxn>
                  <a:cxn ang="0">
                    <a:pos x="2191" y="1009"/>
                  </a:cxn>
                  <a:cxn ang="0">
                    <a:pos x="2280" y="1035"/>
                  </a:cxn>
                  <a:cxn ang="0">
                    <a:pos x="2368" y="1062"/>
                  </a:cxn>
                  <a:cxn ang="0">
                    <a:pos x="2457" y="1087"/>
                  </a:cxn>
                  <a:cxn ang="0">
                    <a:pos x="2545" y="1112"/>
                  </a:cxn>
                  <a:cxn ang="0">
                    <a:pos x="2633" y="1135"/>
                  </a:cxn>
                  <a:cxn ang="0">
                    <a:pos x="2722" y="1159"/>
                  </a:cxn>
                  <a:cxn ang="0">
                    <a:pos x="2810" y="1181"/>
                  </a:cxn>
                  <a:cxn ang="0">
                    <a:pos x="2898" y="1204"/>
                  </a:cxn>
                  <a:cxn ang="0">
                    <a:pos x="2987" y="1225"/>
                  </a:cxn>
                  <a:cxn ang="0">
                    <a:pos x="3075" y="1246"/>
                  </a:cxn>
                  <a:cxn ang="0">
                    <a:pos x="3164" y="1267"/>
                  </a:cxn>
                  <a:cxn ang="0">
                    <a:pos x="3252" y="1287"/>
                  </a:cxn>
                  <a:cxn ang="0">
                    <a:pos x="3340" y="1307"/>
                  </a:cxn>
                  <a:cxn ang="0">
                    <a:pos x="3429" y="1326"/>
                  </a:cxn>
                  <a:cxn ang="0">
                    <a:pos x="3517" y="1345"/>
                  </a:cxn>
                  <a:cxn ang="0">
                    <a:pos x="3606" y="1363"/>
                  </a:cxn>
                  <a:cxn ang="0">
                    <a:pos x="3694" y="1382"/>
                  </a:cxn>
                  <a:cxn ang="0">
                    <a:pos x="3782" y="1400"/>
                  </a:cxn>
                  <a:cxn ang="0">
                    <a:pos x="3871" y="1418"/>
                  </a:cxn>
                  <a:cxn ang="0">
                    <a:pos x="3959" y="1435"/>
                  </a:cxn>
                  <a:cxn ang="0">
                    <a:pos x="4047" y="1453"/>
                  </a:cxn>
                  <a:cxn ang="0">
                    <a:pos x="4136" y="1470"/>
                  </a:cxn>
                  <a:cxn ang="0">
                    <a:pos x="4224" y="1488"/>
                  </a:cxn>
                  <a:cxn ang="0">
                    <a:pos x="4313" y="1505"/>
                  </a:cxn>
                  <a:cxn ang="0">
                    <a:pos x="4401" y="1522"/>
                  </a:cxn>
                  <a:cxn ang="0">
                    <a:pos x="4489" y="1539"/>
                  </a:cxn>
                </a:cxnLst>
                <a:rect l="0" t="0" r="r" b="b"/>
                <a:pathLst>
                  <a:path w="4525" h="1546">
                    <a:moveTo>
                      <a:pt x="0" y="0"/>
                    </a:moveTo>
                    <a:lnTo>
                      <a:pt x="17" y="11"/>
                    </a:lnTo>
                    <a:lnTo>
                      <a:pt x="35" y="23"/>
                    </a:lnTo>
                    <a:lnTo>
                      <a:pt x="53" y="34"/>
                    </a:lnTo>
                    <a:lnTo>
                      <a:pt x="70" y="45"/>
                    </a:lnTo>
                    <a:lnTo>
                      <a:pt x="88" y="56"/>
                    </a:lnTo>
                    <a:lnTo>
                      <a:pt x="106" y="68"/>
                    </a:lnTo>
                    <a:lnTo>
                      <a:pt x="123" y="79"/>
                    </a:lnTo>
                    <a:lnTo>
                      <a:pt x="141" y="90"/>
                    </a:lnTo>
                    <a:lnTo>
                      <a:pt x="159" y="101"/>
                    </a:lnTo>
                    <a:lnTo>
                      <a:pt x="176" y="111"/>
                    </a:lnTo>
                    <a:lnTo>
                      <a:pt x="194" y="122"/>
                    </a:lnTo>
                    <a:lnTo>
                      <a:pt x="212" y="133"/>
                    </a:lnTo>
                    <a:lnTo>
                      <a:pt x="229" y="144"/>
                    </a:lnTo>
                    <a:lnTo>
                      <a:pt x="247" y="154"/>
                    </a:lnTo>
                    <a:lnTo>
                      <a:pt x="265" y="165"/>
                    </a:lnTo>
                    <a:lnTo>
                      <a:pt x="282" y="175"/>
                    </a:lnTo>
                    <a:lnTo>
                      <a:pt x="300" y="186"/>
                    </a:lnTo>
                    <a:lnTo>
                      <a:pt x="318" y="196"/>
                    </a:lnTo>
                    <a:lnTo>
                      <a:pt x="335" y="207"/>
                    </a:lnTo>
                    <a:lnTo>
                      <a:pt x="353" y="217"/>
                    </a:lnTo>
                    <a:lnTo>
                      <a:pt x="371" y="227"/>
                    </a:lnTo>
                    <a:lnTo>
                      <a:pt x="388" y="237"/>
                    </a:lnTo>
                    <a:lnTo>
                      <a:pt x="406" y="247"/>
                    </a:lnTo>
                    <a:lnTo>
                      <a:pt x="424" y="257"/>
                    </a:lnTo>
                    <a:lnTo>
                      <a:pt x="442" y="267"/>
                    </a:lnTo>
                    <a:lnTo>
                      <a:pt x="459" y="277"/>
                    </a:lnTo>
                    <a:lnTo>
                      <a:pt x="477" y="287"/>
                    </a:lnTo>
                    <a:lnTo>
                      <a:pt x="495" y="297"/>
                    </a:lnTo>
                    <a:lnTo>
                      <a:pt x="512" y="307"/>
                    </a:lnTo>
                    <a:lnTo>
                      <a:pt x="530" y="316"/>
                    </a:lnTo>
                    <a:lnTo>
                      <a:pt x="548" y="326"/>
                    </a:lnTo>
                    <a:lnTo>
                      <a:pt x="565" y="336"/>
                    </a:lnTo>
                    <a:lnTo>
                      <a:pt x="583" y="345"/>
                    </a:lnTo>
                    <a:lnTo>
                      <a:pt x="601" y="355"/>
                    </a:lnTo>
                    <a:lnTo>
                      <a:pt x="618" y="364"/>
                    </a:lnTo>
                    <a:lnTo>
                      <a:pt x="636" y="373"/>
                    </a:lnTo>
                    <a:lnTo>
                      <a:pt x="654" y="383"/>
                    </a:lnTo>
                    <a:lnTo>
                      <a:pt x="671" y="392"/>
                    </a:lnTo>
                    <a:lnTo>
                      <a:pt x="689" y="401"/>
                    </a:lnTo>
                    <a:lnTo>
                      <a:pt x="707" y="410"/>
                    </a:lnTo>
                    <a:lnTo>
                      <a:pt x="724" y="419"/>
                    </a:lnTo>
                    <a:lnTo>
                      <a:pt x="742" y="428"/>
                    </a:lnTo>
                    <a:lnTo>
                      <a:pt x="760" y="437"/>
                    </a:lnTo>
                    <a:lnTo>
                      <a:pt x="777" y="446"/>
                    </a:lnTo>
                    <a:lnTo>
                      <a:pt x="795" y="455"/>
                    </a:lnTo>
                    <a:lnTo>
                      <a:pt x="813" y="464"/>
                    </a:lnTo>
                    <a:lnTo>
                      <a:pt x="830" y="473"/>
                    </a:lnTo>
                    <a:lnTo>
                      <a:pt x="848" y="481"/>
                    </a:lnTo>
                    <a:lnTo>
                      <a:pt x="866" y="490"/>
                    </a:lnTo>
                    <a:lnTo>
                      <a:pt x="883" y="498"/>
                    </a:lnTo>
                    <a:lnTo>
                      <a:pt x="901" y="507"/>
                    </a:lnTo>
                    <a:lnTo>
                      <a:pt x="919" y="515"/>
                    </a:lnTo>
                    <a:lnTo>
                      <a:pt x="936" y="524"/>
                    </a:lnTo>
                    <a:lnTo>
                      <a:pt x="954" y="532"/>
                    </a:lnTo>
                    <a:lnTo>
                      <a:pt x="972" y="541"/>
                    </a:lnTo>
                    <a:lnTo>
                      <a:pt x="989" y="549"/>
                    </a:lnTo>
                    <a:lnTo>
                      <a:pt x="1007" y="557"/>
                    </a:lnTo>
                    <a:lnTo>
                      <a:pt x="1025" y="565"/>
                    </a:lnTo>
                    <a:lnTo>
                      <a:pt x="1043" y="574"/>
                    </a:lnTo>
                    <a:lnTo>
                      <a:pt x="1060" y="582"/>
                    </a:lnTo>
                    <a:lnTo>
                      <a:pt x="1078" y="590"/>
                    </a:lnTo>
                    <a:lnTo>
                      <a:pt x="1096" y="598"/>
                    </a:lnTo>
                    <a:lnTo>
                      <a:pt x="1113" y="606"/>
                    </a:lnTo>
                    <a:lnTo>
                      <a:pt x="1131" y="613"/>
                    </a:lnTo>
                    <a:lnTo>
                      <a:pt x="1149" y="621"/>
                    </a:lnTo>
                    <a:lnTo>
                      <a:pt x="1166" y="629"/>
                    </a:lnTo>
                    <a:lnTo>
                      <a:pt x="1184" y="637"/>
                    </a:lnTo>
                    <a:lnTo>
                      <a:pt x="1202" y="645"/>
                    </a:lnTo>
                    <a:lnTo>
                      <a:pt x="1219" y="652"/>
                    </a:lnTo>
                    <a:lnTo>
                      <a:pt x="1237" y="660"/>
                    </a:lnTo>
                    <a:lnTo>
                      <a:pt x="1255" y="667"/>
                    </a:lnTo>
                    <a:lnTo>
                      <a:pt x="1272" y="675"/>
                    </a:lnTo>
                    <a:lnTo>
                      <a:pt x="1290" y="682"/>
                    </a:lnTo>
                    <a:lnTo>
                      <a:pt x="1308" y="690"/>
                    </a:lnTo>
                    <a:lnTo>
                      <a:pt x="1325" y="697"/>
                    </a:lnTo>
                    <a:lnTo>
                      <a:pt x="1343" y="705"/>
                    </a:lnTo>
                    <a:lnTo>
                      <a:pt x="1361" y="712"/>
                    </a:lnTo>
                    <a:lnTo>
                      <a:pt x="1378" y="719"/>
                    </a:lnTo>
                    <a:lnTo>
                      <a:pt x="1396" y="726"/>
                    </a:lnTo>
                    <a:lnTo>
                      <a:pt x="1414" y="733"/>
                    </a:lnTo>
                    <a:lnTo>
                      <a:pt x="1431" y="741"/>
                    </a:lnTo>
                    <a:lnTo>
                      <a:pt x="1449" y="748"/>
                    </a:lnTo>
                    <a:lnTo>
                      <a:pt x="1467" y="755"/>
                    </a:lnTo>
                    <a:lnTo>
                      <a:pt x="1484" y="762"/>
                    </a:lnTo>
                    <a:lnTo>
                      <a:pt x="1502" y="769"/>
                    </a:lnTo>
                    <a:lnTo>
                      <a:pt x="1520" y="775"/>
                    </a:lnTo>
                    <a:lnTo>
                      <a:pt x="1537" y="782"/>
                    </a:lnTo>
                    <a:lnTo>
                      <a:pt x="1555" y="789"/>
                    </a:lnTo>
                    <a:lnTo>
                      <a:pt x="1573" y="796"/>
                    </a:lnTo>
                    <a:lnTo>
                      <a:pt x="1590" y="803"/>
                    </a:lnTo>
                    <a:lnTo>
                      <a:pt x="1608" y="809"/>
                    </a:lnTo>
                    <a:lnTo>
                      <a:pt x="1626" y="816"/>
                    </a:lnTo>
                    <a:lnTo>
                      <a:pt x="1643" y="823"/>
                    </a:lnTo>
                    <a:lnTo>
                      <a:pt x="1661" y="829"/>
                    </a:lnTo>
                    <a:lnTo>
                      <a:pt x="1679" y="836"/>
                    </a:lnTo>
                    <a:lnTo>
                      <a:pt x="1697" y="842"/>
                    </a:lnTo>
                    <a:lnTo>
                      <a:pt x="1714" y="849"/>
                    </a:lnTo>
                    <a:lnTo>
                      <a:pt x="1732" y="855"/>
                    </a:lnTo>
                    <a:lnTo>
                      <a:pt x="1750" y="861"/>
                    </a:lnTo>
                    <a:lnTo>
                      <a:pt x="1767" y="868"/>
                    </a:lnTo>
                    <a:lnTo>
                      <a:pt x="1785" y="874"/>
                    </a:lnTo>
                    <a:lnTo>
                      <a:pt x="1803" y="880"/>
                    </a:lnTo>
                    <a:lnTo>
                      <a:pt x="1820" y="886"/>
                    </a:lnTo>
                    <a:lnTo>
                      <a:pt x="1838" y="893"/>
                    </a:lnTo>
                    <a:lnTo>
                      <a:pt x="1856" y="899"/>
                    </a:lnTo>
                    <a:lnTo>
                      <a:pt x="1873" y="905"/>
                    </a:lnTo>
                    <a:lnTo>
                      <a:pt x="1891" y="911"/>
                    </a:lnTo>
                    <a:lnTo>
                      <a:pt x="1909" y="917"/>
                    </a:lnTo>
                    <a:lnTo>
                      <a:pt x="1926" y="923"/>
                    </a:lnTo>
                    <a:lnTo>
                      <a:pt x="1944" y="929"/>
                    </a:lnTo>
                    <a:lnTo>
                      <a:pt x="1962" y="935"/>
                    </a:lnTo>
                    <a:lnTo>
                      <a:pt x="1979" y="941"/>
                    </a:lnTo>
                    <a:lnTo>
                      <a:pt x="1997" y="947"/>
                    </a:lnTo>
                    <a:lnTo>
                      <a:pt x="2015" y="952"/>
                    </a:lnTo>
                    <a:lnTo>
                      <a:pt x="2032" y="958"/>
                    </a:lnTo>
                    <a:lnTo>
                      <a:pt x="2050" y="964"/>
                    </a:lnTo>
                    <a:lnTo>
                      <a:pt x="2068" y="970"/>
                    </a:lnTo>
                    <a:lnTo>
                      <a:pt x="2085" y="975"/>
                    </a:lnTo>
                    <a:lnTo>
                      <a:pt x="2103" y="981"/>
                    </a:lnTo>
                    <a:lnTo>
                      <a:pt x="2121" y="986"/>
                    </a:lnTo>
                    <a:lnTo>
                      <a:pt x="2138" y="992"/>
                    </a:lnTo>
                    <a:lnTo>
                      <a:pt x="2156" y="998"/>
                    </a:lnTo>
                    <a:lnTo>
                      <a:pt x="2174" y="1003"/>
                    </a:lnTo>
                    <a:lnTo>
                      <a:pt x="2191" y="1009"/>
                    </a:lnTo>
                    <a:lnTo>
                      <a:pt x="2209" y="1014"/>
                    </a:lnTo>
                    <a:lnTo>
                      <a:pt x="2227" y="1019"/>
                    </a:lnTo>
                    <a:lnTo>
                      <a:pt x="2244" y="1025"/>
                    </a:lnTo>
                    <a:lnTo>
                      <a:pt x="2262" y="1030"/>
                    </a:lnTo>
                    <a:lnTo>
                      <a:pt x="2280" y="1035"/>
                    </a:lnTo>
                    <a:lnTo>
                      <a:pt x="2298" y="1041"/>
                    </a:lnTo>
                    <a:lnTo>
                      <a:pt x="2315" y="1046"/>
                    </a:lnTo>
                    <a:lnTo>
                      <a:pt x="2333" y="1051"/>
                    </a:lnTo>
                    <a:lnTo>
                      <a:pt x="2351" y="1056"/>
                    </a:lnTo>
                    <a:lnTo>
                      <a:pt x="2368" y="1062"/>
                    </a:lnTo>
                    <a:lnTo>
                      <a:pt x="2386" y="1067"/>
                    </a:lnTo>
                    <a:lnTo>
                      <a:pt x="2404" y="1072"/>
                    </a:lnTo>
                    <a:lnTo>
                      <a:pt x="2421" y="1077"/>
                    </a:lnTo>
                    <a:lnTo>
                      <a:pt x="2439" y="1082"/>
                    </a:lnTo>
                    <a:lnTo>
                      <a:pt x="2457" y="1087"/>
                    </a:lnTo>
                    <a:lnTo>
                      <a:pt x="2474" y="1092"/>
                    </a:lnTo>
                    <a:lnTo>
                      <a:pt x="2492" y="1097"/>
                    </a:lnTo>
                    <a:lnTo>
                      <a:pt x="2510" y="1102"/>
                    </a:lnTo>
                    <a:lnTo>
                      <a:pt x="2527" y="1107"/>
                    </a:lnTo>
                    <a:lnTo>
                      <a:pt x="2545" y="1112"/>
                    </a:lnTo>
                    <a:lnTo>
                      <a:pt x="2563" y="1116"/>
                    </a:lnTo>
                    <a:lnTo>
                      <a:pt x="2580" y="1121"/>
                    </a:lnTo>
                    <a:lnTo>
                      <a:pt x="2598" y="1126"/>
                    </a:lnTo>
                    <a:lnTo>
                      <a:pt x="2616" y="1131"/>
                    </a:lnTo>
                    <a:lnTo>
                      <a:pt x="2633" y="1135"/>
                    </a:lnTo>
                    <a:lnTo>
                      <a:pt x="2651" y="1140"/>
                    </a:lnTo>
                    <a:lnTo>
                      <a:pt x="2669" y="1145"/>
                    </a:lnTo>
                    <a:lnTo>
                      <a:pt x="2686" y="1150"/>
                    </a:lnTo>
                    <a:lnTo>
                      <a:pt x="2704" y="1154"/>
                    </a:lnTo>
                    <a:lnTo>
                      <a:pt x="2722" y="1159"/>
                    </a:lnTo>
                    <a:lnTo>
                      <a:pt x="2739" y="1163"/>
                    </a:lnTo>
                    <a:lnTo>
                      <a:pt x="2757" y="1168"/>
                    </a:lnTo>
                    <a:lnTo>
                      <a:pt x="2775" y="1172"/>
                    </a:lnTo>
                    <a:lnTo>
                      <a:pt x="2792" y="1177"/>
                    </a:lnTo>
                    <a:lnTo>
                      <a:pt x="2810" y="1181"/>
                    </a:lnTo>
                    <a:lnTo>
                      <a:pt x="2828" y="1186"/>
                    </a:lnTo>
                    <a:lnTo>
                      <a:pt x="2845" y="1190"/>
                    </a:lnTo>
                    <a:lnTo>
                      <a:pt x="2863" y="1195"/>
                    </a:lnTo>
                    <a:lnTo>
                      <a:pt x="2881" y="1199"/>
                    </a:lnTo>
                    <a:lnTo>
                      <a:pt x="2898" y="1204"/>
                    </a:lnTo>
                    <a:lnTo>
                      <a:pt x="2916" y="1208"/>
                    </a:lnTo>
                    <a:lnTo>
                      <a:pt x="2934" y="1212"/>
                    </a:lnTo>
                    <a:lnTo>
                      <a:pt x="2952" y="1217"/>
                    </a:lnTo>
                    <a:lnTo>
                      <a:pt x="2969" y="1221"/>
                    </a:lnTo>
                    <a:lnTo>
                      <a:pt x="2987" y="1225"/>
                    </a:lnTo>
                    <a:lnTo>
                      <a:pt x="3005" y="1229"/>
                    </a:lnTo>
                    <a:lnTo>
                      <a:pt x="3022" y="1234"/>
                    </a:lnTo>
                    <a:lnTo>
                      <a:pt x="3040" y="1238"/>
                    </a:lnTo>
                    <a:lnTo>
                      <a:pt x="3058" y="1242"/>
                    </a:lnTo>
                    <a:lnTo>
                      <a:pt x="3075" y="1246"/>
                    </a:lnTo>
                    <a:lnTo>
                      <a:pt x="3093" y="1250"/>
                    </a:lnTo>
                    <a:lnTo>
                      <a:pt x="3111" y="1255"/>
                    </a:lnTo>
                    <a:lnTo>
                      <a:pt x="3128" y="1259"/>
                    </a:lnTo>
                    <a:lnTo>
                      <a:pt x="3146" y="1263"/>
                    </a:lnTo>
                    <a:lnTo>
                      <a:pt x="3164" y="1267"/>
                    </a:lnTo>
                    <a:lnTo>
                      <a:pt x="3181" y="1271"/>
                    </a:lnTo>
                    <a:lnTo>
                      <a:pt x="3199" y="1275"/>
                    </a:lnTo>
                    <a:lnTo>
                      <a:pt x="3217" y="1279"/>
                    </a:lnTo>
                    <a:lnTo>
                      <a:pt x="3234" y="1283"/>
                    </a:lnTo>
                    <a:lnTo>
                      <a:pt x="3252" y="1287"/>
                    </a:lnTo>
                    <a:lnTo>
                      <a:pt x="3270" y="1291"/>
                    </a:lnTo>
                    <a:lnTo>
                      <a:pt x="3287" y="1295"/>
                    </a:lnTo>
                    <a:lnTo>
                      <a:pt x="3305" y="1299"/>
                    </a:lnTo>
                    <a:lnTo>
                      <a:pt x="3323" y="1303"/>
                    </a:lnTo>
                    <a:lnTo>
                      <a:pt x="3340" y="1307"/>
                    </a:lnTo>
                    <a:lnTo>
                      <a:pt x="3358" y="1310"/>
                    </a:lnTo>
                    <a:lnTo>
                      <a:pt x="3376" y="1314"/>
                    </a:lnTo>
                    <a:lnTo>
                      <a:pt x="3393" y="1318"/>
                    </a:lnTo>
                    <a:lnTo>
                      <a:pt x="3411" y="1322"/>
                    </a:lnTo>
                    <a:lnTo>
                      <a:pt x="3429" y="1326"/>
                    </a:lnTo>
                    <a:lnTo>
                      <a:pt x="3446" y="1330"/>
                    </a:lnTo>
                    <a:lnTo>
                      <a:pt x="3464" y="1334"/>
                    </a:lnTo>
                    <a:lnTo>
                      <a:pt x="3482" y="1337"/>
                    </a:lnTo>
                    <a:lnTo>
                      <a:pt x="3499" y="1341"/>
                    </a:lnTo>
                    <a:lnTo>
                      <a:pt x="3517" y="1345"/>
                    </a:lnTo>
                    <a:lnTo>
                      <a:pt x="3535" y="1349"/>
                    </a:lnTo>
                    <a:lnTo>
                      <a:pt x="3553" y="1352"/>
                    </a:lnTo>
                    <a:lnTo>
                      <a:pt x="3570" y="1356"/>
                    </a:lnTo>
                    <a:lnTo>
                      <a:pt x="3588" y="1360"/>
                    </a:lnTo>
                    <a:lnTo>
                      <a:pt x="3606" y="1363"/>
                    </a:lnTo>
                    <a:lnTo>
                      <a:pt x="3623" y="1367"/>
                    </a:lnTo>
                    <a:lnTo>
                      <a:pt x="3641" y="1371"/>
                    </a:lnTo>
                    <a:lnTo>
                      <a:pt x="3659" y="1375"/>
                    </a:lnTo>
                    <a:lnTo>
                      <a:pt x="3676" y="1378"/>
                    </a:lnTo>
                    <a:lnTo>
                      <a:pt x="3694" y="1382"/>
                    </a:lnTo>
                    <a:lnTo>
                      <a:pt x="3712" y="1385"/>
                    </a:lnTo>
                    <a:lnTo>
                      <a:pt x="3729" y="1389"/>
                    </a:lnTo>
                    <a:lnTo>
                      <a:pt x="3747" y="1393"/>
                    </a:lnTo>
                    <a:lnTo>
                      <a:pt x="3765" y="1396"/>
                    </a:lnTo>
                    <a:lnTo>
                      <a:pt x="3782" y="1400"/>
                    </a:lnTo>
                    <a:lnTo>
                      <a:pt x="3800" y="1404"/>
                    </a:lnTo>
                    <a:lnTo>
                      <a:pt x="3818" y="1407"/>
                    </a:lnTo>
                    <a:lnTo>
                      <a:pt x="3835" y="1411"/>
                    </a:lnTo>
                    <a:lnTo>
                      <a:pt x="3853" y="1414"/>
                    </a:lnTo>
                    <a:lnTo>
                      <a:pt x="3871" y="1418"/>
                    </a:lnTo>
                    <a:lnTo>
                      <a:pt x="3888" y="1421"/>
                    </a:lnTo>
                    <a:lnTo>
                      <a:pt x="3906" y="1425"/>
                    </a:lnTo>
                    <a:lnTo>
                      <a:pt x="3924" y="1428"/>
                    </a:lnTo>
                    <a:lnTo>
                      <a:pt x="3941" y="1432"/>
                    </a:lnTo>
                    <a:lnTo>
                      <a:pt x="3959" y="1435"/>
                    </a:lnTo>
                    <a:lnTo>
                      <a:pt x="3977" y="1439"/>
                    </a:lnTo>
                    <a:lnTo>
                      <a:pt x="3994" y="1442"/>
                    </a:lnTo>
                    <a:lnTo>
                      <a:pt x="4012" y="1446"/>
                    </a:lnTo>
                    <a:lnTo>
                      <a:pt x="4030" y="1449"/>
                    </a:lnTo>
                    <a:lnTo>
                      <a:pt x="4047" y="1453"/>
                    </a:lnTo>
                    <a:lnTo>
                      <a:pt x="4065" y="1456"/>
                    </a:lnTo>
                    <a:lnTo>
                      <a:pt x="4083" y="1460"/>
                    </a:lnTo>
                    <a:lnTo>
                      <a:pt x="4100" y="1463"/>
                    </a:lnTo>
                    <a:lnTo>
                      <a:pt x="4118" y="1467"/>
                    </a:lnTo>
                    <a:lnTo>
                      <a:pt x="4136" y="1470"/>
                    </a:lnTo>
                    <a:lnTo>
                      <a:pt x="4153" y="1474"/>
                    </a:lnTo>
                    <a:lnTo>
                      <a:pt x="4171" y="1477"/>
                    </a:lnTo>
                    <a:lnTo>
                      <a:pt x="4189" y="1481"/>
                    </a:lnTo>
                    <a:lnTo>
                      <a:pt x="4207" y="1484"/>
                    </a:lnTo>
                    <a:lnTo>
                      <a:pt x="4224" y="1488"/>
                    </a:lnTo>
                    <a:lnTo>
                      <a:pt x="4242" y="1491"/>
                    </a:lnTo>
                    <a:lnTo>
                      <a:pt x="4260" y="1495"/>
                    </a:lnTo>
                    <a:lnTo>
                      <a:pt x="4277" y="1498"/>
                    </a:lnTo>
                    <a:lnTo>
                      <a:pt x="4295" y="1501"/>
                    </a:lnTo>
                    <a:lnTo>
                      <a:pt x="4313" y="1505"/>
                    </a:lnTo>
                    <a:lnTo>
                      <a:pt x="4330" y="1508"/>
                    </a:lnTo>
                    <a:lnTo>
                      <a:pt x="4348" y="1512"/>
                    </a:lnTo>
                    <a:lnTo>
                      <a:pt x="4366" y="1515"/>
                    </a:lnTo>
                    <a:lnTo>
                      <a:pt x="4383" y="1519"/>
                    </a:lnTo>
                    <a:lnTo>
                      <a:pt x="4401" y="1522"/>
                    </a:lnTo>
                    <a:lnTo>
                      <a:pt x="4419" y="1526"/>
                    </a:lnTo>
                    <a:lnTo>
                      <a:pt x="4436" y="1529"/>
                    </a:lnTo>
                    <a:lnTo>
                      <a:pt x="4454" y="1532"/>
                    </a:lnTo>
                    <a:lnTo>
                      <a:pt x="4472" y="1536"/>
                    </a:lnTo>
                    <a:lnTo>
                      <a:pt x="4489" y="1539"/>
                    </a:lnTo>
                    <a:lnTo>
                      <a:pt x="4507" y="1543"/>
                    </a:lnTo>
                    <a:lnTo>
                      <a:pt x="4525" y="1546"/>
                    </a:lnTo>
                  </a:path>
                </a:pathLst>
              </a:custGeom>
              <a:noFill/>
              <a:ln w="28575">
                <a:solidFill>
                  <a:srgbClr val="00CC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/>
              </a:p>
            </p:txBody>
          </p:sp>
        </p:grpSp>
        <p:sp>
          <p:nvSpPr>
            <p:cNvPr id="466" name="Rectangle 58"/>
            <p:cNvSpPr>
              <a:spLocks noChangeArrowheads="1"/>
            </p:cNvSpPr>
            <p:nvPr/>
          </p:nvSpPr>
          <p:spPr bwMode="auto">
            <a:xfrm>
              <a:off x="3262054" y="6909144"/>
              <a:ext cx="1039934" cy="193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[I</a:t>
              </a:r>
              <a:r>
                <a:rPr kumimoji="0" lang="es-ES" sz="1800" b="1" i="0" u="none" strike="noStrike" cap="none" normalizeH="0" baseline="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r>
                <a:rPr kumimoji="0" lang="es-E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] / mol dm</a:t>
              </a:r>
              <a:r>
                <a:rPr kumimoji="0" lang="es-ES" sz="1800" b="1" i="0" u="none" strike="noStrike" cap="none" normalizeH="0" baseline="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-3</a:t>
              </a:r>
              <a:endParaRPr kumimoji="0" lang="es-ES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67" name="Picture 19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14488" y="4500562"/>
              <a:ext cx="431617" cy="4555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551" name="1 Título"/>
          <p:cNvSpPr txBox="1">
            <a:spLocks/>
          </p:cNvSpPr>
          <p:nvPr/>
        </p:nvSpPr>
        <p:spPr>
          <a:xfrm>
            <a:off x="7419133" y="28417895"/>
            <a:ext cx="6709790" cy="5786478"/>
          </a:xfrm>
          <a:prstGeom prst="rect">
            <a:avLst/>
          </a:prstGeom>
          <a:gradFill>
            <a:gsLst>
              <a:gs pos="0">
                <a:srgbClr val="3A79C6"/>
              </a:gs>
              <a:gs pos="80000">
                <a:srgbClr val="6798D3"/>
              </a:gs>
              <a:gs pos="100000">
                <a:srgbClr val="71A0D9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endParaRPr lang="es-ES" sz="2400" dirty="0">
              <a:solidFill>
                <a:schemeClr val="bg1"/>
              </a:solidFill>
            </a:endParaRPr>
          </a:p>
        </p:txBody>
      </p:sp>
      <p:sp>
        <p:nvSpPr>
          <p:cNvPr id="553" name="552 CuadroTexto"/>
          <p:cNvSpPr txBox="1"/>
          <p:nvPr/>
        </p:nvSpPr>
        <p:spPr>
          <a:xfrm>
            <a:off x="14339093" y="30672855"/>
            <a:ext cx="3714776" cy="2104192"/>
          </a:xfrm>
          <a:prstGeom prst="can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4000" b="1" dirty="0" err="1" smtClean="0">
                <a:solidFill>
                  <a:schemeClr val="tx1"/>
                </a:solidFill>
              </a:rPr>
              <a:t>K</a:t>
            </a:r>
            <a:r>
              <a:rPr lang="es-ES" sz="4000" b="1" baseline="-25000" dirty="0" err="1" smtClean="0">
                <a:solidFill>
                  <a:schemeClr val="tx1"/>
                </a:solidFill>
              </a:rPr>
              <a:t>calc</a:t>
            </a:r>
            <a:r>
              <a:rPr lang="es-ES" sz="4000" b="1" baseline="-25000" dirty="0" smtClean="0">
                <a:solidFill>
                  <a:schemeClr val="tx1"/>
                </a:solidFill>
              </a:rPr>
              <a:t> </a:t>
            </a:r>
            <a:r>
              <a:rPr lang="es-ES" sz="4000" b="1" dirty="0" smtClean="0">
                <a:solidFill>
                  <a:schemeClr val="tx1"/>
                </a:solidFill>
              </a:rPr>
              <a:t> </a:t>
            </a:r>
            <a:r>
              <a:rPr lang="es-ES" sz="2500" b="1" dirty="0" smtClean="0">
                <a:solidFill>
                  <a:schemeClr val="tx1"/>
                </a:solidFill>
              </a:rPr>
              <a:t>(</a:t>
            </a:r>
            <a:r>
              <a:rPr lang="es-ES" sz="2500" b="1" dirty="0" err="1" smtClean="0">
                <a:solidFill>
                  <a:schemeClr val="tx1"/>
                </a:solidFill>
              </a:rPr>
              <a:t>average</a:t>
            </a:r>
            <a:r>
              <a:rPr lang="es-ES" sz="2500" b="1" dirty="0" smtClean="0">
                <a:solidFill>
                  <a:schemeClr val="tx1"/>
                </a:solidFill>
              </a:rPr>
              <a:t>) </a:t>
            </a:r>
          </a:p>
          <a:p>
            <a:pPr algn="ctr"/>
            <a:r>
              <a:rPr lang="es-ES" sz="4000" b="1" dirty="0" smtClean="0">
                <a:solidFill>
                  <a:schemeClr val="tx1"/>
                </a:solidFill>
              </a:rPr>
              <a:t>1147 mol</a:t>
            </a:r>
            <a:r>
              <a:rPr lang="es-ES" sz="4000" b="1" baseline="30000" dirty="0" smtClean="0">
                <a:solidFill>
                  <a:schemeClr val="tx1"/>
                </a:solidFill>
              </a:rPr>
              <a:t>-1</a:t>
            </a:r>
            <a:r>
              <a:rPr lang="es-ES" sz="4000" b="1" dirty="0" smtClean="0">
                <a:solidFill>
                  <a:schemeClr val="tx1"/>
                </a:solidFill>
              </a:rPr>
              <a:t> dm</a:t>
            </a:r>
            <a:r>
              <a:rPr lang="es-ES" sz="4000" b="1" baseline="30000" dirty="0" smtClean="0">
                <a:solidFill>
                  <a:schemeClr val="tx1"/>
                </a:solidFill>
              </a:rPr>
              <a:t>-3 </a:t>
            </a:r>
            <a:endParaRPr lang="es-ES" sz="4000" b="1" baseline="30000" dirty="0">
              <a:solidFill>
                <a:schemeClr val="tx1"/>
              </a:solidFill>
            </a:endParaRPr>
          </a:p>
        </p:txBody>
      </p:sp>
      <p:sp>
        <p:nvSpPr>
          <p:cNvPr id="555" name="AutoShape 4"/>
          <p:cNvSpPr>
            <a:spLocks noChangeAspect="1" noChangeArrowheads="1" noTextEdit="1"/>
          </p:cNvSpPr>
          <p:nvPr/>
        </p:nvSpPr>
        <p:spPr bwMode="auto">
          <a:xfrm>
            <a:off x="7512924" y="28974849"/>
            <a:ext cx="6183064" cy="5229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chemeClr val="bg1"/>
              </a:solidFill>
            </a:endParaRPr>
          </a:p>
        </p:txBody>
      </p:sp>
      <p:sp>
        <p:nvSpPr>
          <p:cNvPr id="556" name="Rectangle 6"/>
          <p:cNvSpPr>
            <a:spLocks noChangeArrowheads="1"/>
          </p:cNvSpPr>
          <p:nvPr/>
        </p:nvSpPr>
        <p:spPr bwMode="auto">
          <a:xfrm>
            <a:off x="7552483" y="29703779"/>
            <a:ext cx="5887259" cy="11350"/>
          </a:xfrm>
          <a:prstGeom prst="rect">
            <a:avLst/>
          </a:prstGeom>
          <a:solidFill>
            <a:srgbClr val="000000"/>
          </a:solidFill>
          <a:ln w="0" cap="flat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sz="3000">
              <a:solidFill>
                <a:schemeClr val="bg1"/>
              </a:solidFill>
            </a:endParaRPr>
          </a:p>
        </p:txBody>
      </p:sp>
      <p:sp>
        <p:nvSpPr>
          <p:cNvPr id="557" name="Rectangle 7"/>
          <p:cNvSpPr>
            <a:spLocks noChangeArrowheads="1"/>
          </p:cNvSpPr>
          <p:nvPr/>
        </p:nvSpPr>
        <p:spPr bwMode="auto">
          <a:xfrm>
            <a:off x="7666840" y="28692297"/>
            <a:ext cx="5887259" cy="11350"/>
          </a:xfrm>
          <a:prstGeom prst="rect">
            <a:avLst/>
          </a:prstGeom>
          <a:solidFill>
            <a:srgbClr val="000000"/>
          </a:solidFill>
          <a:ln w="0" cap="flat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sz="3000">
              <a:solidFill>
                <a:schemeClr val="bg1"/>
              </a:solidFill>
            </a:endParaRPr>
          </a:p>
        </p:txBody>
      </p:sp>
      <p:sp>
        <p:nvSpPr>
          <p:cNvPr id="558" name="Rectangle 8"/>
          <p:cNvSpPr>
            <a:spLocks noChangeArrowheads="1"/>
          </p:cNvSpPr>
          <p:nvPr/>
        </p:nvSpPr>
        <p:spPr bwMode="auto">
          <a:xfrm>
            <a:off x="7646429" y="28846523"/>
            <a:ext cx="117019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cs typeface="Arial" pitchFamily="34" charset="0"/>
              </a:rPr>
              <a:t>100</a:t>
            </a:r>
            <a:r>
              <a:rPr kumimoji="0" lang="es-ES" sz="3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cs typeface="Arial" pitchFamily="34" charset="0"/>
              </a:rPr>
              <a:t>·[KI]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ES" sz="20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(</a:t>
            </a:r>
            <a:r>
              <a:rPr lang="es-ES" sz="2000" b="1" dirty="0" smtClean="0">
                <a:solidFill>
                  <a:schemeClr val="bg1"/>
                </a:solidFill>
                <a:latin typeface="+mj-lt"/>
              </a:rPr>
              <a:t>mol dm</a:t>
            </a:r>
            <a:r>
              <a:rPr lang="es-ES" sz="2000" b="1" baseline="30000" dirty="0" smtClean="0">
                <a:solidFill>
                  <a:schemeClr val="bg1"/>
                </a:solidFill>
                <a:latin typeface="+mj-lt"/>
              </a:rPr>
              <a:t>-3</a:t>
            </a:r>
            <a:r>
              <a:rPr lang="es-ES" sz="2000" b="1" dirty="0" smtClean="0">
                <a:solidFill>
                  <a:schemeClr val="bg1"/>
                </a:solidFill>
                <a:cs typeface="Arial" pitchFamily="34" charset="0"/>
              </a:rPr>
              <a:t> )</a:t>
            </a:r>
            <a:endParaRPr kumimoji="0" lang="es-E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564" name="Rectangle 14"/>
          <p:cNvSpPr>
            <a:spLocks noChangeArrowheads="1"/>
          </p:cNvSpPr>
          <p:nvPr/>
        </p:nvSpPr>
        <p:spPr bwMode="auto">
          <a:xfrm>
            <a:off x="10838631" y="28846523"/>
            <a:ext cx="119904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ES" sz="3000" b="1" dirty="0" err="1" smtClean="0">
                <a:solidFill>
                  <a:schemeClr val="bg1"/>
                </a:solidFill>
              </a:rPr>
              <a:t>K</a:t>
            </a:r>
            <a:r>
              <a:rPr lang="es-ES" sz="3000" b="1" baseline="-25000" dirty="0" err="1" smtClean="0">
                <a:solidFill>
                  <a:schemeClr val="bg1"/>
                </a:solidFill>
              </a:rPr>
              <a:t>app</a:t>
            </a:r>
            <a:endParaRPr lang="es-ES" sz="3000" b="1" dirty="0" smtClean="0">
              <a:solidFill>
                <a:schemeClr val="bg1"/>
              </a:solidFill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ES" sz="2000" b="1" dirty="0" smtClean="0">
                <a:solidFill>
                  <a:schemeClr val="bg1"/>
                </a:solidFill>
              </a:rPr>
              <a:t>(mol</a:t>
            </a:r>
            <a:r>
              <a:rPr lang="es-ES" sz="2000" b="1" baseline="30000" dirty="0" smtClean="0">
                <a:solidFill>
                  <a:schemeClr val="bg1"/>
                </a:solidFill>
              </a:rPr>
              <a:t>-1</a:t>
            </a:r>
            <a:r>
              <a:rPr lang="es-ES" sz="2000" b="1" dirty="0" smtClean="0">
                <a:solidFill>
                  <a:schemeClr val="bg1"/>
                </a:solidFill>
              </a:rPr>
              <a:t> dm</a:t>
            </a:r>
            <a:r>
              <a:rPr lang="es-ES" sz="2000" b="1" baseline="30000" dirty="0" smtClean="0">
                <a:solidFill>
                  <a:schemeClr val="bg1"/>
                </a:solidFill>
              </a:rPr>
              <a:t>3</a:t>
            </a:r>
            <a:r>
              <a:rPr lang="es-ES" sz="2000" b="1" dirty="0" smtClean="0">
                <a:solidFill>
                  <a:schemeClr val="bg1"/>
                </a:solidFill>
              </a:rPr>
              <a:t>)</a:t>
            </a:r>
            <a:endParaRPr lang="es-ES" sz="2000" b="1" baseline="30000" dirty="0" smtClean="0">
              <a:solidFill>
                <a:schemeClr val="bg1"/>
              </a:solidFill>
            </a:endParaRPr>
          </a:p>
        </p:txBody>
      </p:sp>
      <p:sp>
        <p:nvSpPr>
          <p:cNvPr id="573" name="Rectangle 23"/>
          <p:cNvSpPr>
            <a:spLocks noChangeArrowheads="1"/>
          </p:cNvSpPr>
          <p:nvPr/>
        </p:nvSpPr>
        <p:spPr bwMode="auto">
          <a:xfrm>
            <a:off x="8141689" y="29775217"/>
            <a:ext cx="4809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3.0</a:t>
            </a:r>
            <a:endParaRPr kumimoji="0" lang="es-ES" sz="3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4" name="Rectangle 24"/>
          <p:cNvSpPr>
            <a:spLocks noChangeArrowheads="1"/>
          </p:cNvSpPr>
          <p:nvPr/>
        </p:nvSpPr>
        <p:spPr bwMode="auto">
          <a:xfrm>
            <a:off x="9563001" y="29775217"/>
            <a:ext cx="6732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1.83</a:t>
            </a:r>
            <a:endParaRPr kumimoji="0" lang="es-ES" sz="3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5" name="Rectangle 25"/>
          <p:cNvSpPr>
            <a:spLocks noChangeArrowheads="1"/>
          </p:cNvSpPr>
          <p:nvPr/>
        </p:nvSpPr>
        <p:spPr bwMode="auto">
          <a:xfrm>
            <a:off x="11075698" y="29834230"/>
            <a:ext cx="769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2465</a:t>
            </a:r>
            <a:endParaRPr kumimoji="0" lang="es-ES" sz="3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6" name="Rectangle 26"/>
          <p:cNvSpPr>
            <a:spLocks noChangeArrowheads="1"/>
          </p:cNvSpPr>
          <p:nvPr/>
        </p:nvSpPr>
        <p:spPr bwMode="auto">
          <a:xfrm>
            <a:off x="12494605" y="29793375"/>
            <a:ext cx="769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1397</a:t>
            </a:r>
            <a:endParaRPr kumimoji="0" lang="es-ES" sz="3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7" name="Rectangle 27"/>
          <p:cNvSpPr>
            <a:spLocks noChangeArrowheads="1"/>
          </p:cNvSpPr>
          <p:nvPr/>
        </p:nvSpPr>
        <p:spPr bwMode="auto">
          <a:xfrm>
            <a:off x="8141689" y="30317688"/>
            <a:ext cx="4809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3.5</a:t>
            </a:r>
            <a:endParaRPr kumimoji="0" lang="es-ES" sz="3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8" name="Rectangle 28"/>
          <p:cNvSpPr>
            <a:spLocks noChangeArrowheads="1"/>
          </p:cNvSpPr>
          <p:nvPr/>
        </p:nvSpPr>
        <p:spPr bwMode="auto">
          <a:xfrm>
            <a:off x="9563001" y="30317688"/>
            <a:ext cx="6732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1.99</a:t>
            </a:r>
            <a:endParaRPr kumimoji="0" lang="es-ES" sz="3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9" name="Rectangle 29"/>
          <p:cNvSpPr>
            <a:spLocks noChangeArrowheads="1"/>
          </p:cNvSpPr>
          <p:nvPr/>
        </p:nvSpPr>
        <p:spPr bwMode="auto">
          <a:xfrm>
            <a:off x="11075698" y="30376702"/>
            <a:ext cx="769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2475</a:t>
            </a:r>
            <a:endParaRPr kumimoji="0" lang="es-ES" sz="3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0" name="Rectangle 30"/>
          <p:cNvSpPr>
            <a:spLocks noChangeArrowheads="1"/>
          </p:cNvSpPr>
          <p:nvPr/>
        </p:nvSpPr>
        <p:spPr bwMode="auto">
          <a:xfrm>
            <a:off x="12494605" y="30338117"/>
            <a:ext cx="769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1292</a:t>
            </a:r>
            <a:endParaRPr kumimoji="0" lang="es-ES" sz="3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1" name="Rectangle 31"/>
          <p:cNvSpPr>
            <a:spLocks noChangeArrowheads="1"/>
          </p:cNvSpPr>
          <p:nvPr/>
        </p:nvSpPr>
        <p:spPr bwMode="auto">
          <a:xfrm>
            <a:off x="8141689" y="30862430"/>
            <a:ext cx="4809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4.0</a:t>
            </a:r>
            <a:endParaRPr kumimoji="0" lang="es-ES" sz="3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2" name="Rectangle 32"/>
          <p:cNvSpPr>
            <a:spLocks noChangeArrowheads="1"/>
          </p:cNvSpPr>
          <p:nvPr/>
        </p:nvSpPr>
        <p:spPr bwMode="auto">
          <a:xfrm>
            <a:off x="9563001" y="30862430"/>
            <a:ext cx="6732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2.15</a:t>
            </a:r>
            <a:endParaRPr kumimoji="0" lang="es-ES" sz="3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" name="Rectangle 33"/>
          <p:cNvSpPr>
            <a:spLocks noChangeArrowheads="1"/>
          </p:cNvSpPr>
          <p:nvPr/>
        </p:nvSpPr>
        <p:spPr bwMode="auto">
          <a:xfrm>
            <a:off x="11075698" y="30921444"/>
            <a:ext cx="769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2506</a:t>
            </a:r>
            <a:endParaRPr kumimoji="0" lang="es-ES" sz="3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4" name="Rectangle 34"/>
          <p:cNvSpPr>
            <a:spLocks noChangeArrowheads="1"/>
          </p:cNvSpPr>
          <p:nvPr/>
        </p:nvSpPr>
        <p:spPr bwMode="auto">
          <a:xfrm>
            <a:off x="12494605" y="30880588"/>
            <a:ext cx="769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1214</a:t>
            </a:r>
            <a:endParaRPr kumimoji="0" lang="es-ES" sz="3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5" name="Rectangle 35"/>
          <p:cNvSpPr>
            <a:spLocks noChangeArrowheads="1"/>
          </p:cNvSpPr>
          <p:nvPr/>
        </p:nvSpPr>
        <p:spPr bwMode="auto">
          <a:xfrm>
            <a:off x="8141689" y="31404903"/>
            <a:ext cx="4809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4.5</a:t>
            </a:r>
            <a:endParaRPr kumimoji="0" lang="es-ES" sz="3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6" name="Rectangle 36"/>
          <p:cNvSpPr>
            <a:spLocks noChangeArrowheads="1"/>
          </p:cNvSpPr>
          <p:nvPr/>
        </p:nvSpPr>
        <p:spPr bwMode="auto">
          <a:xfrm>
            <a:off x="9563001" y="31404903"/>
            <a:ext cx="6732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2.30</a:t>
            </a:r>
            <a:endParaRPr kumimoji="0" lang="es-ES" sz="3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7" name="Rectangle 37"/>
          <p:cNvSpPr>
            <a:spLocks noChangeArrowheads="1"/>
          </p:cNvSpPr>
          <p:nvPr/>
        </p:nvSpPr>
        <p:spPr bwMode="auto">
          <a:xfrm>
            <a:off x="11075698" y="31463917"/>
            <a:ext cx="769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2645</a:t>
            </a:r>
            <a:endParaRPr kumimoji="0" lang="es-ES" sz="3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8" name="Rectangle 38"/>
          <p:cNvSpPr>
            <a:spLocks noChangeArrowheads="1"/>
          </p:cNvSpPr>
          <p:nvPr/>
        </p:nvSpPr>
        <p:spPr bwMode="auto">
          <a:xfrm>
            <a:off x="12506630" y="31425330"/>
            <a:ext cx="7551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1198</a:t>
            </a:r>
            <a:endParaRPr kumimoji="0" lang="es-ES" sz="3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9" name="Rectangle 39"/>
          <p:cNvSpPr>
            <a:spLocks noChangeArrowheads="1"/>
          </p:cNvSpPr>
          <p:nvPr/>
        </p:nvSpPr>
        <p:spPr bwMode="auto">
          <a:xfrm>
            <a:off x="8141689" y="31949645"/>
            <a:ext cx="4809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5.0</a:t>
            </a:r>
            <a:endParaRPr kumimoji="0" lang="es-ES" sz="3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0" name="Rectangle 40"/>
          <p:cNvSpPr>
            <a:spLocks noChangeArrowheads="1"/>
          </p:cNvSpPr>
          <p:nvPr/>
        </p:nvSpPr>
        <p:spPr bwMode="auto">
          <a:xfrm>
            <a:off x="9563001" y="31949645"/>
            <a:ext cx="6732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2.45</a:t>
            </a:r>
            <a:endParaRPr kumimoji="0" lang="es-ES" sz="3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1" name="Rectangle 41"/>
          <p:cNvSpPr>
            <a:spLocks noChangeArrowheads="1"/>
          </p:cNvSpPr>
          <p:nvPr/>
        </p:nvSpPr>
        <p:spPr bwMode="auto">
          <a:xfrm>
            <a:off x="11075698" y="32008659"/>
            <a:ext cx="769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2563</a:t>
            </a:r>
            <a:endParaRPr kumimoji="0" lang="es-ES" sz="3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2" name="Rectangle 42"/>
          <p:cNvSpPr>
            <a:spLocks noChangeArrowheads="1"/>
          </p:cNvSpPr>
          <p:nvPr/>
        </p:nvSpPr>
        <p:spPr bwMode="auto">
          <a:xfrm>
            <a:off x="12494605" y="31967803"/>
            <a:ext cx="769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1091</a:t>
            </a:r>
            <a:endParaRPr kumimoji="0" lang="es-ES" sz="3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3" name="Rectangle 43"/>
          <p:cNvSpPr>
            <a:spLocks noChangeArrowheads="1"/>
          </p:cNvSpPr>
          <p:nvPr/>
        </p:nvSpPr>
        <p:spPr bwMode="auto">
          <a:xfrm>
            <a:off x="8141689" y="32492117"/>
            <a:ext cx="4809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5.5</a:t>
            </a:r>
            <a:endParaRPr kumimoji="0" lang="es-ES" sz="3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4" name="Rectangle 44"/>
          <p:cNvSpPr>
            <a:spLocks noChangeArrowheads="1"/>
          </p:cNvSpPr>
          <p:nvPr/>
        </p:nvSpPr>
        <p:spPr bwMode="auto">
          <a:xfrm>
            <a:off x="9563001" y="32492117"/>
            <a:ext cx="6732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2.60</a:t>
            </a:r>
            <a:endParaRPr kumimoji="0" lang="es-ES" sz="3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5" name="Rectangle 45"/>
          <p:cNvSpPr>
            <a:spLocks noChangeArrowheads="1"/>
          </p:cNvSpPr>
          <p:nvPr/>
        </p:nvSpPr>
        <p:spPr bwMode="auto">
          <a:xfrm>
            <a:off x="11075698" y="32551131"/>
            <a:ext cx="769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2591</a:t>
            </a:r>
            <a:endParaRPr kumimoji="0" lang="es-ES" sz="3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6" name="Rectangle 46"/>
          <p:cNvSpPr>
            <a:spLocks noChangeArrowheads="1"/>
          </p:cNvSpPr>
          <p:nvPr/>
        </p:nvSpPr>
        <p:spPr bwMode="auto">
          <a:xfrm>
            <a:off x="12494605" y="32512545"/>
            <a:ext cx="769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1043</a:t>
            </a:r>
            <a:endParaRPr kumimoji="0" lang="es-ES" sz="3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7" name="Rectangle 47"/>
          <p:cNvSpPr>
            <a:spLocks noChangeArrowheads="1"/>
          </p:cNvSpPr>
          <p:nvPr/>
        </p:nvSpPr>
        <p:spPr bwMode="auto">
          <a:xfrm>
            <a:off x="8141689" y="33036859"/>
            <a:ext cx="4809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6.0</a:t>
            </a:r>
            <a:endParaRPr kumimoji="0" lang="es-ES" sz="3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8" name="Rectangle 48"/>
          <p:cNvSpPr>
            <a:spLocks noChangeArrowheads="1"/>
          </p:cNvSpPr>
          <p:nvPr/>
        </p:nvSpPr>
        <p:spPr bwMode="auto">
          <a:xfrm>
            <a:off x="9563001" y="33036859"/>
            <a:ext cx="6732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2.74</a:t>
            </a:r>
            <a:endParaRPr kumimoji="0" lang="es-ES" sz="3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9" name="Rectangle 49"/>
          <p:cNvSpPr>
            <a:spLocks noChangeArrowheads="1"/>
          </p:cNvSpPr>
          <p:nvPr/>
        </p:nvSpPr>
        <p:spPr bwMode="auto">
          <a:xfrm>
            <a:off x="11075698" y="33093604"/>
            <a:ext cx="769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2653</a:t>
            </a:r>
            <a:endParaRPr kumimoji="0" lang="es-ES" sz="3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0" name="Rectangle 50"/>
          <p:cNvSpPr>
            <a:spLocks noChangeArrowheads="1"/>
          </p:cNvSpPr>
          <p:nvPr/>
        </p:nvSpPr>
        <p:spPr bwMode="auto">
          <a:xfrm>
            <a:off x="12494605" y="33055017"/>
            <a:ext cx="769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1013</a:t>
            </a:r>
            <a:endParaRPr kumimoji="0" lang="es-ES" sz="3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1" name="Rectangle 51"/>
          <p:cNvSpPr>
            <a:spLocks noChangeArrowheads="1"/>
          </p:cNvSpPr>
          <p:nvPr/>
        </p:nvSpPr>
        <p:spPr bwMode="auto">
          <a:xfrm>
            <a:off x="8141689" y="33579332"/>
            <a:ext cx="4809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8.0</a:t>
            </a:r>
            <a:endParaRPr kumimoji="0" lang="es-ES" sz="3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2" name="Rectangle 52"/>
          <p:cNvSpPr>
            <a:spLocks noChangeArrowheads="1"/>
          </p:cNvSpPr>
          <p:nvPr/>
        </p:nvSpPr>
        <p:spPr bwMode="auto">
          <a:xfrm>
            <a:off x="9563001" y="33579332"/>
            <a:ext cx="6732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3.27</a:t>
            </a:r>
            <a:endParaRPr kumimoji="0" lang="es-ES" sz="3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3" name="Rectangle 53"/>
          <p:cNvSpPr>
            <a:spLocks noChangeArrowheads="1"/>
          </p:cNvSpPr>
          <p:nvPr/>
        </p:nvSpPr>
        <p:spPr bwMode="auto">
          <a:xfrm>
            <a:off x="11075698" y="33638346"/>
            <a:ext cx="7694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2909</a:t>
            </a:r>
            <a:endParaRPr kumimoji="0" lang="es-ES" sz="3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4" name="Rectangle 54"/>
          <p:cNvSpPr>
            <a:spLocks noChangeArrowheads="1"/>
          </p:cNvSpPr>
          <p:nvPr/>
        </p:nvSpPr>
        <p:spPr bwMode="auto">
          <a:xfrm>
            <a:off x="12545109" y="33599759"/>
            <a:ext cx="5770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932</a:t>
            </a:r>
            <a:endParaRPr kumimoji="0" lang="es-ES" sz="3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11" name="610 Objeto"/>
          <p:cNvGraphicFramePr>
            <a:graphicFrameLocks noChangeAspect="1"/>
          </p:cNvGraphicFramePr>
          <p:nvPr/>
        </p:nvGraphicFramePr>
        <p:xfrm>
          <a:off x="15624977" y="22702855"/>
          <a:ext cx="1785950" cy="1190633"/>
        </p:xfrm>
        <a:graphic>
          <a:graphicData uri="http://schemas.openxmlformats.org/presentationml/2006/ole">
            <p:oleObj spid="_x0000_s1026" name="Equation" r:id="rId5" imgW="647640" imgH="431640" progId="Equation.DSMT4">
              <p:embed/>
            </p:oleObj>
          </a:graphicData>
        </a:graphic>
      </p:graphicFrame>
      <p:sp>
        <p:nvSpPr>
          <p:cNvPr id="612" name="611 CuadroTexto"/>
          <p:cNvSpPr txBox="1"/>
          <p:nvPr/>
        </p:nvSpPr>
        <p:spPr>
          <a:xfrm>
            <a:off x="9481309" y="22631417"/>
            <a:ext cx="5262622" cy="1520190"/>
          </a:xfrm>
          <a:prstGeom prst="plaque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4000" b="1" dirty="0" err="1" smtClean="0"/>
              <a:t>K</a:t>
            </a:r>
            <a:r>
              <a:rPr lang="es-ES" sz="4000" b="1" baseline="-25000" dirty="0" err="1" smtClean="0"/>
              <a:t>app</a:t>
            </a:r>
            <a:r>
              <a:rPr lang="es-ES" sz="4000" b="1" dirty="0" smtClean="0"/>
              <a:t>= 1104 mol</a:t>
            </a:r>
            <a:r>
              <a:rPr lang="es-ES" sz="4000" b="1" baseline="30000" dirty="0" smtClean="0"/>
              <a:t>-1</a:t>
            </a:r>
            <a:r>
              <a:rPr lang="es-ES" sz="4000" b="1" dirty="0" smtClean="0"/>
              <a:t> dm</a:t>
            </a:r>
            <a:r>
              <a:rPr lang="es-ES" sz="4000" b="1" baseline="30000" dirty="0" smtClean="0"/>
              <a:t>3</a:t>
            </a:r>
          </a:p>
          <a:p>
            <a:r>
              <a:rPr lang="es-ES" sz="3000" dirty="0" err="1" smtClean="0"/>
              <a:t>Independent</a:t>
            </a:r>
            <a:r>
              <a:rPr lang="es-ES" sz="3000" dirty="0" smtClean="0"/>
              <a:t> of [Q]</a:t>
            </a:r>
          </a:p>
        </p:txBody>
      </p:sp>
      <p:sp>
        <p:nvSpPr>
          <p:cNvPr id="614" name="613 CuadroTexto"/>
          <p:cNvSpPr txBox="1"/>
          <p:nvPr/>
        </p:nvSpPr>
        <p:spPr>
          <a:xfrm>
            <a:off x="15267787" y="23774425"/>
            <a:ext cx="318471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000" dirty="0" err="1" smtClean="0"/>
              <a:t>Independent</a:t>
            </a:r>
            <a:r>
              <a:rPr lang="es-ES" sz="3000" dirty="0" smtClean="0"/>
              <a:t> of [Q]</a:t>
            </a:r>
            <a:endParaRPr lang="es-ES" sz="3000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9338433" y="28917961"/>
          <a:ext cx="1141396" cy="605834"/>
        </p:xfrm>
        <a:graphic>
          <a:graphicData uri="http://schemas.openxmlformats.org/presentationml/2006/ole">
            <p:oleObj spid="_x0000_s1027" name="Equation" r:id="rId6" imgW="431640" imgH="228600" progId="Equation.DSMT4">
              <p:embed/>
            </p:oleObj>
          </a:graphicData>
        </a:graphic>
      </p:graphicFrame>
      <p:sp>
        <p:nvSpPr>
          <p:cNvPr id="619" name="618 Rectángulo redondeado"/>
          <p:cNvSpPr/>
          <p:nvPr/>
        </p:nvSpPr>
        <p:spPr>
          <a:xfrm>
            <a:off x="622997" y="24845995"/>
            <a:ext cx="2214578" cy="150019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dirty="0" smtClean="0"/>
              <a:t>DNA</a:t>
            </a:r>
            <a:endParaRPr lang="es-ES" sz="4000" dirty="0"/>
          </a:p>
        </p:txBody>
      </p:sp>
      <p:sp>
        <p:nvSpPr>
          <p:cNvPr id="620" name="619 Rectángulo redondeado"/>
          <p:cNvSpPr/>
          <p:nvPr/>
        </p:nvSpPr>
        <p:spPr>
          <a:xfrm>
            <a:off x="765873" y="30418158"/>
            <a:ext cx="1714512" cy="12858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 err="1" smtClean="0">
                <a:solidFill>
                  <a:schemeClr val="tx1"/>
                </a:solidFill>
              </a:rPr>
              <a:t>bCD</a:t>
            </a:r>
            <a:endParaRPr lang="es-ES" sz="4000" dirty="0">
              <a:solidFill>
                <a:schemeClr val="tx1"/>
              </a:solidFill>
            </a:endParaRPr>
          </a:p>
        </p:txBody>
      </p:sp>
      <p:sp>
        <p:nvSpPr>
          <p:cNvPr id="621" name="620 Rectángulo redondeado"/>
          <p:cNvSpPr/>
          <p:nvPr/>
        </p:nvSpPr>
        <p:spPr>
          <a:xfrm>
            <a:off x="2694699" y="21345533"/>
            <a:ext cx="16216426" cy="1143008"/>
          </a:xfrm>
          <a:prstGeom prst="roundRect">
            <a:avLst/>
          </a:prstGeom>
          <a:gradFill>
            <a:gsLst>
              <a:gs pos="0">
                <a:srgbClr val="3A79C6"/>
              </a:gs>
              <a:gs pos="80000">
                <a:srgbClr val="6798D3"/>
              </a:gs>
              <a:gs pos="100000">
                <a:srgbClr val="71A0D9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 err="1" smtClean="0"/>
              <a:t>Obtaining</a:t>
            </a:r>
            <a:r>
              <a:rPr lang="es-ES" sz="4000" dirty="0" smtClean="0"/>
              <a:t> K: </a:t>
            </a:r>
            <a:r>
              <a:rPr lang="es-ES" sz="4000" dirty="0" err="1" smtClean="0"/>
              <a:t>kinetic</a:t>
            </a:r>
            <a:r>
              <a:rPr lang="es-ES" sz="4000" dirty="0" smtClean="0"/>
              <a:t> data</a:t>
            </a:r>
            <a:endParaRPr lang="es-ES" sz="4000" dirty="0"/>
          </a:p>
        </p:txBody>
      </p:sp>
      <p:sp>
        <p:nvSpPr>
          <p:cNvPr id="622" name="621 Rectángulo redondeado"/>
          <p:cNvSpPr/>
          <p:nvPr/>
        </p:nvSpPr>
        <p:spPr>
          <a:xfrm>
            <a:off x="19911257" y="21416971"/>
            <a:ext cx="6858048" cy="1144800"/>
          </a:xfrm>
          <a:prstGeom prst="roundRect">
            <a:avLst/>
          </a:prstGeom>
          <a:gradFill>
            <a:gsLst>
              <a:gs pos="0">
                <a:srgbClr val="3A79C6"/>
              </a:gs>
              <a:gs pos="80000">
                <a:srgbClr val="6798D3"/>
              </a:gs>
              <a:gs pos="100000">
                <a:srgbClr val="71A0D9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 err="1" smtClean="0"/>
              <a:t>Obtaining</a:t>
            </a:r>
            <a:r>
              <a:rPr lang="es-ES" sz="4000" dirty="0" smtClean="0"/>
              <a:t> K: </a:t>
            </a:r>
            <a:r>
              <a:rPr lang="es-ES" sz="4000" dirty="0" err="1" smtClean="0"/>
              <a:t>classical</a:t>
            </a:r>
            <a:r>
              <a:rPr lang="es-ES" sz="4000" dirty="0" smtClean="0"/>
              <a:t> </a:t>
            </a:r>
            <a:r>
              <a:rPr lang="es-ES" sz="4000" dirty="0" err="1" smtClean="0"/>
              <a:t>procedure</a:t>
            </a:r>
            <a:endParaRPr lang="es-ES" sz="4000" dirty="0"/>
          </a:p>
        </p:txBody>
      </p:sp>
      <p:grpSp>
        <p:nvGrpSpPr>
          <p:cNvPr id="673" name="672 Grupo"/>
          <p:cNvGrpSpPr/>
          <p:nvPr/>
        </p:nvGrpSpPr>
        <p:grpSpPr>
          <a:xfrm>
            <a:off x="20411323" y="22774293"/>
            <a:ext cx="5572164" cy="4500594"/>
            <a:chOff x="20411323" y="22917169"/>
            <a:chExt cx="4680000" cy="4500594"/>
          </a:xfrm>
        </p:grpSpPr>
        <p:grpSp>
          <p:nvGrpSpPr>
            <p:cNvPr id="810" name="809 Grupo"/>
            <p:cNvGrpSpPr/>
            <p:nvPr/>
          </p:nvGrpSpPr>
          <p:grpSpPr>
            <a:xfrm>
              <a:off x="20411323" y="22917169"/>
              <a:ext cx="4680000" cy="3960000"/>
              <a:chOff x="20705827" y="25080651"/>
              <a:chExt cx="4386173" cy="3442888"/>
            </a:xfrm>
          </p:grpSpPr>
          <p:sp>
            <p:nvSpPr>
              <p:cNvPr id="624" name="Rectangle 214"/>
              <p:cNvSpPr>
                <a:spLocks noChangeArrowheads="1"/>
              </p:cNvSpPr>
              <p:nvPr/>
            </p:nvSpPr>
            <p:spPr bwMode="auto">
              <a:xfrm rot="16200000">
                <a:off x="19497176" y="26289302"/>
                <a:ext cx="2694302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Emission</a:t>
                </a:r>
                <a:r>
                  <a:rPr kumimoji="0" lang="es-ES" sz="1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s-ES" sz="18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intensity</a:t>
                </a:r>
                <a:r>
                  <a:rPr kumimoji="0" lang="es-ES" sz="1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/</a:t>
                </a:r>
                <a:r>
                  <a:rPr kumimoji="0" lang="es-ES" sz="18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a.u.</a:t>
                </a:r>
                <a:endParaRPr kumimoji="0" lang="es-E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26" name="Line 201"/>
              <p:cNvSpPr>
                <a:spLocks noChangeShapeType="1"/>
              </p:cNvSpPr>
              <p:nvPr/>
            </p:nvSpPr>
            <p:spPr bwMode="auto">
              <a:xfrm>
                <a:off x="21492000" y="28045221"/>
                <a:ext cx="3600000" cy="2753"/>
              </a:xfrm>
              <a:prstGeom prst="line">
                <a:avLst/>
              </a:prstGeom>
              <a:noFill/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27" name="Line 202"/>
              <p:cNvSpPr>
                <a:spLocks noChangeShapeType="1"/>
              </p:cNvSpPr>
              <p:nvPr/>
            </p:nvSpPr>
            <p:spPr bwMode="auto">
              <a:xfrm flipV="1">
                <a:off x="21692414" y="28045221"/>
                <a:ext cx="2305" cy="44035"/>
              </a:xfrm>
              <a:prstGeom prst="line">
                <a:avLst/>
              </a:prstGeom>
              <a:noFill/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28" name="Line 203"/>
              <p:cNvSpPr>
                <a:spLocks noChangeShapeType="1"/>
              </p:cNvSpPr>
              <p:nvPr/>
            </p:nvSpPr>
            <p:spPr bwMode="auto">
              <a:xfrm flipV="1">
                <a:off x="22333023" y="28045221"/>
                <a:ext cx="2305" cy="44035"/>
              </a:xfrm>
              <a:prstGeom prst="line">
                <a:avLst/>
              </a:prstGeom>
              <a:noFill/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29" name="Line 204"/>
              <p:cNvSpPr>
                <a:spLocks noChangeShapeType="1"/>
              </p:cNvSpPr>
              <p:nvPr/>
            </p:nvSpPr>
            <p:spPr bwMode="auto">
              <a:xfrm flipV="1">
                <a:off x="22971327" y="28045221"/>
                <a:ext cx="2305" cy="44035"/>
              </a:xfrm>
              <a:prstGeom prst="line">
                <a:avLst/>
              </a:prstGeom>
              <a:noFill/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0" name="Line 205"/>
              <p:cNvSpPr>
                <a:spLocks noChangeShapeType="1"/>
              </p:cNvSpPr>
              <p:nvPr/>
            </p:nvSpPr>
            <p:spPr bwMode="auto">
              <a:xfrm flipV="1">
                <a:off x="23609632" y="28045221"/>
                <a:ext cx="2305" cy="44035"/>
              </a:xfrm>
              <a:prstGeom prst="line">
                <a:avLst/>
              </a:prstGeom>
              <a:noFill/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1" name="Line 206"/>
              <p:cNvSpPr>
                <a:spLocks noChangeShapeType="1"/>
              </p:cNvSpPr>
              <p:nvPr/>
            </p:nvSpPr>
            <p:spPr bwMode="auto">
              <a:xfrm flipV="1">
                <a:off x="24247936" y="28045221"/>
                <a:ext cx="2305" cy="44035"/>
              </a:xfrm>
              <a:prstGeom prst="line">
                <a:avLst/>
              </a:prstGeom>
              <a:noFill/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2" name="Line 207"/>
              <p:cNvSpPr>
                <a:spLocks noChangeShapeType="1"/>
              </p:cNvSpPr>
              <p:nvPr/>
            </p:nvSpPr>
            <p:spPr bwMode="auto">
              <a:xfrm flipV="1">
                <a:off x="24886241" y="28045221"/>
                <a:ext cx="2305" cy="44035"/>
              </a:xfrm>
              <a:prstGeom prst="line">
                <a:avLst/>
              </a:prstGeom>
              <a:noFill/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3" name="Rectangle 208"/>
              <p:cNvSpPr>
                <a:spLocks noChangeArrowheads="1"/>
              </p:cNvSpPr>
              <p:nvPr/>
            </p:nvSpPr>
            <p:spPr bwMode="auto">
              <a:xfrm>
                <a:off x="21650936" y="28196590"/>
                <a:ext cx="115416" cy="3269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4" name="Rectangle 209"/>
              <p:cNvSpPr>
                <a:spLocks noChangeArrowheads="1"/>
              </p:cNvSpPr>
              <p:nvPr/>
            </p:nvSpPr>
            <p:spPr bwMode="auto">
              <a:xfrm>
                <a:off x="22289240" y="28196590"/>
                <a:ext cx="115416" cy="3269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5</a:t>
                </a: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5" name="Rectangle 210"/>
              <p:cNvSpPr>
                <a:spLocks noChangeArrowheads="1"/>
              </p:cNvSpPr>
              <p:nvPr/>
            </p:nvSpPr>
            <p:spPr bwMode="auto">
              <a:xfrm>
                <a:off x="22886067" y="28196590"/>
                <a:ext cx="230833" cy="3269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10</a:t>
                </a: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6" name="Rectangle 211"/>
              <p:cNvSpPr>
                <a:spLocks noChangeArrowheads="1"/>
              </p:cNvSpPr>
              <p:nvPr/>
            </p:nvSpPr>
            <p:spPr bwMode="auto">
              <a:xfrm>
                <a:off x="23524371" y="28196590"/>
                <a:ext cx="230833" cy="3269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15</a:t>
                </a: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7" name="Rectangle 212"/>
              <p:cNvSpPr>
                <a:spLocks noChangeArrowheads="1"/>
              </p:cNvSpPr>
              <p:nvPr/>
            </p:nvSpPr>
            <p:spPr bwMode="auto">
              <a:xfrm>
                <a:off x="24162676" y="28196590"/>
                <a:ext cx="230833" cy="3269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20</a:t>
                </a: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8" name="Rectangle 213"/>
              <p:cNvSpPr>
                <a:spLocks noChangeArrowheads="1"/>
              </p:cNvSpPr>
              <p:nvPr/>
            </p:nvSpPr>
            <p:spPr bwMode="auto">
              <a:xfrm>
                <a:off x="24800979" y="28196590"/>
                <a:ext cx="230833" cy="3269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25</a:t>
                </a: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9" name="Line 215"/>
              <p:cNvSpPr>
                <a:spLocks noChangeShapeType="1"/>
              </p:cNvSpPr>
              <p:nvPr/>
            </p:nvSpPr>
            <p:spPr bwMode="auto">
              <a:xfrm flipV="1">
                <a:off x="21480588" y="25128000"/>
                <a:ext cx="2305" cy="2916000"/>
              </a:xfrm>
              <a:prstGeom prst="line">
                <a:avLst/>
              </a:prstGeom>
              <a:noFill/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40" name="Line 216"/>
              <p:cNvSpPr>
                <a:spLocks noChangeShapeType="1"/>
              </p:cNvSpPr>
              <p:nvPr/>
            </p:nvSpPr>
            <p:spPr bwMode="auto">
              <a:xfrm>
                <a:off x="21441415" y="28045221"/>
                <a:ext cx="39175" cy="2753"/>
              </a:xfrm>
              <a:prstGeom prst="line">
                <a:avLst/>
              </a:prstGeom>
              <a:noFill/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41" name="Line 217"/>
              <p:cNvSpPr>
                <a:spLocks noChangeShapeType="1"/>
              </p:cNvSpPr>
              <p:nvPr/>
            </p:nvSpPr>
            <p:spPr bwMode="auto">
              <a:xfrm>
                <a:off x="21441415" y="27505795"/>
                <a:ext cx="39175" cy="2753"/>
              </a:xfrm>
              <a:prstGeom prst="line">
                <a:avLst/>
              </a:prstGeom>
              <a:noFill/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42" name="Line 218"/>
              <p:cNvSpPr>
                <a:spLocks noChangeShapeType="1"/>
              </p:cNvSpPr>
              <p:nvPr/>
            </p:nvSpPr>
            <p:spPr bwMode="auto">
              <a:xfrm>
                <a:off x="21441415" y="26963616"/>
                <a:ext cx="39175" cy="2753"/>
              </a:xfrm>
              <a:prstGeom prst="line">
                <a:avLst/>
              </a:prstGeom>
              <a:noFill/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43" name="Line 219"/>
              <p:cNvSpPr>
                <a:spLocks noChangeShapeType="1"/>
              </p:cNvSpPr>
              <p:nvPr/>
            </p:nvSpPr>
            <p:spPr bwMode="auto">
              <a:xfrm>
                <a:off x="21441415" y="26424190"/>
                <a:ext cx="39175" cy="2753"/>
              </a:xfrm>
              <a:prstGeom prst="line">
                <a:avLst/>
              </a:prstGeom>
              <a:noFill/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44" name="Line 220"/>
              <p:cNvSpPr>
                <a:spLocks noChangeShapeType="1"/>
              </p:cNvSpPr>
              <p:nvPr/>
            </p:nvSpPr>
            <p:spPr bwMode="auto">
              <a:xfrm>
                <a:off x="21441415" y="25884764"/>
                <a:ext cx="39175" cy="2753"/>
              </a:xfrm>
              <a:prstGeom prst="line">
                <a:avLst/>
              </a:prstGeom>
              <a:noFill/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45" name="Line 221"/>
              <p:cNvSpPr>
                <a:spLocks noChangeShapeType="1"/>
              </p:cNvSpPr>
              <p:nvPr/>
            </p:nvSpPr>
            <p:spPr bwMode="auto">
              <a:xfrm>
                <a:off x="21441415" y="25345338"/>
                <a:ext cx="39175" cy="2753"/>
              </a:xfrm>
              <a:prstGeom prst="line">
                <a:avLst/>
              </a:prstGeom>
              <a:noFill/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47" name="Rectangle 223"/>
              <p:cNvSpPr>
                <a:spLocks noChangeArrowheads="1"/>
              </p:cNvSpPr>
              <p:nvPr/>
            </p:nvSpPr>
            <p:spPr bwMode="auto">
              <a:xfrm>
                <a:off x="21121098" y="27837951"/>
                <a:ext cx="288541" cy="3269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0.0</a:t>
                </a:r>
                <a:endParaRPr kumimoji="0" lang="es-E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48" name="Rectangle 224"/>
              <p:cNvSpPr>
                <a:spLocks noChangeArrowheads="1"/>
              </p:cNvSpPr>
              <p:nvPr/>
            </p:nvSpPr>
            <p:spPr bwMode="auto">
              <a:xfrm>
                <a:off x="21121098" y="27298527"/>
                <a:ext cx="288541" cy="3269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0.2</a:t>
                </a: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49" name="Rectangle 225"/>
              <p:cNvSpPr>
                <a:spLocks noChangeArrowheads="1"/>
              </p:cNvSpPr>
              <p:nvPr/>
            </p:nvSpPr>
            <p:spPr bwMode="auto">
              <a:xfrm>
                <a:off x="21121098" y="26759099"/>
                <a:ext cx="288541" cy="3269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0.4</a:t>
                </a: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50" name="Rectangle 226"/>
              <p:cNvSpPr>
                <a:spLocks noChangeArrowheads="1"/>
              </p:cNvSpPr>
              <p:nvPr/>
            </p:nvSpPr>
            <p:spPr bwMode="auto">
              <a:xfrm>
                <a:off x="21121098" y="26219673"/>
                <a:ext cx="288541" cy="3269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0.6</a:t>
                </a: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51" name="Rectangle 227"/>
              <p:cNvSpPr>
                <a:spLocks noChangeArrowheads="1"/>
              </p:cNvSpPr>
              <p:nvPr/>
            </p:nvSpPr>
            <p:spPr bwMode="auto">
              <a:xfrm>
                <a:off x="21121098" y="25677498"/>
                <a:ext cx="288541" cy="3269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0.8</a:t>
                </a: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52" name="Rectangle 228"/>
              <p:cNvSpPr>
                <a:spLocks noChangeArrowheads="1"/>
              </p:cNvSpPr>
              <p:nvPr/>
            </p:nvSpPr>
            <p:spPr bwMode="auto">
              <a:xfrm>
                <a:off x="21121098" y="25138070"/>
                <a:ext cx="288541" cy="3269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1.0</a:t>
                </a: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54" name="Oval 230"/>
              <p:cNvSpPr>
                <a:spLocks noChangeArrowheads="1"/>
              </p:cNvSpPr>
              <p:nvPr/>
            </p:nvSpPr>
            <p:spPr bwMode="auto">
              <a:xfrm>
                <a:off x="21660154" y="25304057"/>
                <a:ext cx="64522" cy="77061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55" name="Oval 231"/>
              <p:cNvSpPr>
                <a:spLocks noChangeArrowheads="1"/>
              </p:cNvSpPr>
              <p:nvPr/>
            </p:nvSpPr>
            <p:spPr bwMode="auto">
              <a:xfrm>
                <a:off x="21685501" y="25774677"/>
                <a:ext cx="64522" cy="77061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56" name="Oval 232"/>
              <p:cNvSpPr>
                <a:spLocks noChangeArrowheads="1"/>
              </p:cNvSpPr>
              <p:nvPr/>
            </p:nvSpPr>
            <p:spPr bwMode="auto">
              <a:xfrm>
                <a:off x="21724675" y="26239796"/>
                <a:ext cx="64522" cy="74310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57" name="Oval 233"/>
              <p:cNvSpPr>
                <a:spLocks noChangeArrowheads="1"/>
              </p:cNvSpPr>
              <p:nvPr/>
            </p:nvSpPr>
            <p:spPr bwMode="auto">
              <a:xfrm>
                <a:off x="21789197" y="26751700"/>
                <a:ext cx="62218" cy="74310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58" name="Oval 234"/>
              <p:cNvSpPr>
                <a:spLocks noChangeArrowheads="1"/>
              </p:cNvSpPr>
              <p:nvPr/>
            </p:nvSpPr>
            <p:spPr bwMode="auto">
              <a:xfrm>
                <a:off x="21915935" y="27161773"/>
                <a:ext cx="64522" cy="77061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59" name="Oval 235"/>
              <p:cNvSpPr>
                <a:spLocks noChangeArrowheads="1"/>
              </p:cNvSpPr>
              <p:nvPr/>
            </p:nvSpPr>
            <p:spPr bwMode="auto">
              <a:xfrm>
                <a:off x="22044979" y="27379195"/>
                <a:ext cx="62218" cy="77061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60" name="Oval 236"/>
              <p:cNvSpPr>
                <a:spLocks noChangeArrowheads="1"/>
              </p:cNvSpPr>
              <p:nvPr/>
            </p:nvSpPr>
            <p:spPr bwMode="auto">
              <a:xfrm>
                <a:off x="22171719" y="27464512"/>
                <a:ext cx="64522" cy="77061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61" name="Oval 237"/>
              <p:cNvSpPr>
                <a:spLocks noChangeArrowheads="1"/>
              </p:cNvSpPr>
              <p:nvPr/>
            </p:nvSpPr>
            <p:spPr bwMode="auto">
              <a:xfrm>
                <a:off x="22300762" y="27558086"/>
                <a:ext cx="62218" cy="77061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62" name="Oval 238"/>
              <p:cNvSpPr>
                <a:spLocks noChangeArrowheads="1"/>
              </p:cNvSpPr>
              <p:nvPr/>
            </p:nvSpPr>
            <p:spPr bwMode="auto">
              <a:xfrm>
                <a:off x="22427501" y="27618633"/>
                <a:ext cx="62218" cy="77061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63" name="Oval 239"/>
              <p:cNvSpPr>
                <a:spLocks noChangeArrowheads="1"/>
              </p:cNvSpPr>
              <p:nvPr/>
            </p:nvSpPr>
            <p:spPr bwMode="auto">
              <a:xfrm>
                <a:off x="22683284" y="27692943"/>
                <a:ext cx="62218" cy="77061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64" name="Oval 240"/>
              <p:cNvSpPr>
                <a:spLocks noChangeArrowheads="1"/>
              </p:cNvSpPr>
              <p:nvPr/>
            </p:nvSpPr>
            <p:spPr bwMode="auto">
              <a:xfrm>
                <a:off x="22939066" y="27717712"/>
                <a:ext cx="62218" cy="77061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65" name="Oval 241"/>
              <p:cNvSpPr>
                <a:spLocks noChangeArrowheads="1"/>
              </p:cNvSpPr>
              <p:nvPr/>
            </p:nvSpPr>
            <p:spPr bwMode="auto">
              <a:xfrm>
                <a:off x="23577371" y="27778260"/>
                <a:ext cx="64522" cy="77061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66" name="Oval 242"/>
              <p:cNvSpPr>
                <a:spLocks noChangeArrowheads="1"/>
              </p:cNvSpPr>
              <p:nvPr/>
            </p:nvSpPr>
            <p:spPr bwMode="auto">
              <a:xfrm>
                <a:off x="24215675" y="27811286"/>
                <a:ext cx="64522" cy="77061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67" name="Oval 243"/>
              <p:cNvSpPr>
                <a:spLocks noChangeArrowheads="1"/>
              </p:cNvSpPr>
              <p:nvPr/>
            </p:nvSpPr>
            <p:spPr bwMode="auto">
              <a:xfrm>
                <a:off x="24598197" y="27814039"/>
                <a:ext cx="64522" cy="77061"/>
              </a:xfrm>
              <a:prstGeom prst="ellipse">
                <a:avLst/>
              </a:prstGeom>
              <a:solidFill>
                <a:srgbClr val="000000"/>
              </a:solidFill>
              <a:ln w="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68" name="Freeform 244"/>
              <p:cNvSpPr>
                <a:spLocks/>
              </p:cNvSpPr>
              <p:nvPr/>
            </p:nvSpPr>
            <p:spPr bwMode="auto">
              <a:xfrm flipV="1">
                <a:off x="21692414" y="25323321"/>
                <a:ext cx="2938045" cy="2551265"/>
              </a:xfrm>
              <a:custGeom>
                <a:avLst/>
                <a:gdLst/>
                <a:ahLst/>
                <a:cxnLst>
                  <a:cxn ang="0">
                    <a:pos x="47" y="1494"/>
                  </a:cxn>
                  <a:cxn ang="0">
                    <a:pos x="105" y="1063"/>
                  </a:cxn>
                  <a:cxn ang="0">
                    <a:pos x="163" y="817"/>
                  </a:cxn>
                  <a:cxn ang="0">
                    <a:pos x="222" y="659"/>
                  </a:cxn>
                  <a:cxn ang="0">
                    <a:pos x="280" y="548"/>
                  </a:cxn>
                  <a:cxn ang="0">
                    <a:pos x="338" y="466"/>
                  </a:cxn>
                  <a:cxn ang="0">
                    <a:pos x="397" y="403"/>
                  </a:cxn>
                  <a:cxn ang="0">
                    <a:pos x="455" y="353"/>
                  </a:cxn>
                  <a:cxn ang="0">
                    <a:pos x="514" y="313"/>
                  </a:cxn>
                  <a:cxn ang="0">
                    <a:pos x="572" y="279"/>
                  </a:cxn>
                  <a:cxn ang="0">
                    <a:pos x="630" y="251"/>
                  </a:cxn>
                  <a:cxn ang="0">
                    <a:pos x="689" y="227"/>
                  </a:cxn>
                  <a:cxn ang="0">
                    <a:pos x="747" y="206"/>
                  </a:cxn>
                  <a:cxn ang="0">
                    <a:pos x="805" y="188"/>
                  </a:cxn>
                  <a:cxn ang="0">
                    <a:pos x="864" y="172"/>
                  </a:cxn>
                  <a:cxn ang="0">
                    <a:pos x="922" y="158"/>
                  </a:cxn>
                  <a:cxn ang="0">
                    <a:pos x="980" y="145"/>
                  </a:cxn>
                  <a:cxn ang="0">
                    <a:pos x="1039" y="134"/>
                  </a:cxn>
                  <a:cxn ang="0">
                    <a:pos x="1097" y="123"/>
                  </a:cxn>
                  <a:cxn ang="0">
                    <a:pos x="1155" y="114"/>
                  </a:cxn>
                  <a:cxn ang="0">
                    <a:pos x="1214" y="106"/>
                  </a:cxn>
                  <a:cxn ang="0">
                    <a:pos x="1272" y="98"/>
                  </a:cxn>
                  <a:cxn ang="0">
                    <a:pos x="1330" y="91"/>
                  </a:cxn>
                  <a:cxn ang="0">
                    <a:pos x="1389" y="84"/>
                  </a:cxn>
                  <a:cxn ang="0">
                    <a:pos x="1447" y="78"/>
                  </a:cxn>
                  <a:cxn ang="0">
                    <a:pos x="1506" y="72"/>
                  </a:cxn>
                  <a:cxn ang="0">
                    <a:pos x="1564" y="67"/>
                  </a:cxn>
                  <a:cxn ang="0">
                    <a:pos x="1622" y="62"/>
                  </a:cxn>
                  <a:cxn ang="0">
                    <a:pos x="1681" y="58"/>
                  </a:cxn>
                  <a:cxn ang="0">
                    <a:pos x="1739" y="53"/>
                  </a:cxn>
                  <a:cxn ang="0">
                    <a:pos x="1797" y="49"/>
                  </a:cxn>
                  <a:cxn ang="0">
                    <a:pos x="1856" y="46"/>
                  </a:cxn>
                  <a:cxn ang="0">
                    <a:pos x="1914" y="42"/>
                  </a:cxn>
                  <a:cxn ang="0">
                    <a:pos x="1972" y="39"/>
                  </a:cxn>
                  <a:cxn ang="0">
                    <a:pos x="2031" y="35"/>
                  </a:cxn>
                  <a:cxn ang="0">
                    <a:pos x="2089" y="32"/>
                  </a:cxn>
                  <a:cxn ang="0">
                    <a:pos x="2147" y="30"/>
                  </a:cxn>
                  <a:cxn ang="0">
                    <a:pos x="2206" y="27"/>
                  </a:cxn>
                  <a:cxn ang="0">
                    <a:pos x="2264" y="24"/>
                  </a:cxn>
                  <a:cxn ang="0">
                    <a:pos x="2322" y="22"/>
                  </a:cxn>
                  <a:cxn ang="0">
                    <a:pos x="2381" y="19"/>
                  </a:cxn>
                  <a:cxn ang="0">
                    <a:pos x="2439" y="17"/>
                  </a:cxn>
                  <a:cxn ang="0">
                    <a:pos x="2498" y="15"/>
                  </a:cxn>
                  <a:cxn ang="0">
                    <a:pos x="2556" y="13"/>
                  </a:cxn>
                  <a:cxn ang="0">
                    <a:pos x="2614" y="11"/>
                  </a:cxn>
                  <a:cxn ang="0">
                    <a:pos x="2673" y="9"/>
                  </a:cxn>
                  <a:cxn ang="0">
                    <a:pos x="2731" y="7"/>
                  </a:cxn>
                  <a:cxn ang="0">
                    <a:pos x="2789" y="6"/>
                  </a:cxn>
                  <a:cxn ang="0">
                    <a:pos x="2848" y="4"/>
                  </a:cxn>
                  <a:cxn ang="0">
                    <a:pos x="2906" y="2"/>
                  </a:cxn>
                  <a:cxn ang="0">
                    <a:pos x="2964" y="1"/>
                  </a:cxn>
                </a:cxnLst>
                <a:rect l="0" t="0" r="r" b="b"/>
                <a:pathLst>
                  <a:path w="2988" h="2174">
                    <a:moveTo>
                      <a:pt x="0" y="2174"/>
                    </a:moveTo>
                    <a:lnTo>
                      <a:pt x="12" y="1954"/>
                    </a:lnTo>
                    <a:lnTo>
                      <a:pt x="23" y="1773"/>
                    </a:lnTo>
                    <a:lnTo>
                      <a:pt x="35" y="1622"/>
                    </a:lnTo>
                    <a:lnTo>
                      <a:pt x="47" y="1494"/>
                    </a:lnTo>
                    <a:lnTo>
                      <a:pt x="58" y="1383"/>
                    </a:lnTo>
                    <a:lnTo>
                      <a:pt x="70" y="1287"/>
                    </a:lnTo>
                    <a:lnTo>
                      <a:pt x="82" y="1203"/>
                    </a:lnTo>
                    <a:lnTo>
                      <a:pt x="93" y="1129"/>
                    </a:lnTo>
                    <a:lnTo>
                      <a:pt x="105" y="1063"/>
                    </a:lnTo>
                    <a:lnTo>
                      <a:pt x="117" y="1003"/>
                    </a:lnTo>
                    <a:lnTo>
                      <a:pt x="128" y="950"/>
                    </a:lnTo>
                    <a:lnTo>
                      <a:pt x="140" y="901"/>
                    </a:lnTo>
                    <a:lnTo>
                      <a:pt x="152" y="857"/>
                    </a:lnTo>
                    <a:lnTo>
                      <a:pt x="163" y="817"/>
                    </a:lnTo>
                    <a:lnTo>
                      <a:pt x="175" y="780"/>
                    </a:lnTo>
                    <a:lnTo>
                      <a:pt x="187" y="746"/>
                    </a:lnTo>
                    <a:lnTo>
                      <a:pt x="198" y="715"/>
                    </a:lnTo>
                    <a:lnTo>
                      <a:pt x="210" y="686"/>
                    </a:lnTo>
                    <a:lnTo>
                      <a:pt x="222" y="659"/>
                    </a:lnTo>
                    <a:lnTo>
                      <a:pt x="233" y="633"/>
                    </a:lnTo>
                    <a:lnTo>
                      <a:pt x="245" y="610"/>
                    </a:lnTo>
                    <a:lnTo>
                      <a:pt x="257" y="588"/>
                    </a:lnTo>
                    <a:lnTo>
                      <a:pt x="268" y="567"/>
                    </a:lnTo>
                    <a:lnTo>
                      <a:pt x="280" y="548"/>
                    </a:lnTo>
                    <a:lnTo>
                      <a:pt x="292" y="529"/>
                    </a:lnTo>
                    <a:lnTo>
                      <a:pt x="303" y="512"/>
                    </a:lnTo>
                    <a:lnTo>
                      <a:pt x="315" y="496"/>
                    </a:lnTo>
                    <a:lnTo>
                      <a:pt x="327" y="480"/>
                    </a:lnTo>
                    <a:lnTo>
                      <a:pt x="338" y="466"/>
                    </a:lnTo>
                    <a:lnTo>
                      <a:pt x="350" y="452"/>
                    </a:lnTo>
                    <a:lnTo>
                      <a:pt x="362" y="439"/>
                    </a:lnTo>
                    <a:lnTo>
                      <a:pt x="373" y="426"/>
                    </a:lnTo>
                    <a:lnTo>
                      <a:pt x="385" y="414"/>
                    </a:lnTo>
                    <a:lnTo>
                      <a:pt x="397" y="403"/>
                    </a:lnTo>
                    <a:lnTo>
                      <a:pt x="409" y="392"/>
                    </a:lnTo>
                    <a:lnTo>
                      <a:pt x="420" y="382"/>
                    </a:lnTo>
                    <a:lnTo>
                      <a:pt x="432" y="372"/>
                    </a:lnTo>
                    <a:lnTo>
                      <a:pt x="444" y="362"/>
                    </a:lnTo>
                    <a:lnTo>
                      <a:pt x="455" y="353"/>
                    </a:lnTo>
                    <a:lnTo>
                      <a:pt x="467" y="344"/>
                    </a:lnTo>
                    <a:lnTo>
                      <a:pt x="479" y="336"/>
                    </a:lnTo>
                    <a:lnTo>
                      <a:pt x="490" y="328"/>
                    </a:lnTo>
                    <a:lnTo>
                      <a:pt x="502" y="320"/>
                    </a:lnTo>
                    <a:lnTo>
                      <a:pt x="514" y="313"/>
                    </a:lnTo>
                    <a:lnTo>
                      <a:pt x="525" y="305"/>
                    </a:lnTo>
                    <a:lnTo>
                      <a:pt x="537" y="298"/>
                    </a:lnTo>
                    <a:lnTo>
                      <a:pt x="549" y="292"/>
                    </a:lnTo>
                    <a:lnTo>
                      <a:pt x="560" y="285"/>
                    </a:lnTo>
                    <a:lnTo>
                      <a:pt x="572" y="279"/>
                    </a:lnTo>
                    <a:lnTo>
                      <a:pt x="584" y="273"/>
                    </a:lnTo>
                    <a:lnTo>
                      <a:pt x="595" y="267"/>
                    </a:lnTo>
                    <a:lnTo>
                      <a:pt x="607" y="262"/>
                    </a:lnTo>
                    <a:lnTo>
                      <a:pt x="619" y="256"/>
                    </a:lnTo>
                    <a:lnTo>
                      <a:pt x="630" y="251"/>
                    </a:lnTo>
                    <a:lnTo>
                      <a:pt x="642" y="246"/>
                    </a:lnTo>
                    <a:lnTo>
                      <a:pt x="654" y="241"/>
                    </a:lnTo>
                    <a:lnTo>
                      <a:pt x="665" y="236"/>
                    </a:lnTo>
                    <a:lnTo>
                      <a:pt x="677" y="231"/>
                    </a:lnTo>
                    <a:lnTo>
                      <a:pt x="689" y="227"/>
                    </a:lnTo>
                    <a:lnTo>
                      <a:pt x="700" y="222"/>
                    </a:lnTo>
                    <a:lnTo>
                      <a:pt x="712" y="218"/>
                    </a:lnTo>
                    <a:lnTo>
                      <a:pt x="724" y="214"/>
                    </a:lnTo>
                    <a:lnTo>
                      <a:pt x="735" y="210"/>
                    </a:lnTo>
                    <a:lnTo>
                      <a:pt x="747" y="206"/>
                    </a:lnTo>
                    <a:lnTo>
                      <a:pt x="759" y="202"/>
                    </a:lnTo>
                    <a:lnTo>
                      <a:pt x="770" y="198"/>
                    </a:lnTo>
                    <a:lnTo>
                      <a:pt x="782" y="195"/>
                    </a:lnTo>
                    <a:lnTo>
                      <a:pt x="794" y="191"/>
                    </a:lnTo>
                    <a:lnTo>
                      <a:pt x="805" y="188"/>
                    </a:lnTo>
                    <a:lnTo>
                      <a:pt x="817" y="184"/>
                    </a:lnTo>
                    <a:lnTo>
                      <a:pt x="829" y="181"/>
                    </a:lnTo>
                    <a:lnTo>
                      <a:pt x="840" y="178"/>
                    </a:lnTo>
                    <a:lnTo>
                      <a:pt x="852" y="175"/>
                    </a:lnTo>
                    <a:lnTo>
                      <a:pt x="864" y="172"/>
                    </a:lnTo>
                    <a:lnTo>
                      <a:pt x="875" y="169"/>
                    </a:lnTo>
                    <a:lnTo>
                      <a:pt x="887" y="166"/>
                    </a:lnTo>
                    <a:lnTo>
                      <a:pt x="899" y="163"/>
                    </a:lnTo>
                    <a:lnTo>
                      <a:pt x="910" y="160"/>
                    </a:lnTo>
                    <a:lnTo>
                      <a:pt x="922" y="158"/>
                    </a:lnTo>
                    <a:lnTo>
                      <a:pt x="934" y="155"/>
                    </a:lnTo>
                    <a:lnTo>
                      <a:pt x="945" y="152"/>
                    </a:lnTo>
                    <a:lnTo>
                      <a:pt x="957" y="150"/>
                    </a:lnTo>
                    <a:lnTo>
                      <a:pt x="969" y="147"/>
                    </a:lnTo>
                    <a:lnTo>
                      <a:pt x="980" y="145"/>
                    </a:lnTo>
                    <a:lnTo>
                      <a:pt x="992" y="143"/>
                    </a:lnTo>
                    <a:lnTo>
                      <a:pt x="1004" y="140"/>
                    </a:lnTo>
                    <a:lnTo>
                      <a:pt x="1015" y="138"/>
                    </a:lnTo>
                    <a:lnTo>
                      <a:pt x="1027" y="136"/>
                    </a:lnTo>
                    <a:lnTo>
                      <a:pt x="1039" y="134"/>
                    </a:lnTo>
                    <a:lnTo>
                      <a:pt x="1050" y="132"/>
                    </a:lnTo>
                    <a:lnTo>
                      <a:pt x="1062" y="129"/>
                    </a:lnTo>
                    <a:lnTo>
                      <a:pt x="1074" y="127"/>
                    </a:lnTo>
                    <a:lnTo>
                      <a:pt x="1085" y="125"/>
                    </a:lnTo>
                    <a:lnTo>
                      <a:pt x="1097" y="123"/>
                    </a:lnTo>
                    <a:lnTo>
                      <a:pt x="1109" y="121"/>
                    </a:lnTo>
                    <a:lnTo>
                      <a:pt x="1120" y="120"/>
                    </a:lnTo>
                    <a:lnTo>
                      <a:pt x="1132" y="118"/>
                    </a:lnTo>
                    <a:lnTo>
                      <a:pt x="1144" y="116"/>
                    </a:lnTo>
                    <a:lnTo>
                      <a:pt x="1155" y="114"/>
                    </a:lnTo>
                    <a:lnTo>
                      <a:pt x="1167" y="112"/>
                    </a:lnTo>
                    <a:lnTo>
                      <a:pt x="1179" y="111"/>
                    </a:lnTo>
                    <a:lnTo>
                      <a:pt x="1190" y="109"/>
                    </a:lnTo>
                    <a:lnTo>
                      <a:pt x="1202" y="107"/>
                    </a:lnTo>
                    <a:lnTo>
                      <a:pt x="1214" y="106"/>
                    </a:lnTo>
                    <a:lnTo>
                      <a:pt x="1225" y="104"/>
                    </a:lnTo>
                    <a:lnTo>
                      <a:pt x="1237" y="102"/>
                    </a:lnTo>
                    <a:lnTo>
                      <a:pt x="1249" y="101"/>
                    </a:lnTo>
                    <a:lnTo>
                      <a:pt x="1260" y="99"/>
                    </a:lnTo>
                    <a:lnTo>
                      <a:pt x="1272" y="98"/>
                    </a:lnTo>
                    <a:lnTo>
                      <a:pt x="1284" y="96"/>
                    </a:lnTo>
                    <a:lnTo>
                      <a:pt x="1295" y="95"/>
                    </a:lnTo>
                    <a:lnTo>
                      <a:pt x="1307" y="93"/>
                    </a:lnTo>
                    <a:lnTo>
                      <a:pt x="1319" y="92"/>
                    </a:lnTo>
                    <a:lnTo>
                      <a:pt x="1330" y="91"/>
                    </a:lnTo>
                    <a:lnTo>
                      <a:pt x="1342" y="89"/>
                    </a:lnTo>
                    <a:lnTo>
                      <a:pt x="1354" y="88"/>
                    </a:lnTo>
                    <a:lnTo>
                      <a:pt x="1365" y="87"/>
                    </a:lnTo>
                    <a:lnTo>
                      <a:pt x="1377" y="85"/>
                    </a:lnTo>
                    <a:lnTo>
                      <a:pt x="1389" y="84"/>
                    </a:lnTo>
                    <a:lnTo>
                      <a:pt x="1401" y="83"/>
                    </a:lnTo>
                    <a:lnTo>
                      <a:pt x="1412" y="82"/>
                    </a:lnTo>
                    <a:lnTo>
                      <a:pt x="1424" y="80"/>
                    </a:lnTo>
                    <a:lnTo>
                      <a:pt x="1436" y="79"/>
                    </a:lnTo>
                    <a:lnTo>
                      <a:pt x="1447" y="78"/>
                    </a:lnTo>
                    <a:lnTo>
                      <a:pt x="1459" y="77"/>
                    </a:lnTo>
                    <a:lnTo>
                      <a:pt x="1471" y="76"/>
                    </a:lnTo>
                    <a:lnTo>
                      <a:pt x="1482" y="75"/>
                    </a:lnTo>
                    <a:lnTo>
                      <a:pt x="1494" y="73"/>
                    </a:lnTo>
                    <a:lnTo>
                      <a:pt x="1506" y="72"/>
                    </a:lnTo>
                    <a:lnTo>
                      <a:pt x="1517" y="71"/>
                    </a:lnTo>
                    <a:lnTo>
                      <a:pt x="1529" y="70"/>
                    </a:lnTo>
                    <a:lnTo>
                      <a:pt x="1541" y="69"/>
                    </a:lnTo>
                    <a:lnTo>
                      <a:pt x="1552" y="68"/>
                    </a:lnTo>
                    <a:lnTo>
                      <a:pt x="1564" y="67"/>
                    </a:lnTo>
                    <a:lnTo>
                      <a:pt x="1576" y="66"/>
                    </a:lnTo>
                    <a:lnTo>
                      <a:pt x="1587" y="65"/>
                    </a:lnTo>
                    <a:lnTo>
                      <a:pt x="1599" y="64"/>
                    </a:lnTo>
                    <a:lnTo>
                      <a:pt x="1611" y="63"/>
                    </a:lnTo>
                    <a:lnTo>
                      <a:pt x="1622" y="62"/>
                    </a:lnTo>
                    <a:lnTo>
                      <a:pt x="1634" y="61"/>
                    </a:lnTo>
                    <a:lnTo>
                      <a:pt x="1646" y="60"/>
                    </a:lnTo>
                    <a:lnTo>
                      <a:pt x="1657" y="59"/>
                    </a:lnTo>
                    <a:lnTo>
                      <a:pt x="1669" y="59"/>
                    </a:lnTo>
                    <a:lnTo>
                      <a:pt x="1681" y="58"/>
                    </a:lnTo>
                    <a:lnTo>
                      <a:pt x="1692" y="57"/>
                    </a:lnTo>
                    <a:lnTo>
                      <a:pt x="1704" y="56"/>
                    </a:lnTo>
                    <a:lnTo>
                      <a:pt x="1716" y="55"/>
                    </a:lnTo>
                    <a:lnTo>
                      <a:pt x="1727" y="54"/>
                    </a:lnTo>
                    <a:lnTo>
                      <a:pt x="1739" y="53"/>
                    </a:lnTo>
                    <a:lnTo>
                      <a:pt x="1751" y="53"/>
                    </a:lnTo>
                    <a:lnTo>
                      <a:pt x="1762" y="52"/>
                    </a:lnTo>
                    <a:lnTo>
                      <a:pt x="1774" y="51"/>
                    </a:lnTo>
                    <a:lnTo>
                      <a:pt x="1786" y="50"/>
                    </a:lnTo>
                    <a:lnTo>
                      <a:pt x="1797" y="49"/>
                    </a:lnTo>
                    <a:lnTo>
                      <a:pt x="1809" y="49"/>
                    </a:lnTo>
                    <a:lnTo>
                      <a:pt x="1821" y="48"/>
                    </a:lnTo>
                    <a:lnTo>
                      <a:pt x="1832" y="47"/>
                    </a:lnTo>
                    <a:lnTo>
                      <a:pt x="1844" y="46"/>
                    </a:lnTo>
                    <a:lnTo>
                      <a:pt x="1856" y="46"/>
                    </a:lnTo>
                    <a:lnTo>
                      <a:pt x="1867" y="45"/>
                    </a:lnTo>
                    <a:lnTo>
                      <a:pt x="1879" y="44"/>
                    </a:lnTo>
                    <a:lnTo>
                      <a:pt x="1891" y="43"/>
                    </a:lnTo>
                    <a:lnTo>
                      <a:pt x="1902" y="43"/>
                    </a:lnTo>
                    <a:lnTo>
                      <a:pt x="1914" y="42"/>
                    </a:lnTo>
                    <a:lnTo>
                      <a:pt x="1926" y="41"/>
                    </a:lnTo>
                    <a:lnTo>
                      <a:pt x="1937" y="41"/>
                    </a:lnTo>
                    <a:lnTo>
                      <a:pt x="1949" y="40"/>
                    </a:lnTo>
                    <a:lnTo>
                      <a:pt x="1961" y="39"/>
                    </a:lnTo>
                    <a:lnTo>
                      <a:pt x="1972" y="39"/>
                    </a:lnTo>
                    <a:lnTo>
                      <a:pt x="1984" y="38"/>
                    </a:lnTo>
                    <a:lnTo>
                      <a:pt x="1996" y="37"/>
                    </a:lnTo>
                    <a:lnTo>
                      <a:pt x="2007" y="37"/>
                    </a:lnTo>
                    <a:lnTo>
                      <a:pt x="2019" y="36"/>
                    </a:lnTo>
                    <a:lnTo>
                      <a:pt x="2031" y="35"/>
                    </a:lnTo>
                    <a:lnTo>
                      <a:pt x="2042" y="35"/>
                    </a:lnTo>
                    <a:lnTo>
                      <a:pt x="2054" y="34"/>
                    </a:lnTo>
                    <a:lnTo>
                      <a:pt x="2066" y="34"/>
                    </a:lnTo>
                    <a:lnTo>
                      <a:pt x="2077" y="33"/>
                    </a:lnTo>
                    <a:lnTo>
                      <a:pt x="2089" y="32"/>
                    </a:lnTo>
                    <a:lnTo>
                      <a:pt x="2101" y="32"/>
                    </a:lnTo>
                    <a:lnTo>
                      <a:pt x="2112" y="31"/>
                    </a:lnTo>
                    <a:lnTo>
                      <a:pt x="2124" y="31"/>
                    </a:lnTo>
                    <a:lnTo>
                      <a:pt x="2136" y="30"/>
                    </a:lnTo>
                    <a:lnTo>
                      <a:pt x="2147" y="30"/>
                    </a:lnTo>
                    <a:lnTo>
                      <a:pt x="2159" y="29"/>
                    </a:lnTo>
                    <a:lnTo>
                      <a:pt x="2171" y="28"/>
                    </a:lnTo>
                    <a:lnTo>
                      <a:pt x="2182" y="28"/>
                    </a:lnTo>
                    <a:lnTo>
                      <a:pt x="2194" y="27"/>
                    </a:lnTo>
                    <a:lnTo>
                      <a:pt x="2206" y="27"/>
                    </a:lnTo>
                    <a:lnTo>
                      <a:pt x="2217" y="26"/>
                    </a:lnTo>
                    <a:lnTo>
                      <a:pt x="2229" y="26"/>
                    </a:lnTo>
                    <a:lnTo>
                      <a:pt x="2241" y="25"/>
                    </a:lnTo>
                    <a:lnTo>
                      <a:pt x="2252" y="25"/>
                    </a:lnTo>
                    <a:lnTo>
                      <a:pt x="2264" y="24"/>
                    </a:lnTo>
                    <a:lnTo>
                      <a:pt x="2276" y="24"/>
                    </a:lnTo>
                    <a:lnTo>
                      <a:pt x="2287" y="23"/>
                    </a:lnTo>
                    <a:lnTo>
                      <a:pt x="2299" y="23"/>
                    </a:lnTo>
                    <a:lnTo>
                      <a:pt x="2311" y="22"/>
                    </a:lnTo>
                    <a:lnTo>
                      <a:pt x="2322" y="22"/>
                    </a:lnTo>
                    <a:lnTo>
                      <a:pt x="2334" y="21"/>
                    </a:lnTo>
                    <a:lnTo>
                      <a:pt x="2346" y="21"/>
                    </a:lnTo>
                    <a:lnTo>
                      <a:pt x="2357" y="20"/>
                    </a:lnTo>
                    <a:lnTo>
                      <a:pt x="2369" y="20"/>
                    </a:lnTo>
                    <a:lnTo>
                      <a:pt x="2381" y="19"/>
                    </a:lnTo>
                    <a:lnTo>
                      <a:pt x="2393" y="19"/>
                    </a:lnTo>
                    <a:lnTo>
                      <a:pt x="2404" y="19"/>
                    </a:lnTo>
                    <a:lnTo>
                      <a:pt x="2416" y="18"/>
                    </a:lnTo>
                    <a:lnTo>
                      <a:pt x="2428" y="18"/>
                    </a:lnTo>
                    <a:lnTo>
                      <a:pt x="2439" y="17"/>
                    </a:lnTo>
                    <a:lnTo>
                      <a:pt x="2451" y="17"/>
                    </a:lnTo>
                    <a:lnTo>
                      <a:pt x="2463" y="16"/>
                    </a:lnTo>
                    <a:lnTo>
                      <a:pt x="2474" y="16"/>
                    </a:lnTo>
                    <a:lnTo>
                      <a:pt x="2486" y="16"/>
                    </a:lnTo>
                    <a:lnTo>
                      <a:pt x="2498" y="15"/>
                    </a:lnTo>
                    <a:lnTo>
                      <a:pt x="2509" y="15"/>
                    </a:lnTo>
                    <a:lnTo>
                      <a:pt x="2521" y="14"/>
                    </a:lnTo>
                    <a:lnTo>
                      <a:pt x="2533" y="14"/>
                    </a:lnTo>
                    <a:lnTo>
                      <a:pt x="2544" y="13"/>
                    </a:lnTo>
                    <a:lnTo>
                      <a:pt x="2556" y="13"/>
                    </a:lnTo>
                    <a:lnTo>
                      <a:pt x="2568" y="13"/>
                    </a:lnTo>
                    <a:lnTo>
                      <a:pt x="2579" y="12"/>
                    </a:lnTo>
                    <a:lnTo>
                      <a:pt x="2591" y="12"/>
                    </a:lnTo>
                    <a:lnTo>
                      <a:pt x="2603" y="11"/>
                    </a:lnTo>
                    <a:lnTo>
                      <a:pt x="2614" y="11"/>
                    </a:lnTo>
                    <a:lnTo>
                      <a:pt x="2626" y="11"/>
                    </a:lnTo>
                    <a:lnTo>
                      <a:pt x="2638" y="10"/>
                    </a:lnTo>
                    <a:lnTo>
                      <a:pt x="2649" y="10"/>
                    </a:lnTo>
                    <a:lnTo>
                      <a:pt x="2661" y="10"/>
                    </a:lnTo>
                    <a:lnTo>
                      <a:pt x="2673" y="9"/>
                    </a:lnTo>
                    <a:lnTo>
                      <a:pt x="2684" y="9"/>
                    </a:lnTo>
                    <a:lnTo>
                      <a:pt x="2696" y="8"/>
                    </a:lnTo>
                    <a:lnTo>
                      <a:pt x="2708" y="8"/>
                    </a:lnTo>
                    <a:lnTo>
                      <a:pt x="2719" y="8"/>
                    </a:lnTo>
                    <a:lnTo>
                      <a:pt x="2731" y="7"/>
                    </a:lnTo>
                    <a:lnTo>
                      <a:pt x="2743" y="7"/>
                    </a:lnTo>
                    <a:lnTo>
                      <a:pt x="2754" y="7"/>
                    </a:lnTo>
                    <a:lnTo>
                      <a:pt x="2766" y="6"/>
                    </a:lnTo>
                    <a:lnTo>
                      <a:pt x="2778" y="6"/>
                    </a:lnTo>
                    <a:lnTo>
                      <a:pt x="2789" y="6"/>
                    </a:lnTo>
                    <a:lnTo>
                      <a:pt x="2801" y="5"/>
                    </a:lnTo>
                    <a:lnTo>
                      <a:pt x="2813" y="5"/>
                    </a:lnTo>
                    <a:lnTo>
                      <a:pt x="2824" y="5"/>
                    </a:lnTo>
                    <a:lnTo>
                      <a:pt x="2836" y="4"/>
                    </a:lnTo>
                    <a:lnTo>
                      <a:pt x="2848" y="4"/>
                    </a:lnTo>
                    <a:lnTo>
                      <a:pt x="2859" y="4"/>
                    </a:lnTo>
                    <a:lnTo>
                      <a:pt x="2871" y="3"/>
                    </a:lnTo>
                    <a:lnTo>
                      <a:pt x="2883" y="3"/>
                    </a:lnTo>
                    <a:lnTo>
                      <a:pt x="2894" y="3"/>
                    </a:lnTo>
                    <a:lnTo>
                      <a:pt x="2906" y="2"/>
                    </a:lnTo>
                    <a:lnTo>
                      <a:pt x="2918" y="2"/>
                    </a:lnTo>
                    <a:lnTo>
                      <a:pt x="2929" y="2"/>
                    </a:lnTo>
                    <a:lnTo>
                      <a:pt x="2941" y="2"/>
                    </a:lnTo>
                    <a:lnTo>
                      <a:pt x="2953" y="1"/>
                    </a:lnTo>
                    <a:lnTo>
                      <a:pt x="2964" y="1"/>
                    </a:lnTo>
                    <a:lnTo>
                      <a:pt x="2976" y="1"/>
                    </a:lnTo>
                    <a:lnTo>
                      <a:pt x="2988" y="0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sz="18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69" name="Rectangle 98"/>
            <p:cNvSpPr>
              <a:spLocks noChangeArrowheads="1"/>
            </p:cNvSpPr>
            <p:nvPr/>
          </p:nvSpPr>
          <p:spPr bwMode="auto">
            <a:xfrm>
              <a:off x="22003498" y="26763864"/>
              <a:ext cx="2019783" cy="653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s-E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10</a:t>
              </a:r>
              <a:r>
                <a:rPr kumimoji="0" lang="es-ES" sz="1800" b="1" i="0" u="none" strike="noStrike" cap="none" normalizeH="0" baseline="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4</a:t>
              </a:r>
              <a:r>
                <a:rPr kumimoji="0" lang="es-ES" sz="1800" b="1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s-E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[DNA]/ mol dm</a:t>
              </a:r>
              <a:r>
                <a:rPr kumimoji="0" lang="es-ES" sz="1800" b="1" i="0" u="none" strike="noStrike" cap="none" normalizeH="0" baseline="30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-3</a:t>
              </a:r>
              <a:endParaRPr kumimoji="0" lang="es-ES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74" name="673 Rectángulo"/>
          <p:cNvSpPr/>
          <p:nvPr/>
        </p:nvSpPr>
        <p:spPr>
          <a:xfrm>
            <a:off x="980187" y="35847447"/>
            <a:ext cx="170022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00" dirty="0" smtClean="0"/>
              <a:t>The developed </a:t>
            </a:r>
            <a:r>
              <a:rPr lang="en-US" sz="3500" dirty="0"/>
              <a:t>treatment </a:t>
            </a:r>
            <a:r>
              <a:rPr lang="en-US" sz="3500" dirty="0" smtClean="0"/>
              <a:t>:</a:t>
            </a:r>
          </a:p>
          <a:p>
            <a:r>
              <a:rPr lang="en-US" sz="3500" dirty="0" smtClean="0"/>
              <a:t>· Explains that </a:t>
            </a:r>
            <a:r>
              <a:rPr lang="en-US" sz="3500" dirty="0"/>
              <a:t>the Stern-</a:t>
            </a:r>
            <a:r>
              <a:rPr lang="en-US" sz="3500" dirty="0" err="1"/>
              <a:t>Volmer</a:t>
            </a:r>
            <a:r>
              <a:rPr lang="en-US" sz="3500" dirty="0"/>
              <a:t> constant can be dependent on the quencher </a:t>
            </a:r>
            <a:r>
              <a:rPr lang="en-US" sz="3500" dirty="0" smtClean="0"/>
              <a:t>concentration.</a:t>
            </a:r>
            <a:endParaRPr lang="es-ES" sz="3500" dirty="0"/>
          </a:p>
          <a:p>
            <a:r>
              <a:rPr lang="en-US" sz="3500" dirty="0" smtClean="0"/>
              <a:t>· Establishes </a:t>
            </a:r>
            <a:r>
              <a:rPr lang="en-US" sz="3500" dirty="0"/>
              <a:t>a quantitative relation </a:t>
            </a:r>
            <a:r>
              <a:rPr lang="en-US" sz="3500" dirty="0" smtClean="0"/>
              <a:t>between </a:t>
            </a:r>
            <a:r>
              <a:rPr lang="en-US" sz="3500" dirty="0"/>
              <a:t>the true binding constant </a:t>
            </a:r>
            <a:r>
              <a:rPr lang="en-US" sz="3500" dirty="0" smtClean="0"/>
              <a:t>and </a:t>
            </a:r>
            <a:r>
              <a:rPr lang="en-US" sz="3500" dirty="0"/>
              <a:t>the apparent binding constant, obtained from kinetic (quenching) data.</a:t>
            </a:r>
            <a:endParaRPr lang="es-ES" sz="3500" dirty="0"/>
          </a:p>
          <a:p>
            <a:r>
              <a:rPr lang="en-US" sz="3500" dirty="0" smtClean="0"/>
              <a:t>· Has been </a:t>
            </a:r>
            <a:r>
              <a:rPr lang="en-US" sz="3500" dirty="0"/>
              <a:t>applied to the quenching of 1-pyrene-carboxaldehyde by I</a:t>
            </a:r>
            <a:r>
              <a:rPr lang="en-US" sz="3500" baseline="30000" dirty="0"/>
              <a:t>-</a:t>
            </a:r>
            <a:r>
              <a:rPr lang="en-US" sz="3500" dirty="0"/>
              <a:t> in the presence of two different receptors. Quantitative agreement has been found between the predictions of the treatment and the experimental data.</a:t>
            </a:r>
            <a:endParaRPr lang="es-ES" sz="3500" dirty="0"/>
          </a:p>
          <a:p>
            <a:endParaRPr lang="es-ES" sz="3500" dirty="0" smtClean="0"/>
          </a:p>
        </p:txBody>
      </p:sp>
      <p:grpSp>
        <p:nvGrpSpPr>
          <p:cNvPr id="552" name="551 Grupo"/>
          <p:cNvGrpSpPr/>
          <p:nvPr/>
        </p:nvGrpSpPr>
        <p:grpSpPr>
          <a:xfrm>
            <a:off x="2623261" y="7598488"/>
            <a:ext cx="4786346" cy="1531091"/>
            <a:chOff x="2551823" y="6414991"/>
            <a:chExt cx="4786346" cy="1685664"/>
          </a:xfrm>
        </p:grpSpPr>
        <p:sp>
          <p:nvSpPr>
            <p:cNvPr id="152" name="151 Rectángulo redondeado"/>
            <p:cNvSpPr/>
            <p:nvPr/>
          </p:nvSpPr>
          <p:spPr>
            <a:xfrm>
              <a:off x="2551823" y="6414991"/>
              <a:ext cx="4786346" cy="1685664"/>
            </a:xfrm>
            <a:prstGeom prst="roundRect">
              <a:avLst/>
            </a:prstGeom>
            <a:gradFill>
              <a:gsLst>
                <a:gs pos="0">
                  <a:srgbClr val="3A79C6"/>
                </a:gs>
                <a:gs pos="80000">
                  <a:srgbClr val="6798D3"/>
                </a:gs>
                <a:gs pos="100000">
                  <a:srgbClr val="71A0D9"/>
                </a:gs>
              </a:gsLst>
              <a:lin ang="162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aphicFrame>
          <p:nvGraphicFramePr>
            <p:cNvPr id="1028" name="Object 4"/>
            <p:cNvGraphicFramePr>
              <a:graphicFrameLocks noChangeAspect="1"/>
            </p:cNvGraphicFramePr>
            <p:nvPr/>
          </p:nvGraphicFramePr>
          <p:xfrm>
            <a:off x="2694699" y="6445884"/>
            <a:ext cx="4572032" cy="1571636"/>
          </p:xfrm>
          <a:graphic>
            <a:graphicData uri="http://schemas.openxmlformats.org/presentationml/2006/ole">
              <p:oleObj spid="_x0000_s1028" name="Equation" r:id="rId7" imgW="1206360" imgH="419040" progId="Equation.DSMT4">
                <p:embed/>
              </p:oleObj>
            </a:graphicData>
          </a:graphic>
        </p:graphicFrame>
      </p:grpSp>
      <p:sp>
        <p:nvSpPr>
          <p:cNvPr id="562" name="561 CuadroTexto"/>
          <p:cNvSpPr txBox="1"/>
          <p:nvPr/>
        </p:nvSpPr>
        <p:spPr>
          <a:xfrm>
            <a:off x="4480649" y="485637"/>
            <a:ext cx="2407460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7500" dirty="0" err="1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  <a:cs typeface="Andalus" pitchFamily="2" charset="-78"/>
              </a:rPr>
              <a:t>On</a:t>
            </a:r>
            <a:r>
              <a:rPr lang="es-ES" sz="7500" dirty="0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  <a:cs typeface="Andalus" pitchFamily="2" charset="-78"/>
              </a:rPr>
              <a:t> </a:t>
            </a:r>
            <a:r>
              <a:rPr lang="es-ES" sz="7500" dirty="0" err="1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  <a:cs typeface="Andalus" pitchFamily="2" charset="-78"/>
              </a:rPr>
              <a:t>the</a:t>
            </a:r>
            <a:r>
              <a:rPr lang="es-ES" sz="7500" dirty="0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  <a:cs typeface="Andalus" pitchFamily="2" charset="-78"/>
              </a:rPr>
              <a:t> </a:t>
            </a:r>
            <a:r>
              <a:rPr lang="es-ES" sz="7500" dirty="0" err="1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  <a:cs typeface="Andalus" pitchFamily="2" charset="-78"/>
              </a:rPr>
              <a:t>application</a:t>
            </a:r>
            <a:r>
              <a:rPr lang="es-ES" sz="7500" dirty="0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  <a:cs typeface="Andalus" pitchFamily="2" charset="-78"/>
              </a:rPr>
              <a:t> of </a:t>
            </a:r>
            <a:r>
              <a:rPr lang="es-ES" sz="7500" dirty="0" err="1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  <a:cs typeface="Andalus" pitchFamily="2" charset="-78"/>
              </a:rPr>
              <a:t>the</a:t>
            </a:r>
            <a:r>
              <a:rPr lang="es-ES" sz="7500" dirty="0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  <a:cs typeface="Andalus" pitchFamily="2" charset="-78"/>
              </a:rPr>
              <a:t> </a:t>
            </a:r>
            <a:r>
              <a:rPr lang="es-ES" sz="7500" dirty="0" err="1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  <a:cs typeface="Andalus" pitchFamily="2" charset="-78"/>
              </a:rPr>
              <a:t>Pseudophase</a:t>
            </a:r>
            <a:r>
              <a:rPr lang="es-ES" sz="7500" dirty="0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  <a:cs typeface="Andalus" pitchFamily="2" charset="-78"/>
              </a:rPr>
              <a:t> </a:t>
            </a:r>
            <a:r>
              <a:rPr lang="es-ES" sz="7500" dirty="0" err="1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  <a:cs typeface="Andalus" pitchFamily="2" charset="-78"/>
              </a:rPr>
              <a:t>Model</a:t>
            </a:r>
            <a:r>
              <a:rPr lang="es-ES" sz="7500" dirty="0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  <a:cs typeface="Andalus" pitchFamily="2" charset="-78"/>
              </a:rPr>
              <a:t> </a:t>
            </a:r>
            <a:r>
              <a:rPr lang="es-ES" sz="7500" dirty="0" err="1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  <a:cs typeface="Andalus" pitchFamily="2" charset="-78"/>
              </a:rPr>
              <a:t>to</a:t>
            </a:r>
            <a:r>
              <a:rPr lang="es-ES" sz="7500" dirty="0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  <a:cs typeface="Andalus" pitchFamily="2" charset="-78"/>
              </a:rPr>
              <a:t> </a:t>
            </a:r>
            <a:r>
              <a:rPr lang="es-ES" sz="7500" dirty="0" err="1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  <a:cs typeface="Andalus" pitchFamily="2" charset="-78"/>
              </a:rPr>
              <a:t>photochemical</a:t>
            </a:r>
            <a:r>
              <a:rPr lang="es-ES" sz="7500" dirty="0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  <a:cs typeface="Andalus" pitchFamily="2" charset="-78"/>
              </a:rPr>
              <a:t> </a:t>
            </a:r>
            <a:r>
              <a:rPr lang="es-ES" sz="7500" dirty="0" err="1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  <a:cs typeface="Andalus" pitchFamily="2" charset="-78"/>
              </a:rPr>
              <a:t>reaction</a:t>
            </a:r>
            <a:r>
              <a:rPr lang="es-ES" sz="7500" dirty="0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  <a:cs typeface="Andalus" pitchFamily="2" charset="-78"/>
              </a:rPr>
              <a:t> in </a:t>
            </a:r>
            <a:r>
              <a:rPr lang="es-ES" sz="7500" dirty="0" err="1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  <a:cs typeface="Andalus" pitchFamily="2" charset="-78"/>
              </a:rPr>
              <a:t>the</a:t>
            </a:r>
            <a:r>
              <a:rPr lang="es-ES" sz="7500" dirty="0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  <a:cs typeface="Andalus" pitchFamily="2" charset="-78"/>
              </a:rPr>
              <a:t> </a:t>
            </a:r>
            <a:r>
              <a:rPr lang="es-ES" sz="7500" dirty="0" err="1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  <a:cs typeface="Andalus" pitchFamily="2" charset="-78"/>
              </a:rPr>
              <a:t>slow</a:t>
            </a:r>
            <a:r>
              <a:rPr lang="es-ES" sz="7500" dirty="0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  <a:cs typeface="Andalus" pitchFamily="2" charset="-78"/>
              </a:rPr>
              <a:t> </a:t>
            </a:r>
            <a:r>
              <a:rPr lang="es-ES" sz="7500" dirty="0" err="1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  <a:cs typeface="Andalus" pitchFamily="2" charset="-78"/>
              </a:rPr>
              <a:t>exchange</a:t>
            </a:r>
            <a:r>
              <a:rPr lang="es-ES" sz="7500" dirty="0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  <a:cs typeface="Andalus" pitchFamily="2" charset="-78"/>
              </a:rPr>
              <a:t> </a:t>
            </a:r>
            <a:r>
              <a:rPr lang="es-ES" sz="7500" dirty="0" err="1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  <a:cs typeface="Andalus" pitchFamily="2" charset="-78"/>
              </a:rPr>
              <a:t>limit</a:t>
            </a:r>
            <a:endParaRPr lang="es-ES" sz="7500" dirty="0">
              <a:solidFill>
                <a:schemeClr val="accent1">
                  <a:lumMod val="75000"/>
                </a:schemeClr>
              </a:solidFill>
              <a:latin typeface="Berlin Sans FB" pitchFamily="34" charset="0"/>
              <a:cs typeface="Andalus" pitchFamily="2" charset="-78"/>
            </a:endParaRPr>
          </a:p>
        </p:txBody>
      </p:sp>
      <p:sp>
        <p:nvSpPr>
          <p:cNvPr id="563" name="562 CuadroTexto"/>
          <p:cNvSpPr txBox="1"/>
          <p:nvPr/>
        </p:nvSpPr>
        <p:spPr>
          <a:xfrm>
            <a:off x="12696019" y="4582851"/>
            <a:ext cx="3576192" cy="903446"/>
          </a:xfrm>
          <a:prstGeom prst="round2Same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ES" sz="5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s-ES" sz="5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143668" y="3200281"/>
            <a:ext cx="2041132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s-E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Eva Bernal,</a:t>
            </a:r>
            <a:r>
              <a:rPr lang="es-ES" sz="3000" dirty="0" smtClean="0">
                <a:latin typeface="+mj-lt"/>
                <a:ea typeface="Calibri" pitchFamily="34" charset="0"/>
                <a:cs typeface="Times New Roman" pitchFamily="18" charset="0"/>
              </a:rPr>
              <a:t> María Marchena</a:t>
            </a:r>
            <a:r>
              <a:rPr kumimoji="0" lang="es-E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and </a:t>
            </a:r>
            <a:r>
              <a:rPr lang="es-ES" sz="3000" dirty="0" smtClean="0">
                <a:latin typeface="+mj-lt"/>
                <a:ea typeface="Calibri" pitchFamily="34" charset="0"/>
                <a:cs typeface="Times New Roman" pitchFamily="18" charset="0"/>
              </a:rPr>
              <a:t>Francisco Sánchez</a:t>
            </a:r>
            <a:r>
              <a:rPr kumimoji="0" lang="es-E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*. </a:t>
            </a:r>
            <a:r>
              <a:rPr lang="es-ES" sz="3000" dirty="0" smtClean="0">
                <a:latin typeface="+mj-lt"/>
              </a:rPr>
              <a:t>Departamento de Química Física, Facultad de Química </a:t>
            </a:r>
          </a:p>
          <a:p>
            <a:pPr algn="ctr"/>
            <a:r>
              <a:rPr lang="es-ES" sz="3000" dirty="0" smtClean="0">
                <a:latin typeface="+mj-lt"/>
              </a:rPr>
              <a:t>Universidad de Sevilla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605" name="604 Almacenamiento de acceso secuencial"/>
          <p:cNvSpPr/>
          <p:nvPr/>
        </p:nvSpPr>
        <p:spPr>
          <a:xfrm>
            <a:off x="2082137" y="7445448"/>
            <a:ext cx="684000" cy="684000"/>
          </a:xfrm>
          <a:prstGeom prst="flowChartMagnetic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 smtClean="0">
                <a:solidFill>
                  <a:schemeClr val="tx1"/>
                </a:solidFill>
              </a:rPr>
              <a:t>1</a:t>
            </a:r>
            <a:endParaRPr lang="es-ES" sz="4000" b="1" dirty="0">
              <a:solidFill>
                <a:schemeClr val="tx1"/>
              </a:solidFill>
            </a:endParaRPr>
          </a:p>
        </p:txBody>
      </p:sp>
      <p:sp>
        <p:nvSpPr>
          <p:cNvPr id="606" name="605 Almacenamiento de acceso secuencial"/>
          <p:cNvSpPr/>
          <p:nvPr/>
        </p:nvSpPr>
        <p:spPr>
          <a:xfrm>
            <a:off x="15267787" y="8843883"/>
            <a:ext cx="684000" cy="684000"/>
          </a:xfrm>
          <a:prstGeom prst="flowChartMagnetic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 smtClean="0">
                <a:solidFill>
                  <a:schemeClr val="tx1"/>
                </a:solidFill>
              </a:rPr>
              <a:t>2</a:t>
            </a:r>
            <a:endParaRPr lang="es-ES" sz="4000" b="1" dirty="0">
              <a:solidFill>
                <a:schemeClr val="tx1"/>
              </a:solidFill>
            </a:endParaRPr>
          </a:p>
        </p:txBody>
      </p:sp>
      <p:sp>
        <p:nvSpPr>
          <p:cNvPr id="607" name="606 CuadroTexto"/>
          <p:cNvSpPr txBox="1"/>
          <p:nvPr/>
        </p:nvSpPr>
        <p:spPr>
          <a:xfrm>
            <a:off x="2766137" y="14630361"/>
            <a:ext cx="10215634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4500" dirty="0">
              <a:solidFill>
                <a:schemeClr val="accent1">
                  <a:lumMod val="75000"/>
                </a:schemeClr>
              </a:solidFill>
              <a:latin typeface="Andalus" pitchFamily="2" charset="-78"/>
              <a:cs typeface="Andalus" pitchFamily="2" charset="-78"/>
            </a:endParaRPr>
          </a:p>
          <a:p>
            <a:pPr algn="just"/>
            <a:r>
              <a:rPr lang="en-US" sz="4500" b="1" dirty="0" smtClean="0">
                <a:solidFill>
                  <a:schemeClr val="accent1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What is the meaning of parameters obtained by fitting the experimental data to the </a:t>
            </a:r>
            <a:r>
              <a:rPr lang="en-US" sz="4500" b="1" dirty="0" err="1" smtClean="0">
                <a:solidFill>
                  <a:schemeClr val="accent1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Pseudophase</a:t>
            </a:r>
            <a:r>
              <a:rPr lang="en-US" sz="4500" b="1" dirty="0" smtClean="0">
                <a:solidFill>
                  <a:schemeClr val="accent1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 Model, in the case of photochemical reactions?</a:t>
            </a:r>
            <a:endParaRPr lang="es-ES" sz="4500" b="1" dirty="0">
              <a:solidFill>
                <a:schemeClr val="accent1">
                  <a:lumMod val="75000"/>
                </a:schemeClr>
              </a:solidFill>
              <a:latin typeface="Andalus" pitchFamily="2" charset="-78"/>
              <a:cs typeface="Andalus" pitchFamily="2" charset="-78"/>
            </a:endParaRPr>
          </a:p>
          <a:p>
            <a:endParaRPr lang="es-ES" sz="4500" dirty="0">
              <a:solidFill>
                <a:schemeClr val="accent1">
                  <a:lumMod val="75000"/>
                </a:schemeClr>
              </a:solidFill>
              <a:latin typeface="Andalus" pitchFamily="2" charset="-78"/>
              <a:cs typeface="Andalus" pitchFamily="2" charset="-78"/>
            </a:endParaRPr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15798233" y="9272511"/>
          <a:ext cx="7215238" cy="1629247"/>
        </p:xfrm>
        <a:graphic>
          <a:graphicData uri="http://schemas.openxmlformats.org/presentationml/2006/ole">
            <p:oleObj spid="_x0000_s1032" name="Equation" r:id="rId8" imgW="2070000" imgH="469800" progId="Equation.DSMT4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23626033" y="9215361"/>
          <a:ext cx="2714644" cy="1628786"/>
        </p:xfrm>
        <a:graphic>
          <a:graphicData uri="http://schemas.openxmlformats.org/presentationml/2006/ole">
            <p:oleObj spid="_x0000_s1034" name="Equation" r:id="rId9" imgW="711000" imgH="431640" progId="Equation.DSMT4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18839687" y="11344214"/>
          <a:ext cx="4970455" cy="1339907"/>
        </p:xfrm>
        <a:graphic>
          <a:graphicData uri="http://schemas.openxmlformats.org/presentationml/2006/ole">
            <p:oleObj spid="_x0000_s1036" name="Equation" r:id="rId10" imgW="1815840" imgH="482400" progId="Equation.DSMT4">
              <p:embed/>
            </p:oleObj>
          </a:graphicData>
        </a:graphic>
      </p:graphicFrame>
      <p:sp>
        <p:nvSpPr>
          <p:cNvPr id="609" name="608 Almacenamiento de acceso secuencial"/>
          <p:cNvSpPr/>
          <p:nvPr/>
        </p:nvSpPr>
        <p:spPr>
          <a:xfrm flipH="1">
            <a:off x="26340677" y="8915321"/>
            <a:ext cx="684000" cy="684000"/>
          </a:xfrm>
          <a:prstGeom prst="flowChartMagnetic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 smtClean="0">
                <a:solidFill>
                  <a:schemeClr val="tx1"/>
                </a:solidFill>
              </a:rPr>
              <a:t>3</a:t>
            </a:r>
            <a:endParaRPr lang="es-ES" sz="4000" b="1" dirty="0">
              <a:solidFill>
                <a:schemeClr val="tx1"/>
              </a:solidFill>
            </a:endParaRPr>
          </a:p>
        </p:txBody>
      </p:sp>
      <p:sp>
        <p:nvSpPr>
          <p:cNvPr id="613" name="612 Almacenamiento de acceso secuencial"/>
          <p:cNvSpPr/>
          <p:nvPr/>
        </p:nvSpPr>
        <p:spPr>
          <a:xfrm flipH="1">
            <a:off x="24054661" y="11201337"/>
            <a:ext cx="684000" cy="684000"/>
          </a:xfrm>
          <a:prstGeom prst="flowChartMagnetic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 smtClean="0">
                <a:solidFill>
                  <a:schemeClr val="tx1"/>
                </a:solidFill>
              </a:rPr>
              <a:t>4</a:t>
            </a:r>
            <a:endParaRPr lang="es-ES" sz="4000" b="1" dirty="0">
              <a:solidFill>
                <a:schemeClr val="tx1"/>
              </a:solidFill>
            </a:endParaRPr>
          </a:p>
        </p:txBody>
      </p:sp>
      <p:sp>
        <p:nvSpPr>
          <p:cNvPr id="615" name="614 Rectángulo redondeado"/>
          <p:cNvSpPr/>
          <p:nvPr/>
        </p:nvSpPr>
        <p:spPr>
          <a:xfrm>
            <a:off x="908749" y="5486297"/>
            <a:ext cx="27217878" cy="140018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75" name="674 Imagen" descr="sello-color_300.gi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2997" y="485637"/>
            <a:ext cx="4000528" cy="4000528"/>
          </a:xfrm>
          <a:prstGeom prst="rect">
            <a:avLst/>
          </a:prstGeom>
        </p:spPr>
      </p:pic>
      <p:pic>
        <p:nvPicPr>
          <p:cNvPr id="447" name="Picture 37"/>
          <p:cNvPicPr>
            <a:picLocks noChangeAspect="1" noChangeArrowheads="1"/>
          </p:cNvPicPr>
          <p:nvPr/>
        </p:nvPicPr>
        <p:blipFill>
          <a:blip r:embed="rId12"/>
          <a:srcRect l="36162" t="7819" r="34908" b="10078"/>
          <a:stretch>
            <a:fillRect/>
          </a:stretch>
        </p:blipFill>
        <p:spPr bwMode="auto">
          <a:xfrm>
            <a:off x="24197537" y="14630361"/>
            <a:ext cx="2741859" cy="2878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48" name="34 Grupo"/>
          <p:cNvGrpSpPr/>
          <p:nvPr/>
        </p:nvGrpSpPr>
        <p:grpSpPr>
          <a:xfrm rot="1413940">
            <a:off x="23384730" y="12411037"/>
            <a:ext cx="1254619" cy="4415123"/>
            <a:chOff x="1000125" y="2714625"/>
            <a:chExt cx="822325" cy="3294063"/>
          </a:xfrm>
        </p:grpSpPr>
        <p:sp>
          <p:nvSpPr>
            <p:cNvPr id="455" name="AutoShape 5"/>
            <p:cNvSpPr>
              <a:spLocks noChangeAspect="1" noChangeArrowheads="1" noTextEdit="1"/>
            </p:cNvSpPr>
            <p:nvPr/>
          </p:nvSpPr>
          <p:spPr bwMode="auto">
            <a:xfrm>
              <a:off x="1000125" y="2714625"/>
              <a:ext cx="822325" cy="329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56" name="Freeform 7"/>
            <p:cNvSpPr>
              <a:spLocks/>
            </p:cNvSpPr>
            <p:nvPr/>
          </p:nvSpPr>
          <p:spPr bwMode="auto">
            <a:xfrm>
              <a:off x="1042988" y="2755900"/>
              <a:ext cx="735013" cy="3211513"/>
            </a:xfrm>
            <a:custGeom>
              <a:avLst/>
              <a:gdLst/>
              <a:ahLst/>
              <a:cxnLst>
                <a:cxn ang="0">
                  <a:pos x="345" y="2070"/>
                </a:cxn>
                <a:cxn ang="0">
                  <a:pos x="311" y="2033"/>
                </a:cxn>
                <a:cxn ang="0">
                  <a:pos x="252" y="1972"/>
                </a:cxn>
                <a:cxn ang="0">
                  <a:pos x="203" y="1924"/>
                </a:cxn>
                <a:cxn ang="0">
                  <a:pos x="155" y="1877"/>
                </a:cxn>
                <a:cxn ang="0">
                  <a:pos x="110" y="1829"/>
                </a:cxn>
                <a:cxn ang="0">
                  <a:pos x="62" y="1769"/>
                </a:cxn>
                <a:cxn ang="0">
                  <a:pos x="38" y="1732"/>
                </a:cxn>
                <a:cxn ang="0">
                  <a:pos x="15" y="1681"/>
                </a:cxn>
                <a:cxn ang="0">
                  <a:pos x="4" y="1641"/>
                </a:cxn>
                <a:cxn ang="0">
                  <a:pos x="0" y="1587"/>
                </a:cxn>
                <a:cxn ang="0">
                  <a:pos x="7" y="1544"/>
                </a:cxn>
                <a:cxn ang="0">
                  <a:pos x="30" y="1484"/>
                </a:cxn>
                <a:cxn ang="0">
                  <a:pos x="59" y="1437"/>
                </a:cxn>
                <a:cxn ang="0">
                  <a:pos x="95" y="1391"/>
                </a:cxn>
                <a:cxn ang="0">
                  <a:pos x="138" y="1355"/>
                </a:cxn>
                <a:cxn ang="0">
                  <a:pos x="216" y="1313"/>
                </a:cxn>
                <a:cxn ang="0">
                  <a:pos x="278" y="1281"/>
                </a:cxn>
                <a:cxn ang="0">
                  <a:pos x="321" y="1249"/>
                </a:cxn>
                <a:cxn ang="0">
                  <a:pos x="356" y="1210"/>
                </a:cxn>
                <a:cxn ang="0">
                  <a:pos x="392" y="1145"/>
                </a:cxn>
                <a:cxn ang="0">
                  <a:pos x="409" y="1092"/>
                </a:cxn>
                <a:cxn ang="0">
                  <a:pos x="417" y="1037"/>
                </a:cxn>
                <a:cxn ang="0">
                  <a:pos x="418" y="983"/>
                </a:cxn>
                <a:cxn ang="0">
                  <a:pos x="410" y="931"/>
                </a:cxn>
                <a:cxn ang="0">
                  <a:pos x="377" y="852"/>
                </a:cxn>
                <a:cxn ang="0">
                  <a:pos x="334" y="801"/>
                </a:cxn>
                <a:cxn ang="0">
                  <a:pos x="291" y="771"/>
                </a:cxn>
                <a:cxn ang="0">
                  <a:pos x="235" y="745"/>
                </a:cxn>
                <a:cxn ang="0">
                  <a:pos x="141" y="703"/>
                </a:cxn>
                <a:cxn ang="0">
                  <a:pos x="104" y="678"/>
                </a:cxn>
                <a:cxn ang="0">
                  <a:pos x="77" y="646"/>
                </a:cxn>
                <a:cxn ang="0">
                  <a:pos x="61" y="602"/>
                </a:cxn>
                <a:cxn ang="0">
                  <a:pos x="59" y="542"/>
                </a:cxn>
                <a:cxn ang="0">
                  <a:pos x="71" y="480"/>
                </a:cxn>
                <a:cxn ang="0">
                  <a:pos x="98" y="425"/>
                </a:cxn>
                <a:cxn ang="0">
                  <a:pos x="148" y="363"/>
                </a:cxn>
                <a:cxn ang="0">
                  <a:pos x="184" y="328"/>
                </a:cxn>
                <a:cxn ang="0">
                  <a:pos x="223" y="293"/>
                </a:cxn>
                <a:cxn ang="0">
                  <a:pos x="264" y="258"/>
                </a:cxn>
                <a:cxn ang="0">
                  <a:pos x="320" y="210"/>
                </a:cxn>
                <a:cxn ang="0">
                  <a:pos x="374" y="159"/>
                </a:cxn>
                <a:cxn ang="0">
                  <a:pos x="436" y="87"/>
                </a:cxn>
                <a:cxn ang="0">
                  <a:pos x="467" y="38"/>
                </a:cxn>
              </a:cxnLst>
              <a:rect l="0" t="0" r="r" b="b"/>
              <a:pathLst>
                <a:path w="486" h="2108">
                  <a:moveTo>
                    <a:pt x="376" y="2108"/>
                  </a:moveTo>
                  <a:lnTo>
                    <a:pt x="356" y="2082"/>
                  </a:lnTo>
                  <a:lnTo>
                    <a:pt x="345" y="2070"/>
                  </a:lnTo>
                  <a:lnTo>
                    <a:pt x="334" y="2057"/>
                  </a:lnTo>
                  <a:lnTo>
                    <a:pt x="323" y="2045"/>
                  </a:lnTo>
                  <a:lnTo>
                    <a:pt x="311" y="2033"/>
                  </a:lnTo>
                  <a:lnTo>
                    <a:pt x="300" y="2020"/>
                  </a:lnTo>
                  <a:lnTo>
                    <a:pt x="276" y="1996"/>
                  </a:lnTo>
                  <a:lnTo>
                    <a:pt x="252" y="1972"/>
                  </a:lnTo>
                  <a:lnTo>
                    <a:pt x="239" y="1960"/>
                  </a:lnTo>
                  <a:lnTo>
                    <a:pt x="215" y="1936"/>
                  </a:lnTo>
                  <a:lnTo>
                    <a:pt x="203" y="1924"/>
                  </a:lnTo>
                  <a:lnTo>
                    <a:pt x="191" y="1913"/>
                  </a:lnTo>
                  <a:lnTo>
                    <a:pt x="167" y="1889"/>
                  </a:lnTo>
                  <a:lnTo>
                    <a:pt x="155" y="1877"/>
                  </a:lnTo>
                  <a:lnTo>
                    <a:pt x="144" y="1865"/>
                  </a:lnTo>
                  <a:lnTo>
                    <a:pt x="132" y="1853"/>
                  </a:lnTo>
                  <a:lnTo>
                    <a:pt x="110" y="1829"/>
                  </a:lnTo>
                  <a:lnTo>
                    <a:pt x="90" y="1805"/>
                  </a:lnTo>
                  <a:lnTo>
                    <a:pt x="80" y="1793"/>
                  </a:lnTo>
                  <a:lnTo>
                    <a:pt x="62" y="1769"/>
                  </a:lnTo>
                  <a:lnTo>
                    <a:pt x="54" y="1757"/>
                  </a:lnTo>
                  <a:lnTo>
                    <a:pt x="46" y="1744"/>
                  </a:lnTo>
                  <a:lnTo>
                    <a:pt x="38" y="1732"/>
                  </a:lnTo>
                  <a:lnTo>
                    <a:pt x="31" y="1719"/>
                  </a:lnTo>
                  <a:lnTo>
                    <a:pt x="25" y="1707"/>
                  </a:lnTo>
                  <a:lnTo>
                    <a:pt x="15" y="1681"/>
                  </a:lnTo>
                  <a:lnTo>
                    <a:pt x="10" y="1668"/>
                  </a:lnTo>
                  <a:lnTo>
                    <a:pt x="7" y="1655"/>
                  </a:lnTo>
                  <a:lnTo>
                    <a:pt x="4" y="1641"/>
                  </a:lnTo>
                  <a:lnTo>
                    <a:pt x="2" y="1628"/>
                  </a:lnTo>
                  <a:lnTo>
                    <a:pt x="0" y="1614"/>
                  </a:lnTo>
                  <a:lnTo>
                    <a:pt x="0" y="1587"/>
                  </a:lnTo>
                  <a:lnTo>
                    <a:pt x="2" y="1573"/>
                  </a:lnTo>
                  <a:lnTo>
                    <a:pt x="4" y="1558"/>
                  </a:lnTo>
                  <a:lnTo>
                    <a:pt x="7" y="1544"/>
                  </a:lnTo>
                  <a:lnTo>
                    <a:pt x="11" y="1529"/>
                  </a:lnTo>
                  <a:lnTo>
                    <a:pt x="16" y="1514"/>
                  </a:lnTo>
                  <a:lnTo>
                    <a:pt x="30" y="1484"/>
                  </a:lnTo>
                  <a:lnTo>
                    <a:pt x="38" y="1468"/>
                  </a:lnTo>
                  <a:lnTo>
                    <a:pt x="48" y="1453"/>
                  </a:lnTo>
                  <a:lnTo>
                    <a:pt x="59" y="1437"/>
                  </a:lnTo>
                  <a:lnTo>
                    <a:pt x="70" y="1420"/>
                  </a:lnTo>
                  <a:lnTo>
                    <a:pt x="82" y="1405"/>
                  </a:lnTo>
                  <a:lnTo>
                    <a:pt x="95" y="1391"/>
                  </a:lnTo>
                  <a:lnTo>
                    <a:pt x="109" y="1378"/>
                  </a:lnTo>
                  <a:lnTo>
                    <a:pt x="123" y="1366"/>
                  </a:lnTo>
                  <a:lnTo>
                    <a:pt x="138" y="1355"/>
                  </a:lnTo>
                  <a:lnTo>
                    <a:pt x="168" y="1337"/>
                  </a:lnTo>
                  <a:lnTo>
                    <a:pt x="200" y="1321"/>
                  </a:lnTo>
                  <a:lnTo>
                    <a:pt x="216" y="1313"/>
                  </a:lnTo>
                  <a:lnTo>
                    <a:pt x="231" y="1306"/>
                  </a:lnTo>
                  <a:lnTo>
                    <a:pt x="263" y="1290"/>
                  </a:lnTo>
                  <a:lnTo>
                    <a:pt x="278" y="1281"/>
                  </a:lnTo>
                  <a:lnTo>
                    <a:pt x="293" y="1271"/>
                  </a:lnTo>
                  <a:lnTo>
                    <a:pt x="307" y="1261"/>
                  </a:lnTo>
                  <a:lnTo>
                    <a:pt x="321" y="1249"/>
                  </a:lnTo>
                  <a:lnTo>
                    <a:pt x="335" y="1236"/>
                  </a:lnTo>
                  <a:lnTo>
                    <a:pt x="347" y="1221"/>
                  </a:lnTo>
                  <a:lnTo>
                    <a:pt x="356" y="1210"/>
                  </a:lnTo>
                  <a:lnTo>
                    <a:pt x="366" y="1194"/>
                  </a:lnTo>
                  <a:lnTo>
                    <a:pt x="384" y="1162"/>
                  </a:lnTo>
                  <a:lnTo>
                    <a:pt x="392" y="1145"/>
                  </a:lnTo>
                  <a:lnTo>
                    <a:pt x="398" y="1127"/>
                  </a:lnTo>
                  <a:lnTo>
                    <a:pt x="404" y="1110"/>
                  </a:lnTo>
                  <a:lnTo>
                    <a:pt x="409" y="1092"/>
                  </a:lnTo>
                  <a:lnTo>
                    <a:pt x="413" y="1074"/>
                  </a:lnTo>
                  <a:lnTo>
                    <a:pt x="415" y="1056"/>
                  </a:lnTo>
                  <a:lnTo>
                    <a:pt x="417" y="1037"/>
                  </a:lnTo>
                  <a:lnTo>
                    <a:pt x="419" y="1019"/>
                  </a:lnTo>
                  <a:lnTo>
                    <a:pt x="419" y="1001"/>
                  </a:lnTo>
                  <a:lnTo>
                    <a:pt x="418" y="983"/>
                  </a:lnTo>
                  <a:lnTo>
                    <a:pt x="416" y="966"/>
                  </a:lnTo>
                  <a:lnTo>
                    <a:pt x="413" y="948"/>
                  </a:lnTo>
                  <a:lnTo>
                    <a:pt x="410" y="931"/>
                  </a:lnTo>
                  <a:lnTo>
                    <a:pt x="405" y="914"/>
                  </a:lnTo>
                  <a:lnTo>
                    <a:pt x="393" y="882"/>
                  </a:lnTo>
                  <a:lnTo>
                    <a:pt x="377" y="852"/>
                  </a:lnTo>
                  <a:lnTo>
                    <a:pt x="368" y="838"/>
                  </a:lnTo>
                  <a:lnTo>
                    <a:pt x="346" y="812"/>
                  </a:lnTo>
                  <a:lnTo>
                    <a:pt x="334" y="801"/>
                  </a:lnTo>
                  <a:lnTo>
                    <a:pt x="320" y="790"/>
                  </a:lnTo>
                  <a:lnTo>
                    <a:pt x="306" y="780"/>
                  </a:lnTo>
                  <a:lnTo>
                    <a:pt x="291" y="771"/>
                  </a:lnTo>
                  <a:lnTo>
                    <a:pt x="290" y="771"/>
                  </a:lnTo>
                  <a:lnTo>
                    <a:pt x="271" y="761"/>
                  </a:lnTo>
                  <a:lnTo>
                    <a:pt x="235" y="745"/>
                  </a:lnTo>
                  <a:lnTo>
                    <a:pt x="201" y="731"/>
                  </a:lnTo>
                  <a:lnTo>
                    <a:pt x="169" y="717"/>
                  </a:lnTo>
                  <a:lnTo>
                    <a:pt x="141" y="703"/>
                  </a:lnTo>
                  <a:lnTo>
                    <a:pt x="127" y="695"/>
                  </a:lnTo>
                  <a:lnTo>
                    <a:pt x="115" y="687"/>
                  </a:lnTo>
                  <a:lnTo>
                    <a:pt x="104" y="678"/>
                  </a:lnTo>
                  <a:lnTo>
                    <a:pt x="94" y="668"/>
                  </a:lnTo>
                  <a:lnTo>
                    <a:pt x="85" y="658"/>
                  </a:lnTo>
                  <a:lnTo>
                    <a:pt x="77" y="646"/>
                  </a:lnTo>
                  <a:lnTo>
                    <a:pt x="70" y="633"/>
                  </a:lnTo>
                  <a:lnTo>
                    <a:pt x="65" y="618"/>
                  </a:lnTo>
                  <a:lnTo>
                    <a:pt x="61" y="602"/>
                  </a:lnTo>
                  <a:lnTo>
                    <a:pt x="59" y="584"/>
                  </a:lnTo>
                  <a:lnTo>
                    <a:pt x="58" y="564"/>
                  </a:lnTo>
                  <a:lnTo>
                    <a:pt x="59" y="542"/>
                  </a:lnTo>
                  <a:lnTo>
                    <a:pt x="60" y="526"/>
                  </a:lnTo>
                  <a:lnTo>
                    <a:pt x="63" y="510"/>
                  </a:lnTo>
                  <a:lnTo>
                    <a:pt x="71" y="480"/>
                  </a:lnTo>
                  <a:lnTo>
                    <a:pt x="83" y="452"/>
                  </a:lnTo>
                  <a:lnTo>
                    <a:pt x="90" y="438"/>
                  </a:lnTo>
                  <a:lnTo>
                    <a:pt x="98" y="425"/>
                  </a:lnTo>
                  <a:lnTo>
                    <a:pt x="116" y="399"/>
                  </a:lnTo>
                  <a:lnTo>
                    <a:pt x="126" y="387"/>
                  </a:lnTo>
                  <a:lnTo>
                    <a:pt x="148" y="363"/>
                  </a:lnTo>
                  <a:lnTo>
                    <a:pt x="159" y="351"/>
                  </a:lnTo>
                  <a:lnTo>
                    <a:pt x="171" y="339"/>
                  </a:lnTo>
                  <a:lnTo>
                    <a:pt x="184" y="328"/>
                  </a:lnTo>
                  <a:lnTo>
                    <a:pt x="197" y="316"/>
                  </a:lnTo>
                  <a:lnTo>
                    <a:pt x="210" y="305"/>
                  </a:lnTo>
                  <a:lnTo>
                    <a:pt x="223" y="293"/>
                  </a:lnTo>
                  <a:lnTo>
                    <a:pt x="237" y="282"/>
                  </a:lnTo>
                  <a:lnTo>
                    <a:pt x="250" y="270"/>
                  </a:lnTo>
                  <a:lnTo>
                    <a:pt x="264" y="258"/>
                  </a:lnTo>
                  <a:lnTo>
                    <a:pt x="278" y="247"/>
                  </a:lnTo>
                  <a:lnTo>
                    <a:pt x="306" y="223"/>
                  </a:lnTo>
                  <a:lnTo>
                    <a:pt x="320" y="210"/>
                  </a:lnTo>
                  <a:lnTo>
                    <a:pt x="334" y="198"/>
                  </a:lnTo>
                  <a:lnTo>
                    <a:pt x="348" y="185"/>
                  </a:lnTo>
                  <a:lnTo>
                    <a:pt x="374" y="159"/>
                  </a:lnTo>
                  <a:lnTo>
                    <a:pt x="400" y="131"/>
                  </a:lnTo>
                  <a:lnTo>
                    <a:pt x="412" y="117"/>
                  </a:lnTo>
                  <a:lnTo>
                    <a:pt x="436" y="87"/>
                  </a:lnTo>
                  <a:lnTo>
                    <a:pt x="447" y="71"/>
                  </a:lnTo>
                  <a:lnTo>
                    <a:pt x="457" y="54"/>
                  </a:lnTo>
                  <a:lnTo>
                    <a:pt x="467" y="38"/>
                  </a:lnTo>
                  <a:lnTo>
                    <a:pt x="485" y="2"/>
                  </a:lnTo>
                  <a:lnTo>
                    <a:pt x="486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57" name="Freeform 8"/>
            <p:cNvSpPr>
              <a:spLocks/>
            </p:cNvSpPr>
            <p:nvPr/>
          </p:nvSpPr>
          <p:spPr bwMode="auto">
            <a:xfrm>
              <a:off x="1042988" y="2828925"/>
              <a:ext cx="712788" cy="3033713"/>
            </a:xfrm>
            <a:custGeom>
              <a:avLst/>
              <a:gdLst/>
              <a:ahLst/>
              <a:cxnLst>
                <a:cxn ang="0">
                  <a:pos x="105" y="1956"/>
                </a:cxn>
                <a:cxn ang="0">
                  <a:pos x="199" y="1870"/>
                </a:cxn>
                <a:cxn ang="0">
                  <a:pos x="243" y="1836"/>
                </a:cxn>
                <a:cxn ang="0">
                  <a:pos x="283" y="1807"/>
                </a:cxn>
                <a:cxn ang="0">
                  <a:pos x="330" y="1771"/>
                </a:cxn>
                <a:cxn ang="0">
                  <a:pos x="369" y="1735"/>
                </a:cxn>
                <a:cxn ang="0">
                  <a:pos x="399" y="1698"/>
                </a:cxn>
                <a:cxn ang="0">
                  <a:pos x="414" y="1665"/>
                </a:cxn>
                <a:cxn ang="0">
                  <a:pos x="423" y="1628"/>
                </a:cxn>
                <a:cxn ang="0">
                  <a:pos x="424" y="1568"/>
                </a:cxn>
                <a:cxn ang="0">
                  <a:pos x="415" y="1513"/>
                </a:cxn>
                <a:cxn ang="0">
                  <a:pos x="402" y="1468"/>
                </a:cxn>
                <a:cxn ang="0">
                  <a:pos x="377" y="1419"/>
                </a:cxn>
                <a:cxn ang="0">
                  <a:pos x="331" y="1364"/>
                </a:cxn>
                <a:cxn ang="0">
                  <a:pos x="274" y="1319"/>
                </a:cxn>
                <a:cxn ang="0">
                  <a:pos x="211" y="1279"/>
                </a:cxn>
                <a:cxn ang="0">
                  <a:pos x="162" y="1251"/>
                </a:cxn>
                <a:cxn ang="0">
                  <a:pos x="98" y="1210"/>
                </a:cxn>
                <a:cxn ang="0">
                  <a:pos x="67" y="1185"/>
                </a:cxn>
                <a:cxn ang="0">
                  <a:pos x="28" y="1130"/>
                </a:cxn>
                <a:cxn ang="0">
                  <a:pos x="10" y="1082"/>
                </a:cxn>
                <a:cxn ang="0">
                  <a:pos x="1" y="1031"/>
                </a:cxn>
                <a:cxn ang="0">
                  <a:pos x="1" y="979"/>
                </a:cxn>
                <a:cxn ang="0">
                  <a:pos x="9" y="927"/>
                </a:cxn>
                <a:cxn ang="0">
                  <a:pos x="42" y="848"/>
                </a:cxn>
                <a:cxn ang="0">
                  <a:pos x="95" y="785"/>
                </a:cxn>
                <a:cxn ang="0">
                  <a:pos x="124" y="765"/>
                </a:cxn>
                <a:cxn ang="0">
                  <a:pos x="175" y="742"/>
                </a:cxn>
                <a:cxn ang="0">
                  <a:pos x="238" y="719"/>
                </a:cxn>
                <a:cxn ang="0">
                  <a:pos x="306" y="692"/>
                </a:cxn>
                <a:cxn ang="0">
                  <a:pos x="371" y="657"/>
                </a:cxn>
                <a:cxn ang="0">
                  <a:pos x="413" y="624"/>
                </a:cxn>
                <a:cxn ang="0">
                  <a:pos x="446" y="584"/>
                </a:cxn>
                <a:cxn ang="0">
                  <a:pos x="466" y="535"/>
                </a:cxn>
                <a:cxn ang="0">
                  <a:pos x="472" y="496"/>
                </a:cxn>
                <a:cxn ang="0">
                  <a:pos x="469" y="430"/>
                </a:cxn>
                <a:cxn ang="0">
                  <a:pos x="458" y="373"/>
                </a:cxn>
                <a:cxn ang="0">
                  <a:pos x="440" y="323"/>
                </a:cxn>
                <a:cxn ang="0">
                  <a:pos x="416" y="279"/>
                </a:cxn>
                <a:cxn ang="0">
                  <a:pos x="386" y="241"/>
                </a:cxn>
                <a:cxn ang="0">
                  <a:pos x="353" y="206"/>
                </a:cxn>
                <a:cxn ang="0">
                  <a:pos x="317" y="173"/>
                </a:cxn>
                <a:cxn ang="0">
                  <a:pos x="253" y="119"/>
                </a:cxn>
                <a:cxn ang="0">
                  <a:pos x="214" y="86"/>
                </a:cxn>
                <a:cxn ang="0">
                  <a:pos x="176" y="51"/>
                </a:cxn>
                <a:cxn ang="0">
                  <a:pos x="131" y="0"/>
                </a:cxn>
              </a:cxnLst>
              <a:rect l="0" t="0" r="r" b="b"/>
              <a:pathLst>
                <a:path w="472" h="1992">
                  <a:moveTo>
                    <a:pt x="72" y="1992"/>
                  </a:moveTo>
                  <a:lnTo>
                    <a:pt x="88" y="1974"/>
                  </a:lnTo>
                  <a:lnTo>
                    <a:pt x="105" y="1956"/>
                  </a:lnTo>
                  <a:lnTo>
                    <a:pt x="137" y="1924"/>
                  </a:lnTo>
                  <a:lnTo>
                    <a:pt x="169" y="1896"/>
                  </a:lnTo>
                  <a:lnTo>
                    <a:pt x="199" y="1870"/>
                  </a:lnTo>
                  <a:lnTo>
                    <a:pt x="214" y="1859"/>
                  </a:lnTo>
                  <a:lnTo>
                    <a:pt x="228" y="1847"/>
                  </a:lnTo>
                  <a:lnTo>
                    <a:pt x="243" y="1836"/>
                  </a:lnTo>
                  <a:lnTo>
                    <a:pt x="256" y="1826"/>
                  </a:lnTo>
                  <a:lnTo>
                    <a:pt x="270" y="1816"/>
                  </a:lnTo>
                  <a:lnTo>
                    <a:pt x="283" y="1807"/>
                  </a:lnTo>
                  <a:lnTo>
                    <a:pt x="295" y="1797"/>
                  </a:lnTo>
                  <a:lnTo>
                    <a:pt x="319" y="1779"/>
                  </a:lnTo>
                  <a:lnTo>
                    <a:pt x="330" y="1771"/>
                  </a:lnTo>
                  <a:lnTo>
                    <a:pt x="340" y="1762"/>
                  </a:lnTo>
                  <a:lnTo>
                    <a:pt x="351" y="1753"/>
                  </a:lnTo>
                  <a:lnTo>
                    <a:pt x="369" y="1735"/>
                  </a:lnTo>
                  <a:lnTo>
                    <a:pt x="385" y="1717"/>
                  </a:lnTo>
                  <a:lnTo>
                    <a:pt x="392" y="1708"/>
                  </a:lnTo>
                  <a:lnTo>
                    <a:pt x="399" y="1698"/>
                  </a:lnTo>
                  <a:lnTo>
                    <a:pt x="405" y="1687"/>
                  </a:lnTo>
                  <a:lnTo>
                    <a:pt x="410" y="1677"/>
                  </a:lnTo>
                  <a:lnTo>
                    <a:pt x="414" y="1665"/>
                  </a:lnTo>
                  <a:lnTo>
                    <a:pt x="418" y="1654"/>
                  </a:lnTo>
                  <a:lnTo>
                    <a:pt x="421" y="1641"/>
                  </a:lnTo>
                  <a:lnTo>
                    <a:pt x="423" y="1628"/>
                  </a:lnTo>
                  <a:lnTo>
                    <a:pt x="425" y="1600"/>
                  </a:lnTo>
                  <a:lnTo>
                    <a:pt x="425" y="1584"/>
                  </a:lnTo>
                  <a:lnTo>
                    <a:pt x="424" y="1568"/>
                  </a:lnTo>
                  <a:lnTo>
                    <a:pt x="422" y="1551"/>
                  </a:lnTo>
                  <a:lnTo>
                    <a:pt x="419" y="1533"/>
                  </a:lnTo>
                  <a:lnTo>
                    <a:pt x="415" y="1513"/>
                  </a:lnTo>
                  <a:lnTo>
                    <a:pt x="413" y="1507"/>
                  </a:lnTo>
                  <a:lnTo>
                    <a:pt x="408" y="1487"/>
                  </a:lnTo>
                  <a:lnTo>
                    <a:pt x="402" y="1468"/>
                  </a:lnTo>
                  <a:lnTo>
                    <a:pt x="395" y="1451"/>
                  </a:lnTo>
                  <a:lnTo>
                    <a:pt x="386" y="1434"/>
                  </a:lnTo>
                  <a:lnTo>
                    <a:pt x="377" y="1419"/>
                  </a:lnTo>
                  <a:lnTo>
                    <a:pt x="366" y="1404"/>
                  </a:lnTo>
                  <a:lnTo>
                    <a:pt x="355" y="1390"/>
                  </a:lnTo>
                  <a:lnTo>
                    <a:pt x="331" y="1364"/>
                  </a:lnTo>
                  <a:lnTo>
                    <a:pt x="317" y="1352"/>
                  </a:lnTo>
                  <a:lnTo>
                    <a:pt x="289" y="1330"/>
                  </a:lnTo>
                  <a:lnTo>
                    <a:pt x="274" y="1319"/>
                  </a:lnTo>
                  <a:lnTo>
                    <a:pt x="259" y="1309"/>
                  </a:lnTo>
                  <a:lnTo>
                    <a:pt x="227" y="1289"/>
                  </a:lnTo>
                  <a:lnTo>
                    <a:pt x="211" y="1279"/>
                  </a:lnTo>
                  <a:lnTo>
                    <a:pt x="195" y="1270"/>
                  </a:lnTo>
                  <a:lnTo>
                    <a:pt x="179" y="1260"/>
                  </a:lnTo>
                  <a:lnTo>
                    <a:pt x="162" y="1251"/>
                  </a:lnTo>
                  <a:lnTo>
                    <a:pt x="130" y="1231"/>
                  </a:lnTo>
                  <a:lnTo>
                    <a:pt x="114" y="1221"/>
                  </a:lnTo>
                  <a:lnTo>
                    <a:pt x="98" y="1210"/>
                  </a:lnTo>
                  <a:lnTo>
                    <a:pt x="94" y="1207"/>
                  </a:lnTo>
                  <a:lnTo>
                    <a:pt x="80" y="1196"/>
                  </a:lnTo>
                  <a:lnTo>
                    <a:pt x="67" y="1185"/>
                  </a:lnTo>
                  <a:lnTo>
                    <a:pt x="45" y="1159"/>
                  </a:lnTo>
                  <a:lnTo>
                    <a:pt x="36" y="1145"/>
                  </a:lnTo>
                  <a:lnTo>
                    <a:pt x="28" y="1130"/>
                  </a:lnTo>
                  <a:lnTo>
                    <a:pt x="21" y="1115"/>
                  </a:lnTo>
                  <a:lnTo>
                    <a:pt x="15" y="1099"/>
                  </a:lnTo>
                  <a:lnTo>
                    <a:pt x="10" y="1082"/>
                  </a:lnTo>
                  <a:lnTo>
                    <a:pt x="6" y="1066"/>
                  </a:lnTo>
                  <a:lnTo>
                    <a:pt x="3" y="1049"/>
                  </a:lnTo>
                  <a:lnTo>
                    <a:pt x="1" y="1031"/>
                  </a:lnTo>
                  <a:lnTo>
                    <a:pt x="0" y="1014"/>
                  </a:lnTo>
                  <a:lnTo>
                    <a:pt x="0" y="997"/>
                  </a:lnTo>
                  <a:lnTo>
                    <a:pt x="1" y="979"/>
                  </a:lnTo>
                  <a:lnTo>
                    <a:pt x="3" y="962"/>
                  </a:lnTo>
                  <a:lnTo>
                    <a:pt x="6" y="944"/>
                  </a:lnTo>
                  <a:lnTo>
                    <a:pt x="9" y="927"/>
                  </a:lnTo>
                  <a:lnTo>
                    <a:pt x="14" y="910"/>
                  </a:lnTo>
                  <a:lnTo>
                    <a:pt x="26" y="878"/>
                  </a:lnTo>
                  <a:lnTo>
                    <a:pt x="42" y="848"/>
                  </a:lnTo>
                  <a:lnTo>
                    <a:pt x="51" y="833"/>
                  </a:lnTo>
                  <a:lnTo>
                    <a:pt x="71" y="807"/>
                  </a:lnTo>
                  <a:lnTo>
                    <a:pt x="95" y="785"/>
                  </a:lnTo>
                  <a:lnTo>
                    <a:pt x="108" y="775"/>
                  </a:lnTo>
                  <a:lnTo>
                    <a:pt x="121" y="766"/>
                  </a:lnTo>
                  <a:lnTo>
                    <a:pt x="124" y="765"/>
                  </a:lnTo>
                  <a:lnTo>
                    <a:pt x="148" y="753"/>
                  </a:lnTo>
                  <a:lnTo>
                    <a:pt x="161" y="748"/>
                  </a:lnTo>
                  <a:lnTo>
                    <a:pt x="175" y="742"/>
                  </a:lnTo>
                  <a:lnTo>
                    <a:pt x="190" y="737"/>
                  </a:lnTo>
                  <a:lnTo>
                    <a:pt x="222" y="725"/>
                  </a:lnTo>
                  <a:lnTo>
                    <a:pt x="238" y="719"/>
                  </a:lnTo>
                  <a:lnTo>
                    <a:pt x="255" y="713"/>
                  </a:lnTo>
                  <a:lnTo>
                    <a:pt x="289" y="699"/>
                  </a:lnTo>
                  <a:lnTo>
                    <a:pt x="306" y="692"/>
                  </a:lnTo>
                  <a:lnTo>
                    <a:pt x="323" y="684"/>
                  </a:lnTo>
                  <a:lnTo>
                    <a:pt x="355" y="666"/>
                  </a:lnTo>
                  <a:lnTo>
                    <a:pt x="371" y="657"/>
                  </a:lnTo>
                  <a:lnTo>
                    <a:pt x="386" y="647"/>
                  </a:lnTo>
                  <a:lnTo>
                    <a:pt x="400" y="636"/>
                  </a:lnTo>
                  <a:lnTo>
                    <a:pt x="413" y="624"/>
                  </a:lnTo>
                  <a:lnTo>
                    <a:pt x="425" y="612"/>
                  </a:lnTo>
                  <a:lnTo>
                    <a:pt x="436" y="598"/>
                  </a:lnTo>
                  <a:lnTo>
                    <a:pt x="446" y="584"/>
                  </a:lnTo>
                  <a:lnTo>
                    <a:pt x="454" y="569"/>
                  </a:lnTo>
                  <a:lnTo>
                    <a:pt x="461" y="552"/>
                  </a:lnTo>
                  <a:lnTo>
                    <a:pt x="466" y="535"/>
                  </a:lnTo>
                  <a:lnTo>
                    <a:pt x="470" y="516"/>
                  </a:lnTo>
                  <a:lnTo>
                    <a:pt x="471" y="497"/>
                  </a:lnTo>
                  <a:lnTo>
                    <a:pt x="472" y="496"/>
                  </a:lnTo>
                  <a:lnTo>
                    <a:pt x="472" y="473"/>
                  </a:lnTo>
                  <a:lnTo>
                    <a:pt x="471" y="451"/>
                  </a:lnTo>
                  <a:lnTo>
                    <a:pt x="469" y="430"/>
                  </a:lnTo>
                  <a:lnTo>
                    <a:pt x="466" y="410"/>
                  </a:lnTo>
                  <a:lnTo>
                    <a:pt x="463" y="391"/>
                  </a:lnTo>
                  <a:lnTo>
                    <a:pt x="458" y="373"/>
                  </a:lnTo>
                  <a:lnTo>
                    <a:pt x="453" y="356"/>
                  </a:lnTo>
                  <a:lnTo>
                    <a:pt x="447" y="339"/>
                  </a:lnTo>
                  <a:lnTo>
                    <a:pt x="440" y="323"/>
                  </a:lnTo>
                  <a:lnTo>
                    <a:pt x="433" y="308"/>
                  </a:lnTo>
                  <a:lnTo>
                    <a:pt x="424" y="293"/>
                  </a:lnTo>
                  <a:lnTo>
                    <a:pt x="416" y="279"/>
                  </a:lnTo>
                  <a:lnTo>
                    <a:pt x="406" y="266"/>
                  </a:lnTo>
                  <a:lnTo>
                    <a:pt x="397" y="253"/>
                  </a:lnTo>
                  <a:lnTo>
                    <a:pt x="386" y="241"/>
                  </a:lnTo>
                  <a:lnTo>
                    <a:pt x="376" y="229"/>
                  </a:lnTo>
                  <a:lnTo>
                    <a:pt x="364" y="217"/>
                  </a:lnTo>
                  <a:lnTo>
                    <a:pt x="353" y="206"/>
                  </a:lnTo>
                  <a:lnTo>
                    <a:pt x="341" y="194"/>
                  </a:lnTo>
                  <a:lnTo>
                    <a:pt x="329" y="183"/>
                  </a:lnTo>
                  <a:lnTo>
                    <a:pt x="317" y="173"/>
                  </a:lnTo>
                  <a:lnTo>
                    <a:pt x="291" y="151"/>
                  </a:lnTo>
                  <a:lnTo>
                    <a:pt x="279" y="141"/>
                  </a:lnTo>
                  <a:lnTo>
                    <a:pt x="253" y="119"/>
                  </a:lnTo>
                  <a:lnTo>
                    <a:pt x="240" y="109"/>
                  </a:lnTo>
                  <a:lnTo>
                    <a:pt x="227" y="98"/>
                  </a:lnTo>
                  <a:lnTo>
                    <a:pt x="214" y="86"/>
                  </a:lnTo>
                  <a:lnTo>
                    <a:pt x="201" y="75"/>
                  </a:lnTo>
                  <a:lnTo>
                    <a:pt x="189" y="63"/>
                  </a:lnTo>
                  <a:lnTo>
                    <a:pt x="176" y="51"/>
                  </a:lnTo>
                  <a:lnTo>
                    <a:pt x="152" y="25"/>
                  </a:lnTo>
                  <a:lnTo>
                    <a:pt x="141" y="12"/>
                  </a:lnTo>
                  <a:lnTo>
                    <a:pt x="131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58" name="Freeform 9"/>
            <p:cNvSpPr>
              <a:spLocks/>
            </p:cNvSpPr>
            <p:nvPr/>
          </p:nvSpPr>
          <p:spPr bwMode="auto">
            <a:xfrm>
              <a:off x="1071563" y="5068888"/>
              <a:ext cx="150813" cy="4763"/>
            </a:xfrm>
            <a:custGeom>
              <a:avLst/>
              <a:gdLst/>
              <a:ahLst/>
              <a:cxnLst>
                <a:cxn ang="0">
                  <a:pos x="100" y="3"/>
                </a:cxn>
                <a:cxn ang="0">
                  <a:pos x="96" y="3"/>
                </a:cxn>
                <a:cxn ang="0">
                  <a:pos x="84" y="2"/>
                </a:cxn>
                <a:cxn ang="0">
                  <a:pos x="50" y="2"/>
                </a:cxn>
                <a:cxn ang="0">
                  <a:pos x="31" y="1"/>
                </a:cxn>
                <a:cxn ang="0">
                  <a:pos x="15" y="1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r" b="b"/>
              <a:pathLst>
                <a:path w="100" h="3">
                  <a:moveTo>
                    <a:pt x="100" y="3"/>
                  </a:moveTo>
                  <a:lnTo>
                    <a:pt x="96" y="3"/>
                  </a:lnTo>
                  <a:lnTo>
                    <a:pt x="84" y="2"/>
                  </a:lnTo>
                  <a:lnTo>
                    <a:pt x="50" y="2"/>
                  </a:lnTo>
                  <a:lnTo>
                    <a:pt x="31" y="1"/>
                  </a:lnTo>
                  <a:lnTo>
                    <a:pt x="15" y="1"/>
                  </a:ln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59" name="Freeform 10"/>
            <p:cNvSpPr>
              <a:spLocks/>
            </p:cNvSpPr>
            <p:nvPr/>
          </p:nvSpPr>
          <p:spPr bwMode="auto">
            <a:xfrm>
              <a:off x="1069975" y="5330825"/>
              <a:ext cx="192088" cy="3175"/>
            </a:xfrm>
            <a:custGeom>
              <a:avLst/>
              <a:gdLst/>
              <a:ahLst/>
              <a:cxnLst>
                <a:cxn ang="0">
                  <a:pos x="127" y="3"/>
                </a:cxn>
                <a:cxn ang="0">
                  <a:pos x="121" y="3"/>
                </a:cxn>
                <a:cxn ang="0">
                  <a:pos x="107" y="2"/>
                </a:cxn>
                <a:cxn ang="0">
                  <a:pos x="87" y="2"/>
                </a:cxn>
                <a:cxn ang="0">
                  <a:pos x="63" y="1"/>
                </a:cxn>
                <a:cxn ang="0">
                  <a:pos x="20" y="1"/>
                </a:cxn>
                <a:cxn ang="0">
                  <a:pos x="6" y="0"/>
                </a:cxn>
                <a:cxn ang="0">
                  <a:pos x="0" y="0"/>
                </a:cxn>
              </a:cxnLst>
              <a:rect l="0" t="0" r="r" b="b"/>
              <a:pathLst>
                <a:path w="127" h="3">
                  <a:moveTo>
                    <a:pt x="127" y="3"/>
                  </a:moveTo>
                  <a:lnTo>
                    <a:pt x="121" y="3"/>
                  </a:lnTo>
                  <a:lnTo>
                    <a:pt x="107" y="2"/>
                  </a:lnTo>
                  <a:lnTo>
                    <a:pt x="87" y="2"/>
                  </a:lnTo>
                  <a:lnTo>
                    <a:pt x="63" y="1"/>
                  </a:lnTo>
                  <a:lnTo>
                    <a:pt x="20" y="1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60" name="Freeform 11"/>
            <p:cNvSpPr>
              <a:spLocks/>
            </p:cNvSpPr>
            <p:nvPr/>
          </p:nvSpPr>
          <p:spPr bwMode="auto">
            <a:xfrm>
              <a:off x="1047750" y="5199063"/>
              <a:ext cx="230188" cy="4763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129" y="3"/>
                </a:cxn>
                <a:cxn ang="0">
                  <a:pos x="104" y="2"/>
                </a:cxn>
                <a:cxn ang="0">
                  <a:pos x="76" y="2"/>
                </a:cxn>
                <a:cxn ang="0">
                  <a:pos x="48" y="1"/>
                </a:cxn>
                <a:cxn ang="0">
                  <a:pos x="24" y="0"/>
                </a:cxn>
                <a:cxn ang="0">
                  <a:pos x="0" y="0"/>
                </a:cxn>
              </a:cxnLst>
              <a:rect l="0" t="0" r="r" b="b"/>
              <a:pathLst>
                <a:path w="153" h="3">
                  <a:moveTo>
                    <a:pt x="153" y="3"/>
                  </a:moveTo>
                  <a:lnTo>
                    <a:pt x="129" y="3"/>
                  </a:lnTo>
                  <a:lnTo>
                    <a:pt x="104" y="2"/>
                  </a:lnTo>
                  <a:lnTo>
                    <a:pt x="76" y="2"/>
                  </a:lnTo>
                  <a:lnTo>
                    <a:pt x="48" y="1"/>
                  </a:lnTo>
                  <a:lnTo>
                    <a:pt x="24" y="0"/>
                  </a:lnTo>
                  <a:lnTo>
                    <a:pt x="0" y="0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61" name="Freeform 12"/>
            <p:cNvSpPr>
              <a:spLocks/>
            </p:cNvSpPr>
            <p:nvPr/>
          </p:nvSpPr>
          <p:spPr bwMode="auto">
            <a:xfrm>
              <a:off x="1144588" y="5453063"/>
              <a:ext cx="142875" cy="3175"/>
            </a:xfrm>
            <a:custGeom>
              <a:avLst/>
              <a:gdLst/>
              <a:ahLst/>
              <a:cxnLst>
                <a:cxn ang="0">
                  <a:pos x="95" y="2"/>
                </a:cxn>
                <a:cxn ang="0">
                  <a:pos x="80" y="2"/>
                </a:cxn>
                <a:cxn ang="0">
                  <a:pos x="65" y="1"/>
                </a:cxn>
                <a:cxn ang="0">
                  <a:pos x="30" y="1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r" b="b"/>
              <a:pathLst>
                <a:path w="95" h="2">
                  <a:moveTo>
                    <a:pt x="95" y="2"/>
                  </a:moveTo>
                  <a:lnTo>
                    <a:pt x="80" y="2"/>
                  </a:lnTo>
                  <a:lnTo>
                    <a:pt x="65" y="1"/>
                  </a:lnTo>
                  <a:lnTo>
                    <a:pt x="30" y="1"/>
                  </a:lnTo>
                  <a:lnTo>
                    <a:pt x="15" y="0"/>
                  </a:lnTo>
                  <a:lnTo>
                    <a:pt x="0" y="0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62" name="Freeform 13"/>
            <p:cNvSpPr>
              <a:spLocks/>
            </p:cNvSpPr>
            <p:nvPr/>
          </p:nvSpPr>
          <p:spPr bwMode="auto">
            <a:xfrm>
              <a:off x="1493838" y="5068888"/>
              <a:ext cx="157163" cy="47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"/>
                </a:cxn>
                <a:cxn ang="0">
                  <a:pos x="33" y="1"/>
                </a:cxn>
                <a:cxn ang="0">
                  <a:pos x="52" y="2"/>
                </a:cxn>
                <a:cxn ang="0">
                  <a:pos x="71" y="2"/>
                </a:cxn>
                <a:cxn ang="0">
                  <a:pos x="88" y="3"/>
                </a:cxn>
                <a:cxn ang="0">
                  <a:pos x="104" y="3"/>
                </a:cxn>
              </a:cxnLst>
              <a:rect l="0" t="0" r="r" b="b"/>
              <a:pathLst>
                <a:path w="104" h="3">
                  <a:moveTo>
                    <a:pt x="0" y="0"/>
                  </a:moveTo>
                  <a:lnTo>
                    <a:pt x="4" y="1"/>
                  </a:lnTo>
                  <a:lnTo>
                    <a:pt x="33" y="1"/>
                  </a:lnTo>
                  <a:lnTo>
                    <a:pt x="52" y="2"/>
                  </a:lnTo>
                  <a:lnTo>
                    <a:pt x="71" y="2"/>
                  </a:lnTo>
                  <a:lnTo>
                    <a:pt x="88" y="3"/>
                  </a:lnTo>
                  <a:lnTo>
                    <a:pt x="104" y="3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63" name="Freeform 14"/>
            <p:cNvSpPr>
              <a:spLocks/>
            </p:cNvSpPr>
            <p:nvPr/>
          </p:nvSpPr>
          <p:spPr bwMode="auto">
            <a:xfrm>
              <a:off x="1484313" y="5335588"/>
              <a:ext cx="190500" cy="47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0"/>
                </a:cxn>
                <a:cxn ang="0">
                  <a:pos x="40" y="1"/>
                </a:cxn>
                <a:cxn ang="0">
                  <a:pos x="63" y="1"/>
                </a:cxn>
                <a:cxn ang="0">
                  <a:pos x="86" y="2"/>
                </a:cxn>
                <a:cxn ang="0">
                  <a:pos x="106" y="3"/>
                </a:cxn>
                <a:cxn ang="0">
                  <a:pos x="126" y="3"/>
                </a:cxn>
              </a:cxnLst>
              <a:rect l="0" t="0" r="r" b="b"/>
              <a:pathLst>
                <a:path w="126" h="3">
                  <a:moveTo>
                    <a:pt x="0" y="0"/>
                  </a:moveTo>
                  <a:lnTo>
                    <a:pt x="19" y="0"/>
                  </a:lnTo>
                  <a:lnTo>
                    <a:pt x="40" y="1"/>
                  </a:lnTo>
                  <a:lnTo>
                    <a:pt x="63" y="1"/>
                  </a:lnTo>
                  <a:lnTo>
                    <a:pt x="86" y="2"/>
                  </a:lnTo>
                  <a:lnTo>
                    <a:pt x="106" y="3"/>
                  </a:lnTo>
                  <a:lnTo>
                    <a:pt x="126" y="3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59" name="Freeform 15"/>
            <p:cNvSpPr>
              <a:spLocks/>
            </p:cNvSpPr>
            <p:nvPr/>
          </p:nvSpPr>
          <p:spPr bwMode="auto">
            <a:xfrm>
              <a:off x="1503363" y="5441950"/>
              <a:ext cx="12065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25" y="1"/>
                </a:cxn>
                <a:cxn ang="0">
                  <a:pos x="67" y="1"/>
                </a:cxn>
                <a:cxn ang="0">
                  <a:pos x="76" y="2"/>
                </a:cxn>
                <a:cxn ang="0">
                  <a:pos x="80" y="2"/>
                </a:cxn>
              </a:cxnLst>
              <a:rect l="0" t="0" r="r" b="b"/>
              <a:pathLst>
                <a:path w="80" h="2">
                  <a:moveTo>
                    <a:pt x="0" y="0"/>
                  </a:moveTo>
                  <a:lnTo>
                    <a:pt x="12" y="0"/>
                  </a:lnTo>
                  <a:lnTo>
                    <a:pt x="25" y="1"/>
                  </a:lnTo>
                  <a:lnTo>
                    <a:pt x="67" y="1"/>
                  </a:lnTo>
                  <a:lnTo>
                    <a:pt x="76" y="2"/>
                  </a:lnTo>
                  <a:lnTo>
                    <a:pt x="80" y="2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76" name="Freeform 16"/>
            <p:cNvSpPr>
              <a:spLocks/>
            </p:cNvSpPr>
            <p:nvPr/>
          </p:nvSpPr>
          <p:spPr bwMode="auto">
            <a:xfrm>
              <a:off x="1458913" y="5205413"/>
              <a:ext cx="220663" cy="4763"/>
            </a:xfrm>
            <a:custGeom>
              <a:avLst/>
              <a:gdLst/>
              <a:ahLst/>
              <a:cxnLst>
                <a:cxn ang="0">
                  <a:pos x="146" y="3"/>
                </a:cxn>
                <a:cxn ang="0">
                  <a:pos x="123" y="3"/>
                </a:cxn>
                <a:cxn ang="0">
                  <a:pos x="100" y="2"/>
                </a:cxn>
                <a:cxn ang="0">
                  <a:pos x="73" y="2"/>
                </a:cxn>
                <a:cxn ang="0">
                  <a:pos x="46" y="1"/>
                </a:cxn>
                <a:cxn ang="0">
                  <a:pos x="23" y="0"/>
                </a:cxn>
                <a:cxn ang="0">
                  <a:pos x="0" y="0"/>
                </a:cxn>
              </a:cxnLst>
              <a:rect l="0" t="0" r="r" b="b"/>
              <a:pathLst>
                <a:path w="146" h="3">
                  <a:moveTo>
                    <a:pt x="146" y="3"/>
                  </a:moveTo>
                  <a:lnTo>
                    <a:pt x="123" y="3"/>
                  </a:lnTo>
                  <a:lnTo>
                    <a:pt x="100" y="2"/>
                  </a:lnTo>
                  <a:lnTo>
                    <a:pt x="73" y="2"/>
                  </a:lnTo>
                  <a:lnTo>
                    <a:pt x="46" y="1"/>
                  </a:lnTo>
                  <a:lnTo>
                    <a:pt x="23" y="0"/>
                  </a:lnTo>
                  <a:lnTo>
                    <a:pt x="0" y="0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77" name="Freeform 17"/>
            <p:cNvSpPr>
              <a:spLocks/>
            </p:cNvSpPr>
            <p:nvPr/>
          </p:nvSpPr>
          <p:spPr bwMode="auto">
            <a:xfrm>
              <a:off x="1079500" y="4176713"/>
              <a:ext cx="152400" cy="47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32" y="1"/>
                </a:cxn>
                <a:cxn ang="0">
                  <a:pos x="50" y="2"/>
                </a:cxn>
                <a:cxn ang="0">
                  <a:pos x="69" y="2"/>
                </a:cxn>
                <a:cxn ang="0">
                  <a:pos x="85" y="3"/>
                </a:cxn>
                <a:cxn ang="0">
                  <a:pos x="101" y="3"/>
                </a:cxn>
              </a:cxnLst>
              <a:rect l="0" t="0" r="r" b="b"/>
              <a:pathLst>
                <a:path w="101" h="3">
                  <a:moveTo>
                    <a:pt x="0" y="0"/>
                  </a:moveTo>
                  <a:lnTo>
                    <a:pt x="5" y="1"/>
                  </a:lnTo>
                  <a:lnTo>
                    <a:pt x="32" y="1"/>
                  </a:lnTo>
                  <a:lnTo>
                    <a:pt x="50" y="2"/>
                  </a:lnTo>
                  <a:lnTo>
                    <a:pt x="69" y="2"/>
                  </a:lnTo>
                  <a:lnTo>
                    <a:pt x="85" y="3"/>
                  </a:lnTo>
                  <a:lnTo>
                    <a:pt x="101" y="3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78" name="Freeform 18"/>
            <p:cNvSpPr>
              <a:spLocks/>
            </p:cNvSpPr>
            <p:nvPr/>
          </p:nvSpPr>
          <p:spPr bwMode="auto">
            <a:xfrm>
              <a:off x="1052513" y="4437063"/>
              <a:ext cx="192088" cy="47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" y="0"/>
                </a:cxn>
                <a:cxn ang="0">
                  <a:pos x="40" y="1"/>
                </a:cxn>
                <a:cxn ang="0">
                  <a:pos x="63" y="1"/>
                </a:cxn>
                <a:cxn ang="0">
                  <a:pos x="87" y="2"/>
                </a:cxn>
                <a:cxn ang="0">
                  <a:pos x="121" y="2"/>
                </a:cxn>
                <a:cxn ang="0">
                  <a:pos x="127" y="3"/>
                </a:cxn>
              </a:cxnLst>
              <a:rect l="0" t="0" r="r" b="b"/>
              <a:pathLst>
                <a:path w="127" h="3">
                  <a:moveTo>
                    <a:pt x="0" y="0"/>
                  </a:moveTo>
                  <a:lnTo>
                    <a:pt x="20" y="0"/>
                  </a:lnTo>
                  <a:lnTo>
                    <a:pt x="40" y="1"/>
                  </a:lnTo>
                  <a:lnTo>
                    <a:pt x="63" y="1"/>
                  </a:lnTo>
                  <a:lnTo>
                    <a:pt x="87" y="2"/>
                  </a:lnTo>
                  <a:lnTo>
                    <a:pt x="121" y="2"/>
                  </a:lnTo>
                  <a:lnTo>
                    <a:pt x="127" y="3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79" name="Freeform 19"/>
            <p:cNvSpPr>
              <a:spLocks/>
            </p:cNvSpPr>
            <p:nvPr/>
          </p:nvSpPr>
          <p:spPr bwMode="auto">
            <a:xfrm>
              <a:off x="1050925" y="4287838"/>
              <a:ext cx="231775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0"/>
                </a:cxn>
                <a:cxn ang="0">
                  <a:pos x="48" y="1"/>
                </a:cxn>
                <a:cxn ang="0">
                  <a:pos x="76" y="2"/>
                </a:cxn>
                <a:cxn ang="0">
                  <a:pos x="104" y="2"/>
                </a:cxn>
                <a:cxn ang="0">
                  <a:pos x="129" y="3"/>
                </a:cxn>
                <a:cxn ang="0">
                  <a:pos x="146" y="3"/>
                </a:cxn>
                <a:cxn ang="0">
                  <a:pos x="153" y="4"/>
                </a:cxn>
              </a:cxnLst>
              <a:rect l="0" t="0" r="r" b="b"/>
              <a:pathLst>
                <a:path w="153" h="4">
                  <a:moveTo>
                    <a:pt x="0" y="0"/>
                  </a:moveTo>
                  <a:lnTo>
                    <a:pt x="24" y="0"/>
                  </a:lnTo>
                  <a:lnTo>
                    <a:pt x="48" y="1"/>
                  </a:lnTo>
                  <a:lnTo>
                    <a:pt x="76" y="2"/>
                  </a:lnTo>
                  <a:lnTo>
                    <a:pt x="104" y="2"/>
                  </a:lnTo>
                  <a:lnTo>
                    <a:pt x="129" y="3"/>
                  </a:lnTo>
                  <a:lnTo>
                    <a:pt x="146" y="3"/>
                  </a:lnTo>
                  <a:lnTo>
                    <a:pt x="153" y="4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80" name="Freeform 20"/>
            <p:cNvSpPr>
              <a:spLocks/>
            </p:cNvSpPr>
            <p:nvPr/>
          </p:nvSpPr>
          <p:spPr bwMode="auto">
            <a:xfrm>
              <a:off x="1104900" y="4578350"/>
              <a:ext cx="1412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" y="0"/>
                </a:cxn>
                <a:cxn ang="0">
                  <a:pos x="64" y="1"/>
                </a:cxn>
                <a:cxn ang="0">
                  <a:pos x="94" y="1"/>
                </a:cxn>
              </a:cxnLst>
              <a:rect l="0" t="0" r="r" b="b"/>
              <a:pathLst>
                <a:path w="94" h="1">
                  <a:moveTo>
                    <a:pt x="0" y="0"/>
                  </a:moveTo>
                  <a:lnTo>
                    <a:pt x="47" y="0"/>
                  </a:lnTo>
                  <a:lnTo>
                    <a:pt x="64" y="1"/>
                  </a:lnTo>
                  <a:lnTo>
                    <a:pt x="94" y="1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81" name="Freeform 21"/>
            <p:cNvSpPr>
              <a:spLocks/>
            </p:cNvSpPr>
            <p:nvPr/>
          </p:nvSpPr>
          <p:spPr bwMode="auto">
            <a:xfrm>
              <a:off x="1501775" y="4184650"/>
              <a:ext cx="158750" cy="4763"/>
            </a:xfrm>
            <a:custGeom>
              <a:avLst/>
              <a:gdLst/>
              <a:ahLst/>
              <a:cxnLst>
                <a:cxn ang="0">
                  <a:pos x="105" y="3"/>
                </a:cxn>
                <a:cxn ang="0">
                  <a:pos x="88" y="3"/>
                </a:cxn>
                <a:cxn ang="0">
                  <a:pos x="72" y="2"/>
                </a:cxn>
                <a:cxn ang="0">
                  <a:pos x="53" y="2"/>
                </a:cxn>
                <a:cxn ang="0">
                  <a:pos x="33" y="1"/>
                </a:cxn>
                <a:cxn ang="0">
                  <a:pos x="5" y="1"/>
                </a:cxn>
                <a:cxn ang="0">
                  <a:pos x="0" y="0"/>
                </a:cxn>
              </a:cxnLst>
              <a:rect l="0" t="0" r="r" b="b"/>
              <a:pathLst>
                <a:path w="105" h="3">
                  <a:moveTo>
                    <a:pt x="105" y="3"/>
                  </a:moveTo>
                  <a:lnTo>
                    <a:pt x="88" y="3"/>
                  </a:lnTo>
                  <a:lnTo>
                    <a:pt x="72" y="2"/>
                  </a:lnTo>
                  <a:lnTo>
                    <a:pt x="53" y="2"/>
                  </a:lnTo>
                  <a:lnTo>
                    <a:pt x="33" y="1"/>
                  </a:lnTo>
                  <a:lnTo>
                    <a:pt x="5" y="1"/>
                  </a:lnTo>
                  <a:lnTo>
                    <a:pt x="0" y="0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82" name="Freeform 22"/>
            <p:cNvSpPr>
              <a:spLocks/>
            </p:cNvSpPr>
            <p:nvPr/>
          </p:nvSpPr>
          <p:spPr bwMode="auto">
            <a:xfrm>
              <a:off x="1449388" y="4467225"/>
              <a:ext cx="190500" cy="4763"/>
            </a:xfrm>
            <a:custGeom>
              <a:avLst/>
              <a:gdLst/>
              <a:ahLst/>
              <a:cxnLst>
                <a:cxn ang="0">
                  <a:pos x="126" y="3"/>
                </a:cxn>
                <a:cxn ang="0">
                  <a:pos x="106" y="3"/>
                </a:cxn>
                <a:cxn ang="0">
                  <a:pos x="86" y="2"/>
                </a:cxn>
                <a:cxn ang="0">
                  <a:pos x="63" y="2"/>
                </a:cxn>
                <a:cxn ang="0">
                  <a:pos x="40" y="1"/>
                </a:cxn>
                <a:cxn ang="0">
                  <a:pos x="19" y="1"/>
                </a:cxn>
                <a:cxn ang="0">
                  <a:pos x="5" y="0"/>
                </a:cxn>
                <a:cxn ang="0">
                  <a:pos x="0" y="0"/>
                </a:cxn>
              </a:cxnLst>
              <a:rect l="0" t="0" r="r" b="b"/>
              <a:pathLst>
                <a:path w="126" h="3">
                  <a:moveTo>
                    <a:pt x="126" y="3"/>
                  </a:moveTo>
                  <a:lnTo>
                    <a:pt x="106" y="3"/>
                  </a:lnTo>
                  <a:lnTo>
                    <a:pt x="86" y="2"/>
                  </a:lnTo>
                  <a:lnTo>
                    <a:pt x="63" y="2"/>
                  </a:lnTo>
                  <a:lnTo>
                    <a:pt x="40" y="1"/>
                  </a:lnTo>
                  <a:lnTo>
                    <a:pt x="19" y="1"/>
                  </a:lnTo>
                  <a:lnTo>
                    <a:pt x="5" y="0"/>
                  </a:lnTo>
                  <a:lnTo>
                    <a:pt x="0" y="0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83" name="Freeform 23"/>
            <p:cNvSpPr>
              <a:spLocks/>
            </p:cNvSpPr>
            <p:nvPr/>
          </p:nvSpPr>
          <p:spPr bwMode="auto">
            <a:xfrm>
              <a:off x="1462088" y="4591050"/>
              <a:ext cx="120650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25" y="1"/>
                </a:cxn>
                <a:cxn ang="0">
                  <a:pos x="54" y="1"/>
                </a:cxn>
                <a:cxn ang="0">
                  <a:pos x="67" y="2"/>
                </a:cxn>
                <a:cxn ang="0">
                  <a:pos x="80" y="2"/>
                </a:cxn>
              </a:cxnLst>
              <a:rect l="0" t="0" r="r" b="b"/>
              <a:pathLst>
                <a:path w="80" h="2">
                  <a:moveTo>
                    <a:pt x="0" y="0"/>
                  </a:moveTo>
                  <a:lnTo>
                    <a:pt x="12" y="0"/>
                  </a:lnTo>
                  <a:lnTo>
                    <a:pt x="25" y="1"/>
                  </a:lnTo>
                  <a:lnTo>
                    <a:pt x="54" y="1"/>
                  </a:lnTo>
                  <a:lnTo>
                    <a:pt x="67" y="2"/>
                  </a:lnTo>
                  <a:lnTo>
                    <a:pt x="80" y="2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84" name="Freeform 24"/>
            <p:cNvSpPr>
              <a:spLocks/>
            </p:cNvSpPr>
            <p:nvPr/>
          </p:nvSpPr>
          <p:spPr bwMode="auto">
            <a:xfrm>
              <a:off x="1449388" y="4319588"/>
              <a:ext cx="220663" cy="4763"/>
            </a:xfrm>
            <a:custGeom>
              <a:avLst/>
              <a:gdLst/>
              <a:ahLst/>
              <a:cxnLst>
                <a:cxn ang="0">
                  <a:pos x="146" y="3"/>
                </a:cxn>
                <a:cxn ang="0">
                  <a:pos x="123" y="3"/>
                </a:cxn>
                <a:cxn ang="0">
                  <a:pos x="100" y="2"/>
                </a:cxn>
                <a:cxn ang="0">
                  <a:pos x="73" y="1"/>
                </a:cxn>
                <a:cxn ang="0">
                  <a:pos x="46" y="1"/>
                </a:cxn>
                <a:cxn ang="0">
                  <a:pos x="23" y="0"/>
                </a:cxn>
                <a:cxn ang="0">
                  <a:pos x="0" y="0"/>
                </a:cxn>
              </a:cxnLst>
              <a:rect l="0" t="0" r="r" b="b"/>
              <a:pathLst>
                <a:path w="146" h="3">
                  <a:moveTo>
                    <a:pt x="146" y="3"/>
                  </a:moveTo>
                  <a:lnTo>
                    <a:pt x="123" y="3"/>
                  </a:lnTo>
                  <a:lnTo>
                    <a:pt x="100" y="2"/>
                  </a:lnTo>
                  <a:lnTo>
                    <a:pt x="73" y="1"/>
                  </a:lnTo>
                  <a:lnTo>
                    <a:pt x="46" y="1"/>
                  </a:lnTo>
                  <a:lnTo>
                    <a:pt x="23" y="0"/>
                  </a:lnTo>
                  <a:lnTo>
                    <a:pt x="0" y="0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85" name="Freeform 25"/>
            <p:cNvSpPr>
              <a:spLocks/>
            </p:cNvSpPr>
            <p:nvPr/>
          </p:nvSpPr>
          <p:spPr bwMode="auto">
            <a:xfrm>
              <a:off x="1563688" y="3363913"/>
              <a:ext cx="157163" cy="3175"/>
            </a:xfrm>
            <a:custGeom>
              <a:avLst/>
              <a:gdLst/>
              <a:ahLst/>
              <a:cxnLst>
                <a:cxn ang="0">
                  <a:pos x="104" y="2"/>
                </a:cxn>
                <a:cxn ang="0">
                  <a:pos x="88" y="2"/>
                </a:cxn>
                <a:cxn ang="0">
                  <a:pos x="71" y="1"/>
                </a:cxn>
                <a:cxn ang="0">
                  <a:pos x="52" y="1"/>
                </a:cxn>
                <a:cxn ang="0">
                  <a:pos x="33" y="0"/>
                </a:cxn>
                <a:cxn ang="0">
                  <a:pos x="0" y="0"/>
                </a:cxn>
              </a:cxnLst>
              <a:rect l="0" t="0" r="r" b="b"/>
              <a:pathLst>
                <a:path w="104" h="2">
                  <a:moveTo>
                    <a:pt x="104" y="2"/>
                  </a:moveTo>
                  <a:lnTo>
                    <a:pt x="88" y="2"/>
                  </a:lnTo>
                  <a:lnTo>
                    <a:pt x="71" y="1"/>
                  </a:lnTo>
                  <a:lnTo>
                    <a:pt x="52" y="1"/>
                  </a:lnTo>
                  <a:lnTo>
                    <a:pt x="33" y="0"/>
                  </a:lnTo>
                  <a:lnTo>
                    <a:pt x="0" y="0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86" name="Freeform 26"/>
            <p:cNvSpPr>
              <a:spLocks/>
            </p:cNvSpPr>
            <p:nvPr/>
          </p:nvSpPr>
          <p:spPr bwMode="auto">
            <a:xfrm>
              <a:off x="1558925" y="3609975"/>
              <a:ext cx="190500" cy="4763"/>
            </a:xfrm>
            <a:custGeom>
              <a:avLst/>
              <a:gdLst/>
              <a:ahLst/>
              <a:cxnLst>
                <a:cxn ang="0">
                  <a:pos x="126" y="3"/>
                </a:cxn>
                <a:cxn ang="0">
                  <a:pos x="106" y="3"/>
                </a:cxn>
                <a:cxn ang="0">
                  <a:pos x="86" y="2"/>
                </a:cxn>
                <a:cxn ang="0">
                  <a:pos x="63" y="2"/>
                </a:cxn>
                <a:cxn ang="0">
                  <a:pos x="40" y="1"/>
                </a:cxn>
                <a:cxn ang="0">
                  <a:pos x="20" y="1"/>
                </a:cxn>
                <a:cxn ang="0">
                  <a:pos x="5" y="0"/>
                </a:cxn>
                <a:cxn ang="0">
                  <a:pos x="0" y="0"/>
                </a:cxn>
              </a:cxnLst>
              <a:rect l="0" t="0" r="r" b="b"/>
              <a:pathLst>
                <a:path w="126" h="3">
                  <a:moveTo>
                    <a:pt x="126" y="3"/>
                  </a:moveTo>
                  <a:lnTo>
                    <a:pt x="106" y="3"/>
                  </a:lnTo>
                  <a:lnTo>
                    <a:pt x="86" y="2"/>
                  </a:lnTo>
                  <a:lnTo>
                    <a:pt x="63" y="2"/>
                  </a:lnTo>
                  <a:lnTo>
                    <a:pt x="40" y="1"/>
                  </a:lnTo>
                  <a:lnTo>
                    <a:pt x="20" y="1"/>
                  </a:lnTo>
                  <a:lnTo>
                    <a:pt x="5" y="0"/>
                  </a:lnTo>
                  <a:lnTo>
                    <a:pt x="0" y="0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87" name="Freeform 27"/>
            <p:cNvSpPr>
              <a:spLocks/>
            </p:cNvSpPr>
            <p:nvPr/>
          </p:nvSpPr>
          <p:spPr bwMode="auto">
            <a:xfrm>
              <a:off x="1577975" y="3733800"/>
              <a:ext cx="120650" cy="3175"/>
            </a:xfrm>
            <a:custGeom>
              <a:avLst/>
              <a:gdLst/>
              <a:ahLst/>
              <a:cxnLst>
                <a:cxn ang="0">
                  <a:pos x="80" y="2"/>
                </a:cxn>
                <a:cxn ang="0">
                  <a:pos x="67" y="2"/>
                </a:cxn>
                <a:cxn ang="0">
                  <a:pos x="54" y="1"/>
                </a:cxn>
                <a:cxn ang="0">
                  <a:pos x="25" y="1"/>
                </a:cxn>
                <a:cxn ang="0">
                  <a:pos x="12" y="0"/>
                </a:cxn>
                <a:cxn ang="0">
                  <a:pos x="0" y="0"/>
                </a:cxn>
              </a:cxnLst>
              <a:rect l="0" t="0" r="r" b="b"/>
              <a:pathLst>
                <a:path w="80" h="2">
                  <a:moveTo>
                    <a:pt x="80" y="2"/>
                  </a:moveTo>
                  <a:lnTo>
                    <a:pt x="67" y="2"/>
                  </a:lnTo>
                  <a:lnTo>
                    <a:pt x="54" y="1"/>
                  </a:lnTo>
                  <a:lnTo>
                    <a:pt x="25" y="1"/>
                  </a:ln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88" name="Freeform 28"/>
            <p:cNvSpPr>
              <a:spLocks/>
            </p:cNvSpPr>
            <p:nvPr/>
          </p:nvSpPr>
          <p:spPr bwMode="auto">
            <a:xfrm>
              <a:off x="1522413" y="3479800"/>
              <a:ext cx="220663" cy="4763"/>
            </a:xfrm>
            <a:custGeom>
              <a:avLst/>
              <a:gdLst/>
              <a:ahLst/>
              <a:cxnLst>
                <a:cxn ang="0">
                  <a:pos x="146" y="3"/>
                </a:cxn>
                <a:cxn ang="0">
                  <a:pos x="124" y="3"/>
                </a:cxn>
                <a:cxn ang="0">
                  <a:pos x="100" y="2"/>
                </a:cxn>
                <a:cxn ang="0">
                  <a:pos x="73" y="2"/>
                </a:cxn>
                <a:cxn ang="0">
                  <a:pos x="47" y="1"/>
                </a:cxn>
                <a:cxn ang="0">
                  <a:pos x="23" y="0"/>
                </a:cxn>
                <a:cxn ang="0">
                  <a:pos x="0" y="0"/>
                </a:cxn>
              </a:cxnLst>
              <a:rect l="0" t="0" r="r" b="b"/>
              <a:pathLst>
                <a:path w="146" h="3">
                  <a:moveTo>
                    <a:pt x="146" y="3"/>
                  </a:moveTo>
                  <a:lnTo>
                    <a:pt x="124" y="3"/>
                  </a:lnTo>
                  <a:lnTo>
                    <a:pt x="100" y="2"/>
                  </a:lnTo>
                  <a:lnTo>
                    <a:pt x="73" y="2"/>
                  </a:lnTo>
                  <a:lnTo>
                    <a:pt x="47" y="1"/>
                  </a:lnTo>
                  <a:lnTo>
                    <a:pt x="23" y="0"/>
                  </a:lnTo>
                  <a:lnTo>
                    <a:pt x="0" y="0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89" name="Freeform 29"/>
            <p:cNvSpPr>
              <a:spLocks/>
            </p:cNvSpPr>
            <p:nvPr/>
          </p:nvSpPr>
          <p:spPr bwMode="auto">
            <a:xfrm>
              <a:off x="1198563" y="3402013"/>
              <a:ext cx="168275" cy="47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0"/>
                </a:cxn>
                <a:cxn ang="0">
                  <a:pos x="36" y="1"/>
                </a:cxn>
                <a:cxn ang="0">
                  <a:pos x="56" y="1"/>
                </a:cxn>
                <a:cxn ang="0">
                  <a:pos x="77" y="2"/>
                </a:cxn>
                <a:cxn ang="0">
                  <a:pos x="95" y="2"/>
                </a:cxn>
                <a:cxn ang="0">
                  <a:pos x="107" y="3"/>
                </a:cxn>
                <a:cxn ang="0">
                  <a:pos x="112" y="3"/>
                </a:cxn>
              </a:cxnLst>
              <a:rect l="0" t="0" r="r" b="b"/>
              <a:pathLst>
                <a:path w="112" h="3">
                  <a:moveTo>
                    <a:pt x="0" y="0"/>
                  </a:moveTo>
                  <a:lnTo>
                    <a:pt x="18" y="0"/>
                  </a:lnTo>
                  <a:lnTo>
                    <a:pt x="36" y="1"/>
                  </a:lnTo>
                  <a:lnTo>
                    <a:pt x="56" y="1"/>
                  </a:lnTo>
                  <a:lnTo>
                    <a:pt x="77" y="2"/>
                  </a:lnTo>
                  <a:lnTo>
                    <a:pt x="95" y="2"/>
                  </a:lnTo>
                  <a:lnTo>
                    <a:pt x="107" y="3"/>
                  </a:lnTo>
                  <a:lnTo>
                    <a:pt x="112" y="3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90" name="Freeform 30"/>
            <p:cNvSpPr>
              <a:spLocks/>
            </p:cNvSpPr>
            <p:nvPr/>
          </p:nvSpPr>
          <p:spPr bwMode="auto">
            <a:xfrm>
              <a:off x="1144588" y="3522663"/>
              <a:ext cx="231775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0"/>
                </a:cxn>
                <a:cxn ang="0">
                  <a:pos x="48" y="1"/>
                </a:cxn>
                <a:cxn ang="0">
                  <a:pos x="76" y="1"/>
                </a:cxn>
                <a:cxn ang="0">
                  <a:pos x="104" y="2"/>
                </a:cxn>
                <a:cxn ang="0">
                  <a:pos x="129" y="3"/>
                </a:cxn>
                <a:cxn ang="0">
                  <a:pos x="153" y="3"/>
                </a:cxn>
              </a:cxnLst>
              <a:rect l="0" t="0" r="r" b="b"/>
              <a:pathLst>
                <a:path w="153" h="3">
                  <a:moveTo>
                    <a:pt x="0" y="0"/>
                  </a:moveTo>
                  <a:lnTo>
                    <a:pt x="24" y="0"/>
                  </a:lnTo>
                  <a:lnTo>
                    <a:pt x="48" y="1"/>
                  </a:lnTo>
                  <a:lnTo>
                    <a:pt x="76" y="1"/>
                  </a:lnTo>
                  <a:lnTo>
                    <a:pt x="104" y="2"/>
                  </a:lnTo>
                  <a:lnTo>
                    <a:pt x="129" y="3"/>
                  </a:lnTo>
                  <a:lnTo>
                    <a:pt x="153" y="3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91" name="Freeform 31"/>
            <p:cNvSpPr>
              <a:spLocks/>
            </p:cNvSpPr>
            <p:nvPr/>
          </p:nvSpPr>
          <p:spPr bwMode="auto">
            <a:xfrm>
              <a:off x="1190625" y="3775075"/>
              <a:ext cx="142875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30" y="1"/>
                </a:cxn>
                <a:cxn ang="0">
                  <a:pos x="64" y="1"/>
                </a:cxn>
                <a:cxn ang="0">
                  <a:pos x="80" y="2"/>
                </a:cxn>
                <a:cxn ang="0">
                  <a:pos x="94" y="2"/>
                </a:cxn>
              </a:cxnLst>
              <a:rect l="0" t="0" r="r" b="b"/>
              <a:pathLst>
                <a:path w="94" h="2">
                  <a:moveTo>
                    <a:pt x="0" y="0"/>
                  </a:moveTo>
                  <a:lnTo>
                    <a:pt x="14" y="0"/>
                  </a:lnTo>
                  <a:lnTo>
                    <a:pt x="30" y="1"/>
                  </a:lnTo>
                  <a:lnTo>
                    <a:pt x="64" y="1"/>
                  </a:lnTo>
                  <a:lnTo>
                    <a:pt x="80" y="2"/>
                  </a:lnTo>
                  <a:lnTo>
                    <a:pt x="94" y="2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92" name="Freeform 32"/>
            <p:cNvSpPr>
              <a:spLocks/>
            </p:cNvSpPr>
            <p:nvPr/>
          </p:nvSpPr>
          <p:spPr bwMode="auto">
            <a:xfrm>
              <a:off x="1141413" y="3648075"/>
              <a:ext cx="190500" cy="4763"/>
            </a:xfrm>
            <a:custGeom>
              <a:avLst/>
              <a:gdLst/>
              <a:ahLst/>
              <a:cxnLst>
                <a:cxn ang="0">
                  <a:pos x="126" y="3"/>
                </a:cxn>
                <a:cxn ang="0">
                  <a:pos x="121" y="3"/>
                </a:cxn>
                <a:cxn ang="0">
                  <a:pos x="107" y="2"/>
                </a:cxn>
                <a:cxn ang="0">
                  <a:pos x="86" y="2"/>
                </a:cxn>
                <a:cxn ang="0">
                  <a:pos x="63" y="1"/>
                </a:cxn>
                <a:cxn ang="0">
                  <a:pos x="40" y="1"/>
                </a:cxn>
                <a:cxn ang="0">
                  <a:pos x="20" y="0"/>
                </a:cxn>
                <a:cxn ang="0">
                  <a:pos x="0" y="0"/>
                </a:cxn>
              </a:cxnLst>
              <a:rect l="0" t="0" r="r" b="b"/>
              <a:pathLst>
                <a:path w="126" h="3">
                  <a:moveTo>
                    <a:pt x="126" y="3"/>
                  </a:moveTo>
                  <a:lnTo>
                    <a:pt x="121" y="3"/>
                  </a:lnTo>
                  <a:lnTo>
                    <a:pt x="107" y="2"/>
                  </a:lnTo>
                  <a:lnTo>
                    <a:pt x="86" y="2"/>
                  </a:lnTo>
                  <a:lnTo>
                    <a:pt x="63" y="1"/>
                  </a:lnTo>
                  <a:lnTo>
                    <a:pt x="40" y="1"/>
                  </a:lnTo>
                  <a:lnTo>
                    <a:pt x="20" y="0"/>
                  </a:lnTo>
                  <a:lnTo>
                    <a:pt x="0" y="0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grpSp>
        <p:nvGrpSpPr>
          <p:cNvPr id="449" name="97 Grupo"/>
          <p:cNvGrpSpPr>
            <a:grpSpLocks noChangeAspect="1"/>
          </p:cNvGrpSpPr>
          <p:nvPr/>
        </p:nvGrpSpPr>
        <p:grpSpPr>
          <a:xfrm>
            <a:off x="25411983" y="12487221"/>
            <a:ext cx="1928826" cy="1761916"/>
            <a:chOff x="4357686" y="1068157"/>
            <a:chExt cx="1450741" cy="1325197"/>
          </a:xfrm>
          <a:solidFill>
            <a:schemeClr val="accent2"/>
          </a:solidFill>
        </p:grpSpPr>
        <p:grpSp>
          <p:nvGrpSpPr>
            <p:cNvPr id="450" name="78 Grupo"/>
            <p:cNvGrpSpPr/>
            <p:nvPr/>
          </p:nvGrpSpPr>
          <p:grpSpPr>
            <a:xfrm>
              <a:off x="4357686" y="1212505"/>
              <a:ext cx="1450741" cy="1180849"/>
              <a:chOff x="2071670" y="2428868"/>
              <a:chExt cx="2786082" cy="1909701"/>
            </a:xfrm>
            <a:grpFill/>
          </p:grpSpPr>
          <p:sp>
            <p:nvSpPr>
              <p:cNvPr id="453" name="452 Trapecio"/>
              <p:cNvSpPr/>
              <p:nvPr/>
            </p:nvSpPr>
            <p:spPr>
              <a:xfrm>
                <a:off x="2071670" y="2428868"/>
                <a:ext cx="2772000" cy="1643074"/>
              </a:xfrm>
              <a:prstGeom prst="trapezoid">
                <a:avLst/>
              </a:prstGeom>
              <a:gradFill>
                <a:gsLst>
                  <a:gs pos="0">
                    <a:srgbClr val="FFFF66"/>
                  </a:gs>
                  <a:gs pos="50000">
                    <a:srgbClr val="FFFF00"/>
                  </a:gs>
                  <a:gs pos="100000">
                    <a:srgbClr val="FFC000"/>
                  </a:gs>
                </a:gsLst>
                <a:lin ang="5400000" scaled="0"/>
              </a:gradFill>
              <a:ln>
                <a:solidFill>
                  <a:srgbClr val="DEB400"/>
                </a:solidFill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 extrusionH="6350">
                <a:bevelT w="12700"/>
                <a:bevelB w="12700" h="88900"/>
                <a:extrusionClr>
                  <a:schemeClr val="bg1">
                    <a:lumMod val="85000"/>
                  </a:schemeClr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54" name="453 Elipse"/>
              <p:cNvSpPr/>
              <p:nvPr/>
            </p:nvSpPr>
            <p:spPr>
              <a:xfrm>
                <a:off x="2071670" y="3909939"/>
                <a:ext cx="2786082" cy="428630"/>
              </a:xfrm>
              <a:prstGeom prst="ellipse">
                <a:avLst/>
              </a:prstGeom>
              <a:solidFill>
                <a:srgbClr val="FFCC00"/>
              </a:solidFill>
              <a:ln>
                <a:solidFill>
                  <a:srgbClr val="DEB400"/>
                </a:solidFill>
              </a:ln>
              <a:effectLst/>
              <a:scene3d>
                <a:camera prst="orthographicFront">
                  <a:rot lat="0" lon="21299999" rev="0"/>
                </a:camera>
                <a:lightRig rig="balanced" dir="t"/>
              </a:scene3d>
              <a:sp3d prstMaterial="matte">
                <a:bevelT w="0" h="0"/>
                <a:bevelB w="0" h="0"/>
                <a:contourClr>
                  <a:schemeClr val="accent1">
                    <a:lumMod val="40000"/>
                    <a:lumOff val="60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451" name="450 Elipse"/>
            <p:cNvSpPr/>
            <p:nvPr/>
          </p:nvSpPr>
          <p:spPr>
            <a:xfrm>
              <a:off x="4608000" y="1068157"/>
              <a:ext cx="930892" cy="28575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DEB4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52" name="451 Elipse"/>
            <p:cNvSpPr/>
            <p:nvPr/>
          </p:nvSpPr>
          <p:spPr>
            <a:xfrm>
              <a:off x="4643438" y="1077681"/>
              <a:ext cx="870445" cy="241789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DEB4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693" name="34 Grupo"/>
          <p:cNvGrpSpPr/>
          <p:nvPr/>
        </p:nvGrpSpPr>
        <p:grpSpPr>
          <a:xfrm>
            <a:off x="1639590" y="23766491"/>
            <a:ext cx="412167" cy="1436694"/>
            <a:chOff x="1000125" y="2714625"/>
            <a:chExt cx="822325" cy="3294063"/>
          </a:xfrm>
        </p:grpSpPr>
        <p:sp>
          <p:nvSpPr>
            <p:cNvPr id="694" name="AutoShape 5"/>
            <p:cNvSpPr>
              <a:spLocks noChangeAspect="1" noChangeArrowheads="1" noTextEdit="1"/>
            </p:cNvSpPr>
            <p:nvPr/>
          </p:nvSpPr>
          <p:spPr bwMode="auto">
            <a:xfrm>
              <a:off x="1000125" y="2714625"/>
              <a:ext cx="822325" cy="329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95" name="Freeform 7"/>
            <p:cNvSpPr>
              <a:spLocks/>
            </p:cNvSpPr>
            <p:nvPr/>
          </p:nvSpPr>
          <p:spPr bwMode="auto">
            <a:xfrm>
              <a:off x="1042988" y="2755900"/>
              <a:ext cx="735013" cy="3211513"/>
            </a:xfrm>
            <a:custGeom>
              <a:avLst/>
              <a:gdLst/>
              <a:ahLst/>
              <a:cxnLst>
                <a:cxn ang="0">
                  <a:pos x="345" y="2070"/>
                </a:cxn>
                <a:cxn ang="0">
                  <a:pos x="311" y="2033"/>
                </a:cxn>
                <a:cxn ang="0">
                  <a:pos x="252" y="1972"/>
                </a:cxn>
                <a:cxn ang="0">
                  <a:pos x="203" y="1924"/>
                </a:cxn>
                <a:cxn ang="0">
                  <a:pos x="155" y="1877"/>
                </a:cxn>
                <a:cxn ang="0">
                  <a:pos x="110" y="1829"/>
                </a:cxn>
                <a:cxn ang="0">
                  <a:pos x="62" y="1769"/>
                </a:cxn>
                <a:cxn ang="0">
                  <a:pos x="38" y="1732"/>
                </a:cxn>
                <a:cxn ang="0">
                  <a:pos x="15" y="1681"/>
                </a:cxn>
                <a:cxn ang="0">
                  <a:pos x="4" y="1641"/>
                </a:cxn>
                <a:cxn ang="0">
                  <a:pos x="0" y="1587"/>
                </a:cxn>
                <a:cxn ang="0">
                  <a:pos x="7" y="1544"/>
                </a:cxn>
                <a:cxn ang="0">
                  <a:pos x="30" y="1484"/>
                </a:cxn>
                <a:cxn ang="0">
                  <a:pos x="59" y="1437"/>
                </a:cxn>
                <a:cxn ang="0">
                  <a:pos x="95" y="1391"/>
                </a:cxn>
                <a:cxn ang="0">
                  <a:pos x="138" y="1355"/>
                </a:cxn>
                <a:cxn ang="0">
                  <a:pos x="216" y="1313"/>
                </a:cxn>
                <a:cxn ang="0">
                  <a:pos x="278" y="1281"/>
                </a:cxn>
                <a:cxn ang="0">
                  <a:pos x="321" y="1249"/>
                </a:cxn>
                <a:cxn ang="0">
                  <a:pos x="356" y="1210"/>
                </a:cxn>
                <a:cxn ang="0">
                  <a:pos x="392" y="1145"/>
                </a:cxn>
                <a:cxn ang="0">
                  <a:pos x="409" y="1092"/>
                </a:cxn>
                <a:cxn ang="0">
                  <a:pos x="417" y="1037"/>
                </a:cxn>
                <a:cxn ang="0">
                  <a:pos x="418" y="983"/>
                </a:cxn>
                <a:cxn ang="0">
                  <a:pos x="410" y="931"/>
                </a:cxn>
                <a:cxn ang="0">
                  <a:pos x="377" y="852"/>
                </a:cxn>
                <a:cxn ang="0">
                  <a:pos x="334" y="801"/>
                </a:cxn>
                <a:cxn ang="0">
                  <a:pos x="291" y="771"/>
                </a:cxn>
                <a:cxn ang="0">
                  <a:pos x="235" y="745"/>
                </a:cxn>
                <a:cxn ang="0">
                  <a:pos x="141" y="703"/>
                </a:cxn>
                <a:cxn ang="0">
                  <a:pos x="104" y="678"/>
                </a:cxn>
                <a:cxn ang="0">
                  <a:pos x="77" y="646"/>
                </a:cxn>
                <a:cxn ang="0">
                  <a:pos x="61" y="602"/>
                </a:cxn>
                <a:cxn ang="0">
                  <a:pos x="59" y="542"/>
                </a:cxn>
                <a:cxn ang="0">
                  <a:pos x="71" y="480"/>
                </a:cxn>
                <a:cxn ang="0">
                  <a:pos x="98" y="425"/>
                </a:cxn>
                <a:cxn ang="0">
                  <a:pos x="148" y="363"/>
                </a:cxn>
                <a:cxn ang="0">
                  <a:pos x="184" y="328"/>
                </a:cxn>
                <a:cxn ang="0">
                  <a:pos x="223" y="293"/>
                </a:cxn>
                <a:cxn ang="0">
                  <a:pos x="264" y="258"/>
                </a:cxn>
                <a:cxn ang="0">
                  <a:pos x="320" y="210"/>
                </a:cxn>
                <a:cxn ang="0">
                  <a:pos x="374" y="159"/>
                </a:cxn>
                <a:cxn ang="0">
                  <a:pos x="436" y="87"/>
                </a:cxn>
                <a:cxn ang="0">
                  <a:pos x="467" y="38"/>
                </a:cxn>
              </a:cxnLst>
              <a:rect l="0" t="0" r="r" b="b"/>
              <a:pathLst>
                <a:path w="486" h="2108">
                  <a:moveTo>
                    <a:pt x="376" y="2108"/>
                  </a:moveTo>
                  <a:lnTo>
                    <a:pt x="356" y="2082"/>
                  </a:lnTo>
                  <a:lnTo>
                    <a:pt x="345" y="2070"/>
                  </a:lnTo>
                  <a:lnTo>
                    <a:pt x="334" y="2057"/>
                  </a:lnTo>
                  <a:lnTo>
                    <a:pt x="323" y="2045"/>
                  </a:lnTo>
                  <a:lnTo>
                    <a:pt x="311" y="2033"/>
                  </a:lnTo>
                  <a:lnTo>
                    <a:pt x="300" y="2020"/>
                  </a:lnTo>
                  <a:lnTo>
                    <a:pt x="276" y="1996"/>
                  </a:lnTo>
                  <a:lnTo>
                    <a:pt x="252" y="1972"/>
                  </a:lnTo>
                  <a:lnTo>
                    <a:pt x="239" y="1960"/>
                  </a:lnTo>
                  <a:lnTo>
                    <a:pt x="215" y="1936"/>
                  </a:lnTo>
                  <a:lnTo>
                    <a:pt x="203" y="1924"/>
                  </a:lnTo>
                  <a:lnTo>
                    <a:pt x="191" y="1913"/>
                  </a:lnTo>
                  <a:lnTo>
                    <a:pt x="167" y="1889"/>
                  </a:lnTo>
                  <a:lnTo>
                    <a:pt x="155" y="1877"/>
                  </a:lnTo>
                  <a:lnTo>
                    <a:pt x="144" y="1865"/>
                  </a:lnTo>
                  <a:lnTo>
                    <a:pt x="132" y="1853"/>
                  </a:lnTo>
                  <a:lnTo>
                    <a:pt x="110" y="1829"/>
                  </a:lnTo>
                  <a:lnTo>
                    <a:pt x="90" y="1805"/>
                  </a:lnTo>
                  <a:lnTo>
                    <a:pt x="80" y="1793"/>
                  </a:lnTo>
                  <a:lnTo>
                    <a:pt x="62" y="1769"/>
                  </a:lnTo>
                  <a:lnTo>
                    <a:pt x="54" y="1757"/>
                  </a:lnTo>
                  <a:lnTo>
                    <a:pt x="46" y="1744"/>
                  </a:lnTo>
                  <a:lnTo>
                    <a:pt x="38" y="1732"/>
                  </a:lnTo>
                  <a:lnTo>
                    <a:pt x="31" y="1719"/>
                  </a:lnTo>
                  <a:lnTo>
                    <a:pt x="25" y="1707"/>
                  </a:lnTo>
                  <a:lnTo>
                    <a:pt x="15" y="1681"/>
                  </a:lnTo>
                  <a:lnTo>
                    <a:pt x="10" y="1668"/>
                  </a:lnTo>
                  <a:lnTo>
                    <a:pt x="7" y="1655"/>
                  </a:lnTo>
                  <a:lnTo>
                    <a:pt x="4" y="1641"/>
                  </a:lnTo>
                  <a:lnTo>
                    <a:pt x="2" y="1628"/>
                  </a:lnTo>
                  <a:lnTo>
                    <a:pt x="0" y="1614"/>
                  </a:lnTo>
                  <a:lnTo>
                    <a:pt x="0" y="1587"/>
                  </a:lnTo>
                  <a:lnTo>
                    <a:pt x="2" y="1573"/>
                  </a:lnTo>
                  <a:lnTo>
                    <a:pt x="4" y="1558"/>
                  </a:lnTo>
                  <a:lnTo>
                    <a:pt x="7" y="1544"/>
                  </a:lnTo>
                  <a:lnTo>
                    <a:pt x="11" y="1529"/>
                  </a:lnTo>
                  <a:lnTo>
                    <a:pt x="16" y="1514"/>
                  </a:lnTo>
                  <a:lnTo>
                    <a:pt x="30" y="1484"/>
                  </a:lnTo>
                  <a:lnTo>
                    <a:pt x="38" y="1468"/>
                  </a:lnTo>
                  <a:lnTo>
                    <a:pt x="48" y="1453"/>
                  </a:lnTo>
                  <a:lnTo>
                    <a:pt x="59" y="1437"/>
                  </a:lnTo>
                  <a:lnTo>
                    <a:pt x="70" y="1420"/>
                  </a:lnTo>
                  <a:lnTo>
                    <a:pt x="82" y="1405"/>
                  </a:lnTo>
                  <a:lnTo>
                    <a:pt x="95" y="1391"/>
                  </a:lnTo>
                  <a:lnTo>
                    <a:pt x="109" y="1378"/>
                  </a:lnTo>
                  <a:lnTo>
                    <a:pt x="123" y="1366"/>
                  </a:lnTo>
                  <a:lnTo>
                    <a:pt x="138" y="1355"/>
                  </a:lnTo>
                  <a:lnTo>
                    <a:pt x="168" y="1337"/>
                  </a:lnTo>
                  <a:lnTo>
                    <a:pt x="200" y="1321"/>
                  </a:lnTo>
                  <a:lnTo>
                    <a:pt x="216" y="1313"/>
                  </a:lnTo>
                  <a:lnTo>
                    <a:pt x="231" y="1306"/>
                  </a:lnTo>
                  <a:lnTo>
                    <a:pt x="263" y="1290"/>
                  </a:lnTo>
                  <a:lnTo>
                    <a:pt x="278" y="1281"/>
                  </a:lnTo>
                  <a:lnTo>
                    <a:pt x="293" y="1271"/>
                  </a:lnTo>
                  <a:lnTo>
                    <a:pt x="307" y="1261"/>
                  </a:lnTo>
                  <a:lnTo>
                    <a:pt x="321" y="1249"/>
                  </a:lnTo>
                  <a:lnTo>
                    <a:pt x="335" y="1236"/>
                  </a:lnTo>
                  <a:lnTo>
                    <a:pt x="347" y="1221"/>
                  </a:lnTo>
                  <a:lnTo>
                    <a:pt x="356" y="1210"/>
                  </a:lnTo>
                  <a:lnTo>
                    <a:pt x="366" y="1194"/>
                  </a:lnTo>
                  <a:lnTo>
                    <a:pt x="384" y="1162"/>
                  </a:lnTo>
                  <a:lnTo>
                    <a:pt x="392" y="1145"/>
                  </a:lnTo>
                  <a:lnTo>
                    <a:pt x="398" y="1127"/>
                  </a:lnTo>
                  <a:lnTo>
                    <a:pt x="404" y="1110"/>
                  </a:lnTo>
                  <a:lnTo>
                    <a:pt x="409" y="1092"/>
                  </a:lnTo>
                  <a:lnTo>
                    <a:pt x="413" y="1074"/>
                  </a:lnTo>
                  <a:lnTo>
                    <a:pt x="415" y="1056"/>
                  </a:lnTo>
                  <a:lnTo>
                    <a:pt x="417" y="1037"/>
                  </a:lnTo>
                  <a:lnTo>
                    <a:pt x="419" y="1019"/>
                  </a:lnTo>
                  <a:lnTo>
                    <a:pt x="419" y="1001"/>
                  </a:lnTo>
                  <a:lnTo>
                    <a:pt x="418" y="983"/>
                  </a:lnTo>
                  <a:lnTo>
                    <a:pt x="416" y="966"/>
                  </a:lnTo>
                  <a:lnTo>
                    <a:pt x="413" y="948"/>
                  </a:lnTo>
                  <a:lnTo>
                    <a:pt x="410" y="931"/>
                  </a:lnTo>
                  <a:lnTo>
                    <a:pt x="405" y="914"/>
                  </a:lnTo>
                  <a:lnTo>
                    <a:pt x="393" y="882"/>
                  </a:lnTo>
                  <a:lnTo>
                    <a:pt x="377" y="852"/>
                  </a:lnTo>
                  <a:lnTo>
                    <a:pt x="368" y="838"/>
                  </a:lnTo>
                  <a:lnTo>
                    <a:pt x="346" y="812"/>
                  </a:lnTo>
                  <a:lnTo>
                    <a:pt x="334" y="801"/>
                  </a:lnTo>
                  <a:lnTo>
                    <a:pt x="320" y="790"/>
                  </a:lnTo>
                  <a:lnTo>
                    <a:pt x="306" y="780"/>
                  </a:lnTo>
                  <a:lnTo>
                    <a:pt x="291" y="771"/>
                  </a:lnTo>
                  <a:lnTo>
                    <a:pt x="290" y="771"/>
                  </a:lnTo>
                  <a:lnTo>
                    <a:pt x="271" y="761"/>
                  </a:lnTo>
                  <a:lnTo>
                    <a:pt x="235" y="745"/>
                  </a:lnTo>
                  <a:lnTo>
                    <a:pt x="201" y="731"/>
                  </a:lnTo>
                  <a:lnTo>
                    <a:pt x="169" y="717"/>
                  </a:lnTo>
                  <a:lnTo>
                    <a:pt x="141" y="703"/>
                  </a:lnTo>
                  <a:lnTo>
                    <a:pt x="127" y="695"/>
                  </a:lnTo>
                  <a:lnTo>
                    <a:pt x="115" y="687"/>
                  </a:lnTo>
                  <a:lnTo>
                    <a:pt x="104" y="678"/>
                  </a:lnTo>
                  <a:lnTo>
                    <a:pt x="94" y="668"/>
                  </a:lnTo>
                  <a:lnTo>
                    <a:pt x="85" y="658"/>
                  </a:lnTo>
                  <a:lnTo>
                    <a:pt x="77" y="646"/>
                  </a:lnTo>
                  <a:lnTo>
                    <a:pt x="70" y="633"/>
                  </a:lnTo>
                  <a:lnTo>
                    <a:pt x="65" y="618"/>
                  </a:lnTo>
                  <a:lnTo>
                    <a:pt x="61" y="602"/>
                  </a:lnTo>
                  <a:lnTo>
                    <a:pt x="59" y="584"/>
                  </a:lnTo>
                  <a:lnTo>
                    <a:pt x="58" y="564"/>
                  </a:lnTo>
                  <a:lnTo>
                    <a:pt x="59" y="542"/>
                  </a:lnTo>
                  <a:lnTo>
                    <a:pt x="60" y="526"/>
                  </a:lnTo>
                  <a:lnTo>
                    <a:pt x="63" y="510"/>
                  </a:lnTo>
                  <a:lnTo>
                    <a:pt x="71" y="480"/>
                  </a:lnTo>
                  <a:lnTo>
                    <a:pt x="83" y="452"/>
                  </a:lnTo>
                  <a:lnTo>
                    <a:pt x="90" y="438"/>
                  </a:lnTo>
                  <a:lnTo>
                    <a:pt x="98" y="425"/>
                  </a:lnTo>
                  <a:lnTo>
                    <a:pt x="116" y="399"/>
                  </a:lnTo>
                  <a:lnTo>
                    <a:pt x="126" y="387"/>
                  </a:lnTo>
                  <a:lnTo>
                    <a:pt x="148" y="363"/>
                  </a:lnTo>
                  <a:lnTo>
                    <a:pt x="159" y="351"/>
                  </a:lnTo>
                  <a:lnTo>
                    <a:pt x="171" y="339"/>
                  </a:lnTo>
                  <a:lnTo>
                    <a:pt x="184" y="328"/>
                  </a:lnTo>
                  <a:lnTo>
                    <a:pt x="197" y="316"/>
                  </a:lnTo>
                  <a:lnTo>
                    <a:pt x="210" y="305"/>
                  </a:lnTo>
                  <a:lnTo>
                    <a:pt x="223" y="293"/>
                  </a:lnTo>
                  <a:lnTo>
                    <a:pt x="237" y="282"/>
                  </a:lnTo>
                  <a:lnTo>
                    <a:pt x="250" y="270"/>
                  </a:lnTo>
                  <a:lnTo>
                    <a:pt x="264" y="258"/>
                  </a:lnTo>
                  <a:lnTo>
                    <a:pt x="278" y="247"/>
                  </a:lnTo>
                  <a:lnTo>
                    <a:pt x="306" y="223"/>
                  </a:lnTo>
                  <a:lnTo>
                    <a:pt x="320" y="210"/>
                  </a:lnTo>
                  <a:lnTo>
                    <a:pt x="334" y="198"/>
                  </a:lnTo>
                  <a:lnTo>
                    <a:pt x="348" y="185"/>
                  </a:lnTo>
                  <a:lnTo>
                    <a:pt x="374" y="159"/>
                  </a:lnTo>
                  <a:lnTo>
                    <a:pt x="400" y="131"/>
                  </a:lnTo>
                  <a:lnTo>
                    <a:pt x="412" y="117"/>
                  </a:lnTo>
                  <a:lnTo>
                    <a:pt x="436" y="87"/>
                  </a:lnTo>
                  <a:lnTo>
                    <a:pt x="447" y="71"/>
                  </a:lnTo>
                  <a:lnTo>
                    <a:pt x="457" y="54"/>
                  </a:lnTo>
                  <a:lnTo>
                    <a:pt x="467" y="38"/>
                  </a:lnTo>
                  <a:lnTo>
                    <a:pt x="485" y="2"/>
                  </a:lnTo>
                  <a:lnTo>
                    <a:pt x="486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96" name="Freeform 8"/>
            <p:cNvSpPr>
              <a:spLocks/>
            </p:cNvSpPr>
            <p:nvPr/>
          </p:nvSpPr>
          <p:spPr bwMode="auto">
            <a:xfrm>
              <a:off x="1042988" y="2828925"/>
              <a:ext cx="712788" cy="3033713"/>
            </a:xfrm>
            <a:custGeom>
              <a:avLst/>
              <a:gdLst/>
              <a:ahLst/>
              <a:cxnLst>
                <a:cxn ang="0">
                  <a:pos x="105" y="1956"/>
                </a:cxn>
                <a:cxn ang="0">
                  <a:pos x="199" y="1870"/>
                </a:cxn>
                <a:cxn ang="0">
                  <a:pos x="243" y="1836"/>
                </a:cxn>
                <a:cxn ang="0">
                  <a:pos x="283" y="1807"/>
                </a:cxn>
                <a:cxn ang="0">
                  <a:pos x="330" y="1771"/>
                </a:cxn>
                <a:cxn ang="0">
                  <a:pos x="369" y="1735"/>
                </a:cxn>
                <a:cxn ang="0">
                  <a:pos x="399" y="1698"/>
                </a:cxn>
                <a:cxn ang="0">
                  <a:pos x="414" y="1665"/>
                </a:cxn>
                <a:cxn ang="0">
                  <a:pos x="423" y="1628"/>
                </a:cxn>
                <a:cxn ang="0">
                  <a:pos x="424" y="1568"/>
                </a:cxn>
                <a:cxn ang="0">
                  <a:pos x="415" y="1513"/>
                </a:cxn>
                <a:cxn ang="0">
                  <a:pos x="402" y="1468"/>
                </a:cxn>
                <a:cxn ang="0">
                  <a:pos x="377" y="1419"/>
                </a:cxn>
                <a:cxn ang="0">
                  <a:pos x="331" y="1364"/>
                </a:cxn>
                <a:cxn ang="0">
                  <a:pos x="274" y="1319"/>
                </a:cxn>
                <a:cxn ang="0">
                  <a:pos x="211" y="1279"/>
                </a:cxn>
                <a:cxn ang="0">
                  <a:pos x="162" y="1251"/>
                </a:cxn>
                <a:cxn ang="0">
                  <a:pos x="98" y="1210"/>
                </a:cxn>
                <a:cxn ang="0">
                  <a:pos x="67" y="1185"/>
                </a:cxn>
                <a:cxn ang="0">
                  <a:pos x="28" y="1130"/>
                </a:cxn>
                <a:cxn ang="0">
                  <a:pos x="10" y="1082"/>
                </a:cxn>
                <a:cxn ang="0">
                  <a:pos x="1" y="1031"/>
                </a:cxn>
                <a:cxn ang="0">
                  <a:pos x="1" y="979"/>
                </a:cxn>
                <a:cxn ang="0">
                  <a:pos x="9" y="927"/>
                </a:cxn>
                <a:cxn ang="0">
                  <a:pos x="42" y="848"/>
                </a:cxn>
                <a:cxn ang="0">
                  <a:pos x="95" y="785"/>
                </a:cxn>
                <a:cxn ang="0">
                  <a:pos x="124" y="765"/>
                </a:cxn>
                <a:cxn ang="0">
                  <a:pos x="175" y="742"/>
                </a:cxn>
                <a:cxn ang="0">
                  <a:pos x="238" y="719"/>
                </a:cxn>
                <a:cxn ang="0">
                  <a:pos x="306" y="692"/>
                </a:cxn>
                <a:cxn ang="0">
                  <a:pos x="371" y="657"/>
                </a:cxn>
                <a:cxn ang="0">
                  <a:pos x="413" y="624"/>
                </a:cxn>
                <a:cxn ang="0">
                  <a:pos x="446" y="584"/>
                </a:cxn>
                <a:cxn ang="0">
                  <a:pos x="466" y="535"/>
                </a:cxn>
                <a:cxn ang="0">
                  <a:pos x="472" y="496"/>
                </a:cxn>
                <a:cxn ang="0">
                  <a:pos x="469" y="430"/>
                </a:cxn>
                <a:cxn ang="0">
                  <a:pos x="458" y="373"/>
                </a:cxn>
                <a:cxn ang="0">
                  <a:pos x="440" y="323"/>
                </a:cxn>
                <a:cxn ang="0">
                  <a:pos x="416" y="279"/>
                </a:cxn>
                <a:cxn ang="0">
                  <a:pos x="386" y="241"/>
                </a:cxn>
                <a:cxn ang="0">
                  <a:pos x="353" y="206"/>
                </a:cxn>
                <a:cxn ang="0">
                  <a:pos x="317" y="173"/>
                </a:cxn>
                <a:cxn ang="0">
                  <a:pos x="253" y="119"/>
                </a:cxn>
                <a:cxn ang="0">
                  <a:pos x="214" y="86"/>
                </a:cxn>
                <a:cxn ang="0">
                  <a:pos x="176" y="51"/>
                </a:cxn>
                <a:cxn ang="0">
                  <a:pos x="131" y="0"/>
                </a:cxn>
              </a:cxnLst>
              <a:rect l="0" t="0" r="r" b="b"/>
              <a:pathLst>
                <a:path w="472" h="1992">
                  <a:moveTo>
                    <a:pt x="72" y="1992"/>
                  </a:moveTo>
                  <a:lnTo>
                    <a:pt x="88" y="1974"/>
                  </a:lnTo>
                  <a:lnTo>
                    <a:pt x="105" y="1956"/>
                  </a:lnTo>
                  <a:lnTo>
                    <a:pt x="137" y="1924"/>
                  </a:lnTo>
                  <a:lnTo>
                    <a:pt x="169" y="1896"/>
                  </a:lnTo>
                  <a:lnTo>
                    <a:pt x="199" y="1870"/>
                  </a:lnTo>
                  <a:lnTo>
                    <a:pt x="214" y="1859"/>
                  </a:lnTo>
                  <a:lnTo>
                    <a:pt x="228" y="1847"/>
                  </a:lnTo>
                  <a:lnTo>
                    <a:pt x="243" y="1836"/>
                  </a:lnTo>
                  <a:lnTo>
                    <a:pt x="256" y="1826"/>
                  </a:lnTo>
                  <a:lnTo>
                    <a:pt x="270" y="1816"/>
                  </a:lnTo>
                  <a:lnTo>
                    <a:pt x="283" y="1807"/>
                  </a:lnTo>
                  <a:lnTo>
                    <a:pt x="295" y="1797"/>
                  </a:lnTo>
                  <a:lnTo>
                    <a:pt x="319" y="1779"/>
                  </a:lnTo>
                  <a:lnTo>
                    <a:pt x="330" y="1771"/>
                  </a:lnTo>
                  <a:lnTo>
                    <a:pt x="340" y="1762"/>
                  </a:lnTo>
                  <a:lnTo>
                    <a:pt x="351" y="1753"/>
                  </a:lnTo>
                  <a:lnTo>
                    <a:pt x="369" y="1735"/>
                  </a:lnTo>
                  <a:lnTo>
                    <a:pt x="385" y="1717"/>
                  </a:lnTo>
                  <a:lnTo>
                    <a:pt x="392" y="1708"/>
                  </a:lnTo>
                  <a:lnTo>
                    <a:pt x="399" y="1698"/>
                  </a:lnTo>
                  <a:lnTo>
                    <a:pt x="405" y="1687"/>
                  </a:lnTo>
                  <a:lnTo>
                    <a:pt x="410" y="1677"/>
                  </a:lnTo>
                  <a:lnTo>
                    <a:pt x="414" y="1665"/>
                  </a:lnTo>
                  <a:lnTo>
                    <a:pt x="418" y="1654"/>
                  </a:lnTo>
                  <a:lnTo>
                    <a:pt x="421" y="1641"/>
                  </a:lnTo>
                  <a:lnTo>
                    <a:pt x="423" y="1628"/>
                  </a:lnTo>
                  <a:lnTo>
                    <a:pt x="425" y="1600"/>
                  </a:lnTo>
                  <a:lnTo>
                    <a:pt x="425" y="1584"/>
                  </a:lnTo>
                  <a:lnTo>
                    <a:pt x="424" y="1568"/>
                  </a:lnTo>
                  <a:lnTo>
                    <a:pt x="422" y="1551"/>
                  </a:lnTo>
                  <a:lnTo>
                    <a:pt x="419" y="1533"/>
                  </a:lnTo>
                  <a:lnTo>
                    <a:pt x="415" y="1513"/>
                  </a:lnTo>
                  <a:lnTo>
                    <a:pt x="413" y="1507"/>
                  </a:lnTo>
                  <a:lnTo>
                    <a:pt x="408" y="1487"/>
                  </a:lnTo>
                  <a:lnTo>
                    <a:pt x="402" y="1468"/>
                  </a:lnTo>
                  <a:lnTo>
                    <a:pt x="395" y="1451"/>
                  </a:lnTo>
                  <a:lnTo>
                    <a:pt x="386" y="1434"/>
                  </a:lnTo>
                  <a:lnTo>
                    <a:pt x="377" y="1419"/>
                  </a:lnTo>
                  <a:lnTo>
                    <a:pt x="366" y="1404"/>
                  </a:lnTo>
                  <a:lnTo>
                    <a:pt x="355" y="1390"/>
                  </a:lnTo>
                  <a:lnTo>
                    <a:pt x="331" y="1364"/>
                  </a:lnTo>
                  <a:lnTo>
                    <a:pt x="317" y="1352"/>
                  </a:lnTo>
                  <a:lnTo>
                    <a:pt x="289" y="1330"/>
                  </a:lnTo>
                  <a:lnTo>
                    <a:pt x="274" y="1319"/>
                  </a:lnTo>
                  <a:lnTo>
                    <a:pt x="259" y="1309"/>
                  </a:lnTo>
                  <a:lnTo>
                    <a:pt x="227" y="1289"/>
                  </a:lnTo>
                  <a:lnTo>
                    <a:pt x="211" y="1279"/>
                  </a:lnTo>
                  <a:lnTo>
                    <a:pt x="195" y="1270"/>
                  </a:lnTo>
                  <a:lnTo>
                    <a:pt x="179" y="1260"/>
                  </a:lnTo>
                  <a:lnTo>
                    <a:pt x="162" y="1251"/>
                  </a:lnTo>
                  <a:lnTo>
                    <a:pt x="130" y="1231"/>
                  </a:lnTo>
                  <a:lnTo>
                    <a:pt x="114" y="1221"/>
                  </a:lnTo>
                  <a:lnTo>
                    <a:pt x="98" y="1210"/>
                  </a:lnTo>
                  <a:lnTo>
                    <a:pt x="94" y="1207"/>
                  </a:lnTo>
                  <a:lnTo>
                    <a:pt x="80" y="1196"/>
                  </a:lnTo>
                  <a:lnTo>
                    <a:pt x="67" y="1185"/>
                  </a:lnTo>
                  <a:lnTo>
                    <a:pt x="45" y="1159"/>
                  </a:lnTo>
                  <a:lnTo>
                    <a:pt x="36" y="1145"/>
                  </a:lnTo>
                  <a:lnTo>
                    <a:pt x="28" y="1130"/>
                  </a:lnTo>
                  <a:lnTo>
                    <a:pt x="21" y="1115"/>
                  </a:lnTo>
                  <a:lnTo>
                    <a:pt x="15" y="1099"/>
                  </a:lnTo>
                  <a:lnTo>
                    <a:pt x="10" y="1082"/>
                  </a:lnTo>
                  <a:lnTo>
                    <a:pt x="6" y="1066"/>
                  </a:lnTo>
                  <a:lnTo>
                    <a:pt x="3" y="1049"/>
                  </a:lnTo>
                  <a:lnTo>
                    <a:pt x="1" y="1031"/>
                  </a:lnTo>
                  <a:lnTo>
                    <a:pt x="0" y="1014"/>
                  </a:lnTo>
                  <a:lnTo>
                    <a:pt x="0" y="997"/>
                  </a:lnTo>
                  <a:lnTo>
                    <a:pt x="1" y="979"/>
                  </a:lnTo>
                  <a:lnTo>
                    <a:pt x="3" y="962"/>
                  </a:lnTo>
                  <a:lnTo>
                    <a:pt x="6" y="944"/>
                  </a:lnTo>
                  <a:lnTo>
                    <a:pt x="9" y="927"/>
                  </a:lnTo>
                  <a:lnTo>
                    <a:pt x="14" y="910"/>
                  </a:lnTo>
                  <a:lnTo>
                    <a:pt x="26" y="878"/>
                  </a:lnTo>
                  <a:lnTo>
                    <a:pt x="42" y="848"/>
                  </a:lnTo>
                  <a:lnTo>
                    <a:pt x="51" y="833"/>
                  </a:lnTo>
                  <a:lnTo>
                    <a:pt x="71" y="807"/>
                  </a:lnTo>
                  <a:lnTo>
                    <a:pt x="95" y="785"/>
                  </a:lnTo>
                  <a:lnTo>
                    <a:pt x="108" y="775"/>
                  </a:lnTo>
                  <a:lnTo>
                    <a:pt x="121" y="766"/>
                  </a:lnTo>
                  <a:lnTo>
                    <a:pt x="124" y="765"/>
                  </a:lnTo>
                  <a:lnTo>
                    <a:pt x="148" y="753"/>
                  </a:lnTo>
                  <a:lnTo>
                    <a:pt x="161" y="748"/>
                  </a:lnTo>
                  <a:lnTo>
                    <a:pt x="175" y="742"/>
                  </a:lnTo>
                  <a:lnTo>
                    <a:pt x="190" y="737"/>
                  </a:lnTo>
                  <a:lnTo>
                    <a:pt x="222" y="725"/>
                  </a:lnTo>
                  <a:lnTo>
                    <a:pt x="238" y="719"/>
                  </a:lnTo>
                  <a:lnTo>
                    <a:pt x="255" y="713"/>
                  </a:lnTo>
                  <a:lnTo>
                    <a:pt x="289" y="699"/>
                  </a:lnTo>
                  <a:lnTo>
                    <a:pt x="306" y="692"/>
                  </a:lnTo>
                  <a:lnTo>
                    <a:pt x="323" y="684"/>
                  </a:lnTo>
                  <a:lnTo>
                    <a:pt x="355" y="666"/>
                  </a:lnTo>
                  <a:lnTo>
                    <a:pt x="371" y="657"/>
                  </a:lnTo>
                  <a:lnTo>
                    <a:pt x="386" y="647"/>
                  </a:lnTo>
                  <a:lnTo>
                    <a:pt x="400" y="636"/>
                  </a:lnTo>
                  <a:lnTo>
                    <a:pt x="413" y="624"/>
                  </a:lnTo>
                  <a:lnTo>
                    <a:pt x="425" y="612"/>
                  </a:lnTo>
                  <a:lnTo>
                    <a:pt x="436" y="598"/>
                  </a:lnTo>
                  <a:lnTo>
                    <a:pt x="446" y="584"/>
                  </a:lnTo>
                  <a:lnTo>
                    <a:pt x="454" y="569"/>
                  </a:lnTo>
                  <a:lnTo>
                    <a:pt x="461" y="552"/>
                  </a:lnTo>
                  <a:lnTo>
                    <a:pt x="466" y="535"/>
                  </a:lnTo>
                  <a:lnTo>
                    <a:pt x="470" y="516"/>
                  </a:lnTo>
                  <a:lnTo>
                    <a:pt x="471" y="497"/>
                  </a:lnTo>
                  <a:lnTo>
                    <a:pt x="472" y="496"/>
                  </a:lnTo>
                  <a:lnTo>
                    <a:pt x="472" y="473"/>
                  </a:lnTo>
                  <a:lnTo>
                    <a:pt x="471" y="451"/>
                  </a:lnTo>
                  <a:lnTo>
                    <a:pt x="469" y="430"/>
                  </a:lnTo>
                  <a:lnTo>
                    <a:pt x="466" y="410"/>
                  </a:lnTo>
                  <a:lnTo>
                    <a:pt x="463" y="391"/>
                  </a:lnTo>
                  <a:lnTo>
                    <a:pt x="458" y="373"/>
                  </a:lnTo>
                  <a:lnTo>
                    <a:pt x="453" y="356"/>
                  </a:lnTo>
                  <a:lnTo>
                    <a:pt x="447" y="339"/>
                  </a:lnTo>
                  <a:lnTo>
                    <a:pt x="440" y="323"/>
                  </a:lnTo>
                  <a:lnTo>
                    <a:pt x="433" y="308"/>
                  </a:lnTo>
                  <a:lnTo>
                    <a:pt x="424" y="293"/>
                  </a:lnTo>
                  <a:lnTo>
                    <a:pt x="416" y="279"/>
                  </a:lnTo>
                  <a:lnTo>
                    <a:pt x="406" y="266"/>
                  </a:lnTo>
                  <a:lnTo>
                    <a:pt x="397" y="253"/>
                  </a:lnTo>
                  <a:lnTo>
                    <a:pt x="386" y="241"/>
                  </a:lnTo>
                  <a:lnTo>
                    <a:pt x="376" y="229"/>
                  </a:lnTo>
                  <a:lnTo>
                    <a:pt x="364" y="217"/>
                  </a:lnTo>
                  <a:lnTo>
                    <a:pt x="353" y="206"/>
                  </a:lnTo>
                  <a:lnTo>
                    <a:pt x="341" y="194"/>
                  </a:lnTo>
                  <a:lnTo>
                    <a:pt x="329" y="183"/>
                  </a:lnTo>
                  <a:lnTo>
                    <a:pt x="317" y="173"/>
                  </a:lnTo>
                  <a:lnTo>
                    <a:pt x="291" y="151"/>
                  </a:lnTo>
                  <a:lnTo>
                    <a:pt x="279" y="141"/>
                  </a:lnTo>
                  <a:lnTo>
                    <a:pt x="253" y="119"/>
                  </a:lnTo>
                  <a:lnTo>
                    <a:pt x="240" y="109"/>
                  </a:lnTo>
                  <a:lnTo>
                    <a:pt x="227" y="98"/>
                  </a:lnTo>
                  <a:lnTo>
                    <a:pt x="214" y="86"/>
                  </a:lnTo>
                  <a:lnTo>
                    <a:pt x="201" y="75"/>
                  </a:lnTo>
                  <a:lnTo>
                    <a:pt x="189" y="63"/>
                  </a:lnTo>
                  <a:lnTo>
                    <a:pt x="176" y="51"/>
                  </a:lnTo>
                  <a:lnTo>
                    <a:pt x="152" y="25"/>
                  </a:lnTo>
                  <a:lnTo>
                    <a:pt x="141" y="12"/>
                  </a:lnTo>
                  <a:lnTo>
                    <a:pt x="131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97" name="Freeform 9"/>
            <p:cNvSpPr>
              <a:spLocks/>
            </p:cNvSpPr>
            <p:nvPr/>
          </p:nvSpPr>
          <p:spPr bwMode="auto">
            <a:xfrm>
              <a:off x="1071563" y="5068888"/>
              <a:ext cx="150813" cy="4763"/>
            </a:xfrm>
            <a:custGeom>
              <a:avLst/>
              <a:gdLst/>
              <a:ahLst/>
              <a:cxnLst>
                <a:cxn ang="0">
                  <a:pos x="100" y="3"/>
                </a:cxn>
                <a:cxn ang="0">
                  <a:pos x="96" y="3"/>
                </a:cxn>
                <a:cxn ang="0">
                  <a:pos x="84" y="2"/>
                </a:cxn>
                <a:cxn ang="0">
                  <a:pos x="50" y="2"/>
                </a:cxn>
                <a:cxn ang="0">
                  <a:pos x="31" y="1"/>
                </a:cxn>
                <a:cxn ang="0">
                  <a:pos x="15" y="1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r" b="b"/>
              <a:pathLst>
                <a:path w="100" h="3">
                  <a:moveTo>
                    <a:pt x="100" y="3"/>
                  </a:moveTo>
                  <a:lnTo>
                    <a:pt x="96" y="3"/>
                  </a:lnTo>
                  <a:lnTo>
                    <a:pt x="84" y="2"/>
                  </a:lnTo>
                  <a:lnTo>
                    <a:pt x="50" y="2"/>
                  </a:lnTo>
                  <a:lnTo>
                    <a:pt x="31" y="1"/>
                  </a:lnTo>
                  <a:lnTo>
                    <a:pt x="15" y="1"/>
                  </a:ln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98" name="Freeform 10"/>
            <p:cNvSpPr>
              <a:spLocks/>
            </p:cNvSpPr>
            <p:nvPr/>
          </p:nvSpPr>
          <p:spPr bwMode="auto">
            <a:xfrm>
              <a:off x="1069975" y="5330825"/>
              <a:ext cx="192088" cy="3175"/>
            </a:xfrm>
            <a:custGeom>
              <a:avLst/>
              <a:gdLst/>
              <a:ahLst/>
              <a:cxnLst>
                <a:cxn ang="0">
                  <a:pos x="127" y="3"/>
                </a:cxn>
                <a:cxn ang="0">
                  <a:pos x="121" y="3"/>
                </a:cxn>
                <a:cxn ang="0">
                  <a:pos x="107" y="2"/>
                </a:cxn>
                <a:cxn ang="0">
                  <a:pos x="87" y="2"/>
                </a:cxn>
                <a:cxn ang="0">
                  <a:pos x="63" y="1"/>
                </a:cxn>
                <a:cxn ang="0">
                  <a:pos x="20" y="1"/>
                </a:cxn>
                <a:cxn ang="0">
                  <a:pos x="6" y="0"/>
                </a:cxn>
                <a:cxn ang="0">
                  <a:pos x="0" y="0"/>
                </a:cxn>
              </a:cxnLst>
              <a:rect l="0" t="0" r="r" b="b"/>
              <a:pathLst>
                <a:path w="127" h="3">
                  <a:moveTo>
                    <a:pt x="127" y="3"/>
                  </a:moveTo>
                  <a:lnTo>
                    <a:pt x="121" y="3"/>
                  </a:lnTo>
                  <a:lnTo>
                    <a:pt x="107" y="2"/>
                  </a:lnTo>
                  <a:lnTo>
                    <a:pt x="87" y="2"/>
                  </a:lnTo>
                  <a:lnTo>
                    <a:pt x="63" y="1"/>
                  </a:lnTo>
                  <a:lnTo>
                    <a:pt x="20" y="1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99" name="Freeform 11"/>
            <p:cNvSpPr>
              <a:spLocks/>
            </p:cNvSpPr>
            <p:nvPr/>
          </p:nvSpPr>
          <p:spPr bwMode="auto">
            <a:xfrm>
              <a:off x="1047750" y="5199063"/>
              <a:ext cx="230188" cy="4763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129" y="3"/>
                </a:cxn>
                <a:cxn ang="0">
                  <a:pos x="104" y="2"/>
                </a:cxn>
                <a:cxn ang="0">
                  <a:pos x="76" y="2"/>
                </a:cxn>
                <a:cxn ang="0">
                  <a:pos x="48" y="1"/>
                </a:cxn>
                <a:cxn ang="0">
                  <a:pos x="24" y="0"/>
                </a:cxn>
                <a:cxn ang="0">
                  <a:pos x="0" y="0"/>
                </a:cxn>
              </a:cxnLst>
              <a:rect l="0" t="0" r="r" b="b"/>
              <a:pathLst>
                <a:path w="153" h="3">
                  <a:moveTo>
                    <a:pt x="153" y="3"/>
                  </a:moveTo>
                  <a:lnTo>
                    <a:pt x="129" y="3"/>
                  </a:lnTo>
                  <a:lnTo>
                    <a:pt x="104" y="2"/>
                  </a:lnTo>
                  <a:lnTo>
                    <a:pt x="76" y="2"/>
                  </a:lnTo>
                  <a:lnTo>
                    <a:pt x="48" y="1"/>
                  </a:lnTo>
                  <a:lnTo>
                    <a:pt x="24" y="0"/>
                  </a:lnTo>
                  <a:lnTo>
                    <a:pt x="0" y="0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00" name="Freeform 12"/>
            <p:cNvSpPr>
              <a:spLocks/>
            </p:cNvSpPr>
            <p:nvPr/>
          </p:nvSpPr>
          <p:spPr bwMode="auto">
            <a:xfrm>
              <a:off x="1144588" y="5453063"/>
              <a:ext cx="142875" cy="3175"/>
            </a:xfrm>
            <a:custGeom>
              <a:avLst/>
              <a:gdLst/>
              <a:ahLst/>
              <a:cxnLst>
                <a:cxn ang="0">
                  <a:pos x="95" y="2"/>
                </a:cxn>
                <a:cxn ang="0">
                  <a:pos x="80" y="2"/>
                </a:cxn>
                <a:cxn ang="0">
                  <a:pos x="65" y="1"/>
                </a:cxn>
                <a:cxn ang="0">
                  <a:pos x="30" y="1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r" b="b"/>
              <a:pathLst>
                <a:path w="95" h="2">
                  <a:moveTo>
                    <a:pt x="95" y="2"/>
                  </a:moveTo>
                  <a:lnTo>
                    <a:pt x="80" y="2"/>
                  </a:lnTo>
                  <a:lnTo>
                    <a:pt x="65" y="1"/>
                  </a:lnTo>
                  <a:lnTo>
                    <a:pt x="30" y="1"/>
                  </a:lnTo>
                  <a:lnTo>
                    <a:pt x="15" y="0"/>
                  </a:lnTo>
                  <a:lnTo>
                    <a:pt x="0" y="0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01" name="Freeform 13"/>
            <p:cNvSpPr>
              <a:spLocks/>
            </p:cNvSpPr>
            <p:nvPr/>
          </p:nvSpPr>
          <p:spPr bwMode="auto">
            <a:xfrm>
              <a:off x="1493838" y="5068888"/>
              <a:ext cx="157163" cy="47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"/>
                </a:cxn>
                <a:cxn ang="0">
                  <a:pos x="33" y="1"/>
                </a:cxn>
                <a:cxn ang="0">
                  <a:pos x="52" y="2"/>
                </a:cxn>
                <a:cxn ang="0">
                  <a:pos x="71" y="2"/>
                </a:cxn>
                <a:cxn ang="0">
                  <a:pos x="88" y="3"/>
                </a:cxn>
                <a:cxn ang="0">
                  <a:pos x="104" y="3"/>
                </a:cxn>
              </a:cxnLst>
              <a:rect l="0" t="0" r="r" b="b"/>
              <a:pathLst>
                <a:path w="104" h="3">
                  <a:moveTo>
                    <a:pt x="0" y="0"/>
                  </a:moveTo>
                  <a:lnTo>
                    <a:pt x="4" y="1"/>
                  </a:lnTo>
                  <a:lnTo>
                    <a:pt x="33" y="1"/>
                  </a:lnTo>
                  <a:lnTo>
                    <a:pt x="52" y="2"/>
                  </a:lnTo>
                  <a:lnTo>
                    <a:pt x="71" y="2"/>
                  </a:lnTo>
                  <a:lnTo>
                    <a:pt x="88" y="3"/>
                  </a:lnTo>
                  <a:lnTo>
                    <a:pt x="104" y="3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02" name="Freeform 14"/>
            <p:cNvSpPr>
              <a:spLocks/>
            </p:cNvSpPr>
            <p:nvPr/>
          </p:nvSpPr>
          <p:spPr bwMode="auto">
            <a:xfrm>
              <a:off x="1484313" y="5335588"/>
              <a:ext cx="190500" cy="47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0"/>
                </a:cxn>
                <a:cxn ang="0">
                  <a:pos x="40" y="1"/>
                </a:cxn>
                <a:cxn ang="0">
                  <a:pos x="63" y="1"/>
                </a:cxn>
                <a:cxn ang="0">
                  <a:pos x="86" y="2"/>
                </a:cxn>
                <a:cxn ang="0">
                  <a:pos x="106" y="3"/>
                </a:cxn>
                <a:cxn ang="0">
                  <a:pos x="126" y="3"/>
                </a:cxn>
              </a:cxnLst>
              <a:rect l="0" t="0" r="r" b="b"/>
              <a:pathLst>
                <a:path w="126" h="3">
                  <a:moveTo>
                    <a:pt x="0" y="0"/>
                  </a:moveTo>
                  <a:lnTo>
                    <a:pt x="19" y="0"/>
                  </a:lnTo>
                  <a:lnTo>
                    <a:pt x="40" y="1"/>
                  </a:lnTo>
                  <a:lnTo>
                    <a:pt x="63" y="1"/>
                  </a:lnTo>
                  <a:lnTo>
                    <a:pt x="86" y="2"/>
                  </a:lnTo>
                  <a:lnTo>
                    <a:pt x="106" y="3"/>
                  </a:lnTo>
                  <a:lnTo>
                    <a:pt x="126" y="3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03" name="Freeform 15"/>
            <p:cNvSpPr>
              <a:spLocks/>
            </p:cNvSpPr>
            <p:nvPr/>
          </p:nvSpPr>
          <p:spPr bwMode="auto">
            <a:xfrm>
              <a:off x="1503363" y="5441950"/>
              <a:ext cx="12065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25" y="1"/>
                </a:cxn>
                <a:cxn ang="0">
                  <a:pos x="67" y="1"/>
                </a:cxn>
                <a:cxn ang="0">
                  <a:pos x="76" y="2"/>
                </a:cxn>
                <a:cxn ang="0">
                  <a:pos x="80" y="2"/>
                </a:cxn>
              </a:cxnLst>
              <a:rect l="0" t="0" r="r" b="b"/>
              <a:pathLst>
                <a:path w="80" h="2">
                  <a:moveTo>
                    <a:pt x="0" y="0"/>
                  </a:moveTo>
                  <a:lnTo>
                    <a:pt x="12" y="0"/>
                  </a:lnTo>
                  <a:lnTo>
                    <a:pt x="25" y="1"/>
                  </a:lnTo>
                  <a:lnTo>
                    <a:pt x="67" y="1"/>
                  </a:lnTo>
                  <a:lnTo>
                    <a:pt x="76" y="2"/>
                  </a:lnTo>
                  <a:lnTo>
                    <a:pt x="80" y="2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04" name="Freeform 16"/>
            <p:cNvSpPr>
              <a:spLocks/>
            </p:cNvSpPr>
            <p:nvPr/>
          </p:nvSpPr>
          <p:spPr bwMode="auto">
            <a:xfrm>
              <a:off x="1458913" y="5205413"/>
              <a:ext cx="220663" cy="4763"/>
            </a:xfrm>
            <a:custGeom>
              <a:avLst/>
              <a:gdLst/>
              <a:ahLst/>
              <a:cxnLst>
                <a:cxn ang="0">
                  <a:pos x="146" y="3"/>
                </a:cxn>
                <a:cxn ang="0">
                  <a:pos x="123" y="3"/>
                </a:cxn>
                <a:cxn ang="0">
                  <a:pos x="100" y="2"/>
                </a:cxn>
                <a:cxn ang="0">
                  <a:pos x="73" y="2"/>
                </a:cxn>
                <a:cxn ang="0">
                  <a:pos x="46" y="1"/>
                </a:cxn>
                <a:cxn ang="0">
                  <a:pos x="23" y="0"/>
                </a:cxn>
                <a:cxn ang="0">
                  <a:pos x="0" y="0"/>
                </a:cxn>
              </a:cxnLst>
              <a:rect l="0" t="0" r="r" b="b"/>
              <a:pathLst>
                <a:path w="146" h="3">
                  <a:moveTo>
                    <a:pt x="146" y="3"/>
                  </a:moveTo>
                  <a:lnTo>
                    <a:pt x="123" y="3"/>
                  </a:lnTo>
                  <a:lnTo>
                    <a:pt x="100" y="2"/>
                  </a:lnTo>
                  <a:lnTo>
                    <a:pt x="73" y="2"/>
                  </a:lnTo>
                  <a:lnTo>
                    <a:pt x="46" y="1"/>
                  </a:lnTo>
                  <a:lnTo>
                    <a:pt x="23" y="0"/>
                  </a:lnTo>
                  <a:lnTo>
                    <a:pt x="0" y="0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05" name="Freeform 17"/>
            <p:cNvSpPr>
              <a:spLocks/>
            </p:cNvSpPr>
            <p:nvPr/>
          </p:nvSpPr>
          <p:spPr bwMode="auto">
            <a:xfrm>
              <a:off x="1079500" y="4176713"/>
              <a:ext cx="152400" cy="47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32" y="1"/>
                </a:cxn>
                <a:cxn ang="0">
                  <a:pos x="50" y="2"/>
                </a:cxn>
                <a:cxn ang="0">
                  <a:pos x="69" y="2"/>
                </a:cxn>
                <a:cxn ang="0">
                  <a:pos x="85" y="3"/>
                </a:cxn>
                <a:cxn ang="0">
                  <a:pos x="101" y="3"/>
                </a:cxn>
              </a:cxnLst>
              <a:rect l="0" t="0" r="r" b="b"/>
              <a:pathLst>
                <a:path w="101" h="3">
                  <a:moveTo>
                    <a:pt x="0" y="0"/>
                  </a:moveTo>
                  <a:lnTo>
                    <a:pt x="5" y="1"/>
                  </a:lnTo>
                  <a:lnTo>
                    <a:pt x="32" y="1"/>
                  </a:lnTo>
                  <a:lnTo>
                    <a:pt x="50" y="2"/>
                  </a:lnTo>
                  <a:lnTo>
                    <a:pt x="69" y="2"/>
                  </a:lnTo>
                  <a:lnTo>
                    <a:pt x="85" y="3"/>
                  </a:lnTo>
                  <a:lnTo>
                    <a:pt x="101" y="3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06" name="Freeform 18"/>
            <p:cNvSpPr>
              <a:spLocks/>
            </p:cNvSpPr>
            <p:nvPr/>
          </p:nvSpPr>
          <p:spPr bwMode="auto">
            <a:xfrm>
              <a:off x="1052513" y="4437063"/>
              <a:ext cx="192088" cy="47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" y="0"/>
                </a:cxn>
                <a:cxn ang="0">
                  <a:pos x="40" y="1"/>
                </a:cxn>
                <a:cxn ang="0">
                  <a:pos x="63" y="1"/>
                </a:cxn>
                <a:cxn ang="0">
                  <a:pos x="87" y="2"/>
                </a:cxn>
                <a:cxn ang="0">
                  <a:pos x="121" y="2"/>
                </a:cxn>
                <a:cxn ang="0">
                  <a:pos x="127" y="3"/>
                </a:cxn>
              </a:cxnLst>
              <a:rect l="0" t="0" r="r" b="b"/>
              <a:pathLst>
                <a:path w="127" h="3">
                  <a:moveTo>
                    <a:pt x="0" y="0"/>
                  </a:moveTo>
                  <a:lnTo>
                    <a:pt x="20" y="0"/>
                  </a:lnTo>
                  <a:lnTo>
                    <a:pt x="40" y="1"/>
                  </a:lnTo>
                  <a:lnTo>
                    <a:pt x="63" y="1"/>
                  </a:lnTo>
                  <a:lnTo>
                    <a:pt x="87" y="2"/>
                  </a:lnTo>
                  <a:lnTo>
                    <a:pt x="121" y="2"/>
                  </a:lnTo>
                  <a:lnTo>
                    <a:pt x="127" y="3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07" name="Freeform 19"/>
            <p:cNvSpPr>
              <a:spLocks/>
            </p:cNvSpPr>
            <p:nvPr/>
          </p:nvSpPr>
          <p:spPr bwMode="auto">
            <a:xfrm>
              <a:off x="1050925" y="4287838"/>
              <a:ext cx="231775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0"/>
                </a:cxn>
                <a:cxn ang="0">
                  <a:pos x="48" y="1"/>
                </a:cxn>
                <a:cxn ang="0">
                  <a:pos x="76" y="2"/>
                </a:cxn>
                <a:cxn ang="0">
                  <a:pos x="104" y="2"/>
                </a:cxn>
                <a:cxn ang="0">
                  <a:pos x="129" y="3"/>
                </a:cxn>
                <a:cxn ang="0">
                  <a:pos x="146" y="3"/>
                </a:cxn>
                <a:cxn ang="0">
                  <a:pos x="153" y="4"/>
                </a:cxn>
              </a:cxnLst>
              <a:rect l="0" t="0" r="r" b="b"/>
              <a:pathLst>
                <a:path w="153" h="4">
                  <a:moveTo>
                    <a:pt x="0" y="0"/>
                  </a:moveTo>
                  <a:lnTo>
                    <a:pt x="24" y="0"/>
                  </a:lnTo>
                  <a:lnTo>
                    <a:pt x="48" y="1"/>
                  </a:lnTo>
                  <a:lnTo>
                    <a:pt x="76" y="2"/>
                  </a:lnTo>
                  <a:lnTo>
                    <a:pt x="104" y="2"/>
                  </a:lnTo>
                  <a:lnTo>
                    <a:pt x="129" y="3"/>
                  </a:lnTo>
                  <a:lnTo>
                    <a:pt x="146" y="3"/>
                  </a:lnTo>
                  <a:lnTo>
                    <a:pt x="153" y="4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08" name="Freeform 20"/>
            <p:cNvSpPr>
              <a:spLocks/>
            </p:cNvSpPr>
            <p:nvPr/>
          </p:nvSpPr>
          <p:spPr bwMode="auto">
            <a:xfrm>
              <a:off x="1104900" y="4578350"/>
              <a:ext cx="1412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" y="0"/>
                </a:cxn>
                <a:cxn ang="0">
                  <a:pos x="64" y="1"/>
                </a:cxn>
                <a:cxn ang="0">
                  <a:pos x="94" y="1"/>
                </a:cxn>
              </a:cxnLst>
              <a:rect l="0" t="0" r="r" b="b"/>
              <a:pathLst>
                <a:path w="94" h="1">
                  <a:moveTo>
                    <a:pt x="0" y="0"/>
                  </a:moveTo>
                  <a:lnTo>
                    <a:pt x="47" y="0"/>
                  </a:lnTo>
                  <a:lnTo>
                    <a:pt x="64" y="1"/>
                  </a:lnTo>
                  <a:lnTo>
                    <a:pt x="94" y="1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09" name="Freeform 21"/>
            <p:cNvSpPr>
              <a:spLocks/>
            </p:cNvSpPr>
            <p:nvPr/>
          </p:nvSpPr>
          <p:spPr bwMode="auto">
            <a:xfrm>
              <a:off x="1501775" y="4184650"/>
              <a:ext cx="158750" cy="4763"/>
            </a:xfrm>
            <a:custGeom>
              <a:avLst/>
              <a:gdLst/>
              <a:ahLst/>
              <a:cxnLst>
                <a:cxn ang="0">
                  <a:pos x="105" y="3"/>
                </a:cxn>
                <a:cxn ang="0">
                  <a:pos x="88" y="3"/>
                </a:cxn>
                <a:cxn ang="0">
                  <a:pos x="72" y="2"/>
                </a:cxn>
                <a:cxn ang="0">
                  <a:pos x="53" y="2"/>
                </a:cxn>
                <a:cxn ang="0">
                  <a:pos x="33" y="1"/>
                </a:cxn>
                <a:cxn ang="0">
                  <a:pos x="5" y="1"/>
                </a:cxn>
                <a:cxn ang="0">
                  <a:pos x="0" y="0"/>
                </a:cxn>
              </a:cxnLst>
              <a:rect l="0" t="0" r="r" b="b"/>
              <a:pathLst>
                <a:path w="105" h="3">
                  <a:moveTo>
                    <a:pt x="105" y="3"/>
                  </a:moveTo>
                  <a:lnTo>
                    <a:pt x="88" y="3"/>
                  </a:lnTo>
                  <a:lnTo>
                    <a:pt x="72" y="2"/>
                  </a:lnTo>
                  <a:lnTo>
                    <a:pt x="53" y="2"/>
                  </a:lnTo>
                  <a:lnTo>
                    <a:pt x="33" y="1"/>
                  </a:lnTo>
                  <a:lnTo>
                    <a:pt x="5" y="1"/>
                  </a:lnTo>
                  <a:lnTo>
                    <a:pt x="0" y="0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10" name="Freeform 22"/>
            <p:cNvSpPr>
              <a:spLocks/>
            </p:cNvSpPr>
            <p:nvPr/>
          </p:nvSpPr>
          <p:spPr bwMode="auto">
            <a:xfrm>
              <a:off x="1449388" y="4467225"/>
              <a:ext cx="190500" cy="4763"/>
            </a:xfrm>
            <a:custGeom>
              <a:avLst/>
              <a:gdLst/>
              <a:ahLst/>
              <a:cxnLst>
                <a:cxn ang="0">
                  <a:pos x="126" y="3"/>
                </a:cxn>
                <a:cxn ang="0">
                  <a:pos x="106" y="3"/>
                </a:cxn>
                <a:cxn ang="0">
                  <a:pos x="86" y="2"/>
                </a:cxn>
                <a:cxn ang="0">
                  <a:pos x="63" y="2"/>
                </a:cxn>
                <a:cxn ang="0">
                  <a:pos x="40" y="1"/>
                </a:cxn>
                <a:cxn ang="0">
                  <a:pos x="19" y="1"/>
                </a:cxn>
                <a:cxn ang="0">
                  <a:pos x="5" y="0"/>
                </a:cxn>
                <a:cxn ang="0">
                  <a:pos x="0" y="0"/>
                </a:cxn>
              </a:cxnLst>
              <a:rect l="0" t="0" r="r" b="b"/>
              <a:pathLst>
                <a:path w="126" h="3">
                  <a:moveTo>
                    <a:pt x="126" y="3"/>
                  </a:moveTo>
                  <a:lnTo>
                    <a:pt x="106" y="3"/>
                  </a:lnTo>
                  <a:lnTo>
                    <a:pt x="86" y="2"/>
                  </a:lnTo>
                  <a:lnTo>
                    <a:pt x="63" y="2"/>
                  </a:lnTo>
                  <a:lnTo>
                    <a:pt x="40" y="1"/>
                  </a:lnTo>
                  <a:lnTo>
                    <a:pt x="19" y="1"/>
                  </a:lnTo>
                  <a:lnTo>
                    <a:pt x="5" y="0"/>
                  </a:lnTo>
                  <a:lnTo>
                    <a:pt x="0" y="0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11" name="Freeform 23"/>
            <p:cNvSpPr>
              <a:spLocks/>
            </p:cNvSpPr>
            <p:nvPr/>
          </p:nvSpPr>
          <p:spPr bwMode="auto">
            <a:xfrm>
              <a:off x="1462088" y="4591050"/>
              <a:ext cx="120650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25" y="1"/>
                </a:cxn>
                <a:cxn ang="0">
                  <a:pos x="54" y="1"/>
                </a:cxn>
                <a:cxn ang="0">
                  <a:pos x="67" y="2"/>
                </a:cxn>
                <a:cxn ang="0">
                  <a:pos x="80" y="2"/>
                </a:cxn>
              </a:cxnLst>
              <a:rect l="0" t="0" r="r" b="b"/>
              <a:pathLst>
                <a:path w="80" h="2">
                  <a:moveTo>
                    <a:pt x="0" y="0"/>
                  </a:moveTo>
                  <a:lnTo>
                    <a:pt x="12" y="0"/>
                  </a:lnTo>
                  <a:lnTo>
                    <a:pt x="25" y="1"/>
                  </a:lnTo>
                  <a:lnTo>
                    <a:pt x="54" y="1"/>
                  </a:lnTo>
                  <a:lnTo>
                    <a:pt x="67" y="2"/>
                  </a:lnTo>
                  <a:lnTo>
                    <a:pt x="80" y="2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12" name="Freeform 24"/>
            <p:cNvSpPr>
              <a:spLocks/>
            </p:cNvSpPr>
            <p:nvPr/>
          </p:nvSpPr>
          <p:spPr bwMode="auto">
            <a:xfrm>
              <a:off x="1449388" y="4319588"/>
              <a:ext cx="220663" cy="4763"/>
            </a:xfrm>
            <a:custGeom>
              <a:avLst/>
              <a:gdLst/>
              <a:ahLst/>
              <a:cxnLst>
                <a:cxn ang="0">
                  <a:pos x="146" y="3"/>
                </a:cxn>
                <a:cxn ang="0">
                  <a:pos x="123" y="3"/>
                </a:cxn>
                <a:cxn ang="0">
                  <a:pos x="100" y="2"/>
                </a:cxn>
                <a:cxn ang="0">
                  <a:pos x="73" y="1"/>
                </a:cxn>
                <a:cxn ang="0">
                  <a:pos x="46" y="1"/>
                </a:cxn>
                <a:cxn ang="0">
                  <a:pos x="23" y="0"/>
                </a:cxn>
                <a:cxn ang="0">
                  <a:pos x="0" y="0"/>
                </a:cxn>
              </a:cxnLst>
              <a:rect l="0" t="0" r="r" b="b"/>
              <a:pathLst>
                <a:path w="146" h="3">
                  <a:moveTo>
                    <a:pt x="146" y="3"/>
                  </a:moveTo>
                  <a:lnTo>
                    <a:pt x="123" y="3"/>
                  </a:lnTo>
                  <a:lnTo>
                    <a:pt x="100" y="2"/>
                  </a:lnTo>
                  <a:lnTo>
                    <a:pt x="73" y="1"/>
                  </a:lnTo>
                  <a:lnTo>
                    <a:pt x="46" y="1"/>
                  </a:lnTo>
                  <a:lnTo>
                    <a:pt x="23" y="0"/>
                  </a:lnTo>
                  <a:lnTo>
                    <a:pt x="0" y="0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13" name="Freeform 25"/>
            <p:cNvSpPr>
              <a:spLocks/>
            </p:cNvSpPr>
            <p:nvPr/>
          </p:nvSpPr>
          <p:spPr bwMode="auto">
            <a:xfrm>
              <a:off x="1563688" y="3363913"/>
              <a:ext cx="157163" cy="3175"/>
            </a:xfrm>
            <a:custGeom>
              <a:avLst/>
              <a:gdLst/>
              <a:ahLst/>
              <a:cxnLst>
                <a:cxn ang="0">
                  <a:pos x="104" y="2"/>
                </a:cxn>
                <a:cxn ang="0">
                  <a:pos x="88" y="2"/>
                </a:cxn>
                <a:cxn ang="0">
                  <a:pos x="71" y="1"/>
                </a:cxn>
                <a:cxn ang="0">
                  <a:pos x="52" y="1"/>
                </a:cxn>
                <a:cxn ang="0">
                  <a:pos x="33" y="0"/>
                </a:cxn>
                <a:cxn ang="0">
                  <a:pos x="0" y="0"/>
                </a:cxn>
              </a:cxnLst>
              <a:rect l="0" t="0" r="r" b="b"/>
              <a:pathLst>
                <a:path w="104" h="2">
                  <a:moveTo>
                    <a:pt x="104" y="2"/>
                  </a:moveTo>
                  <a:lnTo>
                    <a:pt x="88" y="2"/>
                  </a:lnTo>
                  <a:lnTo>
                    <a:pt x="71" y="1"/>
                  </a:lnTo>
                  <a:lnTo>
                    <a:pt x="52" y="1"/>
                  </a:lnTo>
                  <a:lnTo>
                    <a:pt x="33" y="0"/>
                  </a:lnTo>
                  <a:lnTo>
                    <a:pt x="0" y="0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14" name="Freeform 26"/>
            <p:cNvSpPr>
              <a:spLocks/>
            </p:cNvSpPr>
            <p:nvPr/>
          </p:nvSpPr>
          <p:spPr bwMode="auto">
            <a:xfrm>
              <a:off x="1558925" y="3609975"/>
              <a:ext cx="190500" cy="4763"/>
            </a:xfrm>
            <a:custGeom>
              <a:avLst/>
              <a:gdLst/>
              <a:ahLst/>
              <a:cxnLst>
                <a:cxn ang="0">
                  <a:pos x="126" y="3"/>
                </a:cxn>
                <a:cxn ang="0">
                  <a:pos x="106" y="3"/>
                </a:cxn>
                <a:cxn ang="0">
                  <a:pos x="86" y="2"/>
                </a:cxn>
                <a:cxn ang="0">
                  <a:pos x="63" y="2"/>
                </a:cxn>
                <a:cxn ang="0">
                  <a:pos x="40" y="1"/>
                </a:cxn>
                <a:cxn ang="0">
                  <a:pos x="20" y="1"/>
                </a:cxn>
                <a:cxn ang="0">
                  <a:pos x="5" y="0"/>
                </a:cxn>
                <a:cxn ang="0">
                  <a:pos x="0" y="0"/>
                </a:cxn>
              </a:cxnLst>
              <a:rect l="0" t="0" r="r" b="b"/>
              <a:pathLst>
                <a:path w="126" h="3">
                  <a:moveTo>
                    <a:pt x="126" y="3"/>
                  </a:moveTo>
                  <a:lnTo>
                    <a:pt x="106" y="3"/>
                  </a:lnTo>
                  <a:lnTo>
                    <a:pt x="86" y="2"/>
                  </a:lnTo>
                  <a:lnTo>
                    <a:pt x="63" y="2"/>
                  </a:lnTo>
                  <a:lnTo>
                    <a:pt x="40" y="1"/>
                  </a:lnTo>
                  <a:lnTo>
                    <a:pt x="20" y="1"/>
                  </a:lnTo>
                  <a:lnTo>
                    <a:pt x="5" y="0"/>
                  </a:lnTo>
                  <a:lnTo>
                    <a:pt x="0" y="0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15" name="Freeform 27"/>
            <p:cNvSpPr>
              <a:spLocks/>
            </p:cNvSpPr>
            <p:nvPr/>
          </p:nvSpPr>
          <p:spPr bwMode="auto">
            <a:xfrm>
              <a:off x="1577975" y="3733800"/>
              <a:ext cx="120650" cy="3175"/>
            </a:xfrm>
            <a:custGeom>
              <a:avLst/>
              <a:gdLst/>
              <a:ahLst/>
              <a:cxnLst>
                <a:cxn ang="0">
                  <a:pos x="80" y="2"/>
                </a:cxn>
                <a:cxn ang="0">
                  <a:pos x="67" y="2"/>
                </a:cxn>
                <a:cxn ang="0">
                  <a:pos x="54" y="1"/>
                </a:cxn>
                <a:cxn ang="0">
                  <a:pos x="25" y="1"/>
                </a:cxn>
                <a:cxn ang="0">
                  <a:pos x="12" y="0"/>
                </a:cxn>
                <a:cxn ang="0">
                  <a:pos x="0" y="0"/>
                </a:cxn>
              </a:cxnLst>
              <a:rect l="0" t="0" r="r" b="b"/>
              <a:pathLst>
                <a:path w="80" h="2">
                  <a:moveTo>
                    <a:pt x="80" y="2"/>
                  </a:moveTo>
                  <a:lnTo>
                    <a:pt x="67" y="2"/>
                  </a:lnTo>
                  <a:lnTo>
                    <a:pt x="54" y="1"/>
                  </a:lnTo>
                  <a:lnTo>
                    <a:pt x="25" y="1"/>
                  </a:ln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16" name="Freeform 28"/>
            <p:cNvSpPr>
              <a:spLocks/>
            </p:cNvSpPr>
            <p:nvPr/>
          </p:nvSpPr>
          <p:spPr bwMode="auto">
            <a:xfrm>
              <a:off x="1522413" y="3479800"/>
              <a:ext cx="220663" cy="4763"/>
            </a:xfrm>
            <a:custGeom>
              <a:avLst/>
              <a:gdLst/>
              <a:ahLst/>
              <a:cxnLst>
                <a:cxn ang="0">
                  <a:pos x="146" y="3"/>
                </a:cxn>
                <a:cxn ang="0">
                  <a:pos x="124" y="3"/>
                </a:cxn>
                <a:cxn ang="0">
                  <a:pos x="100" y="2"/>
                </a:cxn>
                <a:cxn ang="0">
                  <a:pos x="73" y="2"/>
                </a:cxn>
                <a:cxn ang="0">
                  <a:pos x="47" y="1"/>
                </a:cxn>
                <a:cxn ang="0">
                  <a:pos x="23" y="0"/>
                </a:cxn>
                <a:cxn ang="0">
                  <a:pos x="0" y="0"/>
                </a:cxn>
              </a:cxnLst>
              <a:rect l="0" t="0" r="r" b="b"/>
              <a:pathLst>
                <a:path w="146" h="3">
                  <a:moveTo>
                    <a:pt x="146" y="3"/>
                  </a:moveTo>
                  <a:lnTo>
                    <a:pt x="124" y="3"/>
                  </a:lnTo>
                  <a:lnTo>
                    <a:pt x="100" y="2"/>
                  </a:lnTo>
                  <a:lnTo>
                    <a:pt x="73" y="2"/>
                  </a:lnTo>
                  <a:lnTo>
                    <a:pt x="47" y="1"/>
                  </a:lnTo>
                  <a:lnTo>
                    <a:pt x="23" y="0"/>
                  </a:lnTo>
                  <a:lnTo>
                    <a:pt x="0" y="0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17" name="Freeform 29"/>
            <p:cNvSpPr>
              <a:spLocks/>
            </p:cNvSpPr>
            <p:nvPr/>
          </p:nvSpPr>
          <p:spPr bwMode="auto">
            <a:xfrm>
              <a:off x="1198563" y="3402013"/>
              <a:ext cx="168275" cy="47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0"/>
                </a:cxn>
                <a:cxn ang="0">
                  <a:pos x="36" y="1"/>
                </a:cxn>
                <a:cxn ang="0">
                  <a:pos x="56" y="1"/>
                </a:cxn>
                <a:cxn ang="0">
                  <a:pos x="77" y="2"/>
                </a:cxn>
                <a:cxn ang="0">
                  <a:pos x="95" y="2"/>
                </a:cxn>
                <a:cxn ang="0">
                  <a:pos x="107" y="3"/>
                </a:cxn>
                <a:cxn ang="0">
                  <a:pos x="112" y="3"/>
                </a:cxn>
              </a:cxnLst>
              <a:rect l="0" t="0" r="r" b="b"/>
              <a:pathLst>
                <a:path w="112" h="3">
                  <a:moveTo>
                    <a:pt x="0" y="0"/>
                  </a:moveTo>
                  <a:lnTo>
                    <a:pt x="18" y="0"/>
                  </a:lnTo>
                  <a:lnTo>
                    <a:pt x="36" y="1"/>
                  </a:lnTo>
                  <a:lnTo>
                    <a:pt x="56" y="1"/>
                  </a:lnTo>
                  <a:lnTo>
                    <a:pt x="77" y="2"/>
                  </a:lnTo>
                  <a:lnTo>
                    <a:pt x="95" y="2"/>
                  </a:lnTo>
                  <a:lnTo>
                    <a:pt x="107" y="3"/>
                  </a:lnTo>
                  <a:lnTo>
                    <a:pt x="112" y="3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18" name="Freeform 30"/>
            <p:cNvSpPr>
              <a:spLocks/>
            </p:cNvSpPr>
            <p:nvPr/>
          </p:nvSpPr>
          <p:spPr bwMode="auto">
            <a:xfrm>
              <a:off x="1144588" y="3522663"/>
              <a:ext cx="231775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0"/>
                </a:cxn>
                <a:cxn ang="0">
                  <a:pos x="48" y="1"/>
                </a:cxn>
                <a:cxn ang="0">
                  <a:pos x="76" y="1"/>
                </a:cxn>
                <a:cxn ang="0">
                  <a:pos x="104" y="2"/>
                </a:cxn>
                <a:cxn ang="0">
                  <a:pos x="129" y="3"/>
                </a:cxn>
                <a:cxn ang="0">
                  <a:pos x="153" y="3"/>
                </a:cxn>
              </a:cxnLst>
              <a:rect l="0" t="0" r="r" b="b"/>
              <a:pathLst>
                <a:path w="153" h="3">
                  <a:moveTo>
                    <a:pt x="0" y="0"/>
                  </a:moveTo>
                  <a:lnTo>
                    <a:pt x="24" y="0"/>
                  </a:lnTo>
                  <a:lnTo>
                    <a:pt x="48" y="1"/>
                  </a:lnTo>
                  <a:lnTo>
                    <a:pt x="76" y="1"/>
                  </a:lnTo>
                  <a:lnTo>
                    <a:pt x="104" y="2"/>
                  </a:lnTo>
                  <a:lnTo>
                    <a:pt x="129" y="3"/>
                  </a:lnTo>
                  <a:lnTo>
                    <a:pt x="153" y="3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19" name="Freeform 31"/>
            <p:cNvSpPr>
              <a:spLocks/>
            </p:cNvSpPr>
            <p:nvPr/>
          </p:nvSpPr>
          <p:spPr bwMode="auto">
            <a:xfrm>
              <a:off x="1190625" y="3775075"/>
              <a:ext cx="142875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30" y="1"/>
                </a:cxn>
                <a:cxn ang="0">
                  <a:pos x="64" y="1"/>
                </a:cxn>
                <a:cxn ang="0">
                  <a:pos x="80" y="2"/>
                </a:cxn>
                <a:cxn ang="0">
                  <a:pos x="94" y="2"/>
                </a:cxn>
              </a:cxnLst>
              <a:rect l="0" t="0" r="r" b="b"/>
              <a:pathLst>
                <a:path w="94" h="2">
                  <a:moveTo>
                    <a:pt x="0" y="0"/>
                  </a:moveTo>
                  <a:lnTo>
                    <a:pt x="14" y="0"/>
                  </a:lnTo>
                  <a:lnTo>
                    <a:pt x="30" y="1"/>
                  </a:lnTo>
                  <a:lnTo>
                    <a:pt x="64" y="1"/>
                  </a:lnTo>
                  <a:lnTo>
                    <a:pt x="80" y="2"/>
                  </a:lnTo>
                  <a:lnTo>
                    <a:pt x="94" y="2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20" name="Freeform 32"/>
            <p:cNvSpPr>
              <a:spLocks/>
            </p:cNvSpPr>
            <p:nvPr/>
          </p:nvSpPr>
          <p:spPr bwMode="auto">
            <a:xfrm>
              <a:off x="1141413" y="3648075"/>
              <a:ext cx="190500" cy="4763"/>
            </a:xfrm>
            <a:custGeom>
              <a:avLst/>
              <a:gdLst/>
              <a:ahLst/>
              <a:cxnLst>
                <a:cxn ang="0">
                  <a:pos x="126" y="3"/>
                </a:cxn>
                <a:cxn ang="0">
                  <a:pos x="121" y="3"/>
                </a:cxn>
                <a:cxn ang="0">
                  <a:pos x="107" y="2"/>
                </a:cxn>
                <a:cxn ang="0">
                  <a:pos x="86" y="2"/>
                </a:cxn>
                <a:cxn ang="0">
                  <a:pos x="63" y="1"/>
                </a:cxn>
                <a:cxn ang="0">
                  <a:pos x="40" y="1"/>
                </a:cxn>
                <a:cxn ang="0">
                  <a:pos x="20" y="0"/>
                </a:cxn>
                <a:cxn ang="0">
                  <a:pos x="0" y="0"/>
                </a:cxn>
              </a:cxnLst>
              <a:rect l="0" t="0" r="r" b="b"/>
              <a:pathLst>
                <a:path w="126" h="3">
                  <a:moveTo>
                    <a:pt x="126" y="3"/>
                  </a:moveTo>
                  <a:lnTo>
                    <a:pt x="121" y="3"/>
                  </a:lnTo>
                  <a:lnTo>
                    <a:pt x="107" y="2"/>
                  </a:lnTo>
                  <a:lnTo>
                    <a:pt x="86" y="2"/>
                  </a:lnTo>
                  <a:lnTo>
                    <a:pt x="63" y="1"/>
                  </a:lnTo>
                  <a:lnTo>
                    <a:pt x="40" y="1"/>
                  </a:lnTo>
                  <a:lnTo>
                    <a:pt x="20" y="0"/>
                  </a:lnTo>
                  <a:lnTo>
                    <a:pt x="0" y="0"/>
                  </a:lnTo>
                </a:path>
              </a:pathLst>
            </a:cu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grpSp>
        <p:nvGrpSpPr>
          <p:cNvPr id="721" name="97 Grupo"/>
          <p:cNvGrpSpPr>
            <a:grpSpLocks noChangeAspect="1"/>
          </p:cNvGrpSpPr>
          <p:nvPr/>
        </p:nvGrpSpPr>
        <p:grpSpPr>
          <a:xfrm>
            <a:off x="1194501" y="29632341"/>
            <a:ext cx="1000132" cy="913586"/>
            <a:chOff x="4357686" y="1068157"/>
            <a:chExt cx="1450741" cy="1325197"/>
          </a:xfrm>
          <a:solidFill>
            <a:schemeClr val="accent2"/>
          </a:solidFill>
        </p:grpSpPr>
        <p:grpSp>
          <p:nvGrpSpPr>
            <p:cNvPr id="722" name="78 Grupo"/>
            <p:cNvGrpSpPr/>
            <p:nvPr/>
          </p:nvGrpSpPr>
          <p:grpSpPr>
            <a:xfrm>
              <a:off x="4357686" y="1212505"/>
              <a:ext cx="1450741" cy="1180849"/>
              <a:chOff x="2071670" y="2428868"/>
              <a:chExt cx="2786082" cy="1909701"/>
            </a:xfrm>
            <a:grpFill/>
          </p:grpSpPr>
          <p:sp>
            <p:nvSpPr>
              <p:cNvPr id="725" name="724 Trapecio"/>
              <p:cNvSpPr/>
              <p:nvPr/>
            </p:nvSpPr>
            <p:spPr>
              <a:xfrm>
                <a:off x="2071670" y="2428868"/>
                <a:ext cx="2772000" cy="1643074"/>
              </a:xfrm>
              <a:prstGeom prst="trapezoid">
                <a:avLst/>
              </a:prstGeom>
              <a:gradFill>
                <a:gsLst>
                  <a:gs pos="0">
                    <a:srgbClr val="FFFF66"/>
                  </a:gs>
                  <a:gs pos="50000">
                    <a:srgbClr val="FFFF00"/>
                  </a:gs>
                  <a:gs pos="100000">
                    <a:srgbClr val="FFC000"/>
                  </a:gs>
                </a:gsLst>
                <a:lin ang="5400000" scaled="0"/>
              </a:gradFill>
              <a:ln>
                <a:solidFill>
                  <a:srgbClr val="DEB400"/>
                </a:solidFill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 extrusionH="6350">
                <a:bevelT w="12700"/>
                <a:bevelB w="12700" h="88900"/>
                <a:extrusionClr>
                  <a:schemeClr val="bg1">
                    <a:lumMod val="85000"/>
                  </a:schemeClr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726" name="725 Elipse"/>
              <p:cNvSpPr/>
              <p:nvPr/>
            </p:nvSpPr>
            <p:spPr>
              <a:xfrm>
                <a:off x="2071670" y="3909939"/>
                <a:ext cx="2786082" cy="428630"/>
              </a:xfrm>
              <a:prstGeom prst="ellipse">
                <a:avLst/>
              </a:prstGeom>
              <a:solidFill>
                <a:srgbClr val="FFCC00"/>
              </a:solidFill>
              <a:ln>
                <a:solidFill>
                  <a:srgbClr val="DEB400"/>
                </a:solidFill>
              </a:ln>
              <a:effectLst/>
              <a:scene3d>
                <a:camera prst="orthographicFront">
                  <a:rot lat="0" lon="21299999" rev="0"/>
                </a:camera>
                <a:lightRig rig="balanced" dir="t"/>
              </a:scene3d>
              <a:sp3d prstMaterial="matte">
                <a:bevelT w="0" h="0"/>
                <a:bevelB w="0" h="0"/>
                <a:contourClr>
                  <a:schemeClr val="accent1">
                    <a:lumMod val="40000"/>
                    <a:lumOff val="60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723" name="722 Elipse"/>
            <p:cNvSpPr/>
            <p:nvPr/>
          </p:nvSpPr>
          <p:spPr>
            <a:xfrm>
              <a:off x="4608000" y="1068157"/>
              <a:ext cx="930892" cy="28575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DEB4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24" name="723 Elipse"/>
            <p:cNvSpPr/>
            <p:nvPr/>
          </p:nvSpPr>
          <p:spPr>
            <a:xfrm>
              <a:off x="4643438" y="1077681"/>
              <a:ext cx="870445" cy="241789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DEB4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2909013" y="26703383"/>
            <a:ext cx="42148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Figure 1.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Stern-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Volmer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plot  for the quenching of 1-pyrene-carboxaldehyde by iodide at fixed DNA concentration of  3·10</a:t>
            </a:r>
            <a:r>
              <a:rPr kumimoji="0" lang="en-US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-4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mol dm</a:t>
            </a:r>
            <a:r>
              <a:rPr kumimoji="0" lang="en-US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8" name="Rectangle 5"/>
          <p:cNvSpPr>
            <a:spLocks noChangeArrowheads="1"/>
          </p:cNvSpPr>
          <p:nvPr/>
        </p:nvSpPr>
        <p:spPr bwMode="auto">
          <a:xfrm>
            <a:off x="0" y="27132011"/>
            <a:ext cx="288210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29" name="Rectangle 9"/>
          <p:cNvSpPr>
            <a:spLocks noChangeArrowheads="1"/>
          </p:cNvSpPr>
          <p:nvPr/>
        </p:nvSpPr>
        <p:spPr bwMode="auto">
          <a:xfrm>
            <a:off x="0" y="27132011"/>
            <a:ext cx="288210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30" name="Rectangle 11"/>
          <p:cNvSpPr>
            <a:spLocks noChangeArrowheads="1"/>
          </p:cNvSpPr>
          <p:nvPr/>
        </p:nvSpPr>
        <p:spPr bwMode="auto">
          <a:xfrm>
            <a:off x="0" y="27132011"/>
            <a:ext cx="288210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31" name="Rectangle 13"/>
          <p:cNvSpPr>
            <a:spLocks noChangeArrowheads="1"/>
          </p:cNvSpPr>
          <p:nvPr/>
        </p:nvSpPr>
        <p:spPr bwMode="auto">
          <a:xfrm>
            <a:off x="0" y="27132011"/>
            <a:ext cx="288210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32" name="Rectangle 17"/>
          <p:cNvSpPr>
            <a:spLocks noChangeArrowheads="1"/>
          </p:cNvSpPr>
          <p:nvPr/>
        </p:nvSpPr>
        <p:spPr bwMode="auto">
          <a:xfrm>
            <a:off x="7909673" y="26631945"/>
            <a:ext cx="471490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Figure 2.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Plot of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Ksv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16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obs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vs.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DNA concentration. The values of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Ksv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16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have been obtained from emission intensity of 1-pyrene-carboxaldehyde at different concentrations of quencher (iodide) as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4" name="Rectangle 18"/>
          <p:cNvSpPr>
            <a:spLocks noChangeArrowheads="1"/>
          </p:cNvSpPr>
          <p:nvPr/>
        </p:nvSpPr>
        <p:spPr bwMode="auto">
          <a:xfrm>
            <a:off x="21268579" y="32561299"/>
            <a:ext cx="51435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Figure 3.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Plot of emission intensity of 1-pyrene-carboxaldehyde  at different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/>
              </a:rPr>
              <a:t>CD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concentrations.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6" name="Rectangle 18"/>
          <p:cNvSpPr>
            <a:spLocks noChangeArrowheads="1"/>
          </p:cNvSpPr>
          <p:nvPr/>
        </p:nvSpPr>
        <p:spPr bwMode="auto">
          <a:xfrm>
            <a:off x="2480385" y="32555651"/>
            <a:ext cx="4572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Figure 5.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Stern-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Volmer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plot for the quenching of 1-pyrene-carboxaldehyde by iodide at different concentrations of 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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-CD: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3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mM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(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3" pitchFamily="18" charset="2"/>
              </a:rPr>
              <a:t>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3" pitchFamily="18" charset="2"/>
              </a:rPr>
              <a:t>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3" pitchFamily="18" charset="2"/>
              </a:rPr>
              <a:t>mM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3" pitchFamily="18" charset="2"/>
              </a:rPr>
              <a:t> (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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6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mM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(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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and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9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mM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 (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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737" name="Rectangle 18"/>
          <p:cNvSpPr>
            <a:spLocks noChangeArrowheads="1"/>
          </p:cNvSpPr>
          <p:nvPr/>
        </p:nvSpPr>
        <p:spPr bwMode="auto">
          <a:xfrm>
            <a:off x="21054265" y="26774821"/>
            <a:ext cx="50006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Figure 3.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Plot of emission intensity of 1-pyrene-carboxaldehyde  at different DNA concentrations.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8" name="737 CuadroTexto"/>
          <p:cNvSpPr txBox="1"/>
          <p:nvPr/>
        </p:nvSpPr>
        <p:spPr>
          <a:xfrm>
            <a:off x="11267259" y="20059649"/>
            <a:ext cx="6238305" cy="903446"/>
          </a:xfrm>
          <a:prstGeom prst="round2Same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ES" sz="5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</a:t>
            </a:r>
            <a:r>
              <a:rPr lang="es-ES" sz="5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s-ES" sz="5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</a:t>
            </a:r>
            <a:endParaRPr lang="es-ES" sz="5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9" name="738 CuadroTexto"/>
          <p:cNvSpPr txBox="1"/>
          <p:nvPr/>
        </p:nvSpPr>
        <p:spPr>
          <a:xfrm>
            <a:off x="22411587" y="23131483"/>
            <a:ext cx="3857652" cy="2299930"/>
          </a:xfrm>
          <a:prstGeom prst="can">
            <a:avLst/>
          </a:prstGeom>
          <a:solidFill>
            <a:schemeClr val="bg2">
              <a:lumMod val="75000"/>
            </a:schemeClr>
          </a:solidFill>
          <a:ln w="76200"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chemeClr val="tx1"/>
                </a:solidFill>
              </a:rPr>
              <a:t>K</a:t>
            </a:r>
            <a:endParaRPr lang="es-ES" sz="4400" b="1" baseline="-25000" dirty="0" smtClean="0">
              <a:solidFill>
                <a:schemeClr val="tx1"/>
              </a:solidFill>
            </a:endParaRPr>
          </a:p>
          <a:p>
            <a:pPr algn="ctr"/>
            <a:r>
              <a:rPr lang="es-ES" sz="4400" b="1" dirty="0" smtClean="0">
                <a:solidFill>
                  <a:schemeClr val="tx1"/>
                </a:solidFill>
              </a:rPr>
              <a:t>9400 mol</a:t>
            </a:r>
            <a:r>
              <a:rPr lang="es-ES" sz="4400" b="1" baseline="30000" dirty="0" smtClean="0">
                <a:solidFill>
                  <a:schemeClr val="tx1"/>
                </a:solidFill>
              </a:rPr>
              <a:t>-1</a:t>
            </a:r>
            <a:r>
              <a:rPr lang="es-ES" sz="4400" b="1" dirty="0" smtClean="0">
                <a:solidFill>
                  <a:schemeClr val="tx1"/>
                </a:solidFill>
              </a:rPr>
              <a:t> dm</a:t>
            </a:r>
            <a:r>
              <a:rPr lang="es-ES" sz="4400" b="1" baseline="30000" dirty="0" smtClean="0">
                <a:solidFill>
                  <a:schemeClr val="tx1"/>
                </a:solidFill>
              </a:rPr>
              <a:t>-3 </a:t>
            </a:r>
            <a:endParaRPr lang="es-ES" sz="4400" b="1" baseline="30000" dirty="0">
              <a:solidFill>
                <a:schemeClr val="tx1"/>
              </a:solidFill>
            </a:endParaRPr>
          </a:p>
        </p:txBody>
      </p:sp>
      <p:sp>
        <p:nvSpPr>
          <p:cNvPr id="740" name="739 CuadroTexto"/>
          <p:cNvSpPr txBox="1"/>
          <p:nvPr/>
        </p:nvSpPr>
        <p:spPr>
          <a:xfrm>
            <a:off x="23054529" y="28846523"/>
            <a:ext cx="3857652" cy="2299930"/>
          </a:xfrm>
          <a:prstGeom prst="can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chemeClr val="tx1"/>
                </a:solidFill>
              </a:rPr>
              <a:t>K</a:t>
            </a:r>
            <a:endParaRPr lang="es-ES" sz="4400" b="1" baseline="-25000" dirty="0" smtClean="0">
              <a:solidFill>
                <a:schemeClr val="tx1"/>
              </a:solidFill>
            </a:endParaRPr>
          </a:p>
          <a:p>
            <a:pPr algn="ctr"/>
            <a:r>
              <a:rPr lang="es-ES" sz="4400" b="1" dirty="0" smtClean="0">
                <a:solidFill>
                  <a:schemeClr val="tx1"/>
                </a:solidFill>
              </a:rPr>
              <a:t>1100 mol</a:t>
            </a:r>
            <a:r>
              <a:rPr lang="es-ES" sz="4400" b="1" baseline="30000" dirty="0" smtClean="0">
                <a:solidFill>
                  <a:schemeClr val="tx1"/>
                </a:solidFill>
              </a:rPr>
              <a:t>-1</a:t>
            </a:r>
            <a:r>
              <a:rPr lang="es-ES" sz="4400" b="1" dirty="0" smtClean="0">
                <a:solidFill>
                  <a:schemeClr val="tx1"/>
                </a:solidFill>
              </a:rPr>
              <a:t> dm</a:t>
            </a:r>
            <a:r>
              <a:rPr lang="es-ES" sz="4400" b="1" baseline="30000" dirty="0" smtClean="0">
                <a:solidFill>
                  <a:schemeClr val="tx1"/>
                </a:solidFill>
              </a:rPr>
              <a:t>-3 </a:t>
            </a:r>
            <a:endParaRPr lang="es-ES" sz="4400" b="1" baseline="30000" dirty="0">
              <a:solidFill>
                <a:schemeClr val="tx1"/>
              </a:solidFill>
            </a:endParaRPr>
          </a:p>
        </p:txBody>
      </p:sp>
      <p:sp>
        <p:nvSpPr>
          <p:cNvPr id="741" name="740 Rectángulo redondeado"/>
          <p:cNvSpPr/>
          <p:nvPr/>
        </p:nvSpPr>
        <p:spPr>
          <a:xfrm>
            <a:off x="765873" y="20988343"/>
            <a:ext cx="27360754" cy="132874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9" name="Rectangle 14"/>
          <p:cNvSpPr>
            <a:spLocks noChangeArrowheads="1"/>
          </p:cNvSpPr>
          <p:nvPr/>
        </p:nvSpPr>
        <p:spPr bwMode="auto">
          <a:xfrm>
            <a:off x="12211353" y="28846523"/>
            <a:ext cx="119904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ES" sz="3000" b="1" dirty="0" err="1" smtClean="0">
                <a:solidFill>
                  <a:schemeClr val="bg1"/>
                </a:solidFill>
              </a:rPr>
              <a:t>K</a:t>
            </a:r>
            <a:r>
              <a:rPr lang="es-ES" sz="3000" b="1" baseline="-25000" dirty="0" err="1" smtClean="0">
                <a:solidFill>
                  <a:schemeClr val="bg1"/>
                </a:solidFill>
              </a:rPr>
              <a:t>calc</a:t>
            </a:r>
            <a:endParaRPr lang="es-ES" sz="3000" b="1" dirty="0" smtClean="0">
              <a:solidFill>
                <a:schemeClr val="bg1"/>
              </a:solidFill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ES" sz="2000" b="1" dirty="0" smtClean="0">
                <a:solidFill>
                  <a:schemeClr val="bg1"/>
                </a:solidFill>
              </a:rPr>
              <a:t>(mol</a:t>
            </a:r>
            <a:r>
              <a:rPr lang="es-ES" sz="2000" b="1" baseline="30000" dirty="0" smtClean="0">
                <a:solidFill>
                  <a:schemeClr val="bg1"/>
                </a:solidFill>
              </a:rPr>
              <a:t>-1</a:t>
            </a:r>
            <a:r>
              <a:rPr lang="es-ES" sz="2000" b="1" dirty="0" smtClean="0">
                <a:solidFill>
                  <a:schemeClr val="bg1"/>
                </a:solidFill>
              </a:rPr>
              <a:t> dm</a:t>
            </a:r>
            <a:r>
              <a:rPr lang="es-ES" sz="2000" b="1" baseline="30000" dirty="0" smtClean="0">
                <a:solidFill>
                  <a:schemeClr val="bg1"/>
                </a:solidFill>
              </a:rPr>
              <a:t>3</a:t>
            </a:r>
            <a:r>
              <a:rPr lang="es-ES" sz="2000" b="1" dirty="0" smtClean="0">
                <a:solidFill>
                  <a:schemeClr val="bg1"/>
                </a:solidFill>
              </a:rPr>
              <a:t>)</a:t>
            </a:r>
            <a:endParaRPr lang="es-ES" sz="2000" b="1" baseline="30000" dirty="0" smtClean="0">
              <a:solidFill>
                <a:schemeClr val="bg1"/>
              </a:solidFill>
            </a:endParaRPr>
          </a:p>
        </p:txBody>
      </p:sp>
      <p:sp>
        <p:nvSpPr>
          <p:cNvPr id="813" name="812 CuadroTexto"/>
          <p:cNvSpPr txBox="1"/>
          <p:nvPr/>
        </p:nvSpPr>
        <p:spPr>
          <a:xfrm>
            <a:off x="7695359" y="34847315"/>
            <a:ext cx="3407235" cy="903446"/>
          </a:xfrm>
          <a:prstGeom prst="round2Same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ES" sz="5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endParaRPr lang="es-ES" sz="5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4" name="813 Rectángulo redondeado"/>
          <p:cNvSpPr/>
          <p:nvPr/>
        </p:nvSpPr>
        <p:spPr>
          <a:xfrm>
            <a:off x="765873" y="35776008"/>
            <a:ext cx="17502310" cy="462904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6" name="815 CuadroTexto"/>
          <p:cNvSpPr txBox="1"/>
          <p:nvPr/>
        </p:nvSpPr>
        <p:spPr>
          <a:xfrm>
            <a:off x="21321612" y="34847316"/>
            <a:ext cx="3161677" cy="903446"/>
          </a:xfrm>
          <a:prstGeom prst="round2Same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ES" sz="5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</a:t>
            </a:r>
            <a:endParaRPr lang="es-ES" sz="5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7" name="816 Rectángulo redondeado"/>
          <p:cNvSpPr/>
          <p:nvPr/>
        </p:nvSpPr>
        <p:spPr>
          <a:xfrm>
            <a:off x="18482497" y="35776009"/>
            <a:ext cx="9572692" cy="462904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23" name="822 Conector recto de flecha"/>
          <p:cNvCxnSpPr>
            <a:endCxn id="618" idx="0"/>
          </p:cNvCxnSpPr>
          <p:nvPr/>
        </p:nvCxnSpPr>
        <p:spPr>
          <a:xfrm rot="16200000" flipH="1">
            <a:off x="13137050" y="23718869"/>
            <a:ext cx="784836" cy="2190754"/>
          </a:xfrm>
          <a:prstGeom prst="straightConnector1">
            <a:avLst/>
          </a:prstGeom>
          <a:ln w="793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5" name="824 Conector recto de flecha"/>
          <p:cNvCxnSpPr/>
          <p:nvPr/>
        </p:nvCxnSpPr>
        <p:spPr>
          <a:xfrm rot="10800000" flipV="1">
            <a:off x="14982035" y="24345929"/>
            <a:ext cx="1428760" cy="789297"/>
          </a:xfrm>
          <a:prstGeom prst="straightConnector1">
            <a:avLst/>
          </a:prstGeom>
          <a:ln w="793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979738" y="9710686"/>
            <a:ext cx="4071937" cy="3133725"/>
            <a:chOff x="1877" y="5802"/>
            <a:chExt cx="2565" cy="1974"/>
          </a:xfrm>
        </p:grpSpPr>
        <p:sp>
          <p:nvSpPr>
            <p:cNvPr id="1038" name="AutoShape 14"/>
            <p:cNvSpPr>
              <a:spLocks noChangeAspect="1" noChangeArrowheads="1" noTextEdit="1"/>
            </p:cNvSpPr>
            <p:nvPr/>
          </p:nvSpPr>
          <p:spPr bwMode="auto">
            <a:xfrm>
              <a:off x="1877" y="5802"/>
              <a:ext cx="2565" cy="1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solidFill>
                  <a:schemeClr val="bg1"/>
                </a:solidFill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2028" y="6207"/>
              <a:ext cx="16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30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Arial" pitchFamily="34" charset="0"/>
                </a:rPr>
                <a:t>R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2175" y="6314"/>
              <a:ext cx="6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Arial" pitchFamily="34" charset="0"/>
                </a:rPr>
                <a:t>f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2332" y="6207"/>
              <a:ext cx="13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30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Arial" pitchFamily="34" charset="0"/>
                </a:rPr>
                <a:t>+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2676" y="6207"/>
              <a:ext cx="21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30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Arial" pitchFamily="34" charset="0"/>
                </a:rPr>
                <a:t>M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3923" y="6192"/>
              <a:ext cx="16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30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Arial" pitchFamily="34" charset="0"/>
                </a:rPr>
                <a:t>R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4070" y="6299"/>
              <a:ext cx="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Arial" pitchFamily="34" charset="0"/>
                </a:rPr>
                <a:t>b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3242" y="5893"/>
              <a:ext cx="17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30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Arial" pitchFamily="34" charset="0"/>
                </a:rPr>
                <a:t>K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>
              <a:off x="2297" y="6693"/>
              <a:ext cx="12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30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Arial" pitchFamily="34" charset="0"/>
                </a:rPr>
                <a:t>k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Rectangle 27"/>
            <p:cNvSpPr>
              <a:spLocks noChangeArrowheads="1"/>
            </p:cNvSpPr>
            <p:nvPr/>
          </p:nvSpPr>
          <p:spPr bwMode="auto">
            <a:xfrm>
              <a:off x="2405" y="6800"/>
              <a:ext cx="6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Arial" pitchFamily="34" charset="0"/>
                </a:rPr>
                <a:t>f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4113" y="6689"/>
              <a:ext cx="12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30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Arial" pitchFamily="34" charset="0"/>
                </a:rPr>
                <a:t>k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6" name="Rectangle 32"/>
            <p:cNvSpPr>
              <a:spLocks noChangeArrowheads="1"/>
            </p:cNvSpPr>
            <p:nvPr/>
          </p:nvSpPr>
          <p:spPr bwMode="auto">
            <a:xfrm>
              <a:off x="4221" y="6796"/>
              <a:ext cx="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Arial" pitchFamily="34" charset="0"/>
                </a:rPr>
                <a:t>b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>
              <a:off x="2585" y="7180"/>
              <a:ext cx="1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30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Arial" pitchFamily="34" charset="0"/>
                </a:rPr>
                <a:t>P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auto">
            <a:xfrm>
              <a:off x="2732" y="7180"/>
              <a:ext cx="8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30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Arial" pitchFamily="34" charset="0"/>
                </a:rPr>
                <a:t>r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Rectangle 35"/>
            <p:cNvSpPr>
              <a:spLocks noChangeArrowheads="1"/>
            </p:cNvSpPr>
            <p:nvPr/>
          </p:nvSpPr>
          <p:spPr bwMode="auto">
            <a:xfrm>
              <a:off x="2826" y="7180"/>
              <a:ext cx="12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30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Arial" pitchFamily="34" charset="0"/>
                </a:rPr>
                <a:t>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0" name="Rectangle 36"/>
            <p:cNvSpPr>
              <a:spLocks noChangeArrowheads="1"/>
            </p:cNvSpPr>
            <p:nvPr/>
          </p:nvSpPr>
          <p:spPr bwMode="auto">
            <a:xfrm>
              <a:off x="2948" y="7180"/>
              <a:ext cx="12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30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Arial" pitchFamily="34" charset="0"/>
                </a:rPr>
                <a:t>d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1" name="Rectangle 37"/>
            <p:cNvSpPr>
              <a:spLocks noChangeArrowheads="1"/>
            </p:cNvSpPr>
            <p:nvPr/>
          </p:nvSpPr>
          <p:spPr bwMode="auto">
            <a:xfrm>
              <a:off x="3068" y="7180"/>
              <a:ext cx="12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30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Arial" pitchFamily="34" charset="0"/>
                </a:rPr>
                <a:t>u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2" name="Rectangle 38"/>
            <p:cNvSpPr>
              <a:spLocks noChangeArrowheads="1"/>
            </p:cNvSpPr>
            <p:nvPr/>
          </p:nvSpPr>
          <p:spPr bwMode="auto">
            <a:xfrm>
              <a:off x="3190" y="7180"/>
              <a:ext cx="10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30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Arial" pitchFamily="34" charset="0"/>
                </a:rPr>
                <a:t>c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3" name="Rectangle 39"/>
            <p:cNvSpPr>
              <a:spLocks noChangeArrowheads="1"/>
            </p:cNvSpPr>
            <p:nvPr/>
          </p:nvSpPr>
          <p:spPr bwMode="auto">
            <a:xfrm>
              <a:off x="3298" y="7180"/>
              <a:ext cx="6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30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Arial" pitchFamily="34" charset="0"/>
                </a:rPr>
                <a:t>t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4" name="Rectangle 40"/>
            <p:cNvSpPr>
              <a:spLocks noChangeArrowheads="1"/>
            </p:cNvSpPr>
            <p:nvPr/>
          </p:nvSpPr>
          <p:spPr bwMode="auto">
            <a:xfrm>
              <a:off x="3367" y="7180"/>
              <a:ext cx="9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30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Arial" pitchFamily="34" charset="0"/>
                </a:rPr>
                <a:t>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566" name="565 Conector recto de flecha"/>
          <p:cNvCxnSpPr/>
          <p:nvPr/>
        </p:nvCxnSpPr>
        <p:spPr>
          <a:xfrm rot="5400000">
            <a:off x="2863917" y="11289013"/>
            <a:ext cx="957497" cy="10049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7" name="566 Conector recto de flecha"/>
          <p:cNvCxnSpPr/>
          <p:nvPr/>
        </p:nvCxnSpPr>
        <p:spPr>
          <a:xfrm rot="5400000">
            <a:off x="5854264" y="11317816"/>
            <a:ext cx="957497" cy="10049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568 Conector recto de flecha"/>
          <p:cNvCxnSpPr/>
          <p:nvPr/>
        </p:nvCxnSpPr>
        <p:spPr>
          <a:xfrm>
            <a:off x="4766401" y="10558340"/>
            <a:ext cx="1000132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1" name="570 Conector recto de flecha"/>
          <p:cNvCxnSpPr/>
          <p:nvPr/>
        </p:nvCxnSpPr>
        <p:spPr>
          <a:xfrm flipH="1">
            <a:off x="4766401" y="10710740"/>
            <a:ext cx="1000132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7" name="616 Rectángulo"/>
          <p:cNvSpPr/>
          <p:nvPr/>
        </p:nvSpPr>
        <p:spPr>
          <a:xfrm>
            <a:off x="15127293" y="13201601"/>
            <a:ext cx="69271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200" dirty="0" smtClean="0"/>
              <a:t>In </a:t>
            </a:r>
            <a:r>
              <a:rPr lang="es-ES" sz="3200" dirty="0" err="1" smtClean="0"/>
              <a:t>order</a:t>
            </a:r>
            <a:r>
              <a:rPr lang="es-ES" sz="3200" dirty="0" smtClean="0"/>
              <a:t> </a:t>
            </a:r>
            <a:r>
              <a:rPr lang="es-ES" sz="3200" dirty="0" err="1" smtClean="0"/>
              <a:t>to</a:t>
            </a:r>
            <a:r>
              <a:rPr lang="es-ES" sz="3200" dirty="0" smtClean="0"/>
              <a:t> </a:t>
            </a:r>
            <a:r>
              <a:rPr lang="es-ES" sz="3200" dirty="0" err="1" smtClean="0"/>
              <a:t>check</a:t>
            </a:r>
            <a:r>
              <a:rPr lang="es-ES" sz="3200" dirty="0" smtClean="0"/>
              <a:t> </a:t>
            </a:r>
            <a:r>
              <a:rPr lang="es-ES" sz="3200" dirty="0" err="1" smtClean="0"/>
              <a:t>this</a:t>
            </a:r>
            <a:r>
              <a:rPr lang="es-ES" sz="3200" dirty="0" smtClean="0"/>
              <a:t> </a:t>
            </a:r>
            <a:r>
              <a:rPr lang="es-ES" sz="3200" dirty="0" err="1" smtClean="0"/>
              <a:t>model</a:t>
            </a:r>
            <a:r>
              <a:rPr lang="es-ES" sz="3200" dirty="0" smtClean="0"/>
              <a:t>, </a:t>
            </a:r>
            <a:r>
              <a:rPr lang="en-US" sz="3200" dirty="0" smtClean="0"/>
              <a:t>the quenching of the excited state of 1-pyrene-carboxaldehyde by iodide</a:t>
            </a:r>
            <a:r>
              <a:rPr lang="es-ES" sz="3200" dirty="0" smtClean="0"/>
              <a:t> </a:t>
            </a:r>
            <a:r>
              <a:rPr lang="es-ES" sz="3200" dirty="0" err="1" smtClean="0"/>
              <a:t>was</a:t>
            </a:r>
            <a:r>
              <a:rPr lang="es-ES" sz="3200" dirty="0" smtClean="0"/>
              <a:t> </a:t>
            </a:r>
            <a:r>
              <a:rPr lang="es-ES" sz="3200" dirty="0" err="1" smtClean="0"/>
              <a:t>studied</a:t>
            </a:r>
            <a:r>
              <a:rPr lang="es-ES" sz="3200" dirty="0" smtClean="0"/>
              <a:t>. </a:t>
            </a:r>
            <a:r>
              <a:rPr lang="es-ES" sz="3200" dirty="0" err="1" smtClean="0"/>
              <a:t>These</a:t>
            </a:r>
            <a:r>
              <a:rPr lang="es-ES" sz="3200" dirty="0" smtClean="0"/>
              <a:t> </a:t>
            </a:r>
            <a:r>
              <a:rPr lang="es-ES" sz="3200" dirty="0" err="1" smtClean="0"/>
              <a:t>studies</a:t>
            </a:r>
            <a:r>
              <a:rPr lang="es-ES" sz="3200" dirty="0" smtClean="0"/>
              <a:t> </a:t>
            </a:r>
            <a:r>
              <a:rPr lang="es-ES" sz="3200" dirty="0" err="1" smtClean="0"/>
              <a:t>was</a:t>
            </a:r>
            <a:r>
              <a:rPr lang="es-ES" sz="3200" dirty="0" smtClean="0"/>
              <a:t> </a:t>
            </a:r>
            <a:r>
              <a:rPr lang="es-ES" sz="3200" dirty="0" err="1" smtClean="0"/>
              <a:t>carried</a:t>
            </a:r>
            <a:r>
              <a:rPr lang="es-ES" sz="3200" dirty="0" smtClean="0"/>
              <a:t> </a:t>
            </a:r>
            <a:r>
              <a:rPr lang="es-ES" sz="3200" dirty="0" err="1" smtClean="0"/>
              <a:t>out</a:t>
            </a:r>
            <a:r>
              <a:rPr lang="es-ES" sz="3200" dirty="0" smtClean="0"/>
              <a:t> </a:t>
            </a:r>
            <a:r>
              <a:rPr lang="en-US" sz="3200" dirty="0" smtClean="0"/>
              <a:t>in the presence of DNA and β-</a:t>
            </a:r>
            <a:r>
              <a:rPr lang="en-US" sz="3200" dirty="0" err="1" smtClean="0"/>
              <a:t>cyclodextrin</a:t>
            </a:r>
            <a:r>
              <a:rPr lang="en-US" sz="3200" dirty="0" smtClean="0"/>
              <a:t> (β –CD), two receptors of different characteristics</a:t>
            </a:r>
            <a:r>
              <a:rPr lang="es-ES" sz="3200" dirty="0" smtClean="0"/>
              <a:t>.</a:t>
            </a:r>
          </a:p>
        </p:txBody>
      </p:sp>
      <p:sp>
        <p:nvSpPr>
          <p:cNvPr id="623" name="622 Rectángulo"/>
          <p:cNvSpPr/>
          <p:nvPr/>
        </p:nvSpPr>
        <p:spPr>
          <a:xfrm>
            <a:off x="15053473" y="17267919"/>
            <a:ext cx="125507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3A79C6"/>
                </a:solidFill>
              </a:rPr>
              <a:t>The idea is to determine K by a classical procedure and compare the value obtained with that resulting from using equations 2-4.</a:t>
            </a:r>
            <a:endParaRPr lang="es-ES" sz="3200" b="1" dirty="0">
              <a:solidFill>
                <a:srgbClr val="3A79C6"/>
              </a:solidFill>
            </a:endParaRPr>
          </a:p>
        </p:txBody>
      </p:sp>
      <p:grpSp>
        <p:nvGrpSpPr>
          <p:cNvPr id="625" name="624 Grupo"/>
          <p:cNvGrpSpPr/>
          <p:nvPr/>
        </p:nvGrpSpPr>
        <p:grpSpPr>
          <a:xfrm>
            <a:off x="3409079" y="9423992"/>
            <a:ext cx="5286263" cy="2491671"/>
            <a:chOff x="2727285" y="9174903"/>
            <a:chExt cx="4080651" cy="1850800"/>
          </a:xfrm>
        </p:grpSpPr>
        <p:sp>
          <p:nvSpPr>
            <p:cNvPr id="646" name="645 Elipse"/>
            <p:cNvSpPr/>
            <p:nvPr/>
          </p:nvSpPr>
          <p:spPr>
            <a:xfrm>
              <a:off x="3766269" y="9805276"/>
              <a:ext cx="785818" cy="50604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53" name="652 CuadroTexto"/>
            <p:cNvSpPr txBox="1"/>
            <p:nvPr/>
          </p:nvSpPr>
          <p:spPr>
            <a:xfrm>
              <a:off x="5374268" y="9695753"/>
              <a:ext cx="1433668" cy="6401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500" dirty="0" err="1" smtClean="0"/>
                <a:t>Fast</a:t>
              </a:r>
              <a:r>
                <a:rPr lang="es-ES" sz="2500" dirty="0" smtClean="0"/>
                <a:t> </a:t>
              </a:r>
            </a:p>
            <a:p>
              <a:pPr algn="ctr"/>
              <a:r>
                <a:rPr lang="es-ES" sz="2500" dirty="0" smtClean="0"/>
                <a:t>in </a:t>
              </a:r>
              <a:r>
                <a:rPr lang="es-ES" sz="2500" dirty="0" err="1" smtClean="0"/>
                <a:t>realtion</a:t>
              </a:r>
              <a:r>
                <a:rPr lang="es-ES" sz="2500" dirty="0" smtClean="0"/>
                <a:t> </a:t>
              </a:r>
              <a:r>
                <a:rPr lang="es-ES" sz="2500" dirty="0" err="1" smtClean="0"/>
                <a:t>to</a:t>
              </a:r>
              <a:endParaRPr lang="es-ES" sz="2500" dirty="0"/>
            </a:p>
          </p:txBody>
        </p:sp>
        <p:sp>
          <p:nvSpPr>
            <p:cNvPr id="670" name="669 Flecha curvada hacia abajo"/>
            <p:cNvSpPr/>
            <p:nvPr/>
          </p:nvSpPr>
          <p:spPr>
            <a:xfrm rot="21362631">
              <a:off x="4357105" y="9174903"/>
              <a:ext cx="1805908" cy="682884"/>
            </a:xfrm>
            <a:prstGeom prst="curved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671" name="670 Flecha curvada hacia abajo"/>
            <p:cNvSpPr/>
            <p:nvPr/>
          </p:nvSpPr>
          <p:spPr>
            <a:xfrm rot="9188183">
              <a:off x="5459213" y="10494749"/>
              <a:ext cx="914967" cy="431764"/>
            </a:xfrm>
            <a:prstGeom prst="curvedDownArrow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672" name="671 Elipse"/>
            <p:cNvSpPr/>
            <p:nvPr/>
          </p:nvSpPr>
          <p:spPr>
            <a:xfrm>
              <a:off x="2727285" y="10311323"/>
              <a:ext cx="2786082" cy="714380"/>
            </a:xfrm>
            <a:prstGeom prst="ellipse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568" name="567 Placa"/>
          <p:cNvSpPr/>
          <p:nvPr/>
        </p:nvSpPr>
        <p:spPr>
          <a:xfrm>
            <a:off x="15553539" y="11272775"/>
            <a:ext cx="2357454" cy="1500198"/>
          </a:xfrm>
          <a:prstGeom prst="plaqu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tabLst>
                <a:tab pos="2928938" algn="ctr"/>
                <a:tab pos="4114800" algn="l"/>
                <a:tab pos="5400675" algn="r"/>
              </a:tabLst>
            </a:pPr>
            <a:r>
              <a:rPr lang="es-ES" sz="2000" b="1" cap="all" dirty="0" err="1" smtClean="0">
                <a:ln w="0"/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ea typeface="Times New Roman"/>
              </a:rPr>
              <a:t>Assumption</a:t>
            </a:r>
            <a:r>
              <a:rPr lang="es-ES" sz="2000" b="1" cap="all" dirty="0" smtClean="0">
                <a:ln w="0"/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ea typeface="Times New Roman"/>
              </a:rPr>
              <a:t>: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tabLst>
                <a:tab pos="2928938" algn="ctr"/>
                <a:tab pos="4114800" algn="l"/>
                <a:tab pos="5400675" algn="r"/>
              </a:tabLst>
            </a:pPr>
            <a:r>
              <a:rPr lang="es-ES" sz="2000" b="1" cap="all" dirty="0" err="1" smtClean="0">
                <a:ln w="0"/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ea typeface="Times New Roman"/>
              </a:rPr>
              <a:t>Homogeneous</a:t>
            </a:r>
            <a:r>
              <a:rPr lang="es-ES" sz="2000" b="1" cap="all" dirty="0" smtClean="0">
                <a:ln w="0"/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ea typeface="Times New Roman"/>
              </a:rPr>
              <a:t> </a:t>
            </a:r>
            <a:r>
              <a:rPr lang="es-ES" sz="2000" b="1" cap="all" dirty="0" err="1" smtClean="0">
                <a:ln w="0"/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ea typeface="Times New Roman"/>
              </a:rPr>
              <a:t>distribution</a:t>
            </a:r>
            <a:r>
              <a:rPr lang="es-ES" sz="2000" b="1" cap="all" dirty="0" smtClean="0">
                <a:ln w="0"/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ea typeface="Times New Roman"/>
              </a:rPr>
              <a:t> of Q</a:t>
            </a:r>
          </a:p>
        </p:txBody>
      </p:sp>
      <p:sp>
        <p:nvSpPr>
          <p:cNvPr id="554" name="553 Rectángulo redondeado"/>
          <p:cNvSpPr/>
          <p:nvPr/>
        </p:nvSpPr>
        <p:spPr>
          <a:xfrm>
            <a:off x="2551823" y="6343553"/>
            <a:ext cx="4788000" cy="1000132"/>
          </a:xfrm>
          <a:prstGeom prst="roundRect">
            <a:avLst/>
          </a:prstGeom>
          <a:ln w="762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cap="all" dirty="0" err="1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Pseudophase</a:t>
            </a:r>
            <a:r>
              <a:rPr lang="es-ES" sz="3600" cap="all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 </a:t>
            </a:r>
            <a:r>
              <a:rPr lang="es-ES" sz="3600" cap="all" dirty="0" err="1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</a:rPr>
              <a:t>Model</a:t>
            </a:r>
            <a:endParaRPr lang="es-ES" sz="3600" cap="all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65" name="564 Rectángulo redondeado"/>
          <p:cNvSpPr/>
          <p:nvPr/>
        </p:nvSpPr>
        <p:spPr>
          <a:xfrm>
            <a:off x="14982035" y="7629437"/>
            <a:ext cx="12215898" cy="1071570"/>
          </a:xfrm>
          <a:prstGeom prst="roundRect">
            <a:avLst/>
          </a:prstGeom>
          <a:ln w="762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SLOW EXCHANGE LIMIT</a:t>
            </a:r>
          </a:p>
          <a:p>
            <a:pPr algn="ctr"/>
            <a:r>
              <a:rPr lang="es-ES" sz="30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STEADY-STATE MEASUREMENTS</a:t>
            </a:r>
            <a:endParaRPr lang="es-ES" sz="30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0" y="0"/>
            <a:ext cx="288210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11124383" y="27407910"/>
          <a:ext cx="1071570" cy="295605"/>
        </p:xfrm>
        <a:graphic>
          <a:graphicData uri="http://schemas.openxmlformats.org/presentationml/2006/ole">
            <p:oleObj spid="_x0000_s1037" name="Equation" r:id="rId13" imgW="812447" imgH="241195" progId="Equation.DSMT4">
              <p:embed/>
            </p:oleObj>
          </a:graphicData>
        </a:graphic>
      </p:graphicFrame>
      <p:sp>
        <p:nvSpPr>
          <p:cNvPr id="570" name="569 CuadroTexto"/>
          <p:cNvSpPr txBox="1"/>
          <p:nvPr/>
        </p:nvSpPr>
        <p:spPr>
          <a:xfrm>
            <a:off x="18663948" y="36227082"/>
            <a:ext cx="9319803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1475" indent="-371475"/>
            <a:r>
              <a:rPr lang="es-ES" sz="3000" dirty="0" smtClean="0"/>
              <a:t>[</a:t>
            </a:r>
            <a:r>
              <a:rPr lang="es-ES" sz="2500" dirty="0" smtClean="0"/>
              <a:t>1]</a:t>
            </a:r>
            <a:r>
              <a:rPr lang="en-US" sz="2500" dirty="0" smtClean="0">
                <a:ea typeface="Calibri"/>
                <a:cs typeface="Times New Roman"/>
              </a:rPr>
              <a:t> F.M. </a:t>
            </a:r>
            <a:r>
              <a:rPr lang="en-US" sz="2500" dirty="0" err="1" smtClean="0">
                <a:ea typeface="Calibri"/>
                <a:cs typeface="Times New Roman"/>
              </a:rPr>
              <a:t>Menger</a:t>
            </a:r>
            <a:r>
              <a:rPr lang="en-US" sz="2500" dirty="0" smtClean="0">
                <a:ea typeface="Calibri"/>
                <a:cs typeface="Times New Roman"/>
              </a:rPr>
              <a:t>, C.E. </a:t>
            </a:r>
            <a:r>
              <a:rPr lang="en-US" sz="2500" dirty="0" err="1" smtClean="0">
                <a:ea typeface="Calibri"/>
                <a:cs typeface="Times New Roman"/>
              </a:rPr>
              <a:t>Portnoy</a:t>
            </a:r>
            <a:r>
              <a:rPr lang="en-US" sz="2500" dirty="0" smtClean="0">
                <a:ea typeface="Calibri"/>
                <a:cs typeface="Times New Roman"/>
              </a:rPr>
              <a:t>, J. Am. </a:t>
            </a:r>
            <a:r>
              <a:rPr lang="en-US" sz="2500" dirty="0" err="1" smtClean="0">
                <a:ea typeface="Calibri"/>
                <a:cs typeface="Times New Roman"/>
              </a:rPr>
              <a:t>Chem.Soc</a:t>
            </a:r>
            <a:r>
              <a:rPr lang="en-US" sz="2500" dirty="0" smtClean="0">
                <a:ea typeface="Calibri"/>
                <a:cs typeface="Times New Roman"/>
              </a:rPr>
              <a:t>. 89 (1967) 4698-4703. </a:t>
            </a:r>
          </a:p>
          <a:p>
            <a:pPr marL="371475" indent="-371475"/>
            <a:r>
              <a:rPr lang="en-US" sz="2500" dirty="0" smtClean="0"/>
              <a:t>[2] P. Lopez-</a:t>
            </a:r>
            <a:r>
              <a:rPr lang="en-US" sz="2500" dirty="0" err="1" smtClean="0"/>
              <a:t>Cornejo</a:t>
            </a:r>
            <a:r>
              <a:rPr lang="en-US" sz="2500" dirty="0" smtClean="0"/>
              <a:t>, F. Sanchez, J. Phys. Chem. B 105 (2001) 10523-10527. </a:t>
            </a:r>
          </a:p>
          <a:p>
            <a:pPr marL="371475" indent="-371475"/>
            <a:r>
              <a:rPr lang="en-US" sz="2500" dirty="0" smtClean="0"/>
              <a:t>[3] P. </a:t>
            </a:r>
            <a:r>
              <a:rPr lang="en-US" sz="2500" dirty="0" err="1" smtClean="0"/>
              <a:t>López-Cornejo</a:t>
            </a:r>
            <a:r>
              <a:rPr lang="en-US" sz="2500" dirty="0" smtClean="0"/>
              <a:t>, J.D. </a:t>
            </a:r>
            <a:r>
              <a:rPr lang="en-US" sz="2500" dirty="0" err="1" smtClean="0"/>
              <a:t>Mozo</a:t>
            </a:r>
            <a:r>
              <a:rPr lang="en-US" sz="2500" dirty="0" smtClean="0"/>
              <a:t>, E. </a:t>
            </a:r>
            <a:r>
              <a:rPr lang="en-US" sz="2500" dirty="0" err="1" smtClean="0"/>
              <a:t>Roldán</a:t>
            </a:r>
            <a:r>
              <a:rPr lang="en-US" sz="2500" dirty="0" smtClean="0"/>
              <a:t>, M .</a:t>
            </a:r>
            <a:r>
              <a:rPr lang="en-US" sz="2500" dirty="0" err="1" smtClean="0"/>
              <a:t>Domínguez</a:t>
            </a:r>
            <a:r>
              <a:rPr lang="en-US" sz="2500" dirty="0" smtClean="0"/>
              <a:t>, F. </a:t>
            </a:r>
            <a:r>
              <a:rPr lang="en-US" sz="2500" dirty="0" err="1" smtClean="0"/>
              <a:t>Sánchez</a:t>
            </a:r>
            <a:r>
              <a:rPr lang="en-US" sz="2500" dirty="0" smtClean="0"/>
              <a:t>, Chem. Phys. </a:t>
            </a:r>
            <a:r>
              <a:rPr lang="en-US" sz="2500" dirty="0" err="1" smtClean="0"/>
              <a:t>Lett</a:t>
            </a:r>
            <a:r>
              <a:rPr lang="en-US" sz="2500" dirty="0" smtClean="0"/>
              <a:t>. 352 (2002) 33-38. </a:t>
            </a:r>
            <a:endParaRPr lang="es-ES" sz="2500" dirty="0" smtClean="0"/>
          </a:p>
          <a:p>
            <a:pPr marL="371475" indent="-371475"/>
            <a:r>
              <a:rPr lang="en-US" sz="2500" dirty="0" smtClean="0"/>
              <a:t>[4] E. </a:t>
            </a:r>
            <a:r>
              <a:rPr lang="en-US" sz="2500" dirty="0" err="1" smtClean="0"/>
              <a:t>Pelizzetti</a:t>
            </a:r>
            <a:r>
              <a:rPr lang="en-US" sz="2500" dirty="0" smtClean="0"/>
              <a:t>, E. </a:t>
            </a:r>
            <a:r>
              <a:rPr lang="en-US" sz="2500" dirty="0" err="1" smtClean="0"/>
              <a:t>Pramauro</a:t>
            </a:r>
            <a:r>
              <a:rPr lang="en-US" sz="2500" dirty="0" smtClean="0"/>
              <a:t>, </a:t>
            </a:r>
            <a:r>
              <a:rPr lang="en-US" sz="2500" dirty="0" err="1" smtClean="0"/>
              <a:t>Inorg.Chem</a:t>
            </a:r>
            <a:r>
              <a:rPr lang="en-US" sz="2500" dirty="0" smtClean="0"/>
              <a:t>. 18 (1979) 882-883. </a:t>
            </a:r>
            <a:endParaRPr lang="es-ES" sz="2500" dirty="0" smtClean="0"/>
          </a:p>
          <a:p>
            <a:pPr marL="371475" indent="-371475"/>
            <a:r>
              <a:rPr lang="en-US" sz="2500" dirty="0" smtClean="0"/>
              <a:t>[5] T. Lopes-Costa, F. Sanchez, P. Lopez-</a:t>
            </a:r>
            <a:r>
              <a:rPr lang="en-US" sz="2500" dirty="0" err="1" smtClean="0"/>
              <a:t>Cornejo</a:t>
            </a:r>
            <a:r>
              <a:rPr lang="en-US" sz="2500" dirty="0" smtClean="0"/>
              <a:t>, J. Phys. Chem. B 113 (2009) 9373-9378. </a:t>
            </a:r>
          </a:p>
          <a:p>
            <a:pPr marL="371475" indent="-371475"/>
            <a:r>
              <a:rPr lang="en-US" sz="2500" dirty="0" smtClean="0"/>
              <a:t>[6] M. </a:t>
            </a:r>
            <a:r>
              <a:rPr lang="en-US" sz="2500" dirty="0" err="1" smtClean="0"/>
              <a:t>Marchena</a:t>
            </a:r>
            <a:r>
              <a:rPr lang="en-US" sz="2500" dirty="0" smtClean="0"/>
              <a:t>, F. Sanchez, </a:t>
            </a:r>
            <a:r>
              <a:rPr lang="en-US" sz="2500" dirty="0" err="1" smtClean="0"/>
              <a:t>Prog</a:t>
            </a:r>
            <a:r>
              <a:rPr lang="en-US" sz="2500" dirty="0" smtClean="0"/>
              <a:t>. React. </a:t>
            </a:r>
            <a:r>
              <a:rPr lang="en-US" sz="2500" dirty="0" err="1" smtClean="0"/>
              <a:t>Kinet</a:t>
            </a:r>
            <a:r>
              <a:rPr lang="en-US" sz="2500" dirty="0" smtClean="0"/>
              <a:t>. Mech. 35 (2010) 27-80. </a:t>
            </a:r>
            <a:endParaRPr lang="es-ES" sz="2500" dirty="0" smtClean="0"/>
          </a:p>
          <a:p>
            <a:pPr marL="371475" indent="-371475"/>
            <a:endParaRPr lang="es-E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855</Words>
  <Application>Microsoft Office PowerPoint</Application>
  <PresentationFormat>Personalizado</PresentationFormat>
  <Paragraphs>181</Paragraphs>
  <Slides>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Tema de Office</vt:lpstr>
      <vt:lpstr>Equation</vt:lpstr>
      <vt:lpstr>Diapositiva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Dpto. Química Física</cp:lastModifiedBy>
  <cp:revision>64</cp:revision>
  <dcterms:created xsi:type="dcterms:W3CDTF">2010-11-17T09:23:01Z</dcterms:created>
  <dcterms:modified xsi:type="dcterms:W3CDTF">2011-03-04T10:36:32Z</dcterms:modified>
</cp:coreProperties>
</file>