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9" r:id="rId19"/>
    <p:sldId id="277" r:id="rId20"/>
    <p:sldId id="281" r:id="rId21"/>
    <p:sldId id="265" r:id="rId22"/>
    <p:sldId id="266" r:id="rId23"/>
    <p:sldId id="267" r:id="rId24"/>
    <p:sldId id="272" r:id="rId25"/>
    <p:sldId id="278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CF9-7B73-404F-9F1B-90D47C9299F5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FB50-D43D-4DCD-82BB-63A3B5A1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ltGray">
          <a:xfrm>
            <a:off x="0" y="0"/>
            <a:ext cx="9144000" cy="9807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8" name="Picture 12" descr="LeedsUni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0"/>
            <a:ext cx="2463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CF9-7B73-404F-9F1B-90D47C9299F5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FB50-D43D-4DCD-82BB-63A3B5A11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CF9-7B73-404F-9F1B-90D47C9299F5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FB50-D43D-4DCD-82BB-63A3B5A11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ChangeArrowheads="1"/>
          </p:cNvSpPr>
          <p:nvPr userDrawn="1"/>
        </p:nvSpPr>
        <p:spPr bwMode="ltGray">
          <a:xfrm>
            <a:off x="0" y="0"/>
            <a:ext cx="9144000" cy="9807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63408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8" name="Picture 12" descr="LeedsUni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0"/>
            <a:ext cx="2463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CF9-7B73-404F-9F1B-90D47C9299F5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FB50-D43D-4DCD-82BB-63A3B5A11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CF9-7B73-404F-9F1B-90D47C9299F5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FB50-D43D-4DCD-82BB-63A3B5A11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CF9-7B73-404F-9F1B-90D47C9299F5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FB50-D43D-4DCD-82BB-63A3B5A11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CF9-7B73-404F-9F1B-90D47C9299F5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FB50-D43D-4DCD-82BB-63A3B5A11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CF9-7B73-404F-9F1B-90D47C9299F5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FB50-D43D-4DCD-82BB-63A3B5A11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CF9-7B73-404F-9F1B-90D47C9299F5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FB50-D43D-4DCD-82BB-63A3B5A11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CF9-7B73-404F-9F1B-90D47C9299F5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FB50-D43D-4DCD-82BB-63A3B5A11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D2CF9-7B73-404F-9F1B-90D47C9299F5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8FB50-D43D-4DCD-82BB-63A3B5A11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Kinetics and OH yield measurements to constrain energy barriers in the CH</a:t>
            </a:r>
            <a:r>
              <a:rPr lang="en-GB" baseline="-25000" dirty="0" smtClean="0"/>
              <a:t>3</a:t>
            </a:r>
            <a:r>
              <a:rPr lang="en-GB" dirty="0" smtClean="0"/>
              <a:t>OCH</a:t>
            </a:r>
            <a:r>
              <a:rPr lang="en-GB" baseline="-25000" dirty="0" smtClean="0"/>
              <a:t>2</a:t>
            </a:r>
            <a:r>
              <a:rPr lang="en-GB" dirty="0" smtClean="0"/>
              <a:t> + O</a:t>
            </a:r>
            <a:r>
              <a:rPr lang="en-GB" baseline="-25000" dirty="0" smtClean="0"/>
              <a:t>2</a:t>
            </a:r>
            <a:r>
              <a:rPr lang="en-GB" dirty="0" smtClean="0"/>
              <a:t> reaction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6984776" cy="2351112"/>
          </a:xfrm>
        </p:spPr>
        <p:txBody>
          <a:bodyPr>
            <a:normAutofit fontScale="92500"/>
          </a:bodyPr>
          <a:lstStyle/>
          <a:p>
            <a:r>
              <a:rPr lang="en-GB" dirty="0" err="1" smtClean="0"/>
              <a:t>Arkke</a:t>
            </a:r>
            <a:r>
              <a:rPr lang="en-GB" dirty="0" smtClean="0"/>
              <a:t> </a:t>
            </a:r>
            <a:r>
              <a:rPr lang="en-GB" dirty="0" err="1" smtClean="0"/>
              <a:t>Eskola</a:t>
            </a:r>
            <a:r>
              <a:rPr lang="en-GB" dirty="0" smtClean="0"/>
              <a:t>, Scott Carr, Robin Shannon, Mark Blitz, Mike Pilling, Struan Robertson, </a:t>
            </a:r>
            <a:r>
              <a:rPr lang="en-GB" u="sng" dirty="0" smtClean="0"/>
              <a:t>Paul </a:t>
            </a:r>
            <a:r>
              <a:rPr lang="en-GB" u="sng" dirty="0" err="1" smtClean="0"/>
              <a:t>Seakins</a:t>
            </a:r>
            <a:r>
              <a:rPr lang="en-GB" u="sng" dirty="0" smtClean="0"/>
              <a:t> </a:t>
            </a:r>
            <a:r>
              <a:rPr lang="en-GB" dirty="0" smtClean="0"/>
              <a:t>and </a:t>
            </a:r>
            <a:r>
              <a:rPr lang="en-GB" dirty="0" err="1" smtClean="0"/>
              <a:t>Baoshan</a:t>
            </a:r>
            <a:r>
              <a:rPr lang="en-GB" dirty="0" smtClean="0"/>
              <a:t> Wang</a:t>
            </a:r>
          </a:p>
          <a:p>
            <a:r>
              <a:rPr lang="en-GB" dirty="0" smtClean="0"/>
              <a:t>University of Leeds, 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Results – Yields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 plot of 1/</a:t>
            </a:r>
            <a:r>
              <a:rPr lang="el-GR" dirty="0" smtClean="0"/>
              <a:t>β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[He] should be a straight line</a:t>
            </a:r>
          </a:p>
          <a:p>
            <a:r>
              <a:rPr lang="en-GB" dirty="0" smtClean="0"/>
              <a:t>Make reference pressure close to zero (5 </a:t>
            </a:r>
            <a:r>
              <a:rPr lang="en-GB" dirty="0" err="1" smtClean="0"/>
              <a:t>Torr</a:t>
            </a:r>
            <a:r>
              <a:rPr lang="en-GB" dirty="0" smtClean="0"/>
              <a:t>) so extrapolation is short. </a:t>
            </a:r>
          </a:p>
          <a:p>
            <a:r>
              <a:rPr lang="en-GB" dirty="0" smtClean="0"/>
              <a:t>Assumes no other channel other than OH production at zero pressure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899591" y="1124744"/>
          <a:ext cx="4308223" cy="1368152"/>
        </p:xfrm>
        <a:graphic>
          <a:graphicData uri="http://schemas.openxmlformats.org/presentationml/2006/ole">
            <p:oleObj spid="_x0000_s25603" name="Equation" r:id="rId3" imgW="1409088" imgH="444307" progId="Equation.3">
              <p:embed/>
            </p:oleObj>
          </a:graphicData>
        </a:graphic>
      </p:graphicFrame>
      <p:pic>
        <p:nvPicPr>
          <p:cNvPr id="8" name="Picture 7" descr="Fig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980728"/>
            <a:ext cx="4248472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Determination of yields via kinetics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Monitor OH decays in the presence of DME and DME/O</a:t>
            </a:r>
            <a:r>
              <a:rPr lang="en-GB" baseline="-25000" dirty="0" smtClean="0"/>
              <a:t>2</a:t>
            </a:r>
            <a:r>
              <a:rPr lang="en-GB" dirty="0" smtClean="0"/>
              <a:t>. In latter case OH is regenerated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92896"/>
            <a:ext cx="424847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Determination of yields via kinetics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323528" y="1268760"/>
          <a:ext cx="2940327" cy="360040"/>
        </p:xfrm>
        <a:graphic>
          <a:graphicData uri="http://schemas.openxmlformats.org/presentationml/2006/ole">
            <p:oleObj spid="_x0000_s26625" name="Equation" r:id="rId3" imgW="1866900" imgH="228600" progId="Equation.3">
              <p:embed/>
            </p:oleObj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635896" y="1268760"/>
          <a:ext cx="5340593" cy="360040"/>
        </p:xfrm>
        <a:graphic>
          <a:graphicData uri="http://schemas.openxmlformats.org/presentationml/2006/ole">
            <p:oleObj spid="_x0000_s26627" name="Equation" r:id="rId4" imgW="3390900" imgH="228600" progId="Equation.3">
              <p:embed/>
            </p:oleObj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3275856" y="1916832"/>
          <a:ext cx="2583816" cy="1080120"/>
        </p:xfrm>
        <a:graphic>
          <a:graphicData uri="http://schemas.openxmlformats.org/presentationml/2006/ole">
            <p:oleObj spid="_x0000_s26629" name="Equation" r:id="rId5" imgW="1167893" imgH="482391" progId="Equation.3">
              <p:embed/>
            </p:oleObj>
          </a:graphicData>
        </a:graphic>
      </p:graphicFrame>
      <p:pic>
        <p:nvPicPr>
          <p:cNvPr id="10" name="Picture 9" descr="Fig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80728"/>
            <a:ext cx="4427984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Figure 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980728"/>
            <a:ext cx="4608512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Calculations </a:t>
            </a:r>
            <a:r>
              <a:rPr lang="en-GB" i="1" dirty="0" err="1" smtClean="0"/>
              <a:t>ab</a:t>
            </a:r>
            <a:r>
              <a:rPr lang="en-GB" i="1" dirty="0" smtClean="0"/>
              <a:t> initio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Potential energy calculated at CBS-QB//mpw1k/</a:t>
            </a:r>
            <a:r>
              <a:rPr lang="en-GB" dirty="0" err="1" smtClean="0"/>
              <a:t>avtz</a:t>
            </a:r>
            <a:r>
              <a:rPr lang="en-GB" dirty="0" smtClean="0"/>
              <a:t> level. Main channel shown: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043608" y="2636912"/>
            <a:ext cx="6640296" cy="3681700"/>
            <a:chOff x="539552" y="1556792"/>
            <a:chExt cx="6640296" cy="3681700"/>
          </a:xfrm>
        </p:grpSpPr>
        <p:grpSp>
          <p:nvGrpSpPr>
            <p:cNvPr id="5" name="Group 1"/>
            <p:cNvGrpSpPr/>
            <p:nvPr/>
          </p:nvGrpSpPr>
          <p:grpSpPr>
            <a:xfrm>
              <a:off x="539552" y="1556792"/>
              <a:ext cx="6640296" cy="3681700"/>
              <a:chOff x="539552" y="1556792"/>
              <a:chExt cx="6640296" cy="3681700"/>
            </a:xfrm>
          </p:grpSpPr>
          <p:sp>
            <p:nvSpPr>
              <p:cNvPr id="14" name="Freeform 2"/>
              <p:cNvSpPr/>
              <p:nvPr/>
            </p:nvSpPr>
            <p:spPr>
              <a:xfrm>
                <a:off x="1226634" y="1973766"/>
                <a:ext cx="5307981" cy="2838150"/>
              </a:xfrm>
              <a:custGeom>
                <a:avLst/>
                <a:gdLst>
                  <a:gd name="connsiteX0" fmla="*/ 0 w 5307981"/>
                  <a:gd name="connsiteY0" fmla="*/ 0 h 3029414"/>
                  <a:gd name="connsiteX1" fmla="*/ 1360449 w 5307981"/>
                  <a:gd name="connsiteY1" fmla="*/ 2821258 h 3029414"/>
                  <a:gd name="connsiteX2" fmla="*/ 2364059 w 5307981"/>
                  <a:gd name="connsiteY2" fmla="*/ 1248936 h 3029414"/>
                  <a:gd name="connsiteX3" fmla="*/ 3100039 w 5307981"/>
                  <a:gd name="connsiteY3" fmla="*/ 2263697 h 3029414"/>
                  <a:gd name="connsiteX4" fmla="*/ 4047893 w 5307981"/>
                  <a:gd name="connsiteY4" fmla="*/ 680224 h 3029414"/>
                  <a:gd name="connsiteX5" fmla="*/ 5307981 w 5307981"/>
                  <a:gd name="connsiteY5" fmla="*/ 1795346 h 3029414"/>
                  <a:gd name="connsiteX0" fmla="*/ 0 w 5307981"/>
                  <a:gd name="connsiteY0" fmla="*/ 0 h 3029414"/>
                  <a:gd name="connsiteX1" fmla="*/ 1360449 w 5307981"/>
                  <a:gd name="connsiteY1" fmla="*/ 2821258 h 3029414"/>
                  <a:gd name="connsiteX2" fmla="*/ 2364059 w 5307981"/>
                  <a:gd name="connsiteY2" fmla="*/ 1248936 h 3029414"/>
                  <a:gd name="connsiteX3" fmla="*/ 3100039 w 5307981"/>
                  <a:gd name="connsiteY3" fmla="*/ 2263697 h 3029414"/>
                  <a:gd name="connsiteX4" fmla="*/ 4047893 w 5307981"/>
                  <a:gd name="connsiteY4" fmla="*/ 680224 h 3029414"/>
                  <a:gd name="connsiteX5" fmla="*/ 5307981 w 5307981"/>
                  <a:gd name="connsiteY5" fmla="*/ 1795346 h 3029414"/>
                  <a:gd name="connsiteX0" fmla="*/ 0 w 5307981"/>
                  <a:gd name="connsiteY0" fmla="*/ 0 h 2838150"/>
                  <a:gd name="connsiteX1" fmla="*/ 1360449 w 5307981"/>
                  <a:gd name="connsiteY1" fmla="*/ 2821258 h 2838150"/>
                  <a:gd name="connsiteX2" fmla="*/ 2364059 w 5307981"/>
                  <a:gd name="connsiteY2" fmla="*/ 1248936 h 2838150"/>
                  <a:gd name="connsiteX3" fmla="*/ 3100039 w 5307981"/>
                  <a:gd name="connsiteY3" fmla="*/ 2263697 h 2838150"/>
                  <a:gd name="connsiteX4" fmla="*/ 4047893 w 5307981"/>
                  <a:gd name="connsiteY4" fmla="*/ 680224 h 2838150"/>
                  <a:gd name="connsiteX5" fmla="*/ 5307981 w 5307981"/>
                  <a:gd name="connsiteY5" fmla="*/ 1795346 h 2838150"/>
                  <a:gd name="connsiteX0" fmla="*/ 0 w 5307981"/>
                  <a:gd name="connsiteY0" fmla="*/ 0 h 2838150"/>
                  <a:gd name="connsiteX1" fmla="*/ 1360449 w 5307981"/>
                  <a:gd name="connsiteY1" fmla="*/ 2821258 h 2838150"/>
                  <a:gd name="connsiteX2" fmla="*/ 2364059 w 5307981"/>
                  <a:gd name="connsiteY2" fmla="*/ 1248936 h 2838150"/>
                  <a:gd name="connsiteX3" fmla="*/ 3100039 w 5307981"/>
                  <a:gd name="connsiteY3" fmla="*/ 2263697 h 2838150"/>
                  <a:gd name="connsiteX4" fmla="*/ 4047893 w 5307981"/>
                  <a:gd name="connsiteY4" fmla="*/ 680224 h 2838150"/>
                  <a:gd name="connsiteX5" fmla="*/ 5307981 w 5307981"/>
                  <a:gd name="connsiteY5" fmla="*/ 1795346 h 2838150"/>
                  <a:gd name="connsiteX0" fmla="*/ 0 w 5307981"/>
                  <a:gd name="connsiteY0" fmla="*/ 0 h 2838150"/>
                  <a:gd name="connsiteX1" fmla="*/ 1360449 w 5307981"/>
                  <a:gd name="connsiteY1" fmla="*/ 2821258 h 2838150"/>
                  <a:gd name="connsiteX2" fmla="*/ 2364059 w 5307981"/>
                  <a:gd name="connsiteY2" fmla="*/ 1248936 h 2838150"/>
                  <a:gd name="connsiteX3" fmla="*/ 3100039 w 5307981"/>
                  <a:gd name="connsiteY3" fmla="*/ 2263697 h 2838150"/>
                  <a:gd name="connsiteX4" fmla="*/ 4047893 w 5307981"/>
                  <a:gd name="connsiteY4" fmla="*/ 680224 h 2838150"/>
                  <a:gd name="connsiteX5" fmla="*/ 5307981 w 5307981"/>
                  <a:gd name="connsiteY5" fmla="*/ 1795346 h 28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07981" h="2838150">
                    <a:moveTo>
                      <a:pt x="0" y="0"/>
                    </a:moveTo>
                    <a:cubicBezTo>
                      <a:pt x="615238" y="6484"/>
                      <a:pt x="789074" y="2838150"/>
                      <a:pt x="1360449" y="2821258"/>
                    </a:cubicBezTo>
                    <a:cubicBezTo>
                      <a:pt x="1866674" y="2811262"/>
                      <a:pt x="2074127" y="1341863"/>
                      <a:pt x="2364059" y="1248936"/>
                    </a:cubicBezTo>
                    <a:cubicBezTo>
                      <a:pt x="2653991" y="1156009"/>
                      <a:pt x="2819400" y="2358482"/>
                      <a:pt x="3100039" y="2263697"/>
                    </a:cubicBezTo>
                    <a:cubicBezTo>
                      <a:pt x="3380678" y="2168912"/>
                      <a:pt x="3679903" y="758282"/>
                      <a:pt x="4047893" y="680224"/>
                    </a:cubicBezTo>
                    <a:cubicBezTo>
                      <a:pt x="4415883" y="602166"/>
                      <a:pt x="4520642" y="1793447"/>
                      <a:pt x="5307981" y="1795346"/>
                    </a:cubicBezTo>
                  </a:path>
                </a:pathLst>
              </a:cu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9552" y="1556792"/>
                <a:ext cx="14814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CH</a:t>
                </a:r>
                <a:r>
                  <a:rPr lang="en-GB" baseline="-25000" dirty="0" smtClean="0"/>
                  <a:t>3</a:t>
                </a:r>
                <a:r>
                  <a:rPr lang="en-GB" dirty="0" smtClean="0"/>
                  <a:t>OCH</a:t>
                </a:r>
                <a:r>
                  <a:rPr lang="en-GB" baseline="-25000" dirty="0" smtClean="0"/>
                  <a:t>2</a:t>
                </a:r>
                <a:r>
                  <a:rPr lang="en-GB" dirty="0" smtClean="0"/>
                  <a:t> + O</a:t>
                </a:r>
                <a:r>
                  <a:rPr lang="en-GB" baseline="-25000" dirty="0" smtClean="0"/>
                  <a:t>2</a:t>
                </a:r>
                <a:endParaRPr lang="en-GB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835696" y="4869160"/>
                <a:ext cx="1260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CH</a:t>
                </a:r>
                <a:r>
                  <a:rPr lang="en-GB" baseline="-25000" dirty="0" smtClean="0"/>
                  <a:t>3</a:t>
                </a:r>
                <a:r>
                  <a:rPr lang="en-GB" dirty="0" smtClean="0"/>
                  <a:t>OCH</a:t>
                </a:r>
                <a:r>
                  <a:rPr lang="en-GB" baseline="-25000" dirty="0" smtClean="0"/>
                  <a:t>2</a:t>
                </a:r>
                <a:r>
                  <a:rPr lang="en-GB" dirty="0" smtClean="0"/>
                  <a:t>O</a:t>
                </a:r>
                <a:r>
                  <a:rPr lang="en-GB" baseline="-25000" dirty="0" smtClean="0"/>
                  <a:t>2</a:t>
                </a:r>
                <a:endParaRPr lang="en-GB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35896" y="2852936"/>
                <a:ext cx="518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TS1</a:t>
                </a:r>
                <a:endParaRPr lang="en-GB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364088" y="2420888"/>
                <a:ext cx="518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TS2</a:t>
                </a:r>
                <a:endParaRPr lang="en-GB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796136" y="3861048"/>
                <a:ext cx="13837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2HCHO + OH</a:t>
                </a:r>
                <a:endParaRPr lang="en-GB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635896" y="4365104"/>
                <a:ext cx="14782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CH</a:t>
                </a:r>
                <a:r>
                  <a:rPr lang="en-GB" baseline="-25000" dirty="0" smtClean="0"/>
                  <a:t>2</a:t>
                </a:r>
                <a:r>
                  <a:rPr lang="en-GB" dirty="0" smtClean="0"/>
                  <a:t>OCH</a:t>
                </a:r>
                <a:r>
                  <a:rPr lang="en-GB" baseline="-25000" dirty="0" smtClean="0"/>
                  <a:t>2</a:t>
                </a:r>
                <a:r>
                  <a:rPr lang="en-GB" dirty="0" smtClean="0"/>
                  <a:t>OOH</a:t>
                </a:r>
                <a:endParaRPr lang="en-GB" dirty="0"/>
              </a:p>
            </p:txBody>
          </p:sp>
        </p:grpSp>
        <p:cxnSp>
          <p:nvCxnSpPr>
            <p:cNvPr id="6" name="Straight Arrow Connector 5"/>
            <p:cNvCxnSpPr/>
            <p:nvPr/>
          </p:nvCxnSpPr>
          <p:spPr>
            <a:xfrm rot="16200000" flipH="1">
              <a:off x="1132334" y="3340275"/>
              <a:ext cx="2878190" cy="31307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627784" y="2852936"/>
              <a:ext cx="6639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-34.8</a:t>
              </a:r>
            </a:p>
            <a:p>
              <a:r>
                <a:rPr lang="en-GB" dirty="0" smtClean="0">
                  <a:solidFill>
                    <a:srgbClr val="C00000"/>
                  </a:solidFill>
                </a:rPr>
                <a:t>kcal</a:t>
              </a:r>
              <a:endParaRPr lang="en-GB" dirty="0">
                <a:solidFill>
                  <a:srgbClr val="C0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16200000" flipH="1">
              <a:off x="2987825" y="2564902"/>
              <a:ext cx="1296144" cy="3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563888" y="2276872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-9.8</a:t>
              </a:r>
              <a:endParaRPr lang="en-GB" dirty="0">
                <a:solidFill>
                  <a:srgbClr val="C0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H="1">
              <a:off x="3145006" y="3055794"/>
              <a:ext cx="2320628" cy="42704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83968" y="2708920"/>
              <a:ext cx="66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-25.0</a:t>
              </a:r>
              <a:endParaRPr lang="en-GB" dirty="0">
                <a:solidFill>
                  <a:srgbClr val="C0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5400000">
              <a:off x="4914724" y="2276634"/>
              <a:ext cx="737158" cy="17554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364088" y="2132856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-3.0</a:t>
              </a:r>
              <a:endParaRPr lang="en-GB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Calculation – Master Equation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Data (kinetics AND yields) simulated using MESMER</a:t>
            </a:r>
          </a:p>
          <a:p>
            <a:r>
              <a:rPr lang="en-GB" dirty="0" smtClean="0"/>
              <a:t>RRHO approximation with treatment of hindered rotors in </a:t>
            </a:r>
            <a:r>
              <a:rPr lang="en-GB" dirty="0" smtClean="0"/>
              <a:t>CH</a:t>
            </a:r>
            <a:r>
              <a:rPr lang="en-GB" baseline="-25000" dirty="0" smtClean="0"/>
              <a:t>3</a:t>
            </a:r>
            <a:r>
              <a:rPr lang="en-GB" dirty="0" smtClean="0"/>
              <a:t>OCH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r>
              <a:rPr lang="en-GB" baseline="-25000" dirty="0" smtClean="0"/>
              <a:t>2</a:t>
            </a:r>
            <a:endParaRPr lang="en-GB" dirty="0" smtClean="0"/>
          </a:p>
          <a:p>
            <a:r>
              <a:rPr lang="en-GB" dirty="0" smtClean="0"/>
              <a:t>Vibrational frequencies </a:t>
            </a:r>
            <a:r>
              <a:rPr lang="en-GB" dirty="0" smtClean="0"/>
              <a:t>from</a:t>
            </a:r>
            <a:r>
              <a:rPr lang="en-GB" dirty="0" smtClean="0"/>
              <a:t> </a:t>
            </a:r>
            <a:r>
              <a:rPr lang="en-GB" i="1" dirty="0" err="1" smtClean="0"/>
              <a:t>ab</a:t>
            </a:r>
            <a:r>
              <a:rPr lang="en-GB" i="1" dirty="0" smtClean="0"/>
              <a:t> initio </a:t>
            </a:r>
            <a:r>
              <a:rPr lang="en-GB" dirty="0" smtClean="0"/>
              <a:t>calculations</a:t>
            </a:r>
          </a:p>
          <a:p>
            <a:r>
              <a:rPr lang="en-GB" dirty="0" smtClean="0"/>
              <a:t>ILT used to generate microcanonical rate coefficients for reverse reaction, RO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 smtClean="0">
                <a:latin typeface="ITC Bookman Light"/>
              </a:rPr>
              <a:t>→ </a:t>
            </a:r>
            <a:r>
              <a:rPr lang="en-GB" dirty="0" smtClean="0"/>
              <a:t>R + O</a:t>
            </a:r>
            <a:r>
              <a:rPr lang="en-GB" baseline="-25000" dirty="0" smtClean="0"/>
              <a:t>2</a:t>
            </a:r>
          </a:p>
          <a:p>
            <a:r>
              <a:rPr lang="en-GB" dirty="0" smtClean="0"/>
              <a:t>Fitting kinetics and yields without hindered rotors gave inconsistent ∆E</a:t>
            </a:r>
            <a:r>
              <a:rPr lang="en-GB" baseline="-25000" dirty="0" smtClean="0"/>
              <a:t>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Fits to the experimental data</a:t>
            </a:r>
            <a:endParaRPr lang="en-GB" dirty="0"/>
          </a:p>
        </p:txBody>
      </p:sp>
      <p:pic>
        <p:nvPicPr>
          <p:cNvPr id="4" name="Picture 3" descr="methoxy_RatesB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8244408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ethoxy_yieldsB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0728"/>
            <a:ext cx="8280920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47864" y="3573016"/>
            <a:ext cx="5328592" cy="3136404"/>
            <a:chOff x="2915816" y="2708920"/>
            <a:chExt cx="5760640" cy="4000500"/>
          </a:xfrm>
        </p:grpSpPr>
        <p:sp>
          <p:nvSpPr>
            <p:cNvPr id="7" name="Rectangle 6"/>
            <p:cNvSpPr/>
            <p:nvPr/>
          </p:nvSpPr>
          <p:spPr>
            <a:xfrm>
              <a:off x="2915816" y="2708920"/>
              <a:ext cx="5760640" cy="396044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28673" name="Object 1"/>
            <p:cNvGraphicFramePr>
              <a:graphicFrameLocks noChangeAspect="1"/>
            </p:cNvGraphicFramePr>
            <p:nvPr/>
          </p:nvGraphicFramePr>
          <p:xfrm>
            <a:off x="2915816" y="2708920"/>
            <a:ext cx="5724525" cy="4000500"/>
          </p:xfrm>
          <a:graphic>
            <a:graphicData uri="http://schemas.openxmlformats.org/presentationml/2006/ole">
              <p:oleObj spid="_x0000_s28673" name="Graph" r:id="rId3" imgW="10386060" imgH="7254240" progId="Origin50.Graph">
                <p:embed/>
              </p:oleObj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Parameters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69231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704"/>
                <a:gridCol w="2307704"/>
                <a:gridCol w="230770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Parameter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Ab</a:t>
                      </a:r>
                      <a:r>
                        <a:rPr lang="en-GB" dirty="0" smtClean="0"/>
                        <a:t> initio value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MESMER value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</a:t>
                      </a:r>
                      <a:r>
                        <a:rPr lang="en-GB" baseline="-25000" dirty="0" smtClean="0"/>
                        <a:t>3</a:t>
                      </a:r>
                      <a:r>
                        <a:rPr lang="en-GB" baseline="0" dirty="0" smtClean="0"/>
                        <a:t>OCH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baseline="0" dirty="0" smtClean="0"/>
                        <a:t>O</a:t>
                      </a:r>
                      <a:r>
                        <a:rPr lang="en-GB" baseline="-25000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-34.8 kcal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-33.6 kcal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TS1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-9.8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-13.8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baseline="0" dirty="0" smtClean="0"/>
                        <a:t>OCH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baseline="0" dirty="0" smtClean="0"/>
                        <a:t>OOH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-25.0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-25.0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TS2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-3.0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-8.3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Symbol"/>
                        </a:rPr>
                        <a:t>E</a:t>
                      </a:r>
                      <a:r>
                        <a:rPr lang="en-GB" baseline="-25000" dirty="0" smtClean="0">
                          <a:sym typeface="Symbol"/>
                        </a:rPr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 cm</a:t>
                      </a:r>
                      <a:r>
                        <a:rPr lang="en-GB" baseline="30000" dirty="0" smtClean="0"/>
                        <a:t>-1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Discussion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Simultaneous fitting of yields and kinetics constrain parameters</a:t>
            </a:r>
          </a:p>
          <a:p>
            <a:r>
              <a:rPr lang="en-GB" dirty="0" smtClean="0"/>
              <a:t>Significant difference between fitting and </a:t>
            </a:r>
            <a:r>
              <a:rPr lang="en-GB" i="1" dirty="0" err="1" smtClean="0"/>
              <a:t>ab</a:t>
            </a:r>
            <a:r>
              <a:rPr lang="en-GB" i="1" dirty="0" smtClean="0"/>
              <a:t> initio</a:t>
            </a:r>
            <a:r>
              <a:rPr lang="en-GB" dirty="0" smtClean="0"/>
              <a:t>, </a:t>
            </a:r>
            <a:r>
              <a:rPr lang="en-GB" b="1" dirty="0" smtClean="0"/>
              <a:t>but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Variation of energies with methods suggests spin contamination issues</a:t>
            </a:r>
          </a:p>
          <a:p>
            <a:r>
              <a:rPr lang="en-GB" dirty="0" smtClean="0"/>
              <a:t>Use of hindered rotor removes the need for a temperature dependent </a:t>
            </a:r>
            <a:r>
              <a:rPr lang="en-GB" dirty="0" smtClean="0">
                <a:sym typeface="Symbol"/>
              </a:rPr>
              <a:t>E</a:t>
            </a:r>
            <a:r>
              <a:rPr lang="en-GB" baseline="-25000" dirty="0" smtClean="0">
                <a:sym typeface="Symbol"/>
              </a:rPr>
              <a:t>d</a:t>
            </a:r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3356992"/>
          <a:ext cx="820891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8"/>
                <a:gridCol w="1152128"/>
                <a:gridCol w="1296144"/>
                <a:gridCol w="1224136"/>
                <a:gridCol w="1152128"/>
                <a:gridCol w="1368152"/>
                <a:gridCol w="1512167"/>
              </a:tblGrid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600" dirty="0" smtClean="0">
                          <a:ea typeface="SimSun" pitchFamily="2" charset="-122"/>
                        </a:rPr>
                        <a:t>G4//B3LYP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600" dirty="0" smtClean="0">
                          <a:ea typeface="SimSun" pitchFamily="2" charset="-122"/>
                        </a:rPr>
                        <a:t>     G4//MP2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CBS-QB3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CBS//MP2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CBS//mpw1k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APNO//mpw1k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TS1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-8.8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-13.3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-11.5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-16.0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-11.3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-10.4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TS2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-0.1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7.2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-3.6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9.4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-3.3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-1.8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Conclusions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Objectives</a:t>
            </a:r>
          </a:p>
          <a:p>
            <a:r>
              <a:rPr lang="en-GB" dirty="0" smtClean="0"/>
              <a:t>Study the kinetics and branching ratio of CH</a:t>
            </a:r>
            <a:r>
              <a:rPr lang="en-GB" baseline="-25000" dirty="0" smtClean="0"/>
              <a:t>3</a:t>
            </a:r>
            <a:r>
              <a:rPr lang="en-GB" dirty="0" smtClean="0"/>
              <a:t>OCH</a:t>
            </a:r>
            <a:r>
              <a:rPr lang="en-GB" baseline="-25000" dirty="0" smtClean="0"/>
              <a:t>2</a:t>
            </a:r>
            <a:r>
              <a:rPr lang="en-GB" dirty="0" smtClean="0"/>
              <a:t> + O</a:t>
            </a:r>
            <a:r>
              <a:rPr lang="en-GB" baseline="-25000" dirty="0" smtClean="0"/>
              <a:t>2</a:t>
            </a:r>
            <a:r>
              <a:rPr lang="en-GB" dirty="0" smtClean="0"/>
              <a:t> as a function of </a:t>
            </a:r>
            <a:r>
              <a:rPr lang="en-GB" i="1" dirty="0" smtClean="0"/>
              <a:t>T, p</a:t>
            </a:r>
            <a:r>
              <a:rPr lang="en-GB" dirty="0" smtClean="0"/>
              <a:t> monitoring OH production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C00000"/>
                </a:solidFill>
              </a:rPr>
              <a:t>Done 195 – 450 K. Higher temperature work to follow.</a:t>
            </a:r>
            <a:endParaRPr lang="en-GB" dirty="0" smtClean="0"/>
          </a:p>
          <a:p>
            <a:r>
              <a:rPr lang="en-GB" dirty="0" smtClean="0"/>
              <a:t>Model kinetics and yields using Master Equation, based on </a:t>
            </a:r>
            <a:r>
              <a:rPr lang="en-GB" i="1" dirty="0" err="1" smtClean="0"/>
              <a:t>ab</a:t>
            </a:r>
            <a:r>
              <a:rPr lang="en-GB" i="1" dirty="0" smtClean="0"/>
              <a:t> initio </a:t>
            </a:r>
            <a:r>
              <a:rPr lang="en-GB" dirty="0" smtClean="0"/>
              <a:t>PES. </a:t>
            </a:r>
          </a:p>
          <a:p>
            <a:r>
              <a:rPr lang="en-GB" dirty="0" smtClean="0"/>
              <a:t>Do measurements allow constraints on the barriers on PES?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C00000"/>
                </a:solidFill>
              </a:rPr>
              <a:t>Yes, but still uncertainties </a:t>
            </a:r>
          </a:p>
          <a:p>
            <a:r>
              <a:rPr lang="en-GB" dirty="0" smtClean="0"/>
              <a:t>and allow extrapolation beyond experimental conditions?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C00000"/>
                </a:solidFill>
              </a:rPr>
              <a:t>No, currently uncertainties on PES and density of states calculations too great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71800" y="328498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 </a:t>
            </a:r>
            <a:r>
              <a:rPr lang="en-GB" sz="2800" dirty="0" smtClean="0">
                <a:solidFill>
                  <a:srgbClr val="C00000"/>
                </a:solidFill>
              </a:rPr>
              <a:t>Done</a:t>
            </a:r>
            <a:endParaRPr lang="en-GB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Conclusions and outlook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54461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Hindered rotor removes the need for temperature dependent </a:t>
            </a:r>
            <a:r>
              <a:rPr lang="en-GB" dirty="0" smtClean="0">
                <a:sym typeface="Symbol"/>
              </a:rPr>
              <a:t>E</a:t>
            </a:r>
            <a:r>
              <a:rPr lang="en-GB" baseline="-25000" dirty="0" smtClean="0">
                <a:sym typeface="Symbol"/>
              </a:rPr>
              <a:t>d</a:t>
            </a:r>
            <a:r>
              <a:rPr lang="en-GB" dirty="0" smtClean="0">
                <a:sym typeface="Symbol"/>
              </a:rPr>
              <a:t>, </a:t>
            </a:r>
            <a:r>
              <a:rPr lang="en-GB" b="1" dirty="0" smtClean="0">
                <a:sym typeface="Symbol"/>
              </a:rPr>
              <a:t>but</a:t>
            </a:r>
            <a:r>
              <a:rPr lang="en-GB" dirty="0" smtClean="0">
                <a:sym typeface="Symbol"/>
              </a:rPr>
              <a:t>:</a:t>
            </a:r>
          </a:p>
          <a:p>
            <a:pPr lvl="1"/>
            <a:r>
              <a:rPr lang="en-GB" dirty="0" smtClean="0">
                <a:sym typeface="Symbol"/>
              </a:rPr>
              <a:t>Requires calculation of potential for hindered rotation</a:t>
            </a:r>
            <a:endParaRPr lang="en-GB" dirty="0" smtClean="0">
              <a:sym typeface="Symbol"/>
            </a:endParaRPr>
          </a:p>
          <a:p>
            <a:pPr lvl="1"/>
            <a:r>
              <a:rPr lang="en-GB" dirty="0" smtClean="0">
                <a:sym typeface="Symbol"/>
              </a:rPr>
              <a:t>Treatment of other low frequency </a:t>
            </a:r>
            <a:r>
              <a:rPr lang="en-GB" dirty="0" smtClean="0">
                <a:sym typeface="Symbol"/>
              </a:rPr>
              <a:t>modes?</a:t>
            </a:r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Uncertainties around potential energy surfaces preventing wider </a:t>
            </a:r>
            <a:r>
              <a:rPr lang="en-GB" dirty="0" smtClean="0">
                <a:sym typeface="Symbol"/>
              </a:rPr>
              <a:t>application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Outlook</a:t>
            </a:r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At higher temperatures, thermal production from stabilized CH</a:t>
            </a:r>
            <a:r>
              <a:rPr lang="en-GB" baseline="-25000" dirty="0" smtClean="0">
                <a:sym typeface="Symbol"/>
              </a:rPr>
              <a:t>3</a:t>
            </a:r>
            <a:r>
              <a:rPr lang="en-GB" dirty="0" smtClean="0">
                <a:sym typeface="Symbol"/>
              </a:rPr>
              <a:t>OCH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O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becomes important</a:t>
            </a:r>
          </a:p>
          <a:p>
            <a:r>
              <a:rPr lang="en-GB" dirty="0" smtClean="0">
                <a:sym typeface="Symbol"/>
              </a:rPr>
              <a:t>Decomposition of CH</a:t>
            </a:r>
            <a:r>
              <a:rPr lang="en-GB" baseline="-25000" dirty="0" smtClean="0">
                <a:sym typeface="Symbol"/>
              </a:rPr>
              <a:t>3</a:t>
            </a:r>
            <a:r>
              <a:rPr lang="en-GB" dirty="0" smtClean="0">
                <a:sym typeface="Symbol"/>
              </a:rPr>
              <a:t>OCH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will become important</a:t>
            </a:r>
          </a:p>
          <a:p>
            <a:r>
              <a:rPr lang="en-GB" dirty="0" smtClean="0">
                <a:sym typeface="Symbol"/>
              </a:rPr>
              <a:t>Uncertainties around mechanism of QOOH + O</a:t>
            </a:r>
            <a:r>
              <a:rPr lang="en-GB" baseline="-25000" dirty="0" smtClean="0">
                <a:sym typeface="Symbol"/>
              </a:rPr>
              <a:t>2</a:t>
            </a:r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Points to be addressed in current application with </a:t>
            </a:r>
            <a:r>
              <a:rPr lang="en-GB" dirty="0" err="1" smtClean="0">
                <a:sym typeface="Symbol"/>
              </a:rPr>
              <a:t>Klippenstein</a:t>
            </a:r>
            <a:r>
              <a:rPr lang="en-GB" dirty="0" smtClean="0">
                <a:sym typeface="Symbol"/>
              </a:rPr>
              <a:t> and Curran on DME chemistry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Introduction – DME as a potential fuel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Dimethylether, CH</a:t>
            </a:r>
            <a:r>
              <a:rPr lang="en-GB" baseline="-25000" dirty="0" smtClean="0"/>
              <a:t>3</a:t>
            </a:r>
            <a:r>
              <a:rPr lang="en-GB" dirty="0" smtClean="0"/>
              <a:t>OCH</a:t>
            </a:r>
            <a:r>
              <a:rPr lang="en-GB" baseline="-25000" dirty="0" smtClean="0"/>
              <a:t>3</a:t>
            </a:r>
            <a:r>
              <a:rPr lang="en-GB" dirty="0" smtClean="0"/>
              <a:t> has great potential as a fuel</a:t>
            </a:r>
          </a:p>
          <a:p>
            <a:r>
              <a:rPr lang="en-GB" dirty="0" smtClean="0"/>
              <a:t>DME can be used as a neat fuel in compression ignition engines or additive to diesel</a:t>
            </a:r>
          </a:p>
          <a:p>
            <a:r>
              <a:rPr lang="en-GB" dirty="0" smtClean="0"/>
              <a:t>Compatible with current engine technologies and can be distributed through LPG networks</a:t>
            </a:r>
          </a:p>
          <a:p>
            <a:r>
              <a:rPr lang="en-GB" dirty="0" smtClean="0"/>
              <a:t>Potential for manufacture from methane or biomass</a:t>
            </a:r>
            <a:endParaRPr lang="en-GB" dirty="0"/>
          </a:p>
        </p:txBody>
      </p:sp>
      <p:pic>
        <p:nvPicPr>
          <p:cNvPr id="8194" name="Picture 2" descr="image text: DME techn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268760"/>
            <a:ext cx="8401561" cy="3384376"/>
          </a:xfrm>
          <a:prstGeom prst="rect">
            <a:avLst/>
          </a:prstGeom>
          <a:noFill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980727"/>
            <a:ext cx="6423996" cy="58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Acknowledgments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Thanks to:</a:t>
            </a:r>
          </a:p>
          <a:p>
            <a:pPr algn="ctr">
              <a:buNone/>
            </a:pPr>
            <a:r>
              <a:rPr lang="en-GB" dirty="0" smtClean="0"/>
              <a:t>EPSRC for research funding and studentship for Scott Carr</a:t>
            </a:r>
          </a:p>
          <a:p>
            <a:pPr algn="ctr">
              <a:buNone/>
            </a:pPr>
            <a:r>
              <a:rPr lang="en-GB" dirty="0" smtClean="0"/>
              <a:t>NERC for studentship for Robin Shannon</a:t>
            </a:r>
          </a:p>
          <a:p>
            <a:pPr algn="ctr">
              <a:buNone/>
            </a:pPr>
            <a:r>
              <a:rPr lang="en-GB" dirty="0" smtClean="0"/>
              <a:t>NCAS for supporting Dr Mark Blitz</a:t>
            </a:r>
          </a:p>
          <a:p>
            <a:pPr algn="ctr">
              <a:buNone/>
            </a:pPr>
            <a:r>
              <a:rPr lang="en-GB" dirty="0" smtClean="0"/>
              <a:t>Finnish Government for partial support for Dr Arkke Eskola</a:t>
            </a:r>
          </a:p>
          <a:p>
            <a:pPr algn="ctr">
              <a:buNone/>
            </a:pPr>
            <a:endParaRPr lang="en-GB" dirty="0"/>
          </a:p>
        </p:txBody>
      </p:sp>
      <p:pic>
        <p:nvPicPr>
          <p:cNvPr id="4" name="Picture 6" descr="logo: NER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877272"/>
            <a:ext cx="2362194" cy="744091"/>
          </a:xfrm>
          <a:prstGeom prst="rect">
            <a:avLst/>
          </a:prstGeom>
          <a:noFill/>
        </p:spPr>
      </p:pic>
      <p:pic>
        <p:nvPicPr>
          <p:cNvPr id="5" name="Picture 4" descr="NCAS full colou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785656"/>
            <a:ext cx="3240360" cy="900100"/>
          </a:xfrm>
          <a:prstGeom prst="rect">
            <a:avLst/>
          </a:prstGeom>
          <a:noFill/>
        </p:spPr>
      </p:pic>
      <p:pic>
        <p:nvPicPr>
          <p:cNvPr id="32772" name="Picture 4" descr="http://www.epsrc.ac.uk/SiteCollectionDocuments/identity/master-low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7" y="5157192"/>
            <a:ext cx="2622145" cy="1535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691680" y="1700808"/>
            <a:ext cx="5688632" cy="4032448"/>
            <a:chOff x="1691680" y="1700808"/>
            <a:chExt cx="5688632" cy="4032448"/>
          </a:xfrm>
        </p:grpSpPr>
        <p:grpSp>
          <p:nvGrpSpPr>
            <p:cNvPr id="6" name="Group 5"/>
            <p:cNvGrpSpPr/>
            <p:nvPr/>
          </p:nvGrpSpPr>
          <p:grpSpPr>
            <a:xfrm>
              <a:off x="1691680" y="1700808"/>
              <a:ext cx="5688632" cy="4032448"/>
              <a:chOff x="1691680" y="1700808"/>
              <a:chExt cx="5688632" cy="403244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691680" y="1700808"/>
                <a:ext cx="5688632" cy="403244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3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691680" y="1700808"/>
                <a:ext cx="5688632" cy="40324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2555776" y="2780928"/>
              <a:ext cx="3205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Data and modelling from Curran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39552" y="1556792"/>
            <a:ext cx="6640296" cy="3681700"/>
            <a:chOff x="539552" y="1556792"/>
            <a:chExt cx="6640296" cy="3681700"/>
          </a:xfrm>
        </p:grpSpPr>
        <p:sp>
          <p:nvSpPr>
            <p:cNvPr id="6" name="Freeform 5"/>
            <p:cNvSpPr/>
            <p:nvPr/>
          </p:nvSpPr>
          <p:spPr>
            <a:xfrm>
              <a:off x="1226634" y="1973766"/>
              <a:ext cx="5307981" cy="2838150"/>
            </a:xfrm>
            <a:custGeom>
              <a:avLst/>
              <a:gdLst>
                <a:gd name="connsiteX0" fmla="*/ 0 w 5307981"/>
                <a:gd name="connsiteY0" fmla="*/ 0 h 3029414"/>
                <a:gd name="connsiteX1" fmla="*/ 1360449 w 5307981"/>
                <a:gd name="connsiteY1" fmla="*/ 2821258 h 3029414"/>
                <a:gd name="connsiteX2" fmla="*/ 2364059 w 5307981"/>
                <a:gd name="connsiteY2" fmla="*/ 1248936 h 3029414"/>
                <a:gd name="connsiteX3" fmla="*/ 3100039 w 5307981"/>
                <a:gd name="connsiteY3" fmla="*/ 2263697 h 3029414"/>
                <a:gd name="connsiteX4" fmla="*/ 4047893 w 5307981"/>
                <a:gd name="connsiteY4" fmla="*/ 680224 h 3029414"/>
                <a:gd name="connsiteX5" fmla="*/ 5307981 w 5307981"/>
                <a:gd name="connsiteY5" fmla="*/ 1795346 h 3029414"/>
                <a:gd name="connsiteX0" fmla="*/ 0 w 5307981"/>
                <a:gd name="connsiteY0" fmla="*/ 0 h 3029414"/>
                <a:gd name="connsiteX1" fmla="*/ 1360449 w 5307981"/>
                <a:gd name="connsiteY1" fmla="*/ 2821258 h 3029414"/>
                <a:gd name="connsiteX2" fmla="*/ 2364059 w 5307981"/>
                <a:gd name="connsiteY2" fmla="*/ 1248936 h 3029414"/>
                <a:gd name="connsiteX3" fmla="*/ 3100039 w 5307981"/>
                <a:gd name="connsiteY3" fmla="*/ 2263697 h 3029414"/>
                <a:gd name="connsiteX4" fmla="*/ 4047893 w 5307981"/>
                <a:gd name="connsiteY4" fmla="*/ 680224 h 3029414"/>
                <a:gd name="connsiteX5" fmla="*/ 5307981 w 5307981"/>
                <a:gd name="connsiteY5" fmla="*/ 1795346 h 3029414"/>
                <a:gd name="connsiteX0" fmla="*/ 0 w 5307981"/>
                <a:gd name="connsiteY0" fmla="*/ 0 h 2838150"/>
                <a:gd name="connsiteX1" fmla="*/ 1360449 w 5307981"/>
                <a:gd name="connsiteY1" fmla="*/ 2821258 h 2838150"/>
                <a:gd name="connsiteX2" fmla="*/ 2364059 w 5307981"/>
                <a:gd name="connsiteY2" fmla="*/ 1248936 h 2838150"/>
                <a:gd name="connsiteX3" fmla="*/ 3100039 w 5307981"/>
                <a:gd name="connsiteY3" fmla="*/ 2263697 h 2838150"/>
                <a:gd name="connsiteX4" fmla="*/ 4047893 w 5307981"/>
                <a:gd name="connsiteY4" fmla="*/ 680224 h 2838150"/>
                <a:gd name="connsiteX5" fmla="*/ 5307981 w 5307981"/>
                <a:gd name="connsiteY5" fmla="*/ 1795346 h 2838150"/>
                <a:gd name="connsiteX0" fmla="*/ 0 w 5307981"/>
                <a:gd name="connsiteY0" fmla="*/ 0 h 2838150"/>
                <a:gd name="connsiteX1" fmla="*/ 1360449 w 5307981"/>
                <a:gd name="connsiteY1" fmla="*/ 2821258 h 2838150"/>
                <a:gd name="connsiteX2" fmla="*/ 2364059 w 5307981"/>
                <a:gd name="connsiteY2" fmla="*/ 1248936 h 2838150"/>
                <a:gd name="connsiteX3" fmla="*/ 3100039 w 5307981"/>
                <a:gd name="connsiteY3" fmla="*/ 2263697 h 2838150"/>
                <a:gd name="connsiteX4" fmla="*/ 4047893 w 5307981"/>
                <a:gd name="connsiteY4" fmla="*/ 680224 h 2838150"/>
                <a:gd name="connsiteX5" fmla="*/ 5307981 w 5307981"/>
                <a:gd name="connsiteY5" fmla="*/ 1795346 h 2838150"/>
                <a:gd name="connsiteX0" fmla="*/ 0 w 5307981"/>
                <a:gd name="connsiteY0" fmla="*/ 0 h 2838150"/>
                <a:gd name="connsiteX1" fmla="*/ 1360449 w 5307981"/>
                <a:gd name="connsiteY1" fmla="*/ 2821258 h 2838150"/>
                <a:gd name="connsiteX2" fmla="*/ 2364059 w 5307981"/>
                <a:gd name="connsiteY2" fmla="*/ 1248936 h 2838150"/>
                <a:gd name="connsiteX3" fmla="*/ 3100039 w 5307981"/>
                <a:gd name="connsiteY3" fmla="*/ 2263697 h 2838150"/>
                <a:gd name="connsiteX4" fmla="*/ 4047893 w 5307981"/>
                <a:gd name="connsiteY4" fmla="*/ 680224 h 2838150"/>
                <a:gd name="connsiteX5" fmla="*/ 5307981 w 5307981"/>
                <a:gd name="connsiteY5" fmla="*/ 1795346 h 28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07981" h="2838150">
                  <a:moveTo>
                    <a:pt x="0" y="0"/>
                  </a:moveTo>
                  <a:cubicBezTo>
                    <a:pt x="615238" y="6484"/>
                    <a:pt x="789074" y="2838150"/>
                    <a:pt x="1360449" y="2821258"/>
                  </a:cubicBezTo>
                  <a:cubicBezTo>
                    <a:pt x="1866674" y="2811262"/>
                    <a:pt x="2074127" y="1341863"/>
                    <a:pt x="2364059" y="1248936"/>
                  </a:cubicBezTo>
                  <a:cubicBezTo>
                    <a:pt x="2653991" y="1156009"/>
                    <a:pt x="2819400" y="2358482"/>
                    <a:pt x="3100039" y="2263697"/>
                  </a:cubicBezTo>
                  <a:cubicBezTo>
                    <a:pt x="3380678" y="2168912"/>
                    <a:pt x="3679903" y="758282"/>
                    <a:pt x="4047893" y="680224"/>
                  </a:cubicBezTo>
                  <a:cubicBezTo>
                    <a:pt x="4415883" y="602166"/>
                    <a:pt x="4520642" y="1793447"/>
                    <a:pt x="5307981" y="1795346"/>
                  </a:cubicBezTo>
                </a:path>
              </a:pathLst>
            </a:custGeom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552" y="1556792"/>
              <a:ext cx="1481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CH</a:t>
              </a:r>
              <a:r>
                <a:rPr lang="en-GB" baseline="-25000" dirty="0" smtClean="0"/>
                <a:t>3</a:t>
              </a:r>
              <a:r>
                <a:rPr lang="en-GB" dirty="0" smtClean="0"/>
                <a:t>OCH</a:t>
              </a:r>
              <a:r>
                <a:rPr lang="en-GB" baseline="-25000" dirty="0" smtClean="0"/>
                <a:t>2</a:t>
              </a:r>
              <a:r>
                <a:rPr lang="en-GB" dirty="0" smtClean="0"/>
                <a:t> + O</a:t>
              </a:r>
              <a:r>
                <a:rPr lang="en-GB" baseline="-25000" dirty="0" smtClean="0"/>
                <a:t>2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5696" y="4869160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CH</a:t>
              </a:r>
              <a:r>
                <a:rPr lang="en-GB" baseline="-25000" dirty="0" smtClean="0"/>
                <a:t>3</a:t>
              </a:r>
              <a:r>
                <a:rPr lang="en-GB" dirty="0" smtClean="0"/>
                <a:t>OCH</a:t>
              </a:r>
              <a:r>
                <a:rPr lang="en-GB" baseline="-25000" dirty="0" smtClean="0"/>
                <a:t>2</a:t>
              </a:r>
              <a:r>
                <a:rPr lang="en-GB" dirty="0" smtClean="0"/>
                <a:t>O</a:t>
              </a:r>
              <a:r>
                <a:rPr lang="en-GB" baseline="-25000" dirty="0" smtClean="0"/>
                <a:t>2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47864" y="2780928"/>
              <a:ext cx="518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TS1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6056" y="2276872"/>
              <a:ext cx="518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TS2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6136" y="3861048"/>
              <a:ext cx="13837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2HCHO + OH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35896" y="4365104"/>
              <a:ext cx="14782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CH</a:t>
              </a:r>
              <a:r>
                <a:rPr lang="en-GB" baseline="-25000" dirty="0" smtClean="0"/>
                <a:t>2</a:t>
              </a:r>
              <a:r>
                <a:rPr lang="en-GB" dirty="0" smtClean="0"/>
                <a:t>OCH</a:t>
              </a:r>
              <a:r>
                <a:rPr lang="en-GB" baseline="-25000" dirty="0" smtClean="0"/>
                <a:t>2</a:t>
              </a:r>
              <a:r>
                <a:rPr lang="en-GB" dirty="0" smtClean="0"/>
                <a:t>OOH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67544" y="1484784"/>
            <a:ext cx="6840760" cy="3816424"/>
            <a:chOff x="467544" y="1484784"/>
            <a:chExt cx="6840760" cy="3816424"/>
          </a:xfrm>
        </p:grpSpPr>
        <p:sp>
          <p:nvSpPr>
            <p:cNvPr id="16" name="Rectangle 15"/>
            <p:cNvSpPr/>
            <p:nvPr/>
          </p:nvSpPr>
          <p:spPr>
            <a:xfrm>
              <a:off x="467544" y="1484784"/>
              <a:ext cx="6840760" cy="381642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39552" y="1556792"/>
              <a:ext cx="6640296" cy="3681700"/>
              <a:chOff x="539552" y="1556792"/>
              <a:chExt cx="6640296" cy="3681700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539552" y="1556792"/>
                <a:ext cx="6640296" cy="3681700"/>
                <a:chOff x="539552" y="1556792"/>
                <a:chExt cx="6640296" cy="3681700"/>
              </a:xfrm>
            </p:grpSpPr>
            <p:sp>
              <p:nvSpPr>
                <p:cNvPr id="3" name="Freeform 2"/>
                <p:cNvSpPr/>
                <p:nvPr/>
              </p:nvSpPr>
              <p:spPr>
                <a:xfrm>
                  <a:off x="1226634" y="1973766"/>
                  <a:ext cx="5307981" cy="2838150"/>
                </a:xfrm>
                <a:custGeom>
                  <a:avLst/>
                  <a:gdLst>
                    <a:gd name="connsiteX0" fmla="*/ 0 w 5307981"/>
                    <a:gd name="connsiteY0" fmla="*/ 0 h 3029414"/>
                    <a:gd name="connsiteX1" fmla="*/ 1360449 w 5307981"/>
                    <a:gd name="connsiteY1" fmla="*/ 2821258 h 3029414"/>
                    <a:gd name="connsiteX2" fmla="*/ 2364059 w 5307981"/>
                    <a:gd name="connsiteY2" fmla="*/ 1248936 h 3029414"/>
                    <a:gd name="connsiteX3" fmla="*/ 3100039 w 5307981"/>
                    <a:gd name="connsiteY3" fmla="*/ 2263697 h 3029414"/>
                    <a:gd name="connsiteX4" fmla="*/ 4047893 w 5307981"/>
                    <a:gd name="connsiteY4" fmla="*/ 680224 h 3029414"/>
                    <a:gd name="connsiteX5" fmla="*/ 5307981 w 5307981"/>
                    <a:gd name="connsiteY5" fmla="*/ 1795346 h 3029414"/>
                    <a:gd name="connsiteX0" fmla="*/ 0 w 5307981"/>
                    <a:gd name="connsiteY0" fmla="*/ 0 h 3029414"/>
                    <a:gd name="connsiteX1" fmla="*/ 1360449 w 5307981"/>
                    <a:gd name="connsiteY1" fmla="*/ 2821258 h 3029414"/>
                    <a:gd name="connsiteX2" fmla="*/ 2364059 w 5307981"/>
                    <a:gd name="connsiteY2" fmla="*/ 1248936 h 3029414"/>
                    <a:gd name="connsiteX3" fmla="*/ 3100039 w 5307981"/>
                    <a:gd name="connsiteY3" fmla="*/ 2263697 h 3029414"/>
                    <a:gd name="connsiteX4" fmla="*/ 4047893 w 5307981"/>
                    <a:gd name="connsiteY4" fmla="*/ 680224 h 3029414"/>
                    <a:gd name="connsiteX5" fmla="*/ 5307981 w 5307981"/>
                    <a:gd name="connsiteY5" fmla="*/ 1795346 h 3029414"/>
                    <a:gd name="connsiteX0" fmla="*/ 0 w 5307981"/>
                    <a:gd name="connsiteY0" fmla="*/ 0 h 2838150"/>
                    <a:gd name="connsiteX1" fmla="*/ 1360449 w 5307981"/>
                    <a:gd name="connsiteY1" fmla="*/ 2821258 h 2838150"/>
                    <a:gd name="connsiteX2" fmla="*/ 2364059 w 5307981"/>
                    <a:gd name="connsiteY2" fmla="*/ 1248936 h 2838150"/>
                    <a:gd name="connsiteX3" fmla="*/ 3100039 w 5307981"/>
                    <a:gd name="connsiteY3" fmla="*/ 2263697 h 2838150"/>
                    <a:gd name="connsiteX4" fmla="*/ 4047893 w 5307981"/>
                    <a:gd name="connsiteY4" fmla="*/ 680224 h 2838150"/>
                    <a:gd name="connsiteX5" fmla="*/ 5307981 w 5307981"/>
                    <a:gd name="connsiteY5" fmla="*/ 1795346 h 2838150"/>
                    <a:gd name="connsiteX0" fmla="*/ 0 w 5307981"/>
                    <a:gd name="connsiteY0" fmla="*/ 0 h 2838150"/>
                    <a:gd name="connsiteX1" fmla="*/ 1360449 w 5307981"/>
                    <a:gd name="connsiteY1" fmla="*/ 2821258 h 2838150"/>
                    <a:gd name="connsiteX2" fmla="*/ 2364059 w 5307981"/>
                    <a:gd name="connsiteY2" fmla="*/ 1248936 h 2838150"/>
                    <a:gd name="connsiteX3" fmla="*/ 3100039 w 5307981"/>
                    <a:gd name="connsiteY3" fmla="*/ 2263697 h 2838150"/>
                    <a:gd name="connsiteX4" fmla="*/ 4047893 w 5307981"/>
                    <a:gd name="connsiteY4" fmla="*/ 680224 h 2838150"/>
                    <a:gd name="connsiteX5" fmla="*/ 5307981 w 5307981"/>
                    <a:gd name="connsiteY5" fmla="*/ 1795346 h 2838150"/>
                    <a:gd name="connsiteX0" fmla="*/ 0 w 5307981"/>
                    <a:gd name="connsiteY0" fmla="*/ 0 h 2838150"/>
                    <a:gd name="connsiteX1" fmla="*/ 1360449 w 5307981"/>
                    <a:gd name="connsiteY1" fmla="*/ 2821258 h 2838150"/>
                    <a:gd name="connsiteX2" fmla="*/ 2364059 w 5307981"/>
                    <a:gd name="connsiteY2" fmla="*/ 1248936 h 2838150"/>
                    <a:gd name="connsiteX3" fmla="*/ 3100039 w 5307981"/>
                    <a:gd name="connsiteY3" fmla="*/ 2263697 h 2838150"/>
                    <a:gd name="connsiteX4" fmla="*/ 4047893 w 5307981"/>
                    <a:gd name="connsiteY4" fmla="*/ 680224 h 2838150"/>
                    <a:gd name="connsiteX5" fmla="*/ 5307981 w 5307981"/>
                    <a:gd name="connsiteY5" fmla="*/ 1795346 h 2838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307981" h="2838150">
                      <a:moveTo>
                        <a:pt x="0" y="0"/>
                      </a:moveTo>
                      <a:cubicBezTo>
                        <a:pt x="615238" y="6484"/>
                        <a:pt x="789074" y="2838150"/>
                        <a:pt x="1360449" y="2821258"/>
                      </a:cubicBezTo>
                      <a:cubicBezTo>
                        <a:pt x="1866674" y="2811262"/>
                        <a:pt x="2074127" y="1341863"/>
                        <a:pt x="2364059" y="1248936"/>
                      </a:cubicBezTo>
                      <a:cubicBezTo>
                        <a:pt x="2653991" y="1156009"/>
                        <a:pt x="2819400" y="2358482"/>
                        <a:pt x="3100039" y="2263697"/>
                      </a:cubicBezTo>
                      <a:cubicBezTo>
                        <a:pt x="3380678" y="2168912"/>
                        <a:pt x="3679903" y="758282"/>
                        <a:pt x="4047893" y="680224"/>
                      </a:cubicBezTo>
                      <a:cubicBezTo>
                        <a:pt x="4415883" y="602166"/>
                        <a:pt x="4520642" y="1793447"/>
                        <a:pt x="5307981" y="1795346"/>
                      </a:cubicBezTo>
                    </a:path>
                  </a:pathLst>
                </a:custGeom>
                <a:ln w="28575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539552" y="1556792"/>
                  <a:ext cx="14814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CH</a:t>
                  </a:r>
                  <a:r>
                    <a:rPr lang="en-GB" baseline="-25000" dirty="0" smtClean="0"/>
                    <a:t>3</a:t>
                  </a:r>
                  <a:r>
                    <a:rPr lang="en-GB" dirty="0" smtClean="0"/>
                    <a:t>OCH</a:t>
                  </a:r>
                  <a:r>
                    <a:rPr lang="en-GB" baseline="-25000" dirty="0" smtClean="0"/>
                    <a:t>2</a:t>
                  </a:r>
                  <a:r>
                    <a:rPr lang="en-GB" dirty="0" smtClean="0"/>
                    <a:t> + O</a:t>
                  </a:r>
                  <a:r>
                    <a:rPr lang="en-GB" baseline="-25000" dirty="0" smtClean="0"/>
                    <a:t>2</a:t>
                  </a:r>
                  <a:endParaRPr lang="en-GB" dirty="0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1835696" y="4869160"/>
                  <a:ext cx="12602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CH</a:t>
                  </a:r>
                  <a:r>
                    <a:rPr lang="en-GB" baseline="-25000" dirty="0" smtClean="0"/>
                    <a:t>3</a:t>
                  </a:r>
                  <a:r>
                    <a:rPr lang="en-GB" dirty="0" smtClean="0"/>
                    <a:t>OCH</a:t>
                  </a:r>
                  <a:r>
                    <a:rPr lang="en-GB" baseline="-25000" dirty="0" smtClean="0"/>
                    <a:t>2</a:t>
                  </a:r>
                  <a:r>
                    <a:rPr lang="en-GB" dirty="0" smtClean="0"/>
                    <a:t>O</a:t>
                  </a:r>
                  <a:r>
                    <a:rPr lang="en-GB" baseline="-25000" dirty="0" smtClean="0"/>
                    <a:t>2</a:t>
                  </a:r>
                  <a:endParaRPr lang="en-GB" dirty="0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3347864" y="2780928"/>
                  <a:ext cx="5185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TS1</a:t>
                  </a:r>
                  <a:endParaRPr lang="en-GB" dirty="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5076056" y="2276872"/>
                  <a:ext cx="5185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TS2</a:t>
                  </a:r>
                  <a:endParaRPr lang="en-GB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5796136" y="3861048"/>
                  <a:ext cx="13837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2HCHO + OH</a:t>
                  </a:r>
                  <a:endParaRPr lang="en-GB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3635896" y="4365104"/>
                  <a:ext cx="14782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CH</a:t>
                  </a:r>
                  <a:r>
                    <a:rPr lang="en-GB" baseline="-25000" dirty="0" smtClean="0"/>
                    <a:t>2</a:t>
                  </a:r>
                  <a:r>
                    <a:rPr lang="en-GB" dirty="0" smtClean="0"/>
                    <a:t>OCH</a:t>
                  </a:r>
                  <a:r>
                    <a:rPr lang="en-GB" baseline="-25000" dirty="0" smtClean="0"/>
                    <a:t>2</a:t>
                  </a:r>
                  <a:r>
                    <a:rPr lang="en-GB" dirty="0" smtClean="0"/>
                    <a:t>OOH</a:t>
                  </a:r>
                  <a:endParaRPr lang="en-GB" dirty="0"/>
                </a:p>
              </p:txBody>
            </p:sp>
          </p:grpSp>
          <p:cxnSp>
            <p:nvCxnSpPr>
              <p:cNvPr id="11" name="Straight Arrow Connector 10"/>
              <p:cNvCxnSpPr/>
              <p:nvPr/>
            </p:nvCxnSpPr>
            <p:spPr>
              <a:xfrm>
                <a:off x="2483768" y="1772816"/>
                <a:ext cx="396044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>
                <a:off x="1583668" y="2672916"/>
                <a:ext cx="18002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555776" y="2636912"/>
                <a:ext cx="5501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+ M</a:t>
                </a:r>
                <a:endParaRPr lang="en-GB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39552" y="1556792"/>
            <a:ext cx="6640296" cy="3681700"/>
            <a:chOff x="539552" y="1556792"/>
            <a:chExt cx="6640296" cy="3681700"/>
          </a:xfrm>
        </p:grpSpPr>
        <p:grpSp>
          <p:nvGrpSpPr>
            <p:cNvPr id="2" name="Group 1"/>
            <p:cNvGrpSpPr/>
            <p:nvPr/>
          </p:nvGrpSpPr>
          <p:grpSpPr>
            <a:xfrm>
              <a:off x="539552" y="1556792"/>
              <a:ext cx="6640296" cy="3681700"/>
              <a:chOff x="539552" y="1556792"/>
              <a:chExt cx="6640296" cy="3681700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1226634" y="1973766"/>
                <a:ext cx="5307981" cy="2838150"/>
              </a:xfrm>
              <a:custGeom>
                <a:avLst/>
                <a:gdLst>
                  <a:gd name="connsiteX0" fmla="*/ 0 w 5307981"/>
                  <a:gd name="connsiteY0" fmla="*/ 0 h 3029414"/>
                  <a:gd name="connsiteX1" fmla="*/ 1360449 w 5307981"/>
                  <a:gd name="connsiteY1" fmla="*/ 2821258 h 3029414"/>
                  <a:gd name="connsiteX2" fmla="*/ 2364059 w 5307981"/>
                  <a:gd name="connsiteY2" fmla="*/ 1248936 h 3029414"/>
                  <a:gd name="connsiteX3" fmla="*/ 3100039 w 5307981"/>
                  <a:gd name="connsiteY3" fmla="*/ 2263697 h 3029414"/>
                  <a:gd name="connsiteX4" fmla="*/ 4047893 w 5307981"/>
                  <a:gd name="connsiteY4" fmla="*/ 680224 h 3029414"/>
                  <a:gd name="connsiteX5" fmla="*/ 5307981 w 5307981"/>
                  <a:gd name="connsiteY5" fmla="*/ 1795346 h 3029414"/>
                  <a:gd name="connsiteX0" fmla="*/ 0 w 5307981"/>
                  <a:gd name="connsiteY0" fmla="*/ 0 h 3029414"/>
                  <a:gd name="connsiteX1" fmla="*/ 1360449 w 5307981"/>
                  <a:gd name="connsiteY1" fmla="*/ 2821258 h 3029414"/>
                  <a:gd name="connsiteX2" fmla="*/ 2364059 w 5307981"/>
                  <a:gd name="connsiteY2" fmla="*/ 1248936 h 3029414"/>
                  <a:gd name="connsiteX3" fmla="*/ 3100039 w 5307981"/>
                  <a:gd name="connsiteY3" fmla="*/ 2263697 h 3029414"/>
                  <a:gd name="connsiteX4" fmla="*/ 4047893 w 5307981"/>
                  <a:gd name="connsiteY4" fmla="*/ 680224 h 3029414"/>
                  <a:gd name="connsiteX5" fmla="*/ 5307981 w 5307981"/>
                  <a:gd name="connsiteY5" fmla="*/ 1795346 h 3029414"/>
                  <a:gd name="connsiteX0" fmla="*/ 0 w 5307981"/>
                  <a:gd name="connsiteY0" fmla="*/ 0 h 2838150"/>
                  <a:gd name="connsiteX1" fmla="*/ 1360449 w 5307981"/>
                  <a:gd name="connsiteY1" fmla="*/ 2821258 h 2838150"/>
                  <a:gd name="connsiteX2" fmla="*/ 2364059 w 5307981"/>
                  <a:gd name="connsiteY2" fmla="*/ 1248936 h 2838150"/>
                  <a:gd name="connsiteX3" fmla="*/ 3100039 w 5307981"/>
                  <a:gd name="connsiteY3" fmla="*/ 2263697 h 2838150"/>
                  <a:gd name="connsiteX4" fmla="*/ 4047893 w 5307981"/>
                  <a:gd name="connsiteY4" fmla="*/ 680224 h 2838150"/>
                  <a:gd name="connsiteX5" fmla="*/ 5307981 w 5307981"/>
                  <a:gd name="connsiteY5" fmla="*/ 1795346 h 2838150"/>
                  <a:gd name="connsiteX0" fmla="*/ 0 w 5307981"/>
                  <a:gd name="connsiteY0" fmla="*/ 0 h 2838150"/>
                  <a:gd name="connsiteX1" fmla="*/ 1360449 w 5307981"/>
                  <a:gd name="connsiteY1" fmla="*/ 2821258 h 2838150"/>
                  <a:gd name="connsiteX2" fmla="*/ 2364059 w 5307981"/>
                  <a:gd name="connsiteY2" fmla="*/ 1248936 h 2838150"/>
                  <a:gd name="connsiteX3" fmla="*/ 3100039 w 5307981"/>
                  <a:gd name="connsiteY3" fmla="*/ 2263697 h 2838150"/>
                  <a:gd name="connsiteX4" fmla="*/ 4047893 w 5307981"/>
                  <a:gd name="connsiteY4" fmla="*/ 680224 h 2838150"/>
                  <a:gd name="connsiteX5" fmla="*/ 5307981 w 5307981"/>
                  <a:gd name="connsiteY5" fmla="*/ 1795346 h 2838150"/>
                  <a:gd name="connsiteX0" fmla="*/ 0 w 5307981"/>
                  <a:gd name="connsiteY0" fmla="*/ 0 h 2838150"/>
                  <a:gd name="connsiteX1" fmla="*/ 1360449 w 5307981"/>
                  <a:gd name="connsiteY1" fmla="*/ 2821258 h 2838150"/>
                  <a:gd name="connsiteX2" fmla="*/ 2364059 w 5307981"/>
                  <a:gd name="connsiteY2" fmla="*/ 1248936 h 2838150"/>
                  <a:gd name="connsiteX3" fmla="*/ 3100039 w 5307981"/>
                  <a:gd name="connsiteY3" fmla="*/ 2263697 h 2838150"/>
                  <a:gd name="connsiteX4" fmla="*/ 4047893 w 5307981"/>
                  <a:gd name="connsiteY4" fmla="*/ 680224 h 2838150"/>
                  <a:gd name="connsiteX5" fmla="*/ 5307981 w 5307981"/>
                  <a:gd name="connsiteY5" fmla="*/ 1795346 h 28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07981" h="2838150">
                    <a:moveTo>
                      <a:pt x="0" y="0"/>
                    </a:moveTo>
                    <a:cubicBezTo>
                      <a:pt x="615238" y="6484"/>
                      <a:pt x="789074" y="2838150"/>
                      <a:pt x="1360449" y="2821258"/>
                    </a:cubicBezTo>
                    <a:cubicBezTo>
                      <a:pt x="1866674" y="2811262"/>
                      <a:pt x="2074127" y="1341863"/>
                      <a:pt x="2364059" y="1248936"/>
                    </a:cubicBezTo>
                    <a:cubicBezTo>
                      <a:pt x="2653991" y="1156009"/>
                      <a:pt x="2819400" y="2358482"/>
                      <a:pt x="3100039" y="2263697"/>
                    </a:cubicBezTo>
                    <a:cubicBezTo>
                      <a:pt x="3380678" y="2168912"/>
                      <a:pt x="3679903" y="758282"/>
                      <a:pt x="4047893" y="680224"/>
                    </a:cubicBezTo>
                    <a:cubicBezTo>
                      <a:pt x="4415883" y="602166"/>
                      <a:pt x="4520642" y="1793447"/>
                      <a:pt x="5307981" y="1795346"/>
                    </a:cubicBezTo>
                  </a:path>
                </a:pathLst>
              </a:cu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39552" y="1556792"/>
                <a:ext cx="14814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CH</a:t>
                </a:r>
                <a:r>
                  <a:rPr lang="en-GB" baseline="-25000" dirty="0" smtClean="0"/>
                  <a:t>3</a:t>
                </a:r>
                <a:r>
                  <a:rPr lang="en-GB" dirty="0" smtClean="0"/>
                  <a:t>OCH</a:t>
                </a:r>
                <a:r>
                  <a:rPr lang="en-GB" baseline="-25000" dirty="0" smtClean="0"/>
                  <a:t>2</a:t>
                </a:r>
                <a:r>
                  <a:rPr lang="en-GB" dirty="0" smtClean="0"/>
                  <a:t> + O</a:t>
                </a:r>
                <a:r>
                  <a:rPr lang="en-GB" baseline="-25000" dirty="0" smtClean="0"/>
                  <a:t>2</a:t>
                </a:r>
                <a:endParaRPr lang="en-GB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835696" y="4869160"/>
                <a:ext cx="1260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CH</a:t>
                </a:r>
                <a:r>
                  <a:rPr lang="en-GB" baseline="-25000" dirty="0" smtClean="0"/>
                  <a:t>3</a:t>
                </a:r>
                <a:r>
                  <a:rPr lang="en-GB" dirty="0" smtClean="0"/>
                  <a:t>OCH</a:t>
                </a:r>
                <a:r>
                  <a:rPr lang="en-GB" baseline="-25000" dirty="0" smtClean="0"/>
                  <a:t>2</a:t>
                </a:r>
                <a:r>
                  <a:rPr lang="en-GB" dirty="0" smtClean="0"/>
                  <a:t>O</a:t>
                </a:r>
                <a:r>
                  <a:rPr lang="en-GB" baseline="-25000" dirty="0" smtClean="0"/>
                  <a:t>2</a:t>
                </a:r>
                <a:endParaRPr lang="en-GB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635896" y="2852936"/>
                <a:ext cx="518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TS1</a:t>
                </a:r>
                <a:endParaRPr lang="en-GB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364088" y="2420888"/>
                <a:ext cx="518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TS2</a:t>
                </a:r>
                <a:endParaRPr lang="en-GB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796136" y="3861048"/>
                <a:ext cx="13837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2HCHO + OH</a:t>
                </a:r>
                <a:endParaRPr lang="en-GB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635896" y="4365104"/>
                <a:ext cx="14782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CH</a:t>
                </a:r>
                <a:r>
                  <a:rPr lang="en-GB" baseline="-25000" dirty="0" smtClean="0"/>
                  <a:t>2</a:t>
                </a:r>
                <a:r>
                  <a:rPr lang="en-GB" dirty="0" smtClean="0"/>
                  <a:t>OCH</a:t>
                </a:r>
                <a:r>
                  <a:rPr lang="en-GB" baseline="-25000" dirty="0" smtClean="0"/>
                  <a:t>2</a:t>
                </a:r>
                <a:r>
                  <a:rPr lang="en-GB" dirty="0" smtClean="0"/>
                  <a:t>OOH</a:t>
                </a:r>
                <a:endParaRPr lang="en-GB" dirty="0"/>
              </a:p>
            </p:txBody>
          </p:sp>
        </p:grpSp>
        <p:cxnSp>
          <p:nvCxnSpPr>
            <p:cNvPr id="11" name="Straight Arrow Connector 10"/>
            <p:cNvCxnSpPr>
              <a:endCxn id="3" idx="1"/>
            </p:cNvCxnSpPr>
            <p:nvPr/>
          </p:nvCxnSpPr>
          <p:spPr>
            <a:xfrm rot="16200000" flipH="1">
              <a:off x="1132334" y="3340275"/>
              <a:ext cx="2878190" cy="31307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627784" y="2852936"/>
              <a:ext cx="6639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-34.8</a:t>
              </a:r>
            </a:p>
            <a:p>
              <a:r>
                <a:rPr lang="en-GB" dirty="0" smtClean="0">
                  <a:solidFill>
                    <a:srgbClr val="C00000"/>
                  </a:solidFill>
                </a:rPr>
                <a:t>kcal</a:t>
              </a:r>
              <a:endParaRPr lang="en-GB" dirty="0">
                <a:solidFill>
                  <a:srgbClr val="C00000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6200000" flipH="1">
              <a:off x="2987825" y="2564902"/>
              <a:ext cx="1296144" cy="3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563888" y="2276872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-9.8</a:t>
              </a:r>
              <a:endParaRPr lang="en-GB" dirty="0">
                <a:solidFill>
                  <a:srgbClr val="C00000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6200000" flipH="1">
              <a:off x="3145006" y="3055794"/>
              <a:ext cx="2320628" cy="42704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283968" y="2708920"/>
              <a:ext cx="66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-25.0</a:t>
              </a:r>
              <a:endParaRPr lang="en-GB" dirty="0">
                <a:solidFill>
                  <a:srgbClr val="C00000"/>
                </a:solidFill>
              </a:endParaRPr>
            </a:p>
          </p:txBody>
        </p:sp>
        <p:cxnSp>
          <p:nvCxnSpPr>
            <p:cNvPr id="26" name="Straight Arrow Connector 25"/>
            <p:cNvCxnSpPr>
              <a:endCxn id="3" idx="4"/>
            </p:cNvCxnSpPr>
            <p:nvPr/>
          </p:nvCxnSpPr>
          <p:spPr>
            <a:xfrm rot="5400000">
              <a:off x="4914724" y="2276634"/>
              <a:ext cx="737158" cy="17554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364088" y="2132856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-3.0</a:t>
              </a:r>
              <a:endParaRPr lang="en-GB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63575" y="3232150"/>
            <a:ext cx="8085138" cy="31130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zh-CN" dirty="0">
                <a:solidFill>
                  <a:srgbClr val="FF3399"/>
                </a:solidFill>
                <a:ea typeface="SimSun" pitchFamily="2" charset="-122"/>
              </a:rPr>
              <a:t>TS1           -8.8           -13.3          -11.5          -16.0            -11.3            -10.4</a:t>
            </a:r>
          </a:p>
          <a:p>
            <a:endParaRPr lang="en-GB" altLang="zh-CN" dirty="0">
              <a:solidFill>
                <a:srgbClr val="FF3399"/>
              </a:solidFill>
              <a:ea typeface="SimSun" pitchFamily="2" charset="-122"/>
            </a:endParaRPr>
          </a:p>
          <a:p>
            <a:r>
              <a:rPr lang="en-GB" altLang="zh-CN" dirty="0">
                <a:solidFill>
                  <a:srgbClr val="FF0000"/>
                </a:solidFill>
                <a:ea typeface="SimSun" pitchFamily="2" charset="-122"/>
              </a:rPr>
              <a:t>TS2           -0.1             7.2             -3.6            9.4              -3.3              -1.8</a:t>
            </a:r>
          </a:p>
          <a:p>
            <a:endParaRPr lang="en-GB" altLang="zh-CN" dirty="0">
              <a:solidFill>
                <a:srgbClr val="FF0000"/>
              </a:solidFill>
              <a:ea typeface="SimSun" pitchFamily="2" charset="-122"/>
            </a:endParaRPr>
          </a:p>
          <a:p>
            <a:r>
              <a:rPr lang="en-GB" altLang="zh-CN" dirty="0">
                <a:ea typeface="SimSun" pitchFamily="2" charset="-122"/>
              </a:rPr>
              <a:t>TS3            1.0              1.1            0.4             0.5              0.20               1.6</a:t>
            </a:r>
          </a:p>
          <a:p>
            <a:endParaRPr lang="en-GB" altLang="zh-CN" dirty="0">
              <a:ea typeface="SimSun" pitchFamily="2" charset="-122"/>
            </a:endParaRPr>
          </a:p>
          <a:p>
            <a:r>
              <a:rPr lang="en-GB" altLang="zh-CN" dirty="0">
                <a:ea typeface="SimSun" pitchFamily="2" charset="-122"/>
              </a:rPr>
              <a:t>TS4            2.3              5.1             1.4             3.0              0.0                0.6</a:t>
            </a:r>
          </a:p>
          <a:p>
            <a:endParaRPr lang="en-GB" altLang="zh-CN" dirty="0">
              <a:ea typeface="SimSun" pitchFamily="2" charset="-122"/>
            </a:endParaRPr>
          </a:p>
          <a:p>
            <a:r>
              <a:rPr lang="en-GB" altLang="zh-CN" dirty="0">
                <a:solidFill>
                  <a:srgbClr val="FF0000"/>
                </a:solidFill>
                <a:ea typeface="SimSun" pitchFamily="2" charset="-122"/>
              </a:rPr>
              <a:t>TS5             -               -6.0             -                 -5.3              -0.6              -0.1</a:t>
            </a:r>
            <a:r>
              <a:rPr lang="en-GB" altLang="zh-CN" dirty="0">
                <a:ea typeface="SimSun" pitchFamily="2" charset="-122"/>
              </a:rPr>
              <a:t> </a:t>
            </a:r>
          </a:p>
          <a:p>
            <a:endParaRPr lang="en-GB" altLang="zh-CN" dirty="0">
              <a:ea typeface="SimSun" pitchFamily="2" charset="-122"/>
            </a:endParaRPr>
          </a:p>
          <a:p>
            <a:r>
              <a:rPr lang="en-GB" altLang="zh-CN" dirty="0">
                <a:ea typeface="SimSun" pitchFamily="2" charset="-122"/>
              </a:rPr>
              <a:t>TS6          -64.2          -64.1          -64.8          -64.9            -65.1            -63.3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47813" y="2924175"/>
            <a:ext cx="72009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altLang="zh-CN" sz="1400" dirty="0">
                <a:ea typeface="SimSun" pitchFamily="2" charset="-122"/>
              </a:rPr>
              <a:t>G4//B3LYP        G4//MP2        CBS-QB3      CBS//MP2       CBS//mpw1k    APNO//mpw1k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0" y="404664"/>
          <a:ext cx="820891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8"/>
                <a:gridCol w="1152128"/>
                <a:gridCol w="1296144"/>
                <a:gridCol w="1224136"/>
                <a:gridCol w="1152128"/>
                <a:gridCol w="1368152"/>
                <a:gridCol w="1512167"/>
              </a:tblGrid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600" dirty="0" smtClean="0">
                          <a:ea typeface="SimSun" pitchFamily="2" charset="-122"/>
                        </a:rPr>
                        <a:t>G4//B3LYP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600" dirty="0" smtClean="0">
                          <a:ea typeface="SimSun" pitchFamily="2" charset="-122"/>
                        </a:rPr>
                        <a:t>     G4//MP2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CBS-QB3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CBS//MP2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CBS//mpw1k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APNO//mpw1k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TS1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-8.8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-13.3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-11.5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-16.0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-11.3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-10.4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TS2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-0.1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7.2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-3.6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9.4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-3.3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-1.8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Documents and Settings\jhs5rjs\Desktop\C-O2 hin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413" y="1271588"/>
            <a:ext cx="4067175" cy="431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Introduction – DME combustion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00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DME is ideally suited to HCCI engines (homogeneous charge, compression ignition)</a:t>
            </a:r>
          </a:p>
          <a:p>
            <a:pPr algn="ctr">
              <a:buNone/>
            </a:pPr>
            <a:r>
              <a:rPr lang="en-GB" dirty="0" smtClean="0"/>
              <a:t>‘</a:t>
            </a:r>
            <a:r>
              <a:rPr lang="en-GB" i="1" dirty="0" smtClean="0"/>
              <a:t>HCCI can be characterized as a controlled chemical auto-ignition process and an important feature is the unusually </a:t>
            </a:r>
            <a:r>
              <a:rPr lang="en-GB" b="1" i="1" dirty="0" smtClean="0"/>
              <a:t>large role that fuel chemistry</a:t>
            </a:r>
            <a:r>
              <a:rPr lang="en-GB" i="1" dirty="0" smtClean="0"/>
              <a:t> plays in determining combustion characteristics when compared to diesel or SI engines’  </a:t>
            </a:r>
            <a:r>
              <a:rPr lang="en-GB" sz="2600" dirty="0" smtClean="0"/>
              <a:t>Westbrook and Curran</a:t>
            </a:r>
          </a:p>
          <a:p>
            <a:r>
              <a:rPr lang="en-GB" dirty="0" smtClean="0"/>
              <a:t>The relatively low temperatures of DME combustion minimise </a:t>
            </a:r>
            <a:r>
              <a:rPr lang="en-GB" dirty="0" err="1" smtClean="0"/>
              <a:t>NOx</a:t>
            </a:r>
            <a:r>
              <a:rPr lang="en-GB" dirty="0" smtClean="0"/>
              <a:t> production</a:t>
            </a:r>
          </a:p>
          <a:p>
            <a:r>
              <a:rPr lang="en-GB" dirty="0" smtClean="0"/>
              <a:t>DME shows the classic negative temperature dependence, but the mechanism is different from </a:t>
            </a:r>
            <a:r>
              <a:rPr lang="en-GB" dirty="0" err="1" smtClean="0"/>
              <a:t>alkanes</a:t>
            </a:r>
            <a:endParaRPr lang="en-GB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6552728" cy="578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827584" y="980728"/>
            <a:ext cx="7560840" cy="5877272"/>
            <a:chOff x="1691680" y="1700808"/>
            <a:chExt cx="5688632" cy="4032448"/>
          </a:xfrm>
        </p:grpSpPr>
        <p:grpSp>
          <p:nvGrpSpPr>
            <p:cNvPr id="10" name="Group 5"/>
            <p:cNvGrpSpPr/>
            <p:nvPr/>
          </p:nvGrpSpPr>
          <p:grpSpPr>
            <a:xfrm>
              <a:off x="1691680" y="1700808"/>
              <a:ext cx="5688632" cy="4032448"/>
              <a:chOff x="1691680" y="1700808"/>
              <a:chExt cx="5688632" cy="4032448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691680" y="1700808"/>
                <a:ext cx="5688632" cy="403244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3" name="Picture 12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691680" y="1700808"/>
                <a:ext cx="5688632" cy="40324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TextBox 10"/>
            <p:cNvSpPr txBox="1"/>
            <p:nvPr/>
          </p:nvSpPr>
          <p:spPr>
            <a:xfrm>
              <a:off x="2555776" y="2780928"/>
              <a:ext cx="3159949" cy="316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Data and modelling from Curran</a:t>
              </a:r>
              <a:endParaRPr lang="en-GB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634082"/>
          </a:xfrm>
        </p:spPr>
        <p:txBody>
          <a:bodyPr>
            <a:noAutofit/>
          </a:bodyPr>
          <a:lstStyle/>
          <a:p>
            <a:r>
              <a:rPr lang="en-GB" sz="3600" dirty="0" smtClean="0"/>
              <a:t>Introduction – Origin of negative temperature dependence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OH + CH</a:t>
            </a:r>
            <a:r>
              <a:rPr lang="en-GB" baseline="-25000" dirty="0" smtClean="0"/>
              <a:t>3</a:t>
            </a:r>
            <a:r>
              <a:rPr lang="en-GB" dirty="0" smtClean="0"/>
              <a:t>OCH</a:t>
            </a:r>
            <a:r>
              <a:rPr lang="en-GB" baseline="-25000" dirty="0" smtClean="0"/>
              <a:t>3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 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O + CH</a:t>
            </a:r>
            <a:r>
              <a:rPr lang="en-GB" baseline="-25000" dirty="0" smtClean="0">
                <a:sym typeface="Symbol"/>
              </a:rPr>
              <a:t>3</a:t>
            </a:r>
            <a:r>
              <a:rPr lang="en-GB" dirty="0" smtClean="0">
                <a:sym typeface="Symbol"/>
              </a:rPr>
              <a:t>OCH</a:t>
            </a:r>
            <a:r>
              <a:rPr lang="en-GB" baseline="-25000" dirty="0" smtClean="0">
                <a:sym typeface="Symbol"/>
              </a:rPr>
              <a:t>2</a:t>
            </a:r>
            <a:endParaRPr lang="en-GB" dirty="0" smtClean="0">
              <a:sym typeface="Symbol"/>
            </a:endParaRPr>
          </a:p>
          <a:p>
            <a:pPr algn="ctr">
              <a:buNone/>
            </a:pPr>
            <a:r>
              <a:rPr lang="en-GB" dirty="0" smtClean="0">
                <a:sym typeface="Symbol"/>
              </a:rPr>
              <a:t>CH</a:t>
            </a:r>
            <a:r>
              <a:rPr lang="en-GB" baseline="-25000" dirty="0" smtClean="0">
                <a:sym typeface="Symbol"/>
              </a:rPr>
              <a:t>3</a:t>
            </a:r>
            <a:r>
              <a:rPr lang="en-GB" dirty="0" smtClean="0">
                <a:sym typeface="Symbol"/>
              </a:rPr>
              <a:t>OCH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+ O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+ M  CH</a:t>
            </a:r>
            <a:r>
              <a:rPr lang="en-GB" baseline="-25000" dirty="0" smtClean="0">
                <a:sym typeface="Symbol"/>
              </a:rPr>
              <a:t>3</a:t>
            </a:r>
            <a:r>
              <a:rPr lang="en-GB" dirty="0" smtClean="0">
                <a:sym typeface="Symbol"/>
              </a:rPr>
              <a:t>OCH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O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+ M</a:t>
            </a:r>
          </a:p>
          <a:p>
            <a:pPr algn="ctr">
              <a:buNone/>
            </a:pPr>
            <a:r>
              <a:rPr lang="en-GB" dirty="0" smtClean="0">
                <a:sym typeface="Symbol"/>
              </a:rPr>
              <a:t>CH</a:t>
            </a:r>
            <a:r>
              <a:rPr lang="en-GB" baseline="-25000" dirty="0" smtClean="0">
                <a:sym typeface="Symbol"/>
              </a:rPr>
              <a:t>3</a:t>
            </a:r>
            <a:r>
              <a:rPr lang="en-GB" dirty="0" smtClean="0">
                <a:sym typeface="Symbol"/>
              </a:rPr>
              <a:t>OCH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O</a:t>
            </a:r>
            <a:r>
              <a:rPr lang="en-GB" baseline="-25000" dirty="0" smtClean="0">
                <a:sym typeface="Symbol"/>
              </a:rPr>
              <a:t>2 </a:t>
            </a:r>
            <a:r>
              <a:rPr lang="en-GB" dirty="0" smtClean="0">
                <a:sym typeface="Symbol"/>
              </a:rPr>
              <a:t> 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OCH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OOH</a:t>
            </a:r>
          </a:p>
          <a:p>
            <a:pPr algn="ctr">
              <a:buNone/>
            </a:pPr>
            <a:r>
              <a:rPr lang="en-GB" dirty="0" smtClean="0">
                <a:sym typeface="Symbol"/>
              </a:rPr>
              <a:t>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OCH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OOH  2HCHO + OH</a:t>
            </a:r>
          </a:p>
          <a:p>
            <a:pPr algn="ctr">
              <a:buNone/>
            </a:pPr>
            <a:r>
              <a:rPr lang="en-GB" dirty="0" smtClean="0">
                <a:sym typeface="Symbol"/>
              </a:rPr>
              <a:t>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OCH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OOH + O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  chain branching precursor</a:t>
            </a:r>
          </a:p>
          <a:p>
            <a:r>
              <a:rPr lang="en-GB" dirty="0" smtClean="0">
                <a:sym typeface="Symbol"/>
              </a:rPr>
              <a:t>Competition between 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OCH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OOH reactions determines NTC</a:t>
            </a:r>
          </a:p>
          <a:p>
            <a:r>
              <a:rPr lang="en-GB" dirty="0" smtClean="0">
                <a:sym typeface="Symbol"/>
              </a:rPr>
              <a:t>CH</a:t>
            </a:r>
            <a:r>
              <a:rPr lang="en-GB" baseline="-25000" dirty="0" smtClean="0">
                <a:sym typeface="Symbol"/>
              </a:rPr>
              <a:t>3</a:t>
            </a:r>
            <a:r>
              <a:rPr lang="en-GB" dirty="0" smtClean="0">
                <a:sym typeface="Symbol"/>
              </a:rPr>
              <a:t>OCH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 CH</a:t>
            </a:r>
            <a:r>
              <a:rPr lang="en-GB" baseline="-25000" dirty="0" smtClean="0">
                <a:sym typeface="Symbol"/>
              </a:rPr>
              <a:t>3</a:t>
            </a:r>
            <a:r>
              <a:rPr lang="en-GB" dirty="0" smtClean="0">
                <a:sym typeface="Symbol"/>
              </a:rPr>
              <a:t> + HCHO can also play a role</a:t>
            </a:r>
            <a:endParaRPr lang="en-GB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51" y="980728"/>
            <a:ext cx="9147951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</a:t>
            </a:r>
            <a:r>
              <a:rPr lang="en-GB" baseline="-25000" dirty="0" smtClean="0"/>
              <a:t>3</a:t>
            </a:r>
            <a:r>
              <a:rPr lang="en-GB" dirty="0" smtClean="0"/>
              <a:t>OCH</a:t>
            </a:r>
            <a:r>
              <a:rPr lang="en-GB" baseline="-25000" dirty="0" smtClean="0"/>
              <a:t>2</a:t>
            </a:r>
            <a:r>
              <a:rPr lang="en-GB" dirty="0" smtClean="0"/>
              <a:t> + O</a:t>
            </a:r>
            <a:r>
              <a:rPr lang="en-GB" baseline="-25000" dirty="0" smtClean="0"/>
              <a:t>2</a:t>
            </a:r>
            <a:r>
              <a:rPr lang="en-GB" dirty="0" smtClean="0"/>
              <a:t> Potential Energy Surface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323528" y="980728"/>
            <a:ext cx="6640296" cy="3681700"/>
            <a:chOff x="539552" y="1556792"/>
            <a:chExt cx="6640296" cy="3681700"/>
          </a:xfrm>
        </p:grpSpPr>
        <p:sp>
          <p:nvSpPr>
            <p:cNvPr id="5" name="Freeform 4"/>
            <p:cNvSpPr/>
            <p:nvPr/>
          </p:nvSpPr>
          <p:spPr>
            <a:xfrm>
              <a:off x="1226634" y="1973766"/>
              <a:ext cx="5307981" cy="2838150"/>
            </a:xfrm>
            <a:custGeom>
              <a:avLst/>
              <a:gdLst>
                <a:gd name="connsiteX0" fmla="*/ 0 w 5307981"/>
                <a:gd name="connsiteY0" fmla="*/ 0 h 3029414"/>
                <a:gd name="connsiteX1" fmla="*/ 1360449 w 5307981"/>
                <a:gd name="connsiteY1" fmla="*/ 2821258 h 3029414"/>
                <a:gd name="connsiteX2" fmla="*/ 2364059 w 5307981"/>
                <a:gd name="connsiteY2" fmla="*/ 1248936 h 3029414"/>
                <a:gd name="connsiteX3" fmla="*/ 3100039 w 5307981"/>
                <a:gd name="connsiteY3" fmla="*/ 2263697 h 3029414"/>
                <a:gd name="connsiteX4" fmla="*/ 4047893 w 5307981"/>
                <a:gd name="connsiteY4" fmla="*/ 680224 h 3029414"/>
                <a:gd name="connsiteX5" fmla="*/ 5307981 w 5307981"/>
                <a:gd name="connsiteY5" fmla="*/ 1795346 h 3029414"/>
                <a:gd name="connsiteX0" fmla="*/ 0 w 5307981"/>
                <a:gd name="connsiteY0" fmla="*/ 0 h 3029414"/>
                <a:gd name="connsiteX1" fmla="*/ 1360449 w 5307981"/>
                <a:gd name="connsiteY1" fmla="*/ 2821258 h 3029414"/>
                <a:gd name="connsiteX2" fmla="*/ 2364059 w 5307981"/>
                <a:gd name="connsiteY2" fmla="*/ 1248936 h 3029414"/>
                <a:gd name="connsiteX3" fmla="*/ 3100039 w 5307981"/>
                <a:gd name="connsiteY3" fmla="*/ 2263697 h 3029414"/>
                <a:gd name="connsiteX4" fmla="*/ 4047893 w 5307981"/>
                <a:gd name="connsiteY4" fmla="*/ 680224 h 3029414"/>
                <a:gd name="connsiteX5" fmla="*/ 5307981 w 5307981"/>
                <a:gd name="connsiteY5" fmla="*/ 1795346 h 3029414"/>
                <a:gd name="connsiteX0" fmla="*/ 0 w 5307981"/>
                <a:gd name="connsiteY0" fmla="*/ 0 h 2838150"/>
                <a:gd name="connsiteX1" fmla="*/ 1360449 w 5307981"/>
                <a:gd name="connsiteY1" fmla="*/ 2821258 h 2838150"/>
                <a:gd name="connsiteX2" fmla="*/ 2364059 w 5307981"/>
                <a:gd name="connsiteY2" fmla="*/ 1248936 h 2838150"/>
                <a:gd name="connsiteX3" fmla="*/ 3100039 w 5307981"/>
                <a:gd name="connsiteY3" fmla="*/ 2263697 h 2838150"/>
                <a:gd name="connsiteX4" fmla="*/ 4047893 w 5307981"/>
                <a:gd name="connsiteY4" fmla="*/ 680224 h 2838150"/>
                <a:gd name="connsiteX5" fmla="*/ 5307981 w 5307981"/>
                <a:gd name="connsiteY5" fmla="*/ 1795346 h 2838150"/>
                <a:gd name="connsiteX0" fmla="*/ 0 w 5307981"/>
                <a:gd name="connsiteY0" fmla="*/ 0 h 2838150"/>
                <a:gd name="connsiteX1" fmla="*/ 1360449 w 5307981"/>
                <a:gd name="connsiteY1" fmla="*/ 2821258 h 2838150"/>
                <a:gd name="connsiteX2" fmla="*/ 2364059 w 5307981"/>
                <a:gd name="connsiteY2" fmla="*/ 1248936 h 2838150"/>
                <a:gd name="connsiteX3" fmla="*/ 3100039 w 5307981"/>
                <a:gd name="connsiteY3" fmla="*/ 2263697 h 2838150"/>
                <a:gd name="connsiteX4" fmla="*/ 4047893 w 5307981"/>
                <a:gd name="connsiteY4" fmla="*/ 680224 h 2838150"/>
                <a:gd name="connsiteX5" fmla="*/ 5307981 w 5307981"/>
                <a:gd name="connsiteY5" fmla="*/ 1795346 h 2838150"/>
                <a:gd name="connsiteX0" fmla="*/ 0 w 5307981"/>
                <a:gd name="connsiteY0" fmla="*/ 0 h 2838150"/>
                <a:gd name="connsiteX1" fmla="*/ 1360449 w 5307981"/>
                <a:gd name="connsiteY1" fmla="*/ 2821258 h 2838150"/>
                <a:gd name="connsiteX2" fmla="*/ 2364059 w 5307981"/>
                <a:gd name="connsiteY2" fmla="*/ 1248936 h 2838150"/>
                <a:gd name="connsiteX3" fmla="*/ 3100039 w 5307981"/>
                <a:gd name="connsiteY3" fmla="*/ 2263697 h 2838150"/>
                <a:gd name="connsiteX4" fmla="*/ 4047893 w 5307981"/>
                <a:gd name="connsiteY4" fmla="*/ 680224 h 2838150"/>
                <a:gd name="connsiteX5" fmla="*/ 5307981 w 5307981"/>
                <a:gd name="connsiteY5" fmla="*/ 1795346 h 28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07981" h="2838150">
                  <a:moveTo>
                    <a:pt x="0" y="0"/>
                  </a:moveTo>
                  <a:cubicBezTo>
                    <a:pt x="615238" y="6484"/>
                    <a:pt x="789074" y="2838150"/>
                    <a:pt x="1360449" y="2821258"/>
                  </a:cubicBezTo>
                  <a:cubicBezTo>
                    <a:pt x="1866674" y="2811262"/>
                    <a:pt x="2074127" y="1341863"/>
                    <a:pt x="2364059" y="1248936"/>
                  </a:cubicBezTo>
                  <a:cubicBezTo>
                    <a:pt x="2653991" y="1156009"/>
                    <a:pt x="2819400" y="2358482"/>
                    <a:pt x="3100039" y="2263697"/>
                  </a:cubicBezTo>
                  <a:cubicBezTo>
                    <a:pt x="3380678" y="2168912"/>
                    <a:pt x="3679903" y="758282"/>
                    <a:pt x="4047893" y="680224"/>
                  </a:cubicBezTo>
                  <a:cubicBezTo>
                    <a:pt x="4415883" y="602166"/>
                    <a:pt x="4520642" y="1793447"/>
                    <a:pt x="5307981" y="1795346"/>
                  </a:cubicBezTo>
                </a:path>
              </a:pathLst>
            </a:custGeom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9552" y="1556792"/>
              <a:ext cx="1481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CH</a:t>
              </a:r>
              <a:r>
                <a:rPr lang="en-GB" baseline="-25000" dirty="0" smtClean="0"/>
                <a:t>3</a:t>
              </a:r>
              <a:r>
                <a:rPr lang="en-GB" dirty="0" smtClean="0"/>
                <a:t>OCH</a:t>
              </a:r>
              <a:r>
                <a:rPr lang="en-GB" baseline="-25000" dirty="0" smtClean="0"/>
                <a:t>2</a:t>
              </a:r>
              <a:r>
                <a:rPr lang="en-GB" dirty="0" smtClean="0"/>
                <a:t> + O</a:t>
              </a:r>
              <a:r>
                <a:rPr lang="en-GB" baseline="-25000" dirty="0" smtClean="0"/>
                <a:t>2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35696" y="4869160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CH</a:t>
              </a:r>
              <a:r>
                <a:rPr lang="en-GB" baseline="-25000" dirty="0" smtClean="0"/>
                <a:t>3</a:t>
              </a:r>
              <a:r>
                <a:rPr lang="en-GB" dirty="0" smtClean="0"/>
                <a:t>OCH</a:t>
              </a:r>
              <a:r>
                <a:rPr lang="en-GB" baseline="-25000" dirty="0" smtClean="0"/>
                <a:t>2</a:t>
              </a:r>
              <a:r>
                <a:rPr lang="en-GB" dirty="0" smtClean="0"/>
                <a:t>O</a:t>
              </a:r>
              <a:r>
                <a:rPr lang="en-GB" baseline="-25000" dirty="0" smtClean="0"/>
                <a:t>2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47864" y="2780928"/>
              <a:ext cx="518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TS1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6056" y="2276872"/>
              <a:ext cx="518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TS2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6136" y="3861048"/>
              <a:ext cx="13837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2HCHO + OH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35896" y="4365104"/>
              <a:ext cx="14782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CH</a:t>
              </a:r>
              <a:r>
                <a:rPr lang="en-GB" baseline="-25000" dirty="0" smtClean="0"/>
                <a:t>2</a:t>
              </a:r>
              <a:r>
                <a:rPr lang="en-GB" dirty="0" smtClean="0"/>
                <a:t>OCH</a:t>
              </a:r>
              <a:r>
                <a:rPr lang="en-GB" baseline="-25000" dirty="0" smtClean="0"/>
                <a:t>2</a:t>
              </a:r>
              <a:r>
                <a:rPr lang="en-GB" dirty="0" smtClean="0"/>
                <a:t>OOH</a:t>
              </a:r>
              <a:endParaRPr lang="en-GB" dirty="0"/>
            </a:p>
          </p:txBody>
        </p:sp>
      </p:grpSp>
      <p:pic>
        <p:nvPicPr>
          <p:cNvPr id="12" name="Pictur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221088"/>
            <a:ext cx="4608512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652120" y="3789040"/>
            <a:ext cx="2971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Sensitivities to Ignition Delays</a:t>
            </a:r>
          </a:p>
          <a:p>
            <a:r>
              <a:rPr lang="en-GB" dirty="0" smtClean="0"/>
              <a:t>At 850 K (Zhao et al. 2008)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Study the kinetics of CH</a:t>
            </a:r>
            <a:r>
              <a:rPr lang="en-GB" baseline="-25000" dirty="0" smtClean="0"/>
              <a:t>3</a:t>
            </a:r>
            <a:r>
              <a:rPr lang="en-GB" dirty="0" smtClean="0"/>
              <a:t>OCH</a:t>
            </a:r>
            <a:r>
              <a:rPr lang="en-GB" baseline="-25000" dirty="0" smtClean="0"/>
              <a:t>2</a:t>
            </a:r>
            <a:r>
              <a:rPr lang="en-GB" dirty="0" smtClean="0"/>
              <a:t> + O</a:t>
            </a:r>
            <a:r>
              <a:rPr lang="en-GB" baseline="-25000" dirty="0" smtClean="0"/>
              <a:t>2</a:t>
            </a:r>
            <a:r>
              <a:rPr lang="en-GB" dirty="0" smtClean="0"/>
              <a:t> as a function of </a:t>
            </a:r>
            <a:r>
              <a:rPr lang="en-GB" i="1" dirty="0" smtClean="0"/>
              <a:t>T, p</a:t>
            </a:r>
            <a:r>
              <a:rPr lang="en-GB" dirty="0" smtClean="0"/>
              <a:t> monitoring OH production</a:t>
            </a:r>
          </a:p>
          <a:p>
            <a:r>
              <a:rPr lang="en-GB" dirty="0" smtClean="0"/>
              <a:t>Quantify the fraction of OH production as a function of </a:t>
            </a:r>
            <a:r>
              <a:rPr lang="en-GB" i="1" dirty="0" smtClean="0"/>
              <a:t>T, p</a:t>
            </a:r>
            <a:endParaRPr lang="en-GB" dirty="0" smtClean="0"/>
          </a:p>
          <a:p>
            <a:r>
              <a:rPr lang="en-GB" dirty="0" smtClean="0"/>
              <a:t>Model kinetics and yields using Master Equation, based on </a:t>
            </a:r>
            <a:r>
              <a:rPr lang="en-GB" i="1" dirty="0" err="1" smtClean="0"/>
              <a:t>ab</a:t>
            </a:r>
            <a:r>
              <a:rPr lang="en-GB" i="1" dirty="0" smtClean="0"/>
              <a:t> initio </a:t>
            </a:r>
            <a:r>
              <a:rPr lang="en-GB" dirty="0" smtClean="0"/>
              <a:t>PES</a:t>
            </a:r>
          </a:p>
          <a:p>
            <a:r>
              <a:rPr lang="en-GB" dirty="0" smtClean="0"/>
              <a:t>Do measurements allow constraints on the barriers on PES and allow extrapolation beyond experimental conditions?</a:t>
            </a:r>
          </a:p>
          <a:p>
            <a:r>
              <a:rPr lang="en-GB" dirty="0" smtClean="0"/>
              <a:t>Higher temperature measurements and studies of chain branching to follow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Experimental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Reactions carried out in conventional slow flow, laser flash photolysis system with OH detection by laser induced fluorescence</a:t>
            </a:r>
          </a:p>
          <a:p>
            <a:r>
              <a:rPr lang="en-GB" dirty="0" smtClean="0"/>
              <a:t>CH</a:t>
            </a:r>
            <a:r>
              <a:rPr lang="en-GB" baseline="-25000" dirty="0" smtClean="0"/>
              <a:t>3</a:t>
            </a:r>
            <a:r>
              <a:rPr lang="en-GB" dirty="0" smtClean="0"/>
              <a:t>OCH</a:t>
            </a:r>
            <a:r>
              <a:rPr lang="en-GB" baseline="-25000" dirty="0" smtClean="0"/>
              <a:t>2</a:t>
            </a:r>
            <a:r>
              <a:rPr lang="en-GB" dirty="0" smtClean="0"/>
              <a:t>Br + h</a:t>
            </a:r>
            <a:r>
              <a:rPr lang="en-GB" dirty="0" smtClean="0">
                <a:sym typeface="Symbol"/>
              </a:rPr>
              <a:t> (248 nm) </a:t>
            </a:r>
            <a:r>
              <a:rPr lang="en-GB" dirty="0" smtClean="0">
                <a:sym typeface="Symbol"/>
              </a:rPr>
              <a:t> CH</a:t>
            </a:r>
            <a:r>
              <a:rPr lang="en-GB" baseline="-25000" dirty="0" smtClean="0">
                <a:sym typeface="Symbol"/>
              </a:rPr>
              <a:t>3</a:t>
            </a:r>
            <a:r>
              <a:rPr lang="en-GB" dirty="0" smtClean="0">
                <a:sym typeface="Symbol"/>
              </a:rPr>
              <a:t>OCH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+ Br</a:t>
            </a:r>
          </a:p>
          <a:p>
            <a:r>
              <a:rPr lang="en-GB" dirty="0" err="1" smtClean="0">
                <a:sym typeface="Symbol"/>
              </a:rPr>
              <a:t>Eskola</a:t>
            </a:r>
            <a:r>
              <a:rPr lang="en-GB" dirty="0" smtClean="0">
                <a:sym typeface="Symbol"/>
              </a:rPr>
              <a:t> et al. </a:t>
            </a:r>
            <a:r>
              <a:rPr lang="en-GB" dirty="0" err="1" smtClean="0">
                <a:sym typeface="Symbol"/>
              </a:rPr>
              <a:t>Chem</a:t>
            </a:r>
            <a:r>
              <a:rPr lang="en-GB" dirty="0" smtClean="0">
                <a:sym typeface="Symbol"/>
              </a:rPr>
              <a:t> Phys </a:t>
            </a:r>
            <a:r>
              <a:rPr lang="en-GB" dirty="0" err="1" smtClean="0">
                <a:sym typeface="Symbol"/>
              </a:rPr>
              <a:t>Lett</a:t>
            </a:r>
            <a:r>
              <a:rPr lang="en-GB" dirty="0" smtClean="0">
                <a:sym typeface="Symbol"/>
              </a:rPr>
              <a:t> (2010)</a:t>
            </a:r>
          </a:p>
          <a:p>
            <a:r>
              <a:rPr lang="en-GB" dirty="0" smtClean="0">
                <a:sym typeface="Symbol"/>
              </a:rPr>
              <a:t>OH detected by off-resonance fluorescence</a:t>
            </a:r>
          </a:p>
          <a:p>
            <a:r>
              <a:rPr lang="en-GB" dirty="0" smtClean="0">
                <a:sym typeface="Symbol"/>
              </a:rPr>
              <a:t>Stainless steel cell heated for 298 - 450 K</a:t>
            </a:r>
          </a:p>
          <a:p>
            <a:r>
              <a:rPr lang="en-GB" dirty="0" smtClean="0">
                <a:sym typeface="Symbol"/>
              </a:rPr>
              <a:t>Cooled by immersion for 195 - 298 K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7844560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Results - Kinetics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7260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Reactions carried out under pseudo-first-order conditions ([O</a:t>
            </a:r>
            <a:r>
              <a:rPr lang="en-GB" baseline="-25000" dirty="0" smtClean="0"/>
              <a:t>2</a:t>
            </a:r>
            <a:r>
              <a:rPr lang="en-GB" dirty="0" smtClean="0"/>
              <a:t>] &gt;&gt; [CH</a:t>
            </a:r>
            <a:r>
              <a:rPr lang="en-GB" baseline="-25000" dirty="0" smtClean="0"/>
              <a:t>3</a:t>
            </a:r>
            <a:r>
              <a:rPr lang="en-GB" dirty="0" smtClean="0"/>
              <a:t>OCH</a:t>
            </a:r>
            <a:r>
              <a:rPr lang="en-GB" baseline="-25000" dirty="0" smtClean="0"/>
              <a:t>2</a:t>
            </a:r>
            <a:r>
              <a:rPr lang="en-GB" dirty="0" smtClean="0"/>
              <a:t>]). Fits to traces give </a:t>
            </a:r>
            <a:r>
              <a:rPr lang="en-GB" i="1" dirty="0" smtClean="0"/>
              <a:t>k’</a:t>
            </a:r>
            <a:endParaRPr lang="en-GB" dirty="0" smtClean="0"/>
          </a:p>
          <a:p>
            <a:r>
              <a:rPr lang="en-GB" dirty="0" smtClean="0"/>
              <a:t>Bimolecular rate coefficients obtained from a plot of </a:t>
            </a:r>
            <a:r>
              <a:rPr lang="en-GB" i="1" dirty="0" smtClean="0"/>
              <a:t>k’ </a:t>
            </a:r>
            <a:r>
              <a:rPr lang="en-GB" i="1" dirty="0" err="1" smtClean="0"/>
              <a:t>vs</a:t>
            </a:r>
            <a:r>
              <a:rPr lang="en-GB" i="1" dirty="0" smtClean="0"/>
              <a:t> </a:t>
            </a:r>
            <a:r>
              <a:rPr lang="en-GB" dirty="0" smtClean="0"/>
              <a:t>[O</a:t>
            </a:r>
            <a:r>
              <a:rPr lang="en-GB" baseline="-25000" dirty="0" smtClean="0"/>
              <a:t>2</a:t>
            </a:r>
            <a:r>
              <a:rPr lang="en-GB" dirty="0" smtClean="0"/>
              <a:t>]</a:t>
            </a:r>
          </a:p>
          <a:p>
            <a:r>
              <a:rPr lang="en-GB" dirty="0" smtClean="0"/>
              <a:t>Stabilization of initially formed CH</a:t>
            </a:r>
            <a:r>
              <a:rPr lang="en-GB" baseline="-25000" dirty="0" smtClean="0"/>
              <a:t>3</a:t>
            </a:r>
            <a:r>
              <a:rPr lang="en-GB" dirty="0" smtClean="0"/>
              <a:t>OCH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r>
              <a:rPr lang="en-GB" baseline="-25000" dirty="0" smtClean="0"/>
              <a:t>2</a:t>
            </a:r>
            <a:r>
              <a:rPr lang="en-GB" dirty="0" smtClean="0"/>
              <a:t>* chemically activated adduct requires 3</a:t>
            </a:r>
            <a:r>
              <a:rPr lang="en-GB" baseline="30000" dirty="0" smtClean="0"/>
              <a:t>rd</a:t>
            </a:r>
            <a:r>
              <a:rPr lang="en-GB" dirty="0" smtClean="0"/>
              <a:t> body and hence kinetics are pressure dependent</a:t>
            </a:r>
          </a:p>
          <a:p>
            <a:r>
              <a:rPr lang="en-GB" dirty="0" smtClean="0"/>
              <a:t>Note, not the characteristic ‘</a:t>
            </a:r>
            <a:r>
              <a:rPr lang="en-GB" dirty="0" err="1" smtClean="0"/>
              <a:t>Lindemann</a:t>
            </a:r>
            <a:r>
              <a:rPr lang="en-GB" dirty="0" smtClean="0"/>
              <a:t>’ curve as chemically activated CH</a:t>
            </a:r>
            <a:r>
              <a:rPr lang="en-GB" baseline="-25000" dirty="0" smtClean="0"/>
              <a:t>3</a:t>
            </a:r>
            <a:r>
              <a:rPr lang="en-GB" dirty="0" smtClean="0"/>
              <a:t>OCH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r>
              <a:rPr lang="en-GB" baseline="-25000" dirty="0" smtClean="0"/>
              <a:t>2</a:t>
            </a:r>
            <a:r>
              <a:rPr lang="en-GB" dirty="0" smtClean="0"/>
              <a:t>* can decompose to 2HCHO + OH </a:t>
            </a:r>
            <a:endParaRPr lang="en-GB" dirty="0"/>
          </a:p>
        </p:txBody>
      </p:sp>
      <p:pic>
        <p:nvPicPr>
          <p:cNvPr id="4" name="Picture 3" descr="Fig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80728"/>
            <a:ext cx="5112568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ig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980728"/>
            <a:ext cx="5112568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Results - Yields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256584"/>
          </a:xfrm>
        </p:spPr>
        <p:txBody>
          <a:bodyPr/>
          <a:lstStyle/>
          <a:p>
            <a:r>
              <a:rPr lang="en-GB" dirty="0" smtClean="0"/>
              <a:t>The height of the signal proportional to OH </a:t>
            </a:r>
            <a:r>
              <a:rPr lang="en-GB" dirty="0" smtClean="0"/>
              <a:t>yield </a:t>
            </a:r>
            <a:endParaRPr lang="en-GB" dirty="0" smtClean="0"/>
          </a:p>
          <a:p>
            <a:r>
              <a:rPr lang="en-GB" dirty="0" smtClean="0"/>
              <a:t>The OH yield will increase with decreasing pressure and should </a:t>
            </a:r>
            <a:r>
              <a:rPr lang="en-GB" dirty="0" smtClean="0">
                <a:latin typeface="ITC Bookman Light"/>
              </a:rPr>
              <a:t>→ 1</a:t>
            </a:r>
          </a:p>
          <a:p>
            <a:endParaRPr lang="en-GB" dirty="0" smtClean="0">
              <a:latin typeface="ITC Bookman Light"/>
            </a:endParaRPr>
          </a:p>
          <a:p>
            <a:endParaRPr lang="en-GB" dirty="0" smtClean="0">
              <a:latin typeface="ITC Bookman Light"/>
            </a:endParaRPr>
          </a:p>
          <a:p>
            <a:endParaRPr lang="en-GB" dirty="0" smtClean="0">
              <a:latin typeface="ITC Bookman Light"/>
            </a:endParaRPr>
          </a:p>
          <a:p>
            <a:r>
              <a:rPr lang="en-GB" dirty="0" smtClean="0"/>
              <a:t>The relative yield, </a:t>
            </a:r>
            <a:r>
              <a:rPr lang="el-GR" dirty="0" smtClean="0"/>
              <a:t>β</a:t>
            </a:r>
            <a:r>
              <a:rPr lang="en-GB" dirty="0" smtClean="0"/>
              <a:t>, is given by:</a:t>
            </a:r>
          </a:p>
          <a:p>
            <a:pPr>
              <a:buNone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971600" y="2852936"/>
            <a:ext cx="6840760" cy="3816424"/>
            <a:chOff x="467544" y="1484784"/>
            <a:chExt cx="6840760" cy="3816424"/>
          </a:xfrm>
        </p:grpSpPr>
        <p:sp>
          <p:nvSpPr>
            <p:cNvPr id="5" name="Rectangle 4"/>
            <p:cNvSpPr/>
            <p:nvPr/>
          </p:nvSpPr>
          <p:spPr>
            <a:xfrm>
              <a:off x="467544" y="1484784"/>
              <a:ext cx="6840760" cy="381642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" name="Group 14"/>
            <p:cNvGrpSpPr/>
            <p:nvPr/>
          </p:nvGrpSpPr>
          <p:grpSpPr>
            <a:xfrm>
              <a:off x="539552" y="1556792"/>
              <a:ext cx="6640296" cy="3681700"/>
              <a:chOff x="539552" y="1556792"/>
              <a:chExt cx="6640296" cy="3681700"/>
            </a:xfrm>
          </p:grpSpPr>
          <p:grpSp>
            <p:nvGrpSpPr>
              <p:cNvPr id="7" name="Group 1"/>
              <p:cNvGrpSpPr/>
              <p:nvPr/>
            </p:nvGrpSpPr>
            <p:grpSpPr>
              <a:xfrm>
                <a:off x="539552" y="1556792"/>
                <a:ext cx="6640296" cy="3681700"/>
                <a:chOff x="539552" y="1556792"/>
                <a:chExt cx="6640296" cy="3681700"/>
              </a:xfrm>
            </p:grpSpPr>
            <p:sp>
              <p:nvSpPr>
                <p:cNvPr id="11" name="Freeform 10"/>
                <p:cNvSpPr/>
                <p:nvPr/>
              </p:nvSpPr>
              <p:spPr>
                <a:xfrm>
                  <a:off x="1226634" y="1973766"/>
                  <a:ext cx="5307981" cy="2838150"/>
                </a:xfrm>
                <a:custGeom>
                  <a:avLst/>
                  <a:gdLst>
                    <a:gd name="connsiteX0" fmla="*/ 0 w 5307981"/>
                    <a:gd name="connsiteY0" fmla="*/ 0 h 3029414"/>
                    <a:gd name="connsiteX1" fmla="*/ 1360449 w 5307981"/>
                    <a:gd name="connsiteY1" fmla="*/ 2821258 h 3029414"/>
                    <a:gd name="connsiteX2" fmla="*/ 2364059 w 5307981"/>
                    <a:gd name="connsiteY2" fmla="*/ 1248936 h 3029414"/>
                    <a:gd name="connsiteX3" fmla="*/ 3100039 w 5307981"/>
                    <a:gd name="connsiteY3" fmla="*/ 2263697 h 3029414"/>
                    <a:gd name="connsiteX4" fmla="*/ 4047893 w 5307981"/>
                    <a:gd name="connsiteY4" fmla="*/ 680224 h 3029414"/>
                    <a:gd name="connsiteX5" fmla="*/ 5307981 w 5307981"/>
                    <a:gd name="connsiteY5" fmla="*/ 1795346 h 3029414"/>
                    <a:gd name="connsiteX0" fmla="*/ 0 w 5307981"/>
                    <a:gd name="connsiteY0" fmla="*/ 0 h 3029414"/>
                    <a:gd name="connsiteX1" fmla="*/ 1360449 w 5307981"/>
                    <a:gd name="connsiteY1" fmla="*/ 2821258 h 3029414"/>
                    <a:gd name="connsiteX2" fmla="*/ 2364059 w 5307981"/>
                    <a:gd name="connsiteY2" fmla="*/ 1248936 h 3029414"/>
                    <a:gd name="connsiteX3" fmla="*/ 3100039 w 5307981"/>
                    <a:gd name="connsiteY3" fmla="*/ 2263697 h 3029414"/>
                    <a:gd name="connsiteX4" fmla="*/ 4047893 w 5307981"/>
                    <a:gd name="connsiteY4" fmla="*/ 680224 h 3029414"/>
                    <a:gd name="connsiteX5" fmla="*/ 5307981 w 5307981"/>
                    <a:gd name="connsiteY5" fmla="*/ 1795346 h 3029414"/>
                    <a:gd name="connsiteX0" fmla="*/ 0 w 5307981"/>
                    <a:gd name="connsiteY0" fmla="*/ 0 h 2838150"/>
                    <a:gd name="connsiteX1" fmla="*/ 1360449 w 5307981"/>
                    <a:gd name="connsiteY1" fmla="*/ 2821258 h 2838150"/>
                    <a:gd name="connsiteX2" fmla="*/ 2364059 w 5307981"/>
                    <a:gd name="connsiteY2" fmla="*/ 1248936 h 2838150"/>
                    <a:gd name="connsiteX3" fmla="*/ 3100039 w 5307981"/>
                    <a:gd name="connsiteY3" fmla="*/ 2263697 h 2838150"/>
                    <a:gd name="connsiteX4" fmla="*/ 4047893 w 5307981"/>
                    <a:gd name="connsiteY4" fmla="*/ 680224 h 2838150"/>
                    <a:gd name="connsiteX5" fmla="*/ 5307981 w 5307981"/>
                    <a:gd name="connsiteY5" fmla="*/ 1795346 h 2838150"/>
                    <a:gd name="connsiteX0" fmla="*/ 0 w 5307981"/>
                    <a:gd name="connsiteY0" fmla="*/ 0 h 2838150"/>
                    <a:gd name="connsiteX1" fmla="*/ 1360449 w 5307981"/>
                    <a:gd name="connsiteY1" fmla="*/ 2821258 h 2838150"/>
                    <a:gd name="connsiteX2" fmla="*/ 2364059 w 5307981"/>
                    <a:gd name="connsiteY2" fmla="*/ 1248936 h 2838150"/>
                    <a:gd name="connsiteX3" fmla="*/ 3100039 w 5307981"/>
                    <a:gd name="connsiteY3" fmla="*/ 2263697 h 2838150"/>
                    <a:gd name="connsiteX4" fmla="*/ 4047893 w 5307981"/>
                    <a:gd name="connsiteY4" fmla="*/ 680224 h 2838150"/>
                    <a:gd name="connsiteX5" fmla="*/ 5307981 w 5307981"/>
                    <a:gd name="connsiteY5" fmla="*/ 1795346 h 2838150"/>
                    <a:gd name="connsiteX0" fmla="*/ 0 w 5307981"/>
                    <a:gd name="connsiteY0" fmla="*/ 0 h 2838150"/>
                    <a:gd name="connsiteX1" fmla="*/ 1360449 w 5307981"/>
                    <a:gd name="connsiteY1" fmla="*/ 2821258 h 2838150"/>
                    <a:gd name="connsiteX2" fmla="*/ 2364059 w 5307981"/>
                    <a:gd name="connsiteY2" fmla="*/ 1248936 h 2838150"/>
                    <a:gd name="connsiteX3" fmla="*/ 3100039 w 5307981"/>
                    <a:gd name="connsiteY3" fmla="*/ 2263697 h 2838150"/>
                    <a:gd name="connsiteX4" fmla="*/ 4047893 w 5307981"/>
                    <a:gd name="connsiteY4" fmla="*/ 680224 h 2838150"/>
                    <a:gd name="connsiteX5" fmla="*/ 5307981 w 5307981"/>
                    <a:gd name="connsiteY5" fmla="*/ 1795346 h 2838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307981" h="2838150">
                      <a:moveTo>
                        <a:pt x="0" y="0"/>
                      </a:moveTo>
                      <a:cubicBezTo>
                        <a:pt x="615238" y="6484"/>
                        <a:pt x="789074" y="2838150"/>
                        <a:pt x="1360449" y="2821258"/>
                      </a:cubicBezTo>
                      <a:cubicBezTo>
                        <a:pt x="1866674" y="2811262"/>
                        <a:pt x="2074127" y="1341863"/>
                        <a:pt x="2364059" y="1248936"/>
                      </a:cubicBezTo>
                      <a:cubicBezTo>
                        <a:pt x="2653991" y="1156009"/>
                        <a:pt x="2819400" y="2358482"/>
                        <a:pt x="3100039" y="2263697"/>
                      </a:cubicBezTo>
                      <a:cubicBezTo>
                        <a:pt x="3380678" y="2168912"/>
                        <a:pt x="3679903" y="758282"/>
                        <a:pt x="4047893" y="680224"/>
                      </a:cubicBezTo>
                      <a:cubicBezTo>
                        <a:pt x="4415883" y="602166"/>
                        <a:pt x="4520642" y="1793447"/>
                        <a:pt x="5307981" y="1795346"/>
                      </a:cubicBezTo>
                    </a:path>
                  </a:pathLst>
                </a:custGeom>
                <a:ln w="28575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TextBox 3"/>
                <p:cNvSpPr txBox="1"/>
                <p:nvPr/>
              </p:nvSpPr>
              <p:spPr>
                <a:xfrm>
                  <a:off x="539552" y="1556792"/>
                  <a:ext cx="14814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CH</a:t>
                  </a:r>
                  <a:r>
                    <a:rPr lang="en-GB" baseline="-25000" dirty="0" smtClean="0"/>
                    <a:t>3</a:t>
                  </a:r>
                  <a:r>
                    <a:rPr lang="en-GB" dirty="0" smtClean="0"/>
                    <a:t>OCH</a:t>
                  </a:r>
                  <a:r>
                    <a:rPr lang="en-GB" baseline="-25000" dirty="0" smtClean="0"/>
                    <a:t>2</a:t>
                  </a:r>
                  <a:r>
                    <a:rPr lang="en-GB" dirty="0" smtClean="0"/>
                    <a:t> + O</a:t>
                  </a:r>
                  <a:r>
                    <a:rPr lang="en-GB" baseline="-25000" dirty="0" smtClean="0"/>
                    <a:t>2</a:t>
                  </a:r>
                  <a:endParaRPr lang="en-GB" dirty="0"/>
                </a:p>
              </p:txBody>
            </p:sp>
            <p:sp>
              <p:nvSpPr>
                <p:cNvPr id="13" name="TextBox 4"/>
                <p:cNvSpPr txBox="1"/>
                <p:nvPr/>
              </p:nvSpPr>
              <p:spPr>
                <a:xfrm>
                  <a:off x="1835696" y="4869160"/>
                  <a:ext cx="12602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CH</a:t>
                  </a:r>
                  <a:r>
                    <a:rPr lang="en-GB" baseline="-25000" dirty="0" smtClean="0"/>
                    <a:t>3</a:t>
                  </a:r>
                  <a:r>
                    <a:rPr lang="en-GB" dirty="0" smtClean="0"/>
                    <a:t>OCH</a:t>
                  </a:r>
                  <a:r>
                    <a:rPr lang="en-GB" baseline="-25000" dirty="0" smtClean="0"/>
                    <a:t>2</a:t>
                  </a:r>
                  <a:r>
                    <a:rPr lang="en-GB" dirty="0" smtClean="0"/>
                    <a:t>O</a:t>
                  </a:r>
                  <a:r>
                    <a:rPr lang="en-GB" baseline="-25000" dirty="0" smtClean="0"/>
                    <a:t>2</a:t>
                  </a:r>
                  <a:endParaRPr lang="en-GB" dirty="0"/>
                </a:p>
              </p:txBody>
            </p:sp>
            <p:sp>
              <p:nvSpPr>
                <p:cNvPr id="14" name="TextBox 5"/>
                <p:cNvSpPr txBox="1"/>
                <p:nvPr/>
              </p:nvSpPr>
              <p:spPr>
                <a:xfrm>
                  <a:off x="3347864" y="2780928"/>
                  <a:ext cx="5185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TS1</a:t>
                  </a:r>
                  <a:endParaRPr lang="en-GB" dirty="0"/>
                </a:p>
              </p:txBody>
            </p:sp>
            <p:sp>
              <p:nvSpPr>
                <p:cNvPr id="15" name="TextBox 6"/>
                <p:cNvSpPr txBox="1"/>
                <p:nvPr/>
              </p:nvSpPr>
              <p:spPr>
                <a:xfrm>
                  <a:off x="5076056" y="2276872"/>
                  <a:ext cx="5185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TS2</a:t>
                  </a:r>
                  <a:endParaRPr lang="en-GB" dirty="0"/>
                </a:p>
              </p:txBody>
            </p:sp>
            <p:sp>
              <p:nvSpPr>
                <p:cNvPr id="16" name="TextBox 7"/>
                <p:cNvSpPr txBox="1"/>
                <p:nvPr/>
              </p:nvSpPr>
              <p:spPr>
                <a:xfrm>
                  <a:off x="5796136" y="3861048"/>
                  <a:ext cx="13837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2HCHO + OH</a:t>
                  </a:r>
                  <a:endParaRPr lang="en-GB" dirty="0"/>
                </a:p>
              </p:txBody>
            </p:sp>
            <p:sp>
              <p:nvSpPr>
                <p:cNvPr id="17" name="TextBox 8"/>
                <p:cNvSpPr txBox="1"/>
                <p:nvPr/>
              </p:nvSpPr>
              <p:spPr>
                <a:xfrm>
                  <a:off x="3635896" y="4365104"/>
                  <a:ext cx="14782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CH</a:t>
                  </a:r>
                  <a:r>
                    <a:rPr lang="en-GB" baseline="-25000" dirty="0" smtClean="0"/>
                    <a:t>2</a:t>
                  </a:r>
                  <a:r>
                    <a:rPr lang="en-GB" dirty="0" smtClean="0"/>
                    <a:t>OCH</a:t>
                  </a:r>
                  <a:r>
                    <a:rPr lang="en-GB" baseline="-25000" dirty="0" smtClean="0"/>
                    <a:t>2</a:t>
                  </a:r>
                  <a:r>
                    <a:rPr lang="en-GB" dirty="0" smtClean="0"/>
                    <a:t>OOH</a:t>
                  </a:r>
                  <a:endParaRPr lang="en-GB" dirty="0"/>
                </a:p>
              </p:txBody>
            </p:sp>
          </p:grpSp>
          <p:cxnSp>
            <p:nvCxnSpPr>
              <p:cNvPr id="8" name="Straight Arrow Connector 7"/>
              <p:cNvCxnSpPr/>
              <p:nvPr/>
            </p:nvCxnSpPr>
            <p:spPr>
              <a:xfrm>
                <a:off x="2483768" y="1772816"/>
                <a:ext cx="396044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>
                <a:off x="1583668" y="2672916"/>
                <a:ext cx="18002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555776" y="2636912"/>
                <a:ext cx="5501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+ M</a:t>
                </a:r>
                <a:endParaRPr lang="en-GB" dirty="0"/>
              </a:p>
            </p:txBody>
          </p:sp>
        </p:grpSp>
      </p:grpSp>
      <p:pic>
        <p:nvPicPr>
          <p:cNvPr id="18" name="Picture 1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80928"/>
            <a:ext cx="691276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115616" y="5373216"/>
          <a:ext cx="7061480" cy="936104"/>
        </p:xfrm>
        <a:graphic>
          <a:graphicData uri="http://schemas.openxmlformats.org/presentationml/2006/ole">
            <p:oleObj spid="_x0000_s1025" name="Equation" r:id="rId4" imgW="33147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1109</Words>
  <Application>Microsoft Office PowerPoint</Application>
  <PresentationFormat>On-screen Show (4:3)</PresentationFormat>
  <Paragraphs>221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Equation</vt:lpstr>
      <vt:lpstr>Graph</vt:lpstr>
      <vt:lpstr>Kinetics and OH yield measurements to constrain energy barriers in the CH3OCH2 + O2 reaction </vt:lpstr>
      <vt:lpstr>Introduction – DME as a potential fuel</vt:lpstr>
      <vt:lpstr>Introduction – DME combustion</vt:lpstr>
      <vt:lpstr>Introduction – Origin of negative temperature dependence</vt:lpstr>
      <vt:lpstr>CH3OCH2 + O2 Potential Energy Surface</vt:lpstr>
      <vt:lpstr>Objectives</vt:lpstr>
      <vt:lpstr>Experimental</vt:lpstr>
      <vt:lpstr>Results - Kinetics</vt:lpstr>
      <vt:lpstr>Results - Yields</vt:lpstr>
      <vt:lpstr>Results – Yields (2)</vt:lpstr>
      <vt:lpstr>Determination of yields via kinetics</vt:lpstr>
      <vt:lpstr>Determination of yields via kinetics (2)</vt:lpstr>
      <vt:lpstr>Calculations ab initio </vt:lpstr>
      <vt:lpstr>Calculation – Master Equation</vt:lpstr>
      <vt:lpstr>Fits to the experimental data</vt:lpstr>
      <vt:lpstr>Parameters</vt:lpstr>
      <vt:lpstr>Discussion points</vt:lpstr>
      <vt:lpstr>Conclusions (1)</vt:lpstr>
      <vt:lpstr>Conclusions and outlook</vt:lpstr>
      <vt:lpstr>Acknowledgments</vt:lpstr>
      <vt:lpstr>Slide 21</vt:lpstr>
      <vt:lpstr>Slide 22</vt:lpstr>
      <vt:lpstr>Slide 23</vt:lpstr>
      <vt:lpstr>Slide 24</vt:lpstr>
      <vt:lpstr>Slide 25</vt:lpstr>
      <vt:lpstr>Slide 26</vt:lpstr>
    </vt:vector>
  </TitlesOfParts>
  <Company>University of Leeds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University of Leeds</dc:creator>
  <cp:lastModifiedBy>MaPS Faculty</cp:lastModifiedBy>
  <cp:revision>41</cp:revision>
  <dcterms:created xsi:type="dcterms:W3CDTF">2011-06-29T21:33:22Z</dcterms:created>
  <dcterms:modified xsi:type="dcterms:W3CDTF">2011-07-05T12:50:40Z</dcterms:modified>
</cp:coreProperties>
</file>