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05" r:id="rId2"/>
  </p:sldMasterIdLst>
  <p:notesMasterIdLst>
    <p:notesMasterId r:id="rId26"/>
  </p:notesMasterIdLst>
  <p:sldIdLst>
    <p:sldId id="256" r:id="rId3"/>
    <p:sldId id="258" r:id="rId4"/>
    <p:sldId id="297" r:id="rId5"/>
    <p:sldId id="302" r:id="rId6"/>
    <p:sldId id="298" r:id="rId7"/>
    <p:sldId id="303" r:id="rId8"/>
    <p:sldId id="304" r:id="rId9"/>
    <p:sldId id="300" r:id="rId10"/>
    <p:sldId id="295" r:id="rId11"/>
    <p:sldId id="305" r:id="rId12"/>
    <p:sldId id="307" r:id="rId13"/>
    <p:sldId id="308" r:id="rId14"/>
    <p:sldId id="287" r:id="rId15"/>
    <p:sldId id="306" r:id="rId16"/>
    <p:sldId id="285" r:id="rId17"/>
    <p:sldId id="291" r:id="rId18"/>
    <p:sldId id="293" r:id="rId19"/>
    <p:sldId id="292" r:id="rId20"/>
    <p:sldId id="294" r:id="rId21"/>
    <p:sldId id="288" r:id="rId22"/>
    <p:sldId id="289" r:id="rId23"/>
    <p:sldId id="290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30" autoAdjust="0"/>
  </p:normalViewPr>
  <p:slideViewPr>
    <p:cSldViewPr snapToGrid="0" snapToObjects="1">
      <p:cViewPr>
        <p:scale>
          <a:sx n="121" d="100"/>
          <a:sy n="121" d="100"/>
        </p:scale>
        <p:origin x="-52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2B2E6-0350-D24E-96A6-36866FAA282A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07B1-86B7-7540-8935-F691C9EF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instead, let’s approach</a:t>
            </a:r>
            <a:r>
              <a:rPr lang="en-US" baseline="0"/>
              <a:t> entangled via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3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9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2581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5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99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91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0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2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4894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43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6598145-CC03-0246-A333-FD426F44ED8B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64E37E09-D64C-8A4C-BE58-364FA10F09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8/1/16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33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38" y="931333"/>
            <a:ext cx="7772400" cy="2642131"/>
          </a:xfrm>
        </p:spPr>
        <p:txBody>
          <a:bodyPr/>
          <a:lstStyle/>
          <a:p>
            <a:r>
              <a:rPr lang="en-US" dirty="0"/>
              <a:t>Nets vs hierarchies</a:t>
            </a:r>
            <a:br>
              <a:rPr lang="en-US" dirty="0"/>
            </a:br>
            <a:r>
              <a:rPr lang="en-US" dirty="0"/>
              <a:t>for hard optimization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662" y="4766377"/>
            <a:ext cx="6821862" cy="117545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Aram Harrow</a:t>
            </a:r>
          </a:p>
          <a:p>
            <a:r>
              <a:rPr lang="en-US" sz="2400">
                <a:cs typeface="Chalkboard"/>
              </a:rPr>
              <a:t>arXiv:1509.05065</a:t>
            </a:r>
            <a:r>
              <a:rPr lang="en-US" sz="2400" dirty="0"/>
              <a:t> (with </a:t>
            </a:r>
            <a:r>
              <a:rPr lang="en-US" sz="2400" dirty="0" smtClean="0"/>
              <a:t>Fernando </a:t>
            </a:r>
            <a:r>
              <a:rPr lang="en-US" sz="2400" dirty="0" err="1" smtClean="0"/>
              <a:t>Brandão)</a:t>
            </a:r>
            <a:br>
              <a:rPr lang="en-US" sz="2400" dirty="0" err="1" smtClean="0"/>
            </a:br>
            <a:r>
              <a:rPr lang="en-US" sz="2400" dirty="0" err="1" smtClean="0"/>
              <a:t>in preparation (with Anand Natarajan and Xiaodi Wu)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047223"/>
            <a:ext cx="185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halkboard"/>
                <a:cs typeface="Chalkboard"/>
              </a:rPr>
              <a:t>QuiCS QMA(2)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1.8.2016</a:t>
            </a:r>
            <a:endParaRPr lang="en-US" sz="2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702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Run-time </a:t>
            </a:r>
            <a:r>
              <a:rPr lang="en-US" dirty="0" err="1" smtClean="0">
                <a:solidFill>
                  <a:srgbClr val="FFFF00"/>
                </a:solidFill>
              </a:rPr>
              <a:t>exp</a:t>
            </a:r>
            <a:r>
              <a:rPr lang="en-US" dirty="0">
                <a:solidFill>
                  <a:srgbClr val="FFFF00"/>
                </a:solidFill>
              </a:rPr>
              <a:t>(c log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(n) </a:t>
            </a:r>
            <a:r>
              <a:rPr lang="en-US" dirty="0">
                <a:solidFill>
                  <a:srgbClr val="FFFF00"/>
                </a:solidFill>
              </a:rPr>
              <a:t>/ ε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appears in both</a:t>
            </a:r>
          </a:p>
          <a:p>
            <a:pPr lvl="1"/>
            <a:r>
              <a:rPr lang="en-US" dirty="0" smtClean="0"/>
              <a:t>Algorithm for M in 1-LOCC</a:t>
            </a:r>
          </a:p>
          <a:p>
            <a:pPr lvl="1"/>
            <a:r>
              <a:rPr lang="en-US" dirty="0" smtClean="0"/>
              <a:t>Hardness for M in SEP.</a:t>
            </a:r>
          </a:p>
          <a:p>
            <a:pPr marL="0" indent="0">
              <a:buNone/>
            </a:pPr>
            <a:r>
              <a:rPr lang="en-US" dirty="0" smtClean="0"/>
              <a:t>Why?  Can we bridge the gap?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we find multiplicative approximations, or otherwise use these approaches for SSE?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63" y="0"/>
            <a:ext cx="6860042" cy="1429871"/>
          </a:xfrm>
        </p:spPr>
        <p:txBody>
          <a:bodyPr/>
          <a:lstStyle/>
          <a:p>
            <a:r>
              <a:rPr lang="en-US" dirty="0" smtClean="0"/>
              <a:t>net-based algorithms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060" y="1284804"/>
            <a:ext cx="798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M =∑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baseline="-25000" dirty="0" smtClean="0">
                <a:latin typeface="Chalkboard"/>
                <a:cs typeface="Chalkboard"/>
              </a:rPr>
              <a:t>∈[m]</a:t>
            </a:r>
            <a:r>
              <a:rPr lang="en-US" sz="2400" dirty="0" smtClean="0">
                <a:latin typeface="Chalkboard"/>
                <a:cs typeface="Chalkboard"/>
              </a:rPr>
              <a:t>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⊗B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with 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≤ I, each |B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 ≤ I, A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≥ 0</a:t>
            </a:r>
          </a:p>
          <a:p>
            <a:r>
              <a:rPr lang="en-US" sz="2400" dirty="0">
                <a:latin typeface="Chalkboard"/>
                <a:cs typeface="Chalkboard"/>
              </a:rPr>
              <a:t>H</a:t>
            </a:r>
            <a:r>
              <a:rPr lang="en-US" sz="2400" dirty="0" smtClean="0">
                <a:latin typeface="Chalkboard"/>
                <a:cs typeface="Chalkboard"/>
              </a:rPr>
              <a:t>ierarchies estimate 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(M) ±</a:t>
            </a:r>
            <a:r>
              <a:rPr lang="en-US" sz="2400" dirty="0" err="1" smtClean="0">
                <a:latin typeface="Chalkboard"/>
                <a:cs typeface="Chalkboard"/>
              </a:rPr>
              <a:t>ε</a:t>
            </a:r>
            <a:r>
              <a:rPr lang="en-US" sz="2400" dirty="0" smtClean="0">
                <a:latin typeface="Chalkboard"/>
                <a:cs typeface="Chalkboard"/>
              </a:rPr>
              <a:t> in time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163" y="2123776"/>
            <a:ext cx="634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(M) = max</a:t>
            </a:r>
            <a:r>
              <a:rPr lang="en-US" sz="2400" baseline="-25000" dirty="0" smtClean="0">
                <a:latin typeface="Chalkboard"/>
                <a:cs typeface="Chalkboard"/>
              </a:rPr>
              <a:t>α,β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[M(α⊗β)] =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p∈S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||p||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05" y="-13211"/>
            <a:ext cx="1635795" cy="156410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645732" y="3772538"/>
            <a:ext cx="1816138" cy="975541"/>
            <a:chOff x="2645732" y="3772538"/>
            <a:chExt cx="1816138" cy="975541"/>
          </a:xfrm>
        </p:grpSpPr>
        <p:sp>
          <p:nvSpPr>
            <p:cNvPr id="25" name="TextBox 24"/>
            <p:cNvSpPr txBox="1"/>
            <p:nvPr/>
          </p:nvSpPr>
          <p:spPr>
            <a:xfrm>
              <a:off x="2707134" y="3772538"/>
              <a:ext cx="34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45732" y="4286414"/>
              <a:ext cx="18161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p</a:t>
              </a:r>
              <a:r>
                <a:rPr lang="en-US" sz="2400" baseline="-25000" dirty="0">
                  <a:solidFill>
                    <a:prstClr val="white"/>
                  </a:solidFill>
                  <a:latin typeface="Chalkboard"/>
                  <a:cs typeface="Chalkboard"/>
                </a:rPr>
                <a:t>i</a:t>
              </a:r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 = </a:t>
              </a:r>
              <a:r>
                <a:rPr lang="en-US" sz="2400" dirty="0" err="1">
                  <a:solidFill>
                    <a:prstClr val="white"/>
                  </a:solidFill>
                  <a:latin typeface="Chalkboard"/>
                  <a:cs typeface="Chalkboard"/>
                </a:rPr>
                <a:t>tr</a:t>
              </a:r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[A</a:t>
              </a:r>
              <a:r>
                <a:rPr lang="en-US" sz="2400" baseline="-25000" dirty="0">
                  <a:solidFill>
                    <a:prstClr val="white"/>
                  </a:solidFill>
                  <a:latin typeface="Chalkboard"/>
                  <a:cs typeface="Chalkboard"/>
                </a:rPr>
                <a:t>i</a:t>
              </a:r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α]</a:t>
              </a:r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2570" y="3132667"/>
            <a:ext cx="2358571" cy="1451428"/>
          </a:xfrm>
          <a:prstGeom prst="round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7007" y="5840069"/>
            <a:ext cx="581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S</a:t>
            </a:r>
            <a:r>
              <a:rPr lang="en-US" sz="2400" dirty="0">
                <a:latin typeface="Chalkboard"/>
                <a:cs typeface="Chalkboard"/>
              </a:rPr>
              <a:t> = {p : ∃α∈</a:t>
            </a:r>
            <a:r>
              <a:rPr lang="en-US" sz="2400" dirty="0" err="1">
                <a:latin typeface="Chalkboard"/>
                <a:cs typeface="Chalkboard"/>
              </a:rPr>
              <a:t>D</a:t>
            </a:r>
            <a:r>
              <a:rPr lang="en-US" sz="2400" baseline="-25000" dirty="0" err="1">
                <a:latin typeface="Chalkboard"/>
                <a:cs typeface="Chalkboard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s.t.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= </a:t>
            </a:r>
            <a:r>
              <a:rPr lang="en-US" sz="2400" dirty="0" err="1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α]} ⊆</a:t>
            </a:r>
            <a:r>
              <a:rPr lang="en-US" sz="2400" dirty="0" err="1"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latin typeface="Chalkboard"/>
                <a:cs typeface="Chalkboard"/>
              </a:rPr>
              <a:t>m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6178" y="6273067"/>
            <a:ext cx="2827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||x||</a:t>
            </a:r>
            <a:r>
              <a:rPr lang="en-US" sz="2400" b="1" baseline="-25000" dirty="0">
                <a:solidFill>
                  <a:prstClr val="white"/>
                </a:solidFill>
                <a:latin typeface="Chalkboard"/>
                <a:cs typeface="Chalkboard"/>
              </a:rPr>
              <a:t>B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= ||∑</a:t>
            </a:r>
            <a:r>
              <a:rPr lang="en-US" sz="2400" baseline="-25000" dirty="0" err="1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x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B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||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  <a:cs typeface="Chalkboard"/>
              </a:rPr>
              <a:t>2-&gt;2</a:t>
            </a:r>
            <a:endParaRPr lang="en-US" sz="24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2255" y="3364675"/>
            <a:ext cx="4205092" cy="2288859"/>
            <a:chOff x="82255" y="3364675"/>
            <a:chExt cx="4205092" cy="2288859"/>
          </a:xfrm>
        </p:grpSpPr>
        <p:sp>
          <p:nvSpPr>
            <p:cNvPr id="5" name="Rounded Rectangle 4"/>
            <p:cNvSpPr/>
            <p:nvPr/>
          </p:nvSpPr>
          <p:spPr>
            <a:xfrm>
              <a:off x="1028095" y="3364675"/>
              <a:ext cx="769697" cy="769697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A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62849" y="4883837"/>
              <a:ext cx="769697" cy="769697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262" y="50509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β</a:t>
              </a:r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22398" y="3749525"/>
              <a:ext cx="420613" cy="1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1"/>
            </p:cNvCxnSpPr>
            <p:nvPr/>
          </p:nvCxnSpPr>
          <p:spPr>
            <a:xfrm flipV="1">
              <a:off x="832705" y="5268686"/>
              <a:ext cx="1330144" cy="13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5" idx="3"/>
              <a:endCxn id="12" idx="0"/>
            </p:cNvCxnSpPr>
            <p:nvPr/>
          </p:nvCxnSpPr>
          <p:spPr>
            <a:xfrm>
              <a:off x="1797792" y="3749524"/>
              <a:ext cx="749906" cy="1134313"/>
            </a:xfrm>
            <a:prstGeom prst="bentConnector2">
              <a:avLst/>
            </a:prstGeom>
            <a:ln w="50800" cmpd="dbl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32546" y="5268686"/>
              <a:ext cx="500302" cy="13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53801" y="5037853"/>
              <a:ext cx="7335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[0,1]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255" y="346993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α</a:t>
              </a:r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42273" y="2790391"/>
            <a:ext cx="4686331" cy="3748881"/>
            <a:chOff x="4342273" y="2790391"/>
            <a:chExt cx="4686331" cy="3748881"/>
          </a:xfrm>
        </p:grpSpPr>
        <p:sp>
          <p:nvSpPr>
            <p:cNvPr id="29" name="Isosceles Triangle 28"/>
            <p:cNvSpPr/>
            <p:nvPr/>
          </p:nvSpPr>
          <p:spPr>
            <a:xfrm>
              <a:off x="5510661" y="3632606"/>
              <a:ext cx="1765905" cy="1522332"/>
            </a:xfrm>
            <a:prstGeom prst="triangl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33240" y="3957218"/>
              <a:ext cx="859769" cy="846667"/>
            </a:xfrm>
            <a:custGeom>
              <a:avLst/>
              <a:gdLst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55089 w 888137"/>
                <a:gd name="connsiteY22" fmla="*/ 108857 h 846667"/>
                <a:gd name="connsiteX23" fmla="*/ 742994 w 888137"/>
                <a:gd name="connsiteY23" fmla="*/ 72572 h 846667"/>
                <a:gd name="connsiteX24" fmla="*/ 718803 w 888137"/>
                <a:gd name="connsiteY24" fmla="*/ 48381 h 846667"/>
                <a:gd name="connsiteX25" fmla="*/ 658327 w 888137"/>
                <a:gd name="connsiteY25" fmla="*/ 0 h 846667"/>
                <a:gd name="connsiteX26" fmla="*/ 549470 w 888137"/>
                <a:gd name="connsiteY26" fmla="*/ 24191 h 846667"/>
                <a:gd name="connsiteX27" fmla="*/ 525280 w 888137"/>
                <a:gd name="connsiteY27" fmla="*/ 60476 h 846667"/>
                <a:gd name="connsiteX28" fmla="*/ 440613 w 888137"/>
                <a:gd name="connsiteY28" fmla="*/ 84667 h 846667"/>
                <a:gd name="connsiteX29" fmla="*/ 428518 w 888137"/>
                <a:gd name="connsiteY29" fmla="*/ 120953 h 846667"/>
                <a:gd name="connsiteX30" fmla="*/ 368042 w 888137"/>
                <a:gd name="connsiteY30" fmla="*/ 169333 h 846667"/>
                <a:gd name="connsiteX31" fmla="*/ 343851 w 888137"/>
                <a:gd name="connsiteY31" fmla="*/ 193524 h 846667"/>
                <a:gd name="connsiteX32" fmla="*/ 307565 w 888137"/>
                <a:gd name="connsiteY32" fmla="*/ 217714 h 846667"/>
                <a:gd name="connsiteX33" fmla="*/ 283375 w 888137"/>
                <a:gd name="connsiteY33" fmla="*/ 241905 h 846667"/>
                <a:gd name="connsiteX34" fmla="*/ 210803 w 888137"/>
                <a:gd name="connsiteY34" fmla="*/ 266095 h 846667"/>
                <a:gd name="connsiteX35" fmla="*/ 174518 w 888137"/>
                <a:gd name="connsiteY35" fmla="*/ 278191 h 846667"/>
                <a:gd name="connsiteX36" fmla="*/ 138232 w 888137"/>
                <a:gd name="connsiteY36" fmla="*/ 290286 h 846667"/>
                <a:gd name="connsiteX37" fmla="*/ 89851 w 888137"/>
                <a:gd name="connsiteY37" fmla="*/ 326572 h 846667"/>
                <a:gd name="connsiteX38" fmla="*/ 89851 w 888137"/>
                <a:gd name="connsiteY38" fmla="*/ 326572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55089 w 888137"/>
                <a:gd name="connsiteY22" fmla="*/ 108857 h 846667"/>
                <a:gd name="connsiteX23" fmla="*/ 742994 w 888137"/>
                <a:gd name="connsiteY23" fmla="*/ 72572 h 846667"/>
                <a:gd name="connsiteX24" fmla="*/ 718803 w 888137"/>
                <a:gd name="connsiteY24" fmla="*/ 48381 h 846667"/>
                <a:gd name="connsiteX25" fmla="*/ 658327 w 888137"/>
                <a:gd name="connsiteY25" fmla="*/ 0 h 846667"/>
                <a:gd name="connsiteX26" fmla="*/ 549470 w 888137"/>
                <a:gd name="connsiteY26" fmla="*/ 24191 h 846667"/>
                <a:gd name="connsiteX27" fmla="*/ 525280 w 888137"/>
                <a:gd name="connsiteY27" fmla="*/ 60476 h 846667"/>
                <a:gd name="connsiteX28" fmla="*/ 440613 w 888137"/>
                <a:gd name="connsiteY28" fmla="*/ 84667 h 846667"/>
                <a:gd name="connsiteX29" fmla="*/ 428518 w 888137"/>
                <a:gd name="connsiteY29" fmla="*/ 120953 h 846667"/>
                <a:gd name="connsiteX30" fmla="*/ 368042 w 888137"/>
                <a:gd name="connsiteY30" fmla="*/ 169333 h 846667"/>
                <a:gd name="connsiteX31" fmla="*/ 343851 w 888137"/>
                <a:gd name="connsiteY31" fmla="*/ 193524 h 846667"/>
                <a:gd name="connsiteX32" fmla="*/ 307565 w 888137"/>
                <a:gd name="connsiteY32" fmla="*/ 217714 h 846667"/>
                <a:gd name="connsiteX33" fmla="*/ 283375 w 888137"/>
                <a:gd name="connsiteY33" fmla="*/ 241905 h 846667"/>
                <a:gd name="connsiteX34" fmla="*/ 210803 w 888137"/>
                <a:gd name="connsiteY34" fmla="*/ 266095 h 846667"/>
                <a:gd name="connsiteX35" fmla="*/ 174518 w 888137"/>
                <a:gd name="connsiteY35" fmla="*/ 278191 h 846667"/>
                <a:gd name="connsiteX36" fmla="*/ 138232 w 888137"/>
                <a:gd name="connsiteY36" fmla="*/ 290286 h 846667"/>
                <a:gd name="connsiteX37" fmla="*/ 89851 w 888137"/>
                <a:gd name="connsiteY37" fmla="*/ 326572 h 846667"/>
                <a:gd name="connsiteX38" fmla="*/ 16015 w 888137"/>
                <a:gd name="connsiteY38" fmla="*/ 356106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42994 w 888137"/>
                <a:gd name="connsiteY22" fmla="*/ 72572 h 846667"/>
                <a:gd name="connsiteX23" fmla="*/ 718803 w 888137"/>
                <a:gd name="connsiteY23" fmla="*/ 48381 h 846667"/>
                <a:gd name="connsiteX24" fmla="*/ 658327 w 888137"/>
                <a:gd name="connsiteY24" fmla="*/ 0 h 846667"/>
                <a:gd name="connsiteX25" fmla="*/ 549470 w 888137"/>
                <a:gd name="connsiteY25" fmla="*/ 24191 h 846667"/>
                <a:gd name="connsiteX26" fmla="*/ 525280 w 888137"/>
                <a:gd name="connsiteY26" fmla="*/ 60476 h 846667"/>
                <a:gd name="connsiteX27" fmla="*/ 440613 w 888137"/>
                <a:gd name="connsiteY27" fmla="*/ 84667 h 846667"/>
                <a:gd name="connsiteX28" fmla="*/ 428518 w 888137"/>
                <a:gd name="connsiteY28" fmla="*/ 120953 h 846667"/>
                <a:gd name="connsiteX29" fmla="*/ 368042 w 888137"/>
                <a:gd name="connsiteY29" fmla="*/ 169333 h 846667"/>
                <a:gd name="connsiteX30" fmla="*/ 343851 w 888137"/>
                <a:gd name="connsiteY30" fmla="*/ 193524 h 846667"/>
                <a:gd name="connsiteX31" fmla="*/ 307565 w 888137"/>
                <a:gd name="connsiteY31" fmla="*/ 217714 h 846667"/>
                <a:gd name="connsiteX32" fmla="*/ 283375 w 888137"/>
                <a:gd name="connsiteY32" fmla="*/ 241905 h 846667"/>
                <a:gd name="connsiteX33" fmla="*/ 210803 w 888137"/>
                <a:gd name="connsiteY33" fmla="*/ 266095 h 846667"/>
                <a:gd name="connsiteX34" fmla="*/ 174518 w 888137"/>
                <a:gd name="connsiteY34" fmla="*/ 278191 h 846667"/>
                <a:gd name="connsiteX35" fmla="*/ 138232 w 888137"/>
                <a:gd name="connsiteY35" fmla="*/ 290286 h 846667"/>
                <a:gd name="connsiteX36" fmla="*/ 89851 w 888137"/>
                <a:gd name="connsiteY36" fmla="*/ 326572 h 846667"/>
                <a:gd name="connsiteX37" fmla="*/ 16015 w 888137"/>
                <a:gd name="connsiteY37" fmla="*/ 356106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18803 w 888137"/>
                <a:gd name="connsiteY22" fmla="*/ 48381 h 846667"/>
                <a:gd name="connsiteX23" fmla="*/ 658327 w 888137"/>
                <a:gd name="connsiteY23" fmla="*/ 0 h 846667"/>
                <a:gd name="connsiteX24" fmla="*/ 549470 w 888137"/>
                <a:gd name="connsiteY24" fmla="*/ 24191 h 846667"/>
                <a:gd name="connsiteX25" fmla="*/ 525280 w 888137"/>
                <a:gd name="connsiteY25" fmla="*/ 60476 h 846667"/>
                <a:gd name="connsiteX26" fmla="*/ 440613 w 888137"/>
                <a:gd name="connsiteY26" fmla="*/ 84667 h 846667"/>
                <a:gd name="connsiteX27" fmla="*/ 428518 w 888137"/>
                <a:gd name="connsiteY27" fmla="*/ 120953 h 846667"/>
                <a:gd name="connsiteX28" fmla="*/ 368042 w 888137"/>
                <a:gd name="connsiteY28" fmla="*/ 169333 h 846667"/>
                <a:gd name="connsiteX29" fmla="*/ 343851 w 888137"/>
                <a:gd name="connsiteY29" fmla="*/ 193524 h 846667"/>
                <a:gd name="connsiteX30" fmla="*/ 307565 w 888137"/>
                <a:gd name="connsiteY30" fmla="*/ 217714 h 846667"/>
                <a:gd name="connsiteX31" fmla="*/ 283375 w 888137"/>
                <a:gd name="connsiteY31" fmla="*/ 241905 h 846667"/>
                <a:gd name="connsiteX32" fmla="*/ 210803 w 888137"/>
                <a:gd name="connsiteY32" fmla="*/ 266095 h 846667"/>
                <a:gd name="connsiteX33" fmla="*/ 174518 w 888137"/>
                <a:gd name="connsiteY33" fmla="*/ 278191 h 846667"/>
                <a:gd name="connsiteX34" fmla="*/ 138232 w 888137"/>
                <a:gd name="connsiteY34" fmla="*/ 290286 h 846667"/>
                <a:gd name="connsiteX35" fmla="*/ 89851 w 888137"/>
                <a:gd name="connsiteY35" fmla="*/ 326572 h 846667"/>
                <a:gd name="connsiteX36" fmla="*/ 16015 w 888137"/>
                <a:gd name="connsiteY36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91375 w 889622"/>
                <a:gd name="connsiteY20" fmla="*/ 169333 h 846667"/>
                <a:gd name="connsiteX21" fmla="*/ 718803 w 889622"/>
                <a:gd name="connsiteY21" fmla="*/ 48381 h 846667"/>
                <a:gd name="connsiteX22" fmla="*/ 658327 w 889622"/>
                <a:gd name="connsiteY22" fmla="*/ 0 h 846667"/>
                <a:gd name="connsiteX23" fmla="*/ 549470 w 889622"/>
                <a:gd name="connsiteY23" fmla="*/ 24191 h 846667"/>
                <a:gd name="connsiteX24" fmla="*/ 525280 w 889622"/>
                <a:gd name="connsiteY24" fmla="*/ 60476 h 846667"/>
                <a:gd name="connsiteX25" fmla="*/ 440613 w 889622"/>
                <a:gd name="connsiteY25" fmla="*/ 84667 h 846667"/>
                <a:gd name="connsiteX26" fmla="*/ 428518 w 889622"/>
                <a:gd name="connsiteY26" fmla="*/ 120953 h 846667"/>
                <a:gd name="connsiteX27" fmla="*/ 368042 w 889622"/>
                <a:gd name="connsiteY27" fmla="*/ 169333 h 846667"/>
                <a:gd name="connsiteX28" fmla="*/ 343851 w 889622"/>
                <a:gd name="connsiteY28" fmla="*/ 193524 h 846667"/>
                <a:gd name="connsiteX29" fmla="*/ 307565 w 889622"/>
                <a:gd name="connsiteY29" fmla="*/ 217714 h 846667"/>
                <a:gd name="connsiteX30" fmla="*/ 283375 w 889622"/>
                <a:gd name="connsiteY30" fmla="*/ 241905 h 846667"/>
                <a:gd name="connsiteX31" fmla="*/ 210803 w 889622"/>
                <a:gd name="connsiteY31" fmla="*/ 266095 h 846667"/>
                <a:gd name="connsiteX32" fmla="*/ 174518 w 889622"/>
                <a:gd name="connsiteY32" fmla="*/ 278191 h 846667"/>
                <a:gd name="connsiteX33" fmla="*/ 138232 w 889622"/>
                <a:gd name="connsiteY33" fmla="*/ 290286 h 846667"/>
                <a:gd name="connsiteX34" fmla="*/ 89851 w 889622"/>
                <a:gd name="connsiteY34" fmla="*/ 326572 h 846667"/>
                <a:gd name="connsiteX35" fmla="*/ 16015 w 889622"/>
                <a:gd name="connsiteY35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43851 w 889622"/>
                <a:gd name="connsiteY27" fmla="*/ 193524 h 846667"/>
                <a:gd name="connsiteX28" fmla="*/ 307565 w 889622"/>
                <a:gd name="connsiteY28" fmla="*/ 217714 h 846667"/>
                <a:gd name="connsiteX29" fmla="*/ 283375 w 889622"/>
                <a:gd name="connsiteY29" fmla="*/ 241905 h 846667"/>
                <a:gd name="connsiteX30" fmla="*/ 210803 w 889622"/>
                <a:gd name="connsiteY30" fmla="*/ 266095 h 846667"/>
                <a:gd name="connsiteX31" fmla="*/ 174518 w 889622"/>
                <a:gd name="connsiteY31" fmla="*/ 278191 h 846667"/>
                <a:gd name="connsiteX32" fmla="*/ 138232 w 889622"/>
                <a:gd name="connsiteY32" fmla="*/ 290286 h 846667"/>
                <a:gd name="connsiteX33" fmla="*/ 89851 w 889622"/>
                <a:gd name="connsiteY33" fmla="*/ 326572 h 846667"/>
                <a:gd name="connsiteX34" fmla="*/ 16015 w 889622"/>
                <a:gd name="connsiteY34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43851 w 889622"/>
                <a:gd name="connsiteY27" fmla="*/ 193524 h 846667"/>
                <a:gd name="connsiteX28" fmla="*/ 307565 w 889622"/>
                <a:gd name="connsiteY28" fmla="*/ 217714 h 846667"/>
                <a:gd name="connsiteX29" fmla="*/ 283375 w 889622"/>
                <a:gd name="connsiteY29" fmla="*/ 241905 h 846667"/>
                <a:gd name="connsiteX30" fmla="*/ 174518 w 889622"/>
                <a:gd name="connsiteY30" fmla="*/ 278191 h 846667"/>
                <a:gd name="connsiteX31" fmla="*/ 138232 w 889622"/>
                <a:gd name="connsiteY31" fmla="*/ 290286 h 846667"/>
                <a:gd name="connsiteX32" fmla="*/ 89851 w 889622"/>
                <a:gd name="connsiteY32" fmla="*/ 326572 h 846667"/>
                <a:gd name="connsiteX33" fmla="*/ 16015 w 889622"/>
                <a:gd name="connsiteY33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07565 w 889622"/>
                <a:gd name="connsiteY27" fmla="*/ 217714 h 846667"/>
                <a:gd name="connsiteX28" fmla="*/ 283375 w 889622"/>
                <a:gd name="connsiteY28" fmla="*/ 241905 h 846667"/>
                <a:gd name="connsiteX29" fmla="*/ 174518 w 889622"/>
                <a:gd name="connsiteY29" fmla="*/ 278191 h 846667"/>
                <a:gd name="connsiteX30" fmla="*/ 138232 w 889622"/>
                <a:gd name="connsiteY30" fmla="*/ 290286 h 846667"/>
                <a:gd name="connsiteX31" fmla="*/ 89851 w 889622"/>
                <a:gd name="connsiteY31" fmla="*/ 326572 h 846667"/>
                <a:gd name="connsiteX32" fmla="*/ 16015 w 889622"/>
                <a:gd name="connsiteY32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07565 w 889622"/>
                <a:gd name="connsiteY26" fmla="*/ 217714 h 846667"/>
                <a:gd name="connsiteX27" fmla="*/ 283375 w 889622"/>
                <a:gd name="connsiteY27" fmla="*/ 241905 h 846667"/>
                <a:gd name="connsiteX28" fmla="*/ 174518 w 889622"/>
                <a:gd name="connsiteY28" fmla="*/ 278191 h 846667"/>
                <a:gd name="connsiteX29" fmla="*/ 138232 w 889622"/>
                <a:gd name="connsiteY29" fmla="*/ 290286 h 846667"/>
                <a:gd name="connsiteX30" fmla="*/ 89851 w 889622"/>
                <a:gd name="connsiteY30" fmla="*/ 326572 h 846667"/>
                <a:gd name="connsiteX31" fmla="*/ 16015 w 889622"/>
                <a:gd name="connsiteY31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28518 w 889622"/>
                <a:gd name="connsiteY24" fmla="*/ 120953 h 846667"/>
                <a:gd name="connsiteX25" fmla="*/ 307565 w 889622"/>
                <a:gd name="connsiteY25" fmla="*/ 217714 h 846667"/>
                <a:gd name="connsiteX26" fmla="*/ 283375 w 889622"/>
                <a:gd name="connsiteY26" fmla="*/ 241905 h 846667"/>
                <a:gd name="connsiteX27" fmla="*/ 174518 w 889622"/>
                <a:gd name="connsiteY27" fmla="*/ 278191 h 846667"/>
                <a:gd name="connsiteX28" fmla="*/ 138232 w 889622"/>
                <a:gd name="connsiteY28" fmla="*/ 290286 h 846667"/>
                <a:gd name="connsiteX29" fmla="*/ 89851 w 889622"/>
                <a:gd name="connsiteY29" fmla="*/ 326572 h 846667"/>
                <a:gd name="connsiteX30" fmla="*/ 16015 w 889622"/>
                <a:gd name="connsiteY30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307565 w 889622"/>
                <a:gd name="connsiteY24" fmla="*/ 217714 h 846667"/>
                <a:gd name="connsiteX25" fmla="*/ 283375 w 889622"/>
                <a:gd name="connsiteY25" fmla="*/ 241905 h 846667"/>
                <a:gd name="connsiteX26" fmla="*/ 174518 w 889622"/>
                <a:gd name="connsiteY26" fmla="*/ 278191 h 846667"/>
                <a:gd name="connsiteX27" fmla="*/ 138232 w 889622"/>
                <a:gd name="connsiteY27" fmla="*/ 290286 h 846667"/>
                <a:gd name="connsiteX28" fmla="*/ 89851 w 889622"/>
                <a:gd name="connsiteY28" fmla="*/ 326572 h 846667"/>
                <a:gd name="connsiteX29" fmla="*/ 16015 w 889622"/>
                <a:gd name="connsiteY29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307565 w 889622"/>
                <a:gd name="connsiteY24" fmla="*/ 217714 h 846667"/>
                <a:gd name="connsiteX25" fmla="*/ 174518 w 889622"/>
                <a:gd name="connsiteY25" fmla="*/ 278191 h 846667"/>
                <a:gd name="connsiteX26" fmla="*/ 138232 w 889622"/>
                <a:gd name="connsiteY26" fmla="*/ 290286 h 846667"/>
                <a:gd name="connsiteX27" fmla="*/ 89851 w 889622"/>
                <a:gd name="connsiteY27" fmla="*/ 326572 h 846667"/>
                <a:gd name="connsiteX28" fmla="*/ 16015 w 889622"/>
                <a:gd name="connsiteY28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138232 w 889622"/>
                <a:gd name="connsiteY26" fmla="*/ 290286 h 846667"/>
                <a:gd name="connsiteX27" fmla="*/ 89851 w 889622"/>
                <a:gd name="connsiteY27" fmla="*/ 326572 h 846667"/>
                <a:gd name="connsiteX28" fmla="*/ 16015 w 889622"/>
                <a:gd name="connsiteY28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89851 w 889622"/>
                <a:gd name="connsiteY26" fmla="*/ 326572 h 846667"/>
                <a:gd name="connsiteX27" fmla="*/ 16015 w 889622"/>
                <a:gd name="connsiteY27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16015 w 889622"/>
                <a:gd name="connsiteY26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75547 w 889622"/>
                <a:gd name="connsiteY26" fmla="*/ 415640 h 846667"/>
                <a:gd name="connsiteX0" fmla="*/ 0 w 872342"/>
                <a:gd name="connsiteY0" fmla="*/ 350762 h 846667"/>
                <a:gd name="connsiteX1" fmla="*/ 36285 w 872342"/>
                <a:gd name="connsiteY1" fmla="*/ 689429 h 846667"/>
                <a:gd name="connsiteX2" fmla="*/ 72571 w 872342"/>
                <a:gd name="connsiteY2" fmla="*/ 713619 h 846667"/>
                <a:gd name="connsiteX3" fmla="*/ 108857 w 872342"/>
                <a:gd name="connsiteY3" fmla="*/ 725714 h 846667"/>
                <a:gd name="connsiteX4" fmla="*/ 157238 w 872342"/>
                <a:gd name="connsiteY4" fmla="*/ 786191 h 846667"/>
                <a:gd name="connsiteX5" fmla="*/ 193523 w 872342"/>
                <a:gd name="connsiteY5" fmla="*/ 810381 h 846667"/>
                <a:gd name="connsiteX6" fmla="*/ 241904 w 872342"/>
                <a:gd name="connsiteY6" fmla="*/ 822476 h 846667"/>
                <a:gd name="connsiteX7" fmla="*/ 471714 w 872342"/>
                <a:gd name="connsiteY7" fmla="*/ 834572 h 846667"/>
                <a:gd name="connsiteX8" fmla="*/ 568476 w 872342"/>
                <a:gd name="connsiteY8" fmla="*/ 846667 h 846667"/>
                <a:gd name="connsiteX9" fmla="*/ 713619 w 872342"/>
                <a:gd name="connsiteY9" fmla="*/ 822476 h 846667"/>
                <a:gd name="connsiteX10" fmla="*/ 737809 w 872342"/>
                <a:gd name="connsiteY10" fmla="*/ 786191 h 846667"/>
                <a:gd name="connsiteX11" fmla="*/ 774095 w 872342"/>
                <a:gd name="connsiteY11" fmla="*/ 713619 h 846667"/>
                <a:gd name="connsiteX12" fmla="*/ 786190 w 872342"/>
                <a:gd name="connsiteY12" fmla="*/ 677333 h 846667"/>
                <a:gd name="connsiteX13" fmla="*/ 810381 w 872342"/>
                <a:gd name="connsiteY13" fmla="*/ 653143 h 846667"/>
                <a:gd name="connsiteX14" fmla="*/ 822476 w 872342"/>
                <a:gd name="connsiteY14" fmla="*/ 604762 h 846667"/>
                <a:gd name="connsiteX15" fmla="*/ 846666 w 872342"/>
                <a:gd name="connsiteY15" fmla="*/ 532191 h 846667"/>
                <a:gd name="connsiteX16" fmla="*/ 858762 w 872342"/>
                <a:gd name="connsiteY16" fmla="*/ 495905 h 846667"/>
                <a:gd name="connsiteX17" fmla="*/ 870857 w 872342"/>
                <a:gd name="connsiteY17" fmla="*/ 459619 h 846667"/>
                <a:gd name="connsiteX18" fmla="*/ 822476 w 872342"/>
                <a:gd name="connsiteY18" fmla="*/ 266095 h 846667"/>
                <a:gd name="connsiteX19" fmla="*/ 701523 w 872342"/>
                <a:gd name="connsiteY19" fmla="*/ 48381 h 846667"/>
                <a:gd name="connsiteX20" fmla="*/ 641047 w 872342"/>
                <a:gd name="connsiteY20" fmla="*/ 0 h 846667"/>
                <a:gd name="connsiteX21" fmla="*/ 508000 w 872342"/>
                <a:gd name="connsiteY21" fmla="*/ 60476 h 846667"/>
                <a:gd name="connsiteX22" fmla="*/ 411238 w 872342"/>
                <a:gd name="connsiteY22" fmla="*/ 120953 h 846667"/>
                <a:gd name="connsiteX23" fmla="*/ 280312 w 872342"/>
                <a:gd name="connsiteY23" fmla="*/ 194441 h 846667"/>
                <a:gd name="connsiteX24" fmla="*/ 157238 w 872342"/>
                <a:gd name="connsiteY24" fmla="*/ 278191 h 846667"/>
                <a:gd name="connsiteX25" fmla="*/ 58267 w 872342"/>
                <a:gd name="connsiteY25" fmla="*/ 415640 h 846667"/>
                <a:gd name="connsiteX0" fmla="*/ 0 w 836057"/>
                <a:gd name="connsiteY0" fmla="*/ 689429 h 846667"/>
                <a:gd name="connsiteX1" fmla="*/ 36286 w 836057"/>
                <a:gd name="connsiteY1" fmla="*/ 713619 h 846667"/>
                <a:gd name="connsiteX2" fmla="*/ 72572 w 836057"/>
                <a:gd name="connsiteY2" fmla="*/ 725714 h 846667"/>
                <a:gd name="connsiteX3" fmla="*/ 120953 w 836057"/>
                <a:gd name="connsiteY3" fmla="*/ 786191 h 846667"/>
                <a:gd name="connsiteX4" fmla="*/ 157238 w 836057"/>
                <a:gd name="connsiteY4" fmla="*/ 810381 h 846667"/>
                <a:gd name="connsiteX5" fmla="*/ 205619 w 836057"/>
                <a:gd name="connsiteY5" fmla="*/ 822476 h 846667"/>
                <a:gd name="connsiteX6" fmla="*/ 435429 w 836057"/>
                <a:gd name="connsiteY6" fmla="*/ 834572 h 846667"/>
                <a:gd name="connsiteX7" fmla="*/ 532191 w 836057"/>
                <a:gd name="connsiteY7" fmla="*/ 846667 h 846667"/>
                <a:gd name="connsiteX8" fmla="*/ 677334 w 836057"/>
                <a:gd name="connsiteY8" fmla="*/ 822476 h 846667"/>
                <a:gd name="connsiteX9" fmla="*/ 701524 w 836057"/>
                <a:gd name="connsiteY9" fmla="*/ 786191 h 846667"/>
                <a:gd name="connsiteX10" fmla="*/ 737810 w 836057"/>
                <a:gd name="connsiteY10" fmla="*/ 713619 h 846667"/>
                <a:gd name="connsiteX11" fmla="*/ 749905 w 836057"/>
                <a:gd name="connsiteY11" fmla="*/ 677333 h 846667"/>
                <a:gd name="connsiteX12" fmla="*/ 774096 w 836057"/>
                <a:gd name="connsiteY12" fmla="*/ 653143 h 846667"/>
                <a:gd name="connsiteX13" fmla="*/ 786191 w 836057"/>
                <a:gd name="connsiteY13" fmla="*/ 604762 h 846667"/>
                <a:gd name="connsiteX14" fmla="*/ 810381 w 836057"/>
                <a:gd name="connsiteY14" fmla="*/ 532191 h 846667"/>
                <a:gd name="connsiteX15" fmla="*/ 822477 w 836057"/>
                <a:gd name="connsiteY15" fmla="*/ 495905 h 846667"/>
                <a:gd name="connsiteX16" fmla="*/ 834572 w 836057"/>
                <a:gd name="connsiteY16" fmla="*/ 459619 h 846667"/>
                <a:gd name="connsiteX17" fmla="*/ 786191 w 836057"/>
                <a:gd name="connsiteY17" fmla="*/ 266095 h 846667"/>
                <a:gd name="connsiteX18" fmla="*/ 665238 w 836057"/>
                <a:gd name="connsiteY18" fmla="*/ 48381 h 846667"/>
                <a:gd name="connsiteX19" fmla="*/ 604762 w 836057"/>
                <a:gd name="connsiteY19" fmla="*/ 0 h 846667"/>
                <a:gd name="connsiteX20" fmla="*/ 471715 w 836057"/>
                <a:gd name="connsiteY20" fmla="*/ 60476 h 846667"/>
                <a:gd name="connsiteX21" fmla="*/ 374953 w 836057"/>
                <a:gd name="connsiteY21" fmla="*/ 120953 h 846667"/>
                <a:gd name="connsiteX22" fmla="*/ 244027 w 836057"/>
                <a:gd name="connsiteY22" fmla="*/ 194441 h 846667"/>
                <a:gd name="connsiteX23" fmla="*/ 120953 w 836057"/>
                <a:gd name="connsiteY23" fmla="*/ 278191 h 846667"/>
                <a:gd name="connsiteX24" fmla="*/ 21982 w 836057"/>
                <a:gd name="connsiteY24" fmla="*/ 415640 h 846667"/>
                <a:gd name="connsiteX0" fmla="*/ 0 w 836057"/>
                <a:gd name="connsiteY0" fmla="*/ 689429 h 846667"/>
                <a:gd name="connsiteX1" fmla="*/ 72572 w 836057"/>
                <a:gd name="connsiteY1" fmla="*/ 725714 h 846667"/>
                <a:gd name="connsiteX2" fmla="*/ 120953 w 836057"/>
                <a:gd name="connsiteY2" fmla="*/ 786191 h 846667"/>
                <a:gd name="connsiteX3" fmla="*/ 157238 w 836057"/>
                <a:gd name="connsiteY3" fmla="*/ 810381 h 846667"/>
                <a:gd name="connsiteX4" fmla="*/ 205619 w 836057"/>
                <a:gd name="connsiteY4" fmla="*/ 822476 h 846667"/>
                <a:gd name="connsiteX5" fmla="*/ 435429 w 836057"/>
                <a:gd name="connsiteY5" fmla="*/ 834572 h 846667"/>
                <a:gd name="connsiteX6" fmla="*/ 532191 w 836057"/>
                <a:gd name="connsiteY6" fmla="*/ 846667 h 846667"/>
                <a:gd name="connsiteX7" fmla="*/ 677334 w 836057"/>
                <a:gd name="connsiteY7" fmla="*/ 822476 h 846667"/>
                <a:gd name="connsiteX8" fmla="*/ 701524 w 836057"/>
                <a:gd name="connsiteY8" fmla="*/ 786191 h 846667"/>
                <a:gd name="connsiteX9" fmla="*/ 737810 w 836057"/>
                <a:gd name="connsiteY9" fmla="*/ 713619 h 846667"/>
                <a:gd name="connsiteX10" fmla="*/ 749905 w 836057"/>
                <a:gd name="connsiteY10" fmla="*/ 677333 h 846667"/>
                <a:gd name="connsiteX11" fmla="*/ 774096 w 836057"/>
                <a:gd name="connsiteY11" fmla="*/ 653143 h 846667"/>
                <a:gd name="connsiteX12" fmla="*/ 786191 w 836057"/>
                <a:gd name="connsiteY12" fmla="*/ 604762 h 846667"/>
                <a:gd name="connsiteX13" fmla="*/ 810381 w 836057"/>
                <a:gd name="connsiteY13" fmla="*/ 532191 h 846667"/>
                <a:gd name="connsiteX14" fmla="*/ 822477 w 836057"/>
                <a:gd name="connsiteY14" fmla="*/ 495905 h 846667"/>
                <a:gd name="connsiteX15" fmla="*/ 834572 w 836057"/>
                <a:gd name="connsiteY15" fmla="*/ 459619 h 846667"/>
                <a:gd name="connsiteX16" fmla="*/ 786191 w 836057"/>
                <a:gd name="connsiteY16" fmla="*/ 266095 h 846667"/>
                <a:gd name="connsiteX17" fmla="*/ 665238 w 836057"/>
                <a:gd name="connsiteY17" fmla="*/ 48381 h 846667"/>
                <a:gd name="connsiteX18" fmla="*/ 604762 w 836057"/>
                <a:gd name="connsiteY18" fmla="*/ 0 h 846667"/>
                <a:gd name="connsiteX19" fmla="*/ 471715 w 836057"/>
                <a:gd name="connsiteY19" fmla="*/ 60476 h 846667"/>
                <a:gd name="connsiteX20" fmla="*/ 374953 w 836057"/>
                <a:gd name="connsiteY20" fmla="*/ 120953 h 846667"/>
                <a:gd name="connsiteX21" fmla="*/ 244027 w 836057"/>
                <a:gd name="connsiteY21" fmla="*/ 194441 h 846667"/>
                <a:gd name="connsiteX22" fmla="*/ 120953 w 836057"/>
                <a:gd name="connsiteY22" fmla="*/ 278191 h 846667"/>
                <a:gd name="connsiteX23" fmla="*/ 21982 w 836057"/>
                <a:gd name="connsiteY23" fmla="*/ 415640 h 846667"/>
                <a:gd name="connsiteX0" fmla="*/ 0 w 836057"/>
                <a:gd name="connsiteY0" fmla="*/ 689429 h 846667"/>
                <a:gd name="connsiteX1" fmla="*/ 72572 w 836057"/>
                <a:gd name="connsiteY1" fmla="*/ 725714 h 846667"/>
                <a:gd name="connsiteX2" fmla="*/ 157238 w 836057"/>
                <a:gd name="connsiteY2" fmla="*/ 810381 h 846667"/>
                <a:gd name="connsiteX3" fmla="*/ 205619 w 836057"/>
                <a:gd name="connsiteY3" fmla="*/ 822476 h 846667"/>
                <a:gd name="connsiteX4" fmla="*/ 435429 w 836057"/>
                <a:gd name="connsiteY4" fmla="*/ 834572 h 846667"/>
                <a:gd name="connsiteX5" fmla="*/ 532191 w 836057"/>
                <a:gd name="connsiteY5" fmla="*/ 846667 h 846667"/>
                <a:gd name="connsiteX6" fmla="*/ 677334 w 836057"/>
                <a:gd name="connsiteY6" fmla="*/ 822476 h 846667"/>
                <a:gd name="connsiteX7" fmla="*/ 701524 w 836057"/>
                <a:gd name="connsiteY7" fmla="*/ 786191 h 846667"/>
                <a:gd name="connsiteX8" fmla="*/ 737810 w 836057"/>
                <a:gd name="connsiteY8" fmla="*/ 713619 h 846667"/>
                <a:gd name="connsiteX9" fmla="*/ 749905 w 836057"/>
                <a:gd name="connsiteY9" fmla="*/ 677333 h 846667"/>
                <a:gd name="connsiteX10" fmla="*/ 774096 w 836057"/>
                <a:gd name="connsiteY10" fmla="*/ 653143 h 846667"/>
                <a:gd name="connsiteX11" fmla="*/ 786191 w 836057"/>
                <a:gd name="connsiteY11" fmla="*/ 604762 h 846667"/>
                <a:gd name="connsiteX12" fmla="*/ 810381 w 836057"/>
                <a:gd name="connsiteY12" fmla="*/ 532191 h 846667"/>
                <a:gd name="connsiteX13" fmla="*/ 822477 w 836057"/>
                <a:gd name="connsiteY13" fmla="*/ 495905 h 846667"/>
                <a:gd name="connsiteX14" fmla="*/ 834572 w 836057"/>
                <a:gd name="connsiteY14" fmla="*/ 459619 h 846667"/>
                <a:gd name="connsiteX15" fmla="*/ 786191 w 836057"/>
                <a:gd name="connsiteY15" fmla="*/ 266095 h 846667"/>
                <a:gd name="connsiteX16" fmla="*/ 665238 w 836057"/>
                <a:gd name="connsiteY16" fmla="*/ 48381 h 846667"/>
                <a:gd name="connsiteX17" fmla="*/ 604762 w 836057"/>
                <a:gd name="connsiteY17" fmla="*/ 0 h 846667"/>
                <a:gd name="connsiteX18" fmla="*/ 471715 w 836057"/>
                <a:gd name="connsiteY18" fmla="*/ 60476 h 846667"/>
                <a:gd name="connsiteX19" fmla="*/ 374953 w 836057"/>
                <a:gd name="connsiteY19" fmla="*/ 120953 h 846667"/>
                <a:gd name="connsiteX20" fmla="*/ 244027 w 836057"/>
                <a:gd name="connsiteY20" fmla="*/ 194441 h 846667"/>
                <a:gd name="connsiteX21" fmla="*/ 120953 w 836057"/>
                <a:gd name="connsiteY21" fmla="*/ 278191 h 846667"/>
                <a:gd name="connsiteX22" fmla="*/ 21982 w 836057"/>
                <a:gd name="connsiteY22" fmla="*/ 415640 h 846667"/>
                <a:gd name="connsiteX0" fmla="*/ 0 w 836057"/>
                <a:gd name="connsiteY0" fmla="*/ 689429 h 846667"/>
                <a:gd name="connsiteX1" fmla="*/ 157238 w 836057"/>
                <a:gd name="connsiteY1" fmla="*/ 810381 h 846667"/>
                <a:gd name="connsiteX2" fmla="*/ 205619 w 836057"/>
                <a:gd name="connsiteY2" fmla="*/ 822476 h 846667"/>
                <a:gd name="connsiteX3" fmla="*/ 435429 w 836057"/>
                <a:gd name="connsiteY3" fmla="*/ 834572 h 846667"/>
                <a:gd name="connsiteX4" fmla="*/ 532191 w 836057"/>
                <a:gd name="connsiteY4" fmla="*/ 846667 h 846667"/>
                <a:gd name="connsiteX5" fmla="*/ 677334 w 836057"/>
                <a:gd name="connsiteY5" fmla="*/ 822476 h 846667"/>
                <a:gd name="connsiteX6" fmla="*/ 701524 w 836057"/>
                <a:gd name="connsiteY6" fmla="*/ 786191 h 846667"/>
                <a:gd name="connsiteX7" fmla="*/ 737810 w 836057"/>
                <a:gd name="connsiteY7" fmla="*/ 713619 h 846667"/>
                <a:gd name="connsiteX8" fmla="*/ 749905 w 836057"/>
                <a:gd name="connsiteY8" fmla="*/ 677333 h 846667"/>
                <a:gd name="connsiteX9" fmla="*/ 774096 w 836057"/>
                <a:gd name="connsiteY9" fmla="*/ 653143 h 846667"/>
                <a:gd name="connsiteX10" fmla="*/ 786191 w 836057"/>
                <a:gd name="connsiteY10" fmla="*/ 604762 h 846667"/>
                <a:gd name="connsiteX11" fmla="*/ 810381 w 836057"/>
                <a:gd name="connsiteY11" fmla="*/ 532191 h 846667"/>
                <a:gd name="connsiteX12" fmla="*/ 822477 w 836057"/>
                <a:gd name="connsiteY12" fmla="*/ 495905 h 846667"/>
                <a:gd name="connsiteX13" fmla="*/ 834572 w 836057"/>
                <a:gd name="connsiteY13" fmla="*/ 459619 h 846667"/>
                <a:gd name="connsiteX14" fmla="*/ 786191 w 836057"/>
                <a:gd name="connsiteY14" fmla="*/ 266095 h 846667"/>
                <a:gd name="connsiteX15" fmla="*/ 665238 w 836057"/>
                <a:gd name="connsiteY15" fmla="*/ 48381 h 846667"/>
                <a:gd name="connsiteX16" fmla="*/ 604762 w 836057"/>
                <a:gd name="connsiteY16" fmla="*/ 0 h 846667"/>
                <a:gd name="connsiteX17" fmla="*/ 471715 w 836057"/>
                <a:gd name="connsiteY17" fmla="*/ 60476 h 846667"/>
                <a:gd name="connsiteX18" fmla="*/ 374953 w 836057"/>
                <a:gd name="connsiteY18" fmla="*/ 120953 h 846667"/>
                <a:gd name="connsiteX19" fmla="*/ 244027 w 836057"/>
                <a:gd name="connsiteY19" fmla="*/ 194441 h 846667"/>
                <a:gd name="connsiteX20" fmla="*/ 120953 w 836057"/>
                <a:gd name="connsiteY20" fmla="*/ 278191 h 846667"/>
                <a:gd name="connsiteX21" fmla="*/ 21982 w 836057"/>
                <a:gd name="connsiteY21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37810 w 836057"/>
                <a:gd name="connsiteY6" fmla="*/ 713619 h 846667"/>
                <a:gd name="connsiteX7" fmla="*/ 749905 w 836057"/>
                <a:gd name="connsiteY7" fmla="*/ 677333 h 846667"/>
                <a:gd name="connsiteX8" fmla="*/ 774096 w 836057"/>
                <a:gd name="connsiteY8" fmla="*/ 653143 h 846667"/>
                <a:gd name="connsiteX9" fmla="*/ 786191 w 836057"/>
                <a:gd name="connsiteY9" fmla="*/ 604762 h 846667"/>
                <a:gd name="connsiteX10" fmla="*/ 810381 w 836057"/>
                <a:gd name="connsiteY10" fmla="*/ 532191 h 846667"/>
                <a:gd name="connsiteX11" fmla="*/ 822477 w 836057"/>
                <a:gd name="connsiteY11" fmla="*/ 495905 h 846667"/>
                <a:gd name="connsiteX12" fmla="*/ 834572 w 836057"/>
                <a:gd name="connsiteY12" fmla="*/ 459619 h 846667"/>
                <a:gd name="connsiteX13" fmla="*/ 786191 w 836057"/>
                <a:gd name="connsiteY13" fmla="*/ 266095 h 846667"/>
                <a:gd name="connsiteX14" fmla="*/ 665238 w 836057"/>
                <a:gd name="connsiteY14" fmla="*/ 48381 h 846667"/>
                <a:gd name="connsiteX15" fmla="*/ 604762 w 836057"/>
                <a:gd name="connsiteY15" fmla="*/ 0 h 846667"/>
                <a:gd name="connsiteX16" fmla="*/ 471715 w 836057"/>
                <a:gd name="connsiteY16" fmla="*/ 60476 h 846667"/>
                <a:gd name="connsiteX17" fmla="*/ 374953 w 836057"/>
                <a:gd name="connsiteY17" fmla="*/ 120953 h 846667"/>
                <a:gd name="connsiteX18" fmla="*/ 244027 w 836057"/>
                <a:gd name="connsiteY18" fmla="*/ 194441 h 846667"/>
                <a:gd name="connsiteX19" fmla="*/ 120953 w 836057"/>
                <a:gd name="connsiteY19" fmla="*/ 278191 h 846667"/>
                <a:gd name="connsiteX20" fmla="*/ 21982 w 836057"/>
                <a:gd name="connsiteY20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37810 w 836057"/>
                <a:gd name="connsiteY6" fmla="*/ 713619 h 846667"/>
                <a:gd name="connsiteX7" fmla="*/ 749905 w 836057"/>
                <a:gd name="connsiteY7" fmla="*/ 677333 h 846667"/>
                <a:gd name="connsiteX8" fmla="*/ 774096 w 836057"/>
                <a:gd name="connsiteY8" fmla="*/ 653143 h 846667"/>
                <a:gd name="connsiteX9" fmla="*/ 810381 w 836057"/>
                <a:gd name="connsiteY9" fmla="*/ 532191 h 846667"/>
                <a:gd name="connsiteX10" fmla="*/ 822477 w 836057"/>
                <a:gd name="connsiteY10" fmla="*/ 495905 h 846667"/>
                <a:gd name="connsiteX11" fmla="*/ 834572 w 836057"/>
                <a:gd name="connsiteY11" fmla="*/ 459619 h 846667"/>
                <a:gd name="connsiteX12" fmla="*/ 786191 w 836057"/>
                <a:gd name="connsiteY12" fmla="*/ 266095 h 846667"/>
                <a:gd name="connsiteX13" fmla="*/ 665238 w 836057"/>
                <a:gd name="connsiteY13" fmla="*/ 48381 h 846667"/>
                <a:gd name="connsiteX14" fmla="*/ 604762 w 836057"/>
                <a:gd name="connsiteY14" fmla="*/ 0 h 846667"/>
                <a:gd name="connsiteX15" fmla="*/ 471715 w 836057"/>
                <a:gd name="connsiteY15" fmla="*/ 60476 h 846667"/>
                <a:gd name="connsiteX16" fmla="*/ 374953 w 836057"/>
                <a:gd name="connsiteY16" fmla="*/ 120953 h 846667"/>
                <a:gd name="connsiteX17" fmla="*/ 244027 w 836057"/>
                <a:gd name="connsiteY17" fmla="*/ 194441 h 846667"/>
                <a:gd name="connsiteX18" fmla="*/ 120953 w 836057"/>
                <a:gd name="connsiteY18" fmla="*/ 278191 h 846667"/>
                <a:gd name="connsiteX19" fmla="*/ 21982 w 836057"/>
                <a:gd name="connsiteY19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49905 w 836057"/>
                <a:gd name="connsiteY6" fmla="*/ 677333 h 846667"/>
                <a:gd name="connsiteX7" fmla="*/ 774096 w 836057"/>
                <a:gd name="connsiteY7" fmla="*/ 653143 h 846667"/>
                <a:gd name="connsiteX8" fmla="*/ 810381 w 836057"/>
                <a:gd name="connsiteY8" fmla="*/ 532191 h 846667"/>
                <a:gd name="connsiteX9" fmla="*/ 822477 w 836057"/>
                <a:gd name="connsiteY9" fmla="*/ 495905 h 846667"/>
                <a:gd name="connsiteX10" fmla="*/ 834572 w 836057"/>
                <a:gd name="connsiteY10" fmla="*/ 459619 h 846667"/>
                <a:gd name="connsiteX11" fmla="*/ 786191 w 836057"/>
                <a:gd name="connsiteY11" fmla="*/ 266095 h 846667"/>
                <a:gd name="connsiteX12" fmla="*/ 665238 w 836057"/>
                <a:gd name="connsiteY12" fmla="*/ 48381 h 846667"/>
                <a:gd name="connsiteX13" fmla="*/ 604762 w 836057"/>
                <a:gd name="connsiteY13" fmla="*/ 0 h 846667"/>
                <a:gd name="connsiteX14" fmla="*/ 471715 w 836057"/>
                <a:gd name="connsiteY14" fmla="*/ 60476 h 846667"/>
                <a:gd name="connsiteX15" fmla="*/ 374953 w 836057"/>
                <a:gd name="connsiteY15" fmla="*/ 120953 h 846667"/>
                <a:gd name="connsiteX16" fmla="*/ 244027 w 836057"/>
                <a:gd name="connsiteY16" fmla="*/ 194441 h 846667"/>
                <a:gd name="connsiteX17" fmla="*/ 120953 w 836057"/>
                <a:gd name="connsiteY17" fmla="*/ 278191 h 846667"/>
                <a:gd name="connsiteX18" fmla="*/ 21982 w 836057"/>
                <a:gd name="connsiteY18" fmla="*/ 415640 h 846667"/>
                <a:gd name="connsiteX0" fmla="*/ 0 w 836655"/>
                <a:gd name="connsiteY0" fmla="*/ 689429 h 846667"/>
                <a:gd name="connsiteX1" fmla="*/ 205619 w 836655"/>
                <a:gd name="connsiteY1" fmla="*/ 822476 h 846667"/>
                <a:gd name="connsiteX2" fmla="*/ 435429 w 836655"/>
                <a:gd name="connsiteY2" fmla="*/ 834572 h 846667"/>
                <a:gd name="connsiteX3" fmla="*/ 532191 w 836655"/>
                <a:gd name="connsiteY3" fmla="*/ 846667 h 846667"/>
                <a:gd name="connsiteX4" fmla="*/ 677334 w 836655"/>
                <a:gd name="connsiteY4" fmla="*/ 822476 h 846667"/>
                <a:gd name="connsiteX5" fmla="*/ 701524 w 836655"/>
                <a:gd name="connsiteY5" fmla="*/ 786191 h 846667"/>
                <a:gd name="connsiteX6" fmla="*/ 749905 w 836655"/>
                <a:gd name="connsiteY6" fmla="*/ 677333 h 846667"/>
                <a:gd name="connsiteX7" fmla="*/ 774096 w 836655"/>
                <a:gd name="connsiteY7" fmla="*/ 653143 h 846667"/>
                <a:gd name="connsiteX8" fmla="*/ 822477 w 836655"/>
                <a:gd name="connsiteY8" fmla="*/ 495905 h 846667"/>
                <a:gd name="connsiteX9" fmla="*/ 834572 w 836655"/>
                <a:gd name="connsiteY9" fmla="*/ 459619 h 846667"/>
                <a:gd name="connsiteX10" fmla="*/ 786191 w 836655"/>
                <a:gd name="connsiteY10" fmla="*/ 266095 h 846667"/>
                <a:gd name="connsiteX11" fmla="*/ 665238 w 836655"/>
                <a:gd name="connsiteY11" fmla="*/ 48381 h 846667"/>
                <a:gd name="connsiteX12" fmla="*/ 604762 w 836655"/>
                <a:gd name="connsiteY12" fmla="*/ 0 h 846667"/>
                <a:gd name="connsiteX13" fmla="*/ 471715 w 836655"/>
                <a:gd name="connsiteY13" fmla="*/ 60476 h 846667"/>
                <a:gd name="connsiteX14" fmla="*/ 374953 w 836655"/>
                <a:gd name="connsiteY14" fmla="*/ 120953 h 846667"/>
                <a:gd name="connsiteX15" fmla="*/ 244027 w 836655"/>
                <a:gd name="connsiteY15" fmla="*/ 194441 h 846667"/>
                <a:gd name="connsiteX16" fmla="*/ 120953 w 836655"/>
                <a:gd name="connsiteY16" fmla="*/ 278191 h 846667"/>
                <a:gd name="connsiteX17" fmla="*/ 21982 w 836655"/>
                <a:gd name="connsiteY17" fmla="*/ 415640 h 846667"/>
                <a:gd name="connsiteX0" fmla="*/ 0 w 834699"/>
                <a:gd name="connsiteY0" fmla="*/ 689429 h 846667"/>
                <a:gd name="connsiteX1" fmla="*/ 205619 w 834699"/>
                <a:gd name="connsiteY1" fmla="*/ 822476 h 846667"/>
                <a:gd name="connsiteX2" fmla="*/ 435429 w 834699"/>
                <a:gd name="connsiteY2" fmla="*/ 834572 h 846667"/>
                <a:gd name="connsiteX3" fmla="*/ 532191 w 834699"/>
                <a:gd name="connsiteY3" fmla="*/ 846667 h 846667"/>
                <a:gd name="connsiteX4" fmla="*/ 677334 w 834699"/>
                <a:gd name="connsiteY4" fmla="*/ 822476 h 846667"/>
                <a:gd name="connsiteX5" fmla="*/ 701524 w 834699"/>
                <a:gd name="connsiteY5" fmla="*/ 786191 h 846667"/>
                <a:gd name="connsiteX6" fmla="*/ 749905 w 834699"/>
                <a:gd name="connsiteY6" fmla="*/ 677333 h 846667"/>
                <a:gd name="connsiteX7" fmla="*/ 774096 w 834699"/>
                <a:gd name="connsiteY7" fmla="*/ 653143 h 846667"/>
                <a:gd name="connsiteX8" fmla="*/ 834572 w 834699"/>
                <a:gd name="connsiteY8" fmla="*/ 459619 h 846667"/>
                <a:gd name="connsiteX9" fmla="*/ 786191 w 834699"/>
                <a:gd name="connsiteY9" fmla="*/ 266095 h 846667"/>
                <a:gd name="connsiteX10" fmla="*/ 665238 w 834699"/>
                <a:gd name="connsiteY10" fmla="*/ 48381 h 846667"/>
                <a:gd name="connsiteX11" fmla="*/ 604762 w 834699"/>
                <a:gd name="connsiteY11" fmla="*/ 0 h 846667"/>
                <a:gd name="connsiteX12" fmla="*/ 471715 w 834699"/>
                <a:gd name="connsiteY12" fmla="*/ 60476 h 846667"/>
                <a:gd name="connsiteX13" fmla="*/ 374953 w 834699"/>
                <a:gd name="connsiteY13" fmla="*/ 120953 h 846667"/>
                <a:gd name="connsiteX14" fmla="*/ 244027 w 834699"/>
                <a:gd name="connsiteY14" fmla="*/ 194441 h 846667"/>
                <a:gd name="connsiteX15" fmla="*/ 120953 w 834699"/>
                <a:gd name="connsiteY15" fmla="*/ 278191 h 846667"/>
                <a:gd name="connsiteX16" fmla="*/ 21982 w 834699"/>
                <a:gd name="connsiteY16" fmla="*/ 415640 h 846667"/>
                <a:gd name="connsiteX0" fmla="*/ 0 w 835449"/>
                <a:gd name="connsiteY0" fmla="*/ 689429 h 846667"/>
                <a:gd name="connsiteX1" fmla="*/ 205619 w 835449"/>
                <a:gd name="connsiteY1" fmla="*/ 822476 h 846667"/>
                <a:gd name="connsiteX2" fmla="*/ 435429 w 835449"/>
                <a:gd name="connsiteY2" fmla="*/ 834572 h 846667"/>
                <a:gd name="connsiteX3" fmla="*/ 532191 w 835449"/>
                <a:gd name="connsiteY3" fmla="*/ 846667 h 846667"/>
                <a:gd name="connsiteX4" fmla="*/ 677334 w 835449"/>
                <a:gd name="connsiteY4" fmla="*/ 822476 h 846667"/>
                <a:gd name="connsiteX5" fmla="*/ 701524 w 835449"/>
                <a:gd name="connsiteY5" fmla="*/ 786191 h 846667"/>
                <a:gd name="connsiteX6" fmla="*/ 749905 w 835449"/>
                <a:gd name="connsiteY6" fmla="*/ 677333 h 846667"/>
                <a:gd name="connsiteX7" fmla="*/ 834572 w 835449"/>
                <a:gd name="connsiteY7" fmla="*/ 459619 h 846667"/>
                <a:gd name="connsiteX8" fmla="*/ 786191 w 835449"/>
                <a:gd name="connsiteY8" fmla="*/ 266095 h 846667"/>
                <a:gd name="connsiteX9" fmla="*/ 665238 w 835449"/>
                <a:gd name="connsiteY9" fmla="*/ 48381 h 846667"/>
                <a:gd name="connsiteX10" fmla="*/ 604762 w 835449"/>
                <a:gd name="connsiteY10" fmla="*/ 0 h 846667"/>
                <a:gd name="connsiteX11" fmla="*/ 471715 w 835449"/>
                <a:gd name="connsiteY11" fmla="*/ 60476 h 846667"/>
                <a:gd name="connsiteX12" fmla="*/ 374953 w 835449"/>
                <a:gd name="connsiteY12" fmla="*/ 120953 h 846667"/>
                <a:gd name="connsiteX13" fmla="*/ 244027 w 835449"/>
                <a:gd name="connsiteY13" fmla="*/ 194441 h 846667"/>
                <a:gd name="connsiteX14" fmla="*/ 120953 w 835449"/>
                <a:gd name="connsiteY14" fmla="*/ 278191 h 846667"/>
                <a:gd name="connsiteX15" fmla="*/ 21982 w 835449"/>
                <a:gd name="connsiteY15" fmla="*/ 415640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268347 w 859769"/>
                <a:gd name="connsiteY13" fmla="*/ 194441 h 846667"/>
                <a:gd name="connsiteX14" fmla="*/ 145273 w 859769"/>
                <a:gd name="connsiteY14" fmla="*/ 278191 h 846667"/>
                <a:gd name="connsiteX15" fmla="*/ 0 w 859769"/>
                <a:gd name="connsiteY15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268347 w 859769"/>
                <a:gd name="connsiteY13" fmla="*/ 194441 h 846667"/>
                <a:gd name="connsiteX14" fmla="*/ 145273 w 859769"/>
                <a:gd name="connsiteY14" fmla="*/ 231886 h 846667"/>
                <a:gd name="connsiteX15" fmla="*/ 0 w 859769"/>
                <a:gd name="connsiteY15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145273 w 859769"/>
                <a:gd name="connsiteY13" fmla="*/ 231886 h 846667"/>
                <a:gd name="connsiteX14" fmla="*/ 0 w 859769"/>
                <a:gd name="connsiteY14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145273 w 859769"/>
                <a:gd name="connsiteY12" fmla="*/ 231886 h 846667"/>
                <a:gd name="connsiteX13" fmla="*/ 0 w 859769"/>
                <a:gd name="connsiteY13" fmla="*/ 43548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9769" h="846667">
                  <a:moveTo>
                    <a:pt x="24320" y="689429"/>
                  </a:moveTo>
                  <a:cubicBezTo>
                    <a:pt x="67157" y="717147"/>
                    <a:pt x="157368" y="798286"/>
                    <a:pt x="229939" y="822476"/>
                  </a:cubicBezTo>
                  <a:cubicBezTo>
                    <a:pt x="302511" y="846667"/>
                    <a:pt x="383146" y="830540"/>
                    <a:pt x="459749" y="834572"/>
                  </a:cubicBezTo>
                  <a:cubicBezTo>
                    <a:pt x="492003" y="838604"/>
                    <a:pt x="524006" y="846667"/>
                    <a:pt x="556511" y="846667"/>
                  </a:cubicBezTo>
                  <a:cubicBezTo>
                    <a:pt x="637533" y="846667"/>
                    <a:pt x="644878" y="841402"/>
                    <a:pt x="701654" y="822476"/>
                  </a:cubicBezTo>
                  <a:cubicBezTo>
                    <a:pt x="709717" y="810381"/>
                    <a:pt x="713749" y="810382"/>
                    <a:pt x="725844" y="786191"/>
                  </a:cubicBezTo>
                  <a:cubicBezTo>
                    <a:pt x="737939" y="762001"/>
                    <a:pt x="752050" y="731762"/>
                    <a:pt x="774225" y="677333"/>
                  </a:cubicBezTo>
                  <a:cubicBezTo>
                    <a:pt x="796400" y="622904"/>
                    <a:pt x="852844" y="528159"/>
                    <a:pt x="858892" y="459619"/>
                  </a:cubicBezTo>
                  <a:cubicBezTo>
                    <a:pt x="864940" y="391079"/>
                    <a:pt x="838733" y="334635"/>
                    <a:pt x="810511" y="266095"/>
                  </a:cubicBezTo>
                  <a:cubicBezTo>
                    <a:pt x="782289" y="197555"/>
                    <a:pt x="719796" y="92730"/>
                    <a:pt x="689558" y="48381"/>
                  </a:cubicBezTo>
                  <a:cubicBezTo>
                    <a:pt x="659320" y="4032"/>
                    <a:pt x="686637" y="19185"/>
                    <a:pt x="629082" y="0"/>
                  </a:cubicBezTo>
                  <a:cubicBezTo>
                    <a:pt x="596828" y="2016"/>
                    <a:pt x="576670" y="21828"/>
                    <a:pt x="496035" y="60476"/>
                  </a:cubicBezTo>
                  <a:cubicBezTo>
                    <a:pt x="415400" y="99124"/>
                    <a:pt x="227945" y="169385"/>
                    <a:pt x="145273" y="231886"/>
                  </a:cubicBezTo>
                  <a:cubicBezTo>
                    <a:pt x="100549" y="272060"/>
                    <a:pt x="33021" y="419252"/>
                    <a:pt x="0" y="43548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070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halkboard"/>
                  <a:cs typeface="Chalkboard"/>
                </a:rPr>
                <a:t>p∈</a:t>
              </a:r>
              <a:r>
                <a:rPr lang="en-US" sz="2400">
                  <a:latin typeface="Chalkboard"/>
                  <a:cs typeface="Chalkboard"/>
                </a:rPr>
                <a:t>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33534" y="4631718"/>
              <a:ext cx="72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halkboard"/>
                  <a:cs typeface="Chalkboard"/>
                </a:rPr>
                <a:t>Δ</a:t>
              </a:r>
              <a:r>
                <a:rPr lang="en-US" sz="2800" baseline="-25000" dirty="0" err="1">
                  <a:latin typeface="Chalkboard"/>
                  <a:cs typeface="Chalkboard"/>
                </a:rPr>
                <a:t>m</a:t>
              </a:r>
              <a:endParaRPr lang="en-US" sz="2800">
                <a:latin typeface="Chalkboard"/>
                <a:cs typeface="Chalkboard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42273" y="2790391"/>
              <a:ext cx="1378215" cy="137821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halkboard"/>
                  <a:cs typeface="Chalkboard"/>
                </a:rPr>
                <a:t>α∈</a:t>
              </a:r>
              <a:r>
                <a:rPr lang="en-US" sz="2400">
                  <a:latin typeface="Chalkboard"/>
                  <a:cs typeface="Chalkboard"/>
                </a:rPr>
                <a:t>D</a:t>
              </a:r>
              <a:r>
                <a:rPr lang="en-US" sz="2400" baseline="-25000">
                  <a:latin typeface="Chalkboard"/>
                  <a:cs typeface="Chalkboard"/>
                </a:rPr>
                <a:t>n</a:t>
              </a:r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34" name="Straight Arrow Connector 33"/>
            <p:cNvCxnSpPr>
              <a:stCxn id="32" idx="7"/>
              <a:endCxn id="30" idx="10"/>
            </p:cNvCxnSpPr>
            <p:nvPr/>
          </p:nvCxnSpPr>
          <p:spPr>
            <a:xfrm>
              <a:off x="5518653" y="2992226"/>
              <a:ext cx="1043669" cy="96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4"/>
              <a:endCxn id="30" idx="1"/>
            </p:cNvCxnSpPr>
            <p:nvPr/>
          </p:nvCxnSpPr>
          <p:spPr>
            <a:xfrm>
              <a:off x="5031381" y="4168606"/>
              <a:ext cx="1131798" cy="6110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0"/>
            </p:cNvCxnSpPr>
            <p:nvPr/>
          </p:nvCxnSpPr>
          <p:spPr>
            <a:xfrm>
              <a:off x="6793617" y="4631718"/>
              <a:ext cx="888917" cy="6500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be 48"/>
            <p:cNvSpPr/>
            <p:nvPr/>
          </p:nvSpPr>
          <p:spPr>
            <a:xfrm>
              <a:off x="7584362" y="5056322"/>
              <a:ext cx="1444242" cy="1482950"/>
            </a:xfrm>
            <a:prstGeom prst="cub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halkboard"/>
                  <a:cs typeface="Chalkboard"/>
                </a:rPr>
                <a:t>∑</a:t>
              </a:r>
              <a:r>
                <a:rPr lang="en-US" sz="2400" baseline="-25000" dirty="0" err="1">
                  <a:solidFill>
                    <a:prstClr val="white"/>
                  </a:solidFill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∈</a:t>
              </a:r>
              <a:br>
                <a:rPr lang="en-US" sz="2400" dirty="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B(</a:t>
              </a:r>
              <a:r>
                <a:rPr lang="en-US" sz="2400" dirty="0">
                  <a:latin typeface="Chalkboard"/>
                  <a:cs typeface="Chalkboard"/>
                  <a:sym typeface="Wingdings"/>
                </a:rPr>
                <a:t>S</a:t>
              </a:r>
              <a:r>
                <a:rPr lang="en-US" sz="2400" baseline="-25000" dirty="0">
                  <a:latin typeface="Chalkboard"/>
                  <a:cs typeface="Chalkboard"/>
                  <a:sym typeface="Wingdings"/>
                </a:rPr>
                <a:t>∞</a:t>
              </a:r>
              <a:r>
                <a:rPr lang="en-US" sz="2400" dirty="0">
                  <a:latin typeface="Chalkboard"/>
                  <a:cs typeface="Chalkboard"/>
                  <a:sym typeface="Wingdings"/>
                </a:rPr>
                <a:t>)</a:t>
              </a:r>
              <a:endParaRPr lang="en-US" sz="240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5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63" y="0"/>
            <a:ext cx="6860042" cy="1429871"/>
          </a:xfrm>
        </p:spPr>
        <p:txBody>
          <a:bodyPr/>
          <a:lstStyle/>
          <a:p>
            <a:r>
              <a:rPr lang="en-US" dirty="0" smtClean="0"/>
              <a:t>net-based algorithms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163" y="1089229"/>
            <a:ext cx="634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(M) = max</a:t>
            </a:r>
            <a:r>
              <a:rPr lang="en-US" sz="2400" baseline="-25000" dirty="0" smtClean="0">
                <a:latin typeface="Chalkboard"/>
                <a:cs typeface="Chalkboard"/>
              </a:rPr>
              <a:t>α,β</a:t>
            </a:r>
            <a:r>
              <a:rPr lang="en-US" sz="2400" dirty="0" err="1" smtClean="0">
                <a:latin typeface="Chalkboard"/>
                <a:cs typeface="Chalkboard"/>
              </a:rPr>
              <a:t>tr</a:t>
            </a:r>
            <a:r>
              <a:rPr lang="en-US" sz="2400" dirty="0" smtClean="0">
                <a:latin typeface="Chalkboard"/>
                <a:cs typeface="Chalkboard"/>
              </a:rPr>
              <a:t>[M(α⊗β)] =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p∈S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||p||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05" y="-13211"/>
            <a:ext cx="1635795" cy="15641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76846" y="3167698"/>
            <a:ext cx="4925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S</a:t>
            </a:r>
            <a:r>
              <a:rPr lang="en-US" sz="2400" dirty="0">
                <a:latin typeface="Chalkboard"/>
                <a:cs typeface="Chalkboard"/>
              </a:rPr>
              <a:t> = {p : ∃α∈</a:t>
            </a:r>
            <a:r>
              <a:rPr lang="en-US" sz="2400" dirty="0" err="1">
                <a:latin typeface="Chalkboard"/>
                <a:cs typeface="Chalkboard"/>
              </a:rPr>
              <a:t>D</a:t>
            </a:r>
            <a:r>
              <a:rPr lang="en-US" sz="2400" baseline="-25000" dirty="0" err="1">
                <a:latin typeface="Chalkboard"/>
                <a:cs typeface="Chalkboard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err="1">
                <a:latin typeface="Chalkboard"/>
                <a:cs typeface="Chalkboard"/>
              </a:rPr>
              <a:t>s.t.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= </a:t>
            </a:r>
            <a:r>
              <a:rPr lang="en-US" sz="2400" dirty="0" err="1">
                <a:latin typeface="Chalkboard"/>
                <a:cs typeface="Chalkboard"/>
              </a:rPr>
              <a:t>tr</a:t>
            </a:r>
            <a:r>
              <a:rPr lang="en-US" sz="2400" dirty="0">
                <a:latin typeface="Chalkboard"/>
                <a:cs typeface="Chalkboard"/>
              </a:rPr>
              <a:t>[A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α]}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4757" y="1606577"/>
            <a:ext cx="1765905" cy="1522332"/>
            <a:chOff x="5510661" y="3632606"/>
            <a:chExt cx="1765905" cy="1522332"/>
          </a:xfrm>
        </p:grpSpPr>
        <p:sp>
          <p:nvSpPr>
            <p:cNvPr id="29" name="Isosceles Triangle 28"/>
            <p:cNvSpPr/>
            <p:nvPr/>
          </p:nvSpPr>
          <p:spPr>
            <a:xfrm>
              <a:off x="5510661" y="3632606"/>
              <a:ext cx="1765905" cy="1522332"/>
            </a:xfrm>
            <a:prstGeom prst="triangl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33240" y="3957218"/>
              <a:ext cx="859769" cy="846667"/>
            </a:xfrm>
            <a:custGeom>
              <a:avLst/>
              <a:gdLst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55089 w 888137"/>
                <a:gd name="connsiteY22" fmla="*/ 108857 h 846667"/>
                <a:gd name="connsiteX23" fmla="*/ 742994 w 888137"/>
                <a:gd name="connsiteY23" fmla="*/ 72572 h 846667"/>
                <a:gd name="connsiteX24" fmla="*/ 718803 w 888137"/>
                <a:gd name="connsiteY24" fmla="*/ 48381 h 846667"/>
                <a:gd name="connsiteX25" fmla="*/ 658327 w 888137"/>
                <a:gd name="connsiteY25" fmla="*/ 0 h 846667"/>
                <a:gd name="connsiteX26" fmla="*/ 549470 w 888137"/>
                <a:gd name="connsiteY26" fmla="*/ 24191 h 846667"/>
                <a:gd name="connsiteX27" fmla="*/ 525280 w 888137"/>
                <a:gd name="connsiteY27" fmla="*/ 60476 h 846667"/>
                <a:gd name="connsiteX28" fmla="*/ 440613 w 888137"/>
                <a:gd name="connsiteY28" fmla="*/ 84667 h 846667"/>
                <a:gd name="connsiteX29" fmla="*/ 428518 w 888137"/>
                <a:gd name="connsiteY29" fmla="*/ 120953 h 846667"/>
                <a:gd name="connsiteX30" fmla="*/ 368042 w 888137"/>
                <a:gd name="connsiteY30" fmla="*/ 169333 h 846667"/>
                <a:gd name="connsiteX31" fmla="*/ 343851 w 888137"/>
                <a:gd name="connsiteY31" fmla="*/ 193524 h 846667"/>
                <a:gd name="connsiteX32" fmla="*/ 307565 w 888137"/>
                <a:gd name="connsiteY32" fmla="*/ 217714 h 846667"/>
                <a:gd name="connsiteX33" fmla="*/ 283375 w 888137"/>
                <a:gd name="connsiteY33" fmla="*/ 241905 h 846667"/>
                <a:gd name="connsiteX34" fmla="*/ 210803 w 888137"/>
                <a:gd name="connsiteY34" fmla="*/ 266095 h 846667"/>
                <a:gd name="connsiteX35" fmla="*/ 174518 w 888137"/>
                <a:gd name="connsiteY35" fmla="*/ 278191 h 846667"/>
                <a:gd name="connsiteX36" fmla="*/ 138232 w 888137"/>
                <a:gd name="connsiteY36" fmla="*/ 290286 h 846667"/>
                <a:gd name="connsiteX37" fmla="*/ 89851 w 888137"/>
                <a:gd name="connsiteY37" fmla="*/ 326572 h 846667"/>
                <a:gd name="connsiteX38" fmla="*/ 89851 w 888137"/>
                <a:gd name="connsiteY38" fmla="*/ 326572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55089 w 888137"/>
                <a:gd name="connsiteY22" fmla="*/ 108857 h 846667"/>
                <a:gd name="connsiteX23" fmla="*/ 742994 w 888137"/>
                <a:gd name="connsiteY23" fmla="*/ 72572 h 846667"/>
                <a:gd name="connsiteX24" fmla="*/ 718803 w 888137"/>
                <a:gd name="connsiteY24" fmla="*/ 48381 h 846667"/>
                <a:gd name="connsiteX25" fmla="*/ 658327 w 888137"/>
                <a:gd name="connsiteY25" fmla="*/ 0 h 846667"/>
                <a:gd name="connsiteX26" fmla="*/ 549470 w 888137"/>
                <a:gd name="connsiteY26" fmla="*/ 24191 h 846667"/>
                <a:gd name="connsiteX27" fmla="*/ 525280 w 888137"/>
                <a:gd name="connsiteY27" fmla="*/ 60476 h 846667"/>
                <a:gd name="connsiteX28" fmla="*/ 440613 w 888137"/>
                <a:gd name="connsiteY28" fmla="*/ 84667 h 846667"/>
                <a:gd name="connsiteX29" fmla="*/ 428518 w 888137"/>
                <a:gd name="connsiteY29" fmla="*/ 120953 h 846667"/>
                <a:gd name="connsiteX30" fmla="*/ 368042 w 888137"/>
                <a:gd name="connsiteY30" fmla="*/ 169333 h 846667"/>
                <a:gd name="connsiteX31" fmla="*/ 343851 w 888137"/>
                <a:gd name="connsiteY31" fmla="*/ 193524 h 846667"/>
                <a:gd name="connsiteX32" fmla="*/ 307565 w 888137"/>
                <a:gd name="connsiteY32" fmla="*/ 217714 h 846667"/>
                <a:gd name="connsiteX33" fmla="*/ 283375 w 888137"/>
                <a:gd name="connsiteY33" fmla="*/ 241905 h 846667"/>
                <a:gd name="connsiteX34" fmla="*/ 210803 w 888137"/>
                <a:gd name="connsiteY34" fmla="*/ 266095 h 846667"/>
                <a:gd name="connsiteX35" fmla="*/ 174518 w 888137"/>
                <a:gd name="connsiteY35" fmla="*/ 278191 h 846667"/>
                <a:gd name="connsiteX36" fmla="*/ 138232 w 888137"/>
                <a:gd name="connsiteY36" fmla="*/ 290286 h 846667"/>
                <a:gd name="connsiteX37" fmla="*/ 89851 w 888137"/>
                <a:gd name="connsiteY37" fmla="*/ 326572 h 846667"/>
                <a:gd name="connsiteX38" fmla="*/ 16015 w 888137"/>
                <a:gd name="connsiteY38" fmla="*/ 356106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42994 w 888137"/>
                <a:gd name="connsiteY22" fmla="*/ 72572 h 846667"/>
                <a:gd name="connsiteX23" fmla="*/ 718803 w 888137"/>
                <a:gd name="connsiteY23" fmla="*/ 48381 h 846667"/>
                <a:gd name="connsiteX24" fmla="*/ 658327 w 888137"/>
                <a:gd name="connsiteY24" fmla="*/ 0 h 846667"/>
                <a:gd name="connsiteX25" fmla="*/ 549470 w 888137"/>
                <a:gd name="connsiteY25" fmla="*/ 24191 h 846667"/>
                <a:gd name="connsiteX26" fmla="*/ 525280 w 888137"/>
                <a:gd name="connsiteY26" fmla="*/ 60476 h 846667"/>
                <a:gd name="connsiteX27" fmla="*/ 440613 w 888137"/>
                <a:gd name="connsiteY27" fmla="*/ 84667 h 846667"/>
                <a:gd name="connsiteX28" fmla="*/ 428518 w 888137"/>
                <a:gd name="connsiteY28" fmla="*/ 120953 h 846667"/>
                <a:gd name="connsiteX29" fmla="*/ 368042 w 888137"/>
                <a:gd name="connsiteY29" fmla="*/ 169333 h 846667"/>
                <a:gd name="connsiteX30" fmla="*/ 343851 w 888137"/>
                <a:gd name="connsiteY30" fmla="*/ 193524 h 846667"/>
                <a:gd name="connsiteX31" fmla="*/ 307565 w 888137"/>
                <a:gd name="connsiteY31" fmla="*/ 217714 h 846667"/>
                <a:gd name="connsiteX32" fmla="*/ 283375 w 888137"/>
                <a:gd name="connsiteY32" fmla="*/ 241905 h 846667"/>
                <a:gd name="connsiteX33" fmla="*/ 210803 w 888137"/>
                <a:gd name="connsiteY33" fmla="*/ 266095 h 846667"/>
                <a:gd name="connsiteX34" fmla="*/ 174518 w 888137"/>
                <a:gd name="connsiteY34" fmla="*/ 278191 h 846667"/>
                <a:gd name="connsiteX35" fmla="*/ 138232 w 888137"/>
                <a:gd name="connsiteY35" fmla="*/ 290286 h 846667"/>
                <a:gd name="connsiteX36" fmla="*/ 89851 w 888137"/>
                <a:gd name="connsiteY36" fmla="*/ 326572 h 846667"/>
                <a:gd name="connsiteX37" fmla="*/ 16015 w 888137"/>
                <a:gd name="connsiteY37" fmla="*/ 356106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18803 w 888137"/>
                <a:gd name="connsiteY22" fmla="*/ 48381 h 846667"/>
                <a:gd name="connsiteX23" fmla="*/ 658327 w 888137"/>
                <a:gd name="connsiteY23" fmla="*/ 0 h 846667"/>
                <a:gd name="connsiteX24" fmla="*/ 549470 w 888137"/>
                <a:gd name="connsiteY24" fmla="*/ 24191 h 846667"/>
                <a:gd name="connsiteX25" fmla="*/ 525280 w 888137"/>
                <a:gd name="connsiteY25" fmla="*/ 60476 h 846667"/>
                <a:gd name="connsiteX26" fmla="*/ 440613 w 888137"/>
                <a:gd name="connsiteY26" fmla="*/ 84667 h 846667"/>
                <a:gd name="connsiteX27" fmla="*/ 428518 w 888137"/>
                <a:gd name="connsiteY27" fmla="*/ 120953 h 846667"/>
                <a:gd name="connsiteX28" fmla="*/ 368042 w 888137"/>
                <a:gd name="connsiteY28" fmla="*/ 169333 h 846667"/>
                <a:gd name="connsiteX29" fmla="*/ 343851 w 888137"/>
                <a:gd name="connsiteY29" fmla="*/ 193524 h 846667"/>
                <a:gd name="connsiteX30" fmla="*/ 307565 w 888137"/>
                <a:gd name="connsiteY30" fmla="*/ 217714 h 846667"/>
                <a:gd name="connsiteX31" fmla="*/ 283375 w 888137"/>
                <a:gd name="connsiteY31" fmla="*/ 241905 h 846667"/>
                <a:gd name="connsiteX32" fmla="*/ 210803 w 888137"/>
                <a:gd name="connsiteY32" fmla="*/ 266095 h 846667"/>
                <a:gd name="connsiteX33" fmla="*/ 174518 w 888137"/>
                <a:gd name="connsiteY33" fmla="*/ 278191 h 846667"/>
                <a:gd name="connsiteX34" fmla="*/ 138232 w 888137"/>
                <a:gd name="connsiteY34" fmla="*/ 290286 h 846667"/>
                <a:gd name="connsiteX35" fmla="*/ 89851 w 888137"/>
                <a:gd name="connsiteY35" fmla="*/ 326572 h 846667"/>
                <a:gd name="connsiteX36" fmla="*/ 16015 w 888137"/>
                <a:gd name="connsiteY36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91375 w 889622"/>
                <a:gd name="connsiteY20" fmla="*/ 169333 h 846667"/>
                <a:gd name="connsiteX21" fmla="*/ 718803 w 889622"/>
                <a:gd name="connsiteY21" fmla="*/ 48381 h 846667"/>
                <a:gd name="connsiteX22" fmla="*/ 658327 w 889622"/>
                <a:gd name="connsiteY22" fmla="*/ 0 h 846667"/>
                <a:gd name="connsiteX23" fmla="*/ 549470 w 889622"/>
                <a:gd name="connsiteY23" fmla="*/ 24191 h 846667"/>
                <a:gd name="connsiteX24" fmla="*/ 525280 w 889622"/>
                <a:gd name="connsiteY24" fmla="*/ 60476 h 846667"/>
                <a:gd name="connsiteX25" fmla="*/ 440613 w 889622"/>
                <a:gd name="connsiteY25" fmla="*/ 84667 h 846667"/>
                <a:gd name="connsiteX26" fmla="*/ 428518 w 889622"/>
                <a:gd name="connsiteY26" fmla="*/ 120953 h 846667"/>
                <a:gd name="connsiteX27" fmla="*/ 368042 w 889622"/>
                <a:gd name="connsiteY27" fmla="*/ 169333 h 846667"/>
                <a:gd name="connsiteX28" fmla="*/ 343851 w 889622"/>
                <a:gd name="connsiteY28" fmla="*/ 193524 h 846667"/>
                <a:gd name="connsiteX29" fmla="*/ 307565 w 889622"/>
                <a:gd name="connsiteY29" fmla="*/ 217714 h 846667"/>
                <a:gd name="connsiteX30" fmla="*/ 283375 w 889622"/>
                <a:gd name="connsiteY30" fmla="*/ 241905 h 846667"/>
                <a:gd name="connsiteX31" fmla="*/ 210803 w 889622"/>
                <a:gd name="connsiteY31" fmla="*/ 266095 h 846667"/>
                <a:gd name="connsiteX32" fmla="*/ 174518 w 889622"/>
                <a:gd name="connsiteY32" fmla="*/ 278191 h 846667"/>
                <a:gd name="connsiteX33" fmla="*/ 138232 w 889622"/>
                <a:gd name="connsiteY33" fmla="*/ 290286 h 846667"/>
                <a:gd name="connsiteX34" fmla="*/ 89851 w 889622"/>
                <a:gd name="connsiteY34" fmla="*/ 326572 h 846667"/>
                <a:gd name="connsiteX35" fmla="*/ 16015 w 889622"/>
                <a:gd name="connsiteY35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43851 w 889622"/>
                <a:gd name="connsiteY27" fmla="*/ 193524 h 846667"/>
                <a:gd name="connsiteX28" fmla="*/ 307565 w 889622"/>
                <a:gd name="connsiteY28" fmla="*/ 217714 h 846667"/>
                <a:gd name="connsiteX29" fmla="*/ 283375 w 889622"/>
                <a:gd name="connsiteY29" fmla="*/ 241905 h 846667"/>
                <a:gd name="connsiteX30" fmla="*/ 210803 w 889622"/>
                <a:gd name="connsiteY30" fmla="*/ 266095 h 846667"/>
                <a:gd name="connsiteX31" fmla="*/ 174518 w 889622"/>
                <a:gd name="connsiteY31" fmla="*/ 278191 h 846667"/>
                <a:gd name="connsiteX32" fmla="*/ 138232 w 889622"/>
                <a:gd name="connsiteY32" fmla="*/ 290286 h 846667"/>
                <a:gd name="connsiteX33" fmla="*/ 89851 w 889622"/>
                <a:gd name="connsiteY33" fmla="*/ 326572 h 846667"/>
                <a:gd name="connsiteX34" fmla="*/ 16015 w 889622"/>
                <a:gd name="connsiteY34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43851 w 889622"/>
                <a:gd name="connsiteY27" fmla="*/ 193524 h 846667"/>
                <a:gd name="connsiteX28" fmla="*/ 307565 w 889622"/>
                <a:gd name="connsiteY28" fmla="*/ 217714 h 846667"/>
                <a:gd name="connsiteX29" fmla="*/ 283375 w 889622"/>
                <a:gd name="connsiteY29" fmla="*/ 241905 h 846667"/>
                <a:gd name="connsiteX30" fmla="*/ 174518 w 889622"/>
                <a:gd name="connsiteY30" fmla="*/ 278191 h 846667"/>
                <a:gd name="connsiteX31" fmla="*/ 138232 w 889622"/>
                <a:gd name="connsiteY31" fmla="*/ 290286 h 846667"/>
                <a:gd name="connsiteX32" fmla="*/ 89851 w 889622"/>
                <a:gd name="connsiteY32" fmla="*/ 326572 h 846667"/>
                <a:gd name="connsiteX33" fmla="*/ 16015 w 889622"/>
                <a:gd name="connsiteY33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07565 w 889622"/>
                <a:gd name="connsiteY27" fmla="*/ 217714 h 846667"/>
                <a:gd name="connsiteX28" fmla="*/ 283375 w 889622"/>
                <a:gd name="connsiteY28" fmla="*/ 241905 h 846667"/>
                <a:gd name="connsiteX29" fmla="*/ 174518 w 889622"/>
                <a:gd name="connsiteY29" fmla="*/ 278191 h 846667"/>
                <a:gd name="connsiteX30" fmla="*/ 138232 w 889622"/>
                <a:gd name="connsiteY30" fmla="*/ 290286 h 846667"/>
                <a:gd name="connsiteX31" fmla="*/ 89851 w 889622"/>
                <a:gd name="connsiteY31" fmla="*/ 326572 h 846667"/>
                <a:gd name="connsiteX32" fmla="*/ 16015 w 889622"/>
                <a:gd name="connsiteY32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07565 w 889622"/>
                <a:gd name="connsiteY26" fmla="*/ 217714 h 846667"/>
                <a:gd name="connsiteX27" fmla="*/ 283375 w 889622"/>
                <a:gd name="connsiteY27" fmla="*/ 241905 h 846667"/>
                <a:gd name="connsiteX28" fmla="*/ 174518 w 889622"/>
                <a:gd name="connsiteY28" fmla="*/ 278191 h 846667"/>
                <a:gd name="connsiteX29" fmla="*/ 138232 w 889622"/>
                <a:gd name="connsiteY29" fmla="*/ 290286 h 846667"/>
                <a:gd name="connsiteX30" fmla="*/ 89851 w 889622"/>
                <a:gd name="connsiteY30" fmla="*/ 326572 h 846667"/>
                <a:gd name="connsiteX31" fmla="*/ 16015 w 889622"/>
                <a:gd name="connsiteY31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28518 w 889622"/>
                <a:gd name="connsiteY24" fmla="*/ 120953 h 846667"/>
                <a:gd name="connsiteX25" fmla="*/ 307565 w 889622"/>
                <a:gd name="connsiteY25" fmla="*/ 217714 h 846667"/>
                <a:gd name="connsiteX26" fmla="*/ 283375 w 889622"/>
                <a:gd name="connsiteY26" fmla="*/ 241905 h 846667"/>
                <a:gd name="connsiteX27" fmla="*/ 174518 w 889622"/>
                <a:gd name="connsiteY27" fmla="*/ 278191 h 846667"/>
                <a:gd name="connsiteX28" fmla="*/ 138232 w 889622"/>
                <a:gd name="connsiteY28" fmla="*/ 290286 h 846667"/>
                <a:gd name="connsiteX29" fmla="*/ 89851 w 889622"/>
                <a:gd name="connsiteY29" fmla="*/ 326572 h 846667"/>
                <a:gd name="connsiteX30" fmla="*/ 16015 w 889622"/>
                <a:gd name="connsiteY30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307565 w 889622"/>
                <a:gd name="connsiteY24" fmla="*/ 217714 h 846667"/>
                <a:gd name="connsiteX25" fmla="*/ 283375 w 889622"/>
                <a:gd name="connsiteY25" fmla="*/ 241905 h 846667"/>
                <a:gd name="connsiteX26" fmla="*/ 174518 w 889622"/>
                <a:gd name="connsiteY26" fmla="*/ 278191 h 846667"/>
                <a:gd name="connsiteX27" fmla="*/ 138232 w 889622"/>
                <a:gd name="connsiteY27" fmla="*/ 290286 h 846667"/>
                <a:gd name="connsiteX28" fmla="*/ 89851 w 889622"/>
                <a:gd name="connsiteY28" fmla="*/ 326572 h 846667"/>
                <a:gd name="connsiteX29" fmla="*/ 16015 w 889622"/>
                <a:gd name="connsiteY29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307565 w 889622"/>
                <a:gd name="connsiteY24" fmla="*/ 217714 h 846667"/>
                <a:gd name="connsiteX25" fmla="*/ 174518 w 889622"/>
                <a:gd name="connsiteY25" fmla="*/ 278191 h 846667"/>
                <a:gd name="connsiteX26" fmla="*/ 138232 w 889622"/>
                <a:gd name="connsiteY26" fmla="*/ 290286 h 846667"/>
                <a:gd name="connsiteX27" fmla="*/ 89851 w 889622"/>
                <a:gd name="connsiteY27" fmla="*/ 326572 h 846667"/>
                <a:gd name="connsiteX28" fmla="*/ 16015 w 889622"/>
                <a:gd name="connsiteY28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138232 w 889622"/>
                <a:gd name="connsiteY26" fmla="*/ 290286 h 846667"/>
                <a:gd name="connsiteX27" fmla="*/ 89851 w 889622"/>
                <a:gd name="connsiteY27" fmla="*/ 326572 h 846667"/>
                <a:gd name="connsiteX28" fmla="*/ 16015 w 889622"/>
                <a:gd name="connsiteY28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89851 w 889622"/>
                <a:gd name="connsiteY26" fmla="*/ 326572 h 846667"/>
                <a:gd name="connsiteX27" fmla="*/ 16015 w 889622"/>
                <a:gd name="connsiteY27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16015 w 889622"/>
                <a:gd name="connsiteY26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75547 w 889622"/>
                <a:gd name="connsiteY26" fmla="*/ 415640 h 846667"/>
                <a:gd name="connsiteX0" fmla="*/ 0 w 872342"/>
                <a:gd name="connsiteY0" fmla="*/ 350762 h 846667"/>
                <a:gd name="connsiteX1" fmla="*/ 36285 w 872342"/>
                <a:gd name="connsiteY1" fmla="*/ 689429 h 846667"/>
                <a:gd name="connsiteX2" fmla="*/ 72571 w 872342"/>
                <a:gd name="connsiteY2" fmla="*/ 713619 h 846667"/>
                <a:gd name="connsiteX3" fmla="*/ 108857 w 872342"/>
                <a:gd name="connsiteY3" fmla="*/ 725714 h 846667"/>
                <a:gd name="connsiteX4" fmla="*/ 157238 w 872342"/>
                <a:gd name="connsiteY4" fmla="*/ 786191 h 846667"/>
                <a:gd name="connsiteX5" fmla="*/ 193523 w 872342"/>
                <a:gd name="connsiteY5" fmla="*/ 810381 h 846667"/>
                <a:gd name="connsiteX6" fmla="*/ 241904 w 872342"/>
                <a:gd name="connsiteY6" fmla="*/ 822476 h 846667"/>
                <a:gd name="connsiteX7" fmla="*/ 471714 w 872342"/>
                <a:gd name="connsiteY7" fmla="*/ 834572 h 846667"/>
                <a:gd name="connsiteX8" fmla="*/ 568476 w 872342"/>
                <a:gd name="connsiteY8" fmla="*/ 846667 h 846667"/>
                <a:gd name="connsiteX9" fmla="*/ 713619 w 872342"/>
                <a:gd name="connsiteY9" fmla="*/ 822476 h 846667"/>
                <a:gd name="connsiteX10" fmla="*/ 737809 w 872342"/>
                <a:gd name="connsiteY10" fmla="*/ 786191 h 846667"/>
                <a:gd name="connsiteX11" fmla="*/ 774095 w 872342"/>
                <a:gd name="connsiteY11" fmla="*/ 713619 h 846667"/>
                <a:gd name="connsiteX12" fmla="*/ 786190 w 872342"/>
                <a:gd name="connsiteY12" fmla="*/ 677333 h 846667"/>
                <a:gd name="connsiteX13" fmla="*/ 810381 w 872342"/>
                <a:gd name="connsiteY13" fmla="*/ 653143 h 846667"/>
                <a:gd name="connsiteX14" fmla="*/ 822476 w 872342"/>
                <a:gd name="connsiteY14" fmla="*/ 604762 h 846667"/>
                <a:gd name="connsiteX15" fmla="*/ 846666 w 872342"/>
                <a:gd name="connsiteY15" fmla="*/ 532191 h 846667"/>
                <a:gd name="connsiteX16" fmla="*/ 858762 w 872342"/>
                <a:gd name="connsiteY16" fmla="*/ 495905 h 846667"/>
                <a:gd name="connsiteX17" fmla="*/ 870857 w 872342"/>
                <a:gd name="connsiteY17" fmla="*/ 459619 h 846667"/>
                <a:gd name="connsiteX18" fmla="*/ 822476 w 872342"/>
                <a:gd name="connsiteY18" fmla="*/ 266095 h 846667"/>
                <a:gd name="connsiteX19" fmla="*/ 701523 w 872342"/>
                <a:gd name="connsiteY19" fmla="*/ 48381 h 846667"/>
                <a:gd name="connsiteX20" fmla="*/ 641047 w 872342"/>
                <a:gd name="connsiteY20" fmla="*/ 0 h 846667"/>
                <a:gd name="connsiteX21" fmla="*/ 508000 w 872342"/>
                <a:gd name="connsiteY21" fmla="*/ 60476 h 846667"/>
                <a:gd name="connsiteX22" fmla="*/ 411238 w 872342"/>
                <a:gd name="connsiteY22" fmla="*/ 120953 h 846667"/>
                <a:gd name="connsiteX23" fmla="*/ 280312 w 872342"/>
                <a:gd name="connsiteY23" fmla="*/ 194441 h 846667"/>
                <a:gd name="connsiteX24" fmla="*/ 157238 w 872342"/>
                <a:gd name="connsiteY24" fmla="*/ 278191 h 846667"/>
                <a:gd name="connsiteX25" fmla="*/ 58267 w 872342"/>
                <a:gd name="connsiteY25" fmla="*/ 415640 h 846667"/>
                <a:gd name="connsiteX0" fmla="*/ 0 w 836057"/>
                <a:gd name="connsiteY0" fmla="*/ 689429 h 846667"/>
                <a:gd name="connsiteX1" fmla="*/ 36286 w 836057"/>
                <a:gd name="connsiteY1" fmla="*/ 713619 h 846667"/>
                <a:gd name="connsiteX2" fmla="*/ 72572 w 836057"/>
                <a:gd name="connsiteY2" fmla="*/ 725714 h 846667"/>
                <a:gd name="connsiteX3" fmla="*/ 120953 w 836057"/>
                <a:gd name="connsiteY3" fmla="*/ 786191 h 846667"/>
                <a:gd name="connsiteX4" fmla="*/ 157238 w 836057"/>
                <a:gd name="connsiteY4" fmla="*/ 810381 h 846667"/>
                <a:gd name="connsiteX5" fmla="*/ 205619 w 836057"/>
                <a:gd name="connsiteY5" fmla="*/ 822476 h 846667"/>
                <a:gd name="connsiteX6" fmla="*/ 435429 w 836057"/>
                <a:gd name="connsiteY6" fmla="*/ 834572 h 846667"/>
                <a:gd name="connsiteX7" fmla="*/ 532191 w 836057"/>
                <a:gd name="connsiteY7" fmla="*/ 846667 h 846667"/>
                <a:gd name="connsiteX8" fmla="*/ 677334 w 836057"/>
                <a:gd name="connsiteY8" fmla="*/ 822476 h 846667"/>
                <a:gd name="connsiteX9" fmla="*/ 701524 w 836057"/>
                <a:gd name="connsiteY9" fmla="*/ 786191 h 846667"/>
                <a:gd name="connsiteX10" fmla="*/ 737810 w 836057"/>
                <a:gd name="connsiteY10" fmla="*/ 713619 h 846667"/>
                <a:gd name="connsiteX11" fmla="*/ 749905 w 836057"/>
                <a:gd name="connsiteY11" fmla="*/ 677333 h 846667"/>
                <a:gd name="connsiteX12" fmla="*/ 774096 w 836057"/>
                <a:gd name="connsiteY12" fmla="*/ 653143 h 846667"/>
                <a:gd name="connsiteX13" fmla="*/ 786191 w 836057"/>
                <a:gd name="connsiteY13" fmla="*/ 604762 h 846667"/>
                <a:gd name="connsiteX14" fmla="*/ 810381 w 836057"/>
                <a:gd name="connsiteY14" fmla="*/ 532191 h 846667"/>
                <a:gd name="connsiteX15" fmla="*/ 822477 w 836057"/>
                <a:gd name="connsiteY15" fmla="*/ 495905 h 846667"/>
                <a:gd name="connsiteX16" fmla="*/ 834572 w 836057"/>
                <a:gd name="connsiteY16" fmla="*/ 459619 h 846667"/>
                <a:gd name="connsiteX17" fmla="*/ 786191 w 836057"/>
                <a:gd name="connsiteY17" fmla="*/ 266095 h 846667"/>
                <a:gd name="connsiteX18" fmla="*/ 665238 w 836057"/>
                <a:gd name="connsiteY18" fmla="*/ 48381 h 846667"/>
                <a:gd name="connsiteX19" fmla="*/ 604762 w 836057"/>
                <a:gd name="connsiteY19" fmla="*/ 0 h 846667"/>
                <a:gd name="connsiteX20" fmla="*/ 471715 w 836057"/>
                <a:gd name="connsiteY20" fmla="*/ 60476 h 846667"/>
                <a:gd name="connsiteX21" fmla="*/ 374953 w 836057"/>
                <a:gd name="connsiteY21" fmla="*/ 120953 h 846667"/>
                <a:gd name="connsiteX22" fmla="*/ 244027 w 836057"/>
                <a:gd name="connsiteY22" fmla="*/ 194441 h 846667"/>
                <a:gd name="connsiteX23" fmla="*/ 120953 w 836057"/>
                <a:gd name="connsiteY23" fmla="*/ 278191 h 846667"/>
                <a:gd name="connsiteX24" fmla="*/ 21982 w 836057"/>
                <a:gd name="connsiteY24" fmla="*/ 415640 h 846667"/>
                <a:gd name="connsiteX0" fmla="*/ 0 w 836057"/>
                <a:gd name="connsiteY0" fmla="*/ 689429 h 846667"/>
                <a:gd name="connsiteX1" fmla="*/ 72572 w 836057"/>
                <a:gd name="connsiteY1" fmla="*/ 725714 h 846667"/>
                <a:gd name="connsiteX2" fmla="*/ 120953 w 836057"/>
                <a:gd name="connsiteY2" fmla="*/ 786191 h 846667"/>
                <a:gd name="connsiteX3" fmla="*/ 157238 w 836057"/>
                <a:gd name="connsiteY3" fmla="*/ 810381 h 846667"/>
                <a:gd name="connsiteX4" fmla="*/ 205619 w 836057"/>
                <a:gd name="connsiteY4" fmla="*/ 822476 h 846667"/>
                <a:gd name="connsiteX5" fmla="*/ 435429 w 836057"/>
                <a:gd name="connsiteY5" fmla="*/ 834572 h 846667"/>
                <a:gd name="connsiteX6" fmla="*/ 532191 w 836057"/>
                <a:gd name="connsiteY6" fmla="*/ 846667 h 846667"/>
                <a:gd name="connsiteX7" fmla="*/ 677334 w 836057"/>
                <a:gd name="connsiteY7" fmla="*/ 822476 h 846667"/>
                <a:gd name="connsiteX8" fmla="*/ 701524 w 836057"/>
                <a:gd name="connsiteY8" fmla="*/ 786191 h 846667"/>
                <a:gd name="connsiteX9" fmla="*/ 737810 w 836057"/>
                <a:gd name="connsiteY9" fmla="*/ 713619 h 846667"/>
                <a:gd name="connsiteX10" fmla="*/ 749905 w 836057"/>
                <a:gd name="connsiteY10" fmla="*/ 677333 h 846667"/>
                <a:gd name="connsiteX11" fmla="*/ 774096 w 836057"/>
                <a:gd name="connsiteY11" fmla="*/ 653143 h 846667"/>
                <a:gd name="connsiteX12" fmla="*/ 786191 w 836057"/>
                <a:gd name="connsiteY12" fmla="*/ 604762 h 846667"/>
                <a:gd name="connsiteX13" fmla="*/ 810381 w 836057"/>
                <a:gd name="connsiteY13" fmla="*/ 532191 h 846667"/>
                <a:gd name="connsiteX14" fmla="*/ 822477 w 836057"/>
                <a:gd name="connsiteY14" fmla="*/ 495905 h 846667"/>
                <a:gd name="connsiteX15" fmla="*/ 834572 w 836057"/>
                <a:gd name="connsiteY15" fmla="*/ 459619 h 846667"/>
                <a:gd name="connsiteX16" fmla="*/ 786191 w 836057"/>
                <a:gd name="connsiteY16" fmla="*/ 266095 h 846667"/>
                <a:gd name="connsiteX17" fmla="*/ 665238 w 836057"/>
                <a:gd name="connsiteY17" fmla="*/ 48381 h 846667"/>
                <a:gd name="connsiteX18" fmla="*/ 604762 w 836057"/>
                <a:gd name="connsiteY18" fmla="*/ 0 h 846667"/>
                <a:gd name="connsiteX19" fmla="*/ 471715 w 836057"/>
                <a:gd name="connsiteY19" fmla="*/ 60476 h 846667"/>
                <a:gd name="connsiteX20" fmla="*/ 374953 w 836057"/>
                <a:gd name="connsiteY20" fmla="*/ 120953 h 846667"/>
                <a:gd name="connsiteX21" fmla="*/ 244027 w 836057"/>
                <a:gd name="connsiteY21" fmla="*/ 194441 h 846667"/>
                <a:gd name="connsiteX22" fmla="*/ 120953 w 836057"/>
                <a:gd name="connsiteY22" fmla="*/ 278191 h 846667"/>
                <a:gd name="connsiteX23" fmla="*/ 21982 w 836057"/>
                <a:gd name="connsiteY23" fmla="*/ 415640 h 846667"/>
                <a:gd name="connsiteX0" fmla="*/ 0 w 836057"/>
                <a:gd name="connsiteY0" fmla="*/ 689429 h 846667"/>
                <a:gd name="connsiteX1" fmla="*/ 72572 w 836057"/>
                <a:gd name="connsiteY1" fmla="*/ 725714 h 846667"/>
                <a:gd name="connsiteX2" fmla="*/ 157238 w 836057"/>
                <a:gd name="connsiteY2" fmla="*/ 810381 h 846667"/>
                <a:gd name="connsiteX3" fmla="*/ 205619 w 836057"/>
                <a:gd name="connsiteY3" fmla="*/ 822476 h 846667"/>
                <a:gd name="connsiteX4" fmla="*/ 435429 w 836057"/>
                <a:gd name="connsiteY4" fmla="*/ 834572 h 846667"/>
                <a:gd name="connsiteX5" fmla="*/ 532191 w 836057"/>
                <a:gd name="connsiteY5" fmla="*/ 846667 h 846667"/>
                <a:gd name="connsiteX6" fmla="*/ 677334 w 836057"/>
                <a:gd name="connsiteY6" fmla="*/ 822476 h 846667"/>
                <a:gd name="connsiteX7" fmla="*/ 701524 w 836057"/>
                <a:gd name="connsiteY7" fmla="*/ 786191 h 846667"/>
                <a:gd name="connsiteX8" fmla="*/ 737810 w 836057"/>
                <a:gd name="connsiteY8" fmla="*/ 713619 h 846667"/>
                <a:gd name="connsiteX9" fmla="*/ 749905 w 836057"/>
                <a:gd name="connsiteY9" fmla="*/ 677333 h 846667"/>
                <a:gd name="connsiteX10" fmla="*/ 774096 w 836057"/>
                <a:gd name="connsiteY10" fmla="*/ 653143 h 846667"/>
                <a:gd name="connsiteX11" fmla="*/ 786191 w 836057"/>
                <a:gd name="connsiteY11" fmla="*/ 604762 h 846667"/>
                <a:gd name="connsiteX12" fmla="*/ 810381 w 836057"/>
                <a:gd name="connsiteY12" fmla="*/ 532191 h 846667"/>
                <a:gd name="connsiteX13" fmla="*/ 822477 w 836057"/>
                <a:gd name="connsiteY13" fmla="*/ 495905 h 846667"/>
                <a:gd name="connsiteX14" fmla="*/ 834572 w 836057"/>
                <a:gd name="connsiteY14" fmla="*/ 459619 h 846667"/>
                <a:gd name="connsiteX15" fmla="*/ 786191 w 836057"/>
                <a:gd name="connsiteY15" fmla="*/ 266095 h 846667"/>
                <a:gd name="connsiteX16" fmla="*/ 665238 w 836057"/>
                <a:gd name="connsiteY16" fmla="*/ 48381 h 846667"/>
                <a:gd name="connsiteX17" fmla="*/ 604762 w 836057"/>
                <a:gd name="connsiteY17" fmla="*/ 0 h 846667"/>
                <a:gd name="connsiteX18" fmla="*/ 471715 w 836057"/>
                <a:gd name="connsiteY18" fmla="*/ 60476 h 846667"/>
                <a:gd name="connsiteX19" fmla="*/ 374953 w 836057"/>
                <a:gd name="connsiteY19" fmla="*/ 120953 h 846667"/>
                <a:gd name="connsiteX20" fmla="*/ 244027 w 836057"/>
                <a:gd name="connsiteY20" fmla="*/ 194441 h 846667"/>
                <a:gd name="connsiteX21" fmla="*/ 120953 w 836057"/>
                <a:gd name="connsiteY21" fmla="*/ 278191 h 846667"/>
                <a:gd name="connsiteX22" fmla="*/ 21982 w 836057"/>
                <a:gd name="connsiteY22" fmla="*/ 415640 h 846667"/>
                <a:gd name="connsiteX0" fmla="*/ 0 w 836057"/>
                <a:gd name="connsiteY0" fmla="*/ 689429 h 846667"/>
                <a:gd name="connsiteX1" fmla="*/ 157238 w 836057"/>
                <a:gd name="connsiteY1" fmla="*/ 810381 h 846667"/>
                <a:gd name="connsiteX2" fmla="*/ 205619 w 836057"/>
                <a:gd name="connsiteY2" fmla="*/ 822476 h 846667"/>
                <a:gd name="connsiteX3" fmla="*/ 435429 w 836057"/>
                <a:gd name="connsiteY3" fmla="*/ 834572 h 846667"/>
                <a:gd name="connsiteX4" fmla="*/ 532191 w 836057"/>
                <a:gd name="connsiteY4" fmla="*/ 846667 h 846667"/>
                <a:gd name="connsiteX5" fmla="*/ 677334 w 836057"/>
                <a:gd name="connsiteY5" fmla="*/ 822476 h 846667"/>
                <a:gd name="connsiteX6" fmla="*/ 701524 w 836057"/>
                <a:gd name="connsiteY6" fmla="*/ 786191 h 846667"/>
                <a:gd name="connsiteX7" fmla="*/ 737810 w 836057"/>
                <a:gd name="connsiteY7" fmla="*/ 713619 h 846667"/>
                <a:gd name="connsiteX8" fmla="*/ 749905 w 836057"/>
                <a:gd name="connsiteY8" fmla="*/ 677333 h 846667"/>
                <a:gd name="connsiteX9" fmla="*/ 774096 w 836057"/>
                <a:gd name="connsiteY9" fmla="*/ 653143 h 846667"/>
                <a:gd name="connsiteX10" fmla="*/ 786191 w 836057"/>
                <a:gd name="connsiteY10" fmla="*/ 604762 h 846667"/>
                <a:gd name="connsiteX11" fmla="*/ 810381 w 836057"/>
                <a:gd name="connsiteY11" fmla="*/ 532191 h 846667"/>
                <a:gd name="connsiteX12" fmla="*/ 822477 w 836057"/>
                <a:gd name="connsiteY12" fmla="*/ 495905 h 846667"/>
                <a:gd name="connsiteX13" fmla="*/ 834572 w 836057"/>
                <a:gd name="connsiteY13" fmla="*/ 459619 h 846667"/>
                <a:gd name="connsiteX14" fmla="*/ 786191 w 836057"/>
                <a:gd name="connsiteY14" fmla="*/ 266095 h 846667"/>
                <a:gd name="connsiteX15" fmla="*/ 665238 w 836057"/>
                <a:gd name="connsiteY15" fmla="*/ 48381 h 846667"/>
                <a:gd name="connsiteX16" fmla="*/ 604762 w 836057"/>
                <a:gd name="connsiteY16" fmla="*/ 0 h 846667"/>
                <a:gd name="connsiteX17" fmla="*/ 471715 w 836057"/>
                <a:gd name="connsiteY17" fmla="*/ 60476 h 846667"/>
                <a:gd name="connsiteX18" fmla="*/ 374953 w 836057"/>
                <a:gd name="connsiteY18" fmla="*/ 120953 h 846667"/>
                <a:gd name="connsiteX19" fmla="*/ 244027 w 836057"/>
                <a:gd name="connsiteY19" fmla="*/ 194441 h 846667"/>
                <a:gd name="connsiteX20" fmla="*/ 120953 w 836057"/>
                <a:gd name="connsiteY20" fmla="*/ 278191 h 846667"/>
                <a:gd name="connsiteX21" fmla="*/ 21982 w 836057"/>
                <a:gd name="connsiteY21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37810 w 836057"/>
                <a:gd name="connsiteY6" fmla="*/ 713619 h 846667"/>
                <a:gd name="connsiteX7" fmla="*/ 749905 w 836057"/>
                <a:gd name="connsiteY7" fmla="*/ 677333 h 846667"/>
                <a:gd name="connsiteX8" fmla="*/ 774096 w 836057"/>
                <a:gd name="connsiteY8" fmla="*/ 653143 h 846667"/>
                <a:gd name="connsiteX9" fmla="*/ 786191 w 836057"/>
                <a:gd name="connsiteY9" fmla="*/ 604762 h 846667"/>
                <a:gd name="connsiteX10" fmla="*/ 810381 w 836057"/>
                <a:gd name="connsiteY10" fmla="*/ 532191 h 846667"/>
                <a:gd name="connsiteX11" fmla="*/ 822477 w 836057"/>
                <a:gd name="connsiteY11" fmla="*/ 495905 h 846667"/>
                <a:gd name="connsiteX12" fmla="*/ 834572 w 836057"/>
                <a:gd name="connsiteY12" fmla="*/ 459619 h 846667"/>
                <a:gd name="connsiteX13" fmla="*/ 786191 w 836057"/>
                <a:gd name="connsiteY13" fmla="*/ 266095 h 846667"/>
                <a:gd name="connsiteX14" fmla="*/ 665238 w 836057"/>
                <a:gd name="connsiteY14" fmla="*/ 48381 h 846667"/>
                <a:gd name="connsiteX15" fmla="*/ 604762 w 836057"/>
                <a:gd name="connsiteY15" fmla="*/ 0 h 846667"/>
                <a:gd name="connsiteX16" fmla="*/ 471715 w 836057"/>
                <a:gd name="connsiteY16" fmla="*/ 60476 h 846667"/>
                <a:gd name="connsiteX17" fmla="*/ 374953 w 836057"/>
                <a:gd name="connsiteY17" fmla="*/ 120953 h 846667"/>
                <a:gd name="connsiteX18" fmla="*/ 244027 w 836057"/>
                <a:gd name="connsiteY18" fmla="*/ 194441 h 846667"/>
                <a:gd name="connsiteX19" fmla="*/ 120953 w 836057"/>
                <a:gd name="connsiteY19" fmla="*/ 278191 h 846667"/>
                <a:gd name="connsiteX20" fmla="*/ 21982 w 836057"/>
                <a:gd name="connsiteY20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37810 w 836057"/>
                <a:gd name="connsiteY6" fmla="*/ 713619 h 846667"/>
                <a:gd name="connsiteX7" fmla="*/ 749905 w 836057"/>
                <a:gd name="connsiteY7" fmla="*/ 677333 h 846667"/>
                <a:gd name="connsiteX8" fmla="*/ 774096 w 836057"/>
                <a:gd name="connsiteY8" fmla="*/ 653143 h 846667"/>
                <a:gd name="connsiteX9" fmla="*/ 810381 w 836057"/>
                <a:gd name="connsiteY9" fmla="*/ 532191 h 846667"/>
                <a:gd name="connsiteX10" fmla="*/ 822477 w 836057"/>
                <a:gd name="connsiteY10" fmla="*/ 495905 h 846667"/>
                <a:gd name="connsiteX11" fmla="*/ 834572 w 836057"/>
                <a:gd name="connsiteY11" fmla="*/ 459619 h 846667"/>
                <a:gd name="connsiteX12" fmla="*/ 786191 w 836057"/>
                <a:gd name="connsiteY12" fmla="*/ 266095 h 846667"/>
                <a:gd name="connsiteX13" fmla="*/ 665238 w 836057"/>
                <a:gd name="connsiteY13" fmla="*/ 48381 h 846667"/>
                <a:gd name="connsiteX14" fmla="*/ 604762 w 836057"/>
                <a:gd name="connsiteY14" fmla="*/ 0 h 846667"/>
                <a:gd name="connsiteX15" fmla="*/ 471715 w 836057"/>
                <a:gd name="connsiteY15" fmla="*/ 60476 h 846667"/>
                <a:gd name="connsiteX16" fmla="*/ 374953 w 836057"/>
                <a:gd name="connsiteY16" fmla="*/ 120953 h 846667"/>
                <a:gd name="connsiteX17" fmla="*/ 244027 w 836057"/>
                <a:gd name="connsiteY17" fmla="*/ 194441 h 846667"/>
                <a:gd name="connsiteX18" fmla="*/ 120953 w 836057"/>
                <a:gd name="connsiteY18" fmla="*/ 278191 h 846667"/>
                <a:gd name="connsiteX19" fmla="*/ 21982 w 836057"/>
                <a:gd name="connsiteY19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49905 w 836057"/>
                <a:gd name="connsiteY6" fmla="*/ 677333 h 846667"/>
                <a:gd name="connsiteX7" fmla="*/ 774096 w 836057"/>
                <a:gd name="connsiteY7" fmla="*/ 653143 h 846667"/>
                <a:gd name="connsiteX8" fmla="*/ 810381 w 836057"/>
                <a:gd name="connsiteY8" fmla="*/ 532191 h 846667"/>
                <a:gd name="connsiteX9" fmla="*/ 822477 w 836057"/>
                <a:gd name="connsiteY9" fmla="*/ 495905 h 846667"/>
                <a:gd name="connsiteX10" fmla="*/ 834572 w 836057"/>
                <a:gd name="connsiteY10" fmla="*/ 459619 h 846667"/>
                <a:gd name="connsiteX11" fmla="*/ 786191 w 836057"/>
                <a:gd name="connsiteY11" fmla="*/ 266095 h 846667"/>
                <a:gd name="connsiteX12" fmla="*/ 665238 w 836057"/>
                <a:gd name="connsiteY12" fmla="*/ 48381 h 846667"/>
                <a:gd name="connsiteX13" fmla="*/ 604762 w 836057"/>
                <a:gd name="connsiteY13" fmla="*/ 0 h 846667"/>
                <a:gd name="connsiteX14" fmla="*/ 471715 w 836057"/>
                <a:gd name="connsiteY14" fmla="*/ 60476 h 846667"/>
                <a:gd name="connsiteX15" fmla="*/ 374953 w 836057"/>
                <a:gd name="connsiteY15" fmla="*/ 120953 h 846667"/>
                <a:gd name="connsiteX16" fmla="*/ 244027 w 836057"/>
                <a:gd name="connsiteY16" fmla="*/ 194441 h 846667"/>
                <a:gd name="connsiteX17" fmla="*/ 120953 w 836057"/>
                <a:gd name="connsiteY17" fmla="*/ 278191 h 846667"/>
                <a:gd name="connsiteX18" fmla="*/ 21982 w 836057"/>
                <a:gd name="connsiteY18" fmla="*/ 415640 h 846667"/>
                <a:gd name="connsiteX0" fmla="*/ 0 w 836655"/>
                <a:gd name="connsiteY0" fmla="*/ 689429 h 846667"/>
                <a:gd name="connsiteX1" fmla="*/ 205619 w 836655"/>
                <a:gd name="connsiteY1" fmla="*/ 822476 h 846667"/>
                <a:gd name="connsiteX2" fmla="*/ 435429 w 836655"/>
                <a:gd name="connsiteY2" fmla="*/ 834572 h 846667"/>
                <a:gd name="connsiteX3" fmla="*/ 532191 w 836655"/>
                <a:gd name="connsiteY3" fmla="*/ 846667 h 846667"/>
                <a:gd name="connsiteX4" fmla="*/ 677334 w 836655"/>
                <a:gd name="connsiteY4" fmla="*/ 822476 h 846667"/>
                <a:gd name="connsiteX5" fmla="*/ 701524 w 836655"/>
                <a:gd name="connsiteY5" fmla="*/ 786191 h 846667"/>
                <a:gd name="connsiteX6" fmla="*/ 749905 w 836655"/>
                <a:gd name="connsiteY6" fmla="*/ 677333 h 846667"/>
                <a:gd name="connsiteX7" fmla="*/ 774096 w 836655"/>
                <a:gd name="connsiteY7" fmla="*/ 653143 h 846667"/>
                <a:gd name="connsiteX8" fmla="*/ 822477 w 836655"/>
                <a:gd name="connsiteY8" fmla="*/ 495905 h 846667"/>
                <a:gd name="connsiteX9" fmla="*/ 834572 w 836655"/>
                <a:gd name="connsiteY9" fmla="*/ 459619 h 846667"/>
                <a:gd name="connsiteX10" fmla="*/ 786191 w 836655"/>
                <a:gd name="connsiteY10" fmla="*/ 266095 h 846667"/>
                <a:gd name="connsiteX11" fmla="*/ 665238 w 836655"/>
                <a:gd name="connsiteY11" fmla="*/ 48381 h 846667"/>
                <a:gd name="connsiteX12" fmla="*/ 604762 w 836655"/>
                <a:gd name="connsiteY12" fmla="*/ 0 h 846667"/>
                <a:gd name="connsiteX13" fmla="*/ 471715 w 836655"/>
                <a:gd name="connsiteY13" fmla="*/ 60476 h 846667"/>
                <a:gd name="connsiteX14" fmla="*/ 374953 w 836655"/>
                <a:gd name="connsiteY14" fmla="*/ 120953 h 846667"/>
                <a:gd name="connsiteX15" fmla="*/ 244027 w 836655"/>
                <a:gd name="connsiteY15" fmla="*/ 194441 h 846667"/>
                <a:gd name="connsiteX16" fmla="*/ 120953 w 836655"/>
                <a:gd name="connsiteY16" fmla="*/ 278191 h 846667"/>
                <a:gd name="connsiteX17" fmla="*/ 21982 w 836655"/>
                <a:gd name="connsiteY17" fmla="*/ 415640 h 846667"/>
                <a:gd name="connsiteX0" fmla="*/ 0 w 834699"/>
                <a:gd name="connsiteY0" fmla="*/ 689429 h 846667"/>
                <a:gd name="connsiteX1" fmla="*/ 205619 w 834699"/>
                <a:gd name="connsiteY1" fmla="*/ 822476 h 846667"/>
                <a:gd name="connsiteX2" fmla="*/ 435429 w 834699"/>
                <a:gd name="connsiteY2" fmla="*/ 834572 h 846667"/>
                <a:gd name="connsiteX3" fmla="*/ 532191 w 834699"/>
                <a:gd name="connsiteY3" fmla="*/ 846667 h 846667"/>
                <a:gd name="connsiteX4" fmla="*/ 677334 w 834699"/>
                <a:gd name="connsiteY4" fmla="*/ 822476 h 846667"/>
                <a:gd name="connsiteX5" fmla="*/ 701524 w 834699"/>
                <a:gd name="connsiteY5" fmla="*/ 786191 h 846667"/>
                <a:gd name="connsiteX6" fmla="*/ 749905 w 834699"/>
                <a:gd name="connsiteY6" fmla="*/ 677333 h 846667"/>
                <a:gd name="connsiteX7" fmla="*/ 774096 w 834699"/>
                <a:gd name="connsiteY7" fmla="*/ 653143 h 846667"/>
                <a:gd name="connsiteX8" fmla="*/ 834572 w 834699"/>
                <a:gd name="connsiteY8" fmla="*/ 459619 h 846667"/>
                <a:gd name="connsiteX9" fmla="*/ 786191 w 834699"/>
                <a:gd name="connsiteY9" fmla="*/ 266095 h 846667"/>
                <a:gd name="connsiteX10" fmla="*/ 665238 w 834699"/>
                <a:gd name="connsiteY10" fmla="*/ 48381 h 846667"/>
                <a:gd name="connsiteX11" fmla="*/ 604762 w 834699"/>
                <a:gd name="connsiteY11" fmla="*/ 0 h 846667"/>
                <a:gd name="connsiteX12" fmla="*/ 471715 w 834699"/>
                <a:gd name="connsiteY12" fmla="*/ 60476 h 846667"/>
                <a:gd name="connsiteX13" fmla="*/ 374953 w 834699"/>
                <a:gd name="connsiteY13" fmla="*/ 120953 h 846667"/>
                <a:gd name="connsiteX14" fmla="*/ 244027 w 834699"/>
                <a:gd name="connsiteY14" fmla="*/ 194441 h 846667"/>
                <a:gd name="connsiteX15" fmla="*/ 120953 w 834699"/>
                <a:gd name="connsiteY15" fmla="*/ 278191 h 846667"/>
                <a:gd name="connsiteX16" fmla="*/ 21982 w 834699"/>
                <a:gd name="connsiteY16" fmla="*/ 415640 h 846667"/>
                <a:gd name="connsiteX0" fmla="*/ 0 w 835449"/>
                <a:gd name="connsiteY0" fmla="*/ 689429 h 846667"/>
                <a:gd name="connsiteX1" fmla="*/ 205619 w 835449"/>
                <a:gd name="connsiteY1" fmla="*/ 822476 h 846667"/>
                <a:gd name="connsiteX2" fmla="*/ 435429 w 835449"/>
                <a:gd name="connsiteY2" fmla="*/ 834572 h 846667"/>
                <a:gd name="connsiteX3" fmla="*/ 532191 w 835449"/>
                <a:gd name="connsiteY3" fmla="*/ 846667 h 846667"/>
                <a:gd name="connsiteX4" fmla="*/ 677334 w 835449"/>
                <a:gd name="connsiteY4" fmla="*/ 822476 h 846667"/>
                <a:gd name="connsiteX5" fmla="*/ 701524 w 835449"/>
                <a:gd name="connsiteY5" fmla="*/ 786191 h 846667"/>
                <a:gd name="connsiteX6" fmla="*/ 749905 w 835449"/>
                <a:gd name="connsiteY6" fmla="*/ 677333 h 846667"/>
                <a:gd name="connsiteX7" fmla="*/ 834572 w 835449"/>
                <a:gd name="connsiteY7" fmla="*/ 459619 h 846667"/>
                <a:gd name="connsiteX8" fmla="*/ 786191 w 835449"/>
                <a:gd name="connsiteY8" fmla="*/ 266095 h 846667"/>
                <a:gd name="connsiteX9" fmla="*/ 665238 w 835449"/>
                <a:gd name="connsiteY9" fmla="*/ 48381 h 846667"/>
                <a:gd name="connsiteX10" fmla="*/ 604762 w 835449"/>
                <a:gd name="connsiteY10" fmla="*/ 0 h 846667"/>
                <a:gd name="connsiteX11" fmla="*/ 471715 w 835449"/>
                <a:gd name="connsiteY11" fmla="*/ 60476 h 846667"/>
                <a:gd name="connsiteX12" fmla="*/ 374953 w 835449"/>
                <a:gd name="connsiteY12" fmla="*/ 120953 h 846667"/>
                <a:gd name="connsiteX13" fmla="*/ 244027 w 835449"/>
                <a:gd name="connsiteY13" fmla="*/ 194441 h 846667"/>
                <a:gd name="connsiteX14" fmla="*/ 120953 w 835449"/>
                <a:gd name="connsiteY14" fmla="*/ 278191 h 846667"/>
                <a:gd name="connsiteX15" fmla="*/ 21982 w 835449"/>
                <a:gd name="connsiteY15" fmla="*/ 415640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268347 w 859769"/>
                <a:gd name="connsiteY13" fmla="*/ 194441 h 846667"/>
                <a:gd name="connsiteX14" fmla="*/ 145273 w 859769"/>
                <a:gd name="connsiteY14" fmla="*/ 278191 h 846667"/>
                <a:gd name="connsiteX15" fmla="*/ 0 w 859769"/>
                <a:gd name="connsiteY15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268347 w 859769"/>
                <a:gd name="connsiteY13" fmla="*/ 194441 h 846667"/>
                <a:gd name="connsiteX14" fmla="*/ 145273 w 859769"/>
                <a:gd name="connsiteY14" fmla="*/ 231886 h 846667"/>
                <a:gd name="connsiteX15" fmla="*/ 0 w 859769"/>
                <a:gd name="connsiteY15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145273 w 859769"/>
                <a:gd name="connsiteY13" fmla="*/ 231886 h 846667"/>
                <a:gd name="connsiteX14" fmla="*/ 0 w 859769"/>
                <a:gd name="connsiteY14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145273 w 859769"/>
                <a:gd name="connsiteY12" fmla="*/ 231886 h 846667"/>
                <a:gd name="connsiteX13" fmla="*/ 0 w 859769"/>
                <a:gd name="connsiteY13" fmla="*/ 43548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9769" h="846667">
                  <a:moveTo>
                    <a:pt x="24320" y="689429"/>
                  </a:moveTo>
                  <a:cubicBezTo>
                    <a:pt x="67157" y="717147"/>
                    <a:pt x="157368" y="798286"/>
                    <a:pt x="229939" y="822476"/>
                  </a:cubicBezTo>
                  <a:cubicBezTo>
                    <a:pt x="302511" y="846667"/>
                    <a:pt x="383146" y="830540"/>
                    <a:pt x="459749" y="834572"/>
                  </a:cubicBezTo>
                  <a:cubicBezTo>
                    <a:pt x="492003" y="838604"/>
                    <a:pt x="524006" y="846667"/>
                    <a:pt x="556511" y="846667"/>
                  </a:cubicBezTo>
                  <a:cubicBezTo>
                    <a:pt x="637533" y="846667"/>
                    <a:pt x="644878" y="841402"/>
                    <a:pt x="701654" y="822476"/>
                  </a:cubicBezTo>
                  <a:cubicBezTo>
                    <a:pt x="709717" y="810381"/>
                    <a:pt x="713749" y="810382"/>
                    <a:pt x="725844" y="786191"/>
                  </a:cubicBezTo>
                  <a:cubicBezTo>
                    <a:pt x="737939" y="762001"/>
                    <a:pt x="752050" y="731762"/>
                    <a:pt x="774225" y="677333"/>
                  </a:cubicBezTo>
                  <a:cubicBezTo>
                    <a:pt x="796400" y="622904"/>
                    <a:pt x="852844" y="528159"/>
                    <a:pt x="858892" y="459619"/>
                  </a:cubicBezTo>
                  <a:cubicBezTo>
                    <a:pt x="864940" y="391079"/>
                    <a:pt x="838733" y="334635"/>
                    <a:pt x="810511" y="266095"/>
                  </a:cubicBezTo>
                  <a:cubicBezTo>
                    <a:pt x="782289" y="197555"/>
                    <a:pt x="719796" y="92730"/>
                    <a:pt x="689558" y="48381"/>
                  </a:cubicBezTo>
                  <a:cubicBezTo>
                    <a:pt x="659320" y="4032"/>
                    <a:pt x="686637" y="19185"/>
                    <a:pt x="629082" y="0"/>
                  </a:cubicBezTo>
                  <a:cubicBezTo>
                    <a:pt x="596828" y="2016"/>
                    <a:pt x="576670" y="21828"/>
                    <a:pt x="496035" y="60476"/>
                  </a:cubicBezTo>
                  <a:cubicBezTo>
                    <a:pt x="415400" y="99124"/>
                    <a:pt x="227945" y="169385"/>
                    <a:pt x="145273" y="231886"/>
                  </a:cubicBezTo>
                  <a:cubicBezTo>
                    <a:pt x="100549" y="272060"/>
                    <a:pt x="33021" y="419252"/>
                    <a:pt x="0" y="43548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070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halkboard"/>
                  <a:cs typeface="Chalkboard"/>
                </a:rPr>
                <a:t>p∈</a:t>
              </a:r>
              <a:r>
                <a:rPr lang="en-US" sz="2400">
                  <a:latin typeface="Chalkboard"/>
                  <a:cs typeface="Chalkboard"/>
                </a:rPr>
                <a:t>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33534" y="4631718"/>
              <a:ext cx="72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halkboard"/>
                  <a:cs typeface="Chalkboard"/>
                </a:rPr>
                <a:t>Δ</a:t>
              </a:r>
              <a:r>
                <a:rPr lang="en-US" sz="2800" baseline="-25000" dirty="0" err="1">
                  <a:latin typeface="Chalkboard"/>
                  <a:cs typeface="Chalkboard"/>
                </a:rPr>
                <a:t>m</a:t>
              </a:r>
              <a:endParaRPr lang="en-US" sz="2800">
                <a:latin typeface="Chalkboard"/>
                <a:cs typeface="Chalkboard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48163" y="1939262"/>
            <a:ext cx="1378215" cy="137821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halkboard"/>
                <a:cs typeface="Chalkboard"/>
              </a:rPr>
              <a:t>α∈</a:t>
            </a:r>
            <a:r>
              <a:rPr lang="en-US" sz="2400">
                <a:latin typeface="Chalkboard"/>
                <a:cs typeface="Chalkboard"/>
              </a:rPr>
              <a:t>D</a:t>
            </a:r>
            <a:r>
              <a:rPr lang="en-US" sz="2400" baseline="-25000">
                <a:latin typeface="Chalkboard"/>
                <a:cs typeface="Chalkboard"/>
              </a:rPr>
              <a:t>n</a:t>
            </a:r>
            <a:endParaRPr lang="en-US" sz="2400">
              <a:latin typeface="Chalkboard"/>
              <a:cs typeface="Chalkboard"/>
            </a:endParaRPr>
          </a:p>
        </p:txBody>
      </p:sp>
      <p:cxnSp>
        <p:nvCxnSpPr>
          <p:cNvPr id="34" name="Straight Arrow Connector 33"/>
          <p:cNvCxnSpPr>
            <a:stCxn id="32" idx="7"/>
            <a:endCxn id="30" idx="10"/>
          </p:cNvCxnSpPr>
          <p:nvPr/>
        </p:nvCxnSpPr>
        <p:spPr>
          <a:xfrm flipV="1">
            <a:off x="1824543" y="1931189"/>
            <a:ext cx="1761875" cy="209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4"/>
            <a:endCxn id="30" idx="1"/>
          </p:cNvCxnSpPr>
          <p:nvPr/>
        </p:nvCxnSpPr>
        <p:spPr>
          <a:xfrm flipV="1">
            <a:off x="1337271" y="2753665"/>
            <a:ext cx="1850004" cy="56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0"/>
          </p:cNvCxnSpPr>
          <p:nvPr/>
        </p:nvCxnSpPr>
        <p:spPr>
          <a:xfrm flipV="1">
            <a:off x="3817713" y="2546878"/>
            <a:ext cx="980693" cy="58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316607" y="2564240"/>
            <a:ext cx="2827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||x||</a:t>
            </a:r>
            <a:r>
              <a:rPr lang="en-US" sz="2400" b="1" baseline="-25000" dirty="0">
                <a:solidFill>
                  <a:prstClr val="white"/>
                </a:solidFill>
                <a:latin typeface="Chalkboard"/>
                <a:cs typeface="Chalkboard"/>
              </a:rPr>
              <a:t>B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= ||∑</a:t>
            </a:r>
            <a:r>
              <a:rPr lang="en-US" sz="2400" baseline="-25000" dirty="0" err="1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x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B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||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  <a:cs typeface="Chalkboard"/>
              </a:rPr>
              <a:t>2-&gt;2</a:t>
            </a:r>
            <a:endParaRPr lang="en-US" sz="24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1304" y="3571072"/>
            <a:ext cx="1854752" cy="1592617"/>
            <a:chOff x="329839" y="4486691"/>
            <a:chExt cx="1854752" cy="1592617"/>
          </a:xfrm>
        </p:grpSpPr>
        <p:sp>
          <p:nvSpPr>
            <p:cNvPr id="37" name="Isosceles Triangle 36"/>
            <p:cNvSpPr/>
            <p:nvPr/>
          </p:nvSpPr>
          <p:spPr>
            <a:xfrm>
              <a:off x="366472" y="4523324"/>
              <a:ext cx="1765905" cy="1522332"/>
            </a:xfrm>
            <a:prstGeom prst="triangl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9051" y="4847936"/>
              <a:ext cx="859769" cy="846667"/>
            </a:xfrm>
            <a:custGeom>
              <a:avLst/>
              <a:gdLst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55089 w 888137"/>
                <a:gd name="connsiteY22" fmla="*/ 108857 h 846667"/>
                <a:gd name="connsiteX23" fmla="*/ 742994 w 888137"/>
                <a:gd name="connsiteY23" fmla="*/ 72572 h 846667"/>
                <a:gd name="connsiteX24" fmla="*/ 718803 w 888137"/>
                <a:gd name="connsiteY24" fmla="*/ 48381 h 846667"/>
                <a:gd name="connsiteX25" fmla="*/ 658327 w 888137"/>
                <a:gd name="connsiteY25" fmla="*/ 0 h 846667"/>
                <a:gd name="connsiteX26" fmla="*/ 549470 w 888137"/>
                <a:gd name="connsiteY26" fmla="*/ 24191 h 846667"/>
                <a:gd name="connsiteX27" fmla="*/ 525280 w 888137"/>
                <a:gd name="connsiteY27" fmla="*/ 60476 h 846667"/>
                <a:gd name="connsiteX28" fmla="*/ 440613 w 888137"/>
                <a:gd name="connsiteY28" fmla="*/ 84667 h 846667"/>
                <a:gd name="connsiteX29" fmla="*/ 428518 w 888137"/>
                <a:gd name="connsiteY29" fmla="*/ 120953 h 846667"/>
                <a:gd name="connsiteX30" fmla="*/ 368042 w 888137"/>
                <a:gd name="connsiteY30" fmla="*/ 169333 h 846667"/>
                <a:gd name="connsiteX31" fmla="*/ 343851 w 888137"/>
                <a:gd name="connsiteY31" fmla="*/ 193524 h 846667"/>
                <a:gd name="connsiteX32" fmla="*/ 307565 w 888137"/>
                <a:gd name="connsiteY32" fmla="*/ 217714 h 846667"/>
                <a:gd name="connsiteX33" fmla="*/ 283375 w 888137"/>
                <a:gd name="connsiteY33" fmla="*/ 241905 h 846667"/>
                <a:gd name="connsiteX34" fmla="*/ 210803 w 888137"/>
                <a:gd name="connsiteY34" fmla="*/ 266095 h 846667"/>
                <a:gd name="connsiteX35" fmla="*/ 174518 w 888137"/>
                <a:gd name="connsiteY35" fmla="*/ 278191 h 846667"/>
                <a:gd name="connsiteX36" fmla="*/ 138232 w 888137"/>
                <a:gd name="connsiteY36" fmla="*/ 290286 h 846667"/>
                <a:gd name="connsiteX37" fmla="*/ 89851 w 888137"/>
                <a:gd name="connsiteY37" fmla="*/ 326572 h 846667"/>
                <a:gd name="connsiteX38" fmla="*/ 89851 w 888137"/>
                <a:gd name="connsiteY38" fmla="*/ 326572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55089 w 888137"/>
                <a:gd name="connsiteY22" fmla="*/ 108857 h 846667"/>
                <a:gd name="connsiteX23" fmla="*/ 742994 w 888137"/>
                <a:gd name="connsiteY23" fmla="*/ 72572 h 846667"/>
                <a:gd name="connsiteX24" fmla="*/ 718803 w 888137"/>
                <a:gd name="connsiteY24" fmla="*/ 48381 h 846667"/>
                <a:gd name="connsiteX25" fmla="*/ 658327 w 888137"/>
                <a:gd name="connsiteY25" fmla="*/ 0 h 846667"/>
                <a:gd name="connsiteX26" fmla="*/ 549470 w 888137"/>
                <a:gd name="connsiteY26" fmla="*/ 24191 h 846667"/>
                <a:gd name="connsiteX27" fmla="*/ 525280 w 888137"/>
                <a:gd name="connsiteY27" fmla="*/ 60476 h 846667"/>
                <a:gd name="connsiteX28" fmla="*/ 440613 w 888137"/>
                <a:gd name="connsiteY28" fmla="*/ 84667 h 846667"/>
                <a:gd name="connsiteX29" fmla="*/ 428518 w 888137"/>
                <a:gd name="connsiteY29" fmla="*/ 120953 h 846667"/>
                <a:gd name="connsiteX30" fmla="*/ 368042 w 888137"/>
                <a:gd name="connsiteY30" fmla="*/ 169333 h 846667"/>
                <a:gd name="connsiteX31" fmla="*/ 343851 w 888137"/>
                <a:gd name="connsiteY31" fmla="*/ 193524 h 846667"/>
                <a:gd name="connsiteX32" fmla="*/ 307565 w 888137"/>
                <a:gd name="connsiteY32" fmla="*/ 217714 h 846667"/>
                <a:gd name="connsiteX33" fmla="*/ 283375 w 888137"/>
                <a:gd name="connsiteY33" fmla="*/ 241905 h 846667"/>
                <a:gd name="connsiteX34" fmla="*/ 210803 w 888137"/>
                <a:gd name="connsiteY34" fmla="*/ 266095 h 846667"/>
                <a:gd name="connsiteX35" fmla="*/ 174518 w 888137"/>
                <a:gd name="connsiteY35" fmla="*/ 278191 h 846667"/>
                <a:gd name="connsiteX36" fmla="*/ 138232 w 888137"/>
                <a:gd name="connsiteY36" fmla="*/ 290286 h 846667"/>
                <a:gd name="connsiteX37" fmla="*/ 89851 w 888137"/>
                <a:gd name="connsiteY37" fmla="*/ 326572 h 846667"/>
                <a:gd name="connsiteX38" fmla="*/ 16015 w 888137"/>
                <a:gd name="connsiteY38" fmla="*/ 356106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42994 w 888137"/>
                <a:gd name="connsiteY22" fmla="*/ 72572 h 846667"/>
                <a:gd name="connsiteX23" fmla="*/ 718803 w 888137"/>
                <a:gd name="connsiteY23" fmla="*/ 48381 h 846667"/>
                <a:gd name="connsiteX24" fmla="*/ 658327 w 888137"/>
                <a:gd name="connsiteY24" fmla="*/ 0 h 846667"/>
                <a:gd name="connsiteX25" fmla="*/ 549470 w 888137"/>
                <a:gd name="connsiteY25" fmla="*/ 24191 h 846667"/>
                <a:gd name="connsiteX26" fmla="*/ 525280 w 888137"/>
                <a:gd name="connsiteY26" fmla="*/ 60476 h 846667"/>
                <a:gd name="connsiteX27" fmla="*/ 440613 w 888137"/>
                <a:gd name="connsiteY27" fmla="*/ 84667 h 846667"/>
                <a:gd name="connsiteX28" fmla="*/ 428518 w 888137"/>
                <a:gd name="connsiteY28" fmla="*/ 120953 h 846667"/>
                <a:gd name="connsiteX29" fmla="*/ 368042 w 888137"/>
                <a:gd name="connsiteY29" fmla="*/ 169333 h 846667"/>
                <a:gd name="connsiteX30" fmla="*/ 343851 w 888137"/>
                <a:gd name="connsiteY30" fmla="*/ 193524 h 846667"/>
                <a:gd name="connsiteX31" fmla="*/ 307565 w 888137"/>
                <a:gd name="connsiteY31" fmla="*/ 217714 h 846667"/>
                <a:gd name="connsiteX32" fmla="*/ 283375 w 888137"/>
                <a:gd name="connsiteY32" fmla="*/ 241905 h 846667"/>
                <a:gd name="connsiteX33" fmla="*/ 210803 w 888137"/>
                <a:gd name="connsiteY33" fmla="*/ 266095 h 846667"/>
                <a:gd name="connsiteX34" fmla="*/ 174518 w 888137"/>
                <a:gd name="connsiteY34" fmla="*/ 278191 h 846667"/>
                <a:gd name="connsiteX35" fmla="*/ 138232 w 888137"/>
                <a:gd name="connsiteY35" fmla="*/ 290286 h 846667"/>
                <a:gd name="connsiteX36" fmla="*/ 89851 w 888137"/>
                <a:gd name="connsiteY36" fmla="*/ 326572 h 846667"/>
                <a:gd name="connsiteX37" fmla="*/ 16015 w 888137"/>
                <a:gd name="connsiteY37" fmla="*/ 356106 h 846667"/>
                <a:gd name="connsiteX0" fmla="*/ 17280 w 888137"/>
                <a:gd name="connsiteY0" fmla="*/ 350762 h 846667"/>
                <a:gd name="connsiteX1" fmla="*/ 17280 w 888137"/>
                <a:gd name="connsiteY1" fmla="*/ 350762 h 846667"/>
                <a:gd name="connsiteX2" fmla="*/ 53565 w 888137"/>
                <a:gd name="connsiteY2" fmla="*/ 689429 h 846667"/>
                <a:gd name="connsiteX3" fmla="*/ 89851 w 888137"/>
                <a:gd name="connsiteY3" fmla="*/ 713619 h 846667"/>
                <a:gd name="connsiteX4" fmla="*/ 126137 w 888137"/>
                <a:gd name="connsiteY4" fmla="*/ 725714 h 846667"/>
                <a:gd name="connsiteX5" fmla="*/ 174518 w 888137"/>
                <a:gd name="connsiteY5" fmla="*/ 786191 h 846667"/>
                <a:gd name="connsiteX6" fmla="*/ 210803 w 888137"/>
                <a:gd name="connsiteY6" fmla="*/ 810381 h 846667"/>
                <a:gd name="connsiteX7" fmla="*/ 259184 w 888137"/>
                <a:gd name="connsiteY7" fmla="*/ 822476 h 846667"/>
                <a:gd name="connsiteX8" fmla="*/ 488994 w 888137"/>
                <a:gd name="connsiteY8" fmla="*/ 834572 h 846667"/>
                <a:gd name="connsiteX9" fmla="*/ 585756 w 888137"/>
                <a:gd name="connsiteY9" fmla="*/ 846667 h 846667"/>
                <a:gd name="connsiteX10" fmla="*/ 730899 w 888137"/>
                <a:gd name="connsiteY10" fmla="*/ 822476 h 846667"/>
                <a:gd name="connsiteX11" fmla="*/ 755089 w 888137"/>
                <a:gd name="connsiteY11" fmla="*/ 786191 h 846667"/>
                <a:gd name="connsiteX12" fmla="*/ 791375 w 888137"/>
                <a:gd name="connsiteY12" fmla="*/ 713619 h 846667"/>
                <a:gd name="connsiteX13" fmla="*/ 803470 w 888137"/>
                <a:gd name="connsiteY13" fmla="*/ 677333 h 846667"/>
                <a:gd name="connsiteX14" fmla="*/ 827661 w 888137"/>
                <a:gd name="connsiteY14" fmla="*/ 653143 h 846667"/>
                <a:gd name="connsiteX15" fmla="*/ 839756 w 888137"/>
                <a:gd name="connsiteY15" fmla="*/ 604762 h 846667"/>
                <a:gd name="connsiteX16" fmla="*/ 863946 w 888137"/>
                <a:gd name="connsiteY16" fmla="*/ 532191 h 846667"/>
                <a:gd name="connsiteX17" fmla="*/ 876042 w 888137"/>
                <a:gd name="connsiteY17" fmla="*/ 495905 h 846667"/>
                <a:gd name="connsiteX18" fmla="*/ 888137 w 888137"/>
                <a:gd name="connsiteY18" fmla="*/ 459619 h 846667"/>
                <a:gd name="connsiteX19" fmla="*/ 863946 w 888137"/>
                <a:gd name="connsiteY19" fmla="*/ 302381 h 846667"/>
                <a:gd name="connsiteX20" fmla="*/ 839756 w 888137"/>
                <a:gd name="connsiteY20" fmla="*/ 266095 h 846667"/>
                <a:gd name="connsiteX21" fmla="*/ 791375 w 888137"/>
                <a:gd name="connsiteY21" fmla="*/ 169333 h 846667"/>
                <a:gd name="connsiteX22" fmla="*/ 718803 w 888137"/>
                <a:gd name="connsiteY22" fmla="*/ 48381 h 846667"/>
                <a:gd name="connsiteX23" fmla="*/ 658327 w 888137"/>
                <a:gd name="connsiteY23" fmla="*/ 0 h 846667"/>
                <a:gd name="connsiteX24" fmla="*/ 549470 w 888137"/>
                <a:gd name="connsiteY24" fmla="*/ 24191 h 846667"/>
                <a:gd name="connsiteX25" fmla="*/ 525280 w 888137"/>
                <a:gd name="connsiteY25" fmla="*/ 60476 h 846667"/>
                <a:gd name="connsiteX26" fmla="*/ 440613 w 888137"/>
                <a:gd name="connsiteY26" fmla="*/ 84667 h 846667"/>
                <a:gd name="connsiteX27" fmla="*/ 428518 w 888137"/>
                <a:gd name="connsiteY27" fmla="*/ 120953 h 846667"/>
                <a:gd name="connsiteX28" fmla="*/ 368042 w 888137"/>
                <a:gd name="connsiteY28" fmla="*/ 169333 h 846667"/>
                <a:gd name="connsiteX29" fmla="*/ 343851 w 888137"/>
                <a:gd name="connsiteY29" fmla="*/ 193524 h 846667"/>
                <a:gd name="connsiteX30" fmla="*/ 307565 w 888137"/>
                <a:gd name="connsiteY30" fmla="*/ 217714 h 846667"/>
                <a:gd name="connsiteX31" fmla="*/ 283375 w 888137"/>
                <a:gd name="connsiteY31" fmla="*/ 241905 h 846667"/>
                <a:gd name="connsiteX32" fmla="*/ 210803 w 888137"/>
                <a:gd name="connsiteY32" fmla="*/ 266095 h 846667"/>
                <a:gd name="connsiteX33" fmla="*/ 174518 w 888137"/>
                <a:gd name="connsiteY33" fmla="*/ 278191 h 846667"/>
                <a:gd name="connsiteX34" fmla="*/ 138232 w 888137"/>
                <a:gd name="connsiteY34" fmla="*/ 290286 h 846667"/>
                <a:gd name="connsiteX35" fmla="*/ 89851 w 888137"/>
                <a:gd name="connsiteY35" fmla="*/ 326572 h 846667"/>
                <a:gd name="connsiteX36" fmla="*/ 16015 w 888137"/>
                <a:gd name="connsiteY36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91375 w 889622"/>
                <a:gd name="connsiteY20" fmla="*/ 169333 h 846667"/>
                <a:gd name="connsiteX21" fmla="*/ 718803 w 889622"/>
                <a:gd name="connsiteY21" fmla="*/ 48381 h 846667"/>
                <a:gd name="connsiteX22" fmla="*/ 658327 w 889622"/>
                <a:gd name="connsiteY22" fmla="*/ 0 h 846667"/>
                <a:gd name="connsiteX23" fmla="*/ 549470 w 889622"/>
                <a:gd name="connsiteY23" fmla="*/ 24191 h 846667"/>
                <a:gd name="connsiteX24" fmla="*/ 525280 w 889622"/>
                <a:gd name="connsiteY24" fmla="*/ 60476 h 846667"/>
                <a:gd name="connsiteX25" fmla="*/ 440613 w 889622"/>
                <a:gd name="connsiteY25" fmla="*/ 84667 h 846667"/>
                <a:gd name="connsiteX26" fmla="*/ 428518 w 889622"/>
                <a:gd name="connsiteY26" fmla="*/ 120953 h 846667"/>
                <a:gd name="connsiteX27" fmla="*/ 368042 w 889622"/>
                <a:gd name="connsiteY27" fmla="*/ 169333 h 846667"/>
                <a:gd name="connsiteX28" fmla="*/ 343851 w 889622"/>
                <a:gd name="connsiteY28" fmla="*/ 193524 h 846667"/>
                <a:gd name="connsiteX29" fmla="*/ 307565 w 889622"/>
                <a:gd name="connsiteY29" fmla="*/ 217714 h 846667"/>
                <a:gd name="connsiteX30" fmla="*/ 283375 w 889622"/>
                <a:gd name="connsiteY30" fmla="*/ 241905 h 846667"/>
                <a:gd name="connsiteX31" fmla="*/ 210803 w 889622"/>
                <a:gd name="connsiteY31" fmla="*/ 266095 h 846667"/>
                <a:gd name="connsiteX32" fmla="*/ 174518 w 889622"/>
                <a:gd name="connsiteY32" fmla="*/ 278191 h 846667"/>
                <a:gd name="connsiteX33" fmla="*/ 138232 w 889622"/>
                <a:gd name="connsiteY33" fmla="*/ 290286 h 846667"/>
                <a:gd name="connsiteX34" fmla="*/ 89851 w 889622"/>
                <a:gd name="connsiteY34" fmla="*/ 326572 h 846667"/>
                <a:gd name="connsiteX35" fmla="*/ 16015 w 889622"/>
                <a:gd name="connsiteY35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43851 w 889622"/>
                <a:gd name="connsiteY27" fmla="*/ 193524 h 846667"/>
                <a:gd name="connsiteX28" fmla="*/ 307565 w 889622"/>
                <a:gd name="connsiteY28" fmla="*/ 217714 h 846667"/>
                <a:gd name="connsiteX29" fmla="*/ 283375 w 889622"/>
                <a:gd name="connsiteY29" fmla="*/ 241905 h 846667"/>
                <a:gd name="connsiteX30" fmla="*/ 210803 w 889622"/>
                <a:gd name="connsiteY30" fmla="*/ 266095 h 846667"/>
                <a:gd name="connsiteX31" fmla="*/ 174518 w 889622"/>
                <a:gd name="connsiteY31" fmla="*/ 278191 h 846667"/>
                <a:gd name="connsiteX32" fmla="*/ 138232 w 889622"/>
                <a:gd name="connsiteY32" fmla="*/ 290286 h 846667"/>
                <a:gd name="connsiteX33" fmla="*/ 89851 w 889622"/>
                <a:gd name="connsiteY33" fmla="*/ 326572 h 846667"/>
                <a:gd name="connsiteX34" fmla="*/ 16015 w 889622"/>
                <a:gd name="connsiteY34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43851 w 889622"/>
                <a:gd name="connsiteY27" fmla="*/ 193524 h 846667"/>
                <a:gd name="connsiteX28" fmla="*/ 307565 w 889622"/>
                <a:gd name="connsiteY28" fmla="*/ 217714 h 846667"/>
                <a:gd name="connsiteX29" fmla="*/ 283375 w 889622"/>
                <a:gd name="connsiteY29" fmla="*/ 241905 h 846667"/>
                <a:gd name="connsiteX30" fmla="*/ 174518 w 889622"/>
                <a:gd name="connsiteY30" fmla="*/ 278191 h 846667"/>
                <a:gd name="connsiteX31" fmla="*/ 138232 w 889622"/>
                <a:gd name="connsiteY31" fmla="*/ 290286 h 846667"/>
                <a:gd name="connsiteX32" fmla="*/ 89851 w 889622"/>
                <a:gd name="connsiteY32" fmla="*/ 326572 h 846667"/>
                <a:gd name="connsiteX33" fmla="*/ 16015 w 889622"/>
                <a:gd name="connsiteY33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68042 w 889622"/>
                <a:gd name="connsiteY26" fmla="*/ 169333 h 846667"/>
                <a:gd name="connsiteX27" fmla="*/ 307565 w 889622"/>
                <a:gd name="connsiteY27" fmla="*/ 217714 h 846667"/>
                <a:gd name="connsiteX28" fmla="*/ 283375 w 889622"/>
                <a:gd name="connsiteY28" fmla="*/ 241905 h 846667"/>
                <a:gd name="connsiteX29" fmla="*/ 174518 w 889622"/>
                <a:gd name="connsiteY29" fmla="*/ 278191 h 846667"/>
                <a:gd name="connsiteX30" fmla="*/ 138232 w 889622"/>
                <a:gd name="connsiteY30" fmla="*/ 290286 h 846667"/>
                <a:gd name="connsiteX31" fmla="*/ 89851 w 889622"/>
                <a:gd name="connsiteY31" fmla="*/ 326572 h 846667"/>
                <a:gd name="connsiteX32" fmla="*/ 16015 w 889622"/>
                <a:gd name="connsiteY32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40613 w 889622"/>
                <a:gd name="connsiteY24" fmla="*/ 84667 h 846667"/>
                <a:gd name="connsiteX25" fmla="*/ 428518 w 889622"/>
                <a:gd name="connsiteY25" fmla="*/ 120953 h 846667"/>
                <a:gd name="connsiteX26" fmla="*/ 307565 w 889622"/>
                <a:gd name="connsiteY26" fmla="*/ 217714 h 846667"/>
                <a:gd name="connsiteX27" fmla="*/ 283375 w 889622"/>
                <a:gd name="connsiteY27" fmla="*/ 241905 h 846667"/>
                <a:gd name="connsiteX28" fmla="*/ 174518 w 889622"/>
                <a:gd name="connsiteY28" fmla="*/ 278191 h 846667"/>
                <a:gd name="connsiteX29" fmla="*/ 138232 w 889622"/>
                <a:gd name="connsiteY29" fmla="*/ 290286 h 846667"/>
                <a:gd name="connsiteX30" fmla="*/ 89851 w 889622"/>
                <a:gd name="connsiteY30" fmla="*/ 326572 h 846667"/>
                <a:gd name="connsiteX31" fmla="*/ 16015 w 889622"/>
                <a:gd name="connsiteY31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49470 w 889622"/>
                <a:gd name="connsiteY22" fmla="*/ 24191 h 846667"/>
                <a:gd name="connsiteX23" fmla="*/ 525280 w 889622"/>
                <a:gd name="connsiteY23" fmla="*/ 60476 h 846667"/>
                <a:gd name="connsiteX24" fmla="*/ 428518 w 889622"/>
                <a:gd name="connsiteY24" fmla="*/ 120953 h 846667"/>
                <a:gd name="connsiteX25" fmla="*/ 307565 w 889622"/>
                <a:gd name="connsiteY25" fmla="*/ 217714 h 846667"/>
                <a:gd name="connsiteX26" fmla="*/ 283375 w 889622"/>
                <a:gd name="connsiteY26" fmla="*/ 241905 h 846667"/>
                <a:gd name="connsiteX27" fmla="*/ 174518 w 889622"/>
                <a:gd name="connsiteY27" fmla="*/ 278191 h 846667"/>
                <a:gd name="connsiteX28" fmla="*/ 138232 w 889622"/>
                <a:gd name="connsiteY28" fmla="*/ 290286 h 846667"/>
                <a:gd name="connsiteX29" fmla="*/ 89851 w 889622"/>
                <a:gd name="connsiteY29" fmla="*/ 326572 h 846667"/>
                <a:gd name="connsiteX30" fmla="*/ 16015 w 889622"/>
                <a:gd name="connsiteY30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307565 w 889622"/>
                <a:gd name="connsiteY24" fmla="*/ 217714 h 846667"/>
                <a:gd name="connsiteX25" fmla="*/ 283375 w 889622"/>
                <a:gd name="connsiteY25" fmla="*/ 241905 h 846667"/>
                <a:gd name="connsiteX26" fmla="*/ 174518 w 889622"/>
                <a:gd name="connsiteY26" fmla="*/ 278191 h 846667"/>
                <a:gd name="connsiteX27" fmla="*/ 138232 w 889622"/>
                <a:gd name="connsiteY27" fmla="*/ 290286 h 846667"/>
                <a:gd name="connsiteX28" fmla="*/ 89851 w 889622"/>
                <a:gd name="connsiteY28" fmla="*/ 326572 h 846667"/>
                <a:gd name="connsiteX29" fmla="*/ 16015 w 889622"/>
                <a:gd name="connsiteY29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307565 w 889622"/>
                <a:gd name="connsiteY24" fmla="*/ 217714 h 846667"/>
                <a:gd name="connsiteX25" fmla="*/ 174518 w 889622"/>
                <a:gd name="connsiteY25" fmla="*/ 278191 h 846667"/>
                <a:gd name="connsiteX26" fmla="*/ 138232 w 889622"/>
                <a:gd name="connsiteY26" fmla="*/ 290286 h 846667"/>
                <a:gd name="connsiteX27" fmla="*/ 89851 w 889622"/>
                <a:gd name="connsiteY27" fmla="*/ 326572 h 846667"/>
                <a:gd name="connsiteX28" fmla="*/ 16015 w 889622"/>
                <a:gd name="connsiteY28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138232 w 889622"/>
                <a:gd name="connsiteY26" fmla="*/ 290286 h 846667"/>
                <a:gd name="connsiteX27" fmla="*/ 89851 w 889622"/>
                <a:gd name="connsiteY27" fmla="*/ 326572 h 846667"/>
                <a:gd name="connsiteX28" fmla="*/ 16015 w 889622"/>
                <a:gd name="connsiteY28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89851 w 889622"/>
                <a:gd name="connsiteY26" fmla="*/ 326572 h 846667"/>
                <a:gd name="connsiteX27" fmla="*/ 16015 w 889622"/>
                <a:gd name="connsiteY27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16015 w 889622"/>
                <a:gd name="connsiteY26" fmla="*/ 356106 h 846667"/>
                <a:gd name="connsiteX0" fmla="*/ 17280 w 889622"/>
                <a:gd name="connsiteY0" fmla="*/ 350762 h 846667"/>
                <a:gd name="connsiteX1" fmla="*/ 17280 w 889622"/>
                <a:gd name="connsiteY1" fmla="*/ 350762 h 846667"/>
                <a:gd name="connsiteX2" fmla="*/ 53565 w 889622"/>
                <a:gd name="connsiteY2" fmla="*/ 689429 h 846667"/>
                <a:gd name="connsiteX3" fmla="*/ 89851 w 889622"/>
                <a:gd name="connsiteY3" fmla="*/ 713619 h 846667"/>
                <a:gd name="connsiteX4" fmla="*/ 126137 w 889622"/>
                <a:gd name="connsiteY4" fmla="*/ 725714 h 846667"/>
                <a:gd name="connsiteX5" fmla="*/ 174518 w 889622"/>
                <a:gd name="connsiteY5" fmla="*/ 786191 h 846667"/>
                <a:gd name="connsiteX6" fmla="*/ 210803 w 889622"/>
                <a:gd name="connsiteY6" fmla="*/ 810381 h 846667"/>
                <a:gd name="connsiteX7" fmla="*/ 259184 w 889622"/>
                <a:gd name="connsiteY7" fmla="*/ 822476 h 846667"/>
                <a:gd name="connsiteX8" fmla="*/ 488994 w 889622"/>
                <a:gd name="connsiteY8" fmla="*/ 834572 h 846667"/>
                <a:gd name="connsiteX9" fmla="*/ 585756 w 889622"/>
                <a:gd name="connsiteY9" fmla="*/ 846667 h 846667"/>
                <a:gd name="connsiteX10" fmla="*/ 730899 w 889622"/>
                <a:gd name="connsiteY10" fmla="*/ 822476 h 846667"/>
                <a:gd name="connsiteX11" fmla="*/ 755089 w 889622"/>
                <a:gd name="connsiteY11" fmla="*/ 786191 h 846667"/>
                <a:gd name="connsiteX12" fmla="*/ 791375 w 889622"/>
                <a:gd name="connsiteY12" fmla="*/ 713619 h 846667"/>
                <a:gd name="connsiteX13" fmla="*/ 803470 w 889622"/>
                <a:gd name="connsiteY13" fmla="*/ 677333 h 846667"/>
                <a:gd name="connsiteX14" fmla="*/ 827661 w 889622"/>
                <a:gd name="connsiteY14" fmla="*/ 653143 h 846667"/>
                <a:gd name="connsiteX15" fmla="*/ 839756 w 889622"/>
                <a:gd name="connsiteY15" fmla="*/ 604762 h 846667"/>
                <a:gd name="connsiteX16" fmla="*/ 863946 w 889622"/>
                <a:gd name="connsiteY16" fmla="*/ 532191 h 846667"/>
                <a:gd name="connsiteX17" fmla="*/ 876042 w 889622"/>
                <a:gd name="connsiteY17" fmla="*/ 495905 h 846667"/>
                <a:gd name="connsiteX18" fmla="*/ 888137 w 889622"/>
                <a:gd name="connsiteY18" fmla="*/ 459619 h 846667"/>
                <a:gd name="connsiteX19" fmla="*/ 839756 w 889622"/>
                <a:gd name="connsiteY19" fmla="*/ 266095 h 846667"/>
                <a:gd name="connsiteX20" fmla="*/ 718803 w 889622"/>
                <a:gd name="connsiteY20" fmla="*/ 48381 h 846667"/>
                <a:gd name="connsiteX21" fmla="*/ 658327 w 889622"/>
                <a:gd name="connsiteY21" fmla="*/ 0 h 846667"/>
                <a:gd name="connsiteX22" fmla="*/ 525280 w 889622"/>
                <a:gd name="connsiteY22" fmla="*/ 60476 h 846667"/>
                <a:gd name="connsiteX23" fmla="*/ 428518 w 889622"/>
                <a:gd name="connsiteY23" fmla="*/ 120953 h 846667"/>
                <a:gd name="connsiteX24" fmla="*/ 297592 w 889622"/>
                <a:gd name="connsiteY24" fmla="*/ 194441 h 846667"/>
                <a:gd name="connsiteX25" fmla="*/ 174518 w 889622"/>
                <a:gd name="connsiteY25" fmla="*/ 278191 h 846667"/>
                <a:gd name="connsiteX26" fmla="*/ 75547 w 889622"/>
                <a:gd name="connsiteY26" fmla="*/ 415640 h 846667"/>
                <a:gd name="connsiteX0" fmla="*/ 0 w 872342"/>
                <a:gd name="connsiteY0" fmla="*/ 350762 h 846667"/>
                <a:gd name="connsiteX1" fmla="*/ 36285 w 872342"/>
                <a:gd name="connsiteY1" fmla="*/ 689429 h 846667"/>
                <a:gd name="connsiteX2" fmla="*/ 72571 w 872342"/>
                <a:gd name="connsiteY2" fmla="*/ 713619 h 846667"/>
                <a:gd name="connsiteX3" fmla="*/ 108857 w 872342"/>
                <a:gd name="connsiteY3" fmla="*/ 725714 h 846667"/>
                <a:gd name="connsiteX4" fmla="*/ 157238 w 872342"/>
                <a:gd name="connsiteY4" fmla="*/ 786191 h 846667"/>
                <a:gd name="connsiteX5" fmla="*/ 193523 w 872342"/>
                <a:gd name="connsiteY5" fmla="*/ 810381 h 846667"/>
                <a:gd name="connsiteX6" fmla="*/ 241904 w 872342"/>
                <a:gd name="connsiteY6" fmla="*/ 822476 h 846667"/>
                <a:gd name="connsiteX7" fmla="*/ 471714 w 872342"/>
                <a:gd name="connsiteY7" fmla="*/ 834572 h 846667"/>
                <a:gd name="connsiteX8" fmla="*/ 568476 w 872342"/>
                <a:gd name="connsiteY8" fmla="*/ 846667 h 846667"/>
                <a:gd name="connsiteX9" fmla="*/ 713619 w 872342"/>
                <a:gd name="connsiteY9" fmla="*/ 822476 h 846667"/>
                <a:gd name="connsiteX10" fmla="*/ 737809 w 872342"/>
                <a:gd name="connsiteY10" fmla="*/ 786191 h 846667"/>
                <a:gd name="connsiteX11" fmla="*/ 774095 w 872342"/>
                <a:gd name="connsiteY11" fmla="*/ 713619 h 846667"/>
                <a:gd name="connsiteX12" fmla="*/ 786190 w 872342"/>
                <a:gd name="connsiteY12" fmla="*/ 677333 h 846667"/>
                <a:gd name="connsiteX13" fmla="*/ 810381 w 872342"/>
                <a:gd name="connsiteY13" fmla="*/ 653143 h 846667"/>
                <a:gd name="connsiteX14" fmla="*/ 822476 w 872342"/>
                <a:gd name="connsiteY14" fmla="*/ 604762 h 846667"/>
                <a:gd name="connsiteX15" fmla="*/ 846666 w 872342"/>
                <a:gd name="connsiteY15" fmla="*/ 532191 h 846667"/>
                <a:gd name="connsiteX16" fmla="*/ 858762 w 872342"/>
                <a:gd name="connsiteY16" fmla="*/ 495905 h 846667"/>
                <a:gd name="connsiteX17" fmla="*/ 870857 w 872342"/>
                <a:gd name="connsiteY17" fmla="*/ 459619 h 846667"/>
                <a:gd name="connsiteX18" fmla="*/ 822476 w 872342"/>
                <a:gd name="connsiteY18" fmla="*/ 266095 h 846667"/>
                <a:gd name="connsiteX19" fmla="*/ 701523 w 872342"/>
                <a:gd name="connsiteY19" fmla="*/ 48381 h 846667"/>
                <a:gd name="connsiteX20" fmla="*/ 641047 w 872342"/>
                <a:gd name="connsiteY20" fmla="*/ 0 h 846667"/>
                <a:gd name="connsiteX21" fmla="*/ 508000 w 872342"/>
                <a:gd name="connsiteY21" fmla="*/ 60476 h 846667"/>
                <a:gd name="connsiteX22" fmla="*/ 411238 w 872342"/>
                <a:gd name="connsiteY22" fmla="*/ 120953 h 846667"/>
                <a:gd name="connsiteX23" fmla="*/ 280312 w 872342"/>
                <a:gd name="connsiteY23" fmla="*/ 194441 h 846667"/>
                <a:gd name="connsiteX24" fmla="*/ 157238 w 872342"/>
                <a:gd name="connsiteY24" fmla="*/ 278191 h 846667"/>
                <a:gd name="connsiteX25" fmla="*/ 58267 w 872342"/>
                <a:gd name="connsiteY25" fmla="*/ 415640 h 846667"/>
                <a:gd name="connsiteX0" fmla="*/ 0 w 836057"/>
                <a:gd name="connsiteY0" fmla="*/ 689429 h 846667"/>
                <a:gd name="connsiteX1" fmla="*/ 36286 w 836057"/>
                <a:gd name="connsiteY1" fmla="*/ 713619 h 846667"/>
                <a:gd name="connsiteX2" fmla="*/ 72572 w 836057"/>
                <a:gd name="connsiteY2" fmla="*/ 725714 h 846667"/>
                <a:gd name="connsiteX3" fmla="*/ 120953 w 836057"/>
                <a:gd name="connsiteY3" fmla="*/ 786191 h 846667"/>
                <a:gd name="connsiteX4" fmla="*/ 157238 w 836057"/>
                <a:gd name="connsiteY4" fmla="*/ 810381 h 846667"/>
                <a:gd name="connsiteX5" fmla="*/ 205619 w 836057"/>
                <a:gd name="connsiteY5" fmla="*/ 822476 h 846667"/>
                <a:gd name="connsiteX6" fmla="*/ 435429 w 836057"/>
                <a:gd name="connsiteY6" fmla="*/ 834572 h 846667"/>
                <a:gd name="connsiteX7" fmla="*/ 532191 w 836057"/>
                <a:gd name="connsiteY7" fmla="*/ 846667 h 846667"/>
                <a:gd name="connsiteX8" fmla="*/ 677334 w 836057"/>
                <a:gd name="connsiteY8" fmla="*/ 822476 h 846667"/>
                <a:gd name="connsiteX9" fmla="*/ 701524 w 836057"/>
                <a:gd name="connsiteY9" fmla="*/ 786191 h 846667"/>
                <a:gd name="connsiteX10" fmla="*/ 737810 w 836057"/>
                <a:gd name="connsiteY10" fmla="*/ 713619 h 846667"/>
                <a:gd name="connsiteX11" fmla="*/ 749905 w 836057"/>
                <a:gd name="connsiteY11" fmla="*/ 677333 h 846667"/>
                <a:gd name="connsiteX12" fmla="*/ 774096 w 836057"/>
                <a:gd name="connsiteY12" fmla="*/ 653143 h 846667"/>
                <a:gd name="connsiteX13" fmla="*/ 786191 w 836057"/>
                <a:gd name="connsiteY13" fmla="*/ 604762 h 846667"/>
                <a:gd name="connsiteX14" fmla="*/ 810381 w 836057"/>
                <a:gd name="connsiteY14" fmla="*/ 532191 h 846667"/>
                <a:gd name="connsiteX15" fmla="*/ 822477 w 836057"/>
                <a:gd name="connsiteY15" fmla="*/ 495905 h 846667"/>
                <a:gd name="connsiteX16" fmla="*/ 834572 w 836057"/>
                <a:gd name="connsiteY16" fmla="*/ 459619 h 846667"/>
                <a:gd name="connsiteX17" fmla="*/ 786191 w 836057"/>
                <a:gd name="connsiteY17" fmla="*/ 266095 h 846667"/>
                <a:gd name="connsiteX18" fmla="*/ 665238 w 836057"/>
                <a:gd name="connsiteY18" fmla="*/ 48381 h 846667"/>
                <a:gd name="connsiteX19" fmla="*/ 604762 w 836057"/>
                <a:gd name="connsiteY19" fmla="*/ 0 h 846667"/>
                <a:gd name="connsiteX20" fmla="*/ 471715 w 836057"/>
                <a:gd name="connsiteY20" fmla="*/ 60476 h 846667"/>
                <a:gd name="connsiteX21" fmla="*/ 374953 w 836057"/>
                <a:gd name="connsiteY21" fmla="*/ 120953 h 846667"/>
                <a:gd name="connsiteX22" fmla="*/ 244027 w 836057"/>
                <a:gd name="connsiteY22" fmla="*/ 194441 h 846667"/>
                <a:gd name="connsiteX23" fmla="*/ 120953 w 836057"/>
                <a:gd name="connsiteY23" fmla="*/ 278191 h 846667"/>
                <a:gd name="connsiteX24" fmla="*/ 21982 w 836057"/>
                <a:gd name="connsiteY24" fmla="*/ 415640 h 846667"/>
                <a:gd name="connsiteX0" fmla="*/ 0 w 836057"/>
                <a:gd name="connsiteY0" fmla="*/ 689429 h 846667"/>
                <a:gd name="connsiteX1" fmla="*/ 72572 w 836057"/>
                <a:gd name="connsiteY1" fmla="*/ 725714 h 846667"/>
                <a:gd name="connsiteX2" fmla="*/ 120953 w 836057"/>
                <a:gd name="connsiteY2" fmla="*/ 786191 h 846667"/>
                <a:gd name="connsiteX3" fmla="*/ 157238 w 836057"/>
                <a:gd name="connsiteY3" fmla="*/ 810381 h 846667"/>
                <a:gd name="connsiteX4" fmla="*/ 205619 w 836057"/>
                <a:gd name="connsiteY4" fmla="*/ 822476 h 846667"/>
                <a:gd name="connsiteX5" fmla="*/ 435429 w 836057"/>
                <a:gd name="connsiteY5" fmla="*/ 834572 h 846667"/>
                <a:gd name="connsiteX6" fmla="*/ 532191 w 836057"/>
                <a:gd name="connsiteY6" fmla="*/ 846667 h 846667"/>
                <a:gd name="connsiteX7" fmla="*/ 677334 w 836057"/>
                <a:gd name="connsiteY7" fmla="*/ 822476 h 846667"/>
                <a:gd name="connsiteX8" fmla="*/ 701524 w 836057"/>
                <a:gd name="connsiteY8" fmla="*/ 786191 h 846667"/>
                <a:gd name="connsiteX9" fmla="*/ 737810 w 836057"/>
                <a:gd name="connsiteY9" fmla="*/ 713619 h 846667"/>
                <a:gd name="connsiteX10" fmla="*/ 749905 w 836057"/>
                <a:gd name="connsiteY10" fmla="*/ 677333 h 846667"/>
                <a:gd name="connsiteX11" fmla="*/ 774096 w 836057"/>
                <a:gd name="connsiteY11" fmla="*/ 653143 h 846667"/>
                <a:gd name="connsiteX12" fmla="*/ 786191 w 836057"/>
                <a:gd name="connsiteY12" fmla="*/ 604762 h 846667"/>
                <a:gd name="connsiteX13" fmla="*/ 810381 w 836057"/>
                <a:gd name="connsiteY13" fmla="*/ 532191 h 846667"/>
                <a:gd name="connsiteX14" fmla="*/ 822477 w 836057"/>
                <a:gd name="connsiteY14" fmla="*/ 495905 h 846667"/>
                <a:gd name="connsiteX15" fmla="*/ 834572 w 836057"/>
                <a:gd name="connsiteY15" fmla="*/ 459619 h 846667"/>
                <a:gd name="connsiteX16" fmla="*/ 786191 w 836057"/>
                <a:gd name="connsiteY16" fmla="*/ 266095 h 846667"/>
                <a:gd name="connsiteX17" fmla="*/ 665238 w 836057"/>
                <a:gd name="connsiteY17" fmla="*/ 48381 h 846667"/>
                <a:gd name="connsiteX18" fmla="*/ 604762 w 836057"/>
                <a:gd name="connsiteY18" fmla="*/ 0 h 846667"/>
                <a:gd name="connsiteX19" fmla="*/ 471715 w 836057"/>
                <a:gd name="connsiteY19" fmla="*/ 60476 h 846667"/>
                <a:gd name="connsiteX20" fmla="*/ 374953 w 836057"/>
                <a:gd name="connsiteY20" fmla="*/ 120953 h 846667"/>
                <a:gd name="connsiteX21" fmla="*/ 244027 w 836057"/>
                <a:gd name="connsiteY21" fmla="*/ 194441 h 846667"/>
                <a:gd name="connsiteX22" fmla="*/ 120953 w 836057"/>
                <a:gd name="connsiteY22" fmla="*/ 278191 h 846667"/>
                <a:gd name="connsiteX23" fmla="*/ 21982 w 836057"/>
                <a:gd name="connsiteY23" fmla="*/ 415640 h 846667"/>
                <a:gd name="connsiteX0" fmla="*/ 0 w 836057"/>
                <a:gd name="connsiteY0" fmla="*/ 689429 h 846667"/>
                <a:gd name="connsiteX1" fmla="*/ 72572 w 836057"/>
                <a:gd name="connsiteY1" fmla="*/ 725714 h 846667"/>
                <a:gd name="connsiteX2" fmla="*/ 157238 w 836057"/>
                <a:gd name="connsiteY2" fmla="*/ 810381 h 846667"/>
                <a:gd name="connsiteX3" fmla="*/ 205619 w 836057"/>
                <a:gd name="connsiteY3" fmla="*/ 822476 h 846667"/>
                <a:gd name="connsiteX4" fmla="*/ 435429 w 836057"/>
                <a:gd name="connsiteY4" fmla="*/ 834572 h 846667"/>
                <a:gd name="connsiteX5" fmla="*/ 532191 w 836057"/>
                <a:gd name="connsiteY5" fmla="*/ 846667 h 846667"/>
                <a:gd name="connsiteX6" fmla="*/ 677334 w 836057"/>
                <a:gd name="connsiteY6" fmla="*/ 822476 h 846667"/>
                <a:gd name="connsiteX7" fmla="*/ 701524 w 836057"/>
                <a:gd name="connsiteY7" fmla="*/ 786191 h 846667"/>
                <a:gd name="connsiteX8" fmla="*/ 737810 w 836057"/>
                <a:gd name="connsiteY8" fmla="*/ 713619 h 846667"/>
                <a:gd name="connsiteX9" fmla="*/ 749905 w 836057"/>
                <a:gd name="connsiteY9" fmla="*/ 677333 h 846667"/>
                <a:gd name="connsiteX10" fmla="*/ 774096 w 836057"/>
                <a:gd name="connsiteY10" fmla="*/ 653143 h 846667"/>
                <a:gd name="connsiteX11" fmla="*/ 786191 w 836057"/>
                <a:gd name="connsiteY11" fmla="*/ 604762 h 846667"/>
                <a:gd name="connsiteX12" fmla="*/ 810381 w 836057"/>
                <a:gd name="connsiteY12" fmla="*/ 532191 h 846667"/>
                <a:gd name="connsiteX13" fmla="*/ 822477 w 836057"/>
                <a:gd name="connsiteY13" fmla="*/ 495905 h 846667"/>
                <a:gd name="connsiteX14" fmla="*/ 834572 w 836057"/>
                <a:gd name="connsiteY14" fmla="*/ 459619 h 846667"/>
                <a:gd name="connsiteX15" fmla="*/ 786191 w 836057"/>
                <a:gd name="connsiteY15" fmla="*/ 266095 h 846667"/>
                <a:gd name="connsiteX16" fmla="*/ 665238 w 836057"/>
                <a:gd name="connsiteY16" fmla="*/ 48381 h 846667"/>
                <a:gd name="connsiteX17" fmla="*/ 604762 w 836057"/>
                <a:gd name="connsiteY17" fmla="*/ 0 h 846667"/>
                <a:gd name="connsiteX18" fmla="*/ 471715 w 836057"/>
                <a:gd name="connsiteY18" fmla="*/ 60476 h 846667"/>
                <a:gd name="connsiteX19" fmla="*/ 374953 w 836057"/>
                <a:gd name="connsiteY19" fmla="*/ 120953 h 846667"/>
                <a:gd name="connsiteX20" fmla="*/ 244027 w 836057"/>
                <a:gd name="connsiteY20" fmla="*/ 194441 h 846667"/>
                <a:gd name="connsiteX21" fmla="*/ 120953 w 836057"/>
                <a:gd name="connsiteY21" fmla="*/ 278191 h 846667"/>
                <a:gd name="connsiteX22" fmla="*/ 21982 w 836057"/>
                <a:gd name="connsiteY22" fmla="*/ 415640 h 846667"/>
                <a:gd name="connsiteX0" fmla="*/ 0 w 836057"/>
                <a:gd name="connsiteY0" fmla="*/ 689429 h 846667"/>
                <a:gd name="connsiteX1" fmla="*/ 157238 w 836057"/>
                <a:gd name="connsiteY1" fmla="*/ 810381 h 846667"/>
                <a:gd name="connsiteX2" fmla="*/ 205619 w 836057"/>
                <a:gd name="connsiteY2" fmla="*/ 822476 h 846667"/>
                <a:gd name="connsiteX3" fmla="*/ 435429 w 836057"/>
                <a:gd name="connsiteY3" fmla="*/ 834572 h 846667"/>
                <a:gd name="connsiteX4" fmla="*/ 532191 w 836057"/>
                <a:gd name="connsiteY4" fmla="*/ 846667 h 846667"/>
                <a:gd name="connsiteX5" fmla="*/ 677334 w 836057"/>
                <a:gd name="connsiteY5" fmla="*/ 822476 h 846667"/>
                <a:gd name="connsiteX6" fmla="*/ 701524 w 836057"/>
                <a:gd name="connsiteY6" fmla="*/ 786191 h 846667"/>
                <a:gd name="connsiteX7" fmla="*/ 737810 w 836057"/>
                <a:gd name="connsiteY7" fmla="*/ 713619 h 846667"/>
                <a:gd name="connsiteX8" fmla="*/ 749905 w 836057"/>
                <a:gd name="connsiteY8" fmla="*/ 677333 h 846667"/>
                <a:gd name="connsiteX9" fmla="*/ 774096 w 836057"/>
                <a:gd name="connsiteY9" fmla="*/ 653143 h 846667"/>
                <a:gd name="connsiteX10" fmla="*/ 786191 w 836057"/>
                <a:gd name="connsiteY10" fmla="*/ 604762 h 846667"/>
                <a:gd name="connsiteX11" fmla="*/ 810381 w 836057"/>
                <a:gd name="connsiteY11" fmla="*/ 532191 h 846667"/>
                <a:gd name="connsiteX12" fmla="*/ 822477 w 836057"/>
                <a:gd name="connsiteY12" fmla="*/ 495905 h 846667"/>
                <a:gd name="connsiteX13" fmla="*/ 834572 w 836057"/>
                <a:gd name="connsiteY13" fmla="*/ 459619 h 846667"/>
                <a:gd name="connsiteX14" fmla="*/ 786191 w 836057"/>
                <a:gd name="connsiteY14" fmla="*/ 266095 h 846667"/>
                <a:gd name="connsiteX15" fmla="*/ 665238 w 836057"/>
                <a:gd name="connsiteY15" fmla="*/ 48381 h 846667"/>
                <a:gd name="connsiteX16" fmla="*/ 604762 w 836057"/>
                <a:gd name="connsiteY16" fmla="*/ 0 h 846667"/>
                <a:gd name="connsiteX17" fmla="*/ 471715 w 836057"/>
                <a:gd name="connsiteY17" fmla="*/ 60476 h 846667"/>
                <a:gd name="connsiteX18" fmla="*/ 374953 w 836057"/>
                <a:gd name="connsiteY18" fmla="*/ 120953 h 846667"/>
                <a:gd name="connsiteX19" fmla="*/ 244027 w 836057"/>
                <a:gd name="connsiteY19" fmla="*/ 194441 h 846667"/>
                <a:gd name="connsiteX20" fmla="*/ 120953 w 836057"/>
                <a:gd name="connsiteY20" fmla="*/ 278191 h 846667"/>
                <a:gd name="connsiteX21" fmla="*/ 21982 w 836057"/>
                <a:gd name="connsiteY21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37810 w 836057"/>
                <a:gd name="connsiteY6" fmla="*/ 713619 h 846667"/>
                <a:gd name="connsiteX7" fmla="*/ 749905 w 836057"/>
                <a:gd name="connsiteY7" fmla="*/ 677333 h 846667"/>
                <a:gd name="connsiteX8" fmla="*/ 774096 w 836057"/>
                <a:gd name="connsiteY8" fmla="*/ 653143 h 846667"/>
                <a:gd name="connsiteX9" fmla="*/ 786191 w 836057"/>
                <a:gd name="connsiteY9" fmla="*/ 604762 h 846667"/>
                <a:gd name="connsiteX10" fmla="*/ 810381 w 836057"/>
                <a:gd name="connsiteY10" fmla="*/ 532191 h 846667"/>
                <a:gd name="connsiteX11" fmla="*/ 822477 w 836057"/>
                <a:gd name="connsiteY11" fmla="*/ 495905 h 846667"/>
                <a:gd name="connsiteX12" fmla="*/ 834572 w 836057"/>
                <a:gd name="connsiteY12" fmla="*/ 459619 h 846667"/>
                <a:gd name="connsiteX13" fmla="*/ 786191 w 836057"/>
                <a:gd name="connsiteY13" fmla="*/ 266095 h 846667"/>
                <a:gd name="connsiteX14" fmla="*/ 665238 w 836057"/>
                <a:gd name="connsiteY14" fmla="*/ 48381 h 846667"/>
                <a:gd name="connsiteX15" fmla="*/ 604762 w 836057"/>
                <a:gd name="connsiteY15" fmla="*/ 0 h 846667"/>
                <a:gd name="connsiteX16" fmla="*/ 471715 w 836057"/>
                <a:gd name="connsiteY16" fmla="*/ 60476 h 846667"/>
                <a:gd name="connsiteX17" fmla="*/ 374953 w 836057"/>
                <a:gd name="connsiteY17" fmla="*/ 120953 h 846667"/>
                <a:gd name="connsiteX18" fmla="*/ 244027 w 836057"/>
                <a:gd name="connsiteY18" fmla="*/ 194441 h 846667"/>
                <a:gd name="connsiteX19" fmla="*/ 120953 w 836057"/>
                <a:gd name="connsiteY19" fmla="*/ 278191 h 846667"/>
                <a:gd name="connsiteX20" fmla="*/ 21982 w 836057"/>
                <a:gd name="connsiteY20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37810 w 836057"/>
                <a:gd name="connsiteY6" fmla="*/ 713619 h 846667"/>
                <a:gd name="connsiteX7" fmla="*/ 749905 w 836057"/>
                <a:gd name="connsiteY7" fmla="*/ 677333 h 846667"/>
                <a:gd name="connsiteX8" fmla="*/ 774096 w 836057"/>
                <a:gd name="connsiteY8" fmla="*/ 653143 h 846667"/>
                <a:gd name="connsiteX9" fmla="*/ 810381 w 836057"/>
                <a:gd name="connsiteY9" fmla="*/ 532191 h 846667"/>
                <a:gd name="connsiteX10" fmla="*/ 822477 w 836057"/>
                <a:gd name="connsiteY10" fmla="*/ 495905 h 846667"/>
                <a:gd name="connsiteX11" fmla="*/ 834572 w 836057"/>
                <a:gd name="connsiteY11" fmla="*/ 459619 h 846667"/>
                <a:gd name="connsiteX12" fmla="*/ 786191 w 836057"/>
                <a:gd name="connsiteY12" fmla="*/ 266095 h 846667"/>
                <a:gd name="connsiteX13" fmla="*/ 665238 w 836057"/>
                <a:gd name="connsiteY13" fmla="*/ 48381 h 846667"/>
                <a:gd name="connsiteX14" fmla="*/ 604762 w 836057"/>
                <a:gd name="connsiteY14" fmla="*/ 0 h 846667"/>
                <a:gd name="connsiteX15" fmla="*/ 471715 w 836057"/>
                <a:gd name="connsiteY15" fmla="*/ 60476 h 846667"/>
                <a:gd name="connsiteX16" fmla="*/ 374953 w 836057"/>
                <a:gd name="connsiteY16" fmla="*/ 120953 h 846667"/>
                <a:gd name="connsiteX17" fmla="*/ 244027 w 836057"/>
                <a:gd name="connsiteY17" fmla="*/ 194441 h 846667"/>
                <a:gd name="connsiteX18" fmla="*/ 120953 w 836057"/>
                <a:gd name="connsiteY18" fmla="*/ 278191 h 846667"/>
                <a:gd name="connsiteX19" fmla="*/ 21982 w 836057"/>
                <a:gd name="connsiteY19" fmla="*/ 415640 h 846667"/>
                <a:gd name="connsiteX0" fmla="*/ 0 w 836057"/>
                <a:gd name="connsiteY0" fmla="*/ 689429 h 846667"/>
                <a:gd name="connsiteX1" fmla="*/ 205619 w 836057"/>
                <a:gd name="connsiteY1" fmla="*/ 822476 h 846667"/>
                <a:gd name="connsiteX2" fmla="*/ 435429 w 836057"/>
                <a:gd name="connsiteY2" fmla="*/ 834572 h 846667"/>
                <a:gd name="connsiteX3" fmla="*/ 532191 w 836057"/>
                <a:gd name="connsiteY3" fmla="*/ 846667 h 846667"/>
                <a:gd name="connsiteX4" fmla="*/ 677334 w 836057"/>
                <a:gd name="connsiteY4" fmla="*/ 822476 h 846667"/>
                <a:gd name="connsiteX5" fmla="*/ 701524 w 836057"/>
                <a:gd name="connsiteY5" fmla="*/ 786191 h 846667"/>
                <a:gd name="connsiteX6" fmla="*/ 749905 w 836057"/>
                <a:gd name="connsiteY6" fmla="*/ 677333 h 846667"/>
                <a:gd name="connsiteX7" fmla="*/ 774096 w 836057"/>
                <a:gd name="connsiteY7" fmla="*/ 653143 h 846667"/>
                <a:gd name="connsiteX8" fmla="*/ 810381 w 836057"/>
                <a:gd name="connsiteY8" fmla="*/ 532191 h 846667"/>
                <a:gd name="connsiteX9" fmla="*/ 822477 w 836057"/>
                <a:gd name="connsiteY9" fmla="*/ 495905 h 846667"/>
                <a:gd name="connsiteX10" fmla="*/ 834572 w 836057"/>
                <a:gd name="connsiteY10" fmla="*/ 459619 h 846667"/>
                <a:gd name="connsiteX11" fmla="*/ 786191 w 836057"/>
                <a:gd name="connsiteY11" fmla="*/ 266095 h 846667"/>
                <a:gd name="connsiteX12" fmla="*/ 665238 w 836057"/>
                <a:gd name="connsiteY12" fmla="*/ 48381 h 846667"/>
                <a:gd name="connsiteX13" fmla="*/ 604762 w 836057"/>
                <a:gd name="connsiteY13" fmla="*/ 0 h 846667"/>
                <a:gd name="connsiteX14" fmla="*/ 471715 w 836057"/>
                <a:gd name="connsiteY14" fmla="*/ 60476 h 846667"/>
                <a:gd name="connsiteX15" fmla="*/ 374953 w 836057"/>
                <a:gd name="connsiteY15" fmla="*/ 120953 h 846667"/>
                <a:gd name="connsiteX16" fmla="*/ 244027 w 836057"/>
                <a:gd name="connsiteY16" fmla="*/ 194441 h 846667"/>
                <a:gd name="connsiteX17" fmla="*/ 120953 w 836057"/>
                <a:gd name="connsiteY17" fmla="*/ 278191 h 846667"/>
                <a:gd name="connsiteX18" fmla="*/ 21982 w 836057"/>
                <a:gd name="connsiteY18" fmla="*/ 415640 h 846667"/>
                <a:gd name="connsiteX0" fmla="*/ 0 w 836655"/>
                <a:gd name="connsiteY0" fmla="*/ 689429 h 846667"/>
                <a:gd name="connsiteX1" fmla="*/ 205619 w 836655"/>
                <a:gd name="connsiteY1" fmla="*/ 822476 h 846667"/>
                <a:gd name="connsiteX2" fmla="*/ 435429 w 836655"/>
                <a:gd name="connsiteY2" fmla="*/ 834572 h 846667"/>
                <a:gd name="connsiteX3" fmla="*/ 532191 w 836655"/>
                <a:gd name="connsiteY3" fmla="*/ 846667 h 846667"/>
                <a:gd name="connsiteX4" fmla="*/ 677334 w 836655"/>
                <a:gd name="connsiteY4" fmla="*/ 822476 h 846667"/>
                <a:gd name="connsiteX5" fmla="*/ 701524 w 836655"/>
                <a:gd name="connsiteY5" fmla="*/ 786191 h 846667"/>
                <a:gd name="connsiteX6" fmla="*/ 749905 w 836655"/>
                <a:gd name="connsiteY6" fmla="*/ 677333 h 846667"/>
                <a:gd name="connsiteX7" fmla="*/ 774096 w 836655"/>
                <a:gd name="connsiteY7" fmla="*/ 653143 h 846667"/>
                <a:gd name="connsiteX8" fmla="*/ 822477 w 836655"/>
                <a:gd name="connsiteY8" fmla="*/ 495905 h 846667"/>
                <a:gd name="connsiteX9" fmla="*/ 834572 w 836655"/>
                <a:gd name="connsiteY9" fmla="*/ 459619 h 846667"/>
                <a:gd name="connsiteX10" fmla="*/ 786191 w 836655"/>
                <a:gd name="connsiteY10" fmla="*/ 266095 h 846667"/>
                <a:gd name="connsiteX11" fmla="*/ 665238 w 836655"/>
                <a:gd name="connsiteY11" fmla="*/ 48381 h 846667"/>
                <a:gd name="connsiteX12" fmla="*/ 604762 w 836655"/>
                <a:gd name="connsiteY12" fmla="*/ 0 h 846667"/>
                <a:gd name="connsiteX13" fmla="*/ 471715 w 836655"/>
                <a:gd name="connsiteY13" fmla="*/ 60476 h 846667"/>
                <a:gd name="connsiteX14" fmla="*/ 374953 w 836655"/>
                <a:gd name="connsiteY14" fmla="*/ 120953 h 846667"/>
                <a:gd name="connsiteX15" fmla="*/ 244027 w 836655"/>
                <a:gd name="connsiteY15" fmla="*/ 194441 h 846667"/>
                <a:gd name="connsiteX16" fmla="*/ 120953 w 836655"/>
                <a:gd name="connsiteY16" fmla="*/ 278191 h 846667"/>
                <a:gd name="connsiteX17" fmla="*/ 21982 w 836655"/>
                <a:gd name="connsiteY17" fmla="*/ 415640 h 846667"/>
                <a:gd name="connsiteX0" fmla="*/ 0 w 834699"/>
                <a:gd name="connsiteY0" fmla="*/ 689429 h 846667"/>
                <a:gd name="connsiteX1" fmla="*/ 205619 w 834699"/>
                <a:gd name="connsiteY1" fmla="*/ 822476 h 846667"/>
                <a:gd name="connsiteX2" fmla="*/ 435429 w 834699"/>
                <a:gd name="connsiteY2" fmla="*/ 834572 h 846667"/>
                <a:gd name="connsiteX3" fmla="*/ 532191 w 834699"/>
                <a:gd name="connsiteY3" fmla="*/ 846667 h 846667"/>
                <a:gd name="connsiteX4" fmla="*/ 677334 w 834699"/>
                <a:gd name="connsiteY4" fmla="*/ 822476 h 846667"/>
                <a:gd name="connsiteX5" fmla="*/ 701524 w 834699"/>
                <a:gd name="connsiteY5" fmla="*/ 786191 h 846667"/>
                <a:gd name="connsiteX6" fmla="*/ 749905 w 834699"/>
                <a:gd name="connsiteY6" fmla="*/ 677333 h 846667"/>
                <a:gd name="connsiteX7" fmla="*/ 774096 w 834699"/>
                <a:gd name="connsiteY7" fmla="*/ 653143 h 846667"/>
                <a:gd name="connsiteX8" fmla="*/ 834572 w 834699"/>
                <a:gd name="connsiteY8" fmla="*/ 459619 h 846667"/>
                <a:gd name="connsiteX9" fmla="*/ 786191 w 834699"/>
                <a:gd name="connsiteY9" fmla="*/ 266095 h 846667"/>
                <a:gd name="connsiteX10" fmla="*/ 665238 w 834699"/>
                <a:gd name="connsiteY10" fmla="*/ 48381 h 846667"/>
                <a:gd name="connsiteX11" fmla="*/ 604762 w 834699"/>
                <a:gd name="connsiteY11" fmla="*/ 0 h 846667"/>
                <a:gd name="connsiteX12" fmla="*/ 471715 w 834699"/>
                <a:gd name="connsiteY12" fmla="*/ 60476 h 846667"/>
                <a:gd name="connsiteX13" fmla="*/ 374953 w 834699"/>
                <a:gd name="connsiteY13" fmla="*/ 120953 h 846667"/>
                <a:gd name="connsiteX14" fmla="*/ 244027 w 834699"/>
                <a:gd name="connsiteY14" fmla="*/ 194441 h 846667"/>
                <a:gd name="connsiteX15" fmla="*/ 120953 w 834699"/>
                <a:gd name="connsiteY15" fmla="*/ 278191 h 846667"/>
                <a:gd name="connsiteX16" fmla="*/ 21982 w 834699"/>
                <a:gd name="connsiteY16" fmla="*/ 415640 h 846667"/>
                <a:gd name="connsiteX0" fmla="*/ 0 w 835449"/>
                <a:gd name="connsiteY0" fmla="*/ 689429 h 846667"/>
                <a:gd name="connsiteX1" fmla="*/ 205619 w 835449"/>
                <a:gd name="connsiteY1" fmla="*/ 822476 h 846667"/>
                <a:gd name="connsiteX2" fmla="*/ 435429 w 835449"/>
                <a:gd name="connsiteY2" fmla="*/ 834572 h 846667"/>
                <a:gd name="connsiteX3" fmla="*/ 532191 w 835449"/>
                <a:gd name="connsiteY3" fmla="*/ 846667 h 846667"/>
                <a:gd name="connsiteX4" fmla="*/ 677334 w 835449"/>
                <a:gd name="connsiteY4" fmla="*/ 822476 h 846667"/>
                <a:gd name="connsiteX5" fmla="*/ 701524 w 835449"/>
                <a:gd name="connsiteY5" fmla="*/ 786191 h 846667"/>
                <a:gd name="connsiteX6" fmla="*/ 749905 w 835449"/>
                <a:gd name="connsiteY6" fmla="*/ 677333 h 846667"/>
                <a:gd name="connsiteX7" fmla="*/ 834572 w 835449"/>
                <a:gd name="connsiteY7" fmla="*/ 459619 h 846667"/>
                <a:gd name="connsiteX8" fmla="*/ 786191 w 835449"/>
                <a:gd name="connsiteY8" fmla="*/ 266095 h 846667"/>
                <a:gd name="connsiteX9" fmla="*/ 665238 w 835449"/>
                <a:gd name="connsiteY9" fmla="*/ 48381 h 846667"/>
                <a:gd name="connsiteX10" fmla="*/ 604762 w 835449"/>
                <a:gd name="connsiteY10" fmla="*/ 0 h 846667"/>
                <a:gd name="connsiteX11" fmla="*/ 471715 w 835449"/>
                <a:gd name="connsiteY11" fmla="*/ 60476 h 846667"/>
                <a:gd name="connsiteX12" fmla="*/ 374953 w 835449"/>
                <a:gd name="connsiteY12" fmla="*/ 120953 h 846667"/>
                <a:gd name="connsiteX13" fmla="*/ 244027 w 835449"/>
                <a:gd name="connsiteY13" fmla="*/ 194441 h 846667"/>
                <a:gd name="connsiteX14" fmla="*/ 120953 w 835449"/>
                <a:gd name="connsiteY14" fmla="*/ 278191 h 846667"/>
                <a:gd name="connsiteX15" fmla="*/ 21982 w 835449"/>
                <a:gd name="connsiteY15" fmla="*/ 415640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268347 w 859769"/>
                <a:gd name="connsiteY13" fmla="*/ 194441 h 846667"/>
                <a:gd name="connsiteX14" fmla="*/ 145273 w 859769"/>
                <a:gd name="connsiteY14" fmla="*/ 278191 h 846667"/>
                <a:gd name="connsiteX15" fmla="*/ 0 w 859769"/>
                <a:gd name="connsiteY15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268347 w 859769"/>
                <a:gd name="connsiteY13" fmla="*/ 194441 h 846667"/>
                <a:gd name="connsiteX14" fmla="*/ 145273 w 859769"/>
                <a:gd name="connsiteY14" fmla="*/ 231886 h 846667"/>
                <a:gd name="connsiteX15" fmla="*/ 0 w 859769"/>
                <a:gd name="connsiteY15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399273 w 859769"/>
                <a:gd name="connsiteY12" fmla="*/ 120953 h 846667"/>
                <a:gd name="connsiteX13" fmla="*/ 145273 w 859769"/>
                <a:gd name="connsiteY13" fmla="*/ 231886 h 846667"/>
                <a:gd name="connsiteX14" fmla="*/ 0 w 859769"/>
                <a:gd name="connsiteY14" fmla="*/ 435484 h 846667"/>
                <a:gd name="connsiteX0" fmla="*/ 24320 w 859769"/>
                <a:gd name="connsiteY0" fmla="*/ 689429 h 846667"/>
                <a:gd name="connsiteX1" fmla="*/ 229939 w 859769"/>
                <a:gd name="connsiteY1" fmla="*/ 822476 h 846667"/>
                <a:gd name="connsiteX2" fmla="*/ 459749 w 859769"/>
                <a:gd name="connsiteY2" fmla="*/ 834572 h 846667"/>
                <a:gd name="connsiteX3" fmla="*/ 556511 w 859769"/>
                <a:gd name="connsiteY3" fmla="*/ 846667 h 846667"/>
                <a:gd name="connsiteX4" fmla="*/ 701654 w 859769"/>
                <a:gd name="connsiteY4" fmla="*/ 822476 h 846667"/>
                <a:gd name="connsiteX5" fmla="*/ 725844 w 859769"/>
                <a:gd name="connsiteY5" fmla="*/ 786191 h 846667"/>
                <a:gd name="connsiteX6" fmla="*/ 774225 w 859769"/>
                <a:gd name="connsiteY6" fmla="*/ 677333 h 846667"/>
                <a:gd name="connsiteX7" fmla="*/ 858892 w 859769"/>
                <a:gd name="connsiteY7" fmla="*/ 459619 h 846667"/>
                <a:gd name="connsiteX8" fmla="*/ 810511 w 859769"/>
                <a:gd name="connsiteY8" fmla="*/ 266095 h 846667"/>
                <a:gd name="connsiteX9" fmla="*/ 689558 w 859769"/>
                <a:gd name="connsiteY9" fmla="*/ 48381 h 846667"/>
                <a:gd name="connsiteX10" fmla="*/ 629082 w 859769"/>
                <a:gd name="connsiteY10" fmla="*/ 0 h 846667"/>
                <a:gd name="connsiteX11" fmla="*/ 496035 w 859769"/>
                <a:gd name="connsiteY11" fmla="*/ 60476 h 846667"/>
                <a:gd name="connsiteX12" fmla="*/ 145273 w 859769"/>
                <a:gd name="connsiteY12" fmla="*/ 231886 h 846667"/>
                <a:gd name="connsiteX13" fmla="*/ 0 w 859769"/>
                <a:gd name="connsiteY13" fmla="*/ 435484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9769" h="846667">
                  <a:moveTo>
                    <a:pt x="24320" y="689429"/>
                  </a:moveTo>
                  <a:cubicBezTo>
                    <a:pt x="67157" y="717147"/>
                    <a:pt x="157368" y="798286"/>
                    <a:pt x="229939" y="822476"/>
                  </a:cubicBezTo>
                  <a:cubicBezTo>
                    <a:pt x="302511" y="846667"/>
                    <a:pt x="383146" y="830540"/>
                    <a:pt x="459749" y="834572"/>
                  </a:cubicBezTo>
                  <a:cubicBezTo>
                    <a:pt x="492003" y="838604"/>
                    <a:pt x="524006" y="846667"/>
                    <a:pt x="556511" y="846667"/>
                  </a:cubicBezTo>
                  <a:cubicBezTo>
                    <a:pt x="637533" y="846667"/>
                    <a:pt x="644878" y="841402"/>
                    <a:pt x="701654" y="822476"/>
                  </a:cubicBezTo>
                  <a:cubicBezTo>
                    <a:pt x="709717" y="810381"/>
                    <a:pt x="713749" y="810382"/>
                    <a:pt x="725844" y="786191"/>
                  </a:cubicBezTo>
                  <a:cubicBezTo>
                    <a:pt x="737939" y="762001"/>
                    <a:pt x="752050" y="731762"/>
                    <a:pt x="774225" y="677333"/>
                  </a:cubicBezTo>
                  <a:cubicBezTo>
                    <a:pt x="796400" y="622904"/>
                    <a:pt x="852844" y="528159"/>
                    <a:pt x="858892" y="459619"/>
                  </a:cubicBezTo>
                  <a:cubicBezTo>
                    <a:pt x="864940" y="391079"/>
                    <a:pt x="838733" y="334635"/>
                    <a:pt x="810511" y="266095"/>
                  </a:cubicBezTo>
                  <a:cubicBezTo>
                    <a:pt x="782289" y="197555"/>
                    <a:pt x="719796" y="92730"/>
                    <a:pt x="689558" y="48381"/>
                  </a:cubicBezTo>
                  <a:cubicBezTo>
                    <a:pt x="659320" y="4032"/>
                    <a:pt x="686637" y="19185"/>
                    <a:pt x="629082" y="0"/>
                  </a:cubicBezTo>
                  <a:cubicBezTo>
                    <a:pt x="596828" y="2016"/>
                    <a:pt x="576670" y="21828"/>
                    <a:pt x="496035" y="60476"/>
                  </a:cubicBezTo>
                  <a:cubicBezTo>
                    <a:pt x="415400" y="99124"/>
                    <a:pt x="227945" y="169385"/>
                    <a:pt x="145273" y="231886"/>
                  </a:cubicBezTo>
                  <a:cubicBezTo>
                    <a:pt x="100549" y="272060"/>
                    <a:pt x="33021" y="419252"/>
                    <a:pt x="0" y="43548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070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12792" y="4486691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089536" y="471235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66280" y="4938023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43024" y="5163689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19768" y="5389355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6512" y="5615021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73256" y="584068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320628" y="468284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12792" y="4938023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067669" y="5163689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451260" y="4938023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313918" y="5163689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578248" y="5163689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66280" y="5389355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212792" y="5389355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459304" y="5389355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705816" y="5389355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43024" y="562133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92279" y="5622108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240652" y="584068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83993" y="584068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317945" y="5615021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534874" y="5615021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51803" y="5615021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19768" y="5849870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66280" y="5853642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742449" y="5849870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00905" y="5859053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25656" y="599308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393052" y="599308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636393" y="599308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72168" y="6002270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118680" y="6006042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894849" y="6002270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111325" y="6000957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29839" y="6002270"/>
              <a:ext cx="73266" cy="7326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184591" y="3755329"/>
            <a:ext cx="67505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Lemma</a:t>
            </a:r>
            <a:r>
              <a:rPr lang="en-US" sz="2400" dirty="0" smtClean="0">
                <a:latin typeface="Chalkboard"/>
                <a:cs typeface="Chalkboard"/>
              </a:rPr>
              <a:t>: ∀</a:t>
            </a:r>
            <a:r>
              <a:rPr lang="en-US" sz="2400" dirty="0" err="1" smtClean="0">
                <a:latin typeface="Chalkboard"/>
                <a:cs typeface="Chalkboard"/>
              </a:rPr>
              <a:t>p∈Δ</a:t>
            </a:r>
            <a:r>
              <a:rPr lang="en-US" sz="2400" baseline="-25000" dirty="0" err="1" smtClean="0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∃q k-sparse (i.e. </a:t>
            </a:r>
            <a:r>
              <a:rPr lang="en-US" sz="2400" dirty="0">
                <a:latin typeface="Chalkboard"/>
                <a:cs typeface="Chalkboard"/>
              </a:rPr>
              <a:t>∈</a:t>
            </a:r>
            <a:r>
              <a:rPr lang="en-US" sz="2400" dirty="0">
                <a:latin typeface="Engravers MT"/>
                <a:cs typeface="Engravers MT"/>
              </a:rPr>
              <a:t>Z</a:t>
            </a:r>
            <a:r>
              <a:rPr lang="en-US" sz="2400" baseline="30000" dirty="0">
                <a:latin typeface="Chalkboard"/>
                <a:cs typeface="Chalkboard"/>
              </a:rPr>
              <a:t>m</a:t>
            </a:r>
            <a:r>
              <a:rPr lang="en-US" sz="2400" dirty="0">
                <a:latin typeface="Chalkboard"/>
                <a:cs typeface="Chalkboard"/>
              </a:rPr>
              <a:t>/k) s.t.</a:t>
            </a:r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||p-q||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≤ c(log(n)/k)</a:t>
            </a:r>
            <a:r>
              <a:rPr lang="en-US" sz="2400" baseline="30000" dirty="0" smtClean="0">
                <a:latin typeface="Chalkboard"/>
                <a:cs typeface="Chalkboard"/>
              </a:rPr>
              <a:t>1/2</a:t>
            </a:r>
            <a:r>
              <a:rPr lang="en-US" sz="2400" baseline="-25000" dirty="0" smtClean="0">
                <a:latin typeface="Chalkboard"/>
                <a:cs typeface="Chalkboard"/>
              </a:rPr>
              <a:t>.</a:t>
            </a:r>
            <a:r>
              <a:rPr lang="en-US" sz="2400" dirty="0" smtClean="0">
                <a:latin typeface="Chalkboard"/>
                <a:cs typeface="Chalkboard"/>
              </a:rPr>
              <a:t>   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Pf: matrix </a:t>
            </a:r>
            <a:r>
              <a:rPr lang="en-US" sz="2400" dirty="0" err="1" smtClean="0">
                <a:latin typeface="Chalkboard"/>
                <a:cs typeface="Chalkboard"/>
              </a:rPr>
              <a:t>Chernoff</a:t>
            </a:r>
            <a:r>
              <a:rPr lang="en-US" sz="2400" dirty="0" smtClean="0">
                <a:latin typeface="Chalkboard"/>
                <a:cs typeface="Chalkboard"/>
              </a:rPr>
              <a:t> [</a:t>
            </a:r>
            <a:r>
              <a:rPr lang="en-US" sz="2400" dirty="0" err="1" smtClean="0">
                <a:latin typeface="Chalkboard"/>
                <a:cs typeface="Chalkboard"/>
              </a:rPr>
              <a:t>Ahlswede</a:t>
            </a:r>
            <a:r>
              <a:rPr lang="en-US" sz="2400" dirty="0" smtClean="0">
                <a:latin typeface="Chalkboard"/>
                <a:cs typeface="Chalkboard"/>
              </a:rPr>
              <a:t>-Winter]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28408" y="5275252"/>
            <a:ext cx="5476064" cy="149507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Algorithm</a:t>
            </a:r>
            <a:r>
              <a:rPr lang="en-US" sz="2400" dirty="0" smtClean="0">
                <a:latin typeface="Chalkboard"/>
                <a:cs typeface="Chalkboard"/>
              </a:rPr>
              <a:t>: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Enumerate over k-sparse q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check whether ∃</a:t>
            </a:r>
            <a:r>
              <a:rPr lang="en-US" sz="2400" dirty="0" err="1" smtClean="0">
                <a:latin typeface="Chalkboard"/>
                <a:cs typeface="Chalkboard"/>
              </a:rPr>
              <a:t>p∈S</a:t>
            </a:r>
            <a:r>
              <a:rPr lang="en-US" sz="2400" dirty="0" smtClean="0">
                <a:latin typeface="Chalkboard"/>
                <a:cs typeface="Chalkboard"/>
              </a:rPr>
              <a:t>, ||p-q||</a:t>
            </a:r>
            <a:r>
              <a:rPr lang="en-US" sz="2400" baseline="-25000" dirty="0" smtClean="0">
                <a:latin typeface="Chalkboard"/>
                <a:cs typeface="Chalkboard"/>
              </a:rPr>
              <a:t>B </a:t>
            </a:r>
            <a:r>
              <a:rPr lang="en-US" sz="2400" dirty="0" smtClean="0">
                <a:latin typeface="Chalkboard"/>
                <a:cs typeface="Chalkboard"/>
              </a:rPr>
              <a:t>≤</a:t>
            </a:r>
            <a:r>
              <a:rPr lang="en-US" sz="2400" dirty="0" err="1" smtClean="0">
                <a:latin typeface="Chalkboard"/>
                <a:cs typeface="Chalkboard"/>
              </a:rPr>
              <a:t>ε</a:t>
            </a:r>
            <a:endParaRPr lang="en-US" sz="2400" dirty="0" smtClean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if so, compute ||q||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11804" y="5208436"/>
            <a:ext cx="3515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Performance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k ≃ log(n)/ε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, m=poly(n)</a:t>
            </a:r>
            <a:endParaRPr lang="en-US" sz="2400" dirty="0">
              <a:latin typeface="Chalkboard"/>
              <a:cs typeface="Chalkboard"/>
            </a:endParaRPr>
          </a:p>
          <a:p>
            <a:r>
              <a:rPr lang="en-US" sz="2400" u="sng" dirty="0" smtClean="0">
                <a:latin typeface="Chalkboard"/>
                <a:cs typeface="Chalkboard"/>
              </a:rPr>
              <a:t>run-time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O(</a:t>
            </a:r>
            <a:r>
              <a:rPr lang="en-US" sz="2400" dirty="0" err="1" smtClean="0">
                <a:latin typeface="Chalkboard"/>
                <a:cs typeface="Chalkboard"/>
              </a:rPr>
              <a:t>m</a:t>
            </a:r>
            <a:r>
              <a:rPr lang="en-US" sz="2400" baseline="30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(n)/ε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endParaRPr lang="en-US" sz="2400" dirty="0" smtClean="0">
              <a:latin typeface="Chalkboard"/>
              <a:cs typeface="Chalkboard"/>
            </a:endParaRPr>
          </a:p>
        </p:txBody>
      </p:sp>
      <p:sp>
        <p:nvSpPr>
          <p:cNvPr id="85" name="Cube 84"/>
          <p:cNvSpPr/>
          <p:nvPr/>
        </p:nvSpPr>
        <p:spPr>
          <a:xfrm>
            <a:off x="4798406" y="1574570"/>
            <a:ext cx="1312947" cy="1482950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∑</a:t>
            </a:r>
            <a:r>
              <a:rPr lang="en-US" sz="2400" baseline="-25000" dirty="0" err="1">
                <a:solidFill>
                  <a:prstClr val="white"/>
                </a:solidFill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p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B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∈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B(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S</a:t>
            </a:r>
            <a:r>
              <a:rPr lang="en-US" sz="2400" baseline="-25000" dirty="0">
                <a:latin typeface="Chalkboard"/>
                <a:cs typeface="Chalkboard"/>
                <a:sym typeface="Wingdings"/>
              </a:rPr>
              <a:t>∞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)</a:t>
            </a:r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9431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36" y="121023"/>
            <a:ext cx="6422159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nets for </a:t>
            </a:r>
            <a:r>
              <a:rPr lang="en-US" dirty="0" err="1" smtClean="0"/>
              <a:t>Banach</a:t>
            </a:r>
            <a:r>
              <a:rPr lang="en-US" dirty="0" smtClean="0"/>
              <a:t>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191" y="1311698"/>
            <a:ext cx="83951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X</a:t>
            </a:r>
            <a:r>
              <a:rPr lang="en-US" sz="2400" dirty="0" smtClean="0">
                <a:latin typeface="Chalkboard"/>
                <a:cs typeface="Chalkboard"/>
              </a:rPr>
              <a:t>:A-&gt;B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latin typeface="Chalkboard"/>
                <a:cs typeface="Chalkboard"/>
              </a:rPr>
              <a:t>A-&gt;B</a:t>
            </a:r>
            <a:r>
              <a:rPr lang="en-US" sz="2400" dirty="0" smtClean="0">
                <a:latin typeface="Chalkboard"/>
                <a:cs typeface="Chalkboard"/>
              </a:rPr>
              <a:t> = sup ||</a:t>
            </a:r>
            <a:r>
              <a:rPr lang="en-US" sz="2400" dirty="0" err="1" smtClean="0">
                <a:latin typeface="Chalkboard"/>
                <a:cs typeface="Chalkboard"/>
              </a:rPr>
              <a:t>Xa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B</a:t>
            </a:r>
            <a:r>
              <a:rPr lang="en-US" sz="2400" dirty="0" smtClean="0">
                <a:latin typeface="Chalkboard"/>
                <a:cs typeface="Chalkboard"/>
              </a:rPr>
              <a:t> / ||a||</a:t>
            </a:r>
            <a:r>
              <a:rPr lang="en-US" sz="2400" baseline="-25000" dirty="0" smtClean="0">
                <a:latin typeface="Chalkboard"/>
                <a:cs typeface="Chalkboard"/>
              </a:rPr>
              <a:t>A                         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operator norm</a:t>
            </a:r>
            <a:endParaRPr lang="en-US" sz="2400" baseline="-250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||X||</a:t>
            </a:r>
            <a:r>
              <a:rPr lang="en-US" sz="2400" baseline="-25000" dirty="0" smtClean="0">
                <a:latin typeface="Chalkboard"/>
                <a:cs typeface="Chalkboard"/>
              </a:rPr>
              <a:t>A-&gt;C-&gt;B</a:t>
            </a:r>
            <a:r>
              <a:rPr lang="en-US" sz="2400" dirty="0" smtClean="0">
                <a:latin typeface="Chalkboard"/>
                <a:cs typeface="Chalkboard"/>
              </a:rPr>
              <a:t> = min {||Z||</a:t>
            </a:r>
            <a:r>
              <a:rPr lang="en-US" sz="2400" baseline="-25000" dirty="0" smtClean="0">
                <a:latin typeface="Chalkboard"/>
                <a:cs typeface="Chalkboard"/>
              </a:rPr>
              <a:t>A-&gt;C</a:t>
            </a:r>
            <a:r>
              <a:rPr lang="en-US" sz="2400" dirty="0" smtClean="0">
                <a:latin typeface="Chalkboard"/>
                <a:cs typeface="Chalkboard"/>
              </a:rPr>
              <a:t> ||Y||</a:t>
            </a:r>
            <a:r>
              <a:rPr lang="en-US" sz="2400" baseline="-25000" dirty="0" smtClean="0">
                <a:latin typeface="Chalkboard"/>
                <a:cs typeface="Chalkboard"/>
              </a:rPr>
              <a:t>C-&gt;B</a:t>
            </a:r>
            <a:r>
              <a:rPr lang="en-US" sz="2400" dirty="0" smtClean="0">
                <a:latin typeface="Chalkboard"/>
                <a:cs typeface="Chalkboard"/>
              </a:rPr>
              <a:t> : X=YZ}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factorization norm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06" y="2612581"/>
            <a:ext cx="82282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Let A,B be arbitrary.  C = l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baseline="30000" dirty="0" smtClean="0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Only changes are </a:t>
            </a:r>
            <a:r>
              <a:rPr lang="en-US" sz="2400" dirty="0" err="1" smtClean="0">
                <a:latin typeface="Chalkboard"/>
                <a:cs typeface="Chalkboard"/>
              </a:rPr>
              <a:t>sparsification</a:t>
            </a:r>
            <a:r>
              <a:rPr lang="en-US" sz="2400" dirty="0" smtClean="0">
                <a:latin typeface="Chalkboard"/>
                <a:cs typeface="Chalkboard"/>
              </a:rPr>
              <a:t> (cannot assume </a:t>
            </a:r>
            <a:r>
              <a:rPr lang="en-US" sz="2400" dirty="0" err="1" smtClean="0">
                <a:latin typeface="Chalkboard"/>
                <a:cs typeface="Chalkboard"/>
              </a:rPr>
              <a:t>m≤poly</a:t>
            </a:r>
            <a:r>
              <a:rPr lang="en-US" sz="2400" dirty="0" smtClean="0">
                <a:latin typeface="Chalkboard"/>
                <a:cs typeface="Chalkboard"/>
              </a:rPr>
              <a:t>(n))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and operator </a:t>
            </a:r>
            <a:r>
              <a:rPr lang="en-US" sz="2400" dirty="0" err="1" smtClean="0">
                <a:latin typeface="Chalkboard"/>
                <a:cs typeface="Chalkboard"/>
              </a:rPr>
              <a:t>Chernoff</a:t>
            </a:r>
            <a:r>
              <a:rPr lang="en-US" sz="2400" dirty="0" smtClean="0">
                <a:latin typeface="Chalkboard"/>
                <a:cs typeface="Chalkboard"/>
              </a:rPr>
              <a:t> for B.</a:t>
            </a:r>
            <a:endParaRPr lang="en-US" sz="2400" dirty="0">
              <a:latin typeface="Chalkboard"/>
              <a:cs typeface="Chalkboar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2002" y="5666095"/>
            <a:ext cx="6178288" cy="1057131"/>
            <a:chOff x="815717" y="5714475"/>
            <a:chExt cx="6178288" cy="1057131"/>
          </a:xfrm>
        </p:grpSpPr>
        <p:sp>
          <p:nvSpPr>
            <p:cNvPr id="10" name="Rounded Rectangle 9"/>
            <p:cNvSpPr/>
            <p:nvPr/>
          </p:nvSpPr>
          <p:spPr>
            <a:xfrm>
              <a:off x="815717" y="5714475"/>
              <a:ext cx="6178288" cy="1057131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result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</a:p>
            <a:p>
              <a:r>
                <a:rPr lang="en-US" sz="2400" dirty="0" smtClean="0">
                  <a:latin typeface="Chalkboard"/>
                  <a:cs typeface="Chalkboard"/>
                </a:rPr>
                <a:t>estimated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(T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(B)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 log(m)/ε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49" y="5792118"/>
              <a:ext cx="4219339" cy="43033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1521" y="3808008"/>
            <a:ext cx="6796117" cy="1702520"/>
            <a:chOff x="630359" y="3812909"/>
            <a:chExt cx="6796117" cy="1702520"/>
          </a:xfrm>
        </p:grpSpPr>
        <p:sp>
          <p:nvSpPr>
            <p:cNvPr id="15" name="TextBox 14"/>
            <p:cNvSpPr txBox="1"/>
            <p:nvPr/>
          </p:nvSpPr>
          <p:spPr>
            <a:xfrm>
              <a:off x="630359" y="3885996"/>
              <a:ext cx="66534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Type-2 constant</a:t>
              </a:r>
              <a:r>
                <a:rPr lang="en-US" sz="2400" dirty="0" smtClean="0">
                  <a:latin typeface="Chalkboard"/>
                  <a:cs typeface="Chalkboard"/>
                </a:rPr>
                <a:t>: T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(B) is smallest </a:t>
              </a:r>
              <a:r>
                <a:rPr lang="en-US" sz="2400" dirty="0" err="1" smtClean="0">
                  <a:latin typeface="Chalkboard"/>
                  <a:cs typeface="Chalkboard"/>
                </a:rPr>
                <a:t>λ</a:t>
              </a:r>
              <a:r>
                <a:rPr lang="en-US" sz="2400" dirty="0" smtClean="0">
                  <a:latin typeface="Chalkboard"/>
                  <a:cs typeface="Chalkboard"/>
                </a:rPr>
                <a:t> such that</a:t>
              </a:r>
            </a:p>
            <a:p>
              <a:endParaRPr lang="en-US" sz="2400" dirty="0">
                <a:latin typeface="Chalkboard"/>
                <a:cs typeface="Chalkboard"/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01" y="4279660"/>
              <a:ext cx="6125770" cy="112592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0359" y="3812909"/>
              <a:ext cx="6796117" cy="170252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05" y="-13211"/>
            <a:ext cx="1635795" cy="1564105"/>
          </a:xfrm>
          <a:prstGeom prst="rect">
            <a:avLst/>
          </a:prstGeom>
        </p:spPr>
      </p:pic>
      <p:sp>
        <p:nvSpPr>
          <p:cNvPr id="5" name="Heptagon 4"/>
          <p:cNvSpPr/>
          <p:nvPr/>
        </p:nvSpPr>
        <p:spPr>
          <a:xfrm>
            <a:off x="7499528" y="3457320"/>
            <a:ext cx="817439" cy="817439"/>
          </a:xfrm>
          <a:prstGeom prst="heptago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A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7409658" y="4712092"/>
            <a:ext cx="1327972" cy="95400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halkboard"/>
                <a:cs typeface="Chalkboard"/>
              </a:rPr>
              <a:t>C=l</a:t>
            </a:r>
            <a:r>
              <a:rPr lang="en-US" sz="2400" baseline="-25000" dirty="0">
                <a:latin typeface="Chalkboard"/>
                <a:cs typeface="Chalkboard"/>
              </a:rPr>
              <a:t>1</a:t>
            </a:r>
            <a:r>
              <a:rPr lang="en-US" sz="2400" baseline="30000" dirty="0">
                <a:latin typeface="Chalkboard"/>
                <a:cs typeface="Chalkboard"/>
              </a:rPr>
              <a:t>m</a:t>
            </a:r>
            <a:r>
              <a:rPr lang="en-US" sz="2400" dirty="0">
                <a:latin typeface="Chalkboard"/>
                <a:cs typeface="Chalkboard"/>
              </a:rPr>
              <a:t> </a:t>
            </a:r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7923925" y="4274759"/>
            <a:ext cx="149719" cy="437333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  <a:endCxn id="42" idx="1"/>
          </p:cNvCxnSpPr>
          <p:nvPr/>
        </p:nvCxnSpPr>
        <p:spPr>
          <a:xfrm>
            <a:off x="8073644" y="5666095"/>
            <a:ext cx="87219" cy="44499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" idx="1"/>
          </p:cNvCxnSpPr>
          <p:nvPr/>
        </p:nvCxnSpPr>
        <p:spPr>
          <a:xfrm>
            <a:off x="8316969" y="3983020"/>
            <a:ext cx="185785" cy="2410713"/>
          </a:xfrm>
          <a:prstGeom prst="curvedConnector3">
            <a:avLst>
              <a:gd name="adj1" fmla="val 386014"/>
            </a:avLst>
          </a:prstGeom>
          <a:ln w="38100" cmpd="sng">
            <a:solidFill>
              <a:srgbClr val="B50B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n 41"/>
          <p:cNvSpPr/>
          <p:nvPr/>
        </p:nvSpPr>
        <p:spPr>
          <a:xfrm>
            <a:off x="7787486" y="6111093"/>
            <a:ext cx="746753" cy="683931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094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4569" y="1415891"/>
            <a:ext cx="8083050" cy="239407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S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</a:rPr>
              <a:t>1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 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  <a:sym typeface="Wingdings"/>
              </a:rPr>
              <a:t> S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  <a:sym typeface="Wingdings"/>
              </a:rPr>
              <a:t>p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 </a:t>
            </a:r>
            <a:r>
              <a:rPr lang="en-US" sz="2400">
                <a:latin typeface="Chalkboard"/>
                <a:cs typeface="Chalkboard"/>
                <a:sym typeface="Wingdings"/>
              </a:rPr>
              <a:t>norms of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entanglement-breaking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 </a:t>
            </a:r>
            <a:r>
              <a:rPr lang="en-US" sz="2400">
                <a:solidFill>
                  <a:srgbClr val="FFFFFF"/>
                </a:solidFill>
                <a:latin typeface="Chalkboard"/>
                <a:cs typeface="Chalkboard"/>
                <a:sym typeface="Wingdings"/>
              </a:rPr>
              <a:t>channels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/>
            </a:r>
            <a:b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</a:rPr>
              <a:t>N(ρ) = ∑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tr[A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ρ]B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, where ∑</a:t>
            </a:r>
            <a:r>
              <a:rPr lang="en-US" sz="2400" baseline="-25000">
                <a:latin typeface="Chalkboard"/>
                <a:cs typeface="Chalkboard"/>
              </a:rPr>
              <a:t>i </a:t>
            </a:r>
            <a:r>
              <a:rPr lang="en-US" sz="2400">
                <a:latin typeface="Chalkboard"/>
                <a:cs typeface="Chalkboard"/>
              </a:rPr>
              <a:t>A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= I, ||B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||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 = 1.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Can estimate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||N||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p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±ε</a:t>
            </a:r>
            <a:r>
              <a:rPr lang="en-US" sz="2400">
                <a:latin typeface="Chalkboard"/>
                <a:cs typeface="Chalkboard"/>
                <a:sym typeface="Wingdings"/>
              </a:rPr>
              <a:t>in time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n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O(c)</a:t>
            </a:r>
            <a:r>
              <a:rPr lang="en-US" sz="2400">
                <a:latin typeface="Chalkboard"/>
                <a:cs typeface="Chalkboard"/>
                <a:sym typeface="Wingdings"/>
              </a:rPr>
              <a:t> where</a:t>
            </a:r>
            <a:endParaRPr lang="en-US" sz="2400" baseline="30000">
              <a:latin typeface="Chalkboard"/>
              <a:cs typeface="Chalkboard"/>
              <a:sym typeface="Wingdings"/>
            </a:endParaRPr>
          </a:p>
          <a:p>
            <a:r>
              <a:rPr lang="en-US" sz="2400">
                <a:latin typeface="Chalkboard"/>
                <a:cs typeface="Chalkboard"/>
                <a:sym typeface="Wingdings"/>
              </a:rPr>
              <a:t>c = p/ε</a:t>
            </a:r>
            <a:r>
              <a:rPr lang="en-US" sz="2400" baseline="30000">
                <a:latin typeface="Chalkboard"/>
                <a:cs typeface="Chalkboard"/>
                <a:sym typeface="Wingdings"/>
              </a:rPr>
              <a:t>2</a:t>
            </a:r>
            <a:r>
              <a:rPr lang="en-US" sz="2400">
                <a:latin typeface="Chalkboard"/>
                <a:cs typeface="Chalkboard"/>
                <a:sym typeface="Wingdings"/>
              </a:rPr>
              <a:t>				for p≥2</a:t>
            </a:r>
          </a:p>
          <a:p>
            <a:r>
              <a:rPr lang="en-US" sz="2400">
                <a:latin typeface="Chalkboard"/>
                <a:cs typeface="Chalkboard"/>
                <a:sym typeface="Wingdings"/>
              </a:rPr>
              <a:t>c = (p/ε</a:t>
            </a:r>
            <a:r>
              <a:rPr lang="en-US" sz="2400" baseline="30000">
                <a:latin typeface="Chalkboard"/>
                <a:cs typeface="Chalkboard"/>
                <a:sym typeface="Wingdings"/>
              </a:rPr>
              <a:t>p</a:t>
            </a:r>
            <a:r>
              <a:rPr lang="en-US" sz="2400">
                <a:latin typeface="Chalkboard"/>
                <a:cs typeface="Chalkboard"/>
                <a:sym typeface="Wingdings"/>
              </a:rPr>
              <a:t>)</a:t>
            </a:r>
            <a:r>
              <a:rPr lang="en-US" sz="2400" baseline="30000">
                <a:latin typeface="Chalkboard"/>
                <a:cs typeface="Chalkboard"/>
                <a:sym typeface="Wingdings"/>
              </a:rPr>
              <a:t>1/(p-1)</a:t>
            </a:r>
            <a:r>
              <a:rPr lang="en-US" sz="2400">
                <a:latin typeface="Chalkboard"/>
                <a:cs typeface="Chalkboard"/>
                <a:sym typeface="Wingdings"/>
              </a:rPr>
              <a:t>			for 1&lt;p&lt;2</a:t>
            </a:r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(uses bounds on T</a:t>
            </a:r>
            <a:r>
              <a:rPr lang="en-US" sz="2400" baseline="-25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(S</a:t>
            </a:r>
            <a:r>
              <a:rPr lang="en-US" sz="2400" baseline="-25000">
                <a:latin typeface="Chalkboard"/>
                <a:cs typeface="Chalkboard"/>
              </a:rPr>
              <a:t>p</a:t>
            </a:r>
            <a:r>
              <a:rPr lang="en-US" sz="2400">
                <a:latin typeface="Chalkboard"/>
                <a:cs typeface="Chalkboard"/>
              </a:rPr>
              <a:t>) from [Ball-Carlen-Lieb </a:t>
            </a:r>
            <a:r>
              <a:rPr lang="fr-FR" sz="2400">
                <a:latin typeface="Chalkboard"/>
                <a:cs typeface="Chalkboard"/>
              </a:rPr>
              <a:t>’</a:t>
            </a:r>
            <a:r>
              <a:rPr lang="en-US" sz="2400">
                <a:latin typeface="Chalkboard"/>
                <a:cs typeface="Chalkboard"/>
              </a:rPr>
              <a:t>94</a:t>
            </a:r>
            <a:r>
              <a:rPr lang="en-US" sz="2400" smtClean="0">
                <a:latin typeface="Chalkboard"/>
                <a:cs typeface="Chalkboard"/>
              </a:rPr>
              <a:t>]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09" y="3943453"/>
            <a:ext cx="3840608" cy="163518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Chalkboard"/>
                <a:cs typeface="Chalkboard"/>
              </a:rPr>
              <a:t>low-rank measurements: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Sep</a:t>
            </a:r>
            <a:r>
              <a:rPr lang="en-US" sz="2400" dirty="0" smtClean="0">
                <a:latin typeface="Chalkboard"/>
                <a:cs typeface="Chalkboard"/>
              </a:rPr>
              <a:t>(∑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A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err="1" smtClean="0">
                <a:latin typeface="Chalkboard"/>
                <a:cs typeface="Chalkboard"/>
              </a:rPr>
              <a:t>⊗B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)±</a:t>
            </a:r>
            <a:r>
              <a:rPr lang="en-US" sz="2400" dirty="0" err="1" smtClean="0">
                <a:latin typeface="Chalkboard"/>
                <a:cs typeface="Chalkboard"/>
              </a:rPr>
              <a:t>εfor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err="1" smtClean="0">
                <a:latin typeface="Chalkboard"/>
                <a:cs typeface="Chalkboard"/>
              </a:rPr>
              <a:t>|A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|=1, ||B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||</a:t>
            </a:r>
            <a:r>
              <a:rPr lang="en-US" sz="2400" baseline="-25000" dirty="0" smtClean="0">
                <a:latin typeface="Chalkboard"/>
                <a:cs typeface="Chalkboard"/>
              </a:rPr>
              <a:t>∞</a:t>
            </a:r>
            <a:r>
              <a:rPr lang="en-US" sz="2400" dirty="0" smtClean="0">
                <a:latin typeface="Chalkboard"/>
                <a:cs typeface="Chalkboard"/>
              </a:rPr>
              <a:t>≤1,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rank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≤r</a:t>
            </a:r>
            <a:endParaRPr lang="en-US" sz="2400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in time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solidFill>
                  <a:srgbClr val="FFFF00"/>
                </a:solidFill>
                <a:latin typeface="Chalkboard"/>
                <a:cs typeface="Chalkboard"/>
              </a:rPr>
              <a:t>O</a:t>
            </a:r>
            <a:r>
              <a:rPr lang="en-US" sz="24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(r/ε</a:t>
            </a:r>
            <a:r>
              <a:rPr lang="en-US" sz="2400" baseline="50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)</a:t>
            </a:r>
            <a:endParaRPr lang="en-US" sz="2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84095" y="3943453"/>
            <a:ext cx="4451048" cy="1729214"/>
            <a:chOff x="4584095" y="3943453"/>
            <a:chExt cx="4451048" cy="1729214"/>
          </a:xfrm>
        </p:grpSpPr>
        <p:sp>
          <p:nvSpPr>
            <p:cNvPr id="9" name="Rounded Rectangle 8"/>
            <p:cNvSpPr/>
            <p:nvPr/>
          </p:nvSpPr>
          <p:spPr>
            <a:xfrm>
              <a:off x="4584095" y="3943453"/>
              <a:ext cx="4451048" cy="1729214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l</a:t>
              </a:r>
              <a:r>
                <a:rPr lang="en-US" sz="2400" baseline="-25000" dirty="0">
                  <a:solidFill>
                    <a:schemeClr val="accent4"/>
                  </a:solidFill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  <a:sym typeface="Wingdings"/>
                </a:rPr>
                <a:t>l</a:t>
              </a:r>
              <a:r>
                <a:rPr lang="en-US" sz="2400" baseline="-25000" dirty="0" smtClean="0">
                  <a:solidFill>
                    <a:schemeClr val="accent4"/>
                  </a:solidFill>
                  <a:latin typeface="Chalkboard"/>
                  <a:cs typeface="Chalkboard"/>
                  <a:sym typeface="Wingdings"/>
                </a:rPr>
                <a:t>p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  <a:sym typeface="Wingdings"/>
                </a:rPr>
                <a:t> for even p≥4</a:t>
              </a:r>
              <a:endParaRPr lang="en-US" sz="2400" dirty="0" smtClean="0">
                <a:solidFill>
                  <a:schemeClr val="accent4"/>
                </a:solidFill>
                <a:latin typeface="Chalkboard"/>
                <a:cs typeface="Chalkboard"/>
              </a:endParaRPr>
            </a:p>
            <a:p>
              <a:endParaRPr lang="en-US" sz="2400" dirty="0" smtClean="0">
                <a:latin typeface="Chalkboard"/>
                <a:cs typeface="Chalkboard"/>
              </a:endParaRPr>
            </a:p>
            <a:p>
              <a:endParaRPr lang="en-US" sz="2400" dirty="0">
                <a:latin typeface="Chalkboard"/>
                <a:cs typeface="Chalkboard"/>
              </a:endParaRPr>
            </a:p>
            <a:p>
              <a:r>
                <a:rPr lang="en-US" sz="2400" dirty="0" smtClean="0">
                  <a:latin typeface="Chalkboard"/>
                  <a:cs typeface="Chalkboard"/>
                </a:rPr>
                <a:t>in time </a:t>
              </a:r>
              <a:r>
                <a:rPr lang="en-US" sz="2400" dirty="0" err="1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400" baseline="30000" dirty="0" err="1" smtClean="0">
                  <a:solidFill>
                    <a:srgbClr val="FFFF00"/>
                  </a:solidFill>
                  <a:latin typeface="Chalkboard"/>
                  <a:cs typeface="Chalkboard"/>
                </a:rPr>
                <a:t>O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(p/ε</a:t>
              </a:r>
              <a:r>
                <a:rPr lang="en-US" sz="2400" baseline="5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400" baseline="300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)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986" y="4580134"/>
              <a:ext cx="4274681" cy="4675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65238" y="6047619"/>
            <a:ext cx="831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halkboard"/>
                <a:cs typeface="Chalkboard"/>
              </a:rPr>
              <a:t>Multipartite versions of 1-LOCC norm too [cf. Li-Smith ‘14]</a:t>
            </a:r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936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-140664"/>
            <a:ext cx="7770813" cy="976622"/>
          </a:xfrm>
        </p:spPr>
        <p:txBody>
          <a:bodyPr/>
          <a:lstStyle/>
          <a:p>
            <a:r>
              <a:rPr lang="en-US" dirty="0" err="1"/>
              <a:t>ε</a:t>
            </a:r>
            <a:r>
              <a:rPr lang="en-US" dirty="0"/>
              <a:t>-nets vs. </a:t>
            </a:r>
            <a:r>
              <a:rPr lang="en-US" dirty="0" err="1" smtClean="0"/>
              <a:t>SoS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99213"/>
              </p:ext>
            </p:extLst>
          </p:nvPr>
        </p:nvGraphicFramePr>
        <p:xfrm>
          <a:off x="383416" y="936074"/>
          <a:ext cx="8180012" cy="575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662"/>
                <a:gridCol w="2775610"/>
                <a:gridCol w="2968740"/>
              </a:tblGrid>
              <a:tr h="449344"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ε-nets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SoS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/info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theory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780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p∈Δ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p</a:t>
                      </a:r>
                      <a:r>
                        <a:rPr lang="en-US" sz="2400" baseline="30000" dirty="0" err="1" smtClean="0">
                          <a:latin typeface="Chalkboard"/>
                          <a:cs typeface="Chalkboard"/>
                        </a:rPr>
                        <a:t>T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Ap</a:t>
                      </a:r>
                      <a:endParaRPr lang="en-US" sz="2400" dirty="0" smtClean="0">
                        <a:latin typeface="Chalkboard"/>
                        <a:cs typeface="Chalkboard"/>
                      </a:endParaRP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BK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baseline="0" smtClean="0">
                          <a:latin typeface="Chalkboard"/>
                          <a:cs typeface="Chalkboard"/>
                        </a:rPr>
                        <a:t>02, </a:t>
                      </a:r>
                      <a:r>
                        <a:rPr lang="en-US" sz="2400" smtClean="0">
                          <a:latin typeface="Chalkboard"/>
                          <a:cs typeface="Chalkboard"/>
                        </a:rPr>
                        <a:t>KLP</a:t>
                      </a:r>
                      <a:r>
                        <a:rPr lang="en-US" sz="2400" baseline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‘06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DF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80</a:t>
                      </a:r>
                      <a:br>
                        <a:rPr lang="en-US" sz="24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BK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02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KLP ‘06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78096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approx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 Nash</a:t>
                      </a:r>
                    </a:p>
                    <a:p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LMM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03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HNW ‘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16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8219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free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AIM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13</a:t>
                      </a:r>
                    </a:p>
                  </a:txBody>
                  <a:tcPr/>
                </a:tc>
              </a:tr>
              <a:tr h="82197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unique games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ABS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10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BRS ‘11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82197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small-set expansion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ABS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10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BBHKSZ </a:t>
                      </a:r>
                      <a:r>
                        <a:rPr lang="fr-FR" sz="2400" dirty="0" smtClean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12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12806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Sep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SW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>
                          <a:latin typeface="Chalkboard"/>
                          <a:cs typeface="Chalkboard"/>
                        </a:rPr>
                        <a:t>‘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11</a:t>
                      </a:r>
                      <a:br>
                        <a:rPr lang="en-US" sz="2400" baseline="0" dirty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H 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‘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15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BCY ‘10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H </a:t>
                      </a:r>
                      <a:r>
                        <a:rPr lang="fr-FR" sz="2400" dirty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12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>
                          <a:latin typeface="Chalkboard"/>
                          <a:cs typeface="Chalkboard"/>
                        </a:rPr>
                        <a:t>BKS ‘13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21023"/>
            <a:ext cx="8361438" cy="1429871"/>
          </a:xfrm>
        </p:spPr>
        <p:txBody>
          <a:bodyPr>
            <a:normAutofit fontScale="90000"/>
          </a:bodyPr>
          <a:lstStyle/>
          <a:p>
            <a:r>
              <a:rPr lang="en-US" smtClean="0"/>
              <a:t>simplest version: </a:t>
            </a:r>
            <a:r>
              <a:rPr lang="en-US" dirty="0" smtClean="0"/>
              <a:t>polynomial optimization over the simplex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241" y="1793790"/>
            <a:ext cx="53365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halkboard"/>
                <a:cs typeface="Chalkboard"/>
              </a:rPr>
              <a:t>Δ</a:t>
            </a:r>
            <a:r>
              <a:rPr lang="en-US" sz="3200" baseline="-25000" dirty="0" err="1" smtClean="0">
                <a:latin typeface="Chalkboard"/>
                <a:cs typeface="Chalkboard"/>
              </a:rPr>
              <a:t>n</a:t>
            </a:r>
            <a:r>
              <a:rPr lang="en-US" sz="3200" dirty="0">
                <a:latin typeface="Chalkboard"/>
                <a:cs typeface="Chalkboard"/>
              </a:rPr>
              <a:t> </a:t>
            </a:r>
            <a:r>
              <a:rPr lang="en-US" sz="3200" dirty="0" smtClean="0">
                <a:latin typeface="Chalkboard"/>
                <a:cs typeface="Chalkboard"/>
              </a:rPr>
              <a:t>= {</a:t>
            </a:r>
            <a:r>
              <a:rPr lang="en-US" sz="3200" dirty="0" err="1" smtClean="0">
                <a:latin typeface="Chalkboard"/>
                <a:cs typeface="Chalkboard"/>
              </a:rPr>
              <a:t>p∈</a:t>
            </a:r>
            <a:r>
              <a:rPr lang="en-US" sz="3200" dirty="0" err="1" smtClean="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3200" baseline="30000" dirty="0" err="1" smtClean="0">
                <a:latin typeface="Chalkboard"/>
                <a:ea typeface="msbm10"/>
                <a:cs typeface="msbm10"/>
              </a:rPr>
              <a:t>n</a:t>
            </a:r>
            <a:r>
              <a:rPr lang="en-US" sz="3200" dirty="0" smtClean="0">
                <a:latin typeface="Chalkboard"/>
                <a:cs typeface="Chalkboard"/>
              </a:rPr>
              <a:t> : p≥0, ∑</a:t>
            </a:r>
            <a:r>
              <a:rPr lang="en-US" sz="3200" baseline="-25000" dirty="0" err="1" smtClean="0">
                <a:latin typeface="Chalkboard"/>
                <a:cs typeface="Chalkboard"/>
              </a:rPr>
              <a:t>i</a:t>
            </a:r>
            <a:r>
              <a:rPr lang="en-US" sz="3200" dirty="0" smtClean="0">
                <a:latin typeface="Chalkboard"/>
                <a:cs typeface="Chalkboard"/>
              </a:rPr>
              <a:t> p</a:t>
            </a:r>
            <a:r>
              <a:rPr lang="en-US" sz="3200" baseline="-25000" dirty="0" smtClean="0">
                <a:latin typeface="Chalkboard"/>
                <a:cs typeface="Chalkboard"/>
              </a:rPr>
              <a:t>i</a:t>
            </a:r>
            <a:r>
              <a:rPr lang="en-US" sz="3200" dirty="0" smtClean="0">
                <a:latin typeface="Chalkboard"/>
                <a:cs typeface="Chalkboard"/>
              </a:rPr>
              <a:t> = 1}</a:t>
            </a:r>
            <a:endParaRPr lang="en-US" sz="32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94" y="2390661"/>
            <a:ext cx="868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Given homogenous degree-d poly f(p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, …, </a:t>
            </a:r>
            <a:r>
              <a:rPr lang="en-US" sz="2400" dirty="0" err="1">
                <a:latin typeface="Chalkboard"/>
                <a:cs typeface="Chalkboard"/>
              </a:rPr>
              <a:t>p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), find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dirty="0" smtClean="0">
                <a:latin typeface="Chalkboard"/>
                <a:cs typeface="Chalkboard"/>
              </a:rPr>
              <a:t> f(p).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1993" y="1572390"/>
            <a:ext cx="8527131" cy="141513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latin typeface="Chalkboard"/>
              <a:cs typeface="Chalkboar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229" y="3151321"/>
            <a:ext cx="7327441" cy="80935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E8950E"/>
                </a:solidFill>
                <a:latin typeface="Chalkboard"/>
                <a:cs typeface="Chalkboard"/>
              </a:rPr>
              <a:t>NP-complete</a:t>
            </a:r>
            <a:r>
              <a:rPr lang="en-US" sz="2400" dirty="0">
                <a:latin typeface="Chalkboard"/>
                <a:cs typeface="Chalkboard"/>
              </a:rPr>
              <a:t>: given graph G with clique number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α</a:t>
            </a:r>
            <a:r>
              <a:rPr lang="en-US" sz="2400" dirty="0">
                <a:latin typeface="Chalkboard"/>
                <a:cs typeface="Chalkboard"/>
              </a:rPr>
              <a:t>,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30000" dirty="0" err="1" smtClean="0">
                <a:latin typeface="Chalkboard"/>
                <a:cs typeface="Chalkboard"/>
              </a:rPr>
              <a:t>T</a:t>
            </a:r>
            <a:r>
              <a:rPr lang="en-US" sz="2400" dirty="0" err="1" smtClean="0">
                <a:latin typeface="Chalkboard"/>
                <a:cs typeface="Chalkboard"/>
              </a:rPr>
              <a:t>Ap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cs typeface="Chalkboard"/>
              </a:rPr>
              <a:t>= 1 – 1/α</a:t>
            </a:r>
            <a:r>
              <a:rPr lang="en-US" sz="2400" dirty="0" smtClean="0">
                <a:latin typeface="Chalkboard"/>
                <a:cs typeface="Chalkboard"/>
              </a:rPr>
              <a:t>.    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 [</a:t>
            </a:r>
            <a:r>
              <a:rPr lang="en-US" sz="2400" dirty="0" err="1" smtClean="0">
                <a:latin typeface="Chalkboard"/>
                <a:cs typeface="Chalkboard"/>
              </a:rPr>
              <a:t>Motzkin</a:t>
            </a:r>
            <a:r>
              <a:rPr lang="en-US" sz="2400" dirty="0" smtClean="0">
                <a:latin typeface="Chalkboard"/>
                <a:cs typeface="Chalkboard"/>
              </a:rPr>
              <a:t>-Strauss, ‘65]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1993" y="4252694"/>
            <a:ext cx="8518673" cy="235130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halkboard"/>
                <a:cs typeface="Chalkboard"/>
              </a:rPr>
              <a:t>Approximation algorithms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halkboard"/>
                <a:cs typeface="Chalkboard"/>
              </a:rPr>
              <a:t>Net: Enumerate over all points in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(k)</a:t>
            </a:r>
            <a:r>
              <a:rPr lang="en-US" sz="2400" dirty="0">
                <a:latin typeface="Chalkboard"/>
                <a:cs typeface="Chalkboard"/>
              </a:rPr>
              <a:t> := </a:t>
            </a:r>
            <a:r>
              <a:rPr lang="en-US" sz="2400" dirty="0" err="1"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latin typeface="Chalkboard"/>
                <a:cs typeface="Chalkboard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 ∩ </a:t>
            </a:r>
            <a:r>
              <a:rPr lang="en-US" sz="2400" dirty="0">
                <a:latin typeface="msbm10"/>
                <a:ea typeface="msbm10"/>
                <a:cs typeface="msbm10"/>
              </a:rPr>
              <a:t>Z</a:t>
            </a:r>
            <a:r>
              <a:rPr lang="en-US" sz="2400" baseline="30000" dirty="0">
                <a:latin typeface="Chalkboard"/>
                <a:ea typeface="msbm10"/>
                <a:cs typeface="msbm10"/>
              </a:rPr>
              <a:t>n</a:t>
            </a:r>
            <a:r>
              <a:rPr lang="en-US" sz="2400" dirty="0">
                <a:latin typeface="Chalkboard"/>
                <a:cs typeface="Chalkboard"/>
              </a:rPr>
              <a:t>/k.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halkboard"/>
                <a:cs typeface="Chalkboard"/>
              </a:rPr>
              <a:t>Hierarchy: min </a:t>
            </a:r>
            <a:r>
              <a:rPr lang="en-US" sz="2400" dirty="0" err="1">
                <a:latin typeface="Chalkboard"/>
                <a:cs typeface="Chalkboard"/>
              </a:rPr>
              <a:t>λs.t</a:t>
            </a:r>
            <a:r>
              <a:rPr lang="en-US" sz="2400" dirty="0">
                <a:latin typeface="Chalkboard"/>
                <a:cs typeface="Chalkboard"/>
              </a:rPr>
              <a:t>. (∑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>
                <a:latin typeface="Chalkboard"/>
                <a:cs typeface="Chalkboard"/>
              </a:rPr>
              <a:t>k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>
                <a:latin typeface="Chalkboard"/>
                <a:cs typeface="Chalkboard"/>
              </a:rPr>
              <a:t>λ</a:t>
            </a:r>
            <a:r>
              <a:rPr lang="en-US" sz="2400" dirty="0">
                <a:latin typeface="Chalkboard"/>
                <a:cs typeface="Chalkboard"/>
              </a:rPr>
              <a:t>(∑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>
                <a:latin typeface="Chalkboard"/>
                <a:cs typeface="Chalkboard"/>
              </a:rPr>
              <a:t>d</a:t>
            </a:r>
            <a:r>
              <a:rPr lang="en-US" sz="2400" dirty="0" smtClean="0">
                <a:latin typeface="Chalkboard"/>
                <a:cs typeface="Chalkboard"/>
              </a:rPr>
              <a:t>-f(p)) </a:t>
            </a:r>
            <a:r>
              <a:rPr lang="en-US" sz="2400" dirty="0">
                <a:latin typeface="Chalkboard"/>
                <a:cs typeface="Chalkboard"/>
              </a:rPr>
              <a:t>has all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nonnegative coefficients</a:t>
            </a:r>
            <a:r>
              <a:rPr lang="en-US" sz="2400" dirty="0" smtClean="0">
                <a:latin typeface="Chalkboard"/>
                <a:cs typeface="Chalkboard"/>
              </a:rPr>
              <a:t>.</a:t>
            </a:r>
          </a:p>
          <a:p>
            <a:r>
              <a:rPr lang="en-US" sz="2400" dirty="0" err="1" smtClean="0">
                <a:solidFill>
                  <a:schemeClr val="accent4"/>
                </a:solidFill>
                <a:latin typeface="Chalkboard"/>
                <a:cs typeface="Chalkboard"/>
              </a:rPr>
              <a:t>Thm</a:t>
            </a:r>
            <a:r>
              <a:rPr lang="en-US" sz="2400" dirty="0" smtClean="0">
                <a:latin typeface="Chalkboard"/>
                <a:cs typeface="Chalkboard"/>
              </a:rPr>
              <a:t>: Each gives error ≤ (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dirty="0" err="1" smtClean="0">
                <a:latin typeface="Chalkboard"/>
                <a:cs typeface="Chalkboard"/>
              </a:rPr>
              <a:t>f</a:t>
            </a:r>
            <a:r>
              <a:rPr lang="en-US" sz="2400" dirty="0" smtClean="0">
                <a:latin typeface="Chalkboard"/>
                <a:cs typeface="Chalkboard"/>
              </a:rPr>
              <a:t>(p)-</a:t>
            </a:r>
            <a:r>
              <a:rPr lang="en-US" sz="2400" dirty="0" err="1" smtClean="0">
                <a:latin typeface="Chalkboard"/>
                <a:cs typeface="Chalkboard"/>
              </a:rPr>
              <a:t>min</a:t>
            </a:r>
            <a:r>
              <a:rPr lang="en-US" sz="2400" baseline="-25000" dirty="0" err="1" smtClean="0">
                <a:latin typeface="Chalkboard"/>
                <a:cs typeface="Chalkboard"/>
              </a:rPr>
              <a:t>p</a:t>
            </a:r>
            <a:r>
              <a:rPr lang="en-US" sz="2400" dirty="0" err="1" smtClean="0">
                <a:latin typeface="Chalkboard"/>
                <a:cs typeface="Chalkboard"/>
              </a:rPr>
              <a:t>f</a:t>
            </a:r>
            <a:r>
              <a:rPr lang="en-US" sz="2400" dirty="0" smtClean="0">
                <a:latin typeface="Chalkboard"/>
                <a:cs typeface="Chalkboard"/>
              </a:rPr>
              <a:t>(p)) </a:t>
            </a:r>
            <a:r>
              <a:rPr lang="en-US" sz="2400" dirty="0" err="1" smtClean="0">
                <a:latin typeface="Chalkboard"/>
                <a:cs typeface="Chalkboard"/>
              </a:rPr>
              <a:t>exp</a:t>
            </a:r>
            <a:r>
              <a:rPr lang="en-US" sz="2400" dirty="0" smtClean="0">
                <a:latin typeface="Chalkboard"/>
                <a:cs typeface="Chalkboard"/>
              </a:rPr>
              <a:t>(d) / k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in time </a:t>
            </a:r>
            <a:r>
              <a:rPr lang="en-US" sz="2400" dirty="0" err="1" smtClean="0">
                <a:latin typeface="Chalkboard"/>
                <a:cs typeface="Chalkboard"/>
              </a:rPr>
              <a:t>n</a:t>
            </a:r>
            <a:r>
              <a:rPr lang="en-US" sz="2400" baseline="30000" dirty="0" err="1" smtClean="0">
                <a:latin typeface="Chalkboard"/>
                <a:cs typeface="Chalkboard"/>
              </a:rPr>
              <a:t>O</a:t>
            </a:r>
            <a:r>
              <a:rPr lang="en-US" sz="2400" baseline="30000" dirty="0" smtClean="0">
                <a:latin typeface="Chalkboard"/>
                <a:cs typeface="Chalkboard"/>
              </a:rPr>
              <a:t>(k)</a:t>
            </a:r>
            <a:r>
              <a:rPr lang="en-US" sz="2400" dirty="0" smtClean="0">
                <a:latin typeface="Chalkboard"/>
                <a:cs typeface="Chalkboard"/>
              </a:rPr>
              <a:t>.             [de Klerk, Laurent, </a:t>
            </a:r>
            <a:r>
              <a:rPr lang="en-US" sz="2400" dirty="0" err="1" smtClean="0">
                <a:latin typeface="Chalkboard"/>
                <a:cs typeface="Chalkboard"/>
              </a:rPr>
              <a:t>Parrilo</a:t>
            </a:r>
            <a:r>
              <a:rPr lang="en-US" sz="2400" dirty="0" smtClean="0">
                <a:latin typeface="Chalkboard"/>
                <a:cs typeface="Chalkboard"/>
              </a:rPr>
              <a:t>, </a:t>
            </a:r>
            <a:r>
              <a:rPr lang="fr-FR" sz="2400" dirty="0" smtClean="0">
                <a:latin typeface="Chalkboard"/>
                <a:cs typeface="Chalkboard"/>
              </a:rPr>
              <a:t>’</a:t>
            </a:r>
            <a:r>
              <a:rPr lang="en-US" sz="2400" dirty="0" smtClean="0">
                <a:latin typeface="Chalkboard"/>
                <a:cs typeface="Chalkboard"/>
              </a:rPr>
              <a:t>06]</a:t>
            </a:r>
          </a:p>
        </p:txBody>
      </p:sp>
    </p:spTree>
    <p:extLst>
      <p:ext uri="{BB962C8B-B14F-4D97-AF65-F5344CB8AC3E}">
        <p14:creationId xmlns:p14="http://schemas.microsoft.com/office/powerpoint/2010/main" val="383212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sum-of-squares (</a:t>
            </a:r>
            <a:r>
              <a:rPr lang="en-US" dirty="0" err="1" smtClean="0"/>
              <a:t>SoS</a:t>
            </a:r>
            <a:r>
              <a:rPr lang="en-US" dirty="0" smtClean="0"/>
              <a:t>) proofs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1324" y="1575218"/>
            <a:ext cx="1395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FFFF00"/>
                </a:solidFill>
                <a:latin typeface="Chalkboard"/>
              </a:rPr>
              <a:t>Axioms:</a:t>
            </a:r>
            <a:br>
              <a:rPr lang="en-US" sz="2400" dirty="0">
                <a:solidFill>
                  <a:srgbClr val="FFFF00"/>
                </a:solidFill>
                <a:latin typeface="Chalkboard"/>
              </a:rPr>
            </a:br>
            <a:r>
              <a:rPr lang="en-US" sz="2400" dirty="0">
                <a:solidFill>
                  <a:prstClr val="white"/>
                </a:solidFill>
                <a:latin typeface="Chalkboard"/>
              </a:rPr>
              <a:t>g</a:t>
            </a:r>
            <a:r>
              <a:rPr lang="en-US" sz="2400" baseline="-25000" dirty="0">
                <a:solidFill>
                  <a:prstClr val="white"/>
                </a:solidFill>
                <a:latin typeface="Chalkboard"/>
              </a:rPr>
              <a:t>1</a:t>
            </a:r>
            <a:r>
              <a:rPr lang="en-US" sz="2400" dirty="0">
                <a:solidFill>
                  <a:prstClr val="white"/>
                </a:solidFill>
                <a:latin typeface="Chalkboard"/>
              </a:rPr>
              <a:t>(x) ≥ 0</a:t>
            </a:r>
          </a:p>
          <a:p>
            <a:pPr defTabSz="914400"/>
            <a:r>
              <a:rPr lang="en-US" sz="2400" dirty="0">
                <a:solidFill>
                  <a:prstClr val="white"/>
                </a:solidFill>
                <a:latin typeface="MT Extra"/>
                <a:sym typeface="MT Extra"/>
              </a:rPr>
              <a:t>    </a:t>
            </a:r>
            <a:endParaRPr lang="en-US" sz="2400" dirty="0">
              <a:solidFill>
                <a:prstClr val="white"/>
              </a:solidFill>
              <a:latin typeface="MT Extra"/>
            </a:endParaRPr>
          </a:p>
          <a:p>
            <a:pPr defTabSz="914400"/>
            <a:r>
              <a:rPr lang="en-US" sz="2400" dirty="0" err="1">
                <a:solidFill>
                  <a:prstClr val="white"/>
                </a:solidFill>
                <a:latin typeface="Chalkboard"/>
              </a:rPr>
              <a:t>g</a:t>
            </a:r>
            <a:r>
              <a:rPr lang="en-US" sz="2400" baseline="-25000" dirty="0" err="1">
                <a:solidFill>
                  <a:prstClr val="white"/>
                </a:solidFill>
                <a:latin typeface="Chalkboard"/>
              </a:rPr>
              <a:t>m</a:t>
            </a:r>
            <a:r>
              <a:rPr lang="en-US" sz="2400" dirty="0">
                <a:solidFill>
                  <a:prstClr val="white"/>
                </a:solidFill>
                <a:latin typeface="Chalkboard"/>
              </a:rPr>
              <a:t>(x) ≥ 0</a:t>
            </a:r>
          </a:p>
          <a:p>
            <a:pPr defTabSz="914400"/>
            <a:endParaRPr lang="en-US" sz="2400" dirty="0">
              <a:solidFill>
                <a:prstClr val="white"/>
              </a:solidFill>
              <a:latin typeface="Chalkboard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14150" y="2661997"/>
            <a:ext cx="1209023" cy="4518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halkboard"/>
              </a:rPr>
              <a:t>derive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6270" y="2615006"/>
            <a:ext cx="138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>
                <a:solidFill>
                  <a:prstClr val="white"/>
                </a:solidFill>
                <a:latin typeface="Chalkboard"/>
              </a:rPr>
              <a:t>f(x) ≤ </a:t>
            </a:r>
            <a:r>
              <a:rPr lang="en-US" sz="2800">
                <a:solidFill>
                  <a:prstClr val="white"/>
                </a:solidFill>
                <a:latin typeface="cmmi10"/>
                <a:ea typeface="cmmi10"/>
                <a:cs typeface="cmmi10"/>
              </a:rPr>
              <a:t>¸</a:t>
            </a:r>
            <a:endParaRPr lang="en-US" sz="2800">
              <a:solidFill>
                <a:prstClr val="white"/>
              </a:solidFill>
              <a:latin typeface="cmmi1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1324" y="3718010"/>
            <a:ext cx="7043136" cy="2859687"/>
            <a:chOff x="1111324" y="3718010"/>
            <a:chExt cx="7043136" cy="2859687"/>
          </a:xfrm>
        </p:grpSpPr>
        <p:sp>
          <p:nvSpPr>
            <p:cNvPr id="8" name="TextBox 7"/>
            <p:cNvSpPr txBox="1"/>
            <p:nvPr/>
          </p:nvSpPr>
          <p:spPr>
            <a:xfrm>
              <a:off x="1111324" y="3718010"/>
              <a:ext cx="499405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400" dirty="0">
                  <a:solidFill>
                    <a:srgbClr val="FFFF00"/>
                  </a:solidFill>
                  <a:latin typeface="Chalkboard"/>
                </a:rPr>
                <a:t>Rules:</a:t>
              </a:r>
              <a:br>
                <a:rPr lang="en-US" sz="2400" dirty="0">
                  <a:solidFill>
                    <a:srgbClr val="FFFF00"/>
                  </a:solidFill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latin typeface="Chalkboard"/>
                </a:rPr>
                <a:t>1. polynomial operations</a:t>
              </a:r>
              <a:br>
                <a:rPr lang="en-US" sz="2400" dirty="0">
                  <a:solidFill>
                    <a:prstClr val="white"/>
                  </a:solidFill>
                  <a:latin typeface="Chalkboard"/>
                </a:rPr>
              </a:br>
              <a:r>
                <a:rPr lang="en-US" sz="2400" dirty="0" smtClean="0">
                  <a:solidFill>
                    <a:prstClr val="white"/>
                  </a:solidFill>
                  <a:latin typeface="Chalkboard"/>
                </a:rPr>
                <a:t>2. </a:t>
              </a:r>
              <a:r>
                <a:rPr lang="en-US" sz="2400" dirty="0">
                  <a:solidFill>
                    <a:prstClr val="white"/>
                  </a:solidFill>
                  <a:latin typeface="Chalkboard"/>
                </a:rPr>
                <a:t>intermediate polys have </a:t>
              </a:r>
              <a:r>
                <a:rPr lang="en-US" sz="2400" dirty="0" err="1">
                  <a:solidFill>
                    <a:prstClr val="white"/>
                  </a:solidFill>
                  <a:latin typeface="Chalkboard"/>
                </a:rPr>
                <a:t>deg</a:t>
              </a:r>
              <a:r>
                <a:rPr lang="en-US" sz="2400" dirty="0">
                  <a:solidFill>
                    <a:prstClr val="white"/>
                  </a:solidFill>
                  <a:latin typeface="Chalkboard"/>
                </a:rPr>
                <a:t> ≤ </a:t>
              </a:r>
              <a:r>
                <a:rPr lang="en-US" sz="2400" dirty="0" smtClean="0">
                  <a:solidFill>
                    <a:prstClr val="white"/>
                  </a:solidFill>
                  <a:latin typeface="Chalkboard"/>
                </a:rPr>
                <a:t>k</a:t>
              </a:r>
            </a:p>
            <a:p>
              <a:pPr defTabSz="914400"/>
              <a:r>
                <a:rPr lang="en-US" sz="2400" dirty="0" smtClean="0">
                  <a:solidFill>
                    <a:prstClr val="white"/>
                  </a:solidFill>
                </a:rPr>
                <a:t>3. [optional: changes LP to SDP]</a:t>
              </a:r>
              <a:br>
                <a:rPr lang="en-US" sz="2400" dirty="0" smtClean="0">
                  <a:solidFill>
                    <a:prstClr val="white"/>
                  </a:solidFill>
                </a:rPr>
              </a:br>
              <a:r>
                <a:rPr lang="en-US" sz="2400" dirty="0" smtClean="0">
                  <a:solidFill>
                    <a:prstClr val="white"/>
                  </a:solidFill>
                </a:rPr>
                <a:t>r</a:t>
              </a:r>
              <a:r>
                <a:rPr lang="en-US" sz="2400" dirty="0">
                  <a:solidFill>
                    <a:prstClr val="white"/>
                  </a:solidFill>
                </a:rPr>
                <a:t>(x)</a:t>
              </a:r>
              <a:r>
                <a:rPr lang="en-US" sz="2400" baseline="30000" dirty="0">
                  <a:solidFill>
                    <a:prstClr val="white"/>
                  </a:solidFill>
                </a:rPr>
                <a:t>2</a:t>
              </a:r>
              <a:r>
                <a:rPr lang="en-US" sz="2400" dirty="0">
                  <a:solidFill>
                    <a:prstClr val="white"/>
                  </a:solidFill>
                </a:rPr>
                <a:t> ≥ 0 for any polynomial r(x</a:t>
              </a:r>
              <a:r>
                <a:rPr lang="en-US" sz="2400" dirty="0" smtClean="0">
                  <a:solidFill>
                    <a:prstClr val="white"/>
                  </a:solidFill>
                </a:rPr>
                <a:t>)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5563" y="6177587"/>
              <a:ext cx="4038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>
                  <a:solidFill>
                    <a:prstClr val="white"/>
                  </a:solidFill>
                  <a:latin typeface="Chalkboard"/>
                </a:rPr>
                <a:t>“Positivestellensatz” [Stengel </a:t>
              </a:r>
              <a:r>
                <a:rPr lang="fr-FR" sz="2000">
                  <a:solidFill>
                    <a:prstClr val="white"/>
                  </a:solidFill>
                  <a:latin typeface="Chalkboard"/>
                </a:rPr>
                <a:t>’</a:t>
              </a:r>
              <a:r>
                <a:rPr lang="en-US" sz="2000">
                  <a:solidFill>
                    <a:prstClr val="white"/>
                  </a:solidFill>
                  <a:latin typeface="Chalkboard"/>
                </a:rPr>
                <a:t>74]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76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hierarchies &amp; </a:t>
            </a:r>
            <a:r>
              <a:rPr lang="en-US" dirty="0" err="1" smtClean="0"/>
              <a:t>SoS</a:t>
            </a:r>
            <a:r>
              <a:rPr lang="en-US" dirty="0" smtClean="0"/>
              <a:t> proofs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048" y="1611370"/>
            <a:ext cx="475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Given axioms: ∑</a:t>
            </a:r>
            <a:r>
              <a:rPr lang="en-US" sz="2400" baseline="-25000" dirty="0" err="1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= 1 and 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 smtClean="0">
                <a:latin typeface="Chalkboard"/>
                <a:cs typeface="Chalkboard"/>
              </a:rPr>
              <a:t> ≥ 0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prove that </a:t>
            </a:r>
            <a:r>
              <a:rPr lang="en-US" sz="2400" dirty="0" err="1" smtClean="0">
                <a:latin typeface="Chalkboard"/>
                <a:cs typeface="Chalkboard"/>
              </a:rPr>
              <a:t>λ</a:t>
            </a:r>
            <a:r>
              <a:rPr lang="en-US" sz="2400" dirty="0" smtClean="0">
                <a:latin typeface="Chalkboard"/>
                <a:cs typeface="Chalkboard"/>
              </a:rPr>
              <a:t> – f(p) ≥ 0.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30286"/>
            <a:ext cx="616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Previous strategy: 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err="1">
                <a:latin typeface="Chalkboard"/>
                <a:cs typeface="Chalkboard"/>
              </a:rPr>
              <a:t>λ</a:t>
            </a:r>
            <a:r>
              <a:rPr lang="en-US" sz="2400" dirty="0">
                <a:latin typeface="Chalkboard"/>
                <a:cs typeface="Chalkboard"/>
              </a:rPr>
              <a:t>(∑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 smtClean="0">
                <a:latin typeface="Chalkboard"/>
                <a:cs typeface="Chalkboard"/>
              </a:rPr>
              <a:t>d</a:t>
            </a:r>
            <a:r>
              <a:rPr lang="en-US" sz="2400" dirty="0" smtClean="0">
                <a:latin typeface="Chalkboard"/>
                <a:cs typeface="Chalkboard"/>
              </a:rPr>
              <a:t> - f(p)= (</a:t>
            </a:r>
            <a:r>
              <a:rPr lang="en-US" sz="2400" dirty="0">
                <a:latin typeface="Chalkboard"/>
                <a:cs typeface="Chalkboard"/>
              </a:rPr>
              <a:t>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p</a:t>
            </a:r>
            <a:r>
              <a:rPr lang="en-US" sz="2400" baseline="-25000" dirty="0" smtClean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>
                <a:latin typeface="Chalkboard"/>
                <a:cs typeface="Chalkboard"/>
              </a:rPr>
              <a:t>k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>
                <a:latin typeface="Chalkboard"/>
                <a:cs typeface="Chalkboard"/>
              </a:rPr>
              <a:t>λ</a:t>
            </a:r>
            <a:r>
              <a:rPr lang="en-US" sz="2400" dirty="0">
                <a:latin typeface="Chalkboard"/>
                <a:cs typeface="Chalkboard"/>
              </a:rPr>
              <a:t>(∑</a:t>
            </a:r>
            <a:r>
              <a:rPr lang="en-US" sz="2400" baseline="-25000" dirty="0" err="1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)</a:t>
            </a:r>
            <a:r>
              <a:rPr lang="en-US" sz="2400" baseline="30000" dirty="0" smtClean="0">
                <a:latin typeface="Chalkboard"/>
                <a:cs typeface="Chalkboard"/>
              </a:rPr>
              <a:t>d</a:t>
            </a:r>
            <a:r>
              <a:rPr lang="en-US" sz="2400" dirty="0" smtClean="0">
                <a:latin typeface="Chalkboard"/>
                <a:cs typeface="Chalkboard"/>
              </a:rPr>
              <a:t> - f(p) ≥ 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0660" y="3295603"/>
            <a:ext cx="3095728" cy="2046918"/>
            <a:chOff x="697895" y="3295603"/>
            <a:chExt cx="3095728" cy="2046918"/>
          </a:xfrm>
        </p:grpSpPr>
        <p:sp>
          <p:nvSpPr>
            <p:cNvPr id="6" name="TextBox 5"/>
            <p:cNvSpPr txBox="1"/>
            <p:nvPr/>
          </p:nvSpPr>
          <p:spPr>
            <a:xfrm>
              <a:off x="697895" y="4511524"/>
              <a:ext cx="30957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halkboard"/>
                  <a:cs typeface="Chalkboard"/>
                </a:rPr>
                <a:t>d</a:t>
              </a:r>
              <a:r>
                <a:rPr lang="en-US" sz="2400" dirty="0" smtClean="0">
                  <a:latin typeface="Chalkboard"/>
                  <a:cs typeface="Chalkboard"/>
                </a:rPr>
                <a:t>ifference is divisible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>
                  <a:latin typeface="Chalkboard"/>
                  <a:cs typeface="Chalkboard"/>
                </a:rPr>
                <a:t>by 1 - ∑</a:t>
              </a:r>
              <a:r>
                <a:rPr lang="en-US" sz="2400" baseline="-25000" dirty="0" err="1">
                  <a:latin typeface="Chalkboard"/>
                  <a:cs typeface="Chalkboard"/>
                </a:rPr>
                <a:t>i</a:t>
              </a:r>
              <a:r>
                <a:rPr lang="en-US" sz="2400" dirty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latin typeface="Chalkboard"/>
                  <a:cs typeface="Chalkboard"/>
                </a:rPr>
                <a:t>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84364" y="3295603"/>
              <a:ext cx="399843" cy="399843"/>
            </a:xfrm>
            <a:prstGeom prst="ellipse">
              <a:avLst/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9" name="Straight Arrow Connector 8"/>
            <p:cNvCxnSpPr>
              <a:stCxn id="7" idx="3"/>
              <a:endCxn id="6" idx="0"/>
            </p:cNvCxnSpPr>
            <p:nvPr/>
          </p:nvCxnSpPr>
          <p:spPr>
            <a:xfrm flipH="1">
              <a:off x="2245759" y="3636890"/>
              <a:ext cx="697161" cy="874634"/>
            </a:xfrm>
            <a:prstGeom prst="straightConnector1">
              <a:avLst/>
            </a:prstGeom>
            <a:ln w="28575" cmpd="sng">
              <a:solidFill>
                <a:srgbClr val="B50B1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33529" y="3295603"/>
            <a:ext cx="3442276" cy="2046918"/>
            <a:chOff x="1336500" y="3295603"/>
            <a:chExt cx="3442276" cy="2046918"/>
          </a:xfrm>
        </p:grpSpPr>
        <p:sp>
          <p:nvSpPr>
            <p:cNvPr id="13" name="TextBox 12"/>
            <p:cNvSpPr txBox="1"/>
            <p:nvPr/>
          </p:nvSpPr>
          <p:spPr>
            <a:xfrm>
              <a:off x="1336500" y="4511524"/>
              <a:ext cx="34422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LHS is nonnegative sum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of products of 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84364" y="3295603"/>
              <a:ext cx="399843" cy="399843"/>
            </a:xfrm>
            <a:prstGeom prst="ellipse">
              <a:avLst/>
            </a:prstGeom>
            <a:noFill/>
            <a:ln w="571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5" name="Straight Arrow Connector 14"/>
            <p:cNvCxnSpPr>
              <a:stCxn id="14" idx="4"/>
              <a:endCxn id="13" idx="0"/>
            </p:cNvCxnSpPr>
            <p:nvPr/>
          </p:nvCxnSpPr>
          <p:spPr>
            <a:xfrm flipH="1">
              <a:off x="3057638" y="3695446"/>
              <a:ext cx="26648" cy="816078"/>
            </a:xfrm>
            <a:prstGeom prst="straightConnector1">
              <a:avLst/>
            </a:prstGeom>
            <a:ln w="28575" cmpd="sng">
              <a:solidFill>
                <a:srgbClr val="B50B1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26571" y="5563810"/>
            <a:ext cx="71787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halkboard"/>
                <a:cs typeface="Chalkboard"/>
              </a:rPr>
              <a:t>Dual </a:t>
            </a:r>
            <a:r>
              <a:rPr lang="en-US" sz="2400" dirty="0" smtClean="0">
                <a:latin typeface="Chalkboard"/>
                <a:cs typeface="Chalkboard"/>
              </a:rPr>
              <a:t>is equivalent to net enumeration for modified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smtClean="0">
                <a:latin typeface="Chalkboard"/>
                <a:cs typeface="Chalkboard"/>
              </a:rPr>
              <a:t>objective function.</a:t>
            </a:r>
            <a:br>
              <a:rPr lang="en-US" sz="2400" smtClean="0">
                <a:latin typeface="Chalkboard"/>
                <a:cs typeface="Chalkboard"/>
              </a:rPr>
            </a:br>
            <a:r>
              <a:rPr lang="en-US" sz="2000" smtClean="0">
                <a:latin typeface="Chalkboard"/>
                <a:cs typeface="Chalkboard"/>
              </a:rPr>
              <a:t>[</a:t>
            </a:r>
            <a:r>
              <a:rPr lang="en-US" sz="2000" dirty="0" err="1" smtClean="0">
                <a:latin typeface="Chalkboard"/>
                <a:cs typeface="Chalkboard"/>
              </a:rPr>
              <a:t>Bomze</a:t>
            </a:r>
            <a:r>
              <a:rPr lang="en-US" sz="2000" dirty="0" smtClean="0">
                <a:latin typeface="Chalkboard"/>
                <a:cs typeface="Chalkboard"/>
              </a:rPr>
              <a:t>, de </a:t>
            </a:r>
            <a:r>
              <a:rPr lang="en-US" sz="2000" smtClean="0">
                <a:latin typeface="Chalkboard"/>
                <a:cs typeface="Chalkboard"/>
              </a:rPr>
              <a:t>Klerk </a:t>
            </a:r>
            <a:r>
              <a:rPr lang="fr-FR" sz="2000" smtClean="0">
                <a:latin typeface="Chalkboard"/>
                <a:cs typeface="Chalkboard"/>
              </a:rPr>
              <a:t>’</a:t>
            </a:r>
            <a:r>
              <a:rPr lang="en-US" sz="2000" smtClean="0">
                <a:latin typeface="Chalkboard"/>
                <a:cs typeface="Chalkboard"/>
              </a:rPr>
              <a:t>02]  [de Klerk, Laurent, Sun </a:t>
            </a:r>
            <a:r>
              <a:rPr lang="fr-FR" sz="2000" smtClean="0">
                <a:latin typeface="Chalkboard"/>
                <a:cs typeface="Chalkboard"/>
              </a:rPr>
              <a:t>’</a:t>
            </a:r>
            <a:r>
              <a:rPr lang="en-US" sz="2000" smtClean="0">
                <a:latin typeface="Chalkboard"/>
                <a:cs typeface="Chalkboard"/>
              </a:rPr>
              <a:t>14]</a:t>
            </a:r>
            <a:endParaRPr lang="en-US" sz="2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2796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k-extendable hierarchy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94011"/>
            <a:ext cx="8169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For a </a:t>
            </a:r>
            <a:r>
              <a:rPr lang="en-US" sz="2400" dirty="0" err="1" smtClean="0">
                <a:latin typeface="Chalkboard"/>
                <a:cs typeface="Chalkboard"/>
              </a:rPr>
              <a:t>deg</a:t>
            </a:r>
            <a:r>
              <a:rPr lang="en-US" sz="2400" dirty="0" smtClean="0">
                <a:latin typeface="Chalkboard"/>
                <a:cs typeface="Chalkboard"/>
              </a:rPr>
              <a:t>-d homogenous poly f(p), define </a:t>
            </a:r>
            <a:r>
              <a:rPr lang="en-US" sz="2400" dirty="0" err="1" smtClean="0">
                <a:latin typeface="Chalkboard"/>
                <a:cs typeface="Chalkboard"/>
              </a:rPr>
              <a:t>vec</a:t>
            </a:r>
            <a:r>
              <a:rPr lang="en-US" sz="2400" dirty="0" smtClean="0">
                <a:latin typeface="Chalkboard"/>
                <a:cs typeface="Chalkboard"/>
              </a:rPr>
              <a:t>(f)∈(</a:t>
            </a:r>
            <a:r>
              <a:rPr lang="en-US" sz="2400" dirty="0" err="1" smtClean="0">
                <a:latin typeface="Chalkboard"/>
                <a:cs typeface="Chalkboard"/>
              </a:rPr>
              <a:t>R</a:t>
            </a:r>
            <a:r>
              <a:rPr lang="en-US" sz="2400" baseline="30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)</a:t>
            </a:r>
            <a:r>
              <a:rPr lang="en-US" sz="2400" baseline="30000" dirty="0" smtClean="0">
                <a:latin typeface="Chalkboard"/>
                <a:cs typeface="Chalkboard"/>
              </a:rPr>
              <a:t>⊗d</a:t>
            </a:r>
            <a:r>
              <a:rPr lang="en-US" sz="2400" dirty="0">
                <a:latin typeface="Chalkboard"/>
                <a:cs typeface="Chalkboard"/>
              </a:rPr>
              <a:t/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to be the symmetric tensor such that f(x) = ⟨</a:t>
            </a:r>
            <a:r>
              <a:rPr lang="en-US" sz="2400" dirty="0" err="1" smtClean="0">
                <a:latin typeface="Chalkboard"/>
                <a:cs typeface="Chalkboard"/>
              </a:rPr>
              <a:t>vec</a:t>
            </a:r>
            <a:r>
              <a:rPr lang="en-US" sz="2400" dirty="0" smtClean="0">
                <a:latin typeface="Chalkboard"/>
                <a:cs typeface="Chalkboard"/>
              </a:rPr>
              <a:t>(f), </a:t>
            </a:r>
            <a:r>
              <a:rPr lang="en-US" sz="2400" dirty="0" err="1" smtClean="0">
                <a:latin typeface="Chalkboard"/>
                <a:cs typeface="Chalkboard"/>
              </a:rPr>
              <a:t>x</a:t>
            </a:r>
            <a:r>
              <a:rPr lang="en-US" sz="2400" baseline="30000" dirty="0" err="1" smtClean="0">
                <a:latin typeface="Chalkboard"/>
                <a:cs typeface="Chalkboard"/>
              </a:rPr>
              <a:t>⊗d</a:t>
            </a:r>
            <a:r>
              <a:rPr lang="en-US" sz="2400" dirty="0" smtClean="0">
                <a:latin typeface="Chalkboard"/>
                <a:cs typeface="Chalkboard"/>
              </a:rPr>
              <a:t>⟩.</a:t>
            </a:r>
          </a:p>
          <a:p>
            <a:endParaRPr lang="en-US" sz="2400" dirty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Then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>
                <a:latin typeface="Chalkboard"/>
                <a:cs typeface="Chalkboard"/>
              </a:rPr>
              <a:t>p</a:t>
            </a:r>
            <a:r>
              <a:rPr lang="en-US" sz="2400" dirty="0" smtClean="0">
                <a:latin typeface="Chalkboard"/>
                <a:cs typeface="Chalkboard"/>
              </a:rPr>
              <a:t> f(p) = </a:t>
            </a:r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vec</a:t>
            </a:r>
            <a:r>
              <a:rPr lang="en-US" sz="2400" dirty="0" smtClean="0">
                <a:latin typeface="Chalkboard"/>
                <a:cs typeface="Chalkboard"/>
              </a:rPr>
              <a:t>(f)) for </a:t>
            </a:r>
            <a:br>
              <a:rPr lang="en-US" sz="2400" dirty="0" smtClean="0">
                <a:latin typeface="Chalkboard"/>
                <a:cs typeface="Chalkboard"/>
              </a:rPr>
            </a:br>
            <a:r>
              <a:rPr lang="en-US" sz="2400" dirty="0" smtClean="0">
                <a:latin typeface="Chalkboard"/>
                <a:cs typeface="Chalkboard"/>
              </a:rPr>
              <a:t>K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30000" dirty="0" err="1" smtClean="0">
                <a:latin typeface="Chalkboard"/>
                <a:cs typeface="Chalkboard"/>
              </a:rPr>
              <a:t>⊗d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>
                <a:latin typeface="Chalkboard"/>
                <a:cs typeface="Chalkboard"/>
              </a:rPr>
              <a:t>p</a:t>
            </a:r>
            <a:r>
              <a:rPr lang="en-US" sz="2400" dirty="0" err="1" smtClean="0">
                <a:latin typeface="Chalkboard"/>
                <a:cs typeface="Chalkboard"/>
              </a:rPr>
              <a:t>∈Δ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latin typeface="Chalkboard"/>
                <a:cs typeface="Chalkboard"/>
              </a:rPr>
              <a:t>K</a:t>
            </a:r>
            <a:r>
              <a:rPr lang="en-US" sz="2400" dirty="0" smtClean="0">
                <a:latin typeface="Chalkboard"/>
                <a:cs typeface="Chalkboard"/>
              </a:rPr>
              <a:t>(y) := </a:t>
            </a:r>
            <a:r>
              <a:rPr lang="en-US" sz="2400" dirty="0" err="1" smtClean="0">
                <a:latin typeface="Chalkboard"/>
                <a:cs typeface="Chalkboard"/>
              </a:rPr>
              <a:t>max</a:t>
            </a:r>
            <a:r>
              <a:rPr lang="en-US" sz="2400" baseline="-25000" dirty="0" err="1" smtClean="0">
                <a:latin typeface="Chalkboard"/>
                <a:cs typeface="Chalkboard"/>
              </a:rPr>
              <a:t>x∈K</a:t>
            </a:r>
            <a:r>
              <a:rPr lang="en-US" sz="2400" baseline="-25000" dirty="0" smtClean="0">
                <a:latin typeface="Chalkboard"/>
                <a:cs typeface="Chalkboard"/>
              </a:rPr>
              <a:t> </a:t>
            </a:r>
            <a:r>
              <a:rPr lang="en-US" sz="2400" dirty="0" smtClean="0">
                <a:latin typeface="Chalkboard"/>
                <a:cs typeface="Chalkboard"/>
              </a:rPr>
              <a:t>⟨</a:t>
            </a:r>
            <a:r>
              <a:rPr lang="en-US" sz="2400" dirty="0" err="1" smtClean="0">
                <a:latin typeface="Chalkboard"/>
                <a:cs typeface="Chalkboard"/>
              </a:rPr>
              <a:t>x,y</a:t>
            </a:r>
            <a:r>
              <a:rPr lang="en-US" sz="2400" dirty="0" smtClean="0">
                <a:latin typeface="Chalkboard"/>
                <a:cs typeface="Chalkboard"/>
              </a:rPr>
              <a:t>⟩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2120" y="3713915"/>
            <a:ext cx="6318250" cy="127658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relaxation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: </a:t>
            </a:r>
            <a:b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</a:br>
            <a:r>
              <a:rPr lang="en-US" sz="2400" dirty="0" err="1" smtClean="0">
                <a:solidFill>
                  <a:prstClr val="white"/>
                </a:solidFill>
                <a:latin typeface="Chalkboard"/>
                <a:cs typeface="Chalkboard"/>
              </a:rPr>
              <a:t>q∈</a:t>
            </a:r>
            <a:r>
              <a:rPr lang="en-US" sz="2400" dirty="0" err="1">
                <a:solidFill>
                  <a:prstClr val="white"/>
                </a:solidFill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solidFill>
                  <a:prstClr val="white"/>
                </a:solidFill>
                <a:latin typeface="Chalkboard"/>
                <a:cs typeface="Chalkboard"/>
              </a:rPr>
              <a:t>n</a:t>
            </a:r>
            <a:r>
              <a:rPr lang="en-US" baseline="-25000" dirty="0" err="1">
                <a:solidFill>
                  <a:prstClr val="white"/>
                </a:solidFill>
                <a:latin typeface="Chalkboard"/>
                <a:cs typeface="Chalkboard"/>
              </a:rPr>
              <a:t>d+k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 symmetric (aka “exchangeable”)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  <a:latin typeface="Chalkboard"/>
                <a:cs typeface="Chalkboard"/>
              </a:rPr>
              <a:t>π </a:t>
            </a:r>
            <a:r>
              <a:rPr lang="en-US" sz="2400" dirty="0">
                <a:solidFill>
                  <a:prstClr val="white"/>
                </a:solidFill>
                <a:latin typeface="Chalkboard"/>
                <a:cs typeface="Chalkboard"/>
              </a:rPr>
              <a:t>= </a:t>
            </a:r>
            <a:r>
              <a:rPr lang="en-US" sz="2400" dirty="0" smtClean="0">
                <a:solidFill>
                  <a:prstClr val="white"/>
                </a:solidFill>
                <a:latin typeface="Chalkboard"/>
                <a:cs typeface="Chalkboard"/>
              </a:rPr>
              <a:t>q</a:t>
            </a:r>
            <a:r>
              <a:rPr lang="en-US" sz="2400" baseline="30000" dirty="0" smtClean="0">
                <a:solidFill>
                  <a:prstClr val="white"/>
                </a:solidFill>
                <a:latin typeface="Chalkboard"/>
                <a:cs typeface="Chalkboard"/>
              </a:rPr>
              <a:t>(</a:t>
            </a:r>
            <a:r>
              <a:rPr lang="en-US" sz="2400" baseline="30000" dirty="0">
                <a:solidFill>
                  <a:prstClr val="white"/>
                </a:solidFill>
                <a:latin typeface="Chalkboard"/>
                <a:cs typeface="Chalkboard"/>
              </a:rPr>
              <a:t>1,2,..,d</a:t>
            </a:r>
            <a:r>
              <a:rPr lang="en-US" sz="2400" baseline="30000" dirty="0" smtClean="0">
                <a:solidFill>
                  <a:prstClr val="white"/>
                </a:solidFill>
                <a:latin typeface="Chalkboard"/>
                <a:cs typeface="Chalkboard"/>
              </a:rPr>
              <a:t>)</a:t>
            </a:r>
            <a:endParaRPr lang="en-US" sz="2400" dirty="0">
              <a:solidFill>
                <a:prstClr val="white"/>
              </a:solidFill>
              <a:latin typeface="Chalkboard"/>
              <a:cs typeface="Chalkboar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12119" y="5185230"/>
            <a:ext cx="5979583" cy="137583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convergence</a:t>
            </a:r>
            <a:r>
              <a:rPr lang="en-US" sz="2400" dirty="0">
                <a:latin typeface="Chalkboard"/>
                <a:cs typeface="Chalkboard"/>
              </a:rPr>
              <a:t>:  [</a:t>
            </a:r>
            <a:r>
              <a:rPr lang="en-US" sz="2400" dirty="0" err="1">
                <a:latin typeface="Chalkboard"/>
                <a:cs typeface="Chalkboard"/>
              </a:rPr>
              <a:t>Diaconis</a:t>
            </a:r>
            <a:r>
              <a:rPr lang="en-US" sz="2400" dirty="0">
                <a:latin typeface="Chalkboard"/>
                <a:cs typeface="Chalkboard"/>
              </a:rPr>
              <a:t>, Freedman </a:t>
            </a:r>
            <a:r>
              <a:rPr lang="fr-FR" sz="2400" dirty="0">
                <a:latin typeface="Chalkboard"/>
                <a:cs typeface="Chalkboard"/>
              </a:rPr>
              <a:t>’</a:t>
            </a:r>
            <a:r>
              <a:rPr lang="en-US" sz="2400" dirty="0">
                <a:latin typeface="Chalkboard"/>
                <a:cs typeface="Chalkboard"/>
              </a:rPr>
              <a:t>80]</a:t>
            </a:r>
          </a:p>
          <a:p>
            <a:r>
              <a:rPr lang="en-US" sz="2400" dirty="0" err="1">
                <a:latin typeface="Chalkboard"/>
                <a:cs typeface="Chalkboard"/>
              </a:rPr>
              <a:t>dist</a:t>
            </a:r>
            <a:r>
              <a:rPr lang="en-US" sz="2400" dirty="0" smtClean="0">
                <a:latin typeface="Chalkboard"/>
                <a:cs typeface="Chalkboard"/>
              </a:rPr>
              <a:t>(π, </a:t>
            </a:r>
            <a:r>
              <a:rPr lang="en-US" sz="2400" dirty="0" err="1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p</a:t>
            </a:r>
            <a:r>
              <a:rPr lang="en-US" sz="2400" baseline="30000" dirty="0" err="1" smtClean="0">
                <a:latin typeface="Chalkboard"/>
                <a:cs typeface="Chalkboard"/>
              </a:rPr>
              <a:t>⊗</a:t>
            </a:r>
            <a:r>
              <a:rPr lang="en-US" sz="2400" baseline="30000" dirty="0" err="1">
                <a:latin typeface="Chalkboard"/>
                <a:cs typeface="Chalkboard"/>
              </a:rPr>
              <a:t>d</a:t>
            </a:r>
            <a:r>
              <a:rPr lang="en-US" sz="2400" dirty="0">
                <a:latin typeface="Chalkboard"/>
                <a:cs typeface="Chalkboard"/>
              </a:rPr>
              <a:t>}) ≤ O(d</a:t>
            </a:r>
            <a:r>
              <a:rPr lang="en-US" sz="2400" baseline="30000" dirty="0">
                <a:latin typeface="Chalkboard"/>
                <a:cs typeface="Chalkboard"/>
              </a:rPr>
              <a:t>2</a:t>
            </a:r>
            <a:r>
              <a:rPr lang="en-US" sz="2400" dirty="0">
                <a:latin typeface="Chalkboard"/>
                <a:cs typeface="Chalkboard"/>
              </a:rPr>
              <a:t>/k)</a:t>
            </a:r>
          </a:p>
          <a:p>
            <a:r>
              <a:rPr lang="en-US" sz="2400" dirty="0">
                <a:latin typeface="Chalkboard"/>
                <a:cs typeface="Chalkboard"/>
                <a:sym typeface="Wingdings"/>
              </a:rPr>
              <a:t> error ||</a:t>
            </a:r>
            <a:r>
              <a:rPr lang="en-US" sz="2400" dirty="0" err="1">
                <a:latin typeface="Chalkboard"/>
                <a:cs typeface="Chalkboard"/>
                <a:sym typeface="Wingdings"/>
              </a:rPr>
              <a:t>vec</a:t>
            </a:r>
            <a:r>
              <a:rPr lang="en-US" sz="2400" dirty="0" smtClean="0">
                <a:latin typeface="Chalkboard"/>
                <a:cs typeface="Chalkboard"/>
                <a:sym typeface="Wingdings"/>
              </a:rPr>
              <a:t>(f)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||</a:t>
            </a:r>
            <a:r>
              <a:rPr lang="en-US" sz="2400" baseline="-25000" dirty="0">
                <a:latin typeface="Chalkboard"/>
                <a:cs typeface="Chalkboard"/>
                <a:sym typeface="Wingdings"/>
              </a:rPr>
              <a:t>∞</a:t>
            </a:r>
            <a:r>
              <a:rPr lang="en-US" sz="2400" dirty="0">
                <a:latin typeface="Chalkboard"/>
                <a:cs typeface="Chalkboard"/>
                <a:sym typeface="Wingdings"/>
              </a:rPr>
              <a:t> / k in time </a:t>
            </a:r>
            <a:r>
              <a:rPr lang="en-US" sz="2400" dirty="0" err="1">
                <a:latin typeface="Chalkboard"/>
                <a:cs typeface="Chalkboard"/>
                <a:sym typeface="Wingdings"/>
              </a:rPr>
              <a:t>n</a:t>
            </a:r>
            <a:r>
              <a:rPr lang="en-US" sz="2400" baseline="30000" dirty="0" err="1">
                <a:latin typeface="Chalkboard"/>
                <a:cs typeface="Chalkboard"/>
                <a:sym typeface="Wingdings"/>
              </a:rPr>
              <a:t>O</a:t>
            </a:r>
            <a:r>
              <a:rPr lang="en-US" sz="2400" baseline="30000" dirty="0">
                <a:latin typeface="Chalkboard"/>
                <a:cs typeface="Chalkboard"/>
                <a:sym typeface="Wingdings"/>
              </a:rPr>
              <a:t>(k)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838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8077200" cy="425702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mtClean="0"/>
              <a:t>separable states and operator </a:t>
            </a:r>
            <a:r>
              <a:rPr lang="en-US" dirty="0" smtClean="0"/>
              <a:t>norms</a:t>
            </a:r>
          </a:p>
          <a:p>
            <a:pPr marL="457200" indent="-457200">
              <a:buAutoNum type="arabicPeriod"/>
            </a:pPr>
            <a:r>
              <a:rPr lang="en-US" dirty="0" smtClean="0"/>
              <a:t>approximating the set of separable states</a:t>
            </a:r>
          </a:p>
          <a:p>
            <a:pPr marL="457200" indent="-457200">
              <a:buAutoNum type="arabicPeriod"/>
            </a:pPr>
            <a:r>
              <a:rPr lang="en-US" dirty="0" smtClean="0"/>
              <a:t>approximating general operator norms</a:t>
            </a:r>
          </a:p>
          <a:p>
            <a:pPr marL="457200" indent="-457200">
              <a:buAutoNum type="arabicPeriod"/>
            </a:pPr>
            <a:r>
              <a:rPr lang="en-US" smtClean="0"/>
              <a:t>the simple case of the simplex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37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42"/>
            <a:ext cx="7770813" cy="887838"/>
          </a:xfrm>
        </p:spPr>
        <p:txBody>
          <a:bodyPr>
            <a:normAutofit/>
          </a:bodyPr>
          <a:lstStyle/>
          <a:p>
            <a:r>
              <a:rPr lang="en-US" dirty="0" smtClean="0"/>
              <a:t> Nash </a:t>
            </a:r>
            <a:r>
              <a:rPr lang="en-US" dirty="0" err="1"/>
              <a:t>equilibria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2467" y="956433"/>
            <a:ext cx="8458200" cy="23596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  <a:t>Non-cooperative games:</a:t>
            </a:r>
            <a:b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Players choose strategies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Receive values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⊗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⊗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</a:p>
          <a:p>
            <a:endParaRPr lang="en-US" sz="240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Nash equilibrium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: neither player can improve own value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ε-approximate Nash: cannot improve value by &gt; ε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5222" y="3804052"/>
            <a:ext cx="8833555" cy="272939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>
                <a:solidFill>
                  <a:schemeClr val="tx1"/>
                </a:solidFill>
                <a:latin typeface="Chalkboard"/>
                <a:cs typeface="Chalkboard"/>
              </a:rPr>
              <a:t>Correlated </a:t>
            </a:r>
            <a:r>
              <a:rPr lang="en-US" sz="2400" u="sng" dirty="0" err="1">
                <a:solidFill>
                  <a:schemeClr val="tx1"/>
                </a:solidFill>
                <a:latin typeface="Chalkboard"/>
                <a:cs typeface="Chalkboard"/>
              </a:rPr>
              <a:t>equilibria</a:t>
            </a:r>
            <a:r>
              <a:rPr lang="en-US" sz="2400" u="sng" dirty="0">
                <a:solidFill>
                  <a:schemeClr val="tx1"/>
                </a:solidFill>
                <a:latin typeface="Chalkboard"/>
                <a:cs typeface="Chalkboard"/>
              </a:rPr>
              <a:t>:</a:t>
            </a:r>
            <a:br>
              <a:rPr lang="en-US" sz="2400" u="sng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Players follow joint strategy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 ∈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Δ</a:t>
            </a:r>
            <a:r>
              <a:rPr lang="en-US" sz="2400" baseline="-25000" dirty="0" err="1">
                <a:solidFill>
                  <a:srgbClr val="FFFF00"/>
                </a:solidFill>
                <a:latin typeface="Chalkboard"/>
                <a:cs typeface="Chalkboard"/>
              </a:rPr>
              <a:t>mn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Receive values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Cannot improve value by unilateral change.</a:t>
            </a:r>
            <a:b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</a:b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Can find in poly(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m,n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) time with 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LP.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Nash equilibrium = correlated 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equilibrum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with p = 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chemeClr val="tx1"/>
                </a:solidFill>
                <a:latin typeface="Chalkboard"/>
                <a:cs typeface="Chalkboard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 ⊗ </a:t>
            </a:r>
            <a:r>
              <a:rPr lang="en-US" sz="2400" dirty="0" err="1">
                <a:solidFill>
                  <a:schemeClr val="tx1"/>
                </a:solidFill>
                <a:latin typeface="Chalkboard"/>
                <a:cs typeface="Chalkboard"/>
              </a:rPr>
              <a:t>p</a:t>
            </a:r>
            <a:r>
              <a:rPr lang="en-US" sz="2400" baseline="30000" dirty="0" err="1">
                <a:solidFill>
                  <a:schemeClr val="tx1"/>
                </a:solidFill>
                <a:latin typeface="Chalkboard"/>
                <a:cs typeface="Chalkboard"/>
              </a:rPr>
              <a:t>B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2391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finding (approximate) Nash eq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44" y="1340557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Known complexity:</a:t>
            </a:r>
            <a:br>
              <a:rPr lang="en-US" sz="2400" u="sng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Finding exact Nash eq. is PPAD complete.</a:t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Optimizing over exact Nash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eq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is NP-complete.</a:t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Algorithm for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ε-approx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Nash in time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exp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(log(m)log(n)/ε</a:t>
            </a:r>
            <a:r>
              <a:rPr lang="en-US" sz="2400" baseline="30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  <a:b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based on enumerating over nets for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Δ</a:t>
            </a:r>
            <a:r>
              <a:rPr lang="en-US" sz="2400" baseline="-250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Δ</a:t>
            </a:r>
            <a:r>
              <a:rPr lang="en-US" sz="2400" baseline="-250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n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</a:t>
            </a:r>
            <a:b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Planted </a:t>
            </a: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clique and 3-SAT[log</a:t>
            </a:r>
            <a:r>
              <a:rPr lang="en-US" sz="2400" baseline="300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(n)] reduce 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to optimizing over </a:t>
            </a:r>
            <a:r>
              <a:rPr lang="en-US" sz="2400" dirty="0" err="1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ε-approx</a:t>
            </a:r>
            <a:r>
              <a:rPr lang="en-US" sz="2400" dirty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Nash.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9581" y="5013872"/>
            <a:ext cx="7701420" cy="17540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Chalkboard"/>
                <a:cs typeface="Chalkboard"/>
              </a:rPr>
              <a:t>New result</a:t>
            </a:r>
            <a:r>
              <a:rPr lang="en-US" sz="2400">
                <a:latin typeface="Chalkboard"/>
                <a:cs typeface="Chalkboard"/>
              </a:rPr>
              <a:t> [HNW16]: Another algorithm for finding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ε-approximate Nash with the same run-time.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(uses k-extendable distributions)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68" y="4402658"/>
            <a:ext cx="903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[Lipton, </a:t>
            </a:r>
            <a:r>
              <a:rPr lang="en-US" dirty="0" err="1" smtClean="0">
                <a:latin typeface="Chalkboard"/>
                <a:cs typeface="Chalkboard"/>
              </a:rPr>
              <a:t>Markakis</a:t>
            </a:r>
            <a:r>
              <a:rPr lang="en-US" dirty="0" smtClean="0">
                <a:latin typeface="Chalkboard"/>
                <a:cs typeface="Chalkboard"/>
              </a:rPr>
              <a:t>, Mehta ‘03], [</a:t>
            </a:r>
            <a:r>
              <a:rPr lang="en-US" dirty="0" err="1" smtClean="0">
                <a:latin typeface="Chalkboard"/>
                <a:cs typeface="Chalkboard"/>
              </a:rPr>
              <a:t>Hazan-Krauthgamer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fr-FR" dirty="0" smtClean="0">
                <a:latin typeface="Chalkboard"/>
                <a:cs typeface="Chalkboard"/>
              </a:rPr>
              <a:t>’</a:t>
            </a:r>
            <a:r>
              <a:rPr lang="en-US" dirty="0" smtClean="0">
                <a:latin typeface="Chalkboard"/>
                <a:cs typeface="Chalkboard"/>
              </a:rPr>
              <a:t>11], [</a:t>
            </a:r>
            <a:r>
              <a:rPr lang="en-US" dirty="0" err="1" smtClean="0">
                <a:latin typeface="Chalkboard"/>
                <a:cs typeface="Chalkboard"/>
              </a:rPr>
              <a:t>Braverman</a:t>
            </a:r>
            <a:r>
              <a:rPr lang="en-US" dirty="0" smtClean="0">
                <a:latin typeface="Chalkboard"/>
                <a:cs typeface="Chalkboard"/>
              </a:rPr>
              <a:t>, </a:t>
            </a:r>
            <a:r>
              <a:rPr lang="en-US" dirty="0" err="1" smtClean="0">
                <a:latin typeface="Chalkboard"/>
                <a:cs typeface="Chalkboard"/>
              </a:rPr>
              <a:t>Ko</a:t>
            </a:r>
            <a:r>
              <a:rPr lang="en-US" dirty="0" smtClean="0">
                <a:latin typeface="Chalkboard"/>
                <a:cs typeface="Chalkboard"/>
              </a:rPr>
              <a:t>, Weinstein ‘14]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418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for approx Nash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9581" y="1550895"/>
            <a:ext cx="7983642" cy="1567662"/>
            <a:chOff x="299581" y="4080537"/>
            <a:chExt cx="7983642" cy="1567662"/>
          </a:xfrm>
        </p:grpSpPr>
        <p:sp>
          <p:nvSpPr>
            <p:cNvPr id="7" name="Rounded Rectangle 6"/>
            <p:cNvSpPr/>
            <p:nvPr/>
          </p:nvSpPr>
          <p:spPr>
            <a:xfrm>
              <a:off x="299581" y="4080537"/>
              <a:ext cx="7983642" cy="1567662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Search over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such that the A:B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marginal is a correlated equilibrium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conditioned on any values for B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, …, B</a:t>
              </a:r>
              <a:r>
                <a:rPr lang="en-US" sz="2400" baseline="-25000">
                  <a:latin typeface="Chalkboard"/>
                  <a:cs typeface="Chalkboard"/>
                </a:rPr>
                <a:t>i-1</a:t>
              </a:r>
              <a:r>
                <a:rPr lang="en-US" sz="2400">
                  <a:latin typeface="Chalkboard"/>
                  <a:cs typeface="Chalkboard"/>
                </a:rPr>
                <a:t>.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820" y="4184650"/>
              <a:ext cx="3441700" cy="5207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17689" y="3285446"/>
            <a:ext cx="412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LP, so runs in time poly(mn</a:t>
            </a:r>
            <a:r>
              <a:rPr lang="en-US" sz="2400" baseline="30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89" y="4106334"/>
            <a:ext cx="7286539" cy="2346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Claim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Most conditional distributions are ≈ product.</a:t>
            </a:r>
            <a:b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u="sng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Proof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log(m) ≥ H(A) ≥ I(A:B</a:t>
            </a:r>
            <a:r>
              <a:rPr lang="en-US" sz="2400" baseline="-25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...</a:t>
            </a:r>
            <a:r>
              <a:rPr lang="en-US" sz="24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  <a:r>
              <a:rPr lang="en-US" sz="2400" baseline="-250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= ∑</a:t>
            </a:r>
            <a:r>
              <a:rPr lang="en-US" sz="2400" baseline="-25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1≤i≤k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I(</a:t>
            </a:r>
            <a:r>
              <a:rPr lang="en-US" sz="24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A:B</a:t>
            </a:r>
            <a:r>
              <a:rPr lang="en-US" sz="2400" baseline="-250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|B</a:t>
            </a:r>
            <a:r>
              <a:rPr lang="en-US" sz="2400" baseline="-25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&lt;</a:t>
            </a:r>
            <a:r>
              <a:rPr lang="en-US" sz="2400" baseline="-25000" dirty="0" err="1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  <a:b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𝔼</a:t>
            </a:r>
            <a:r>
              <a:rPr lang="en-US" sz="2400" baseline="-250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I(</a:t>
            </a:r>
            <a:r>
              <a:rPr lang="en-US" sz="24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A:B</a:t>
            </a:r>
            <a:r>
              <a:rPr lang="en-US" sz="2400" baseline="-250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|B</a:t>
            </a:r>
            <a:r>
              <a:rPr lang="en-US" sz="2400" baseline="-250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&lt;</a:t>
            </a:r>
            <a:r>
              <a:rPr lang="en-US" sz="2400" baseline="-25000" dirty="0" err="1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≤ log(m)/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 =: ε</a:t>
            </a:r>
            <a:r>
              <a:rPr lang="en-US" sz="2400" baseline="300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∴ k = log(m)/ε</a:t>
            </a:r>
            <a:r>
              <a:rPr lang="en-US" sz="2400" baseline="300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suffices.</a:t>
            </a:r>
          </a:p>
        </p:txBody>
      </p:sp>
    </p:spTree>
    <p:extLst>
      <p:ext uri="{BB962C8B-B14F-4D97-AF65-F5344CB8AC3E}">
        <p14:creationId xmlns:p14="http://schemas.microsoft.com/office/powerpoint/2010/main" val="297430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Application to unique games, small-set expansion, etc.  Which norms are the right</a:t>
            </a:r>
            <a:br>
              <a:rPr lang="en-US" sz="2800" dirty="0" smtClean="0"/>
            </a:br>
            <a:r>
              <a:rPr lang="en-US" sz="2800" dirty="0" smtClean="0"/>
              <a:t>ones here?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Tight hardness results, e.g. for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Sep</a:t>
            </a:r>
            <a:r>
              <a:rPr lang="en-US" sz="2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Explain the coincidences!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63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entanglement and optimization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50332"/>
            <a:ext cx="64230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Definition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is separable (i.e. not entangled)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if it can be written as</a:t>
            </a:r>
          </a:p>
          <a:p>
            <a:r>
              <a:rPr lang="en-US" sz="2400" dirty="0">
                <a:latin typeface="Chalkboard"/>
                <a:cs typeface="Chalkboard"/>
              </a:rPr>
              <a:t>ρ = ∑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|v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⟩⟨v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 dirty="0">
                <a:latin typeface="Chalkboard"/>
                <a:ea typeface="msbm10"/>
                <a:cs typeface="msbm10"/>
              </a:rPr>
              <a:t>⊗</a:t>
            </a:r>
            <a:r>
              <a:rPr lang="en-US" sz="2400" dirty="0">
                <a:latin typeface="Chalkboard"/>
                <a:cs typeface="Chalkboard"/>
              </a:rPr>
              <a:t> |w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⟩⟨w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 </a:t>
            </a:r>
            <a:endParaRPr lang="en-US" sz="2400" dirty="0" smtClean="0">
              <a:latin typeface="Chalkboard"/>
              <a:cs typeface="Chalkboar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704" y="3225032"/>
            <a:ext cx="1748689" cy="1541629"/>
            <a:chOff x="1143000" y="3251768"/>
            <a:chExt cx="1748689" cy="1541629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3962400"/>
              <a:ext cx="17486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probability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distribution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2017345" y="3251768"/>
              <a:ext cx="434922" cy="710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72096" y="3225032"/>
            <a:ext cx="1829967" cy="1408093"/>
            <a:chOff x="3240496" y="3225032"/>
            <a:chExt cx="1829967" cy="1408093"/>
          </a:xfrm>
        </p:grpSpPr>
        <p:sp>
          <p:nvSpPr>
            <p:cNvPr id="14" name="TextBox 13"/>
            <p:cNvSpPr txBox="1"/>
            <p:nvPr/>
          </p:nvSpPr>
          <p:spPr>
            <a:xfrm>
              <a:off x="3240496" y="4171460"/>
              <a:ext cx="1829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unit vectors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3240497" y="3251768"/>
              <a:ext cx="914983" cy="919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4155480" y="3225032"/>
              <a:ext cx="114092" cy="9464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262905" y="4880334"/>
            <a:ext cx="8641235" cy="81714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Weak membership problem</a:t>
            </a:r>
            <a:r>
              <a:rPr lang="en-US" sz="2400">
                <a:latin typeface="Chalkboard"/>
                <a:cs typeface="Chalkboard"/>
              </a:rPr>
              <a:t>: Given </a:t>
            </a:r>
            <a:r>
              <a:rPr lang="en-US" sz="2400" dirty="0">
                <a:latin typeface="Chalkboard"/>
                <a:cs typeface="Chalkboard"/>
              </a:rPr>
              <a:t>ρ and the promise that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ρ∈Sep or ρ is far from Sep, determine which is the case.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1316" y="2750655"/>
            <a:ext cx="4213221" cy="103593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Sep = </a:t>
            </a:r>
            <a:r>
              <a:rPr lang="en-US" sz="2400" dirty="0" err="1">
                <a:latin typeface="Chalkboard"/>
                <a:cs typeface="Chalkboard"/>
              </a:rPr>
              <a:t>conv</a:t>
            </a:r>
            <a:r>
              <a:rPr lang="en-US" sz="2400" dirty="0">
                <a:latin typeface="Chalkboard"/>
                <a:cs typeface="Chalkboard"/>
              </a:rPr>
              <a:t>{|v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⟩⟨v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 </a:t>
            </a:r>
            <a:r>
              <a:rPr lang="en-US" sz="2400" dirty="0">
                <a:latin typeface="Chalkboard"/>
                <a:ea typeface="msbm10"/>
                <a:cs typeface="msbm10"/>
              </a:rPr>
              <a:t>⊗</a:t>
            </a:r>
            <a:r>
              <a:rPr lang="en-US" sz="2400" dirty="0">
                <a:latin typeface="Chalkboard"/>
                <a:cs typeface="Chalkboard"/>
              </a:rPr>
              <a:t> |w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⟩⟨w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|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}</a:t>
            </a:r>
          </a:p>
          <a:p>
            <a:r>
              <a:rPr lang="en-US" sz="2400" dirty="0">
                <a:latin typeface="Chalkboard"/>
                <a:ea typeface="msbm10"/>
                <a:cs typeface="msbm10"/>
              </a:rPr>
              <a:t> 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    = </a:t>
            </a:r>
            <a:r>
              <a:rPr lang="en-US" sz="2400" dirty="0" err="1" smtClean="0">
                <a:latin typeface="Chalkboard"/>
                <a:ea typeface="msbm10"/>
                <a:cs typeface="msbm10"/>
              </a:rPr>
              <a:t>conv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{</a:t>
            </a:r>
            <a:r>
              <a:rPr lang="en-US" sz="2400" dirty="0" err="1" smtClean="0">
                <a:latin typeface="Chalkboard"/>
                <a:ea typeface="msbm10"/>
                <a:cs typeface="msbm10"/>
              </a:rPr>
              <a:t>ρ⊗σ</a:t>
            </a:r>
            <a:r>
              <a:rPr lang="en-US" sz="2400" dirty="0" smtClean="0">
                <a:latin typeface="Chalkboard"/>
                <a:ea typeface="msbm10"/>
                <a:cs typeface="msbm10"/>
              </a:rPr>
              <a:t>}</a:t>
            </a:r>
          </a:p>
          <a:p>
            <a:pPr algn="ctr"/>
            <a:r>
              <a:rPr lang="en-US" sz="2400" baseline="-25000" dirty="0" smtClean="0">
                <a:latin typeface="Chalkboard"/>
                <a:ea typeface="msbm10"/>
                <a:cs typeface="msbm10"/>
              </a:rPr>
              <a:t>=</a:t>
            </a:r>
            <a:endParaRPr lang="en-US" sz="2400" baseline="-25000" dirty="0">
              <a:latin typeface="Chalkboard"/>
              <a:cs typeface="Chalkboard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688" y="5976793"/>
            <a:ext cx="7364941" cy="61393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Optimization</a:t>
            </a:r>
            <a:r>
              <a:rPr lang="en-US" sz="2400">
                <a:latin typeface="Chalkboard"/>
                <a:cs typeface="Chalkboard"/>
              </a:rPr>
              <a:t>: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(M)</a:t>
            </a:r>
            <a:r>
              <a:rPr lang="en-US" sz="2400">
                <a:latin typeface="Chalkboard"/>
                <a:cs typeface="Chalkboard"/>
              </a:rPr>
              <a:t> := max { tr[Mρ] : ρ∈Sep }</a:t>
            </a:r>
          </a:p>
        </p:txBody>
      </p:sp>
    </p:spTree>
    <p:extLst>
      <p:ext uri="{BB962C8B-B14F-4D97-AF65-F5344CB8AC3E}">
        <p14:creationId xmlns:p14="http://schemas.microsoft.com/office/powerpoint/2010/main" val="360634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norms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189" y="1212228"/>
            <a:ext cx="792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X:A-&gt;B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||X||</a:t>
            </a:r>
            <a:r>
              <a:rPr lang="en-US" sz="2400" baseline="-25000" dirty="0">
                <a:latin typeface="Chalkboard"/>
                <a:cs typeface="Chalkboard"/>
              </a:rPr>
              <a:t>A-&gt;B</a:t>
            </a:r>
            <a:r>
              <a:rPr lang="en-US" sz="2400" dirty="0">
                <a:latin typeface="Chalkboard"/>
                <a:cs typeface="Chalkboard"/>
              </a:rPr>
              <a:t> = sup ||</a:t>
            </a:r>
            <a:r>
              <a:rPr lang="en-US" sz="2400" dirty="0" err="1">
                <a:latin typeface="Chalkboard"/>
                <a:cs typeface="Chalkboard"/>
              </a:rPr>
              <a:t>Xa</a:t>
            </a:r>
            <a:r>
              <a:rPr lang="en-US" sz="2400" dirty="0">
                <a:latin typeface="Chalkboard"/>
                <a:cs typeface="Chalkboard"/>
              </a:rPr>
              <a:t>||</a:t>
            </a:r>
            <a:r>
              <a:rPr lang="en-US" sz="2400" baseline="-25000" dirty="0">
                <a:latin typeface="Chalkboard"/>
                <a:cs typeface="Chalkboard"/>
              </a:rPr>
              <a:t>B</a:t>
            </a:r>
            <a:r>
              <a:rPr lang="en-US" sz="2400" dirty="0">
                <a:latin typeface="Chalkboard"/>
                <a:cs typeface="Chalkboard"/>
              </a:rPr>
              <a:t> / ||a||</a:t>
            </a:r>
            <a:r>
              <a:rPr lang="en-US" sz="2400" baseline="-25000" dirty="0">
                <a:latin typeface="Chalkboard"/>
                <a:cs typeface="Chalkboard"/>
              </a:rPr>
              <a:t>A                          </a:t>
            </a:r>
            <a:r>
              <a:rPr lang="en-US" sz="2400" dirty="0">
                <a:solidFill>
                  <a:srgbClr val="FFFF00"/>
                </a:solidFill>
                <a:latin typeface="Chalkboard"/>
                <a:cs typeface="Chalkboard"/>
              </a:rPr>
              <a:t>operator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norm</a:t>
            </a:r>
            <a:endParaRPr lang="en-US" sz="2400" baseline="-250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60312"/>
              </p:ext>
            </p:extLst>
          </p:nvPr>
        </p:nvGraphicFramePr>
        <p:xfrm>
          <a:off x="314476" y="2853608"/>
          <a:ext cx="8660192" cy="35661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93335"/>
                <a:gridCol w="6966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largest singular value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∞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MAX-CUT = max{⟨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vec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(X), 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a⊗b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⟩: ||a||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∞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||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∞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≤ 1}</a:t>
                      </a:r>
                      <a:endParaRPr lang="en-US" sz="2400" baseline="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  <a:sym typeface="Wingdings"/>
                        </a:rPr>
                        <a:t>∞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i,j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|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i,j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| 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= max{⟨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vec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(X), 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a⊗b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⟩: ||a||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||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b||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≤ 1}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-&gt; 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br>
                        <a:rPr lang="en-US" sz="2400" baseline="-250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of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X⊗id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channel distinguishability</a:t>
                      </a:r>
                      <a:br>
                        <a:rPr lang="en-US" sz="240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(</a:t>
                      </a:r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cb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 norm, diamond norm)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-&gt;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p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max output p-norm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min output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Rènyi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-p entropy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2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 l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  <a:sym typeface="Wingdings"/>
                        </a:rPr>
                        <a:t>4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hypercontractivity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,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small-set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expansion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1 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  <a:sym typeface="Wingdings"/>
                        </a:rPr>
                        <a:t> S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  <a:sym typeface="Wingdings"/>
                        </a:rPr>
                        <a:t>∞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halkboard"/>
                          <a:cs typeface="Chalkboard"/>
                        </a:rPr>
                        <a:t>h</a:t>
                      </a:r>
                      <a:r>
                        <a:rPr lang="en-US" sz="2400" baseline="-25000" dirty="0" err="1" smtClean="0">
                          <a:latin typeface="Chalkboard"/>
                          <a:cs typeface="Chalkboard"/>
                        </a:rPr>
                        <a:t>Sep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= max{ ⟨Choi(X), </a:t>
                      </a:r>
                      <a:r>
                        <a:rPr lang="en-US" sz="2400" baseline="0" dirty="0" err="1" smtClean="0">
                          <a:latin typeface="Chalkboard"/>
                          <a:cs typeface="Chalkboard"/>
                        </a:rPr>
                        <a:t>a⊗b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⟩ : ||a||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50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, ||b||</a:t>
                      </a:r>
                      <a:r>
                        <a:rPr lang="en-US" sz="2400" baseline="-25000" dirty="0" smtClean="0">
                          <a:latin typeface="Chalkboard"/>
                          <a:cs typeface="Chalkboard"/>
                        </a:rPr>
                        <a:t>S</a:t>
                      </a:r>
                      <a:r>
                        <a:rPr lang="en-US" sz="2400" baseline="-50000" dirty="0" smtClean="0">
                          <a:latin typeface="Chalkboard"/>
                          <a:cs typeface="Chalkboard"/>
                        </a:rPr>
                        <a:t>1</a:t>
                      </a: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 ≤ 1 }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189" y="2212408"/>
            <a:ext cx="144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Examples</a:t>
            </a:r>
            <a:endParaRPr lang="en-US" sz="2400" u="sng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846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5157"/>
            <a:ext cx="7770813" cy="1429871"/>
          </a:xfrm>
        </p:spPr>
        <p:txBody>
          <a:bodyPr/>
          <a:lstStyle/>
          <a:p>
            <a:r>
              <a:rPr lang="en-US" dirty="0" smtClean="0"/>
              <a:t>complexity of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932" y="1666251"/>
            <a:ext cx="819968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0.1 ||M||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400" baseline="-25000" dirty="0" smtClean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2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planted clique                 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[Brubaker,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Vempala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‘09]</a:t>
            </a:r>
            <a:endParaRPr lang="en-US" sz="2400" dirty="0" smtClean="0">
              <a:solidFill>
                <a:schemeClr val="tx2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3-SAT[log</a:t>
            </a:r>
            <a:r>
              <a:rPr lang="en-US" sz="2400" baseline="30000" dirty="0" smtClean="0">
                <a:latin typeface="Chalkboard"/>
                <a:cs typeface="Chalkboard"/>
              </a:rPr>
              <a:t>2</a:t>
            </a:r>
            <a:r>
              <a:rPr lang="en-US" sz="2400" dirty="0" smtClean="0">
                <a:latin typeface="Chalkboard"/>
                <a:cs typeface="Chalkboard"/>
              </a:rPr>
              <a:t>(n) / </a:t>
            </a:r>
            <a:r>
              <a:rPr lang="en-US" sz="2400" dirty="0" err="1" smtClean="0">
                <a:latin typeface="Chalkboard"/>
                <a:cs typeface="Chalkboard"/>
              </a:rPr>
              <a:t>polyloglog</a:t>
            </a:r>
            <a:r>
              <a:rPr lang="en-US" sz="2400" dirty="0" smtClean="0">
                <a:latin typeface="Chalkboard"/>
                <a:cs typeface="Chalkboard"/>
              </a:rPr>
              <a:t>(n)]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Montanaro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‘10]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932" y="3699396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100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small-set expansion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[Barak,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Brandão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H,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Kelner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Steurer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, Zhou ‘12]</a:t>
            </a:r>
            <a:r>
              <a:rPr lang="en-US" sz="2400" dirty="0" smtClean="0">
                <a:latin typeface="Chalkboard"/>
                <a:cs typeface="Chalkboard"/>
              </a:rPr>
              <a:t>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932" y="5166602"/>
            <a:ext cx="845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(M) ± ||M||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400" baseline="-25000" dirty="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2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 / poly(n) at least as hard 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halkboard"/>
                <a:cs typeface="Chalkboard"/>
              </a:rPr>
              <a:t>3-SAT[n]          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[</a:t>
            </a:r>
            <a:r>
              <a:rPr lang="en-US" sz="2000" dirty="0" err="1" smtClean="0">
                <a:solidFill>
                  <a:schemeClr val="tx2"/>
                </a:solidFill>
                <a:latin typeface="Chalkboard"/>
                <a:cs typeface="Chalkboard"/>
              </a:rPr>
              <a:t>Gurvits</a:t>
            </a:r>
            <a:r>
              <a:rPr lang="en-US" sz="2000" dirty="0" smtClean="0">
                <a:solidFill>
                  <a:schemeClr val="tx2"/>
                </a:solidFill>
                <a:latin typeface="Chalkboard"/>
                <a:cs typeface="Chalkboard"/>
              </a:rPr>
              <a:t> ‘03], [Le Gall, Nakagawa, Nishimura ‘12]</a:t>
            </a:r>
            <a:endParaRPr lang="en-US" sz="2000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0421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86441"/>
            <a:ext cx="7770813" cy="1429871"/>
          </a:xfrm>
          <a:effectLst/>
        </p:spPr>
        <p:txBody>
          <a:bodyPr>
            <a:normAutofit/>
          </a:bodyPr>
          <a:lstStyle/>
          <a:p>
            <a:r>
              <a:rPr lang="en-US" dirty="0" smtClean="0"/>
              <a:t>complexity of l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l</a:t>
            </a:r>
            <a:r>
              <a:rPr lang="en-US" baseline="-25000" dirty="0" smtClean="0"/>
              <a:t>4</a:t>
            </a:r>
            <a:r>
              <a:rPr lang="en-US" dirty="0" smtClean="0"/>
              <a:t> norm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85494" y="3362783"/>
            <a:ext cx="2770909" cy="58334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halkboard"/>
                <a:cs typeface="Chalkboard"/>
              </a:rPr>
              <a:t>UG ≈ SSE ≤ 2-&gt;4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5800" y="4037934"/>
            <a:ext cx="7629012" cy="2682257"/>
            <a:chOff x="685800" y="4037934"/>
            <a:chExt cx="7629012" cy="2682257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4037934"/>
              <a:ext cx="5157637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Chalkboard"/>
                  <a:cs typeface="Chalkboard"/>
                </a:rPr>
                <a:t>G = normalized adjacency matrix</a:t>
              </a:r>
            </a:p>
            <a:p>
              <a:r>
                <a:rPr lang="en-US" sz="2400"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latin typeface="Chalkboard"/>
                  <a:cs typeface="Chalkboard"/>
                </a:rPr>
                <a:t>λ</a:t>
              </a:r>
              <a:r>
                <a:rPr lang="en-US" sz="2400">
                  <a:latin typeface="Chalkboard"/>
                  <a:cs typeface="Chalkboard"/>
                </a:rPr>
                <a:t> = largest projector s.t.  G ≥ </a:t>
              </a:r>
              <a:r>
                <a:rPr lang="en-US" sz="2400">
                  <a:latin typeface="cmmi10"/>
                  <a:ea typeface="cmmi10"/>
                  <a:cs typeface="cmmi10"/>
                </a:rPr>
                <a:t>¸</a:t>
              </a:r>
              <a:r>
                <a:rPr lang="en-US" sz="2400">
                  <a:latin typeface="Chalkboard"/>
                  <a:cs typeface="Chalkboard"/>
                </a:rPr>
                <a:t>P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15613" y="5034625"/>
              <a:ext cx="7199199" cy="1685566"/>
            </a:xfrm>
            <a:prstGeom prst="roundRect">
              <a:avLst/>
            </a:prstGeom>
            <a:gradFill rotWithShape="1">
              <a:gsLst>
                <a:gs pos="0">
                  <a:srgbClr val="1D86CD">
                    <a:shade val="20000"/>
                    <a:satMod val="130000"/>
                  </a:srgbClr>
                </a:gs>
                <a:gs pos="50000">
                  <a:srgbClr val="1D86CD">
                    <a:shade val="90000"/>
                    <a:satMod val="130000"/>
                  </a:srgbClr>
                </a:gs>
                <a:gs pos="100000">
                  <a:srgbClr val="1D86CD">
                    <a:shade val="100000"/>
                    <a:satMod val="200000"/>
                    <a:lumMod val="120000"/>
                  </a:srgbClr>
                </a:gs>
              </a:gsLst>
              <a:lin ang="16200000" scaled="0"/>
            </a:gradFill>
            <a:ln w="635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Theorem: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All sets of volume ≤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±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have expansion ≥ 1 -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¸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O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cmmi10"/>
                  <a:cs typeface="Chalkboard"/>
                </a:rPr>
                <a:t>(1)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/>
              </a: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       iff</a:t>
              </a:r>
            </a:p>
            <a:p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||P</a:t>
              </a:r>
              <a:r>
                <a:rPr lang="en-US" sz="2400" baseline="-25000">
                  <a:latin typeface="Chalkboard"/>
                  <a:cs typeface="Chalkboard"/>
                </a:rPr>
                <a:t>λ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||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2-&gt;4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≤ n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-1/4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±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O(1)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157" y="1042910"/>
            <a:ext cx="9264317" cy="3592113"/>
            <a:chOff x="60157" y="1042910"/>
            <a:chExt cx="9264317" cy="3592113"/>
          </a:xfrm>
        </p:grpSpPr>
        <p:sp>
          <p:nvSpPr>
            <p:cNvPr id="4" name="Rectangle 3"/>
            <p:cNvSpPr/>
            <p:nvPr/>
          </p:nvSpPr>
          <p:spPr>
            <a:xfrm>
              <a:off x="60157" y="1042910"/>
              <a:ext cx="9264317" cy="256480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ts val="2000"/>
                </a:spcBef>
              </a:pPr>
              <a: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Unique Games (UG):</a:t>
              </a:r>
              <a:b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Given a system of linear equations: x</a:t>
              </a:r>
              <a:r>
                <a:rPr lang="en-US" sz="2400" baseline="-25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–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x</a:t>
              </a:r>
              <a:r>
                <a:rPr lang="en-US" sz="2400" baseline="-250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j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=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a</a:t>
              </a:r>
              <a:r>
                <a:rPr lang="en-US" sz="2400" baseline="-250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ij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mod k.</a:t>
              </a:r>
              <a:b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Determine whether ≥1-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or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fraction are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satisfiable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.</a:t>
              </a:r>
            </a:p>
            <a:p>
              <a:pPr lvl="0">
                <a:spcBef>
                  <a:spcPts val="2000"/>
                </a:spcBef>
              </a:pPr>
              <a: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Small-Set Expansion (SSE):</a:t>
              </a:r>
              <a:b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Is the minimum expansion of a set with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±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n vertices ≥1-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or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?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98699" y="3440844"/>
              <a:ext cx="1832210" cy="1194179"/>
              <a:chOff x="5295536" y="3886200"/>
              <a:chExt cx="3124200" cy="2251262"/>
            </a:xfrm>
          </p:grpSpPr>
          <p:sp>
            <p:nvSpPr>
              <p:cNvPr id="11" name="Oval 10"/>
              <p:cNvSpPr/>
              <p:nvPr/>
            </p:nvSpPr>
            <p:spPr>
              <a:xfrm rot="20596051">
                <a:off x="5295536" y="3886200"/>
                <a:ext cx="3124200" cy="2251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 rot="739991">
                <a:off x="5638800" y="5060349"/>
                <a:ext cx="1353561" cy="92024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6315581" y="4919197"/>
                <a:ext cx="157210" cy="58177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13331" y="4909307"/>
                <a:ext cx="402252" cy="59166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315581" y="5285150"/>
                <a:ext cx="698329" cy="215818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15581" y="5500968"/>
                <a:ext cx="790044" cy="4134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15581" y="5500968"/>
                <a:ext cx="735014" cy="189698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315581" y="5136790"/>
                <a:ext cx="551585" cy="364176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19" name="Oval 18"/>
              <p:cNvSpPr/>
              <p:nvPr/>
            </p:nvSpPr>
            <p:spPr>
              <a:xfrm rot="739991">
                <a:off x="5782010" y="5183064"/>
                <a:ext cx="1065515" cy="696231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082427" y="5209088"/>
                    <a:ext cx="417631" cy="4707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427" y="5209088"/>
                    <a:ext cx="417631" cy="470718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 r="-20000" b="-390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281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A hierachy of tests for entanglement</a:t>
            </a:r>
          </a:p>
        </p:txBody>
      </p:sp>
      <p:sp>
        <p:nvSpPr>
          <p:cNvPr id="2" name="Oval 1"/>
          <p:cNvSpPr/>
          <p:nvPr/>
        </p:nvSpPr>
        <p:spPr>
          <a:xfrm>
            <a:off x="2834114" y="4692327"/>
            <a:ext cx="2446422" cy="90904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separable = 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∞-extendable</a:t>
            </a:r>
            <a:br>
              <a:rPr lang="en-US">
                <a:latin typeface="Chalkboard"/>
                <a:cs typeface="Chalkboard"/>
              </a:rPr>
            </a:br>
            <a:endParaRPr lang="en-US">
              <a:latin typeface="Chalkboard"/>
              <a:cs typeface="Chalkboard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52850" y="3756538"/>
            <a:ext cx="3422316" cy="184483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2113" y="3895199"/>
            <a:ext cx="193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100-extendable</a:t>
            </a:r>
          </a:p>
        </p:txBody>
      </p:sp>
      <p:cxnSp>
        <p:nvCxnSpPr>
          <p:cNvPr id="10" name="Straight Connector 9"/>
          <p:cNvCxnSpPr>
            <a:stCxn id="8" idx="2"/>
            <a:endCxn id="2" idx="0"/>
          </p:cNvCxnSpPr>
          <p:nvPr/>
        </p:nvCxnSpPr>
        <p:spPr>
          <a:xfrm flipH="1">
            <a:off x="4057325" y="4264531"/>
            <a:ext cx="253999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55605" y="2673194"/>
            <a:ext cx="6792195" cy="296535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6955" y="2816671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all quantum states (= 1-extendable)</a:t>
            </a:r>
          </a:p>
        </p:txBody>
      </p:sp>
      <p:sp>
        <p:nvSpPr>
          <p:cNvPr id="15" name="Oval 14"/>
          <p:cNvSpPr/>
          <p:nvPr/>
        </p:nvSpPr>
        <p:spPr>
          <a:xfrm>
            <a:off x="1430429" y="3157005"/>
            <a:ext cx="6269790" cy="24716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318" y="3144076"/>
            <a:ext cx="15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2-extendable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0224" y="3328742"/>
            <a:ext cx="127000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667" y="5804388"/>
            <a:ext cx="839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Algorithms</a:t>
            </a:r>
            <a:r>
              <a:rPr lang="en-US" sz="2000">
                <a:latin typeface="Chalkboard"/>
                <a:cs typeface="Chalkboard"/>
              </a:rPr>
              <a:t>: Can search/optimize over k-extendable states in time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O(k)</a:t>
            </a:r>
            <a:r>
              <a:rPr lang="en-US" sz="2000">
                <a:latin typeface="Chalkboard"/>
                <a:cs typeface="Chalkboard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902" y="6272648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Question</a:t>
            </a:r>
            <a:r>
              <a:rPr lang="en-US" sz="2000">
                <a:latin typeface="Chalkboard"/>
                <a:cs typeface="Chalkboard"/>
              </a:rPr>
              <a:t>: How close are k-extendable states to separable states?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6893" y="1686527"/>
            <a:ext cx="7073901" cy="808451"/>
            <a:chOff x="466893" y="1801977"/>
            <a:chExt cx="7073901" cy="808451"/>
          </a:xfrm>
        </p:grpSpPr>
        <p:sp>
          <p:nvSpPr>
            <p:cNvPr id="4" name="TextBox 3"/>
            <p:cNvSpPr txBox="1"/>
            <p:nvPr/>
          </p:nvSpPr>
          <p:spPr>
            <a:xfrm>
              <a:off x="466893" y="1801977"/>
              <a:ext cx="70739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Definition:</a:t>
              </a:r>
              <a:r>
                <a:rPr lang="en-US" sz="2000">
                  <a:latin typeface="Chalkboard"/>
                  <a:cs typeface="Chalkboard"/>
                </a:rPr>
                <a:t> ρ</a:t>
              </a:r>
              <a:r>
                <a:rPr lang="en-US" sz="2000" baseline="30000">
                  <a:latin typeface="Chalkboard"/>
                  <a:cs typeface="Chalkboard"/>
                </a:rPr>
                <a:t>AB</a:t>
              </a:r>
              <a:r>
                <a:rPr lang="en-US" sz="2000">
                  <a:latin typeface="Chalkboard"/>
                  <a:cs typeface="Chalkboard"/>
                </a:rPr>
                <a:t> is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k-extendable</a:t>
              </a:r>
              <a:r>
                <a:rPr lang="en-US" sz="2000">
                  <a:latin typeface="Chalkboard"/>
                  <a:cs typeface="Chalkboard"/>
                </a:rPr>
                <a:t> if there exists an extension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                       with                        for each i.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102" y="2154560"/>
              <a:ext cx="1975427" cy="455868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8" y="2121690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5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27" y="57367"/>
            <a:ext cx="6731587" cy="97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SDP hierarchies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Sep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39816" y="1840146"/>
            <a:ext cx="4865563" cy="1002225"/>
            <a:chOff x="4414761" y="1320061"/>
            <a:chExt cx="4865563" cy="1002225"/>
          </a:xfrm>
        </p:grpSpPr>
        <p:sp>
          <p:nvSpPr>
            <p:cNvPr id="10" name="Rounded Rectangle 9"/>
            <p:cNvSpPr/>
            <p:nvPr/>
          </p:nvSpPr>
          <p:spPr>
            <a:xfrm>
              <a:off x="4414761" y="1838472"/>
              <a:ext cx="1354667" cy="483814"/>
            </a:xfrm>
            <a:prstGeom prst="roundRect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5092095" y="1550894"/>
              <a:ext cx="846666" cy="28757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02476" y="1320061"/>
              <a:ext cx="3377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doesn’t match hardness</a:t>
              </a:r>
              <a:endParaRPr lang="en-US" sz="2400" dirty="0">
                <a:solidFill>
                  <a:schemeClr val="accent4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5260" y="1840146"/>
            <a:ext cx="8710119" cy="1837779"/>
            <a:chOff x="195260" y="1840146"/>
            <a:chExt cx="8710119" cy="1837779"/>
          </a:xfrm>
        </p:grpSpPr>
        <p:sp>
          <p:nvSpPr>
            <p:cNvPr id="17" name="Rounded Rectangle 16"/>
            <p:cNvSpPr/>
            <p:nvPr/>
          </p:nvSpPr>
          <p:spPr>
            <a:xfrm>
              <a:off x="400174" y="2326002"/>
              <a:ext cx="7788302" cy="87564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Thm</a:t>
              </a:r>
              <a:r>
                <a:rPr lang="en-US" sz="2400" dirty="0" smtClean="0">
                  <a:latin typeface="Chalkboard"/>
                  <a:cs typeface="Chalkboard"/>
                </a:rPr>
                <a:t>: If M =∑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A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⊗B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with ∑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 |B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| ≤ I, each |A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i</a:t>
              </a:r>
              <a:r>
                <a:rPr lang="en-US" sz="2400" dirty="0" smtClean="0">
                  <a:latin typeface="Chalkboard"/>
                  <a:cs typeface="Chalkboard"/>
                </a:rPr>
                <a:t>| ≤ I, then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(n,2)</a:t>
              </a:r>
              <a:r>
                <a:rPr lang="en-US" sz="2400" dirty="0" smtClean="0">
                  <a:latin typeface="Chalkboard"/>
                  <a:cs typeface="Chalkboard"/>
                </a:rPr>
                <a:t>(M) ≤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k-ext</a:t>
              </a:r>
              <a:r>
                <a:rPr lang="en-US" sz="2400" dirty="0" smtClean="0">
                  <a:latin typeface="Chalkboard"/>
                  <a:cs typeface="Chalkboard"/>
                </a:rPr>
                <a:t>(M) ≤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(n,2)</a:t>
              </a:r>
              <a:r>
                <a:rPr lang="en-US" sz="2400" dirty="0" smtClean="0">
                  <a:latin typeface="Chalkboard"/>
                  <a:cs typeface="Chalkboard"/>
                </a:rPr>
                <a:t>(M) + c (log(n)/k)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1/2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33" y="1840146"/>
              <a:ext cx="1377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bipartite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260" y="3277815"/>
              <a:ext cx="8710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[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Brandão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Christandl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Yard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10], [Yang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06], [</a:t>
              </a:r>
              <a:r>
                <a:rPr lang="en-US" sz="2000" dirty="0" err="1">
                  <a:solidFill>
                    <a:prstClr val="white"/>
                  </a:solidFill>
                  <a:latin typeface="Chalkboard"/>
                  <a:cs typeface="Chalkboard"/>
                </a:rPr>
                <a:t>Brandão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, H </a:t>
              </a:r>
              <a:r>
                <a:rPr lang="fr-FR" sz="2000" dirty="0">
                  <a:solidFill>
                    <a:prstClr val="white"/>
                  </a:solidFill>
                  <a:latin typeface="Chalkboard"/>
                  <a:cs typeface="Chalkboard"/>
                </a:rPr>
                <a:t>’</a:t>
              </a:r>
              <a:r>
                <a:rPr lang="en-US" sz="2000" dirty="0">
                  <a:solidFill>
                    <a:prstClr val="white"/>
                  </a:solidFill>
                  <a:latin typeface="Chalkboard"/>
                  <a:cs typeface="Chalkboard"/>
                </a:rPr>
                <a:t>12], [Li, Winter ‘12]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2026" y="985609"/>
            <a:ext cx="596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Sep(</a:t>
            </a:r>
            <a:r>
              <a:rPr lang="en-US" sz="2400" dirty="0" err="1" smtClean="0">
                <a:latin typeface="Chalkboard"/>
                <a:cs typeface="Chalkboard"/>
              </a:rPr>
              <a:t>n,m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{ρ</a:t>
            </a:r>
            <a:r>
              <a:rPr lang="en-US" sz="2400" baseline="-25000" dirty="0" smtClean="0">
                <a:latin typeface="Chalkboard"/>
                <a:cs typeface="Chalkboard"/>
              </a:rPr>
              <a:t>1</a:t>
            </a:r>
            <a:r>
              <a:rPr lang="en-US" sz="2400" dirty="0" smtClean="0">
                <a:latin typeface="Chalkboard"/>
                <a:cs typeface="Chalkboard"/>
              </a:rPr>
              <a:t> ⊗ ... ⊗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-250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 ∈ </a:t>
            </a:r>
            <a:r>
              <a:rPr lang="en-US" sz="2400" dirty="0" err="1" smtClean="0"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  <a:p>
            <a:r>
              <a:rPr lang="en-US" sz="2400" dirty="0" err="1" smtClean="0">
                <a:latin typeface="Chalkboard"/>
                <a:cs typeface="Chalkboard"/>
              </a:rPr>
              <a:t>SepSym</a:t>
            </a:r>
            <a:r>
              <a:rPr lang="en-US" sz="2400" dirty="0" smtClean="0">
                <a:latin typeface="Chalkboard"/>
                <a:cs typeface="Chalkboard"/>
              </a:rPr>
              <a:t>(</a:t>
            </a:r>
            <a:r>
              <a:rPr lang="en-US" sz="2400" dirty="0" err="1" smtClean="0">
                <a:latin typeface="Chalkboard"/>
                <a:cs typeface="Chalkboard"/>
              </a:rPr>
              <a:t>n,</a:t>
            </a:r>
            <a:r>
              <a:rPr lang="en-US" sz="2400" dirty="0" err="1">
                <a:latin typeface="Chalkboard"/>
                <a:cs typeface="Chalkboard"/>
              </a:rPr>
              <a:t>m</a:t>
            </a:r>
            <a:r>
              <a:rPr lang="en-US" sz="2400" dirty="0" smtClean="0">
                <a:latin typeface="Chalkboard"/>
                <a:cs typeface="Chalkboard"/>
              </a:rPr>
              <a:t>) = </a:t>
            </a:r>
            <a:r>
              <a:rPr lang="en-US" sz="2400" dirty="0" err="1" smtClean="0">
                <a:latin typeface="Chalkboard"/>
                <a:cs typeface="Chalkboard"/>
              </a:rPr>
              <a:t>conv</a:t>
            </a:r>
            <a:r>
              <a:rPr lang="en-US" sz="2400" dirty="0" smtClean="0">
                <a:latin typeface="Chalkboard"/>
                <a:cs typeface="Chalkboard"/>
              </a:rPr>
              <a:t>{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baseline="30000" dirty="0" err="1" smtClean="0">
                <a:latin typeface="Chalkboard"/>
                <a:cs typeface="Chalkboard"/>
              </a:rPr>
              <a:t>⊗m</a:t>
            </a:r>
            <a:r>
              <a:rPr lang="en-US" sz="2400" dirty="0" smtClean="0">
                <a:latin typeface="Chalkboard"/>
                <a:cs typeface="Chalkboard"/>
              </a:rPr>
              <a:t> : </a:t>
            </a:r>
            <a:r>
              <a:rPr lang="en-US" sz="2400" dirty="0" err="1" smtClean="0"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∈ </a:t>
            </a:r>
            <a:r>
              <a:rPr lang="en-US" sz="2400" dirty="0" err="1" smtClean="0">
                <a:latin typeface="Chalkboard"/>
                <a:cs typeface="Chalkboard"/>
              </a:rPr>
              <a:t>D</a:t>
            </a:r>
            <a:r>
              <a:rPr lang="en-US" sz="2400" baseline="-25000" dirty="0" err="1" smtClean="0">
                <a:latin typeface="Chalkboard"/>
                <a:cs typeface="Chalkboard"/>
              </a:rPr>
              <a:t>n</a:t>
            </a:r>
            <a:r>
              <a:rPr lang="en-US" sz="2400" dirty="0" smtClean="0">
                <a:latin typeface="Chalkboard"/>
                <a:cs typeface="Chalkboard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1439" y="3723132"/>
            <a:ext cx="8697661" cy="2841738"/>
            <a:chOff x="181439" y="3723132"/>
            <a:chExt cx="8697661" cy="2841738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875" y="4162297"/>
              <a:ext cx="1483946" cy="5806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1439" y="6164760"/>
              <a:ext cx="435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halkboard"/>
                  <a:cs typeface="Chalkboard"/>
                </a:rPr>
                <a:t>[</a:t>
              </a:r>
              <a:r>
                <a:rPr lang="en-US" sz="2000" dirty="0" err="1" smtClean="0">
                  <a:latin typeface="Chalkboard"/>
                  <a:cs typeface="Chalkboard"/>
                </a:rPr>
                <a:t>Brandão</a:t>
              </a:r>
              <a:r>
                <a:rPr lang="en-US" sz="2000" dirty="0" smtClean="0">
                  <a:latin typeface="Chalkboard"/>
                  <a:cs typeface="Chalkboard"/>
                </a:rPr>
                <a:t>, H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12], [Li, Smith </a:t>
              </a:r>
              <a:r>
                <a:rPr lang="fr-FR" sz="2000" dirty="0" smtClean="0">
                  <a:latin typeface="Chalkboard"/>
                  <a:cs typeface="Chalkboard"/>
                </a:rPr>
                <a:t>’</a:t>
              </a:r>
              <a:r>
                <a:rPr lang="en-US" sz="2000" dirty="0" smtClean="0">
                  <a:latin typeface="Chalkboard"/>
                  <a:cs typeface="Chalkboard"/>
                </a:rPr>
                <a:t>14]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970" y="4903431"/>
              <a:ext cx="8635130" cy="1136442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 smtClean="0">
                  <a:latin typeface="Chalkboard"/>
                  <a:cs typeface="Chalkboard"/>
                </a:rPr>
                <a:t>Thm</a:t>
              </a:r>
              <a:r>
                <a:rPr lang="en-US" sz="2400" dirty="0" smtClean="0">
                  <a:latin typeface="Chalkboard"/>
                  <a:cs typeface="Chalkboard"/>
                </a:rPr>
                <a:t>: 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ε-approx</a:t>
              </a:r>
              <a:r>
                <a:rPr lang="en-US" sz="2400" dirty="0" smtClean="0">
                  <a:latin typeface="Chalkboard"/>
                  <a:cs typeface="Chalkboard"/>
                </a:rPr>
                <a:t> to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SepSym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n,m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(M)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(m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 log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(n)/ε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).</a:t>
              </a:r>
            </a:p>
            <a:p>
              <a:r>
                <a:rPr lang="en-US" sz="2400" dirty="0" err="1" smtClean="0">
                  <a:latin typeface="Chalkboard"/>
                  <a:cs typeface="Chalkboard"/>
                </a:rPr>
                <a:t>ε-approx</a:t>
              </a:r>
              <a:r>
                <a:rPr lang="en-US" sz="2400" dirty="0" smtClean="0">
                  <a:latin typeface="Chalkboard"/>
                  <a:cs typeface="Chalkboard"/>
                </a:rPr>
                <a:t> to </a:t>
              </a:r>
              <a:r>
                <a:rPr lang="en-US" sz="2400" dirty="0" err="1" smtClean="0">
                  <a:latin typeface="Chalkboard"/>
                  <a:cs typeface="Chalkboard"/>
                </a:rPr>
                <a:t>h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Sep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(</a:t>
              </a:r>
              <a:r>
                <a:rPr lang="en-US" sz="2400" baseline="-25000" dirty="0" err="1" smtClean="0">
                  <a:latin typeface="Chalkboard"/>
                  <a:cs typeface="Chalkboard"/>
                </a:rPr>
                <a:t>n,m</a:t>
              </a:r>
              <a:r>
                <a:rPr lang="en-US" sz="2400" baseline="-25000" dirty="0" smtClean="0">
                  <a:latin typeface="Chalkboard"/>
                  <a:cs typeface="Chalkboard"/>
                </a:rPr>
                <a:t>)</a:t>
              </a:r>
              <a:r>
                <a:rPr lang="en-US" sz="2400" dirty="0" smtClean="0">
                  <a:latin typeface="Chalkboard"/>
                  <a:cs typeface="Chalkboard"/>
                </a:rPr>
                <a:t>(M) in time </a:t>
              </a:r>
              <a:r>
                <a:rPr lang="en-US" sz="2400" dirty="0" err="1" smtClean="0">
                  <a:latin typeface="Chalkboard"/>
                  <a:cs typeface="Chalkboard"/>
                </a:rPr>
                <a:t>exp</a:t>
              </a:r>
              <a:r>
                <a:rPr lang="en-US" sz="2400" dirty="0" smtClean="0">
                  <a:latin typeface="Chalkboard"/>
                  <a:cs typeface="Chalkboard"/>
                </a:rPr>
                <a:t>(m</a:t>
              </a:r>
              <a:r>
                <a:rPr lang="en-US" sz="2400" baseline="30000" dirty="0">
                  <a:latin typeface="Chalkboard"/>
                  <a:cs typeface="Chalkboard"/>
                </a:rPr>
                <a:t>3</a:t>
              </a:r>
              <a:r>
                <a:rPr lang="en-US" sz="2400" dirty="0" smtClean="0">
                  <a:latin typeface="Chalkboard"/>
                  <a:cs typeface="Chalkboard"/>
                </a:rPr>
                <a:t> log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(n)/ε</a:t>
              </a:r>
              <a:r>
                <a:rPr lang="en-US" sz="2400" baseline="30000" dirty="0" smtClean="0">
                  <a:latin typeface="Chalkboard"/>
                  <a:cs typeface="Chalkboard"/>
                </a:rPr>
                <a:t>2</a:t>
              </a:r>
              <a:r>
                <a:rPr lang="en-US" sz="2400" dirty="0" smtClean="0">
                  <a:latin typeface="Chalkboard"/>
                  <a:cs typeface="Chalkboard"/>
                </a:rPr>
                <a:t>).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473" y="372313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Chalkboard"/>
                  <a:cs typeface="Chalkboard"/>
                </a:rPr>
                <a:t>multipartite</a:t>
              </a:r>
              <a:endParaRPr lang="en-US" sz="2400" dirty="0">
                <a:solidFill>
                  <a:srgbClr val="FFFF00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25" y="4167772"/>
              <a:ext cx="4550049" cy="67817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844" y="4160906"/>
              <a:ext cx="1889256" cy="36258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338868" y="5269516"/>
            <a:ext cx="5267105" cy="1526186"/>
            <a:chOff x="5277876" y="2066086"/>
            <a:chExt cx="5267105" cy="1526186"/>
          </a:xfrm>
        </p:grpSpPr>
        <p:sp>
          <p:nvSpPr>
            <p:cNvPr id="32" name="Rounded Rectangle 31"/>
            <p:cNvSpPr/>
            <p:nvPr/>
          </p:nvSpPr>
          <p:spPr>
            <a:xfrm>
              <a:off x="6120708" y="2066086"/>
              <a:ext cx="2624776" cy="439831"/>
            </a:xfrm>
            <a:prstGeom prst="roundRect">
              <a:avLst/>
            </a:prstGeom>
            <a:solidFill>
              <a:schemeClr val="accent4">
                <a:alpha val="39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34" idx="0"/>
            </p:cNvCxnSpPr>
            <p:nvPr/>
          </p:nvCxnSpPr>
          <p:spPr>
            <a:xfrm>
              <a:off x="7433096" y="2505917"/>
              <a:ext cx="478333" cy="62469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77876" y="3130607"/>
              <a:ext cx="5267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≈matches Chen-</a:t>
              </a:r>
              <a:r>
                <a:rPr lang="en-US" sz="2400" dirty="0" err="1" smtClean="0">
                  <a:solidFill>
                    <a:schemeClr val="accent4"/>
                  </a:solidFill>
                  <a:latin typeface="Chalkboard"/>
                  <a:cs typeface="Chalkboard"/>
                </a:rPr>
                <a:t>Drucker</a:t>
              </a:r>
              <a:r>
                <a:rPr lang="en-US" sz="2400" dirty="0" smtClean="0">
                  <a:solidFill>
                    <a:schemeClr val="accent4"/>
                  </a:solidFill>
                  <a:latin typeface="Chalkboard"/>
                  <a:cs typeface="Chalkboard"/>
                </a:rPr>
                <a:t> hardness</a:t>
              </a:r>
              <a:endParaRPr lang="en-US" sz="2400" dirty="0">
                <a:solidFill>
                  <a:schemeClr val="accent4"/>
                </a:solidFill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63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87838"/>
          </a:xfrm>
        </p:spPr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181" y="1090251"/>
            <a:ext cx="7821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Measure extended state and get outcomes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p(a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,b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  <a:r>
              <a:rPr lang="en-US" sz="2400" baseline="-250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).</a:t>
            </a:r>
            <a:b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Possible because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1-LOCC</a:t>
            </a:r>
            <a:r>
              <a:rPr lang="en-US" sz="24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form of M.</a:t>
            </a:r>
            <a:endParaRPr lang="en-US" sz="2400" dirty="0"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24" y="2187575"/>
            <a:ext cx="4131555" cy="38166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" y="2959090"/>
            <a:ext cx="4874383" cy="830996"/>
            <a:chOff x="-112889" y="2921304"/>
            <a:chExt cx="3803262" cy="628904"/>
          </a:xfrm>
        </p:grpSpPr>
        <p:sp>
          <p:nvSpPr>
            <p:cNvPr id="6" name="TextBox 5"/>
            <p:cNvSpPr txBox="1"/>
            <p:nvPr/>
          </p:nvSpPr>
          <p:spPr>
            <a:xfrm>
              <a:off x="-112889" y="2921304"/>
              <a:ext cx="2225524" cy="628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1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(a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,b</a:t>
              </a:r>
              <a:r>
                <a:rPr lang="en-US" sz="2400" baseline="-25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 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≈ p(a)⋅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(b</a:t>
              </a:r>
              <a:r>
                <a:rPr lang="en-US" sz="2400" baseline="-250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689649" y="3112169"/>
              <a:ext cx="2000724" cy="29749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54889" y="2367844"/>
            <a:ext cx="3101145" cy="1608133"/>
            <a:chOff x="5954889" y="2367844"/>
            <a:chExt cx="3101145" cy="1608133"/>
          </a:xfrm>
        </p:grpSpPr>
        <p:sp>
          <p:nvSpPr>
            <p:cNvPr id="7" name="TextBox 6"/>
            <p:cNvSpPr txBox="1"/>
            <p:nvPr/>
          </p:nvSpPr>
          <p:spPr>
            <a:xfrm>
              <a:off x="6728179" y="2367844"/>
              <a:ext cx="2327855" cy="1608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2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(a,</a:t>
              </a:r>
              <a:r>
                <a:rPr lang="en-US" sz="2400" baseline="-25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b</a:t>
              </a:r>
              <a:r>
                <a:rPr lang="en-US" sz="2400" baseline="-250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 b</a:t>
              </a:r>
              <a:r>
                <a:rPr lang="en-US" sz="2400" baseline="-250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  <a:endParaRPr lang="en-US" sz="2400" dirty="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  <a:p>
              <a:pPr>
                <a:spcBef>
                  <a:spcPts val="300"/>
                </a:spcBef>
              </a:pP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has less mutual</a:t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information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954889" y="2748844"/>
              <a:ext cx="773290" cy="256823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26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ified_blackboard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modified_blackboard.thmx</Template>
  <TotalTime>5222</TotalTime>
  <Words>1709</Words>
  <Application>Microsoft Macintosh PowerPoint</Application>
  <PresentationFormat>On-screen Show (4:3)</PresentationFormat>
  <Paragraphs>229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modified_blackboard</vt:lpstr>
      <vt:lpstr>Default Theme</vt:lpstr>
      <vt:lpstr>Nets vs hierarchies for hard optimization problems</vt:lpstr>
      <vt:lpstr>outline</vt:lpstr>
      <vt:lpstr>entanglement and optimization</vt:lpstr>
      <vt:lpstr>operator norms</vt:lpstr>
      <vt:lpstr>complexity of hSep</vt:lpstr>
      <vt:lpstr>complexity of l2l4 norm</vt:lpstr>
      <vt:lpstr>PowerPoint Presentation</vt:lpstr>
      <vt:lpstr>SDP hierarchies for hSep</vt:lpstr>
      <vt:lpstr>proof intuition</vt:lpstr>
      <vt:lpstr>questions</vt:lpstr>
      <vt:lpstr>net-based algorithms</vt:lpstr>
      <vt:lpstr>net-based algorithms</vt:lpstr>
      <vt:lpstr>nets for Banach spaces</vt:lpstr>
      <vt:lpstr>applications</vt:lpstr>
      <vt:lpstr>ε-nets vs. SoS</vt:lpstr>
      <vt:lpstr>simplest version: polynomial optimization over the simplex</vt:lpstr>
      <vt:lpstr>sum-of-squares (SoS) proofs</vt:lpstr>
      <vt:lpstr>hierarchies &amp; SoS proofs</vt:lpstr>
      <vt:lpstr>k-extendable hierarchy</vt:lpstr>
      <vt:lpstr> Nash equilibria</vt:lpstr>
      <vt:lpstr>finding (approximate) Nash eq</vt:lpstr>
      <vt:lpstr>algorithm for approx Nash</vt:lpstr>
      <vt:lpstr>open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and convex optimization</dc:title>
  <dc:creator>Aram Harrow</dc:creator>
  <cp:lastModifiedBy>MS Office</cp:lastModifiedBy>
  <cp:revision>120</cp:revision>
  <dcterms:created xsi:type="dcterms:W3CDTF">2014-09-24T18:20:01Z</dcterms:created>
  <dcterms:modified xsi:type="dcterms:W3CDTF">2016-08-01T17:16:56Z</dcterms:modified>
</cp:coreProperties>
</file>