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Walter Turncoat"/>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font" Target="fonts/WalterTurncoat-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6" name="Shape 246"/>
        <p:cNvGrpSpPr/>
        <p:nvPr/>
      </p:nvGrpSpPr>
      <p:grpSpPr>
        <a:xfrm>
          <a:off x="0" y="0"/>
          <a:ext cx="0" cy="0"/>
          <a:chOff x="0" y="0"/>
          <a:chExt cx="0" cy="0"/>
        </a:xfrm>
      </p:grpSpPr>
      <p:sp>
        <p:nvSpPr>
          <p:cNvPr id="247" name="Google Shape;247;g5d5d9df5d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5d5d9df5d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5d5d9df5df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5d5d9df5d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d5d9df5d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d5d9df5d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d5d9df5d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d5d9df5d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d5d9df5d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d5d9df5d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5d5d9df5d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5d5d9df5d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5d5d9df5d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5d5d9df5d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5d5d9df5d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5d5d9df5d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5d5d9df5d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5d5d9df5d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jpg"/><Relationship Id="rId4" Type="http://schemas.openxmlformats.org/officeDocument/2006/relationships/image" Target="../media/image11.png"/><Relationship Id="rId9" Type="http://schemas.openxmlformats.org/officeDocument/2006/relationships/image" Target="../media/image13.jpg"/><Relationship Id="rId5" Type="http://schemas.openxmlformats.org/officeDocument/2006/relationships/image" Target="../media/image7.jpg"/><Relationship Id="rId6" Type="http://schemas.openxmlformats.org/officeDocument/2006/relationships/image" Target="../media/image4.jpg"/><Relationship Id="rId7" Type="http://schemas.openxmlformats.org/officeDocument/2006/relationships/image" Target="../media/image15.jpg"/><Relationship Id="rId8"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6.jpg"/><Relationship Id="rId4" Type="http://schemas.openxmlformats.org/officeDocument/2006/relationships/image" Target="../media/image19.jpg"/><Relationship Id="rId5" Type="http://schemas.openxmlformats.org/officeDocument/2006/relationships/image" Target="../media/image12.jpg"/><Relationship Id="rId6"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7.jp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375600"/>
            <a:ext cx="8520600" cy="503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1155CC"/>
                </a:solidFill>
              </a:rPr>
              <a:t>Why is water a good place to live?</a:t>
            </a:r>
            <a:endParaRPr b="1" sz="3600">
              <a:solidFill>
                <a:srgbClr val="1155CC"/>
              </a:solidFill>
            </a:endParaRPr>
          </a:p>
        </p:txBody>
      </p:sp>
      <p:sp>
        <p:nvSpPr>
          <p:cNvPr id="55" name="Google Shape;55;p13"/>
          <p:cNvSpPr txBox="1"/>
          <p:nvPr>
            <p:ph idx="1" type="subTitle"/>
          </p:nvPr>
        </p:nvSpPr>
        <p:spPr>
          <a:xfrm>
            <a:off x="311700" y="3814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1155CC"/>
                </a:solidFill>
              </a:rPr>
              <a:t>The Special Properties of Water.</a:t>
            </a:r>
            <a:endParaRPr b="1">
              <a:solidFill>
                <a:srgbClr val="1155CC"/>
              </a:solidFill>
            </a:endParaRPr>
          </a:p>
        </p:txBody>
      </p:sp>
      <p:pic>
        <p:nvPicPr>
          <p:cNvPr id="56" name="Google Shape;56;p13"/>
          <p:cNvPicPr preferRelativeResize="0"/>
          <p:nvPr/>
        </p:nvPicPr>
        <p:blipFill>
          <a:blip r:embed="rId3">
            <a:alphaModFix/>
          </a:blip>
          <a:stretch>
            <a:fillRect/>
          </a:stretch>
        </p:blipFill>
        <p:spPr>
          <a:xfrm>
            <a:off x="438150" y="2174575"/>
            <a:ext cx="4001575" cy="2240875"/>
          </a:xfrm>
          <a:prstGeom prst="rect">
            <a:avLst/>
          </a:prstGeom>
          <a:noFill/>
          <a:ln>
            <a:noFill/>
          </a:ln>
        </p:spPr>
      </p:pic>
      <p:pic>
        <p:nvPicPr>
          <p:cNvPr id="57" name="Google Shape;57;p13"/>
          <p:cNvPicPr preferRelativeResize="0"/>
          <p:nvPr/>
        </p:nvPicPr>
        <p:blipFill>
          <a:blip r:embed="rId4">
            <a:alphaModFix/>
          </a:blip>
          <a:stretch>
            <a:fillRect/>
          </a:stretch>
        </p:blipFill>
        <p:spPr>
          <a:xfrm>
            <a:off x="4627850" y="2178288"/>
            <a:ext cx="4001575" cy="2233438"/>
          </a:xfrm>
          <a:prstGeom prst="rect">
            <a:avLst/>
          </a:prstGeom>
          <a:noFill/>
          <a:ln>
            <a:noFill/>
          </a:ln>
        </p:spPr>
      </p:pic>
      <p:sp>
        <p:nvSpPr>
          <p:cNvPr id="58" name="Google Shape;58;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249" name="Shape 249"/>
        <p:cNvGrpSpPr/>
        <p:nvPr/>
      </p:nvGrpSpPr>
      <p:grpSpPr>
        <a:xfrm>
          <a:off x="0" y="0"/>
          <a:ext cx="0" cy="0"/>
          <a:chOff x="0" y="0"/>
          <a:chExt cx="0" cy="0"/>
        </a:xfrm>
      </p:grpSpPr>
      <p:sp>
        <p:nvSpPr>
          <p:cNvPr id="250" name="Google Shape;250;p22"/>
          <p:cNvSpPr txBox="1"/>
          <p:nvPr>
            <p:ph type="title"/>
          </p:nvPr>
        </p:nvSpPr>
        <p:spPr>
          <a:xfrm>
            <a:off x="354000" y="299275"/>
            <a:ext cx="3780300" cy="146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1155CC"/>
                </a:solidFill>
              </a:rPr>
              <a:t>     </a:t>
            </a:r>
            <a:r>
              <a:rPr b="1" lang="en" sz="2400">
                <a:solidFill>
                  <a:srgbClr val="1155CC"/>
                </a:solidFill>
              </a:rPr>
              <a:t>W</a:t>
            </a:r>
            <a:r>
              <a:rPr b="1" lang="en" sz="2400">
                <a:solidFill>
                  <a:srgbClr val="1155CC"/>
                </a:solidFill>
              </a:rPr>
              <a:t>ater is a simple </a:t>
            </a:r>
            <a:endParaRPr b="1" sz="2400">
              <a:solidFill>
                <a:srgbClr val="1155CC"/>
              </a:solidFill>
            </a:endParaRPr>
          </a:p>
          <a:p>
            <a:pPr indent="0" lvl="0" marL="0" rtl="0" algn="ctr">
              <a:spcBef>
                <a:spcPts val="0"/>
              </a:spcBef>
              <a:spcAft>
                <a:spcPts val="0"/>
              </a:spcAft>
              <a:buNone/>
            </a:pPr>
            <a:r>
              <a:rPr b="1" lang="en" sz="2400">
                <a:solidFill>
                  <a:srgbClr val="1155CC"/>
                </a:solidFill>
              </a:rPr>
              <a:t>    compound with </a:t>
            </a:r>
            <a:endParaRPr b="1" sz="2400">
              <a:solidFill>
                <a:srgbClr val="1155CC"/>
              </a:solidFill>
            </a:endParaRPr>
          </a:p>
          <a:p>
            <a:pPr indent="0" lvl="0" marL="0" rtl="0" algn="ctr">
              <a:spcBef>
                <a:spcPts val="0"/>
              </a:spcBef>
              <a:spcAft>
                <a:spcPts val="0"/>
              </a:spcAft>
              <a:buNone/>
            </a:pPr>
            <a:r>
              <a:rPr b="1" lang="en" sz="2400">
                <a:solidFill>
                  <a:srgbClr val="1155CC"/>
                </a:solidFill>
              </a:rPr>
              <a:t>       simple molecules. </a:t>
            </a:r>
            <a:endParaRPr b="1" sz="2400">
              <a:solidFill>
                <a:srgbClr val="1155CC"/>
              </a:solidFill>
            </a:endParaRPr>
          </a:p>
          <a:p>
            <a:pPr indent="0" lvl="0" marL="0" rtl="0" algn="ctr">
              <a:spcBef>
                <a:spcPts val="0"/>
              </a:spcBef>
              <a:spcAft>
                <a:spcPts val="0"/>
              </a:spcAft>
              <a:buNone/>
            </a:pPr>
            <a:r>
              <a:t/>
            </a:r>
            <a:endParaRPr>
              <a:solidFill>
                <a:srgbClr val="1155CC"/>
              </a:solidFill>
            </a:endParaRPr>
          </a:p>
          <a:p>
            <a:pPr indent="0" lvl="0" marL="0" rtl="0" algn="ctr">
              <a:spcBef>
                <a:spcPts val="0"/>
              </a:spcBef>
              <a:spcAft>
                <a:spcPts val="0"/>
              </a:spcAft>
              <a:buNone/>
            </a:pPr>
            <a:r>
              <a:t/>
            </a:r>
            <a:endParaRPr>
              <a:solidFill>
                <a:srgbClr val="1155CC"/>
              </a:solidFill>
            </a:endParaRPr>
          </a:p>
          <a:p>
            <a:pPr indent="0" lvl="0" marL="0" rtl="0" algn="ctr">
              <a:spcBef>
                <a:spcPts val="0"/>
              </a:spcBef>
              <a:spcAft>
                <a:spcPts val="0"/>
              </a:spcAft>
              <a:buNone/>
            </a:pPr>
            <a:r>
              <a:t/>
            </a:r>
            <a:endParaRPr>
              <a:solidFill>
                <a:srgbClr val="1155CC"/>
              </a:solidFill>
            </a:endParaRPr>
          </a:p>
          <a:p>
            <a:pPr indent="0" lvl="0" marL="0" rtl="0" algn="ctr">
              <a:spcBef>
                <a:spcPts val="0"/>
              </a:spcBef>
              <a:spcAft>
                <a:spcPts val="0"/>
              </a:spcAft>
              <a:buNone/>
            </a:pPr>
            <a:r>
              <a:t/>
            </a:r>
            <a:endParaRPr>
              <a:solidFill>
                <a:srgbClr val="1155CC"/>
              </a:solidFill>
            </a:endParaRPr>
          </a:p>
          <a:p>
            <a:pPr indent="0" lvl="0" marL="0" rtl="0" algn="l">
              <a:spcBef>
                <a:spcPts val="0"/>
              </a:spcBef>
              <a:spcAft>
                <a:spcPts val="0"/>
              </a:spcAft>
              <a:buNone/>
            </a:pPr>
            <a:r>
              <a:t/>
            </a:r>
            <a:endParaRPr>
              <a:solidFill>
                <a:srgbClr val="1155CC"/>
              </a:solidFill>
            </a:endParaRPr>
          </a:p>
          <a:p>
            <a:pPr indent="0" lvl="0" marL="0" rtl="0" algn="ctr">
              <a:spcBef>
                <a:spcPts val="0"/>
              </a:spcBef>
              <a:spcAft>
                <a:spcPts val="0"/>
              </a:spcAft>
              <a:buNone/>
            </a:pPr>
            <a:r>
              <a:t/>
            </a:r>
            <a:endParaRPr b="1" sz="2400">
              <a:solidFill>
                <a:srgbClr val="1155CC"/>
              </a:solidFill>
            </a:endParaRPr>
          </a:p>
          <a:p>
            <a:pPr indent="0" lvl="0" marL="0" rtl="0" algn="ctr">
              <a:spcBef>
                <a:spcPts val="0"/>
              </a:spcBef>
              <a:spcAft>
                <a:spcPts val="0"/>
              </a:spcAft>
              <a:buNone/>
            </a:pPr>
            <a:r>
              <a:t/>
            </a:r>
            <a:endParaRPr b="1" sz="2400">
              <a:solidFill>
                <a:srgbClr val="1155CC"/>
              </a:solidFill>
            </a:endParaRPr>
          </a:p>
        </p:txBody>
      </p:sp>
      <p:sp>
        <p:nvSpPr>
          <p:cNvPr id="251" name="Google Shape;251;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52" name="Google Shape;252;p22"/>
          <p:cNvPicPr preferRelativeResize="0"/>
          <p:nvPr/>
        </p:nvPicPr>
        <p:blipFill rotWithShape="1">
          <a:blip r:embed="rId3">
            <a:alphaModFix/>
          </a:blip>
          <a:srcRect b="20209" l="0" r="23159" t="14431"/>
          <a:stretch/>
        </p:blipFill>
        <p:spPr>
          <a:xfrm>
            <a:off x="6754713" y="3472200"/>
            <a:ext cx="1895625" cy="1207800"/>
          </a:xfrm>
          <a:prstGeom prst="rect">
            <a:avLst/>
          </a:prstGeom>
          <a:noFill/>
          <a:ln>
            <a:noFill/>
          </a:ln>
        </p:spPr>
      </p:pic>
      <p:pic>
        <p:nvPicPr>
          <p:cNvPr id="253" name="Google Shape;253;p22"/>
          <p:cNvPicPr preferRelativeResize="0"/>
          <p:nvPr/>
        </p:nvPicPr>
        <p:blipFill>
          <a:blip r:embed="rId4">
            <a:alphaModFix/>
          </a:blip>
          <a:stretch>
            <a:fillRect/>
          </a:stretch>
        </p:blipFill>
        <p:spPr>
          <a:xfrm>
            <a:off x="4038425" y="184825"/>
            <a:ext cx="1511125" cy="1695300"/>
          </a:xfrm>
          <a:prstGeom prst="rect">
            <a:avLst/>
          </a:prstGeom>
          <a:noFill/>
          <a:ln>
            <a:noFill/>
          </a:ln>
        </p:spPr>
      </p:pic>
      <p:pic>
        <p:nvPicPr>
          <p:cNvPr id="254" name="Google Shape;254;p22"/>
          <p:cNvPicPr preferRelativeResize="0"/>
          <p:nvPr/>
        </p:nvPicPr>
        <p:blipFill>
          <a:blip r:embed="rId5">
            <a:alphaModFix/>
          </a:blip>
          <a:stretch>
            <a:fillRect/>
          </a:stretch>
        </p:blipFill>
        <p:spPr>
          <a:xfrm>
            <a:off x="6219600" y="279353"/>
            <a:ext cx="2252839" cy="1496000"/>
          </a:xfrm>
          <a:prstGeom prst="rect">
            <a:avLst/>
          </a:prstGeom>
          <a:noFill/>
          <a:ln>
            <a:noFill/>
          </a:ln>
        </p:spPr>
      </p:pic>
      <p:sp>
        <p:nvSpPr>
          <p:cNvPr id="255" name="Google Shape;255;p22"/>
          <p:cNvSpPr txBox="1"/>
          <p:nvPr/>
        </p:nvSpPr>
        <p:spPr>
          <a:xfrm>
            <a:off x="5755850" y="1822075"/>
            <a:ext cx="3331800" cy="136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1155CC"/>
                </a:solidFill>
              </a:rPr>
              <a:t>I</a:t>
            </a:r>
            <a:r>
              <a:rPr b="1" lang="en" sz="2400">
                <a:solidFill>
                  <a:srgbClr val="1155CC"/>
                </a:solidFill>
              </a:rPr>
              <a:t>t is the most valuable material on our planet.</a:t>
            </a:r>
            <a:endParaRPr b="1" sz="2400"/>
          </a:p>
        </p:txBody>
      </p:sp>
      <p:sp>
        <p:nvSpPr>
          <p:cNvPr id="256" name="Google Shape;256;p22"/>
          <p:cNvSpPr txBox="1"/>
          <p:nvPr/>
        </p:nvSpPr>
        <p:spPr>
          <a:xfrm>
            <a:off x="2939850" y="2193863"/>
            <a:ext cx="2609700" cy="108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400">
                <a:solidFill>
                  <a:srgbClr val="1155CC"/>
                </a:solidFill>
              </a:rPr>
              <a:t>Its properties are truly unique and special.</a:t>
            </a:r>
            <a:endParaRPr sz="2400"/>
          </a:p>
        </p:txBody>
      </p:sp>
      <p:sp>
        <p:nvSpPr>
          <p:cNvPr id="257" name="Google Shape;257;p22"/>
          <p:cNvSpPr txBox="1"/>
          <p:nvPr/>
        </p:nvSpPr>
        <p:spPr>
          <a:xfrm>
            <a:off x="2340313" y="3590325"/>
            <a:ext cx="4279200" cy="130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400">
                <a:solidFill>
                  <a:srgbClr val="1155CC"/>
                </a:solidFill>
              </a:rPr>
              <a:t>Life began in our ocean...  </a:t>
            </a:r>
            <a:endParaRPr b="1" sz="2400">
              <a:solidFill>
                <a:srgbClr val="1155CC"/>
              </a:solidFill>
            </a:endParaRPr>
          </a:p>
          <a:p>
            <a:pPr indent="0" lvl="0" marL="0" rtl="0" algn="ctr">
              <a:spcBef>
                <a:spcPts val="0"/>
              </a:spcBef>
              <a:spcAft>
                <a:spcPts val="0"/>
              </a:spcAft>
              <a:buClr>
                <a:schemeClr val="dk1"/>
              </a:buClr>
              <a:buSzPts val="1100"/>
              <a:buFont typeface="Arial"/>
              <a:buNone/>
            </a:pPr>
            <a:r>
              <a:rPr b="1" i="1" lang="en" sz="2400">
                <a:solidFill>
                  <a:srgbClr val="1155CC"/>
                </a:solidFill>
              </a:rPr>
              <a:t>Water is great place to live.</a:t>
            </a:r>
            <a:endParaRPr i="1"/>
          </a:p>
        </p:txBody>
      </p:sp>
      <p:pic>
        <p:nvPicPr>
          <p:cNvPr id="258" name="Google Shape;258;p22"/>
          <p:cNvPicPr preferRelativeResize="0"/>
          <p:nvPr/>
        </p:nvPicPr>
        <p:blipFill rotWithShape="1">
          <a:blip r:embed="rId6">
            <a:alphaModFix/>
          </a:blip>
          <a:srcRect b="12443" l="3184" r="16610" t="3424"/>
          <a:stretch/>
        </p:blipFill>
        <p:spPr>
          <a:xfrm>
            <a:off x="104125" y="3590325"/>
            <a:ext cx="2100975" cy="1466500"/>
          </a:xfrm>
          <a:prstGeom prst="rect">
            <a:avLst/>
          </a:prstGeom>
          <a:noFill/>
          <a:ln>
            <a:noFill/>
          </a:ln>
        </p:spPr>
      </p:pic>
      <p:pic>
        <p:nvPicPr>
          <p:cNvPr id="259" name="Google Shape;259;p22"/>
          <p:cNvPicPr preferRelativeResize="0"/>
          <p:nvPr/>
        </p:nvPicPr>
        <p:blipFill>
          <a:blip r:embed="rId7">
            <a:alphaModFix/>
          </a:blip>
          <a:stretch>
            <a:fillRect/>
          </a:stretch>
        </p:blipFill>
        <p:spPr>
          <a:xfrm>
            <a:off x="286750" y="1148425"/>
            <a:ext cx="548700" cy="548700"/>
          </a:xfrm>
          <a:prstGeom prst="rect">
            <a:avLst/>
          </a:prstGeom>
          <a:noFill/>
          <a:ln>
            <a:noFill/>
          </a:ln>
        </p:spPr>
      </p:pic>
      <p:pic>
        <p:nvPicPr>
          <p:cNvPr id="260" name="Google Shape;260;p22"/>
          <p:cNvPicPr preferRelativeResize="0"/>
          <p:nvPr/>
        </p:nvPicPr>
        <p:blipFill>
          <a:blip r:embed="rId8">
            <a:alphaModFix/>
          </a:blip>
          <a:stretch>
            <a:fillRect/>
          </a:stretch>
        </p:blipFill>
        <p:spPr>
          <a:xfrm>
            <a:off x="286750" y="427250"/>
            <a:ext cx="548701" cy="548701"/>
          </a:xfrm>
          <a:prstGeom prst="rect">
            <a:avLst/>
          </a:prstGeom>
          <a:noFill/>
          <a:ln>
            <a:noFill/>
          </a:ln>
        </p:spPr>
      </p:pic>
      <p:pic>
        <p:nvPicPr>
          <p:cNvPr id="261" name="Google Shape;261;p22"/>
          <p:cNvPicPr preferRelativeResize="0"/>
          <p:nvPr/>
        </p:nvPicPr>
        <p:blipFill>
          <a:blip r:embed="rId9">
            <a:alphaModFix/>
          </a:blip>
          <a:stretch>
            <a:fillRect/>
          </a:stretch>
        </p:blipFill>
        <p:spPr>
          <a:xfrm>
            <a:off x="229084" y="2164563"/>
            <a:ext cx="2457350" cy="958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FE2F3"/>
        </a:solidFill>
      </p:bgPr>
    </p:bg>
    <p:spTree>
      <p:nvGrpSpPr>
        <p:cNvPr id="62" name="Shape 62"/>
        <p:cNvGrpSpPr/>
        <p:nvPr/>
      </p:nvGrpSpPr>
      <p:grpSpPr>
        <a:xfrm>
          <a:off x="0" y="0"/>
          <a:ext cx="0" cy="0"/>
          <a:chOff x="0" y="0"/>
          <a:chExt cx="0" cy="0"/>
        </a:xfrm>
      </p:grpSpPr>
      <p:sp>
        <p:nvSpPr>
          <p:cNvPr id="63" name="Google Shape;63;p14"/>
          <p:cNvSpPr txBox="1"/>
          <p:nvPr>
            <p:ph type="title"/>
          </p:nvPr>
        </p:nvSpPr>
        <p:spPr>
          <a:xfrm>
            <a:off x="2014275" y="254550"/>
            <a:ext cx="6336000" cy="92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rPr>
              <a:t>Liquid Water is a stable place to live...</a:t>
            </a:r>
            <a:endParaRPr b="1" sz="2400">
              <a:solidFill>
                <a:schemeClr val="dk2"/>
              </a:solidFill>
            </a:endParaRPr>
          </a:p>
          <a:p>
            <a:pPr indent="0" lvl="0" marL="0" rtl="0" algn="l">
              <a:spcBef>
                <a:spcPts val="0"/>
              </a:spcBef>
              <a:spcAft>
                <a:spcPts val="0"/>
              </a:spcAft>
              <a:buNone/>
            </a:pPr>
            <a:r>
              <a:t/>
            </a:r>
            <a:endParaRPr b="1" i="1" sz="1800">
              <a:solidFill>
                <a:schemeClr val="dk2"/>
              </a:solidFill>
            </a:endParaRPr>
          </a:p>
          <a:p>
            <a:pPr indent="0" lvl="0" marL="0" rtl="0" algn="l">
              <a:spcBef>
                <a:spcPts val="0"/>
              </a:spcBef>
              <a:spcAft>
                <a:spcPts val="0"/>
              </a:spcAft>
              <a:buNone/>
            </a:pPr>
            <a:r>
              <a:rPr b="1" i="1" lang="en" sz="1800">
                <a:solidFill>
                  <a:schemeClr val="dk2"/>
                </a:solidFill>
              </a:rPr>
              <a:t>        Water really molecules stick together.</a:t>
            </a:r>
            <a:endParaRPr b="1" i="1" sz="1800"/>
          </a:p>
        </p:txBody>
      </p:sp>
      <p:pic>
        <p:nvPicPr>
          <p:cNvPr id="64" name="Google Shape;64;p14"/>
          <p:cNvPicPr preferRelativeResize="0"/>
          <p:nvPr/>
        </p:nvPicPr>
        <p:blipFill>
          <a:blip r:embed="rId3">
            <a:alphaModFix/>
          </a:blip>
          <a:stretch>
            <a:fillRect/>
          </a:stretch>
        </p:blipFill>
        <p:spPr>
          <a:xfrm>
            <a:off x="5226875" y="1293050"/>
            <a:ext cx="3345625" cy="3753400"/>
          </a:xfrm>
          <a:prstGeom prst="rect">
            <a:avLst/>
          </a:prstGeom>
          <a:noFill/>
          <a:ln>
            <a:noFill/>
          </a:ln>
        </p:spPr>
      </p:pic>
      <p:sp>
        <p:nvSpPr>
          <p:cNvPr id="65" name="Google Shape;65;p14"/>
          <p:cNvSpPr txBox="1"/>
          <p:nvPr/>
        </p:nvSpPr>
        <p:spPr>
          <a:xfrm>
            <a:off x="583400" y="1464600"/>
            <a:ext cx="4226700" cy="345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a:solidFill>
                  <a:schemeClr val="dk1"/>
                </a:solidFill>
                <a:latin typeface="Calibri"/>
                <a:ea typeface="Calibri"/>
                <a:cs typeface="Calibri"/>
                <a:sym typeface="Calibri"/>
              </a:rPr>
              <a:t>Due to its shape and make up, water molecules are </a:t>
            </a:r>
            <a:r>
              <a:rPr b="1" i="1" lang="en" u="sng">
                <a:solidFill>
                  <a:schemeClr val="dk1"/>
                </a:solidFill>
                <a:latin typeface="Calibri"/>
                <a:ea typeface="Calibri"/>
                <a:cs typeface="Calibri"/>
                <a:sym typeface="Calibri"/>
              </a:rPr>
              <a:t>polar </a:t>
            </a:r>
            <a:r>
              <a:rPr b="1" i="1" lang="en">
                <a:solidFill>
                  <a:schemeClr val="dk1"/>
                </a:solidFill>
                <a:latin typeface="Calibri"/>
                <a:ea typeface="Calibri"/>
                <a:cs typeface="Calibri"/>
                <a:sym typeface="Calibri"/>
              </a:rPr>
              <a:t>molecules.</a:t>
            </a:r>
            <a:endParaRPr b="1" i="1">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b="1" i="1" lang="en">
                <a:solidFill>
                  <a:schemeClr val="dk1"/>
                </a:solidFill>
                <a:latin typeface="Calibri"/>
                <a:ea typeface="Calibri"/>
                <a:cs typeface="Calibri"/>
                <a:sym typeface="Calibri"/>
              </a:rPr>
              <a:t>W</a:t>
            </a:r>
            <a:r>
              <a:rPr b="1" i="1" lang="en">
                <a:solidFill>
                  <a:schemeClr val="dk1"/>
                </a:solidFill>
                <a:latin typeface="Calibri"/>
                <a:ea typeface="Calibri"/>
                <a:cs typeface="Calibri"/>
                <a:sym typeface="Calibri"/>
              </a:rPr>
              <a:t>ater molecules are attracted to others with their Hydrogen (+) side pulling on the Oxygen(-) end of a neighboring molecule.  </a:t>
            </a:r>
            <a:endParaRPr b="1" i="1">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b="1" i="1" lang="en">
                <a:solidFill>
                  <a:schemeClr val="dk1"/>
                </a:solidFill>
                <a:latin typeface="Calibri"/>
                <a:ea typeface="Calibri"/>
                <a:cs typeface="Calibri"/>
                <a:sym typeface="Calibri"/>
              </a:rPr>
              <a:t>This pull  forms a bond between the molecules known as a “Hydrogen bond”  which makes it difficult to separate these molecules and  go from the liquid state to gas.   It requires  a lot of energy to evaporate water. </a:t>
            </a:r>
            <a:endParaRPr b="1" i="1">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b="1" i="1" lang="en">
                <a:solidFill>
                  <a:schemeClr val="dk1"/>
                </a:solidFill>
                <a:latin typeface="Calibri"/>
                <a:ea typeface="Calibri"/>
                <a:cs typeface="Calibri"/>
                <a:sym typeface="Calibri"/>
              </a:rPr>
              <a:t>Water remains a liquid at a wide temperature range. ..</a:t>
            </a:r>
            <a:endParaRPr b="1" i="1">
              <a:solidFill>
                <a:schemeClr val="dk1"/>
              </a:solidFill>
              <a:latin typeface="Calibri"/>
              <a:ea typeface="Calibri"/>
              <a:cs typeface="Calibri"/>
              <a:sym typeface="Calibri"/>
            </a:endParaRPr>
          </a:p>
          <a:p>
            <a:pPr indent="0" lvl="0" marL="0" rtl="0" algn="l">
              <a:spcBef>
                <a:spcPts val="0"/>
              </a:spcBef>
              <a:spcAft>
                <a:spcPts val="0"/>
              </a:spcAft>
              <a:buNone/>
            </a:pPr>
            <a:r>
              <a:rPr b="1" i="1" lang="en">
                <a:solidFill>
                  <a:schemeClr val="dk1"/>
                </a:solidFill>
                <a:latin typeface="Calibri"/>
                <a:ea typeface="Calibri"/>
                <a:cs typeface="Calibri"/>
                <a:sym typeface="Calibri"/>
              </a:rPr>
              <a:t>from 0 to 100 </a:t>
            </a:r>
            <a:r>
              <a:rPr b="1" baseline="30000" i="1" lang="en">
                <a:solidFill>
                  <a:schemeClr val="dk1"/>
                </a:solidFill>
                <a:latin typeface="Calibri"/>
                <a:ea typeface="Calibri"/>
                <a:cs typeface="Calibri"/>
                <a:sym typeface="Calibri"/>
              </a:rPr>
              <a:t>o</a:t>
            </a:r>
            <a:r>
              <a:rPr b="1" i="1" lang="en">
                <a:solidFill>
                  <a:schemeClr val="dk1"/>
                </a:solidFill>
                <a:latin typeface="Calibri"/>
                <a:ea typeface="Calibri"/>
                <a:cs typeface="Calibri"/>
                <a:sym typeface="Calibri"/>
              </a:rPr>
              <a:t>C.   </a:t>
            </a:r>
            <a:endParaRPr b="1" i="1">
              <a:solidFill>
                <a:schemeClr val="dk1"/>
              </a:solidFill>
              <a:latin typeface="Calibri"/>
              <a:ea typeface="Calibri"/>
              <a:cs typeface="Calibri"/>
              <a:sym typeface="Calibri"/>
            </a:endParaRPr>
          </a:p>
          <a:p>
            <a:pPr indent="0" lvl="0" marL="0" rtl="0" algn="l">
              <a:spcBef>
                <a:spcPts val="0"/>
              </a:spcBef>
              <a:spcAft>
                <a:spcPts val="0"/>
              </a:spcAft>
              <a:buNone/>
            </a:pPr>
            <a:r>
              <a:t/>
            </a:r>
            <a:endParaRPr b="1" i="1">
              <a:solidFill>
                <a:schemeClr val="dk1"/>
              </a:solidFill>
              <a:latin typeface="Calibri"/>
              <a:ea typeface="Calibri"/>
              <a:cs typeface="Calibri"/>
              <a:sym typeface="Calibri"/>
            </a:endParaRPr>
          </a:p>
          <a:p>
            <a:pPr indent="0" lvl="0" marL="0" rtl="0" algn="l">
              <a:spcBef>
                <a:spcPts val="0"/>
              </a:spcBef>
              <a:spcAft>
                <a:spcPts val="0"/>
              </a:spcAft>
              <a:buNone/>
            </a:pPr>
            <a:r>
              <a:rPr b="1" i="1" lang="en">
                <a:solidFill>
                  <a:schemeClr val="dk1"/>
                </a:solidFill>
                <a:latin typeface="Calibri"/>
                <a:ea typeface="Calibri"/>
                <a:cs typeface="Calibri"/>
                <a:sym typeface="Calibri"/>
              </a:rPr>
              <a:t>Liquid water is a stable place to live.</a:t>
            </a:r>
            <a:endParaRPr b="1" i="1">
              <a:solidFill>
                <a:schemeClr val="dk1"/>
              </a:solidFill>
              <a:latin typeface="Calibri"/>
              <a:ea typeface="Calibri"/>
              <a:cs typeface="Calibri"/>
              <a:sym typeface="Calibri"/>
            </a:endParaRPr>
          </a:p>
        </p:txBody>
      </p:sp>
      <p:sp>
        <p:nvSpPr>
          <p:cNvPr id="66" name="Google Shape;66;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70" name="Shape 70"/>
        <p:cNvGrpSpPr/>
        <p:nvPr/>
      </p:nvGrpSpPr>
      <p:grpSpPr>
        <a:xfrm>
          <a:off x="0" y="0"/>
          <a:ext cx="0" cy="0"/>
          <a:chOff x="0" y="0"/>
          <a:chExt cx="0" cy="0"/>
        </a:xfrm>
      </p:grpSpPr>
      <p:sp>
        <p:nvSpPr>
          <p:cNvPr id="71" name="Google Shape;71;p15"/>
          <p:cNvSpPr txBox="1"/>
          <p:nvPr>
            <p:ph type="title"/>
          </p:nvPr>
        </p:nvSpPr>
        <p:spPr>
          <a:xfrm>
            <a:off x="311700" y="286275"/>
            <a:ext cx="8520600" cy="888600"/>
          </a:xfrm>
          <a:prstGeom prst="rect">
            <a:avLst/>
          </a:prstGeom>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chemeClr val="dk2"/>
                </a:solidFill>
              </a:rPr>
              <a:t>                </a:t>
            </a:r>
            <a:r>
              <a:rPr b="1" lang="en" sz="2400">
                <a:solidFill>
                  <a:srgbClr val="0000FF"/>
                </a:solidFill>
              </a:rPr>
              <a:t> </a:t>
            </a:r>
            <a:r>
              <a:rPr b="1" lang="en" sz="2400">
                <a:solidFill>
                  <a:srgbClr val="0000FF"/>
                </a:solidFill>
              </a:rPr>
              <a:t>Liquid Water is a stable place to live...</a:t>
            </a:r>
            <a:endParaRPr b="1" sz="2400">
              <a:solidFill>
                <a:srgbClr val="0000FF"/>
              </a:solidFill>
            </a:endParaRPr>
          </a:p>
          <a:p>
            <a:pPr indent="0" lvl="0" marL="0" rtl="0" algn="l">
              <a:spcBef>
                <a:spcPts val="0"/>
              </a:spcBef>
              <a:spcAft>
                <a:spcPts val="0"/>
              </a:spcAft>
              <a:buNone/>
            </a:pPr>
            <a:r>
              <a:rPr b="1" i="1" lang="en" sz="2400">
                <a:solidFill>
                  <a:srgbClr val="0000FF"/>
                </a:solidFill>
              </a:rPr>
              <a:t>                     </a:t>
            </a:r>
            <a:r>
              <a:rPr b="1" i="1" lang="en" sz="1800">
                <a:solidFill>
                  <a:srgbClr val="0000FF"/>
                </a:solidFill>
              </a:rPr>
              <a:t> It’s not easy to change its temperature.</a:t>
            </a:r>
            <a:r>
              <a:rPr b="1" i="1" lang="en" sz="1800">
                <a:solidFill>
                  <a:schemeClr val="dk2"/>
                </a:solidFill>
              </a:rPr>
              <a:t> </a:t>
            </a:r>
            <a:endParaRPr b="1" i="1" sz="1800">
              <a:solidFill>
                <a:schemeClr val="dk2"/>
              </a:solidFill>
            </a:endParaRPr>
          </a:p>
          <a:p>
            <a:pPr indent="0" lvl="0" marL="0" rtl="0" algn="l">
              <a:spcBef>
                <a:spcPts val="0"/>
              </a:spcBef>
              <a:spcAft>
                <a:spcPts val="0"/>
              </a:spcAft>
              <a:buNone/>
            </a:pPr>
            <a:r>
              <a:t/>
            </a:r>
            <a:endParaRPr b="1" i="1" sz="1800">
              <a:solidFill>
                <a:schemeClr val="dk2"/>
              </a:solidFill>
            </a:endParaRPr>
          </a:p>
          <a:p>
            <a:pPr indent="0" lvl="0" marL="0" rtl="0" algn="l">
              <a:spcBef>
                <a:spcPts val="0"/>
              </a:spcBef>
              <a:spcAft>
                <a:spcPts val="0"/>
              </a:spcAft>
              <a:buNone/>
            </a:pPr>
            <a:r>
              <a:rPr lang="en"/>
              <a:t>                    </a:t>
            </a:r>
            <a:r>
              <a:rPr lang="en">
                <a:solidFill>
                  <a:srgbClr val="CC4125"/>
                </a:solidFill>
              </a:rPr>
              <a:t> </a:t>
            </a:r>
            <a:r>
              <a:rPr b="1" lang="en" sz="2400">
                <a:solidFill>
                  <a:srgbClr val="CC4125"/>
                </a:solidFill>
              </a:rPr>
              <a:t>Water has a high heat capacity.</a:t>
            </a:r>
            <a:endParaRPr b="1" sz="2400">
              <a:solidFill>
                <a:srgbClr val="CC4125"/>
              </a:solidFill>
            </a:endParaRPr>
          </a:p>
        </p:txBody>
      </p:sp>
      <p:sp>
        <p:nvSpPr>
          <p:cNvPr id="72" name="Google Shape;72;p15"/>
          <p:cNvSpPr txBox="1"/>
          <p:nvPr>
            <p:ph idx="1" type="body"/>
          </p:nvPr>
        </p:nvSpPr>
        <p:spPr>
          <a:xfrm>
            <a:off x="746725" y="1873200"/>
            <a:ext cx="4935600" cy="2455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i="1" lang="en">
                <a:solidFill>
                  <a:schemeClr val="dk1"/>
                </a:solidFill>
                <a:latin typeface="Calibri"/>
                <a:ea typeface="Calibri"/>
                <a:cs typeface="Calibri"/>
                <a:sym typeface="Calibri"/>
              </a:rPr>
              <a:t>Water is very good at soaking up heat without raising its temperature.</a:t>
            </a:r>
            <a:endParaRPr b="1" i="1">
              <a:solidFill>
                <a:schemeClr val="dk1"/>
              </a:solidFill>
              <a:latin typeface="Calibri"/>
              <a:ea typeface="Calibri"/>
              <a:cs typeface="Calibri"/>
              <a:sym typeface="Calibri"/>
            </a:endParaRPr>
          </a:p>
          <a:p>
            <a:pPr indent="0" lvl="0" marL="0" rtl="0" algn="ctr">
              <a:lnSpc>
                <a:spcPct val="100000"/>
              </a:lnSpc>
              <a:spcBef>
                <a:spcPts val="0"/>
              </a:spcBef>
              <a:spcAft>
                <a:spcPts val="0"/>
              </a:spcAft>
              <a:buNone/>
            </a:pPr>
            <a:r>
              <a:t/>
            </a:r>
            <a:endParaRPr b="1">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b="1" i="1" lang="en">
                <a:solidFill>
                  <a:schemeClr val="dk1"/>
                </a:solidFill>
                <a:latin typeface="Calibri"/>
                <a:ea typeface="Calibri"/>
                <a:cs typeface="Calibri"/>
                <a:sym typeface="Calibri"/>
              </a:rPr>
              <a:t>Since water needs to absorb a lot of heat to raise its temperature... it can take a long time to lose this heat and </a:t>
            </a:r>
            <a:r>
              <a:rPr b="1" i="1" lang="en" u="sng">
                <a:solidFill>
                  <a:schemeClr val="dk1"/>
                </a:solidFill>
                <a:latin typeface="Calibri"/>
                <a:ea typeface="Calibri"/>
                <a:cs typeface="Calibri"/>
                <a:sym typeface="Calibri"/>
              </a:rPr>
              <a:t>lower</a:t>
            </a:r>
            <a:r>
              <a:rPr b="1" i="1" lang="en">
                <a:solidFill>
                  <a:schemeClr val="dk1"/>
                </a:solidFill>
                <a:latin typeface="Calibri"/>
                <a:ea typeface="Calibri"/>
                <a:cs typeface="Calibri"/>
                <a:sym typeface="Calibri"/>
              </a:rPr>
              <a:t> the temperature of water. </a:t>
            </a:r>
            <a:endParaRPr b="1" i="1">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b="1" i="1" lang="en">
                <a:solidFill>
                  <a:schemeClr val="dk1"/>
                </a:solidFill>
                <a:latin typeface="Calibri"/>
                <a:ea typeface="Calibri"/>
                <a:cs typeface="Calibri"/>
                <a:sym typeface="Calibri"/>
              </a:rPr>
              <a:t>It’s difficult to change the temperature of water. Bodies of water do not experience rapid fluctuations in temperature which is less stressful on aquatic organisms.</a:t>
            </a:r>
            <a:endParaRPr b="1" i="1">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i="1" sz="14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i="1" sz="1400">
              <a:solidFill>
                <a:schemeClr val="dk1"/>
              </a:solidFill>
              <a:latin typeface="Calibri"/>
              <a:ea typeface="Calibri"/>
              <a:cs typeface="Calibri"/>
              <a:sym typeface="Calibri"/>
            </a:endParaRPr>
          </a:p>
        </p:txBody>
      </p:sp>
      <p:sp>
        <p:nvSpPr>
          <p:cNvPr id="73" name="Google Shape;73;p15"/>
          <p:cNvSpPr txBox="1"/>
          <p:nvPr/>
        </p:nvSpPr>
        <p:spPr>
          <a:xfrm>
            <a:off x="6346500" y="2039800"/>
            <a:ext cx="2485800" cy="129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The strong pull between water molecules requires a lot of energy to increase their motion.. and raising water’s temperature.</a:t>
            </a:r>
            <a:endParaRPr/>
          </a:p>
          <a:p>
            <a:pPr indent="0" lvl="0" marL="0" rtl="0" algn="l">
              <a:spcBef>
                <a:spcPts val="0"/>
              </a:spcBef>
              <a:spcAft>
                <a:spcPts val="0"/>
              </a:spcAft>
              <a:buNone/>
            </a:pPr>
            <a:r>
              <a:t/>
            </a:r>
            <a:endParaRPr/>
          </a:p>
        </p:txBody>
      </p:sp>
      <p:pic>
        <p:nvPicPr>
          <p:cNvPr id="74" name="Google Shape;74;p15"/>
          <p:cNvPicPr preferRelativeResize="0"/>
          <p:nvPr/>
        </p:nvPicPr>
        <p:blipFill rotWithShape="1">
          <a:blip r:embed="rId3">
            <a:alphaModFix/>
          </a:blip>
          <a:srcRect b="-26998" l="0" r="0" t="32862"/>
          <a:stretch/>
        </p:blipFill>
        <p:spPr>
          <a:xfrm>
            <a:off x="6474850" y="3271725"/>
            <a:ext cx="1896350" cy="1785100"/>
          </a:xfrm>
          <a:prstGeom prst="rect">
            <a:avLst/>
          </a:prstGeom>
          <a:noFill/>
          <a:ln>
            <a:noFill/>
          </a:ln>
        </p:spPr>
      </p:pic>
      <p:sp>
        <p:nvSpPr>
          <p:cNvPr id="75" name="Google Shape;75;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b="1" lang="en" sz="3000">
                <a:solidFill>
                  <a:srgbClr val="1155CC"/>
                </a:solidFill>
              </a:rPr>
              <a:t>Ice floats!   </a:t>
            </a:r>
            <a:r>
              <a:rPr b="1" i="1" lang="en" sz="2400">
                <a:solidFill>
                  <a:srgbClr val="1155CC"/>
                </a:solidFill>
              </a:rPr>
              <a:t>W</a:t>
            </a:r>
            <a:r>
              <a:rPr b="1" i="1" lang="en" sz="2400">
                <a:solidFill>
                  <a:srgbClr val="1155CC"/>
                </a:solidFill>
              </a:rPr>
              <a:t>ater’s solid form is less dense than its </a:t>
            </a:r>
            <a:endParaRPr b="1" i="1" sz="2400">
              <a:solidFill>
                <a:srgbClr val="1155CC"/>
              </a:solidFill>
            </a:endParaRPr>
          </a:p>
          <a:p>
            <a:pPr indent="0" lvl="0" marL="0" rtl="0" algn="l">
              <a:spcBef>
                <a:spcPts val="0"/>
              </a:spcBef>
              <a:spcAft>
                <a:spcPts val="0"/>
              </a:spcAft>
              <a:buNone/>
            </a:pPr>
            <a:r>
              <a:rPr b="1" i="1" lang="en" sz="2400">
                <a:solidFill>
                  <a:srgbClr val="1155CC"/>
                </a:solidFill>
              </a:rPr>
              <a:t>                             liquid state.. a very unique property. </a:t>
            </a:r>
            <a:r>
              <a:rPr b="1" i="1" lang="en" sz="2400">
                <a:solidFill>
                  <a:srgbClr val="1155CC"/>
                </a:solidFill>
                <a:latin typeface="Walter Turncoat"/>
                <a:ea typeface="Walter Turncoat"/>
                <a:cs typeface="Walter Turncoat"/>
                <a:sym typeface="Walter Turncoat"/>
              </a:rPr>
              <a:t> </a:t>
            </a:r>
            <a:endParaRPr b="1" i="1" sz="2400">
              <a:solidFill>
                <a:srgbClr val="1155CC"/>
              </a:solidFill>
              <a:latin typeface="Walter Turncoat"/>
              <a:ea typeface="Walter Turncoat"/>
              <a:cs typeface="Walter Turncoat"/>
              <a:sym typeface="Walter Turncoat"/>
            </a:endParaRPr>
          </a:p>
        </p:txBody>
      </p:sp>
      <p:pic>
        <p:nvPicPr>
          <p:cNvPr id="81" name="Google Shape;81;p16"/>
          <p:cNvPicPr preferRelativeResize="0"/>
          <p:nvPr/>
        </p:nvPicPr>
        <p:blipFill>
          <a:blip r:embed="rId3">
            <a:alphaModFix/>
          </a:blip>
          <a:stretch>
            <a:fillRect/>
          </a:stretch>
        </p:blipFill>
        <p:spPr>
          <a:xfrm>
            <a:off x="230975" y="1684725"/>
            <a:ext cx="4400550" cy="2886075"/>
          </a:xfrm>
          <a:prstGeom prst="rect">
            <a:avLst/>
          </a:prstGeom>
          <a:noFill/>
          <a:ln>
            <a:noFill/>
          </a:ln>
        </p:spPr>
      </p:pic>
      <p:sp>
        <p:nvSpPr>
          <p:cNvPr id="82" name="Google Shape;82;p16"/>
          <p:cNvSpPr txBox="1"/>
          <p:nvPr/>
        </p:nvSpPr>
        <p:spPr>
          <a:xfrm>
            <a:off x="4953000" y="1625200"/>
            <a:ext cx="3879300" cy="288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1155CC"/>
                </a:solidFill>
              </a:rPr>
              <a:t>Aquatic life can survive in the water beneath a frozen surface during colder months.</a:t>
            </a:r>
            <a:endParaRPr sz="1800">
              <a:solidFill>
                <a:srgbClr val="1155CC"/>
              </a:solidFill>
            </a:endParaRPr>
          </a:p>
          <a:p>
            <a:pPr indent="0" lvl="0" marL="0" rtl="0" algn="l">
              <a:spcBef>
                <a:spcPts val="0"/>
              </a:spcBef>
              <a:spcAft>
                <a:spcPts val="0"/>
              </a:spcAft>
              <a:buNone/>
            </a:pPr>
            <a:r>
              <a:t/>
            </a:r>
            <a:endParaRPr sz="1800">
              <a:solidFill>
                <a:srgbClr val="1155CC"/>
              </a:solidFill>
            </a:endParaRPr>
          </a:p>
          <a:p>
            <a:pPr indent="0" lvl="0" marL="0" rtl="0" algn="l">
              <a:spcBef>
                <a:spcPts val="0"/>
              </a:spcBef>
              <a:spcAft>
                <a:spcPts val="0"/>
              </a:spcAft>
              <a:buNone/>
            </a:pPr>
            <a:r>
              <a:rPr lang="en" sz="1800">
                <a:solidFill>
                  <a:srgbClr val="1155CC"/>
                </a:solidFill>
              </a:rPr>
              <a:t>The ice provides protection from </a:t>
            </a:r>
            <a:endParaRPr sz="1800">
              <a:solidFill>
                <a:srgbClr val="1155CC"/>
              </a:solidFill>
            </a:endParaRPr>
          </a:p>
          <a:p>
            <a:pPr indent="0" lvl="0" marL="0" rtl="0" algn="l">
              <a:spcBef>
                <a:spcPts val="0"/>
              </a:spcBef>
              <a:spcAft>
                <a:spcPts val="0"/>
              </a:spcAft>
              <a:buNone/>
            </a:pPr>
            <a:r>
              <a:rPr lang="en" sz="1800">
                <a:solidFill>
                  <a:srgbClr val="1155CC"/>
                </a:solidFill>
              </a:rPr>
              <a:t>predators of the air. </a:t>
            </a:r>
            <a:endParaRPr sz="1800">
              <a:solidFill>
                <a:srgbClr val="1155CC"/>
              </a:solidFill>
            </a:endParaRPr>
          </a:p>
          <a:p>
            <a:pPr indent="0" lvl="0" marL="0" rtl="0" algn="l">
              <a:spcBef>
                <a:spcPts val="0"/>
              </a:spcBef>
              <a:spcAft>
                <a:spcPts val="0"/>
              </a:spcAft>
              <a:buNone/>
            </a:pPr>
            <a:r>
              <a:t/>
            </a:r>
            <a:endParaRPr sz="1800">
              <a:solidFill>
                <a:srgbClr val="1155CC"/>
              </a:solidFill>
            </a:endParaRPr>
          </a:p>
          <a:p>
            <a:pPr indent="0" lvl="0" marL="0" rtl="0" algn="l">
              <a:spcBef>
                <a:spcPts val="0"/>
              </a:spcBef>
              <a:spcAft>
                <a:spcPts val="0"/>
              </a:spcAft>
              <a:buNone/>
            </a:pPr>
            <a:r>
              <a:rPr lang="en" sz="1800">
                <a:solidFill>
                  <a:srgbClr val="1155CC"/>
                </a:solidFill>
              </a:rPr>
              <a:t>the ice shields aquatic life from extreme cold temperatures. </a:t>
            </a:r>
            <a:endParaRPr sz="1800">
              <a:solidFill>
                <a:srgbClr val="1155CC"/>
              </a:solidFill>
            </a:endParaRPr>
          </a:p>
        </p:txBody>
      </p:sp>
      <p:sp>
        <p:nvSpPr>
          <p:cNvPr id="83" name="Google Shape;83;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FFFF"/>
        </a:solidFill>
      </p:bgPr>
    </p:bg>
    <p:spTree>
      <p:nvGrpSpPr>
        <p:cNvPr id="87" name="Shape 87"/>
        <p:cNvGrpSpPr/>
        <p:nvPr/>
      </p:nvGrpSpPr>
      <p:grpSpPr>
        <a:xfrm>
          <a:off x="0" y="0"/>
          <a:ext cx="0" cy="0"/>
          <a:chOff x="0" y="0"/>
          <a:chExt cx="0" cy="0"/>
        </a:xfrm>
      </p:grpSpPr>
      <p:sp>
        <p:nvSpPr>
          <p:cNvPr id="88" name="Google Shape;88;p17"/>
          <p:cNvSpPr/>
          <p:nvPr/>
        </p:nvSpPr>
        <p:spPr>
          <a:xfrm>
            <a:off x="4952750" y="1850889"/>
            <a:ext cx="135900" cy="11790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7"/>
          <p:cNvSpPr/>
          <p:nvPr/>
        </p:nvSpPr>
        <p:spPr>
          <a:xfrm>
            <a:off x="5017756" y="1877172"/>
            <a:ext cx="331200" cy="279300"/>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7"/>
          <p:cNvSpPr/>
          <p:nvPr/>
        </p:nvSpPr>
        <p:spPr>
          <a:xfrm>
            <a:off x="5265470" y="1850889"/>
            <a:ext cx="135900" cy="11790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7"/>
          <p:cNvSpPr/>
          <p:nvPr/>
        </p:nvSpPr>
        <p:spPr>
          <a:xfrm rot="-3681409">
            <a:off x="5049130" y="2446787"/>
            <a:ext cx="125794" cy="12769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p:nvPr/>
        </p:nvSpPr>
        <p:spPr>
          <a:xfrm rot="-3678271">
            <a:off x="5147462" y="2307497"/>
            <a:ext cx="274287" cy="285053"/>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p:nvPr/>
        </p:nvSpPr>
        <p:spPr>
          <a:xfrm rot="-3681409">
            <a:off x="5164896" y="2249579"/>
            <a:ext cx="125794" cy="12769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7"/>
          <p:cNvSpPr/>
          <p:nvPr/>
        </p:nvSpPr>
        <p:spPr>
          <a:xfrm rot="7322948">
            <a:off x="6173240" y="1767945"/>
            <a:ext cx="124942" cy="12692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7"/>
          <p:cNvSpPr/>
          <p:nvPr/>
        </p:nvSpPr>
        <p:spPr>
          <a:xfrm rot="7325701">
            <a:off x="5900712" y="1756724"/>
            <a:ext cx="304898" cy="299589"/>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7"/>
          <p:cNvSpPr/>
          <p:nvPr/>
        </p:nvSpPr>
        <p:spPr>
          <a:xfrm rot="7322948">
            <a:off x="6020125" y="2011896"/>
            <a:ext cx="124942" cy="12692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7"/>
          <p:cNvSpPr/>
          <p:nvPr/>
        </p:nvSpPr>
        <p:spPr>
          <a:xfrm rot="-8791634">
            <a:off x="5681912" y="2687632"/>
            <a:ext cx="131631" cy="122238"/>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7"/>
          <p:cNvSpPr/>
          <p:nvPr/>
        </p:nvSpPr>
        <p:spPr>
          <a:xfrm rot="-8788600">
            <a:off x="5582920" y="2429612"/>
            <a:ext cx="314516" cy="294045"/>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7"/>
          <p:cNvSpPr/>
          <p:nvPr/>
        </p:nvSpPr>
        <p:spPr>
          <a:xfrm rot="-8791634">
            <a:off x="5474226" y="2491198"/>
            <a:ext cx="131631" cy="122238"/>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7"/>
          <p:cNvSpPr/>
          <p:nvPr/>
        </p:nvSpPr>
        <p:spPr>
          <a:xfrm rot="2996213">
            <a:off x="5497732" y="1513516"/>
            <a:ext cx="128179" cy="12549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7"/>
          <p:cNvSpPr/>
          <p:nvPr/>
        </p:nvSpPr>
        <p:spPr>
          <a:xfrm rot="2994386">
            <a:off x="5420637" y="1599871"/>
            <a:ext cx="282747" cy="297186"/>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7"/>
          <p:cNvSpPr/>
          <p:nvPr/>
        </p:nvSpPr>
        <p:spPr>
          <a:xfrm rot="2964804">
            <a:off x="5684276" y="1730967"/>
            <a:ext cx="126807" cy="12498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7"/>
          <p:cNvSpPr/>
          <p:nvPr/>
        </p:nvSpPr>
        <p:spPr>
          <a:xfrm rot="8278824">
            <a:off x="6199303" y="2334492"/>
            <a:ext cx="118318" cy="11301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7"/>
          <p:cNvSpPr/>
          <p:nvPr/>
        </p:nvSpPr>
        <p:spPr>
          <a:xfrm rot="8279968">
            <a:off x="5947906" y="2208789"/>
            <a:ext cx="287833" cy="267252"/>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7"/>
          <p:cNvSpPr/>
          <p:nvPr/>
        </p:nvSpPr>
        <p:spPr>
          <a:xfrm rot="8278824">
            <a:off x="5912287" y="2411467"/>
            <a:ext cx="118318" cy="11301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6" name="Google Shape;106;p17"/>
          <p:cNvCxnSpPr/>
          <p:nvPr/>
        </p:nvCxnSpPr>
        <p:spPr>
          <a:xfrm>
            <a:off x="5194541" y="2102960"/>
            <a:ext cx="5700" cy="134100"/>
          </a:xfrm>
          <a:prstGeom prst="straightConnector1">
            <a:avLst/>
          </a:prstGeom>
          <a:noFill/>
          <a:ln cap="flat" cmpd="sng" w="9525">
            <a:solidFill>
              <a:srgbClr val="000000"/>
            </a:solidFill>
            <a:prstDash val="solid"/>
            <a:round/>
            <a:headEnd len="med" w="med" type="none"/>
            <a:tailEnd len="med" w="med" type="none"/>
          </a:ln>
        </p:spPr>
      </p:cxnSp>
      <p:cxnSp>
        <p:nvCxnSpPr>
          <p:cNvPr id="107" name="Google Shape;107;p17"/>
          <p:cNvCxnSpPr>
            <a:endCxn id="90" idx="7"/>
          </p:cNvCxnSpPr>
          <p:nvPr/>
        </p:nvCxnSpPr>
        <p:spPr>
          <a:xfrm flipH="1">
            <a:off x="5381468" y="1778755"/>
            <a:ext cx="117300" cy="89400"/>
          </a:xfrm>
          <a:prstGeom prst="straightConnector1">
            <a:avLst/>
          </a:prstGeom>
          <a:noFill/>
          <a:ln cap="flat" cmpd="sng" w="9525">
            <a:solidFill>
              <a:srgbClr val="000000"/>
            </a:solidFill>
            <a:prstDash val="solid"/>
            <a:round/>
            <a:headEnd len="med" w="med" type="none"/>
            <a:tailEnd len="med" w="med" type="none"/>
          </a:ln>
        </p:spPr>
      </p:cxnSp>
      <p:cxnSp>
        <p:nvCxnSpPr>
          <p:cNvPr id="108" name="Google Shape;108;p17"/>
          <p:cNvCxnSpPr/>
          <p:nvPr/>
        </p:nvCxnSpPr>
        <p:spPr>
          <a:xfrm rot="10800000">
            <a:off x="5370209" y="2468224"/>
            <a:ext cx="139800" cy="84900"/>
          </a:xfrm>
          <a:prstGeom prst="straightConnector1">
            <a:avLst/>
          </a:prstGeom>
          <a:noFill/>
          <a:ln cap="flat" cmpd="sng" w="9525">
            <a:solidFill>
              <a:srgbClr val="000000"/>
            </a:solidFill>
            <a:prstDash val="solid"/>
            <a:round/>
            <a:headEnd len="med" w="med" type="none"/>
            <a:tailEnd len="med" w="med" type="none"/>
          </a:ln>
        </p:spPr>
      </p:cxnSp>
      <p:cxnSp>
        <p:nvCxnSpPr>
          <p:cNvPr id="109" name="Google Shape;109;p17"/>
          <p:cNvCxnSpPr/>
          <p:nvPr/>
        </p:nvCxnSpPr>
        <p:spPr>
          <a:xfrm>
            <a:off x="6079605" y="2156816"/>
            <a:ext cx="5700" cy="134100"/>
          </a:xfrm>
          <a:prstGeom prst="straightConnector1">
            <a:avLst/>
          </a:prstGeom>
          <a:noFill/>
          <a:ln cap="flat" cmpd="sng" w="9525">
            <a:solidFill>
              <a:srgbClr val="000000"/>
            </a:solidFill>
            <a:prstDash val="solid"/>
            <a:round/>
            <a:headEnd len="med" w="med" type="none"/>
            <a:tailEnd len="med" w="med" type="none"/>
          </a:ln>
        </p:spPr>
      </p:cxnSp>
      <p:cxnSp>
        <p:nvCxnSpPr>
          <p:cNvPr id="110" name="Google Shape;110;p17"/>
          <p:cNvCxnSpPr>
            <a:endCxn id="95" idx="4"/>
          </p:cNvCxnSpPr>
          <p:nvPr/>
        </p:nvCxnSpPr>
        <p:spPr>
          <a:xfrm>
            <a:off x="5803561" y="1807068"/>
            <a:ext cx="115800" cy="32100"/>
          </a:xfrm>
          <a:prstGeom prst="straightConnector1">
            <a:avLst/>
          </a:prstGeom>
          <a:noFill/>
          <a:ln cap="flat" cmpd="sng" w="9525">
            <a:solidFill>
              <a:srgbClr val="000000"/>
            </a:solidFill>
            <a:prstDash val="solid"/>
            <a:round/>
            <a:headEnd len="med" w="med" type="none"/>
            <a:tailEnd len="med" w="med" type="none"/>
          </a:ln>
        </p:spPr>
      </p:cxnSp>
      <p:cxnSp>
        <p:nvCxnSpPr>
          <p:cNvPr id="111" name="Google Shape;111;p17"/>
          <p:cNvCxnSpPr/>
          <p:nvPr/>
        </p:nvCxnSpPr>
        <p:spPr>
          <a:xfrm flipH="1">
            <a:off x="5879440" y="2486962"/>
            <a:ext cx="65400" cy="47400"/>
          </a:xfrm>
          <a:prstGeom prst="straightConnector1">
            <a:avLst/>
          </a:prstGeom>
          <a:noFill/>
          <a:ln cap="flat" cmpd="sng" w="9525">
            <a:solidFill>
              <a:srgbClr val="000000"/>
            </a:solidFill>
            <a:prstDash val="solid"/>
            <a:round/>
            <a:headEnd len="med" w="med" type="none"/>
            <a:tailEnd len="med" w="med" type="none"/>
          </a:ln>
        </p:spPr>
      </p:cxnSp>
      <p:sp>
        <p:nvSpPr>
          <p:cNvPr id="112" name="Google Shape;112;p17"/>
          <p:cNvSpPr/>
          <p:nvPr/>
        </p:nvSpPr>
        <p:spPr>
          <a:xfrm rot="7322948">
            <a:off x="7066603" y="1682539"/>
            <a:ext cx="124942" cy="12692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7"/>
          <p:cNvSpPr/>
          <p:nvPr/>
        </p:nvSpPr>
        <p:spPr>
          <a:xfrm rot="7325701">
            <a:off x="6794075" y="1671317"/>
            <a:ext cx="304898" cy="299589"/>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7"/>
          <p:cNvSpPr/>
          <p:nvPr/>
        </p:nvSpPr>
        <p:spPr>
          <a:xfrm rot="7322948">
            <a:off x="6913488" y="1926489"/>
            <a:ext cx="124942" cy="12692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7"/>
          <p:cNvSpPr/>
          <p:nvPr/>
        </p:nvSpPr>
        <p:spPr>
          <a:xfrm rot="-8791634">
            <a:off x="6645419" y="2486921"/>
            <a:ext cx="131631" cy="122238"/>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7"/>
          <p:cNvSpPr/>
          <p:nvPr/>
        </p:nvSpPr>
        <p:spPr>
          <a:xfrm rot="-8788600">
            <a:off x="6418373" y="2320963"/>
            <a:ext cx="314516" cy="294045"/>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p:nvPr/>
        </p:nvSpPr>
        <p:spPr>
          <a:xfrm rot="-8791634">
            <a:off x="6474993" y="2541698"/>
            <a:ext cx="131631" cy="122238"/>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7"/>
          <p:cNvSpPr/>
          <p:nvPr/>
        </p:nvSpPr>
        <p:spPr>
          <a:xfrm rot="2996213">
            <a:off x="6391096" y="1428110"/>
            <a:ext cx="128179" cy="12549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7"/>
          <p:cNvSpPr/>
          <p:nvPr/>
        </p:nvSpPr>
        <p:spPr>
          <a:xfrm rot="2994386">
            <a:off x="6314001" y="1514465"/>
            <a:ext cx="282747" cy="297186"/>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7"/>
          <p:cNvSpPr/>
          <p:nvPr/>
        </p:nvSpPr>
        <p:spPr>
          <a:xfrm rot="2964804">
            <a:off x="6577640" y="1645560"/>
            <a:ext cx="126807" cy="12498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7"/>
          <p:cNvSpPr/>
          <p:nvPr/>
        </p:nvSpPr>
        <p:spPr>
          <a:xfrm rot="8278824">
            <a:off x="7092667" y="2249086"/>
            <a:ext cx="118318" cy="11301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7"/>
          <p:cNvSpPr/>
          <p:nvPr/>
        </p:nvSpPr>
        <p:spPr>
          <a:xfrm rot="8279968">
            <a:off x="6841269" y="2123383"/>
            <a:ext cx="287833" cy="267252"/>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7"/>
          <p:cNvSpPr/>
          <p:nvPr/>
        </p:nvSpPr>
        <p:spPr>
          <a:xfrm rot="8278824">
            <a:off x="6805650" y="2326061"/>
            <a:ext cx="118318" cy="11301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4" name="Google Shape;124;p17"/>
          <p:cNvCxnSpPr/>
          <p:nvPr/>
        </p:nvCxnSpPr>
        <p:spPr>
          <a:xfrm flipH="1">
            <a:off x="6274873" y="1693326"/>
            <a:ext cx="117300" cy="89400"/>
          </a:xfrm>
          <a:prstGeom prst="straightConnector1">
            <a:avLst/>
          </a:prstGeom>
          <a:noFill/>
          <a:ln cap="flat" cmpd="sng" w="9525">
            <a:solidFill>
              <a:srgbClr val="000000"/>
            </a:solidFill>
            <a:prstDash val="solid"/>
            <a:round/>
            <a:headEnd len="med" w="med" type="none"/>
            <a:tailEnd len="med" w="med" type="none"/>
          </a:ln>
        </p:spPr>
      </p:cxnSp>
      <p:cxnSp>
        <p:nvCxnSpPr>
          <p:cNvPr id="125" name="Google Shape;125;p17"/>
          <p:cNvCxnSpPr/>
          <p:nvPr/>
        </p:nvCxnSpPr>
        <p:spPr>
          <a:xfrm>
            <a:off x="6972969" y="2071409"/>
            <a:ext cx="5700" cy="134100"/>
          </a:xfrm>
          <a:prstGeom prst="straightConnector1">
            <a:avLst/>
          </a:prstGeom>
          <a:noFill/>
          <a:ln cap="flat" cmpd="sng" w="9525">
            <a:solidFill>
              <a:srgbClr val="000000"/>
            </a:solidFill>
            <a:prstDash val="solid"/>
            <a:round/>
            <a:headEnd len="med" w="med" type="none"/>
            <a:tailEnd len="med" w="med" type="none"/>
          </a:ln>
        </p:spPr>
      </p:cxnSp>
      <p:cxnSp>
        <p:nvCxnSpPr>
          <p:cNvPr id="126" name="Google Shape;126;p17"/>
          <p:cNvCxnSpPr>
            <a:endCxn id="113" idx="4"/>
          </p:cNvCxnSpPr>
          <p:nvPr/>
        </p:nvCxnSpPr>
        <p:spPr>
          <a:xfrm>
            <a:off x="6696924" y="1721662"/>
            <a:ext cx="115800" cy="32100"/>
          </a:xfrm>
          <a:prstGeom prst="straightConnector1">
            <a:avLst/>
          </a:prstGeom>
          <a:noFill/>
          <a:ln cap="flat" cmpd="sng" w="9525">
            <a:solidFill>
              <a:srgbClr val="000000"/>
            </a:solidFill>
            <a:prstDash val="solid"/>
            <a:round/>
            <a:headEnd len="med" w="med" type="none"/>
            <a:tailEnd len="med" w="med" type="none"/>
          </a:ln>
        </p:spPr>
      </p:cxnSp>
      <p:cxnSp>
        <p:nvCxnSpPr>
          <p:cNvPr id="127" name="Google Shape;127;p17"/>
          <p:cNvCxnSpPr>
            <a:endCxn id="116" idx="3"/>
          </p:cNvCxnSpPr>
          <p:nvPr/>
        </p:nvCxnSpPr>
        <p:spPr>
          <a:xfrm flipH="1">
            <a:off x="6733458" y="2401563"/>
            <a:ext cx="104700" cy="46800"/>
          </a:xfrm>
          <a:prstGeom prst="straightConnector1">
            <a:avLst/>
          </a:prstGeom>
          <a:noFill/>
          <a:ln cap="flat" cmpd="sng" w="9525">
            <a:solidFill>
              <a:srgbClr val="000000"/>
            </a:solidFill>
            <a:prstDash val="solid"/>
            <a:round/>
            <a:headEnd len="med" w="med" type="none"/>
            <a:tailEnd len="med" w="med" type="none"/>
          </a:ln>
        </p:spPr>
      </p:cxnSp>
      <p:cxnSp>
        <p:nvCxnSpPr>
          <p:cNvPr id="128" name="Google Shape;128;p17"/>
          <p:cNvCxnSpPr/>
          <p:nvPr/>
        </p:nvCxnSpPr>
        <p:spPr>
          <a:xfrm>
            <a:off x="6314917" y="2404208"/>
            <a:ext cx="93900" cy="42600"/>
          </a:xfrm>
          <a:prstGeom prst="straightConnector1">
            <a:avLst/>
          </a:prstGeom>
          <a:noFill/>
          <a:ln cap="flat" cmpd="sng" w="9525">
            <a:solidFill>
              <a:srgbClr val="000000"/>
            </a:solidFill>
            <a:prstDash val="solid"/>
            <a:round/>
            <a:headEnd len="med" w="med" type="none"/>
            <a:tailEnd len="med" w="med" type="none"/>
          </a:ln>
        </p:spPr>
      </p:cxnSp>
      <p:sp>
        <p:nvSpPr>
          <p:cNvPr id="129" name="Google Shape;129;p17"/>
          <p:cNvSpPr/>
          <p:nvPr/>
        </p:nvSpPr>
        <p:spPr>
          <a:xfrm rot="5292605">
            <a:off x="6636763" y="2763268"/>
            <a:ext cx="134466" cy="137708"/>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7"/>
          <p:cNvSpPr/>
          <p:nvPr/>
        </p:nvSpPr>
        <p:spPr>
          <a:xfrm rot="5287327">
            <a:off x="6411523" y="2768715"/>
            <a:ext cx="292957" cy="308125"/>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7"/>
          <p:cNvSpPr/>
          <p:nvPr/>
        </p:nvSpPr>
        <p:spPr>
          <a:xfrm rot="5292605">
            <a:off x="6589744" y="3019486"/>
            <a:ext cx="134466" cy="137708"/>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7"/>
          <p:cNvSpPr/>
          <p:nvPr/>
        </p:nvSpPr>
        <p:spPr>
          <a:xfrm rot="492839">
            <a:off x="5517543" y="2998692"/>
            <a:ext cx="144886" cy="128596"/>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7"/>
          <p:cNvSpPr/>
          <p:nvPr/>
        </p:nvSpPr>
        <p:spPr>
          <a:xfrm rot="497521">
            <a:off x="5601894" y="2840995"/>
            <a:ext cx="345310" cy="309127"/>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7"/>
          <p:cNvSpPr/>
          <p:nvPr/>
        </p:nvSpPr>
        <p:spPr>
          <a:xfrm rot="492839">
            <a:off x="6219648" y="3037944"/>
            <a:ext cx="144886" cy="128596"/>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7"/>
          <p:cNvSpPr/>
          <p:nvPr/>
        </p:nvSpPr>
        <p:spPr>
          <a:xfrm rot="-4293903">
            <a:off x="6164074" y="3297549"/>
            <a:ext cx="122380" cy="125604"/>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7"/>
          <p:cNvSpPr/>
          <p:nvPr/>
        </p:nvSpPr>
        <p:spPr>
          <a:xfrm rot="-4299368">
            <a:off x="6015798" y="3062902"/>
            <a:ext cx="298361" cy="296580"/>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7"/>
          <p:cNvSpPr/>
          <p:nvPr/>
        </p:nvSpPr>
        <p:spPr>
          <a:xfrm rot="-4293903">
            <a:off x="5835102" y="3088856"/>
            <a:ext cx="122380" cy="125604"/>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8" name="Google Shape;138;p17"/>
          <p:cNvCxnSpPr/>
          <p:nvPr/>
        </p:nvCxnSpPr>
        <p:spPr>
          <a:xfrm flipH="1" rot="10800000">
            <a:off x="6525654" y="2686255"/>
            <a:ext cx="14400" cy="126000"/>
          </a:xfrm>
          <a:prstGeom prst="straightConnector1">
            <a:avLst/>
          </a:prstGeom>
          <a:noFill/>
          <a:ln cap="flat" cmpd="sng" w="9525">
            <a:solidFill>
              <a:srgbClr val="000000"/>
            </a:solidFill>
            <a:prstDash val="solid"/>
            <a:round/>
            <a:headEnd len="med" w="med" type="none"/>
            <a:tailEnd len="med" w="med" type="none"/>
          </a:ln>
        </p:spPr>
      </p:cxnSp>
      <p:cxnSp>
        <p:nvCxnSpPr>
          <p:cNvPr id="139" name="Google Shape;139;p17"/>
          <p:cNvCxnSpPr>
            <a:endCxn id="130" idx="5"/>
          </p:cNvCxnSpPr>
          <p:nvPr/>
        </p:nvCxnSpPr>
        <p:spPr>
          <a:xfrm flipH="1" rot="10800000">
            <a:off x="6351966" y="3027677"/>
            <a:ext cx="100500" cy="55500"/>
          </a:xfrm>
          <a:prstGeom prst="straightConnector1">
            <a:avLst/>
          </a:prstGeom>
          <a:noFill/>
          <a:ln cap="flat" cmpd="sng" w="9525">
            <a:solidFill>
              <a:srgbClr val="000000"/>
            </a:solidFill>
            <a:prstDash val="solid"/>
            <a:round/>
            <a:headEnd len="med" w="med" type="none"/>
            <a:tailEnd len="med" w="med" type="none"/>
          </a:ln>
        </p:spPr>
      </p:cxnSp>
      <p:cxnSp>
        <p:nvCxnSpPr>
          <p:cNvPr id="140" name="Google Shape;140;p17"/>
          <p:cNvCxnSpPr>
            <a:endCxn id="136" idx="0"/>
          </p:cNvCxnSpPr>
          <p:nvPr/>
        </p:nvCxnSpPr>
        <p:spPr>
          <a:xfrm>
            <a:off x="5928729" y="3138142"/>
            <a:ext cx="93900" cy="31500"/>
          </a:xfrm>
          <a:prstGeom prst="straightConnector1">
            <a:avLst/>
          </a:prstGeom>
          <a:noFill/>
          <a:ln cap="flat" cmpd="sng" w="9525">
            <a:solidFill>
              <a:srgbClr val="000000"/>
            </a:solidFill>
            <a:prstDash val="solid"/>
            <a:round/>
            <a:headEnd len="med" w="med" type="none"/>
            <a:tailEnd len="med" w="med" type="none"/>
          </a:ln>
        </p:spPr>
      </p:cxnSp>
      <p:cxnSp>
        <p:nvCxnSpPr>
          <p:cNvPr id="141" name="Google Shape;141;p17"/>
          <p:cNvCxnSpPr/>
          <p:nvPr/>
        </p:nvCxnSpPr>
        <p:spPr>
          <a:xfrm rot="10800000">
            <a:off x="5740583" y="2772083"/>
            <a:ext cx="0" cy="128100"/>
          </a:xfrm>
          <a:prstGeom prst="straightConnector1">
            <a:avLst/>
          </a:prstGeom>
          <a:noFill/>
          <a:ln cap="flat" cmpd="sng" w="9525">
            <a:solidFill>
              <a:srgbClr val="000000"/>
            </a:solidFill>
            <a:prstDash val="solid"/>
            <a:round/>
            <a:headEnd len="med" w="med" type="none"/>
            <a:tailEnd len="med" w="med" type="none"/>
          </a:ln>
        </p:spPr>
      </p:cxnSp>
      <p:sp>
        <p:nvSpPr>
          <p:cNvPr id="142" name="Google Shape;142;p17"/>
          <p:cNvSpPr txBox="1"/>
          <p:nvPr/>
        </p:nvSpPr>
        <p:spPr>
          <a:xfrm>
            <a:off x="4909124" y="822400"/>
            <a:ext cx="2848800" cy="59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Water Molecules as Ice.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3" name="Google Shape;143;p17"/>
          <p:cNvSpPr txBox="1"/>
          <p:nvPr/>
        </p:nvSpPr>
        <p:spPr>
          <a:xfrm>
            <a:off x="4602200" y="3445725"/>
            <a:ext cx="4275300" cy="101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When it gets cold, molecules lose their energy</a:t>
            </a:r>
            <a:endParaRPr/>
          </a:p>
          <a:p>
            <a:pPr indent="0" lvl="0" marL="0" rtl="0" algn="l">
              <a:spcBef>
                <a:spcPts val="0"/>
              </a:spcBef>
              <a:spcAft>
                <a:spcPts val="0"/>
              </a:spcAft>
              <a:buClr>
                <a:schemeClr val="dk1"/>
              </a:buClr>
              <a:buSzPts val="1100"/>
              <a:buFont typeface="Arial"/>
              <a:buNone/>
            </a:pPr>
            <a:r>
              <a:rPr lang="en">
                <a:solidFill>
                  <a:schemeClr val="dk1"/>
                </a:solidFill>
              </a:rPr>
              <a:t>The </a:t>
            </a:r>
            <a:r>
              <a:rPr lang="en">
                <a:solidFill>
                  <a:schemeClr val="dk1"/>
                </a:solidFill>
              </a:rPr>
              <a:t>Hydrogen bonds between molecules become stronger.   Rigid bonds happen between molecules resulting in open space between molecules. </a:t>
            </a:r>
            <a:endParaRPr>
              <a:solidFill>
                <a:schemeClr val="dk1"/>
              </a:solidFill>
            </a:endParaRPr>
          </a:p>
          <a:p>
            <a:pPr indent="0" lvl="0" marL="0" rtl="0" algn="l">
              <a:spcBef>
                <a:spcPts val="0"/>
              </a:spcBef>
              <a:spcAft>
                <a:spcPts val="0"/>
              </a:spcAft>
              <a:buNone/>
            </a:pPr>
            <a:r>
              <a:rPr lang="en"/>
              <a:t>Molecules  spread out.... Ice expands.</a:t>
            </a:r>
            <a:endParaRPr/>
          </a:p>
        </p:txBody>
      </p:sp>
      <p:sp>
        <p:nvSpPr>
          <p:cNvPr id="144" name="Google Shape;144;p17"/>
          <p:cNvSpPr/>
          <p:nvPr/>
        </p:nvSpPr>
        <p:spPr>
          <a:xfrm>
            <a:off x="1744645" y="1969934"/>
            <a:ext cx="122700" cy="12120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7"/>
          <p:cNvSpPr/>
          <p:nvPr/>
        </p:nvSpPr>
        <p:spPr>
          <a:xfrm>
            <a:off x="1656522" y="2039830"/>
            <a:ext cx="299100" cy="287400"/>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7"/>
          <p:cNvSpPr/>
          <p:nvPr/>
        </p:nvSpPr>
        <p:spPr>
          <a:xfrm>
            <a:off x="1592533" y="2099704"/>
            <a:ext cx="122700" cy="121200"/>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7"/>
          <p:cNvSpPr/>
          <p:nvPr/>
        </p:nvSpPr>
        <p:spPr>
          <a:xfrm rot="-3868328">
            <a:off x="1570915" y="2540107"/>
            <a:ext cx="126001" cy="118476"/>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7"/>
          <p:cNvSpPr/>
          <p:nvPr/>
        </p:nvSpPr>
        <p:spPr>
          <a:xfrm rot="-3858155">
            <a:off x="1618447" y="2385052"/>
            <a:ext cx="274665" cy="264050"/>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7"/>
          <p:cNvSpPr/>
          <p:nvPr/>
        </p:nvSpPr>
        <p:spPr>
          <a:xfrm rot="-3868328">
            <a:off x="1628050" y="2309091"/>
            <a:ext cx="126001" cy="118476"/>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7"/>
          <p:cNvSpPr/>
          <p:nvPr/>
        </p:nvSpPr>
        <p:spPr>
          <a:xfrm rot="7127197">
            <a:off x="2458113" y="2297957"/>
            <a:ext cx="124598" cy="11784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7"/>
          <p:cNvSpPr/>
          <p:nvPr/>
        </p:nvSpPr>
        <p:spPr>
          <a:xfrm rot="7129094">
            <a:off x="2304760" y="2320666"/>
            <a:ext cx="303714" cy="278967"/>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7"/>
          <p:cNvSpPr/>
          <p:nvPr/>
        </p:nvSpPr>
        <p:spPr>
          <a:xfrm rot="7127197">
            <a:off x="2287384" y="2321741"/>
            <a:ext cx="124598" cy="11784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7"/>
          <p:cNvSpPr/>
          <p:nvPr/>
        </p:nvSpPr>
        <p:spPr>
          <a:xfrm rot="-8577827">
            <a:off x="1881503" y="2620987"/>
            <a:ext cx="124021" cy="120181"/>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7"/>
          <p:cNvSpPr/>
          <p:nvPr/>
        </p:nvSpPr>
        <p:spPr>
          <a:xfrm rot="-8573888">
            <a:off x="1722818" y="2654605"/>
            <a:ext cx="296402" cy="288731"/>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7"/>
          <p:cNvSpPr/>
          <p:nvPr/>
        </p:nvSpPr>
        <p:spPr>
          <a:xfrm rot="-8577827">
            <a:off x="1638675" y="2713708"/>
            <a:ext cx="124021" cy="120181"/>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7"/>
          <p:cNvSpPr/>
          <p:nvPr/>
        </p:nvSpPr>
        <p:spPr>
          <a:xfrm rot="3207535">
            <a:off x="2285383" y="1971308"/>
            <a:ext cx="125462" cy="118724"/>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7"/>
          <p:cNvSpPr/>
          <p:nvPr/>
        </p:nvSpPr>
        <p:spPr>
          <a:xfrm rot="3216149">
            <a:off x="2184235" y="2019770"/>
            <a:ext cx="276549" cy="281306"/>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7"/>
          <p:cNvSpPr/>
          <p:nvPr/>
        </p:nvSpPr>
        <p:spPr>
          <a:xfrm rot="3177827">
            <a:off x="2112018" y="2066638"/>
            <a:ext cx="124021" cy="11798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7"/>
          <p:cNvSpPr/>
          <p:nvPr/>
        </p:nvSpPr>
        <p:spPr>
          <a:xfrm rot="8048694">
            <a:off x="2174401" y="2492528"/>
            <a:ext cx="113715" cy="10861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7"/>
          <p:cNvSpPr/>
          <p:nvPr/>
        </p:nvSpPr>
        <p:spPr>
          <a:xfrm rot="8057821">
            <a:off x="2062471" y="2546536"/>
            <a:ext cx="276641" cy="257121"/>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7"/>
          <p:cNvSpPr/>
          <p:nvPr/>
        </p:nvSpPr>
        <p:spPr>
          <a:xfrm rot="8048694">
            <a:off x="2033516" y="2633168"/>
            <a:ext cx="113715" cy="10861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7"/>
          <p:cNvSpPr/>
          <p:nvPr/>
        </p:nvSpPr>
        <p:spPr>
          <a:xfrm rot="7127197">
            <a:off x="2569651" y="2134126"/>
            <a:ext cx="124598" cy="11784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7"/>
          <p:cNvSpPr/>
          <p:nvPr/>
        </p:nvSpPr>
        <p:spPr>
          <a:xfrm rot="7129094">
            <a:off x="2594466" y="2101748"/>
            <a:ext cx="303714" cy="278967"/>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7"/>
          <p:cNvSpPr/>
          <p:nvPr/>
        </p:nvSpPr>
        <p:spPr>
          <a:xfrm rot="7127197">
            <a:off x="2706156" y="2297962"/>
            <a:ext cx="124598" cy="11784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7"/>
          <p:cNvSpPr/>
          <p:nvPr/>
        </p:nvSpPr>
        <p:spPr>
          <a:xfrm rot="-8577827">
            <a:off x="2541401" y="2583732"/>
            <a:ext cx="124021" cy="120181"/>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7"/>
          <p:cNvSpPr/>
          <p:nvPr/>
        </p:nvSpPr>
        <p:spPr>
          <a:xfrm rot="-8573888">
            <a:off x="2455351" y="2633407"/>
            <a:ext cx="296402" cy="288731"/>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7"/>
          <p:cNvSpPr/>
          <p:nvPr/>
        </p:nvSpPr>
        <p:spPr>
          <a:xfrm rot="-8577827">
            <a:off x="2491167" y="2801103"/>
            <a:ext cx="124021" cy="120181"/>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7"/>
          <p:cNvSpPr/>
          <p:nvPr/>
        </p:nvSpPr>
        <p:spPr>
          <a:xfrm rot="3207535">
            <a:off x="2111304" y="2314775"/>
            <a:ext cx="125462" cy="118724"/>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7"/>
          <p:cNvSpPr/>
          <p:nvPr/>
        </p:nvSpPr>
        <p:spPr>
          <a:xfrm rot="3216149">
            <a:off x="1908087" y="2235609"/>
            <a:ext cx="276549" cy="281306"/>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7"/>
          <p:cNvSpPr/>
          <p:nvPr/>
        </p:nvSpPr>
        <p:spPr>
          <a:xfrm rot="3177827">
            <a:off x="1949047" y="2181887"/>
            <a:ext cx="124021" cy="11798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7"/>
          <p:cNvSpPr/>
          <p:nvPr/>
        </p:nvSpPr>
        <p:spPr>
          <a:xfrm rot="8048694">
            <a:off x="2613286" y="2471763"/>
            <a:ext cx="113715" cy="10861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
          <p:cNvSpPr/>
          <p:nvPr/>
        </p:nvSpPr>
        <p:spPr>
          <a:xfrm rot="8057821">
            <a:off x="2678137" y="2431360"/>
            <a:ext cx="276641" cy="257121"/>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7"/>
          <p:cNvSpPr/>
          <p:nvPr/>
        </p:nvSpPr>
        <p:spPr>
          <a:xfrm rot="8048694">
            <a:off x="2782748" y="2617291"/>
            <a:ext cx="113715" cy="108615"/>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7"/>
          <p:cNvSpPr/>
          <p:nvPr/>
        </p:nvSpPr>
        <p:spPr>
          <a:xfrm rot="5310534">
            <a:off x="2629798" y="2969215"/>
            <a:ext cx="138347" cy="124513"/>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7"/>
          <p:cNvSpPr/>
          <p:nvPr/>
        </p:nvSpPr>
        <p:spPr>
          <a:xfrm rot="5300829">
            <a:off x="2430137" y="2959807"/>
            <a:ext cx="301625" cy="278723"/>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7"/>
          <p:cNvSpPr/>
          <p:nvPr/>
        </p:nvSpPr>
        <p:spPr>
          <a:xfrm rot="5310534">
            <a:off x="2478571" y="3140826"/>
            <a:ext cx="138347" cy="124513"/>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7"/>
          <p:cNvSpPr/>
          <p:nvPr/>
        </p:nvSpPr>
        <p:spPr>
          <a:xfrm rot="562552">
            <a:off x="1778575" y="3137055"/>
            <a:ext cx="130747" cy="13195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
          <p:cNvSpPr/>
          <p:nvPr/>
        </p:nvSpPr>
        <p:spPr>
          <a:xfrm rot="567739">
            <a:off x="1818695" y="2965702"/>
            <a:ext cx="290148" cy="300184"/>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
          <p:cNvSpPr/>
          <p:nvPr/>
        </p:nvSpPr>
        <p:spPr>
          <a:xfrm rot="562552">
            <a:off x="2216390" y="3033266"/>
            <a:ext cx="130747" cy="131952"/>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7"/>
          <p:cNvSpPr/>
          <p:nvPr/>
        </p:nvSpPr>
        <p:spPr>
          <a:xfrm rot="-4419427">
            <a:off x="2076041" y="2869592"/>
            <a:ext cx="124740" cy="114696"/>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7"/>
          <p:cNvSpPr/>
          <p:nvPr/>
        </p:nvSpPr>
        <p:spPr>
          <a:xfrm rot="-4431598">
            <a:off x="2121409" y="2823106"/>
            <a:ext cx="303253" cy="271134"/>
          </a:xfrm>
          <a:prstGeom prst="ellipse">
            <a:avLst/>
          </a:prstGeom>
          <a:solidFill>
            <a:srgbClr val="D9D9D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7"/>
          <p:cNvSpPr/>
          <p:nvPr/>
        </p:nvSpPr>
        <p:spPr>
          <a:xfrm rot="-4419427">
            <a:off x="1961389" y="3213343"/>
            <a:ext cx="124740" cy="114696"/>
          </a:xfrm>
          <a:prstGeom prst="ellipse">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7"/>
          <p:cNvSpPr/>
          <p:nvPr/>
        </p:nvSpPr>
        <p:spPr>
          <a:xfrm>
            <a:off x="1541905" y="2066529"/>
            <a:ext cx="120872" cy="187835"/>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84" name="Google Shape;184;p17"/>
          <p:cNvSpPr/>
          <p:nvPr/>
        </p:nvSpPr>
        <p:spPr>
          <a:xfrm>
            <a:off x="1518803" y="2089537"/>
            <a:ext cx="120872" cy="187835"/>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85" name="Google Shape;185;p17"/>
          <p:cNvSpPr/>
          <p:nvPr/>
        </p:nvSpPr>
        <p:spPr>
          <a:xfrm>
            <a:off x="1518803" y="2515360"/>
            <a:ext cx="120872" cy="187835"/>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86" name="Google Shape;186;p17"/>
          <p:cNvSpPr/>
          <p:nvPr/>
        </p:nvSpPr>
        <p:spPr>
          <a:xfrm>
            <a:off x="1490393" y="2550012"/>
            <a:ext cx="120872" cy="187835"/>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87" name="Google Shape;187;p17"/>
          <p:cNvSpPr/>
          <p:nvPr/>
        </p:nvSpPr>
        <p:spPr>
          <a:xfrm rot="-10085887">
            <a:off x="2806857" y="2066618"/>
            <a:ext cx="121024" cy="187612"/>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88" name="Google Shape;188;p17"/>
          <p:cNvSpPr/>
          <p:nvPr/>
        </p:nvSpPr>
        <p:spPr>
          <a:xfrm rot="-9892142">
            <a:off x="2849288" y="2066716"/>
            <a:ext cx="121125" cy="18744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89" name="Google Shape;189;p17"/>
          <p:cNvSpPr/>
          <p:nvPr/>
        </p:nvSpPr>
        <p:spPr>
          <a:xfrm rot="-9393584">
            <a:off x="2961471" y="2453092"/>
            <a:ext cx="121510" cy="18690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0" name="Google Shape;190;p17"/>
          <p:cNvSpPr/>
          <p:nvPr/>
        </p:nvSpPr>
        <p:spPr>
          <a:xfrm rot="-9393584">
            <a:off x="2915797" y="2466503"/>
            <a:ext cx="121510" cy="18690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1" name="Google Shape;191;p17"/>
          <p:cNvSpPr/>
          <p:nvPr/>
        </p:nvSpPr>
        <p:spPr>
          <a:xfrm rot="8041274">
            <a:off x="2313884" y="1810921"/>
            <a:ext cx="122978" cy="184680"/>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2" name="Google Shape;192;p17"/>
          <p:cNvSpPr/>
          <p:nvPr/>
        </p:nvSpPr>
        <p:spPr>
          <a:xfrm rot="8041274">
            <a:off x="2288163" y="1866944"/>
            <a:ext cx="122978" cy="184680"/>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3" name="Google Shape;193;p17"/>
          <p:cNvSpPr/>
          <p:nvPr/>
        </p:nvSpPr>
        <p:spPr>
          <a:xfrm rot="-3842587">
            <a:off x="1948734" y="3233697"/>
            <a:ext cx="124256" cy="18279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4" name="Google Shape;194;p17"/>
          <p:cNvSpPr/>
          <p:nvPr/>
        </p:nvSpPr>
        <p:spPr>
          <a:xfrm rot="-3842587">
            <a:off x="1948748" y="3201785"/>
            <a:ext cx="124256" cy="18279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5" name="Google Shape;195;p17"/>
          <p:cNvSpPr/>
          <p:nvPr/>
        </p:nvSpPr>
        <p:spPr>
          <a:xfrm rot="-3842587">
            <a:off x="2216125" y="3085902"/>
            <a:ext cx="124256" cy="18279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6" name="Google Shape;196;p17"/>
          <p:cNvSpPr/>
          <p:nvPr/>
        </p:nvSpPr>
        <p:spPr>
          <a:xfrm rot="-3842587">
            <a:off x="2219866" y="3049519"/>
            <a:ext cx="124256" cy="18279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7" name="Google Shape;197;p17"/>
          <p:cNvSpPr/>
          <p:nvPr/>
        </p:nvSpPr>
        <p:spPr>
          <a:xfrm rot="-6236670">
            <a:off x="2636642" y="3133785"/>
            <a:ext cx="124811" cy="181883"/>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8" name="Google Shape;198;p17"/>
          <p:cNvSpPr/>
          <p:nvPr/>
        </p:nvSpPr>
        <p:spPr>
          <a:xfrm rot="-6236670">
            <a:off x="2592836" y="3108117"/>
            <a:ext cx="124811" cy="181883"/>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199" name="Google Shape;199;p17"/>
          <p:cNvSpPr/>
          <p:nvPr/>
        </p:nvSpPr>
        <p:spPr>
          <a:xfrm rot="-7718917">
            <a:off x="2671033" y="2748656"/>
            <a:ext cx="104095" cy="194488"/>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200" name="Google Shape;200;p17"/>
          <p:cNvSpPr/>
          <p:nvPr/>
        </p:nvSpPr>
        <p:spPr>
          <a:xfrm rot="-7719255">
            <a:off x="2712570" y="2764035"/>
            <a:ext cx="104880" cy="184164"/>
          </a:xfrm>
          <a:custGeom>
            <a:rect b="b" l="l" r="r" t="t"/>
            <a:pathLst>
              <a:path extrusionOk="0" h="13026" w="8674">
                <a:moveTo>
                  <a:pt x="629" y="0"/>
                </a:moveTo>
                <a:cubicBezTo>
                  <a:pt x="629" y="1533"/>
                  <a:pt x="-712" y="7024"/>
                  <a:pt x="629" y="9195"/>
                </a:cubicBezTo>
                <a:cubicBezTo>
                  <a:pt x="1970" y="11366"/>
                  <a:pt x="7333" y="12388"/>
                  <a:pt x="8674" y="13026"/>
                </a:cubicBezTo>
              </a:path>
            </a:pathLst>
          </a:custGeom>
          <a:noFill/>
          <a:ln cap="flat" cmpd="sng" w="9525">
            <a:solidFill>
              <a:srgbClr val="000000"/>
            </a:solidFill>
            <a:prstDash val="solid"/>
            <a:round/>
            <a:headEnd len="med" w="med" type="none"/>
            <a:tailEnd len="med" w="med" type="none"/>
          </a:ln>
        </p:spPr>
      </p:sp>
      <p:sp>
        <p:nvSpPr>
          <p:cNvPr id="201" name="Google Shape;201;p17"/>
          <p:cNvSpPr txBox="1"/>
          <p:nvPr/>
        </p:nvSpPr>
        <p:spPr>
          <a:xfrm>
            <a:off x="1327925" y="960125"/>
            <a:ext cx="2704500" cy="38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Water Molecules </a:t>
            </a:r>
            <a:endParaRPr/>
          </a:p>
          <a:p>
            <a:pPr indent="0" lvl="0" marL="0" rtl="0" algn="l">
              <a:spcBef>
                <a:spcPts val="0"/>
              </a:spcBef>
              <a:spcAft>
                <a:spcPts val="0"/>
              </a:spcAft>
              <a:buNone/>
            </a:pPr>
            <a:r>
              <a:rPr lang="en"/>
              <a:t>in the liquid state.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2" name="Google Shape;202;p17"/>
          <p:cNvSpPr txBox="1"/>
          <p:nvPr/>
        </p:nvSpPr>
        <p:spPr>
          <a:xfrm>
            <a:off x="1023125" y="3643775"/>
            <a:ext cx="2704500" cy="75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Higher kinetic energy as a liquid results in loose (weak) bonds between molecules.</a:t>
            </a:r>
            <a:endParaRPr/>
          </a:p>
        </p:txBody>
      </p:sp>
      <p:sp>
        <p:nvSpPr>
          <p:cNvPr id="203" name="Google Shape;203;p17"/>
          <p:cNvSpPr txBox="1"/>
          <p:nvPr/>
        </p:nvSpPr>
        <p:spPr>
          <a:xfrm>
            <a:off x="2917300" y="284075"/>
            <a:ext cx="2848800" cy="39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So why does ice float ?</a:t>
            </a:r>
            <a:endParaRPr sz="1800"/>
          </a:p>
        </p:txBody>
      </p:sp>
      <p:sp>
        <p:nvSpPr>
          <p:cNvPr id="204" name="Google Shape;204;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208" name="Shape 208"/>
        <p:cNvGrpSpPr/>
        <p:nvPr/>
      </p:nvGrpSpPr>
      <p:grpSpPr>
        <a:xfrm>
          <a:off x="0" y="0"/>
          <a:ext cx="0" cy="0"/>
          <a:chOff x="0" y="0"/>
          <a:chExt cx="0" cy="0"/>
        </a:xfrm>
      </p:grpSpPr>
      <p:sp>
        <p:nvSpPr>
          <p:cNvPr id="209" name="Google Shape;209;p18"/>
          <p:cNvSpPr txBox="1"/>
          <p:nvPr>
            <p:ph type="title"/>
          </p:nvPr>
        </p:nvSpPr>
        <p:spPr>
          <a:xfrm>
            <a:off x="1746150" y="0"/>
            <a:ext cx="5651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lang="en">
                <a:solidFill>
                  <a:srgbClr val="38761D"/>
                </a:solidFill>
              </a:rPr>
              <a:t>   </a:t>
            </a:r>
            <a:r>
              <a:rPr b="1" lang="en" sz="2400">
                <a:solidFill>
                  <a:srgbClr val="38761D"/>
                </a:solidFill>
              </a:rPr>
              <a:t>Water is dense.. but not thick ..</a:t>
            </a:r>
            <a:r>
              <a:rPr lang="en"/>
              <a:t> </a:t>
            </a:r>
            <a:endParaRPr/>
          </a:p>
        </p:txBody>
      </p:sp>
      <p:sp>
        <p:nvSpPr>
          <p:cNvPr id="210" name="Google Shape;210;p18"/>
          <p:cNvSpPr txBox="1"/>
          <p:nvPr>
            <p:ph idx="1" type="body"/>
          </p:nvPr>
        </p:nvSpPr>
        <p:spPr>
          <a:xfrm>
            <a:off x="196400" y="1666925"/>
            <a:ext cx="5190600" cy="331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i="1" lang="en" sz="1400">
                <a:solidFill>
                  <a:srgbClr val="38761D"/>
                </a:solidFill>
              </a:rPr>
              <a:t> </a:t>
            </a:r>
            <a:r>
              <a:rPr b="1" i="1" lang="en" sz="1400">
                <a:solidFill>
                  <a:srgbClr val="38761D"/>
                </a:solidFill>
              </a:rPr>
              <a:t>By having a lot of mass per unit volume, water can </a:t>
            </a:r>
            <a:endParaRPr b="1" i="1" sz="1400">
              <a:solidFill>
                <a:srgbClr val="38761D"/>
              </a:solidFill>
            </a:endParaRPr>
          </a:p>
          <a:p>
            <a:pPr indent="0" lvl="0" marL="0" rtl="0" algn="l">
              <a:lnSpc>
                <a:spcPct val="100000"/>
              </a:lnSpc>
              <a:spcBef>
                <a:spcPts val="0"/>
              </a:spcBef>
              <a:spcAft>
                <a:spcPts val="0"/>
              </a:spcAft>
              <a:buNone/>
            </a:pPr>
            <a:r>
              <a:rPr b="1" i="1" lang="en" sz="1400">
                <a:solidFill>
                  <a:srgbClr val="38761D"/>
                </a:solidFill>
              </a:rPr>
              <a:t> exert a lot of buoyant force.  </a:t>
            </a:r>
            <a:endParaRPr b="1" i="1" sz="1400">
              <a:solidFill>
                <a:srgbClr val="38761D"/>
              </a:solidFill>
            </a:endParaRPr>
          </a:p>
          <a:p>
            <a:pPr indent="0" lvl="0" marL="0" rtl="0" algn="l">
              <a:lnSpc>
                <a:spcPct val="100000"/>
              </a:lnSpc>
              <a:spcBef>
                <a:spcPts val="0"/>
              </a:spcBef>
              <a:spcAft>
                <a:spcPts val="0"/>
              </a:spcAft>
              <a:buNone/>
            </a:pPr>
            <a:r>
              <a:t/>
            </a:r>
            <a:endParaRPr i="1" sz="1400">
              <a:solidFill>
                <a:srgbClr val="38761D"/>
              </a:solidFill>
            </a:endParaRPr>
          </a:p>
          <a:p>
            <a:pPr indent="0" lvl="0" marL="0" rtl="0" algn="l">
              <a:lnSpc>
                <a:spcPct val="100000"/>
              </a:lnSpc>
              <a:spcBef>
                <a:spcPts val="0"/>
              </a:spcBef>
              <a:spcAft>
                <a:spcPts val="0"/>
              </a:spcAft>
              <a:buNone/>
            </a:pPr>
            <a:r>
              <a:rPr b="1" i="1" lang="en" sz="1400">
                <a:solidFill>
                  <a:srgbClr val="38761D"/>
                </a:solidFill>
              </a:rPr>
              <a:t>In this way:</a:t>
            </a:r>
            <a:endParaRPr b="1" i="1" sz="1400">
              <a:solidFill>
                <a:srgbClr val="38761D"/>
              </a:solidFill>
            </a:endParaRPr>
          </a:p>
          <a:p>
            <a:pPr indent="0" lvl="0" marL="0" rtl="0" algn="l">
              <a:lnSpc>
                <a:spcPct val="100000"/>
              </a:lnSpc>
              <a:spcBef>
                <a:spcPts val="0"/>
              </a:spcBef>
              <a:spcAft>
                <a:spcPts val="0"/>
              </a:spcAft>
              <a:buNone/>
            </a:pPr>
            <a:r>
              <a:t/>
            </a:r>
            <a:endParaRPr b="1" i="1" sz="1400">
              <a:solidFill>
                <a:srgbClr val="38761D"/>
              </a:solidFill>
            </a:endParaRPr>
          </a:p>
          <a:p>
            <a:pPr indent="0" lvl="0" marL="0" rtl="0" algn="l">
              <a:lnSpc>
                <a:spcPct val="100000"/>
              </a:lnSpc>
              <a:spcBef>
                <a:spcPts val="0"/>
              </a:spcBef>
              <a:spcAft>
                <a:spcPts val="0"/>
              </a:spcAft>
              <a:buNone/>
            </a:pPr>
            <a:r>
              <a:rPr b="1" i="1" lang="en" sz="1400">
                <a:solidFill>
                  <a:srgbClr val="38761D"/>
                </a:solidFill>
              </a:rPr>
              <a:t>Water can physically support the great weight of </a:t>
            </a:r>
            <a:endParaRPr b="1" i="1" sz="1400">
              <a:solidFill>
                <a:srgbClr val="38761D"/>
              </a:solidFill>
            </a:endParaRPr>
          </a:p>
          <a:p>
            <a:pPr indent="0" lvl="0" marL="0" rtl="0" algn="l">
              <a:lnSpc>
                <a:spcPct val="100000"/>
              </a:lnSpc>
              <a:spcBef>
                <a:spcPts val="0"/>
              </a:spcBef>
              <a:spcAft>
                <a:spcPts val="0"/>
              </a:spcAft>
              <a:buNone/>
            </a:pPr>
            <a:r>
              <a:rPr b="1" i="1" lang="en" sz="1400">
                <a:solidFill>
                  <a:srgbClr val="38761D"/>
                </a:solidFill>
              </a:rPr>
              <a:t> large aquatic animals such as whales.  </a:t>
            </a:r>
            <a:endParaRPr b="1" i="1" sz="1400">
              <a:solidFill>
                <a:srgbClr val="38761D"/>
              </a:solidFill>
            </a:endParaRPr>
          </a:p>
          <a:p>
            <a:pPr indent="0" lvl="0" marL="0" rtl="0" algn="l">
              <a:lnSpc>
                <a:spcPct val="100000"/>
              </a:lnSpc>
              <a:spcBef>
                <a:spcPts val="0"/>
              </a:spcBef>
              <a:spcAft>
                <a:spcPts val="0"/>
              </a:spcAft>
              <a:buNone/>
            </a:pPr>
            <a:r>
              <a:t/>
            </a:r>
            <a:endParaRPr b="1" i="1" sz="1400">
              <a:solidFill>
                <a:srgbClr val="38761D"/>
              </a:solidFill>
            </a:endParaRPr>
          </a:p>
          <a:p>
            <a:pPr indent="0" lvl="0" marL="0" rtl="0" algn="l">
              <a:lnSpc>
                <a:spcPct val="100000"/>
              </a:lnSpc>
              <a:spcBef>
                <a:spcPts val="0"/>
              </a:spcBef>
              <a:spcAft>
                <a:spcPts val="0"/>
              </a:spcAft>
              <a:buNone/>
            </a:pPr>
            <a:r>
              <a:rPr b="1" i="1" lang="en" sz="1400">
                <a:solidFill>
                  <a:srgbClr val="38761D"/>
                </a:solidFill>
              </a:rPr>
              <a:t>Aquatic plants and seaweeds can be held upright to </a:t>
            </a:r>
            <a:endParaRPr b="1" i="1" sz="1400">
              <a:solidFill>
                <a:srgbClr val="38761D"/>
              </a:solidFill>
            </a:endParaRPr>
          </a:p>
          <a:p>
            <a:pPr indent="0" lvl="0" marL="0" rtl="0" algn="l">
              <a:lnSpc>
                <a:spcPct val="100000"/>
              </a:lnSpc>
              <a:spcBef>
                <a:spcPts val="0"/>
              </a:spcBef>
              <a:spcAft>
                <a:spcPts val="0"/>
              </a:spcAft>
              <a:buNone/>
            </a:pPr>
            <a:r>
              <a:rPr b="1" i="1" lang="en" sz="1400">
                <a:solidFill>
                  <a:srgbClr val="38761D"/>
                </a:solidFill>
              </a:rPr>
              <a:t>capture sunlight for photosynthesis. </a:t>
            </a:r>
            <a:endParaRPr b="1" sz="1400">
              <a:solidFill>
                <a:srgbClr val="38761D"/>
              </a:solidFill>
            </a:endParaRPr>
          </a:p>
          <a:p>
            <a:pPr indent="0" lvl="0" marL="0" rtl="0" algn="l">
              <a:lnSpc>
                <a:spcPct val="100000"/>
              </a:lnSpc>
              <a:spcBef>
                <a:spcPts val="0"/>
              </a:spcBef>
              <a:spcAft>
                <a:spcPts val="0"/>
              </a:spcAft>
              <a:buNone/>
            </a:pPr>
            <a:r>
              <a:t/>
            </a:r>
            <a:endParaRPr b="1" sz="1400">
              <a:solidFill>
                <a:srgbClr val="38761D"/>
              </a:solidFill>
            </a:endParaRPr>
          </a:p>
          <a:p>
            <a:pPr indent="0" lvl="0" marL="0" rtl="0" algn="l">
              <a:lnSpc>
                <a:spcPct val="100000"/>
              </a:lnSpc>
              <a:spcBef>
                <a:spcPts val="0"/>
              </a:spcBef>
              <a:spcAft>
                <a:spcPts val="0"/>
              </a:spcAft>
              <a:buNone/>
            </a:pPr>
            <a:r>
              <a:rPr b="1" i="1" lang="en" sz="1400">
                <a:solidFill>
                  <a:srgbClr val="38761D"/>
                </a:solidFill>
              </a:rPr>
              <a:t>Creatures from microscopic plankton to fish do not have </a:t>
            </a:r>
            <a:endParaRPr b="1" i="1" sz="1400">
              <a:solidFill>
                <a:srgbClr val="38761D"/>
              </a:solidFill>
            </a:endParaRPr>
          </a:p>
          <a:p>
            <a:pPr indent="0" lvl="0" marL="0" rtl="0" algn="l">
              <a:spcBef>
                <a:spcPts val="0"/>
              </a:spcBef>
              <a:spcAft>
                <a:spcPts val="0"/>
              </a:spcAft>
              <a:buNone/>
            </a:pPr>
            <a:r>
              <a:rPr b="1" i="1" lang="en" sz="1400">
                <a:solidFill>
                  <a:srgbClr val="38761D"/>
                </a:solidFill>
              </a:rPr>
              <a:t>to expend a lot of energy being neutrally buoyant and staying off the bottom of their bodies of water.  </a:t>
            </a:r>
            <a:r>
              <a:rPr i="1" lang="en" sz="1400">
                <a:solidFill>
                  <a:srgbClr val="000000"/>
                </a:solidFill>
              </a:rPr>
              <a:t>                                                                                                                        </a:t>
            </a:r>
            <a:endParaRPr i="1" sz="1400">
              <a:solidFill>
                <a:srgbClr val="000000"/>
              </a:solidFill>
            </a:endParaRPr>
          </a:p>
          <a:p>
            <a:pPr indent="0" lvl="0" marL="0" rtl="0" algn="l">
              <a:spcBef>
                <a:spcPts val="1600"/>
              </a:spcBef>
              <a:spcAft>
                <a:spcPts val="0"/>
              </a:spcAft>
              <a:buNone/>
            </a:pPr>
            <a:r>
              <a:t/>
            </a:r>
            <a:endParaRPr>
              <a:solidFill>
                <a:srgbClr val="000000"/>
              </a:solidFill>
            </a:endParaRPr>
          </a:p>
          <a:p>
            <a:pPr indent="0" lvl="0" marL="0" rtl="0" algn="l">
              <a:spcBef>
                <a:spcPts val="1600"/>
              </a:spcBef>
              <a:spcAft>
                <a:spcPts val="0"/>
              </a:spcAft>
              <a:buNone/>
            </a:pPr>
            <a:r>
              <a:t/>
            </a:r>
            <a:endParaRPr>
              <a:solidFill>
                <a:srgbClr val="000000"/>
              </a:solidFill>
            </a:endParaRPr>
          </a:p>
          <a:p>
            <a:pPr indent="0" lvl="0" marL="0" rtl="0" algn="l">
              <a:spcBef>
                <a:spcPts val="1600"/>
              </a:spcBef>
              <a:spcAft>
                <a:spcPts val="1600"/>
              </a:spcAft>
              <a:buNone/>
            </a:pPr>
            <a:r>
              <a:t/>
            </a:r>
            <a:endParaRPr/>
          </a:p>
        </p:txBody>
      </p:sp>
      <p:sp>
        <p:nvSpPr>
          <p:cNvPr id="211" name="Google Shape;211;p18"/>
          <p:cNvSpPr txBox="1"/>
          <p:nvPr/>
        </p:nvSpPr>
        <p:spPr>
          <a:xfrm>
            <a:off x="381900" y="816588"/>
            <a:ext cx="8380200" cy="3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a:solidFill>
                  <a:srgbClr val="38761D"/>
                </a:solidFill>
              </a:rPr>
              <a:t>At 1 gram for every milliliter, water has a lot of mass per unit volume.  A 5 gallon of bucket of water weighs approximately 40 pounds. </a:t>
            </a:r>
            <a:r>
              <a:rPr b="1" i="1" lang="en">
                <a:solidFill>
                  <a:srgbClr val="6AA84F"/>
                </a:solidFill>
              </a:rPr>
              <a:t>  </a:t>
            </a:r>
            <a:endParaRPr b="1" i="1">
              <a:solidFill>
                <a:srgbClr val="38761D"/>
              </a:solidFill>
            </a:endParaRPr>
          </a:p>
        </p:txBody>
      </p:sp>
      <p:pic>
        <p:nvPicPr>
          <p:cNvPr id="212" name="Google Shape;212;p18"/>
          <p:cNvPicPr preferRelativeResize="0"/>
          <p:nvPr/>
        </p:nvPicPr>
        <p:blipFill>
          <a:blip r:embed="rId3">
            <a:alphaModFix/>
          </a:blip>
          <a:stretch>
            <a:fillRect/>
          </a:stretch>
        </p:blipFill>
        <p:spPr>
          <a:xfrm>
            <a:off x="4738425" y="1947000"/>
            <a:ext cx="2352850" cy="1122125"/>
          </a:xfrm>
          <a:prstGeom prst="rect">
            <a:avLst/>
          </a:prstGeom>
          <a:noFill/>
          <a:ln>
            <a:noFill/>
          </a:ln>
        </p:spPr>
      </p:pic>
      <p:pic>
        <p:nvPicPr>
          <p:cNvPr id="213" name="Google Shape;213;p18"/>
          <p:cNvPicPr preferRelativeResize="0"/>
          <p:nvPr/>
        </p:nvPicPr>
        <p:blipFill>
          <a:blip r:embed="rId4">
            <a:alphaModFix/>
          </a:blip>
          <a:stretch>
            <a:fillRect/>
          </a:stretch>
        </p:blipFill>
        <p:spPr>
          <a:xfrm>
            <a:off x="5387000" y="3497363"/>
            <a:ext cx="1305542" cy="1122125"/>
          </a:xfrm>
          <a:prstGeom prst="rect">
            <a:avLst/>
          </a:prstGeom>
          <a:noFill/>
          <a:ln>
            <a:noFill/>
          </a:ln>
        </p:spPr>
      </p:pic>
      <p:pic>
        <p:nvPicPr>
          <p:cNvPr id="214" name="Google Shape;214;p18"/>
          <p:cNvPicPr preferRelativeResize="0"/>
          <p:nvPr/>
        </p:nvPicPr>
        <p:blipFill rotWithShape="1">
          <a:blip r:embed="rId5">
            <a:alphaModFix/>
          </a:blip>
          <a:srcRect b="0" l="17798" r="30142" t="0"/>
          <a:stretch/>
        </p:blipFill>
        <p:spPr>
          <a:xfrm>
            <a:off x="7216325" y="1938413"/>
            <a:ext cx="1582650" cy="1266675"/>
          </a:xfrm>
          <a:prstGeom prst="rect">
            <a:avLst/>
          </a:prstGeom>
          <a:noFill/>
          <a:ln>
            <a:noFill/>
          </a:ln>
        </p:spPr>
      </p:pic>
      <p:pic>
        <p:nvPicPr>
          <p:cNvPr id="215" name="Google Shape;215;p18"/>
          <p:cNvPicPr preferRelativeResize="0"/>
          <p:nvPr/>
        </p:nvPicPr>
        <p:blipFill rotWithShape="1">
          <a:blip r:embed="rId6">
            <a:alphaModFix/>
          </a:blip>
          <a:srcRect b="9511" l="19283" r="6378" t="18213"/>
          <a:stretch/>
        </p:blipFill>
        <p:spPr>
          <a:xfrm>
            <a:off x="7037625" y="3566750"/>
            <a:ext cx="1940050" cy="1266675"/>
          </a:xfrm>
          <a:prstGeom prst="rect">
            <a:avLst/>
          </a:prstGeom>
          <a:noFill/>
          <a:ln>
            <a:noFill/>
          </a:ln>
        </p:spPr>
      </p:pic>
      <p:sp>
        <p:nvSpPr>
          <p:cNvPr id="216" name="Google Shape;216;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2CC"/>
        </a:solidFill>
      </p:bgPr>
    </p:bg>
    <p:spTree>
      <p:nvGrpSpPr>
        <p:cNvPr id="220" name="Shape 220"/>
        <p:cNvGrpSpPr/>
        <p:nvPr/>
      </p:nvGrpSpPr>
      <p:grpSpPr>
        <a:xfrm>
          <a:off x="0" y="0"/>
          <a:ext cx="0" cy="0"/>
          <a:chOff x="0" y="0"/>
          <a:chExt cx="0" cy="0"/>
        </a:xfrm>
      </p:grpSpPr>
      <p:sp>
        <p:nvSpPr>
          <p:cNvPr id="221" name="Google Shape;221;p19"/>
          <p:cNvSpPr txBox="1"/>
          <p:nvPr>
            <p:ph type="title"/>
          </p:nvPr>
        </p:nvSpPr>
        <p:spPr>
          <a:xfrm>
            <a:off x="311700" y="369000"/>
            <a:ext cx="5040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solidFill>
                  <a:srgbClr val="38761D"/>
                </a:solidFill>
              </a:rPr>
              <a:t>Water’s density is the result (once again) of its strong </a:t>
            </a:r>
            <a:endParaRPr b="1" i="1" sz="2400">
              <a:solidFill>
                <a:srgbClr val="38761D"/>
              </a:solidFill>
            </a:endParaRPr>
          </a:p>
          <a:p>
            <a:pPr indent="0" lvl="0" marL="0" rtl="0" algn="l">
              <a:spcBef>
                <a:spcPts val="0"/>
              </a:spcBef>
              <a:spcAft>
                <a:spcPts val="0"/>
              </a:spcAft>
              <a:buNone/>
            </a:pPr>
            <a:r>
              <a:rPr b="1" i="1" lang="en" sz="2400">
                <a:solidFill>
                  <a:srgbClr val="38761D"/>
                </a:solidFill>
              </a:rPr>
              <a:t>intermolecular forces, which pull water molecules tightly together.  </a:t>
            </a:r>
            <a:endParaRPr b="1" i="1" sz="2400">
              <a:solidFill>
                <a:srgbClr val="38761D"/>
              </a:solidFill>
            </a:endParaRPr>
          </a:p>
        </p:txBody>
      </p:sp>
      <p:sp>
        <p:nvSpPr>
          <p:cNvPr id="222" name="Google Shape;222;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23" name="Google Shape;223;p19"/>
          <p:cNvPicPr preferRelativeResize="0"/>
          <p:nvPr/>
        </p:nvPicPr>
        <p:blipFill>
          <a:blip r:embed="rId3">
            <a:alphaModFix/>
          </a:blip>
          <a:stretch>
            <a:fillRect/>
          </a:stretch>
        </p:blipFill>
        <p:spPr>
          <a:xfrm>
            <a:off x="5705475" y="369000"/>
            <a:ext cx="2956850" cy="1501525"/>
          </a:xfrm>
          <a:prstGeom prst="rect">
            <a:avLst/>
          </a:prstGeom>
          <a:noFill/>
          <a:ln>
            <a:noFill/>
          </a:ln>
        </p:spPr>
      </p:pic>
      <p:sp>
        <p:nvSpPr>
          <p:cNvPr id="224" name="Google Shape;224;p19"/>
          <p:cNvSpPr txBox="1"/>
          <p:nvPr/>
        </p:nvSpPr>
        <p:spPr>
          <a:xfrm>
            <a:off x="499750" y="2571750"/>
            <a:ext cx="6809400" cy="9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800">
                <a:solidFill>
                  <a:srgbClr val="274E13"/>
                </a:solidFill>
              </a:rPr>
              <a:t>Molecules are tightly packed but water flows easily and organisms can move freely through water with little energy.  </a:t>
            </a:r>
            <a:endParaRPr b="1" i="1" sz="1800">
              <a:solidFill>
                <a:srgbClr val="274E13"/>
              </a:solidFill>
            </a:endParaRPr>
          </a:p>
          <a:p>
            <a:pPr indent="0" lvl="0" marL="0" rtl="0" algn="l">
              <a:spcBef>
                <a:spcPts val="0"/>
              </a:spcBef>
              <a:spcAft>
                <a:spcPts val="0"/>
              </a:spcAft>
              <a:buNone/>
            </a:pPr>
            <a:r>
              <a:t/>
            </a:r>
            <a:endParaRPr b="1" i="1" sz="1800">
              <a:solidFill>
                <a:srgbClr val="274E13"/>
              </a:solidFill>
            </a:endParaRPr>
          </a:p>
          <a:p>
            <a:pPr indent="0" lvl="0" marL="0" rtl="0" algn="l">
              <a:spcBef>
                <a:spcPts val="0"/>
              </a:spcBef>
              <a:spcAft>
                <a:spcPts val="0"/>
              </a:spcAft>
              <a:buNone/>
            </a:pPr>
            <a:r>
              <a:rPr b="1" i="1" lang="en" sz="1800">
                <a:solidFill>
                  <a:srgbClr val="274E13"/>
                </a:solidFill>
              </a:rPr>
              <a:t>.. Think about water’s fluidity and how this is so important for the systems for circulation in plants and animals. </a:t>
            </a:r>
            <a:endParaRPr b="1" i="1" sz="1800">
              <a:solidFill>
                <a:srgbClr val="274E13"/>
              </a:solidFill>
            </a:endParaRPr>
          </a:p>
          <a:p>
            <a:pPr indent="0" lvl="0" marL="0" rtl="0" algn="l">
              <a:spcBef>
                <a:spcPts val="0"/>
              </a:spcBef>
              <a:spcAft>
                <a:spcPts val="0"/>
              </a:spcAft>
              <a:buNone/>
            </a:pPr>
            <a:r>
              <a:t/>
            </a:r>
            <a:endParaRPr b="1" i="1" sz="1800">
              <a:solidFill>
                <a:srgbClr val="274E13"/>
              </a:solidFill>
            </a:endParaRPr>
          </a:p>
          <a:p>
            <a:pPr indent="0" lvl="0" marL="0" rtl="0" algn="l">
              <a:spcBef>
                <a:spcPts val="0"/>
              </a:spcBef>
              <a:spcAft>
                <a:spcPts val="0"/>
              </a:spcAft>
              <a:buNone/>
            </a:pPr>
            <a:r>
              <a:rPr b="1" i="1" lang="en" sz="1800">
                <a:solidFill>
                  <a:srgbClr val="274E13"/>
                </a:solidFill>
              </a:rPr>
              <a:t>Water molecules are small and simple.  They don’t become “tangled up” or “stuck” when tightly packed or pushed aside as things move through them.</a:t>
            </a:r>
            <a:r>
              <a:rPr lang="en"/>
              <a:t> </a:t>
            </a:r>
            <a:endParaRPr/>
          </a:p>
        </p:txBody>
      </p:sp>
      <p:sp>
        <p:nvSpPr>
          <p:cNvPr id="225" name="Google Shape;225;p19"/>
          <p:cNvSpPr txBox="1"/>
          <p:nvPr/>
        </p:nvSpPr>
        <p:spPr>
          <a:xfrm>
            <a:off x="793750" y="2055800"/>
            <a:ext cx="7782000" cy="64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But water isn’t thick or viscous..it remains very fluid, even when cold.</a:t>
            </a:r>
            <a:endParaRPr b="1"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FE2F3"/>
        </a:solidFill>
      </p:bgPr>
    </p:bg>
    <p:spTree>
      <p:nvGrpSpPr>
        <p:cNvPr id="229" name="Shape 229"/>
        <p:cNvGrpSpPr/>
        <p:nvPr/>
      </p:nvGrpSpPr>
      <p:grpSpPr>
        <a:xfrm>
          <a:off x="0" y="0"/>
          <a:ext cx="0" cy="0"/>
          <a:chOff x="0" y="0"/>
          <a:chExt cx="0" cy="0"/>
        </a:xfrm>
      </p:grpSpPr>
      <p:sp>
        <p:nvSpPr>
          <p:cNvPr id="230" name="Google Shape;230;p20"/>
          <p:cNvSpPr txBox="1"/>
          <p:nvPr>
            <p:ph type="title"/>
          </p:nvPr>
        </p:nvSpPr>
        <p:spPr>
          <a:xfrm>
            <a:off x="635200" y="693825"/>
            <a:ext cx="7716000" cy="1095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 </a:t>
            </a:r>
            <a:r>
              <a:rPr b="1" lang="en" sz="1800">
                <a:solidFill>
                  <a:srgbClr val="0000FF"/>
                </a:solidFill>
              </a:rPr>
              <a:t>Water is the “Universal Solvent.”</a:t>
            </a:r>
            <a:r>
              <a:rPr b="1" i="1" lang="en" sz="1800">
                <a:solidFill>
                  <a:srgbClr val="0000FF"/>
                </a:solidFill>
              </a:rPr>
              <a:t> </a:t>
            </a:r>
            <a:endParaRPr b="1" i="1" sz="1800">
              <a:solidFill>
                <a:srgbClr val="0000FF"/>
              </a:solidFill>
            </a:endParaRPr>
          </a:p>
          <a:p>
            <a:pPr indent="0" lvl="0" marL="0" rtl="0" algn="ctr">
              <a:spcBef>
                <a:spcPts val="0"/>
              </a:spcBef>
              <a:spcAft>
                <a:spcPts val="0"/>
              </a:spcAft>
              <a:buNone/>
            </a:pPr>
            <a:r>
              <a:rPr b="1" i="1" lang="en" sz="1800">
                <a:solidFill>
                  <a:srgbClr val="0000FF"/>
                </a:solidFill>
              </a:rPr>
              <a:t>Nothing dissolves more materials than water.  </a:t>
            </a:r>
            <a:endParaRPr b="1" i="1" sz="1800">
              <a:solidFill>
                <a:srgbClr val="0000FF"/>
              </a:solidFill>
            </a:endParaRPr>
          </a:p>
          <a:p>
            <a:pPr indent="0" lvl="0" marL="0" rtl="0" algn="ctr">
              <a:spcBef>
                <a:spcPts val="0"/>
              </a:spcBef>
              <a:spcAft>
                <a:spcPts val="0"/>
              </a:spcAft>
              <a:buNone/>
            </a:pPr>
            <a:r>
              <a:rPr b="1" i="1" lang="en" sz="1800">
                <a:solidFill>
                  <a:srgbClr val="0000FF"/>
                </a:solidFill>
              </a:rPr>
              <a:t>Water is even able to dissolve many important  gases.</a:t>
            </a:r>
            <a:endParaRPr b="1" i="1" sz="1800">
              <a:solidFill>
                <a:srgbClr val="0000FF"/>
              </a:solidFill>
            </a:endParaRPr>
          </a:p>
          <a:p>
            <a:pPr indent="0" lvl="0" marL="0" rtl="0" algn="l">
              <a:spcBef>
                <a:spcPts val="0"/>
              </a:spcBef>
              <a:spcAft>
                <a:spcPts val="0"/>
              </a:spcAft>
              <a:buNone/>
            </a:pPr>
            <a:r>
              <a:t/>
            </a:r>
            <a:endParaRPr b="1" i="1" sz="1800">
              <a:solidFill>
                <a:srgbClr val="0000FF"/>
              </a:solidFill>
            </a:endParaRPr>
          </a:p>
          <a:p>
            <a:pPr indent="0" lvl="0" marL="0" rtl="0" algn="l">
              <a:spcBef>
                <a:spcPts val="0"/>
              </a:spcBef>
              <a:spcAft>
                <a:spcPts val="0"/>
              </a:spcAft>
              <a:buNone/>
            </a:pPr>
            <a:r>
              <a:t/>
            </a:r>
            <a:endParaRPr/>
          </a:p>
        </p:txBody>
      </p:sp>
      <p:sp>
        <p:nvSpPr>
          <p:cNvPr id="231" name="Google Shape;231;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32" name="Google Shape;232;p20"/>
          <p:cNvSpPr txBox="1"/>
          <p:nvPr/>
        </p:nvSpPr>
        <p:spPr>
          <a:xfrm>
            <a:off x="1620150" y="148500"/>
            <a:ext cx="5903700" cy="7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0000FF"/>
                </a:solidFill>
              </a:rPr>
              <a:t>What about “breathing” underwater?</a:t>
            </a:r>
            <a:endParaRPr b="1" sz="2400">
              <a:solidFill>
                <a:srgbClr val="0000FF"/>
              </a:solidFill>
            </a:endParaRPr>
          </a:p>
        </p:txBody>
      </p:sp>
      <p:sp>
        <p:nvSpPr>
          <p:cNvPr id="233" name="Google Shape;233;p20"/>
          <p:cNvSpPr txBox="1"/>
          <p:nvPr/>
        </p:nvSpPr>
        <p:spPr>
          <a:xfrm>
            <a:off x="1469250" y="2113625"/>
            <a:ext cx="6205500" cy="624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Water can dissolve Oxygen molecules for organisms to carry out respiration      Water dissolves Carbon Dioxide molecules for photosynthesis. </a:t>
            </a:r>
            <a:endParaRPr/>
          </a:p>
        </p:txBody>
      </p:sp>
      <p:pic>
        <p:nvPicPr>
          <p:cNvPr id="234" name="Google Shape;234;p20"/>
          <p:cNvPicPr preferRelativeResize="0"/>
          <p:nvPr/>
        </p:nvPicPr>
        <p:blipFill>
          <a:blip r:embed="rId3">
            <a:alphaModFix/>
          </a:blip>
          <a:stretch>
            <a:fillRect/>
          </a:stretch>
        </p:blipFill>
        <p:spPr>
          <a:xfrm>
            <a:off x="4996400" y="2787661"/>
            <a:ext cx="2718950" cy="2036589"/>
          </a:xfrm>
          <a:prstGeom prst="rect">
            <a:avLst/>
          </a:prstGeom>
          <a:noFill/>
          <a:ln>
            <a:noFill/>
          </a:ln>
        </p:spPr>
      </p:pic>
      <p:pic>
        <p:nvPicPr>
          <p:cNvPr id="235" name="Google Shape;235;p20"/>
          <p:cNvPicPr preferRelativeResize="0"/>
          <p:nvPr/>
        </p:nvPicPr>
        <p:blipFill>
          <a:blip r:embed="rId4">
            <a:alphaModFix/>
          </a:blip>
          <a:stretch>
            <a:fillRect/>
          </a:stretch>
        </p:blipFill>
        <p:spPr>
          <a:xfrm>
            <a:off x="1411750" y="2896275"/>
            <a:ext cx="3160254" cy="18193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FE2F3"/>
        </a:solidFill>
      </p:bgPr>
    </p:bg>
    <p:spTree>
      <p:nvGrpSpPr>
        <p:cNvPr id="239" name="Shape 239"/>
        <p:cNvGrpSpPr/>
        <p:nvPr/>
      </p:nvGrpSpPr>
      <p:grpSpPr>
        <a:xfrm>
          <a:off x="0" y="0"/>
          <a:ext cx="0" cy="0"/>
          <a:chOff x="0" y="0"/>
          <a:chExt cx="0" cy="0"/>
        </a:xfrm>
      </p:grpSpPr>
      <p:sp>
        <p:nvSpPr>
          <p:cNvPr id="240" name="Google Shape;240;p21"/>
          <p:cNvSpPr txBox="1"/>
          <p:nvPr>
            <p:ph type="title"/>
          </p:nvPr>
        </p:nvSpPr>
        <p:spPr>
          <a:xfrm>
            <a:off x="426900" y="424200"/>
            <a:ext cx="4487400" cy="104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i="1" lang="en" sz="1400">
                <a:solidFill>
                  <a:srgbClr val="1155CC"/>
                </a:solidFill>
                <a:latin typeface="Calibri"/>
                <a:ea typeface="Calibri"/>
                <a:cs typeface="Calibri"/>
                <a:sym typeface="Calibri"/>
              </a:rPr>
              <a:t>Since water is a polar molecule, it is especially good at dissolving compounds formed with ionic bonds such as the salt,  Sodium Chloride.   Water dissolves such compounds  by breaking up ionically bonded molecules into their ions. </a:t>
            </a:r>
            <a:endParaRPr b="1" i="1" sz="1400">
              <a:solidFill>
                <a:srgbClr val="1155CC"/>
              </a:solidFill>
            </a:endParaRPr>
          </a:p>
        </p:txBody>
      </p:sp>
      <p:sp>
        <p:nvSpPr>
          <p:cNvPr id="241" name="Google Shape;24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42" name="Google Shape;242;p21"/>
          <p:cNvSpPr txBox="1"/>
          <p:nvPr/>
        </p:nvSpPr>
        <p:spPr>
          <a:xfrm>
            <a:off x="426900" y="1801250"/>
            <a:ext cx="4487400" cy="87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a:solidFill>
                  <a:srgbClr val="1155CC"/>
                </a:solidFill>
                <a:latin typeface="Calibri"/>
                <a:ea typeface="Calibri"/>
                <a:cs typeface="Calibri"/>
                <a:sym typeface="Calibri"/>
              </a:rPr>
              <a:t>O</a:t>
            </a:r>
            <a:r>
              <a:rPr b="1" i="1" lang="en">
                <a:solidFill>
                  <a:srgbClr val="1155CC"/>
                </a:solidFill>
                <a:latin typeface="Calibri"/>
                <a:ea typeface="Calibri"/>
                <a:cs typeface="Calibri"/>
                <a:sym typeface="Calibri"/>
              </a:rPr>
              <a:t>nce they’re dissolved,  water </a:t>
            </a:r>
            <a:r>
              <a:rPr b="1" i="1" lang="en" u="sng">
                <a:solidFill>
                  <a:srgbClr val="1155CC"/>
                </a:solidFill>
                <a:latin typeface="Calibri"/>
                <a:ea typeface="Calibri"/>
                <a:cs typeface="Calibri"/>
                <a:sym typeface="Calibri"/>
              </a:rPr>
              <a:t>keeps </a:t>
            </a:r>
            <a:r>
              <a:rPr b="1" i="1" lang="en">
                <a:solidFill>
                  <a:srgbClr val="1155CC"/>
                </a:solidFill>
                <a:latin typeface="Calibri"/>
                <a:ea typeface="Calibri"/>
                <a:cs typeface="Calibri"/>
                <a:sym typeface="Calibri"/>
              </a:rPr>
              <a:t>these materials in solution . In this way water can move or transport dissolved materials,  which so important for living things.</a:t>
            </a:r>
            <a:endParaRPr b="1" i="1">
              <a:solidFill>
                <a:srgbClr val="1155CC"/>
              </a:solidFill>
            </a:endParaRPr>
          </a:p>
        </p:txBody>
      </p:sp>
      <p:pic>
        <p:nvPicPr>
          <p:cNvPr id="243" name="Google Shape;243;p21"/>
          <p:cNvPicPr preferRelativeResize="0"/>
          <p:nvPr/>
        </p:nvPicPr>
        <p:blipFill>
          <a:blip r:embed="rId3">
            <a:alphaModFix/>
          </a:blip>
          <a:stretch>
            <a:fillRect/>
          </a:stretch>
        </p:blipFill>
        <p:spPr>
          <a:xfrm>
            <a:off x="5070625" y="170925"/>
            <a:ext cx="3768750" cy="2848550"/>
          </a:xfrm>
          <a:prstGeom prst="rect">
            <a:avLst/>
          </a:prstGeom>
          <a:noFill/>
          <a:ln>
            <a:noFill/>
          </a:ln>
        </p:spPr>
      </p:pic>
      <p:sp>
        <p:nvSpPr>
          <p:cNvPr id="244" name="Google Shape;244;p21"/>
          <p:cNvSpPr txBox="1"/>
          <p:nvPr/>
        </p:nvSpPr>
        <p:spPr>
          <a:xfrm>
            <a:off x="631050" y="3206625"/>
            <a:ext cx="7881900" cy="67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With this ability essential molecules needed for the construction of and chemical processes in living things can be easily accessible by living things right from the water especially the smaller simpler organisms found at the base of the food chain.</a:t>
            </a:r>
            <a:endParaRPr b="1"/>
          </a:p>
          <a:p>
            <a:pPr indent="0" lvl="0" marL="0" rtl="0" algn="l">
              <a:spcBef>
                <a:spcPts val="0"/>
              </a:spcBef>
              <a:spcAft>
                <a:spcPts val="0"/>
              </a:spcAft>
              <a:buNone/>
            </a:pPr>
            <a:r>
              <a:t/>
            </a:r>
            <a:endParaRPr b="1"/>
          </a:p>
          <a:p>
            <a:pPr indent="0" lvl="0" marL="0" rtl="0" algn="l">
              <a:spcBef>
                <a:spcPts val="0"/>
              </a:spcBef>
              <a:spcAft>
                <a:spcPts val="0"/>
              </a:spcAft>
              <a:buNone/>
            </a:pPr>
            <a:r>
              <a:t/>
            </a:r>
            <a:endParaRPr b="1"/>
          </a:p>
        </p:txBody>
      </p:sp>
      <p:sp>
        <p:nvSpPr>
          <p:cNvPr id="245" name="Google Shape;245;p21"/>
          <p:cNvSpPr txBox="1"/>
          <p:nvPr/>
        </p:nvSpPr>
        <p:spPr>
          <a:xfrm>
            <a:off x="687200" y="4227250"/>
            <a:ext cx="7881900" cy="6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t>Think about this... with water’s ability to dissolve so many materials, it remains transparent.. so important for animals that rely on vision or plant life which rely on sunlight.</a:t>
            </a:r>
            <a:endParaRPr i="1"/>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