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17"/>
  </p:notesMasterIdLst>
  <p:sldIdLst>
    <p:sldId id="326" r:id="rId2"/>
    <p:sldId id="316" r:id="rId3"/>
    <p:sldId id="347" r:id="rId4"/>
    <p:sldId id="360" r:id="rId5"/>
    <p:sldId id="361" r:id="rId6"/>
    <p:sldId id="362" r:id="rId7"/>
    <p:sldId id="348" r:id="rId8"/>
    <p:sldId id="349" r:id="rId9"/>
    <p:sldId id="321" r:id="rId10"/>
    <p:sldId id="322" r:id="rId11"/>
    <p:sldId id="323" r:id="rId12"/>
    <p:sldId id="324" r:id="rId13"/>
    <p:sldId id="325" r:id="rId14"/>
    <p:sldId id="260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00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F2EA2"/>
    <a:srgbClr val="19264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80AAE-529D-3E4B-A932-82317F173CED}" type="datetimeFigureOut">
              <a:rPr lang="zh-CN" altLang="en-US"/>
              <a:pPr/>
              <a:t>11/9/18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1CD0-C0E5-DA4B-B588-4DAC88ACE2D5}" type="slidenum">
              <a:rPr/>
              <a:p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" y="1749021"/>
            <a:ext cx="11391900" cy="214178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 spc="-8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973037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DB56-CD7D-B049-9CD9-4C3535B478E7}" type="datetime1">
              <a:rPr lang="zh-CN" altLang="en-US"/>
              <a:pPr/>
              <a:t>11/9/18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rgbClr val="192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001169" cy="484632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5715000"/>
            <a:ext cx="10993965" cy="4572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7974-B520-5148-AE1B-4C1FCFB44F62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2" y="4953000"/>
            <a:ext cx="10993965" cy="7620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rgbClr val="192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C367-AFA7-7B48-AF57-D258581DF636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1BB2-2D32-FC4A-9C93-995F48B249C2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7" y="1681163"/>
            <a:ext cx="518266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917" y="2505075"/>
            <a:ext cx="5182660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5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D7CC-4EA8-F64E-9995-D4A7315BD2E0}" type="datetime1">
              <a:rPr lang="zh-CN" altLang="en-US"/>
              <a:pPr/>
              <a:t>11/9/18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044-9CD3-2241-89DF-71A68FC30E8E}" type="slidenum">
              <a:rPr/>
              <a:pPr/>
              <a:t>‹#›</a:t>
            </a:fld>
            <a:endParaRPr kumimoji="1"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E25C-C9AC-184E-8AF8-28871EDCDE5C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698157"/>
            <a:ext cx="10993968" cy="542800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E25C-C9AC-184E-8AF8-28871EDCDE5C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47801"/>
            <a:ext cx="10363200" cy="28603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343399"/>
            <a:ext cx="10363200" cy="1066800"/>
          </a:xfrm>
        </p:spPr>
        <p:txBody>
          <a:bodyPr anchor="t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2DBE-CC24-674A-BF91-6A8897AAE851}" type="datetime1">
              <a:rPr lang="zh-CN" altLang="en-US"/>
              <a:pPr/>
              <a:t>11/9/18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FB2F-4D40-214D-9D27-64C2C3A04353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B990-38B9-7943-ACF2-749A6290B207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9406-FF58-6F4D-82C7-5878EB564EC9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C9D3-F01E-EB4A-9DA1-2BA93A8DB174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3F07-1439-5B4A-8431-4A9F0C2EDD5C}" type="datetime1">
              <a:rPr lang="zh-CN" altLang="en-US"/>
              <a:pPr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99396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</a:t>
            </a:r>
            <a:r>
              <a:rPr lang="zh-CN" altLang="en-US" dirty="0" smtClean="0"/>
              <a:t>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752601"/>
            <a:ext cx="10993968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34FF6ED-5039-0A45-9F63-7AE6C0717D91}" type="datetime1">
              <a:rPr lang="zh-CN" altLang="en-US"/>
              <a:pPr/>
              <a:t>11/9/18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rgbClr val="192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915" b="12915"/>
          <a:stretch>
            <a:fillRect/>
          </a:stretch>
        </p:blipFill>
        <p:spPr/>
      </p:pic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609602" y="5715000"/>
            <a:ext cx="1492467" cy="457200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accent2"/>
                </a:solidFill>
              </a:rPr>
              <a:t>教师：黄荣秀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09603" y="4953000"/>
            <a:ext cx="5486398" cy="762000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WHY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e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is</a:t>
            </a:r>
            <a:r>
              <a:rPr kumimoji="1" lang="zh-CN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</a:rPr>
              <a:t>nature</a:t>
            </a:r>
            <a:endParaRPr kumimoji="1" lang="zh-CN" altLang="en-US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599" y="152718"/>
            <a:ext cx="1104248" cy="360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2718152"/>
            <a:ext cx="10993968" cy="500008"/>
          </a:xfrm>
        </p:spPr>
        <p:txBody>
          <a:bodyPr>
            <a:normAutofit/>
          </a:bodyPr>
          <a:lstStyle/>
          <a:p>
            <a:pPr indent="457200"/>
            <a:r>
              <a:rPr lang="zh-CN" altLang="en-US" dirty="0"/>
              <a:t>为了便于描述，我们用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</a:t>
            </a:r>
            <a:r>
              <a:rPr lang="zh-CN" altLang="en-US" dirty="0"/>
              <a:t>表示前</a:t>
            </a:r>
            <a:r>
              <a:rPr lang="zh-CN" altLang="en-US" b="0" dirty="0"/>
              <a:t>10</a:t>
            </a:r>
            <a:r>
              <a:rPr lang="zh-CN" altLang="en-US" dirty="0"/>
              <a:t>个里面最好的，用</a:t>
            </a:r>
            <a:r>
              <a:rPr lang="zh-CN" altLang="en-US" b="0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altLang="en-US" dirty="0" smtClean="0"/>
              <a:t>（</a:t>
            </a:r>
            <a:r>
              <a:rPr lang="en-US" altLang="zh-CN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≤ </a:t>
            </a:r>
            <a:r>
              <a:rPr lang="en-US" altLang="zh-CN" b="0" i="1" dirty="0" err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altLang="en-US" b="0" i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≤ </a:t>
            </a:r>
            <a:r>
              <a:rPr lang="en-US" altLang="zh-CN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zh-CN" altLang="en-US" dirty="0" smtClean="0"/>
              <a:t>）</a:t>
            </a:r>
            <a:r>
              <a:rPr lang="zh-CN" altLang="en-US" dirty="0"/>
              <a:t>表示这</a:t>
            </a:r>
            <a:r>
              <a:rPr lang="zh-CN" altLang="en-US" b="0" dirty="0"/>
              <a:t>20</a:t>
            </a:r>
            <a:r>
              <a:rPr lang="zh-CN" altLang="en-US" dirty="0"/>
              <a:t>个（全体）中最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8" name="内容占位符 2"/>
          <p:cNvSpPr txBox="1"/>
          <p:nvPr/>
        </p:nvSpPr>
        <p:spPr>
          <a:xfrm>
            <a:off x="599016" y="3218160"/>
            <a:ext cx="10993968" cy="46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好的那一个，由于最好对象的出现是随机的，他有可能出现在</a:t>
            </a:r>
            <a:r>
              <a:rPr lang="zh-CN" altLang="en-US" b="0" dirty="0"/>
              <a:t>1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b="0" dirty="0"/>
              <a:t>10</a:t>
            </a:r>
            <a:r>
              <a:rPr lang="zh-CN" altLang="en-US" dirty="0"/>
              <a:t>里面，也有可能出现在</a:t>
            </a:r>
            <a:r>
              <a:rPr lang="zh-CN" altLang="en-US" b="0" dirty="0"/>
              <a:t>11-20</a:t>
            </a:r>
            <a:endParaRPr kumimoji="1" lang="zh-CN" altLang="en-US" dirty="0"/>
          </a:p>
        </p:txBody>
      </p:sp>
      <p:sp>
        <p:nvSpPr>
          <p:cNvPr id="9" name="内容占位符 2"/>
          <p:cNvSpPr txBox="1"/>
          <p:nvPr/>
        </p:nvSpPr>
        <p:spPr>
          <a:xfrm>
            <a:off x="599016" y="3685216"/>
            <a:ext cx="10993968" cy="50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里面，这是两种不同的情况</a:t>
            </a:r>
            <a:r>
              <a:rPr lang="en-US" altLang="zh-CN" dirty="0"/>
              <a:t>.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9599" y="2560209"/>
            <a:ext cx="10993968" cy="614349"/>
          </a:xfrm>
          <a:blipFill rotWithShape="0">
            <a:blip r:embed="rId2"/>
            <a:stretch>
              <a:fillRect r="-28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83" y="3015545"/>
            <a:ext cx="1458880" cy="7290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4480" y="3222250"/>
            <a:ext cx="6500328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CN" altLang="en-US" sz="2000" b="1" dirty="0"/>
              <a:t>我们就不能选到最好的对象的，所以此时的概率</a:t>
            </a:r>
            <a:endParaRPr lang="en-US" altLang="zh-CN" sz="2000" b="1" dirty="0"/>
          </a:p>
        </p:txBody>
      </p:sp>
      <p:sp>
        <p:nvSpPr>
          <p:cNvPr id="9" name="矩形 8"/>
          <p:cNvSpPr/>
          <p:nvPr/>
        </p:nvSpPr>
        <p:spPr>
          <a:xfrm>
            <a:off x="1125894" y="3761253"/>
            <a:ext cx="3607837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CN" altLang="en-US" sz="2000" b="1" dirty="0"/>
              <a:t>那么，我们最终的选择是谁呢？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450850">
              <a:lnSpc>
                <a:spcPct val="150000"/>
              </a:lnSpc>
            </a:pPr>
            <a:r>
              <a:rPr lang="zh-CN" altLang="en-US" dirty="0"/>
              <a:t>情况二，如果最好的对象出现在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11-20</a:t>
            </a:r>
            <a:r>
              <a:rPr lang="zh-CN" altLang="en-US" dirty="0"/>
              <a:t>中的任意一个，如果我们</a:t>
            </a:r>
            <a:r>
              <a:rPr lang="zh-CN" altLang="en-US" dirty="0" smtClean="0"/>
              <a:t>用 </a:t>
            </a:r>
            <a:r>
              <a:rPr lang="zh-CN" altLang="en-US" b="0" i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zh-CN" altLang="en-US" dirty="0" smtClean="0"/>
              <a:t>来</a:t>
            </a:r>
            <a:r>
              <a:rPr lang="zh-CN" altLang="en-US" dirty="0"/>
              <a:t>表示最好的对象</a:t>
            </a:r>
            <a:r>
              <a:rPr lang="zh-CN" altLang="en-US" dirty="0" smtClean="0"/>
              <a:t>（</a:t>
            </a:r>
            <a:r>
              <a:rPr lang="en-US" altLang="zh-CN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11</a:t>
            </a:r>
            <a:r>
              <a:rPr lang="zh-CN" altLang="en-US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≤ </a:t>
            </a:r>
            <a:r>
              <a:rPr lang="en-US" altLang="zh-CN" b="0" i="1" dirty="0" err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zh-CN" altLang="en-US" b="0" i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≤ </a:t>
            </a:r>
            <a:r>
              <a:rPr lang="en-US" altLang="zh-CN" b="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 </a:t>
            </a:r>
            <a:r>
              <a:rPr lang="zh-CN" altLang="en-US" dirty="0" smtClean="0"/>
              <a:t>）</a:t>
            </a:r>
            <a:r>
              <a:rPr lang="zh-CN" altLang="en-US" dirty="0"/>
              <a:t>， 那么按照我们的方案， 必须满足条件：前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zh-CN" altLang="en-US" dirty="0"/>
              <a:t>个里面最好的也是</a:t>
            </a:r>
            <a:r>
              <a:rPr lang="zh-CN" altLang="en-US" dirty="0" smtClean="0"/>
              <a:t>前</a:t>
            </a:r>
            <a:r>
              <a:rPr lang="zh-CN" altLang="en-US" b="0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zh-CN" altLang="en-US" b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dirty="0"/>
              <a:t>个里面最好的。也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就是说，按照我们的方法</a:t>
            </a:r>
            <a:r>
              <a:rPr lang="zh-CN" altLang="en-US" dirty="0" smtClean="0"/>
              <a:t>，</a:t>
            </a:r>
            <a:r>
              <a:rPr lang="zh-CN" altLang="en-US" dirty="0"/>
              <a:t> </a:t>
            </a:r>
            <a:r>
              <a:rPr lang="zh-CN" altLang="en-US" b="0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zh-CN" altLang="en-US" dirty="0" smtClean="0"/>
              <a:t>，</a:t>
            </a:r>
            <a:r>
              <a:rPr lang="zh-CN" altLang="en-US" dirty="0"/>
              <a:t>这个最好的对象，必须比它前面所有的对象都要好，不管是在前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zh-CN" altLang="en-US" dirty="0"/>
              <a:t>人的组里还是后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zh-CN" altLang="en-US" dirty="0"/>
              <a:t>人的组里。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2327454"/>
            <a:ext cx="5506104" cy="644984"/>
          </a:xfrm>
        </p:spPr>
        <p:txBody>
          <a:bodyPr/>
          <a:lstStyle/>
          <a:p>
            <a:pPr indent="342900"/>
            <a:r>
              <a:rPr lang="zh-CN" altLang="en-US" dirty="0"/>
              <a:t>终上所述，我们选到最好对象的概率为</a:t>
            </a:r>
          </a:p>
          <a:p>
            <a:pPr indent="342900"/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6716"/>
          <a:stretch>
            <a:fillRect/>
          </a:stretch>
        </p:blipFill>
        <p:spPr>
          <a:xfrm>
            <a:off x="980536" y="2818554"/>
            <a:ext cx="7658100" cy="784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9669" t="59726" r="68102"/>
          <a:stretch>
            <a:fillRect/>
          </a:stretch>
        </p:blipFill>
        <p:spPr>
          <a:xfrm>
            <a:off x="756582" y="3647992"/>
            <a:ext cx="1702309" cy="7298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9599" y="2936408"/>
            <a:ext cx="3884857" cy="954396"/>
          </a:xfrm>
        </p:spPr>
        <p:txBody>
          <a:bodyPr/>
          <a:lstStyle/>
          <a:p>
            <a:r>
              <a:rPr kumimoji="1" lang="en-US" altLang="zh-CN" sz="6000" dirty="0"/>
              <a:t>THANKS</a:t>
            </a:r>
            <a:endParaRPr kumimoji="1"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9599" y="3973037"/>
            <a:ext cx="1155758" cy="914400"/>
          </a:xfrm>
        </p:spPr>
        <p:txBody>
          <a:bodyPr/>
          <a:lstStyle/>
          <a:p>
            <a:r>
              <a:rPr kumimoji="1" lang="zh-CN" altLang="en-US" dirty="0" smtClean="0"/>
              <a:t>黄荣秀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609602" y="5715000"/>
            <a:ext cx="1543053" cy="457200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accent2"/>
                </a:solidFill>
              </a:rPr>
              <a:t>教师：黄荣秀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09603" y="4953000"/>
            <a:ext cx="2344670" cy="762000"/>
          </a:xfrm>
        </p:spPr>
        <p:txBody>
          <a:bodyPr/>
          <a:lstStyle/>
          <a:p>
            <a:r>
              <a:rPr kumimoji="1" lang="en-US" altLang="zh-CN" dirty="0"/>
              <a:t>THANKS</a:t>
            </a:r>
            <a:endParaRPr kumimoji="1" lang="zh-CN" altLang="en-US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915" b="12915"/>
          <a:stretch>
            <a:fillRect/>
          </a:stretch>
        </p:blipFill>
        <p:spPr/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9599" y="1749021"/>
            <a:ext cx="8828691" cy="2141783"/>
          </a:xfrm>
        </p:spPr>
        <p:txBody>
          <a:bodyPr/>
          <a:lstStyle/>
          <a:p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nature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9599" y="3973037"/>
            <a:ext cx="1996967" cy="914400"/>
          </a:xfrm>
        </p:spPr>
        <p:txBody>
          <a:bodyPr/>
          <a:lstStyle/>
          <a:p>
            <a:r>
              <a:rPr kumimoji="1" lang="zh-CN" altLang="en-US" dirty="0"/>
              <a:t>教师：黄荣</a:t>
            </a:r>
            <a:r>
              <a:rPr kumimoji="1" lang="zh-CN" altLang="en-US" dirty="0" smtClean="0"/>
              <a:t>秀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在寻找解答的过程中你需要注意：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1752602"/>
            <a:ext cx="10993968" cy="2241330"/>
          </a:xfrm>
        </p:spPr>
        <p:txBody>
          <a:bodyPr/>
          <a:lstStyle/>
          <a:p>
            <a:endParaRPr lang="zh-CN" altLang="en-US"/>
          </a:p>
          <a:p>
            <a:r>
              <a:rPr lang="zh-CN" altLang="en-US"/>
              <a:t>1、需要在面对的众多对象中选出一个，并且在面对一个对象时，必须立刻做出选择或者放弃；</a:t>
            </a:r>
          </a:p>
          <a:p>
            <a:r>
              <a:rPr lang="zh-CN" altLang="en-US"/>
              <a:t>2、一旦作出选择，整个过程就算结束，不能倒回去重新选择。这个活动环节是一个自由思考的环</a:t>
            </a:r>
            <a:endParaRPr lang="en-US" altLang="zh-CN"/>
          </a:p>
          <a:p>
            <a:r>
              <a:rPr lang="zh-CN" altLang="en-US"/>
              <a:t>节，学生可以尽可能的提出并记录下自己的方案，并在同伴之间分享、辩论、修正。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698157"/>
            <a:ext cx="10993968" cy="2075779"/>
          </a:xfrm>
        </p:spPr>
        <p:txBody>
          <a:bodyPr>
            <a:normAutofit lnSpcReduction="10000"/>
          </a:bodyPr>
          <a:lstStyle/>
          <a:p>
            <a:pPr indent="450850">
              <a:lnSpc>
                <a:spcPct val="150000"/>
              </a:lnSpc>
            </a:pPr>
            <a:r>
              <a:rPr kumimoji="1" lang="zh-CN" altLang="en-US" dirty="0"/>
              <a:t>假设你在银行存了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1" lang="zh-CN" altLang="en-US" dirty="0"/>
              <a:t>万元钱（下图蓝圆），很不幸同时又发生了严重的通货膨胀，银行存款年利率达到了逆天的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100%！</a:t>
            </a:r>
            <a:r>
              <a:rPr kumimoji="1" lang="zh-CN" altLang="en-US" dirty="0"/>
              <a:t>银行一般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1" lang="zh-CN" altLang="en-US" dirty="0"/>
              <a:t>年才付一次利息，根据下图，满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1" lang="zh-CN" altLang="en-US" dirty="0"/>
              <a:t>年后银行付给你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1" lang="zh-CN" altLang="en-US" dirty="0"/>
              <a:t>万元利息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（绿圆），存款余额=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1" lang="zh-CN" altLang="en-US" dirty="0"/>
              <a:t>万</a:t>
            </a:r>
            <a:r>
              <a:rPr kumimoji="1" lang="zh-CN" altLang="en-US" dirty="0" smtClean="0"/>
              <a:t>元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4</a:t>
            </a:fld>
            <a:endParaRPr lang="zh-CN" altLang="en-US"/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4367515" y="2773936"/>
            <a:ext cx="0" cy="2412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909695" y="4200525"/>
            <a:ext cx="915670" cy="8020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zh-CN" sz="2000" b="1" dirty="0"/>
              <a:t>万</a:t>
            </a:r>
          </a:p>
        </p:txBody>
      </p:sp>
      <p:sp>
        <p:nvSpPr>
          <p:cNvPr id="13" name="椭圆 12"/>
          <p:cNvSpPr/>
          <p:nvPr/>
        </p:nvSpPr>
        <p:spPr>
          <a:xfrm>
            <a:off x="6554470" y="3392170"/>
            <a:ext cx="885190" cy="8083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24243" y="5174038"/>
            <a:ext cx="469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0</a:t>
            </a:r>
            <a:r>
              <a:rPr kumimoji="1" lang="zh-CN" altLang="en-US" sz="1600" dirty="0"/>
              <a:t>                                            </a:t>
            </a:r>
            <a:r>
              <a:rPr kumimoji="1" lang="en-US" altLang="zh-CN" sz="1600" dirty="0"/>
              <a:t>1</a:t>
            </a:r>
            <a:r>
              <a:rPr kumimoji="1" lang="zh-CN" altLang="en-US" sz="1600" dirty="0"/>
              <a:t>          时间</a:t>
            </a:r>
            <a:r>
              <a:rPr kumimoji="1" lang="en-US" altLang="zh-CN" sz="1600" dirty="0"/>
              <a:t>(</a:t>
            </a:r>
            <a:r>
              <a:rPr kumimoji="1" lang="zh-CN" altLang="en-US" sz="1600" dirty="0"/>
              <a:t>年</a:t>
            </a:r>
            <a:r>
              <a:rPr kumimoji="1" lang="en-US" altLang="zh-CN" sz="1600" dirty="0"/>
              <a:t>)</a:t>
            </a:r>
            <a:endParaRPr kumimoji="1" lang="zh-CN" altLang="en-US" sz="1600" dirty="0"/>
          </a:p>
        </p:txBody>
      </p:sp>
      <p:cxnSp>
        <p:nvCxnSpPr>
          <p:cNvPr id="17" name="直线箭头连接符 16"/>
          <p:cNvCxnSpPr/>
          <p:nvPr/>
        </p:nvCxnSpPr>
        <p:spPr>
          <a:xfrm>
            <a:off x="4367213" y="5174038"/>
            <a:ext cx="371101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028651" y="2710610"/>
            <a:ext cx="24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/>
              <a:t>余额</a:t>
            </a:r>
          </a:p>
        </p:txBody>
      </p:sp>
      <p:sp>
        <p:nvSpPr>
          <p:cNvPr id="2" name="椭圆 1"/>
          <p:cNvSpPr/>
          <p:nvPr/>
        </p:nvSpPr>
        <p:spPr>
          <a:xfrm>
            <a:off x="6523990" y="4200525"/>
            <a:ext cx="915670" cy="8020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线箭头连接符 22"/>
          <p:cNvCxnSpPr/>
          <p:nvPr/>
        </p:nvCxnSpPr>
        <p:spPr>
          <a:xfrm flipV="1">
            <a:off x="4547870" y="3978275"/>
            <a:ext cx="2243455" cy="5003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698157"/>
            <a:ext cx="10993968" cy="1532209"/>
          </a:xfrm>
        </p:spPr>
        <p:txBody>
          <a:bodyPr/>
          <a:lstStyle/>
          <a:p>
            <a:pPr indent="450850"/>
            <a:r>
              <a:rPr kumimoji="1" lang="zh-CN" altLang="en-US" dirty="0"/>
              <a:t>银行发善心，每半年付利息，你可以把利息提前存入，利息生利息(红圆)，</a:t>
            </a:r>
            <a:endParaRPr kumimoji="1" lang="en-US" altLang="zh-CN" dirty="0"/>
          </a:p>
          <a:p>
            <a:pPr indent="450850"/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1" lang="zh-CN" altLang="en-US" dirty="0"/>
              <a:t>年存款余额=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2.25</a:t>
            </a:r>
            <a:r>
              <a:rPr kumimoji="1" lang="zh-CN" altLang="en-US" dirty="0"/>
              <a:t>万元</a:t>
            </a:r>
          </a:p>
          <a:p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26" name="直线箭头连接符 25"/>
          <p:cNvCxnSpPr>
            <a:endCxn id="37" idx="1"/>
          </p:cNvCxnSpPr>
          <p:nvPr/>
        </p:nvCxnSpPr>
        <p:spPr>
          <a:xfrm flipV="1">
            <a:off x="5835650" y="3211195"/>
            <a:ext cx="956945" cy="524510"/>
          </a:xfrm>
          <a:prstGeom prst="straightConnector1">
            <a:avLst/>
          </a:prstGeom>
          <a:ln w="28575">
            <a:solidFill>
              <a:srgbClr val="78AE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6764020" y="3415030"/>
            <a:ext cx="904875" cy="8483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187421" y="5167816"/>
            <a:ext cx="472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0</a:t>
            </a:r>
            <a:r>
              <a:rPr kumimoji="1" lang="zh-CN" altLang="en-US" sz="1600" dirty="0"/>
              <a:t>                     </a:t>
            </a:r>
            <a:r>
              <a:rPr kumimoji="1" lang="en-US" altLang="zh-CN" sz="1600" dirty="0"/>
              <a:t>6</a:t>
            </a:r>
            <a:r>
              <a:rPr kumimoji="1" lang="zh-CN" altLang="en-US" sz="1600" dirty="0"/>
              <a:t>                    </a:t>
            </a:r>
            <a:r>
              <a:rPr kumimoji="1" lang="en-US" altLang="zh-CN" sz="1600" dirty="0"/>
              <a:t>12</a:t>
            </a:r>
            <a:r>
              <a:rPr kumimoji="1" lang="zh-CN" altLang="en-US" sz="1600" dirty="0"/>
              <a:t>         时间</a:t>
            </a:r>
            <a:r>
              <a:rPr kumimoji="1" lang="en-US" altLang="zh-CN" sz="1600" dirty="0"/>
              <a:t>(</a:t>
            </a:r>
            <a:r>
              <a:rPr kumimoji="1" lang="zh-CN" altLang="en-US" sz="1600" dirty="0"/>
              <a:t>月</a:t>
            </a:r>
            <a:r>
              <a:rPr kumimoji="1" lang="en-US" altLang="zh-CN" sz="1600" dirty="0"/>
              <a:t>)</a:t>
            </a:r>
            <a:endParaRPr kumimoji="1" lang="zh-CN" altLang="en-US" sz="1600" dirty="0"/>
          </a:p>
        </p:txBody>
      </p:sp>
      <p:cxnSp>
        <p:nvCxnSpPr>
          <p:cNvPr id="32" name="直线箭头连接符 31"/>
          <p:cNvCxnSpPr/>
          <p:nvPr/>
        </p:nvCxnSpPr>
        <p:spPr>
          <a:xfrm>
            <a:off x="4367213" y="5167816"/>
            <a:ext cx="371101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6791325" y="4225290"/>
            <a:ext cx="904875" cy="8020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grpSp>
        <p:nvGrpSpPr>
          <p:cNvPr id="40" name="组 39"/>
          <p:cNvGrpSpPr/>
          <p:nvPr/>
        </p:nvGrpSpPr>
        <p:grpSpPr>
          <a:xfrm>
            <a:off x="6792595" y="2983865"/>
            <a:ext cx="858520" cy="426792"/>
            <a:chOff x="5278851" y="4113416"/>
            <a:chExt cx="460268" cy="432151"/>
          </a:xfrm>
        </p:grpSpPr>
        <p:sp>
          <p:nvSpPr>
            <p:cNvPr id="8" name="椭圆 7"/>
            <p:cNvSpPr/>
            <p:nvPr/>
          </p:nvSpPr>
          <p:spPr>
            <a:xfrm>
              <a:off x="5280014" y="4113416"/>
              <a:ext cx="432000" cy="43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00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78851" y="4141780"/>
              <a:ext cx="460268" cy="40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.25</a:t>
              </a:r>
              <a:r>
                <a:rPr kumimoji="1" lang="zh-CN" altLang="en-US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5111750" y="3735705"/>
            <a:ext cx="943894" cy="581025"/>
            <a:chOff x="3899321" y="4959347"/>
            <a:chExt cx="468141" cy="468000"/>
          </a:xfrm>
        </p:grpSpPr>
        <p:sp>
          <p:nvSpPr>
            <p:cNvPr id="35" name="椭圆 34"/>
            <p:cNvSpPr/>
            <p:nvPr/>
          </p:nvSpPr>
          <p:spPr>
            <a:xfrm>
              <a:off x="3899321" y="4959347"/>
              <a:ext cx="468000" cy="46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800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07194" y="5032841"/>
              <a:ext cx="460268" cy="32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.50</a:t>
              </a:r>
              <a:r>
                <a:rPr kumimoji="1" lang="zh-CN" altLang="zh-CN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  <p:cxnSp>
        <p:nvCxnSpPr>
          <p:cNvPr id="24" name="直线箭头连接符 23"/>
          <p:cNvCxnSpPr/>
          <p:nvPr/>
        </p:nvCxnSpPr>
        <p:spPr>
          <a:xfrm flipV="1">
            <a:off x="4367515" y="2767714"/>
            <a:ext cx="0" cy="2412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3926840" y="4259580"/>
            <a:ext cx="882015" cy="7677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028651" y="2704388"/>
            <a:ext cx="24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/>
              <a:t>余额</a:t>
            </a:r>
          </a:p>
        </p:txBody>
      </p:sp>
      <p:sp>
        <p:nvSpPr>
          <p:cNvPr id="11" name="椭圆 10"/>
          <p:cNvSpPr/>
          <p:nvPr/>
        </p:nvSpPr>
        <p:spPr>
          <a:xfrm>
            <a:off x="5139055" y="4258945"/>
            <a:ext cx="900430" cy="76835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zh-CN" sz="2000" b="1" dirty="0"/>
              <a:t>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698157"/>
            <a:ext cx="10993968" cy="726120"/>
          </a:xfrm>
        </p:spPr>
        <p:txBody>
          <a:bodyPr/>
          <a:lstStyle/>
          <a:p>
            <a:pPr indent="450850"/>
            <a:r>
              <a:rPr kumimoji="1" lang="zh-CN" altLang="en-US" dirty="0"/>
              <a:t>假设银行超级实在，每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4</a:t>
            </a:r>
            <a:r>
              <a:rPr kumimoji="1" lang="zh-CN" altLang="en-US" dirty="0"/>
              <a:t>个月就付利息，利息生利息(下图红圆、紫圆)，年底的余额≈</a:t>
            </a:r>
            <a:r>
              <a:rPr kumimoji="1"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2.37</a:t>
            </a:r>
            <a:r>
              <a:rPr kumimoji="1" lang="zh-CN" altLang="en-US" dirty="0"/>
              <a:t>万元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6</a:t>
            </a:fld>
            <a:endParaRPr lang="zh-CN" altLang="en-US"/>
          </a:p>
        </p:txBody>
      </p:sp>
      <p:cxnSp>
        <p:nvCxnSpPr>
          <p:cNvPr id="30" name="直线箭头连接符 29"/>
          <p:cNvCxnSpPr/>
          <p:nvPr/>
        </p:nvCxnSpPr>
        <p:spPr>
          <a:xfrm flipV="1">
            <a:off x="6585585" y="2357755"/>
            <a:ext cx="499745" cy="38544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 flipV="1">
            <a:off x="4367530" y="3580130"/>
            <a:ext cx="2973070" cy="8051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/>
          <p:nvPr/>
        </p:nvCxnSpPr>
        <p:spPr>
          <a:xfrm flipV="1">
            <a:off x="5541010" y="2819400"/>
            <a:ext cx="2033270" cy="746760"/>
          </a:xfrm>
          <a:prstGeom prst="straightConnector1">
            <a:avLst/>
          </a:prstGeom>
          <a:ln w="28575">
            <a:solidFill>
              <a:srgbClr val="78AE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187190" y="5155565"/>
            <a:ext cx="54438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0</a:t>
            </a:r>
            <a:r>
              <a:rPr kumimoji="1" lang="zh-CN" altLang="en-US" sz="1600" dirty="0"/>
              <a:t>                 </a:t>
            </a:r>
            <a:r>
              <a:rPr kumimoji="1" lang="en-US" altLang="zh-CN" sz="1600" dirty="0"/>
              <a:t>4</a:t>
            </a:r>
            <a:r>
              <a:rPr kumimoji="1" lang="zh-CN" altLang="en-US" sz="1600" dirty="0"/>
              <a:t>                 </a:t>
            </a:r>
            <a:r>
              <a:rPr kumimoji="1" lang="en-US" altLang="zh-CN" sz="1600" dirty="0"/>
              <a:t>8</a:t>
            </a:r>
            <a:r>
              <a:rPr kumimoji="1" lang="zh-CN" altLang="en-US" sz="1600" dirty="0"/>
              <a:t>              </a:t>
            </a:r>
            <a:r>
              <a:rPr kumimoji="1" lang="en-US" altLang="zh-CN" sz="1600" dirty="0"/>
              <a:t>12</a:t>
            </a:r>
            <a:r>
              <a:rPr kumimoji="1" lang="zh-CN" altLang="en-US" sz="1600" dirty="0"/>
              <a:t>         时间</a:t>
            </a:r>
            <a:r>
              <a:rPr kumimoji="1" lang="en-US" altLang="zh-CN" sz="1600" dirty="0"/>
              <a:t>(</a:t>
            </a:r>
            <a:r>
              <a:rPr kumimoji="1" lang="zh-CN" altLang="en-US" sz="1600" dirty="0"/>
              <a:t>月</a:t>
            </a:r>
            <a:r>
              <a:rPr kumimoji="1" lang="en-US" altLang="zh-CN" sz="1600" dirty="0"/>
              <a:t>)</a:t>
            </a:r>
            <a:endParaRPr kumimoji="1" lang="zh-CN" altLang="en-US" sz="1600" dirty="0"/>
          </a:p>
        </p:txBody>
      </p:sp>
      <p:cxnSp>
        <p:nvCxnSpPr>
          <p:cNvPr id="45" name="直线箭头连接符 44"/>
          <p:cNvCxnSpPr/>
          <p:nvPr/>
        </p:nvCxnSpPr>
        <p:spPr>
          <a:xfrm flipV="1">
            <a:off x="4367530" y="5151120"/>
            <a:ext cx="4304030" cy="44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 54"/>
          <p:cNvGrpSpPr/>
          <p:nvPr/>
        </p:nvGrpSpPr>
        <p:grpSpPr>
          <a:xfrm>
            <a:off x="4949825" y="3549015"/>
            <a:ext cx="908050" cy="613410"/>
            <a:chOff x="3899321" y="4942466"/>
            <a:chExt cx="468000" cy="468000"/>
          </a:xfrm>
        </p:grpSpPr>
        <p:sp>
          <p:nvSpPr>
            <p:cNvPr id="56" name="椭圆 55"/>
            <p:cNvSpPr/>
            <p:nvPr/>
          </p:nvSpPr>
          <p:spPr>
            <a:xfrm>
              <a:off x="3899321" y="4942466"/>
              <a:ext cx="468000" cy="46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800" dirty="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899321" y="5063409"/>
              <a:ext cx="460268" cy="30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.33</a:t>
              </a:r>
              <a:r>
                <a:rPr kumimoji="1" lang="zh-CN" altLang="en-US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  <p:grpSp>
        <p:nvGrpSpPr>
          <p:cNvPr id="198" name="组 197"/>
          <p:cNvGrpSpPr/>
          <p:nvPr/>
        </p:nvGrpSpPr>
        <p:grpSpPr>
          <a:xfrm>
            <a:off x="5966460" y="2742565"/>
            <a:ext cx="1051559" cy="592455"/>
            <a:chOff x="4342347" y="4790274"/>
            <a:chExt cx="479779" cy="432000"/>
          </a:xfrm>
        </p:grpSpPr>
        <p:sp>
          <p:nvSpPr>
            <p:cNvPr id="59" name="椭圆 58"/>
            <p:cNvSpPr/>
            <p:nvPr/>
          </p:nvSpPr>
          <p:spPr>
            <a:xfrm>
              <a:off x="4342347" y="4790274"/>
              <a:ext cx="432000" cy="43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00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361858" y="4861097"/>
              <a:ext cx="460268" cy="29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.11</a:t>
              </a:r>
              <a:r>
                <a:rPr kumimoji="1" lang="zh-CN" altLang="en-US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6289675" y="3442970"/>
            <a:ext cx="4743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</a:rPr>
              <a:t>.66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200" name="组 199"/>
          <p:cNvGrpSpPr/>
          <p:nvPr/>
        </p:nvGrpSpPr>
        <p:grpSpPr>
          <a:xfrm>
            <a:off x="7085330" y="2256790"/>
            <a:ext cx="901065" cy="453390"/>
            <a:chOff x="6694441" y="4086687"/>
            <a:chExt cx="460268" cy="396000"/>
          </a:xfrm>
        </p:grpSpPr>
        <p:sp>
          <p:nvSpPr>
            <p:cNvPr id="64" name="椭圆 63"/>
            <p:cNvSpPr/>
            <p:nvPr/>
          </p:nvSpPr>
          <p:spPr>
            <a:xfrm>
              <a:off x="6703375" y="4086687"/>
              <a:ext cx="396000" cy="396000"/>
            </a:xfrm>
            <a:prstGeom prst="ellipse">
              <a:avLst/>
            </a:prstGeom>
            <a:solidFill>
              <a:srgbClr val="6F2EA2">
                <a:alpha val="78824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694441" y="4086948"/>
              <a:ext cx="460268" cy="34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.04</a:t>
              </a:r>
              <a:r>
                <a:rPr kumimoji="1" lang="zh-CN" altLang="en-US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  <p:cxnSp>
        <p:nvCxnSpPr>
          <p:cNvPr id="34" name="直线箭头连接符 33"/>
          <p:cNvCxnSpPr/>
          <p:nvPr/>
        </p:nvCxnSpPr>
        <p:spPr>
          <a:xfrm flipH="1" flipV="1">
            <a:off x="4343400" y="1691640"/>
            <a:ext cx="24130" cy="34753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094691" y="1945186"/>
            <a:ext cx="24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/>
              <a:t>余额</a:t>
            </a:r>
          </a:p>
        </p:txBody>
      </p:sp>
      <p:sp>
        <p:nvSpPr>
          <p:cNvPr id="41" name="椭圆 40"/>
          <p:cNvSpPr/>
          <p:nvPr/>
        </p:nvSpPr>
        <p:spPr>
          <a:xfrm>
            <a:off x="3921760" y="4215130"/>
            <a:ext cx="892175" cy="7550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sp>
        <p:nvSpPr>
          <p:cNvPr id="2" name="椭圆 1"/>
          <p:cNvSpPr/>
          <p:nvPr/>
        </p:nvSpPr>
        <p:spPr>
          <a:xfrm>
            <a:off x="4965700" y="4215130"/>
            <a:ext cx="892175" cy="7550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sp>
        <p:nvSpPr>
          <p:cNvPr id="4" name="椭圆 3"/>
          <p:cNvSpPr/>
          <p:nvPr/>
        </p:nvSpPr>
        <p:spPr>
          <a:xfrm>
            <a:off x="6009005" y="4215130"/>
            <a:ext cx="892175" cy="7550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sp>
        <p:nvSpPr>
          <p:cNvPr id="5" name="椭圆 4"/>
          <p:cNvSpPr/>
          <p:nvPr/>
        </p:nvSpPr>
        <p:spPr>
          <a:xfrm>
            <a:off x="7050405" y="4215130"/>
            <a:ext cx="892175" cy="7550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1</a:t>
            </a:r>
            <a:r>
              <a:rPr kumimoji="1" lang="zh-CN" altLang="en-US" sz="2000" b="1" dirty="0"/>
              <a:t>万</a:t>
            </a:r>
          </a:p>
        </p:txBody>
      </p:sp>
      <p:grpSp>
        <p:nvGrpSpPr>
          <p:cNvPr id="7" name="组 54"/>
          <p:cNvGrpSpPr/>
          <p:nvPr/>
        </p:nvGrpSpPr>
        <p:grpSpPr>
          <a:xfrm>
            <a:off x="6009005" y="3385820"/>
            <a:ext cx="922655" cy="767296"/>
            <a:chOff x="3899321" y="4942466"/>
            <a:chExt cx="468000" cy="468000"/>
          </a:xfrm>
        </p:grpSpPr>
        <p:sp>
          <p:nvSpPr>
            <p:cNvPr id="8" name="椭圆 7"/>
            <p:cNvSpPr/>
            <p:nvPr/>
          </p:nvSpPr>
          <p:spPr>
            <a:xfrm>
              <a:off x="3899321" y="4942466"/>
              <a:ext cx="468000" cy="46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800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9321" y="5063409"/>
              <a:ext cx="460268" cy="24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.66</a:t>
              </a:r>
              <a:r>
                <a:rPr kumimoji="1" lang="zh-CN" altLang="en-US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  <p:grpSp>
        <p:nvGrpSpPr>
          <p:cNvPr id="10" name="组 54"/>
          <p:cNvGrpSpPr/>
          <p:nvPr/>
        </p:nvGrpSpPr>
        <p:grpSpPr>
          <a:xfrm>
            <a:off x="7019924" y="3368039"/>
            <a:ext cx="972817" cy="827405"/>
            <a:chOff x="4892331" y="4869913"/>
            <a:chExt cx="493444" cy="468000"/>
          </a:xfrm>
        </p:grpSpPr>
        <p:sp>
          <p:nvSpPr>
            <p:cNvPr id="11" name="椭圆 10"/>
            <p:cNvSpPr/>
            <p:nvPr/>
          </p:nvSpPr>
          <p:spPr>
            <a:xfrm>
              <a:off x="4892331" y="4869913"/>
              <a:ext cx="468000" cy="468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8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25507" y="4991934"/>
              <a:ext cx="460268" cy="22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1</a:t>
              </a:r>
              <a:r>
                <a:rPr kumimoji="1" lang="zh-CN" altLang="en-US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  <p:grpSp>
        <p:nvGrpSpPr>
          <p:cNvPr id="13" name="组 197"/>
          <p:cNvGrpSpPr/>
          <p:nvPr/>
        </p:nvGrpSpPr>
        <p:grpSpPr>
          <a:xfrm>
            <a:off x="7050405" y="2743200"/>
            <a:ext cx="942340" cy="610870"/>
            <a:chOff x="4320579" y="4630333"/>
            <a:chExt cx="482136" cy="432000"/>
          </a:xfrm>
        </p:grpSpPr>
        <p:sp>
          <p:nvSpPr>
            <p:cNvPr id="14" name="椭圆 13"/>
            <p:cNvSpPr/>
            <p:nvPr/>
          </p:nvSpPr>
          <p:spPr>
            <a:xfrm>
              <a:off x="4320579" y="4630333"/>
              <a:ext cx="432000" cy="43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42447" y="4743952"/>
              <a:ext cx="460268" cy="28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</a:rPr>
                <a:t>.33</a:t>
              </a:r>
              <a:r>
                <a:rPr kumimoji="1" lang="zh-CN" altLang="en-US" sz="2000" b="1" dirty="0">
                  <a:solidFill>
                    <a:schemeClr val="bg1"/>
                  </a:solidFill>
                </a:rPr>
                <a:t>万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698157"/>
                <a:ext cx="10993968" cy="1961403"/>
              </a:xfrm>
            </p:spPr>
            <p:txBody>
              <a:bodyPr/>
              <a:lstStyle/>
              <a:p>
                <a:pPr indent="450900">
                  <a:lnSpc>
                    <a:spcPct val="150000"/>
                  </a:lnSpc>
                </a:pPr>
                <a:r>
                  <a:rPr kumimoji="1" lang="zh-CN" altLang="en-US" dirty="0" smtClean="0"/>
                  <a:t>假设银行每天、每小时、每分钟、每秒付利息，利滚利的余额是多少呢？是不是这样存款就</a:t>
                </a:r>
                <a:endParaRPr kumimoji="1"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dirty="0" smtClean="0"/>
                  <a:t>可以大大的增加余额呢？</a:t>
                </a:r>
                <a:endParaRPr kumimoji="1" lang="en-US" altLang="zh-CN" dirty="0" smtClean="0"/>
              </a:p>
              <a:p>
                <a:pPr indent="450900">
                  <a:lnSpc>
                    <a:spcPct val="150000"/>
                  </a:lnSpc>
                </a:pPr>
                <a:r>
                  <a:rPr kumimoji="1" lang="zh-CN" altLang="en-US" dirty="0" smtClean="0"/>
                  <a:t>余额</a:t>
                </a:r>
                <a:r>
                  <a:rPr kumimoji="1" lang="en-US" altLang="zh-CN" b="0" dirty="0" smtClean="0"/>
                  <a:t>=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r>
                      <a:rPr kumimoji="1" lang="en-US" altLang="zh-CN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r>
                      <a:rPr kumimoji="1" lang="en-US" altLang="zh-CN" b="1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f>
                      <m:fPr>
                        <m:ctrlPr>
                          <a:rPr kumimoji="1" lang="mr-IN" altLang="zh-CN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𝑛</m:t>
                        </m:r>
                      </m:den>
                    </m:f>
                    <m:r>
                      <a:rPr kumimoji="1" lang="en-US" altLang="zh-CN" b="1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kumimoji="1" lang="en-US" altLang="zh-CN" b="0" i="1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endParaRPr kumimoji="1" lang="zh-CN" altLang="en-US" b="0" i="1" baseline="30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698157"/>
                <a:ext cx="10993968" cy="1961403"/>
              </a:xfrm>
              <a:blipFill rotWithShape="0">
                <a:blip r:embed="rId2"/>
                <a:stretch>
                  <a:fillRect l="-5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047707" y="2187601"/>
          <a:ext cx="6096000" cy="37033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27980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存款方式</a:t>
                      </a:r>
                      <a:endParaRPr lang="zh-CN" altLang="en-US" sz="1800" b="0" dirty="0">
                        <a:solidFill>
                          <a:srgbClr val="131C3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存款期数</a:t>
                      </a:r>
                      <a:endParaRPr lang="zh-CN" altLang="en-US" sz="1800" b="0" dirty="0">
                        <a:solidFill>
                          <a:srgbClr val="131C3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余额</a:t>
                      </a:r>
                      <a:endParaRPr lang="zh-CN" altLang="en-US" sz="1800" b="0" dirty="0">
                        <a:solidFill>
                          <a:srgbClr val="131C3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年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smtClean="0"/>
                        <a:t>  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半年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季度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月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天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小时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分钟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  <a:tr h="2781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/>
                        <a:t>秒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zh-CN" sz="1800" b="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4291487" y="5898999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4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e= 2.71828182845...</a:t>
            </a:r>
            <a:endParaRPr lang="zh-CN" altLang="en-US" sz="4000"/>
          </a:p>
        </p:txBody>
      </p:sp>
      <p:sp>
        <p:nvSpPr>
          <p:cNvPr id="2" name="文本框 1"/>
          <p:cNvSpPr txBox="1"/>
          <p:nvPr/>
        </p:nvSpPr>
        <p:spPr>
          <a:xfrm>
            <a:off x="5254857" y="2668706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54857" y="3101637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54857" y="3483062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/>
              <a:t>4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254857" y="3940782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/>
              <a:t>12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54857" y="4337722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/>
              <a:t>365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54857" y="4764907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altLang="zh-CN"/>
              <a:t>8760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4857" y="5125283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altLang="zh-CN"/>
              <a:t>525600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54857" y="5539504"/>
            <a:ext cx="144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altLang="zh-CN"/>
              <a:t>31536000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16703" y="2642880"/>
            <a:ext cx="19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16703" y="3012212"/>
            <a:ext cx="1908000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/>
              <a:t>2.25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16703" y="3394572"/>
            <a:ext cx="1908000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/>
              <a:t>2.37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16703" y="3786627"/>
            <a:ext cx="1908000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/>
              <a:t>2.61303529022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16703" y="4222005"/>
            <a:ext cx="1908000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/>
              <a:t>2.71456748202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16703" y="4644940"/>
            <a:ext cx="1908000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/>
              <a:t>2.71812669162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16703" y="5010664"/>
            <a:ext cx="1908000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/>
              <a:t>2.71827924258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16703" y="5513678"/>
            <a:ext cx="19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altLang="zh-CN" smtClean="0"/>
              <a:t>2.71828178536</a:t>
            </a:r>
            <a:endParaRPr lang="en-US" altLang="zh-CN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0" grpId="0"/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对象 -2147482620"/>
          <p:cNvGraphicFramePr>
            <a:graphicFrameLocks/>
          </p:cNvGraphicFramePr>
          <p:nvPr/>
        </p:nvGraphicFramePr>
        <p:xfrm>
          <a:off x="3752705" y="2445739"/>
          <a:ext cx="4686590" cy="1966522"/>
        </p:xfrm>
        <a:graphic>
          <a:graphicData uri="http://schemas.openxmlformats.org/presentationml/2006/ole">
            <p:oleObj spid="_x0000_s23554" name="Equation" r:id="rId3" imgW="22250400" imgH="9448800" progId="">
              <p:embed/>
            </p:oleObj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zh-CN" altLang="zh-CN" dirty="0"/>
              <a:t>策略</a:t>
            </a:r>
          </a:p>
          <a:p>
            <a:r>
              <a:rPr lang="zh-CN" altLang="en-US" dirty="0"/>
              <a:t>第一步：确定把开始所翻</a:t>
            </a:r>
            <a:r>
              <a:rPr lang="zh-CN" altLang="en-US" dirty="0" smtClean="0"/>
              <a:t>的 </a:t>
            </a:r>
            <a:r>
              <a:rPr lang="zh-CN" altLang="en-US" b="0" i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 </a:t>
            </a:r>
            <a:r>
              <a:rPr lang="zh-CN" altLang="en-US" dirty="0" smtClean="0"/>
              <a:t>张</a:t>
            </a:r>
            <a:r>
              <a:rPr lang="zh-CN" altLang="en-US" dirty="0"/>
              <a:t>卡片作为参照标准，第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</a:t>
            </a:r>
            <a:r>
              <a:rPr lang="zh-CN" altLang="en-US" dirty="0"/>
              <a:t>张是其中最好的。</a:t>
            </a:r>
          </a:p>
          <a:p>
            <a:r>
              <a:rPr lang="zh-CN" altLang="en-US" dirty="0"/>
              <a:t>第二步：继续翻卡片，直到出现的数字比</a:t>
            </a:r>
            <a:r>
              <a:rPr lang="zh-CN" altLang="en-US" dirty="0" smtClean="0"/>
              <a:t>第</a:t>
            </a:r>
            <a:r>
              <a:rPr lang="zh-CN" altLang="en-US" b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</a:t>
            </a:r>
            <a:r>
              <a:rPr lang="zh-CN" altLang="en-US" dirty="0" smtClean="0"/>
              <a:t>张</a:t>
            </a:r>
            <a:r>
              <a:rPr lang="zh-CN" altLang="en-US" dirty="0"/>
              <a:t>上的数字大，停止翻卡片。游戏结束。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重庆二外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263F"/>
      </a:accent1>
      <a:accent2>
        <a:srgbClr val="B7173E"/>
      </a:accent2>
      <a:accent3>
        <a:srgbClr val="EEB63D"/>
      </a:accent3>
      <a:accent4>
        <a:srgbClr val="72717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孙春和</Template>
  <TotalTime>1</TotalTime>
  <Words>439</Words>
  <Application>Microsoft Macintosh PowerPoint</Application>
  <PresentationFormat>Custom</PresentationFormat>
  <Paragraphs>104</Paragraphs>
  <Slides>15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基本</vt:lpstr>
      <vt:lpstr>Equation</vt:lpstr>
      <vt:lpstr>WHY e is nature</vt:lpstr>
      <vt:lpstr>WHY e is nature</vt:lpstr>
      <vt:lpstr>在寻找解答的过程中你需要注意：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THANKS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e is nature</dc:title>
  <dc:creator>孙春和</dc:creator>
  <cp:lastModifiedBy>Janice Hall</cp:lastModifiedBy>
  <cp:revision>37</cp:revision>
  <dcterms:created xsi:type="dcterms:W3CDTF">2018-11-09T23:48:58Z</dcterms:created>
  <dcterms:modified xsi:type="dcterms:W3CDTF">2018-11-09T23:50:15Z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