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8" r:id="rId3"/>
    <p:sldId id="263" r:id="rId4"/>
    <p:sldId id="258" r:id="rId5"/>
    <p:sldId id="260" r:id="rId6"/>
    <p:sldId id="261" r:id="rId7"/>
    <p:sldId id="257" r:id="rId8"/>
    <p:sldId id="259" r:id="rId9"/>
    <p:sldId id="262" r:id="rId10"/>
    <p:sldId id="267" r:id="rId11"/>
    <p:sldId id="272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4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31A87-226D-454E-BD49-0D3F504F340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1FB9-A880-49FB-AF8D-2AADC075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413CF-ADAD-4404-91EE-60285BBA924E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99F3-0CC6-4917-9DEA-2E0091FDC2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unaq@mit.edu" TargetMode="External"/><Relationship Id="rId2" Type="http://schemas.openxmlformats.org/officeDocument/2006/relationships/hyperlink" Target="mailto:jf@mit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huntley@mit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ounaq@mit.edu" TargetMode="External"/><Relationship Id="rId2" Type="http://schemas.openxmlformats.org/officeDocument/2006/relationships/hyperlink" Target="mailto:jf@mit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huntley@mit.ed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7391400" cy="2514600"/>
          </a:xfrm>
        </p:spPr>
        <p:txBody>
          <a:bodyPr>
            <a:normAutofit fontScale="92500" lnSpcReduction="10000"/>
          </a:bodyPr>
          <a:lstStyle/>
          <a:p>
            <a:pPr lvl="1" algn="l"/>
            <a:r>
              <a:rPr lang="en-US" sz="2000" dirty="0" smtClean="0"/>
              <a:t>Instructor: Joe Ferreira, </a:t>
            </a:r>
            <a:r>
              <a:rPr lang="en-US" sz="2000" dirty="0" smtClean="0">
                <a:hlinkClick r:id="rId2"/>
              </a:rPr>
              <a:t>jf@mit.edu</a:t>
            </a:r>
            <a:endParaRPr lang="en-US" sz="2000" dirty="0" smtClean="0"/>
          </a:p>
          <a:p>
            <a:pPr lvl="1" algn="l"/>
            <a:r>
              <a:rPr lang="en-US" sz="2000" dirty="0" smtClean="0"/>
              <a:t>TA: </a:t>
            </a:r>
            <a:r>
              <a:rPr lang="en-US" sz="2000" dirty="0" smtClean="0"/>
              <a:t>Rounaq Basu, </a:t>
            </a:r>
            <a:r>
              <a:rPr lang="en-US" sz="2000" dirty="0" smtClean="0">
                <a:hlinkClick r:id="rId3"/>
              </a:rPr>
              <a:t>rounaq@mit.edu</a:t>
            </a:r>
            <a:endParaRPr lang="en-US" sz="2000" dirty="0" smtClean="0"/>
          </a:p>
          <a:p>
            <a:pPr lvl="1" algn="l"/>
            <a:r>
              <a:rPr lang="en-US" sz="2000" dirty="0" smtClean="0"/>
              <a:t>Technical Instructor: Eric Huntley, </a:t>
            </a:r>
            <a:r>
              <a:rPr lang="en-US" sz="2000" dirty="0" smtClean="0">
                <a:hlinkClick r:id="rId4"/>
              </a:rPr>
              <a:t>ehuntley@mit.edu</a:t>
            </a:r>
            <a:endParaRPr lang="en-US" sz="2000" dirty="0" smtClean="0"/>
          </a:p>
          <a:p>
            <a:pPr lvl="1" algn="l"/>
            <a:endParaRPr lang="en-US" sz="2000" dirty="0" smtClean="0"/>
          </a:p>
          <a:p>
            <a:pPr lvl="1" algn="l"/>
            <a:r>
              <a:rPr lang="en-US" sz="2000" dirty="0" smtClean="0"/>
              <a:t>Tuesday, </a:t>
            </a:r>
            <a:r>
              <a:rPr lang="en-US" sz="2000" b="1" dirty="0" smtClean="0"/>
              <a:t>Lab: </a:t>
            </a:r>
            <a:r>
              <a:rPr lang="en-US" sz="2000" dirty="0" smtClean="0"/>
              <a:t>4-7 PM in </a:t>
            </a:r>
            <a:r>
              <a:rPr lang="en-US" sz="2000" b="1" dirty="0" smtClean="0"/>
              <a:t>Room </a:t>
            </a:r>
            <a:r>
              <a:rPr lang="en-US" sz="2000" b="1" dirty="0" smtClean="0">
                <a:solidFill>
                  <a:schemeClr val="tx1"/>
                </a:solidFill>
              </a:rPr>
              <a:t>W31-301 </a:t>
            </a:r>
            <a:r>
              <a:rPr lang="en-US" sz="2000" b="1" dirty="0"/>
              <a:t>(Armory across street)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	      </a:t>
            </a:r>
            <a:r>
              <a:rPr lang="en-US" sz="2000" dirty="0" smtClean="0"/>
              <a:t>(</a:t>
            </a:r>
            <a:r>
              <a:rPr lang="en-US" sz="2000" b="1" dirty="0" smtClean="0"/>
              <a:t>First meeting, </a:t>
            </a:r>
            <a:r>
              <a:rPr lang="en-US" sz="2000" b="1" i="1" dirty="0" smtClean="0">
                <a:solidFill>
                  <a:schemeClr val="tx1"/>
                </a:solidFill>
              </a:rPr>
              <a:t>tomorrow</a:t>
            </a:r>
            <a:r>
              <a:rPr lang="en-US" sz="2000" b="1" dirty="0" smtClean="0"/>
              <a:t>, Feb. 3, for intro lab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Thursday, </a:t>
            </a:r>
            <a:r>
              <a:rPr lang="en-US" sz="2000" b="1" dirty="0" smtClean="0"/>
              <a:t>Lecture: </a:t>
            </a:r>
            <a:r>
              <a:rPr lang="en-US" sz="2000" b="1" dirty="0"/>
              <a:t>5</a:t>
            </a:r>
            <a:r>
              <a:rPr lang="en-US" sz="2000" b="1" dirty="0" smtClean="0"/>
              <a:t>-6:30</a:t>
            </a:r>
            <a:r>
              <a:rPr lang="en-US" sz="2000" dirty="0" smtClean="0"/>
              <a:t> PM in </a:t>
            </a:r>
            <a:r>
              <a:rPr lang="en-US" sz="2000" b="1" dirty="0" smtClean="0">
                <a:solidFill>
                  <a:schemeClr val="tx1"/>
                </a:solidFill>
              </a:rPr>
              <a:t>9-540A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000" dirty="0" smtClean="0">
                <a:solidFill>
                  <a:schemeClr val="tx1"/>
                </a:solidFill>
              </a:rPr>
              <a:t>Friday, extra supervised lab time: 1:00-3:00 in </a:t>
            </a:r>
            <a:r>
              <a:rPr lang="en-US" sz="2000" b="1" dirty="0" smtClean="0">
                <a:solidFill>
                  <a:schemeClr val="tx1"/>
                </a:solidFill>
              </a:rPr>
              <a:t>9-554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74345"/>
            <a:ext cx="693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11.521 - Spatial Database Management and</a:t>
            </a:r>
            <a:br>
              <a:rPr lang="en-US" sz="2400" b="1" dirty="0" smtClean="0"/>
            </a:br>
            <a:r>
              <a:rPr lang="en-US" sz="2400" b="1" dirty="0" smtClean="0"/>
              <a:t>                Advanced Geographic Information Systems</a:t>
            </a:r>
          </a:p>
          <a:p>
            <a:endParaRPr lang="en-US" dirty="0" smtClean="0"/>
          </a:p>
          <a:p>
            <a:r>
              <a:rPr lang="en-US" dirty="0" smtClean="0"/>
              <a:t>First Half:</a:t>
            </a:r>
          </a:p>
          <a:p>
            <a:pPr lvl="1"/>
            <a:r>
              <a:rPr lang="en-US" sz="2000" dirty="0" smtClean="0"/>
              <a:t>11.523 - Fundamentals of Spatial Database Management</a:t>
            </a:r>
          </a:p>
          <a:p>
            <a:r>
              <a:rPr lang="en-US" dirty="0" smtClean="0"/>
              <a:t>Second Half:</a:t>
            </a:r>
          </a:p>
          <a:p>
            <a:pPr lvl="1"/>
            <a:r>
              <a:rPr lang="en-US" sz="2000" dirty="0" smtClean="0"/>
              <a:t>11.524 - Advanced Geographic Information System Project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64124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Class homepage: http://mit.edu/11.521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3318"/>
            <a:ext cx="2071511" cy="32024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Vehicle </a:t>
            </a:r>
            <a:r>
              <a:rPr lang="en-US" sz="3200" dirty="0"/>
              <a:t>m</a:t>
            </a:r>
            <a:r>
              <a:rPr lang="en-US" sz="3200" dirty="0" smtClean="0"/>
              <a:t>iles traveled </a:t>
            </a:r>
            <a:r>
              <a:rPr lang="en-US" sz="2600" dirty="0" smtClean="0"/>
              <a:t>(per day, per household)</a:t>
            </a:r>
            <a:endParaRPr lang="en-US" sz="2600" dirty="0"/>
          </a:p>
        </p:txBody>
      </p:sp>
      <p:pic>
        <p:nvPicPr>
          <p:cNvPr id="4" name="Content Placeholder 3" descr="VMTHH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t="14844" r="6139" b="10087"/>
          <a:stretch/>
        </p:blipFill>
        <p:spPr>
          <a:xfrm>
            <a:off x="1828800" y="1647296"/>
            <a:ext cx="7336427" cy="5138209"/>
          </a:xfrm>
        </p:spPr>
      </p:pic>
      <p:sp>
        <p:nvSpPr>
          <p:cNvPr id="3" name="TextBox 2"/>
          <p:cNvSpPr txBox="1"/>
          <p:nvPr/>
        </p:nvSpPr>
        <p:spPr>
          <a:xfrm>
            <a:off x="152400" y="48006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Spring 2014:</a:t>
            </a:r>
          </a:p>
          <a:p>
            <a:r>
              <a:rPr lang="en-US" dirty="0" smtClean="0">
                <a:latin typeface="Corbel"/>
                <a:cs typeface="Corbel"/>
              </a:rPr>
              <a:t>Kassie </a:t>
            </a:r>
            <a:r>
              <a:rPr lang="en-US" dirty="0">
                <a:latin typeface="Corbel"/>
                <a:cs typeface="Corbel"/>
              </a:rPr>
              <a:t>Bertumen</a:t>
            </a:r>
          </a:p>
          <a:p>
            <a:r>
              <a:rPr lang="en-US" dirty="0">
                <a:latin typeface="Corbel"/>
                <a:cs typeface="Corbel"/>
              </a:rPr>
              <a:t>Ben Golder</a:t>
            </a:r>
          </a:p>
          <a:p>
            <a:r>
              <a:rPr lang="en-US" dirty="0">
                <a:latin typeface="Corbel"/>
                <a:cs typeface="Corbel"/>
              </a:rPr>
              <a:t>Elizabeth Irvin</a:t>
            </a:r>
          </a:p>
          <a:p>
            <a:r>
              <a:rPr lang="en-US" dirty="0">
                <a:latin typeface="Corbel"/>
                <a:cs typeface="Corbel"/>
              </a:rPr>
              <a:t>Diego Laserna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286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90000"/>
                </a:solidFill>
              </a:rPr>
              <a:t>Massachusetts Driving Patterns and Carbon Tax Implications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8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7391400" cy="2514600"/>
          </a:xfrm>
        </p:spPr>
        <p:txBody>
          <a:bodyPr>
            <a:normAutofit fontScale="92500" lnSpcReduction="10000"/>
          </a:bodyPr>
          <a:lstStyle/>
          <a:p>
            <a:pPr lvl="1" algn="l"/>
            <a:r>
              <a:rPr lang="en-US" sz="2000" dirty="0" smtClean="0"/>
              <a:t>Instructor: Joe Ferreira, </a:t>
            </a:r>
            <a:r>
              <a:rPr lang="en-US" sz="2000" dirty="0" smtClean="0">
                <a:hlinkClick r:id="rId2"/>
              </a:rPr>
              <a:t>jf@mit.edu</a:t>
            </a:r>
            <a:endParaRPr lang="en-US" sz="2000" dirty="0" smtClean="0"/>
          </a:p>
          <a:p>
            <a:pPr lvl="1" algn="l"/>
            <a:r>
              <a:rPr lang="en-US" sz="2000" dirty="0" smtClean="0"/>
              <a:t>TA: </a:t>
            </a:r>
            <a:r>
              <a:rPr lang="en-US" sz="2000" dirty="0" smtClean="0"/>
              <a:t>Rounaq Basu, </a:t>
            </a:r>
            <a:r>
              <a:rPr lang="en-US" sz="2000" dirty="0" smtClean="0">
                <a:hlinkClick r:id="rId3"/>
              </a:rPr>
              <a:t>rounaq@mit.edu</a:t>
            </a:r>
            <a:endParaRPr lang="en-US" sz="2000" dirty="0" smtClean="0"/>
          </a:p>
          <a:p>
            <a:pPr lvl="1" algn="l"/>
            <a:r>
              <a:rPr lang="en-US" sz="2000" dirty="0" smtClean="0"/>
              <a:t>Technical Instructor: Eric Huntley, </a:t>
            </a:r>
            <a:r>
              <a:rPr lang="en-US" sz="2000" dirty="0" smtClean="0">
                <a:hlinkClick r:id="rId4"/>
              </a:rPr>
              <a:t>ehuntley@mit.edu</a:t>
            </a:r>
            <a:endParaRPr lang="en-US" sz="2000" dirty="0" smtClean="0"/>
          </a:p>
          <a:p>
            <a:pPr lvl="1" algn="l"/>
            <a:endParaRPr lang="en-US" sz="2000" dirty="0" smtClean="0"/>
          </a:p>
          <a:p>
            <a:pPr lvl="1" algn="l"/>
            <a:r>
              <a:rPr lang="en-US" sz="2000" dirty="0" smtClean="0"/>
              <a:t>Tuesday, </a:t>
            </a:r>
            <a:r>
              <a:rPr lang="en-US" sz="2000" b="1" dirty="0" smtClean="0"/>
              <a:t>Lab: </a:t>
            </a:r>
            <a:r>
              <a:rPr lang="en-US" sz="2000" dirty="0" smtClean="0"/>
              <a:t>4-7 PM in </a:t>
            </a:r>
            <a:r>
              <a:rPr lang="en-US" sz="2000" b="1" dirty="0" smtClean="0"/>
              <a:t>Room </a:t>
            </a:r>
            <a:r>
              <a:rPr lang="en-US" sz="2000" b="1" dirty="0" smtClean="0">
                <a:solidFill>
                  <a:schemeClr val="tx1"/>
                </a:solidFill>
              </a:rPr>
              <a:t>W31-301 </a:t>
            </a:r>
            <a:r>
              <a:rPr lang="en-US" sz="2000" b="1" dirty="0"/>
              <a:t>(Armory across street)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	      </a:t>
            </a:r>
            <a:r>
              <a:rPr lang="en-US" sz="2000" dirty="0" smtClean="0"/>
              <a:t>(</a:t>
            </a:r>
            <a:r>
              <a:rPr lang="en-US" sz="2000" b="1" dirty="0" smtClean="0"/>
              <a:t>First meeting, </a:t>
            </a:r>
            <a:r>
              <a:rPr lang="en-US" sz="2000" b="1" i="1" dirty="0" smtClean="0">
                <a:solidFill>
                  <a:schemeClr val="tx1"/>
                </a:solidFill>
              </a:rPr>
              <a:t>tomorrow</a:t>
            </a:r>
            <a:r>
              <a:rPr lang="en-US" sz="2000" b="1" dirty="0" smtClean="0"/>
              <a:t>, Feb. 3, for intro lab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Thursday, </a:t>
            </a:r>
            <a:r>
              <a:rPr lang="en-US" sz="2000" b="1" dirty="0" smtClean="0"/>
              <a:t>Lecture: </a:t>
            </a:r>
            <a:r>
              <a:rPr lang="en-US" sz="2000" b="1" dirty="0"/>
              <a:t>5</a:t>
            </a:r>
            <a:r>
              <a:rPr lang="en-US" sz="2000" b="1" dirty="0" smtClean="0"/>
              <a:t>-6:30</a:t>
            </a:r>
            <a:r>
              <a:rPr lang="en-US" sz="2000" dirty="0" smtClean="0"/>
              <a:t> PM in </a:t>
            </a:r>
            <a:r>
              <a:rPr lang="en-US" sz="2000" b="1" dirty="0" smtClean="0">
                <a:solidFill>
                  <a:schemeClr val="tx1"/>
                </a:solidFill>
              </a:rPr>
              <a:t>9-540A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000" dirty="0" smtClean="0">
                <a:solidFill>
                  <a:schemeClr val="tx1"/>
                </a:solidFill>
              </a:rPr>
              <a:t>Friday, extra supervised lab time: 1:00-3:00 in </a:t>
            </a:r>
            <a:r>
              <a:rPr lang="en-US" sz="2000" b="1" dirty="0" smtClean="0">
                <a:solidFill>
                  <a:schemeClr val="tx1"/>
                </a:solidFill>
              </a:rPr>
              <a:t>9-554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74345"/>
            <a:ext cx="693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11.521 - Spatial Database Management and</a:t>
            </a:r>
            <a:br>
              <a:rPr lang="en-US" sz="2400" b="1" dirty="0" smtClean="0"/>
            </a:br>
            <a:r>
              <a:rPr lang="en-US" sz="2400" b="1" dirty="0" smtClean="0"/>
              <a:t>                Advanced Geographic Information Systems</a:t>
            </a:r>
          </a:p>
          <a:p>
            <a:endParaRPr lang="en-US" dirty="0" smtClean="0"/>
          </a:p>
          <a:p>
            <a:r>
              <a:rPr lang="en-US" dirty="0" smtClean="0"/>
              <a:t>First Half:</a:t>
            </a:r>
          </a:p>
          <a:p>
            <a:pPr lvl="1"/>
            <a:r>
              <a:rPr lang="en-US" sz="2000" dirty="0" smtClean="0"/>
              <a:t>11.523 - Fundamentals of Spatial Database Management</a:t>
            </a:r>
          </a:p>
          <a:p>
            <a:r>
              <a:rPr lang="en-US" dirty="0" smtClean="0"/>
              <a:t>Second Half:</a:t>
            </a:r>
          </a:p>
          <a:p>
            <a:pPr lvl="1"/>
            <a:r>
              <a:rPr lang="en-US" sz="2000" dirty="0" smtClean="0"/>
              <a:t>11.524 - Advanced Geographic Information System Project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64124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Class homepage: http://mit.edu/11.521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4876800"/>
            <a:ext cx="5105400" cy="228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7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B0F0"/>
                </a:solidFill>
              </a:rPr>
              <a:t>Other Class: </a:t>
            </a:r>
            <a:r>
              <a:rPr lang="en-US" sz="3600" dirty="0" smtClean="0"/>
              <a:t>Intro to Spatial Analysis &amp; GIS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11.205 + 11.520: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half of Spring</a:t>
            </a:r>
          </a:p>
          <a:p>
            <a:pPr lvl="1"/>
            <a:r>
              <a:rPr lang="en-US" dirty="0" smtClean="0"/>
              <a:t>Fall MCP classes repeated in Spring with similar content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11.205 = Intro to Spatial Analysis (1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half of semester)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11.205 meets MCP spatial analysis requirement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11.520 = Workshop on GIS (2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half of semester)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Taught concurrently with 11.188 (undergrad class)</a:t>
            </a:r>
          </a:p>
          <a:p>
            <a:pPr>
              <a:spcBef>
                <a:spcPts val="1200"/>
              </a:spcBef>
            </a:pPr>
            <a:r>
              <a:rPr lang="en-US" dirty="0"/>
              <a:t>11.188: Urban Planning and Social Science </a:t>
            </a:r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Lecture: Wednesdays, 2:30 - 4 pm in City Arena (9-555)</a:t>
            </a:r>
          </a:p>
          <a:p>
            <a:pPr lvl="1"/>
            <a:r>
              <a:rPr lang="en-US" dirty="0" smtClean="0"/>
              <a:t>Lab: Mondays, </a:t>
            </a:r>
            <a:r>
              <a:rPr lang="en-US" b="1" i="1" dirty="0" smtClean="0"/>
              <a:t>2: 30 </a:t>
            </a:r>
            <a:r>
              <a:rPr lang="en-US" dirty="0" smtClean="0"/>
              <a:t>– 5 pm in W31-301 (Armory)	</a:t>
            </a:r>
          </a:p>
          <a:p>
            <a:pPr lvl="2"/>
            <a:r>
              <a:rPr lang="en-US" dirty="0" smtClean="0"/>
              <a:t>Also, extra lab time, Friday 1-3:00 pm in 9-554</a:t>
            </a:r>
          </a:p>
          <a:p>
            <a:pPr lvl="1"/>
            <a:r>
              <a:rPr lang="en-US" dirty="0" smtClean="0"/>
              <a:t>Full-semester required undergraduate lab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	</a:t>
            </a:r>
            <a:r>
              <a:rPr lang="en-US" sz="2600" dirty="0" smtClean="0">
                <a:solidFill>
                  <a:srgbClr val="00B0F0"/>
                </a:solidFill>
              </a:rPr>
              <a:t>Other Class </a:t>
            </a:r>
            <a:r>
              <a:rPr lang="en-US" sz="2600" dirty="0">
                <a:solidFill>
                  <a:srgbClr val="00B0F0"/>
                </a:solidFill>
              </a:rPr>
              <a:t>homepage: http://</a:t>
            </a:r>
            <a:r>
              <a:rPr lang="en-US" sz="2600" dirty="0" smtClean="0">
                <a:solidFill>
                  <a:srgbClr val="00B0F0"/>
                </a:solidFill>
              </a:rPr>
              <a:t>mit.edu/11.188</a:t>
            </a:r>
            <a:endParaRPr lang="en-US" sz="26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4343400"/>
            <a:ext cx="6248400" cy="304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7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B0F0"/>
                </a:solidFill>
              </a:rPr>
              <a:t>Other Class: </a:t>
            </a:r>
            <a:r>
              <a:rPr lang="en-US" sz="3600" dirty="0" smtClean="0"/>
              <a:t>Intro to Spatial Analysis &amp; GIS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11.205 + 11.520: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half of Spring</a:t>
            </a:r>
          </a:p>
          <a:p>
            <a:pPr lvl="1"/>
            <a:r>
              <a:rPr lang="en-US" dirty="0" smtClean="0"/>
              <a:t>Fall MCP classes repeated in Spring with similar content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11.205 = Intro to Spatial Analysis (1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half of semester)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11.205 meets MCP spatial analysis requirement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11.520 = Workshop on GIS (2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half of semester)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Taught concurrently with 11.188 (undergrad class)</a:t>
            </a:r>
          </a:p>
          <a:p>
            <a:pPr>
              <a:spcBef>
                <a:spcPts val="1200"/>
              </a:spcBef>
            </a:pPr>
            <a:r>
              <a:rPr lang="en-US" dirty="0"/>
              <a:t>11.188: Urban Planning and Social Science </a:t>
            </a:r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Lecture: Wednesdays, 2:30 - 4 pm in City Arena (9-555)</a:t>
            </a:r>
          </a:p>
          <a:p>
            <a:pPr lvl="1"/>
            <a:r>
              <a:rPr lang="en-US" dirty="0" smtClean="0"/>
              <a:t>Lab: Mondays, </a:t>
            </a:r>
            <a:r>
              <a:rPr lang="en-US" i="1" dirty="0" smtClean="0"/>
              <a:t>2: 30 </a:t>
            </a:r>
            <a:r>
              <a:rPr lang="en-US" dirty="0" smtClean="0"/>
              <a:t>– 5 pm in W31-301 (Armory)	</a:t>
            </a:r>
          </a:p>
          <a:p>
            <a:pPr lvl="2"/>
            <a:r>
              <a:rPr lang="en-US" dirty="0" smtClean="0"/>
              <a:t>Also, extra lab time, Friday 1-3:00 pm in 9-554</a:t>
            </a:r>
          </a:p>
          <a:p>
            <a:pPr lvl="1"/>
            <a:r>
              <a:rPr lang="en-US" dirty="0" smtClean="0"/>
              <a:t>Full-semester </a:t>
            </a:r>
            <a:r>
              <a:rPr lang="en-US" dirty="0" smtClean="0"/>
              <a:t>is required </a:t>
            </a:r>
            <a:r>
              <a:rPr lang="en-US" dirty="0" smtClean="0"/>
              <a:t>undergraduate lab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	</a:t>
            </a:r>
            <a:r>
              <a:rPr lang="en-US" sz="2600" dirty="0" smtClean="0">
                <a:solidFill>
                  <a:srgbClr val="00B0F0"/>
                </a:solidFill>
              </a:rPr>
              <a:t>Other Class </a:t>
            </a:r>
            <a:r>
              <a:rPr lang="en-US" sz="2600" dirty="0">
                <a:solidFill>
                  <a:srgbClr val="00B0F0"/>
                </a:solidFill>
              </a:rPr>
              <a:t>homepage: http://</a:t>
            </a:r>
            <a:r>
              <a:rPr lang="en-US" sz="2600" dirty="0" smtClean="0">
                <a:solidFill>
                  <a:srgbClr val="00B0F0"/>
                </a:solidFill>
              </a:rPr>
              <a:t>mit.edu/11.188</a:t>
            </a:r>
            <a:endParaRPr lang="en-US" sz="26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11.521 - Spatial Database Management and</a:t>
            </a:r>
            <a:br>
              <a:rPr lang="en-US" sz="2800" b="1" dirty="0" smtClean="0"/>
            </a:br>
            <a:r>
              <a:rPr lang="en-US" sz="2800" b="1" dirty="0" smtClean="0"/>
              <a:t>                Advanced Geographic Information Systems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First half (11.523)</a:t>
            </a:r>
          </a:p>
          <a:p>
            <a:r>
              <a:rPr lang="en-US" sz="1900" dirty="0" smtClean="0"/>
              <a:t>Intro to ‘big data’ urban analytics:</a:t>
            </a:r>
          </a:p>
          <a:p>
            <a:pPr lvl="1"/>
            <a:r>
              <a:rPr lang="en-US" sz="1500" dirty="0" smtClean="0"/>
              <a:t>Hands-on intro to spatial analysis, database management, and distributed GIS</a:t>
            </a:r>
          </a:p>
          <a:p>
            <a:pPr lvl="1"/>
            <a:r>
              <a:rPr lang="en-US" sz="1500" dirty="0" err="1" smtClean="0"/>
              <a:t>Geoprocessing</a:t>
            </a:r>
            <a:r>
              <a:rPr lang="en-US" sz="1500" dirty="0" smtClean="0"/>
              <a:t>, SQL, database engine, map </a:t>
            </a:r>
            <a:r>
              <a:rPr lang="en-US" sz="1500" dirty="0" err="1" smtClean="0"/>
              <a:t>mashups</a:t>
            </a:r>
            <a:r>
              <a:rPr lang="en-US" sz="1500" dirty="0" smtClean="0"/>
              <a:t>, </a:t>
            </a:r>
            <a:r>
              <a:rPr lang="en-US" sz="1500" dirty="0" err="1" smtClean="0"/>
              <a:t>geostats</a:t>
            </a:r>
            <a:endParaRPr lang="en-US" sz="1500" dirty="0" smtClean="0"/>
          </a:p>
          <a:p>
            <a:r>
              <a:rPr lang="en-US" sz="1900" dirty="0" smtClean="0"/>
              <a:t>Planning applications involving parcel- to metro-scale analyses of land use and transportation, spatial structure, neighborhood dynamics, &amp; urban indicators. </a:t>
            </a:r>
          </a:p>
          <a:p>
            <a:pPr lvl="1"/>
            <a:r>
              <a:rPr lang="en-US" sz="1500" dirty="0" smtClean="0"/>
              <a:t>Weekly labs &amp; homework exercises using enterprise GIS, map </a:t>
            </a:r>
            <a:r>
              <a:rPr lang="en-US" sz="1500" dirty="0" err="1" smtClean="0"/>
              <a:t>mashups</a:t>
            </a:r>
            <a:r>
              <a:rPr lang="en-US" sz="1500" dirty="0" smtClean="0"/>
              <a:t>, SQL, …</a:t>
            </a:r>
          </a:p>
          <a:p>
            <a:pPr lvl="1"/>
            <a:r>
              <a:rPr lang="en-US" sz="1500" dirty="0" err="1" smtClean="0"/>
              <a:t>E.g</a:t>
            </a:r>
            <a:r>
              <a:rPr lang="en-US" sz="1500" dirty="0" smtClean="0"/>
              <a:t>, construct East Boston land value maps from parcel records and real estate sales transactions</a:t>
            </a:r>
          </a:p>
          <a:p>
            <a:pPr>
              <a:buNone/>
            </a:pPr>
            <a:r>
              <a:rPr lang="en-US" sz="2400" dirty="0" smtClean="0"/>
              <a:t>Second half (11.524)</a:t>
            </a:r>
          </a:p>
          <a:p>
            <a:r>
              <a:rPr lang="en-US" sz="2400" dirty="0" smtClean="0"/>
              <a:t>Class projects - </a:t>
            </a:r>
            <a:r>
              <a:rPr lang="en-US" sz="2000" dirty="0" smtClean="0"/>
              <a:t>Use 11.523 skills on ‘real world’ projects &amp; data </a:t>
            </a:r>
          </a:p>
          <a:p>
            <a:pPr lvl="1"/>
            <a:r>
              <a:rPr lang="en-US" sz="2000" dirty="0" smtClean="0"/>
              <a:t>With Boston’s metro area planning council (MAPC) </a:t>
            </a:r>
          </a:p>
          <a:p>
            <a:pPr lvl="2"/>
            <a:r>
              <a:rPr lang="en-US" sz="1600" dirty="0" smtClean="0"/>
              <a:t>Comparing land use patterns near transit stations</a:t>
            </a:r>
          </a:p>
          <a:p>
            <a:pPr lvl="2"/>
            <a:r>
              <a:rPr lang="en-US" sz="1600" dirty="0" smtClean="0"/>
              <a:t>Developing rent profile of Cambridge and Somerville</a:t>
            </a:r>
          </a:p>
          <a:p>
            <a:pPr lvl="1"/>
            <a:r>
              <a:rPr lang="en-US" sz="2000" dirty="0" smtClean="0"/>
              <a:t>With Singapore ‘future urban mobility’ project</a:t>
            </a:r>
          </a:p>
          <a:p>
            <a:pPr lvl="2"/>
            <a:r>
              <a:rPr lang="en-US" sz="1600" dirty="0" smtClean="0"/>
              <a:t>Explaining transit use differences among neighborhoods</a:t>
            </a:r>
          </a:p>
          <a:p>
            <a:pPr lvl="2"/>
            <a:r>
              <a:rPr lang="en-US" sz="1600" dirty="0" smtClean="0"/>
              <a:t>Visualizing housing relocation and transit use patterns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4124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Class homepage: http://mit.edu/11.521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38125"/>
            <a:ext cx="975360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69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1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MIT 11.521 (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pring, 2013) Boston TOD project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00" cy="726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1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MIT 11.521 (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pring, 2013) Boston TOD project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294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MIT 11.521 (</a:t>
            </a:r>
            <a:r>
              <a:rPr lang="en-US" sz="1600" dirty="0"/>
              <a:t>S</a:t>
            </a:r>
            <a:r>
              <a:rPr lang="en-US" sz="1600" dirty="0" smtClean="0"/>
              <a:t>pring, 2013) Singapore </a:t>
            </a:r>
            <a:r>
              <a:rPr lang="en-US" sz="1600" dirty="0" err="1" smtClean="0"/>
              <a:t>HousingPrices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52400"/>
            <a:ext cx="8667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24600" y="6344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MIT 11.521 (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pring, 2013) Singapore Job Accessibility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38113"/>
            <a:ext cx="8763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24600" y="6344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MIT 11.521 (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pring, 2013) Singapore Job Accessibility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537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Office Theme</vt:lpstr>
      <vt:lpstr>PowerPoint Presentation</vt:lpstr>
      <vt:lpstr>Other Class: Intro to Spatial Analysis &amp; GIS</vt:lpstr>
      <vt:lpstr>11.521 - Spatial Database Management and                 Advanced Geographic Information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Vehicle miles traveled (per day, per household)</vt:lpstr>
      <vt:lpstr>PowerPoint Presentation</vt:lpstr>
      <vt:lpstr>Other Class: Intro to Spatial Analysis &amp; GIS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Ferreira</dc:creator>
  <cp:lastModifiedBy>Joe Ferreira</cp:lastModifiedBy>
  <cp:revision>35</cp:revision>
  <dcterms:created xsi:type="dcterms:W3CDTF">2013-02-04T10:39:46Z</dcterms:created>
  <dcterms:modified xsi:type="dcterms:W3CDTF">2018-02-04T21:16:45Z</dcterms:modified>
</cp:coreProperties>
</file>