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81" r:id="rId3"/>
    <p:sldId id="282" r:id="rId4"/>
    <p:sldId id="259" r:id="rId5"/>
    <p:sldId id="257" r:id="rId6"/>
    <p:sldId id="258" r:id="rId7"/>
    <p:sldId id="286" r:id="rId8"/>
    <p:sldId id="287" r:id="rId9"/>
    <p:sldId id="283" r:id="rId10"/>
    <p:sldId id="263" r:id="rId11"/>
    <p:sldId id="296" r:id="rId12"/>
    <p:sldId id="260" r:id="rId13"/>
    <p:sldId id="261" r:id="rId14"/>
    <p:sldId id="262" r:id="rId15"/>
    <p:sldId id="284" r:id="rId16"/>
    <p:sldId id="288" r:id="rId17"/>
    <p:sldId id="291" r:id="rId18"/>
    <p:sldId id="297" r:id="rId19"/>
    <p:sldId id="290" r:id="rId20"/>
    <p:sldId id="280" r:id="rId21"/>
    <p:sldId id="285" r:id="rId22"/>
    <p:sldId id="264" r:id="rId23"/>
    <p:sldId id="266" r:id="rId24"/>
    <p:sldId id="267" r:id="rId25"/>
    <p:sldId id="268" r:id="rId26"/>
    <p:sldId id="269" r:id="rId27"/>
    <p:sldId id="270" r:id="rId28"/>
    <p:sldId id="271" r:id="rId29"/>
    <p:sldId id="279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92" r:id="rId38"/>
    <p:sldId id="293" r:id="rId39"/>
    <p:sldId id="294" r:id="rId40"/>
    <p:sldId id="295" r:id="rId41"/>
    <p:sldId id="298" r:id="rId42"/>
    <p:sldId id="299" r:id="rId43"/>
    <p:sldId id="300" r:id="rId44"/>
    <p:sldId id="301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8" d="100"/>
          <a:sy n="98" d="100"/>
        </p:scale>
        <p:origin x="-130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Na+</c:v>
                </c:pt>
                <c:pt idx="1">
                  <c:v>Mg2+</c:v>
                </c:pt>
                <c:pt idx="2">
                  <c:v>Ca2+</c:v>
                </c:pt>
                <c:pt idx="3">
                  <c:v>K+</c:v>
                </c:pt>
                <c:pt idx="4">
                  <c:v>Li+</c:v>
                </c:pt>
                <c:pt idx="5">
                  <c:v>Rb+</c:v>
                </c:pt>
                <c:pt idx="6">
                  <c:v>Sr2+</c:v>
                </c:pt>
                <c:pt idx="7">
                  <c:v>Ba2+</c:v>
                </c:pt>
                <c:pt idx="8">
                  <c:v>Cu2+</c:v>
                </c:pt>
                <c:pt idx="9">
                  <c:v>[UO2(CO3)3]-4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18.735</c:v>
                </c:pt>
                <c:pt idx="1">
                  <c:v>1.53</c:v>
                </c:pt>
                <c:pt idx="2">
                  <c:v>0.365</c:v>
                </c:pt>
                <c:pt idx="3">
                  <c:v>0.355</c:v>
                </c:pt>
                <c:pt idx="4">
                  <c:v>0.17</c:v>
                </c:pt>
                <c:pt idx="5">
                  <c:v>0.12</c:v>
                </c:pt>
                <c:pt idx="6">
                  <c:v>0.0605</c:v>
                </c:pt>
                <c:pt idx="7">
                  <c:v>0.03</c:v>
                </c:pt>
                <c:pt idx="8">
                  <c:v>0.003</c:v>
                </c:pt>
                <c:pt idx="9">
                  <c:v>0.0033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74285624"/>
        <c:axId val="-2074313848"/>
      </c:barChart>
      <c:catAx>
        <c:axId val="-2074285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4313848"/>
        <c:crossesAt val="0.001"/>
        <c:auto val="0"/>
        <c:lblAlgn val="ctr"/>
        <c:lblOffset val="100"/>
        <c:noMultiLvlLbl val="0"/>
      </c:catAx>
      <c:valAx>
        <c:axId val="-2074313848"/>
        <c:scaling>
          <c:logBase val="10.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Seawater Concentration (g/L)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4285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8007A-727F-954A-87F7-393081C851FB}" type="datetimeFigureOut">
              <a:rPr lang="en-US" smtClean="0"/>
              <a:t>5/15/17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3DF82-FC76-024C-BC1D-A94DE5DDF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5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• Class C more than 20% CaO </a:t>
            </a:r>
          </a:p>
          <a:p>
            <a:r>
              <a:rPr lang="pt-BR" dirty="0" smtClean="0"/>
              <a:t>• Class F less</a:t>
            </a:r>
            <a:r>
              <a:rPr lang="pt-BR" baseline="0" dirty="0" smtClean="0"/>
              <a:t> than</a:t>
            </a:r>
            <a:r>
              <a:rPr lang="pt-BR" dirty="0" smtClean="0"/>
              <a:t> 10% CaO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27F51-370F-4540-96B4-1EC84A79FE4E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2CF9-F272-B443-8DF4-AB8BE9330181}" type="datetimeFigureOut">
              <a:rPr lang="en-US" smtClean="0"/>
              <a:pPr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FD53-0C9C-2C4C-B200-6D547A6F91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7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2CF9-F272-B443-8DF4-AB8BE9330181}" type="datetimeFigureOut">
              <a:rPr lang="en-US" smtClean="0"/>
              <a:pPr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FD53-0C9C-2C4C-B200-6D547A6F91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9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2CF9-F272-B443-8DF4-AB8BE9330181}" type="datetimeFigureOut">
              <a:rPr lang="en-US" smtClean="0"/>
              <a:pPr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FD53-0C9C-2C4C-B200-6D547A6F91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9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2CF9-F272-B443-8DF4-AB8BE9330181}" type="datetimeFigureOut">
              <a:rPr lang="en-US" smtClean="0"/>
              <a:pPr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FD53-0C9C-2C4C-B200-6D547A6F91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0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2CF9-F272-B443-8DF4-AB8BE9330181}" type="datetimeFigureOut">
              <a:rPr lang="en-US" smtClean="0"/>
              <a:pPr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FD53-0C9C-2C4C-B200-6D547A6F91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9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2CF9-F272-B443-8DF4-AB8BE9330181}" type="datetimeFigureOut">
              <a:rPr lang="en-US" smtClean="0"/>
              <a:pPr/>
              <a:t>5/15/17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FD53-0C9C-2C4C-B200-6D547A6F91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5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2CF9-F272-B443-8DF4-AB8BE9330181}" type="datetimeFigureOut">
              <a:rPr lang="en-US" smtClean="0"/>
              <a:pPr/>
              <a:t>5/15/17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FD53-0C9C-2C4C-B200-6D547A6F91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58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2CF9-F272-B443-8DF4-AB8BE9330181}" type="datetimeFigureOut">
              <a:rPr lang="en-US" smtClean="0"/>
              <a:pPr/>
              <a:t>5/15/17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FD53-0C9C-2C4C-B200-6D547A6F91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9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2CF9-F272-B443-8DF4-AB8BE9330181}" type="datetimeFigureOut">
              <a:rPr lang="en-US" smtClean="0"/>
              <a:pPr/>
              <a:t>5/15/17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FD53-0C9C-2C4C-B200-6D547A6F91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01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2CF9-F272-B443-8DF4-AB8BE9330181}" type="datetimeFigureOut">
              <a:rPr lang="en-US" smtClean="0"/>
              <a:pPr/>
              <a:t>5/15/17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FD53-0C9C-2C4C-B200-6D547A6F91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4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2CF9-F272-B443-8DF4-AB8BE9330181}" type="datetimeFigureOut">
              <a:rPr lang="en-US" smtClean="0"/>
              <a:pPr/>
              <a:t>5/15/17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0FD53-0C9C-2C4C-B200-6D547A6F91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1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2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552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B2CF9-F272-B443-8DF4-AB8BE9330181}" type="datetimeFigureOut">
              <a:rPr lang="en-US" smtClean="0"/>
              <a:pPr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0FD53-0C9C-2C4C-B200-6D547A6F91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2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inerals.usgs.gov/minerals/pubs/commodity/coal/coalmyb01.pdf" TargetMode="External"/><Relationship Id="rId3" Type="http://schemas.openxmlformats.org/officeDocument/2006/relationships/hyperlink" Target="http://www.sourcewatch.org/index.php/Heavy_metals_and_coa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rmca.org/greenconcreteCONCRETE%20CO2%20FACT%20SHEET%20JUNE%202008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inerals.usgs.gov/minerals/pubs/commodity/arsenic/myb1-2011-arsen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dustcards.com/ps-usa.htm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kennebecestuary.org/wp-content/uploads/2011/02/RiverbankPowerCorp.pdf" TargetMode="External"/><Relationship Id="rId3" Type="http://schemas.openxmlformats.org/officeDocument/2006/relationships/hyperlink" Target="https://www.bloomberg.com/news/articles/2017-03-17/german-coal-mine-to-be-reborn-as-giant-pumped-hydropower-battery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cientificamerican.com/article/battery-storage-poised-to-expand-rapidly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ls.gov/green/wind_energy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5746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DRAFT:</a:t>
            </a:r>
            <a:br>
              <a:rPr lang="en-US" sz="3200" dirty="0" smtClean="0"/>
            </a:br>
            <a:r>
              <a:rPr lang="en-US" sz="3200" dirty="0" smtClean="0"/>
              <a:t>Coal </a:t>
            </a:r>
            <a:r>
              <a:rPr lang="en-US" sz="3200" dirty="0"/>
              <a:t>1/</a:t>
            </a:r>
            <a:r>
              <a:rPr lang="en-US" sz="3200" dirty="0">
                <a:sym typeface="Wingdings"/>
              </a:rPr>
              <a:t> =  </a:t>
            </a:r>
            <a:r>
              <a:rPr lang="en-US" sz="3200" dirty="0" smtClean="0">
                <a:sym typeface="Wingdings"/>
              </a:rPr>
              <a:t>?</a:t>
            </a:r>
            <a:br>
              <a:rPr lang="en-US" sz="3200" dirty="0" smtClean="0">
                <a:sym typeface="Wingdings"/>
              </a:rPr>
            </a:br>
            <a:r>
              <a:rPr lang="en-US" sz="3200" dirty="0" smtClean="0">
                <a:sym typeface="Wingdings"/>
              </a:rPr>
              <a:t>Potential for a </a:t>
            </a:r>
            <a:r>
              <a:rPr lang="en-US" sz="3200" i="1" dirty="0" err="1" smtClean="0">
                <a:sym typeface="Wingdings"/>
              </a:rPr>
              <a:t>Coalvolution</a:t>
            </a:r>
            <a:r>
              <a:rPr lang="en-US" sz="3200" dirty="0" smtClean="0">
                <a:sym typeface="Wingdings"/>
              </a:rPr>
              <a:t>!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762851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Alex Slocum</a:t>
            </a:r>
          </a:p>
          <a:p>
            <a:r>
              <a:rPr lang="en-US" sz="2400" dirty="0" smtClean="0"/>
              <a:t>May 15, 2017  </a:t>
            </a:r>
            <a:r>
              <a:rPr lang="en-US" sz="2400" dirty="0" err="1" smtClean="0"/>
              <a:t>slocum@mit.edu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741036" y="2914498"/>
            <a:ext cx="371184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Waste naught want naught!</a:t>
            </a:r>
          </a:p>
          <a:p>
            <a:pPr algn="ctr"/>
            <a:r>
              <a:rPr lang="en-US" dirty="0" smtClean="0"/>
              <a:t>Think like a small farmer:  </a:t>
            </a:r>
          </a:p>
          <a:p>
            <a:endParaRPr lang="en-US" dirty="0"/>
          </a:p>
          <a:p>
            <a:r>
              <a:rPr lang="en-US" dirty="0"/>
              <a:t>Dig a hole</a:t>
            </a:r>
          </a:p>
          <a:p>
            <a:r>
              <a:rPr lang="en-US" dirty="0"/>
              <a:t>Extract the coal</a:t>
            </a:r>
          </a:p>
          <a:p>
            <a:r>
              <a:rPr lang="en-US" dirty="0"/>
              <a:t>Create upper and lower lake</a:t>
            </a:r>
          </a:p>
          <a:p>
            <a:r>
              <a:rPr lang="en-US" dirty="0"/>
              <a:t>Pumped Storage Hydro you can make</a:t>
            </a:r>
          </a:p>
          <a:p>
            <a:endParaRPr lang="en-US" dirty="0" smtClean="0"/>
          </a:p>
          <a:p>
            <a:r>
              <a:rPr lang="en-US" dirty="0" smtClean="0"/>
              <a:t>Process </a:t>
            </a:r>
            <a:r>
              <a:rPr lang="en-US" dirty="0"/>
              <a:t>coal ash,</a:t>
            </a:r>
          </a:p>
          <a:p>
            <a:r>
              <a:rPr lang="en-US" dirty="0"/>
              <a:t>and generate cash:</a:t>
            </a:r>
          </a:p>
          <a:p>
            <a:r>
              <a:rPr lang="en-US" dirty="0"/>
              <a:t>extract valuable “toxic” metals &amp; last,</a:t>
            </a:r>
          </a:p>
          <a:p>
            <a:r>
              <a:rPr lang="en-US" dirty="0"/>
              <a:t>ballast floating wind turbines fast </a:t>
            </a:r>
          </a:p>
          <a:p>
            <a:r>
              <a:rPr lang="en-US" dirty="0" smtClean="0"/>
              <a:t>1/</a:t>
            </a:r>
            <a:r>
              <a:rPr lang="en-US" dirty="0" smtClean="0">
                <a:sym typeface="Wingdings"/>
              </a:rPr>
              <a:t></a:t>
            </a:r>
            <a:r>
              <a:rPr lang="en-US" dirty="0" smtClean="0"/>
              <a:t> =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089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your Ash!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In 2001, about 900 million </a:t>
            </a:r>
            <a:r>
              <a:rPr lang="en-US" dirty="0" err="1"/>
              <a:t>tonnes</a:t>
            </a:r>
            <a:r>
              <a:rPr lang="en-US" dirty="0"/>
              <a:t> (Mt) of coal was burned</a:t>
            </a:r>
          </a:p>
          <a:p>
            <a:pPr lvl="1"/>
            <a:r>
              <a:rPr lang="en-US" dirty="0"/>
              <a:t>107 Mt of coal combustion products (CCPs) generated </a:t>
            </a:r>
          </a:p>
          <a:p>
            <a:pPr lvl="1"/>
            <a:r>
              <a:rPr lang="en-US" dirty="0"/>
              <a:t>Fly ash represents more than 58% of CCPs</a:t>
            </a:r>
          </a:p>
          <a:p>
            <a:pPr lvl="2"/>
            <a:r>
              <a:rPr lang="en-US" dirty="0"/>
              <a:t>CCPs produced, followed by flue gas desulfurization (FGD) material (24%), bottom ash (16%), and boiler slag (2%)</a:t>
            </a:r>
            <a:r>
              <a:rPr lang="en-US" dirty="0" smtClean="0"/>
              <a:t>.</a:t>
            </a:r>
          </a:p>
          <a:p>
            <a:pPr lvl="3"/>
            <a:r>
              <a:rPr lang="en-US" dirty="0">
                <a:hlinkClick r:id="rId2"/>
              </a:rPr>
              <a:t>https://minerals.usgs.gov/minerals/pubs/commodity/coal/coalmyb01.</a:t>
            </a:r>
            <a:r>
              <a:rPr lang="en-US" dirty="0" smtClean="0">
                <a:hlinkClick r:id="rId2"/>
              </a:rPr>
              <a:t>pdf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lot of </a:t>
            </a:r>
            <a:r>
              <a:rPr lang="en-US" dirty="0" smtClean="0"/>
              <a:t>“toxic” </a:t>
            </a:r>
            <a:r>
              <a:rPr lang="en-US" dirty="0"/>
              <a:t>heavy </a:t>
            </a:r>
            <a:r>
              <a:rPr lang="en-US" dirty="0" smtClean="0"/>
              <a:t>metals are in ash: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http://www.sourcewatch.org/index.php/Heavy_metals_and_coal</a:t>
            </a:r>
            <a:endParaRPr lang="en-US" dirty="0"/>
          </a:p>
          <a:p>
            <a:r>
              <a:rPr lang="en-US" dirty="0"/>
              <a:t>But most are critical for modern manufacturing!</a:t>
            </a:r>
          </a:p>
          <a:p>
            <a:pPr lvl="1"/>
            <a:r>
              <a:rPr lang="en-US" dirty="0"/>
              <a:t>Concentrations (up to hundreds ppm): arsenic, beryllium, boron, cadmium, chromium, hexavalent chromium, cobalt, lead, manganese, mercury, molybdenum, selenium, strontium, thallium, and vanadium </a:t>
            </a:r>
            <a:endParaRPr lang="en-US" dirty="0" smtClean="0"/>
          </a:p>
          <a:p>
            <a:r>
              <a:rPr lang="en-US" dirty="0" smtClean="0"/>
              <a:t>Special polymers have been developed to adsorb (and harvest) metals from seawater and could be applied to clean coal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39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5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Symbiotic Ash:</a:t>
            </a:r>
            <a:br>
              <a:rPr lang="en-US" dirty="0"/>
            </a:br>
            <a:r>
              <a:rPr lang="en-US" dirty="0"/>
              <a:t>One Industry’s Toxic Metal is Another’s Strategic Metal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529040"/>
              </p:ext>
            </p:extLst>
          </p:nvPr>
        </p:nvGraphicFramePr>
        <p:xfrm>
          <a:off x="457200" y="3111123"/>
          <a:ext cx="8229600" cy="3042395"/>
        </p:xfrm>
        <a:graphic>
          <a:graphicData uri="http://schemas.openxmlformats.org/drawingml/2006/table">
            <a:tbl>
              <a:tblPr/>
              <a:tblGrid>
                <a:gridCol w="3392087"/>
                <a:gridCol w="1200636"/>
                <a:gridCol w="1305546"/>
                <a:gridCol w="1119039"/>
                <a:gridCol w="1212292"/>
              </a:tblGrid>
              <a:tr h="349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Heavy metal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ppm concentration in coal ash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Potential tonnes per year from coal ash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price per tonne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Potential value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Arsenic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4,239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$1,600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$6,782,209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Beryllium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636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$500,000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$317,916,031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Boron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7,206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$500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$3,603,048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Cadmium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8.5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$1,000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$8,478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Chromium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381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$2,000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$762,998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Cobalt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127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$40,000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$5,086,656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Lead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12,717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$2,000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$25,433,282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Manganese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14,836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$8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$118,689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Mercury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12.7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$25,000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$317,916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Molybdenum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85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$17,000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$1,441,219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Selenium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127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$75,000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$9,537,481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Strontium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33,911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$45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$1,525,997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Thallium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127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$6,000,000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$762,998,474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Uranium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42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$100,000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$4,238,880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Vanadium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848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$13,000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$11,021,089 </a:t>
                      </a:r>
                    </a:p>
                  </a:txBody>
                  <a:tcPr marL="11657" marR="11657" marT="116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981275"/>
              </p:ext>
            </p:extLst>
          </p:nvPr>
        </p:nvGraphicFramePr>
        <p:xfrm>
          <a:off x="2070100" y="2130982"/>
          <a:ext cx="5003800" cy="586740"/>
        </p:xfrm>
        <a:graphic>
          <a:graphicData uri="http://schemas.openxmlformats.org/drawingml/2006/table">
            <a:tbl>
              <a:tblPr/>
              <a:tblGrid>
                <a:gridCol w="3695700"/>
                <a:gridCol w="13081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potential value of metals extracted from ash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$1,150,792,448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Extraction efficiency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Likely potential value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$575,396,224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66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Ash Pond</a:t>
            </a:r>
          </a:p>
        </p:txBody>
      </p:sp>
      <p:sp>
        <p:nvSpPr>
          <p:cNvPr id="3" name="Rectangle 2"/>
          <p:cNvSpPr/>
          <p:nvPr/>
        </p:nvSpPr>
        <p:spPr>
          <a:xfrm>
            <a:off x="321648" y="5934670"/>
            <a:ext cx="8365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www.moretrench.com</a:t>
            </a:r>
            <a:r>
              <a:rPr lang="en-US" dirty="0"/>
              <a:t>/services/ash-pond-services/?</a:t>
            </a:r>
            <a:r>
              <a:rPr lang="en-US" dirty="0" err="1"/>
              <a:t>utm_campaign</a:t>
            </a:r>
            <a:r>
              <a:rPr lang="en-US" dirty="0"/>
              <a:t>=</a:t>
            </a:r>
            <a:r>
              <a:rPr lang="en-US" dirty="0" err="1"/>
              <a:t>Coal+Ash+Remarketing&amp;utm_source</a:t>
            </a:r>
            <a:r>
              <a:rPr lang="en-US" dirty="0"/>
              <a:t>=</a:t>
            </a:r>
            <a:r>
              <a:rPr lang="en-US" dirty="0" err="1"/>
              <a:t>google&amp;utm_medium</a:t>
            </a:r>
            <a:r>
              <a:rPr lang="en-US" dirty="0"/>
              <a:t>=</a:t>
            </a:r>
            <a:r>
              <a:rPr lang="en-US" dirty="0" err="1"/>
              <a:t>display&amp;utm_term</a:t>
            </a:r>
            <a:r>
              <a:rPr lang="en-US" dirty="0"/>
              <a:t>=&amp;</a:t>
            </a:r>
            <a:r>
              <a:rPr lang="en-US" dirty="0" err="1"/>
              <a:t>utm_content</a:t>
            </a:r>
            <a:r>
              <a:rPr lang="en-US" dirty="0"/>
              <a:t>=1704973x574819641505903592</a:t>
            </a:r>
          </a:p>
        </p:txBody>
      </p:sp>
      <p:pic>
        <p:nvPicPr>
          <p:cNvPr id="6" name="Picture 5" descr="Screen Shot 2017-04-23 at 8.42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8241"/>
            <a:ext cx="9144000" cy="4095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648" y="5494021"/>
            <a:ext cx="874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/>
              <a:t>Can the water management system also be used for in-situ mining the metals from the ash?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446187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Cement Manufacturing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Cement is manufactured from a combination of naturally occurring minerals</a:t>
            </a:r>
          </a:p>
          <a:p>
            <a:pPr lvl="1"/>
            <a:r>
              <a:rPr lang="en-US" dirty="0"/>
              <a:t>Calcium (60% by weight) mainly from limestone or calcium carbonate, silicon (20%), aluminum (10%), Iron (10%) and small amounts of other ingredients </a:t>
            </a:r>
          </a:p>
          <a:p>
            <a:r>
              <a:rPr lang="en-US" dirty="0"/>
              <a:t>They are heated in a large kiln to over 1500° C (2700° F) to convert the raw materials into clinker.</a:t>
            </a:r>
          </a:p>
          <a:p>
            <a:r>
              <a:rPr lang="en-US" dirty="0"/>
              <a:t>CO2 is generated from two different sources during the cement manufacturing process: </a:t>
            </a:r>
          </a:p>
          <a:p>
            <a:pPr lvl="1"/>
            <a:r>
              <a:rPr lang="en-US" dirty="0"/>
              <a:t>Use of fossil fuels in the burning process;</a:t>
            </a:r>
          </a:p>
          <a:p>
            <a:pPr lvl="1"/>
            <a:r>
              <a:rPr lang="en-US" dirty="0"/>
              <a:t>Calcination, when calcium carbonate is heated and broken down to calcium oxide with the release of CO2</a:t>
            </a:r>
          </a:p>
        </p:txBody>
      </p:sp>
    </p:spTree>
    <p:extLst>
      <p:ext uri="{BB962C8B-B14F-4D97-AF65-F5344CB8AC3E}">
        <p14:creationId xmlns:p14="http://schemas.microsoft.com/office/powerpoint/2010/main" val="216934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from 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5521"/>
            <a:ext cx="8229600" cy="5177963"/>
          </a:xfrm>
        </p:spPr>
        <p:txBody>
          <a:bodyPr>
            <a:noAutofit/>
          </a:bodyPr>
          <a:lstStyle/>
          <a:p>
            <a:r>
              <a:rPr lang="en-US" sz="2000" dirty="0"/>
              <a:t>According to EPA, between 900 and 1100 kg (1984 and 2425 </a:t>
            </a:r>
            <a:r>
              <a:rPr lang="en-US" sz="2000" dirty="0" err="1"/>
              <a:t>lbs</a:t>
            </a:r>
            <a:r>
              <a:rPr lang="en-US" sz="2000" dirty="0"/>
              <a:t>) of CO2 </a:t>
            </a:r>
            <a:r>
              <a:rPr lang="en-US" sz="2000" dirty="0" smtClean="0"/>
              <a:t>per 1000 </a:t>
            </a:r>
            <a:r>
              <a:rPr lang="en-US" sz="2000" dirty="0"/>
              <a:t>kg (2205 </a:t>
            </a:r>
            <a:r>
              <a:rPr lang="en-US" sz="2000" dirty="0" err="1"/>
              <a:t>lbs</a:t>
            </a:r>
            <a:r>
              <a:rPr lang="en-US" sz="2000" dirty="0"/>
              <a:t>) of </a:t>
            </a:r>
            <a:r>
              <a:rPr lang="en-US" sz="2000" dirty="0" err="1"/>
              <a:t>portland</a:t>
            </a:r>
            <a:r>
              <a:rPr lang="en-US" sz="2000" dirty="0"/>
              <a:t> cement produced in the U.S. </a:t>
            </a:r>
          </a:p>
          <a:p>
            <a:pPr lvl="1"/>
            <a:r>
              <a:rPr lang="en-US" sz="1600" dirty="0"/>
              <a:t>About 1.0 kgCO2/kg cement</a:t>
            </a:r>
          </a:p>
          <a:p>
            <a:r>
              <a:rPr lang="en-US" sz="2000" dirty="0"/>
              <a:t>According to Portland Cement Association (PCA) members, an average of 927 kg (2044 </a:t>
            </a:r>
            <a:r>
              <a:rPr lang="en-US" sz="2000" dirty="0" err="1"/>
              <a:t>lb</a:t>
            </a:r>
            <a:r>
              <a:rPr lang="en-US" sz="2000" dirty="0"/>
              <a:t>) of CO2 are emitted for every 1000 kg (2205 </a:t>
            </a:r>
            <a:r>
              <a:rPr lang="en-US" sz="2000" dirty="0" err="1"/>
              <a:t>lb</a:t>
            </a:r>
            <a:r>
              <a:rPr lang="en-US" sz="2000" dirty="0"/>
              <a:t>) of </a:t>
            </a:r>
            <a:r>
              <a:rPr lang="en-US" sz="2000" dirty="0" err="1"/>
              <a:t>portland</a:t>
            </a:r>
            <a:r>
              <a:rPr lang="en-US" sz="2000" dirty="0"/>
              <a:t> cement produced in the U.S.</a:t>
            </a:r>
          </a:p>
          <a:p>
            <a:pPr marL="742950" lvl="2" indent="-342900"/>
            <a:r>
              <a:rPr lang="en-US" sz="1800" dirty="0"/>
              <a:t>About 0.93 kgCO2/kg cement</a:t>
            </a:r>
          </a:p>
          <a:p>
            <a:r>
              <a:rPr lang="en-US" sz="2000" dirty="0"/>
              <a:t>Between 50% and 60% of </a:t>
            </a:r>
            <a:r>
              <a:rPr lang="en-US" sz="2000" dirty="0" smtClean="0"/>
              <a:t>CO2 </a:t>
            </a:r>
            <a:r>
              <a:rPr lang="en-US" sz="2000" dirty="0"/>
              <a:t>emitted is a result of calcination of calcium carbonate raw materials, a necessary part of the manufacturing process. </a:t>
            </a:r>
          </a:p>
          <a:p>
            <a:r>
              <a:rPr lang="en-US" sz="2000" dirty="0"/>
              <a:t>The remaining CO2 emitted is a result of burning fossil fuels such as coal and natural gas to heat the raw materials in the kiln.</a:t>
            </a:r>
          </a:p>
          <a:p>
            <a:r>
              <a:rPr lang="en-US" sz="2000" dirty="0" smtClean="0"/>
              <a:t>U.S</a:t>
            </a:r>
            <a:r>
              <a:rPr lang="en-US" sz="2000" dirty="0"/>
              <a:t>. cement industry accounts for </a:t>
            </a:r>
            <a:r>
              <a:rPr lang="en-US" sz="2000" dirty="0" smtClean="0"/>
              <a:t>about 1.5</a:t>
            </a:r>
            <a:r>
              <a:rPr lang="en-US" sz="2000" dirty="0"/>
              <a:t>% of U.S. CO2 emissions </a:t>
            </a:r>
          </a:p>
          <a:p>
            <a:pPr lvl="1"/>
            <a:r>
              <a:rPr lang="en-US" sz="1600" dirty="0">
                <a:hlinkClick r:id="rId2"/>
              </a:rPr>
              <a:t>https://www.nrmca.org/greenconcreteCONCRETE%20CO2%20FACT%20SHEET%20JUNE%202008.pdf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573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Cement?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About 40% of ash is now used in concrete, but if a major public infrastructure program ramps up, can we use all of it?</a:t>
            </a:r>
          </a:p>
          <a:p>
            <a:pPr lvl="1"/>
            <a:r>
              <a:rPr lang="en-US" sz="2000" dirty="0" smtClean="0"/>
              <a:t>What are the symbiotic CO2 savings?</a:t>
            </a:r>
          </a:p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128384"/>
              </p:ext>
            </p:extLst>
          </p:nvPr>
        </p:nvGraphicFramePr>
        <p:xfrm>
          <a:off x="635000" y="2440673"/>
          <a:ext cx="8051800" cy="2542540"/>
        </p:xfrm>
        <a:graphic>
          <a:graphicData uri="http://schemas.openxmlformats.org/drawingml/2006/table">
            <a:tbl>
              <a:tblPr/>
              <a:tblGrid>
                <a:gridCol w="6756400"/>
                <a:gridCol w="1295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Cement production in 2015  (tonnes)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82,800,000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kg CO2/kg cement</a:t>
                      </a:r>
                    </a:p>
                  </a:txBody>
                  <a:tcPr marL="1524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CO2 from producing cement (tonnes)</a:t>
                      </a:r>
                    </a:p>
                  </a:txBody>
                  <a:tcPr marL="1524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82,800,000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Infrastructure rebuild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Potential % increase in cement production</a:t>
                      </a:r>
                    </a:p>
                  </a:txBody>
                  <a:tcPr marL="1524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Additional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Tonnes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of cement for infrastructure</a:t>
                      </a:r>
                    </a:p>
                  </a:txBody>
                  <a:tcPr marL="1524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41,400,000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cement that could be replaced by coal ash</a:t>
                      </a:r>
                    </a:p>
                  </a:txBody>
                  <a:tcPr marL="1524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Tonnes of coal ash used</a:t>
                      </a:r>
                    </a:p>
                  </a:txBody>
                  <a:tcPr marL="1524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20,700,000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Tonnes of cement that does not have to be produced</a:t>
                      </a:r>
                    </a:p>
                  </a:txBody>
                  <a:tcPr marL="1524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20,700,000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Tonnes of CO2 offset</a:t>
                      </a:r>
                    </a:p>
                  </a:txBody>
                  <a:tcPr marL="1524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20,700,000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Tonnes of CO2 produced annualy by burning coal to make electricity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1,000,033,404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effective tonnes of CO2 produced by burning coal for electricity and using ash in cement production</a:t>
                      </a:r>
                    </a:p>
                  </a:txBody>
                  <a:tcPr marL="1524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979,333,404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CO2 savings</a:t>
                      </a:r>
                    </a:p>
                  </a:txBody>
                  <a:tcPr marL="1524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899738"/>
              </p:ext>
            </p:extLst>
          </p:nvPr>
        </p:nvGraphicFramePr>
        <p:xfrm>
          <a:off x="755650" y="5323303"/>
          <a:ext cx="7632700" cy="1173480"/>
        </p:xfrm>
        <a:graphic>
          <a:graphicData uri="http://schemas.openxmlformats.org/drawingml/2006/table">
            <a:tbl>
              <a:tblPr/>
              <a:tblGrid>
                <a:gridCol w="6337300"/>
                <a:gridCol w="1295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MWh/tonne coal burned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2.20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Tonnes ash (fly and bottom) from one tonne of coal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0.069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Ash produced (tonnes/MWh)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MWh of coal electricity produced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1,352,398,197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Tonnes of ash produced for all coal power generated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42,388,804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all coal ash produced that could be taken up by extra cement needed for infrastrcture rebuild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383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Cement </a:t>
            </a:r>
            <a:r>
              <a:rPr lang="en-US" dirty="0" smtClean="0"/>
              <a:t>Manufacturing++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ONCE the “toxic” metals have been profitably removed from the ash </a:t>
            </a:r>
            <a:r>
              <a:rPr lang="en-US" dirty="0" smtClean="0">
                <a:sym typeface="Wingdings"/>
              </a:rPr>
              <a:t>:</a:t>
            </a:r>
          </a:p>
          <a:p>
            <a:pPr lvl="1"/>
            <a:r>
              <a:rPr lang="en-US" dirty="0" smtClean="0">
                <a:sym typeface="Wingdings"/>
              </a:rPr>
              <a:t>The market for the ash itself opens up:</a:t>
            </a:r>
          </a:p>
          <a:p>
            <a:pPr lvl="2"/>
            <a:r>
              <a:rPr lang="en-US" dirty="0" smtClean="0">
                <a:sym typeface="Wingdings"/>
              </a:rPr>
              <a:t>More ash can be used in cement products</a:t>
            </a:r>
          </a:p>
          <a:p>
            <a:pPr lvl="3"/>
            <a:r>
              <a:rPr lang="en-US" dirty="0" smtClean="0">
                <a:sym typeface="Wingdings"/>
              </a:rPr>
              <a:t>The ash itself can be combined with CO2 from the stacks to create Portland cement</a:t>
            </a:r>
          </a:p>
          <a:p>
            <a:pPr lvl="4"/>
            <a:r>
              <a:rPr lang="en-US" dirty="0" smtClean="0">
                <a:sym typeface="Wingdings"/>
              </a:rPr>
              <a:t>Several startups have said they can turn CO2 into cement</a:t>
            </a:r>
          </a:p>
          <a:p>
            <a:pPr lvl="4"/>
            <a:r>
              <a:rPr lang="en-US" dirty="0" smtClean="0">
                <a:sym typeface="Wingdings"/>
              </a:rPr>
              <a:t>Western coal fly ash has </a:t>
            </a:r>
            <a:r>
              <a:rPr lang="en-US" dirty="0" err="1" smtClean="0">
                <a:sym typeface="Wingdings"/>
              </a:rPr>
              <a:t>ph</a:t>
            </a:r>
            <a:r>
              <a:rPr lang="en-US" dirty="0" smtClean="0">
                <a:sym typeface="Wingdings"/>
              </a:rPr>
              <a:t> 8-12 and can be helpful for the process if “toxic” metals removed</a:t>
            </a:r>
          </a:p>
          <a:p>
            <a:pPr lvl="2"/>
            <a:r>
              <a:rPr lang="en-US" dirty="0">
                <a:sym typeface="Wingdings"/>
              </a:rPr>
              <a:t>Potentially leading to true “economic clean coal”</a:t>
            </a:r>
          </a:p>
          <a:p>
            <a:pPr marL="914400" lvl="2" indent="0">
              <a:buNone/>
            </a:pPr>
            <a:endParaRPr lang="en-US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98493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Ultimate Symbiotic Use for 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Offshore wind slated to become big new (dominant?) power source</a:t>
            </a:r>
          </a:p>
          <a:p>
            <a:pPr lvl="1"/>
            <a:r>
              <a:rPr lang="en-US" dirty="0" smtClean="0"/>
              <a:t>Floating offshore wind turbines need 5700 tons of concrete for ballast!</a:t>
            </a:r>
          </a:p>
          <a:p>
            <a:pPr lvl="2"/>
            <a:r>
              <a:rPr lang="en-US" dirty="0" smtClean="0"/>
              <a:t>A significant part of the total turbine cost</a:t>
            </a:r>
          </a:p>
          <a:p>
            <a:r>
              <a:rPr lang="en-US" dirty="0"/>
              <a:t>Each person who uses coal based electricity generates about 17-20 </a:t>
            </a:r>
            <a:r>
              <a:rPr lang="en-US" dirty="0" smtClean="0"/>
              <a:t>tons </a:t>
            </a:r>
            <a:r>
              <a:rPr lang="en-US" dirty="0"/>
              <a:t>of fly ash a year.  </a:t>
            </a:r>
            <a:endParaRPr lang="en-US" dirty="0" smtClean="0"/>
          </a:p>
          <a:p>
            <a:pPr lvl="1"/>
            <a:r>
              <a:rPr lang="en-US" dirty="0" smtClean="0"/>
              <a:t>5700 tons of ballast need equates to electric needs of 335 </a:t>
            </a:r>
            <a:r>
              <a:rPr lang="en-US" dirty="0"/>
              <a:t>people x 2kW </a:t>
            </a:r>
            <a:r>
              <a:rPr lang="en-US" dirty="0" err="1"/>
              <a:t>avg</a:t>
            </a:r>
            <a:r>
              <a:rPr lang="en-US" dirty="0"/>
              <a:t> power = 670 kW continuous.  </a:t>
            </a:r>
            <a:endParaRPr lang="en-US" dirty="0" smtClean="0"/>
          </a:p>
          <a:p>
            <a:pPr lvl="1"/>
            <a:r>
              <a:rPr lang="en-US" dirty="0" smtClean="0"/>
              <a:t>Offshore </a:t>
            </a:r>
            <a:r>
              <a:rPr lang="en-US" dirty="0"/>
              <a:t>wind capacity factor 40% </a:t>
            </a:r>
            <a:r>
              <a:rPr lang="en-US" dirty="0" smtClean="0"/>
              <a:t>or 1.7 </a:t>
            </a:r>
            <a:r>
              <a:rPr lang="en-US" dirty="0"/>
              <a:t>MW nameplate </a:t>
            </a:r>
            <a:r>
              <a:rPr lang="en-US" dirty="0" smtClean="0"/>
              <a:t>power</a:t>
            </a:r>
          </a:p>
          <a:p>
            <a:pPr lvl="2"/>
            <a:r>
              <a:rPr lang="en-US" dirty="0" smtClean="0"/>
              <a:t>Most offshore wind </a:t>
            </a:r>
            <a:r>
              <a:rPr lang="en-US" dirty="0"/>
              <a:t>will be 5 </a:t>
            </a:r>
            <a:r>
              <a:rPr lang="en-US" dirty="0" smtClean="0"/>
              <a:t>MW machines</a:t>
            </a:r>
            <a:endParaRPr lang="en-US" dirty="0"/>
          </a:p>
          <a:p>
            <a:r>
              <a:rPr lang="en-US" dirty="0" smtClean="0"/>
              <a:t>These </a:t>
            </a:r>
            <a:r>
              <a:rPr lang="en-US" dirty="0"/>
              <a:t>a market for at least a third of the fly ash </a:t>
            </a:r>
            <a:r>
              <a:rPr lang="en-US" dirty="0" smtClean="0"/>
              <a:t>to be used “as is” rather than be landfilled</a:t>
            </a:r>
          </a:p>
          <a:p>
            <a:pPr lvl="1"/>
            <a:r>
              <a:rPr lang="en-US" dirty="0" smtClean="0"/>
              <a:t>It probably does not even need to be cleaned up of heavy metals</a:t>
            </a:r>
          </a:p>
          <a:p>
            <a:pPr lvl="2"/>
            <a:r>
              <a:rPr lang="en-US" dirty="0" smtClean="0"/>
              <a:t>Other than to extract them to sell and extract even more value!</a:t>
            </a:r>
          </a:p>
          <a:p>
            <a:r>
              <a:rPr lang="en-US" dirty="0" smtClean="0"/>
              <a:t>“</a:t>
            </a:r>
            <a:r>
              <a:rPr lang="en-US" dirty="0"/>
              <a:t>F</a:t>
            </a:r>
            <a:r>
              <a:rPr lang="en-US" dirty="0" smtClean="0"/>
              <a:t>ree</a:t>
            </a:r>
            <a:r>
              <a:rPr lang="en-US" dirty="0"/>
              <a:t>” </a:t>
            </a:r>
            <a:r>
              <a:rPr lang="en-US" dirty="0" smtClean="0"/>
              <a:t>ballast, a perfect </a:t>
            </a:r>
            <a:r>
              <a:rPr lang="en-US" dirty="0"/>
              <a:t>symbiotic use</a:t>
            </a:r>
            <a:r>
              <a:rPr lang="en-US" dirty="0" smtClean="0"/>
              <a:t>!</a:t>
            </a:r>
            <a:endParaRPr lang="en-US" dirty="0"/>
          </a:p>
          <a:p>
            <a:pPr lvl="1"/>
            <a:r>
              <a:rPr lang="en-US" dirty="0" smtClean="0"/>
              <a:t>Coal and coal power companies should invest in offshore wind!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19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Ash =&gt; Ballast!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Coal industry as part of its long term evolution should be investing in offshore wind</a:t>
            </a:r>
          </a:p>
          <a:p>
            <a:pPr lvl="1"/>
            <a:r>
              <a:rPr lang="en-US" dirty="0" smtClean="0"/>
              <a:t>Their turbines will be much cheaper because of ballast savings: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612464"/>
              </p:ext>
            </p:extLst>
          </p:nvPr>
        </p:nvGraphicFramePr>
        <p:xfrm>
          <a:off x="1676400" y="3313608"/>
          <a:ext cx="5791200" cy="1564640"/>
        </p:xfrm>
        <a:graphic>
          <a:graphicData uri="http://schemas.openxmlformats.org/drawingml/2006/table">
            <a:tbl>
              <a:tblPr/>
              <a:tblGrid>
                <a:gridCol w="4648200"/>
                <a:gridCol w="1143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Tonnes of Ballast required per floating offshore wind turbine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$/tonne concrete for ballast</a:t>
                      </a:r>
                    </a:p>
                  </a:txBody>
                  <a:tcPr marL="1524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$100.00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Nameplate power capacity of oofshore wind turbine (MW)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GWs of installed offshore wind per year goal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Units to be installed per year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Tonnes of ash per year for ballast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5,700,000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of fly ash produced per year that can be used by offshore wind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Potential value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$570,000,000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752598"/>
              </p:ext>
            </p:extLst>
          </p:nvPr>
        </p:nvGraphicFramePr>
        <p:xfrm>
          <a:off x="1676400" y="5260541"/>
          <a:ext cx="5753100" cy="1564640"/>
        </p:xfrm>
        <a:graphic>
          <a:graphicData uri="http://schemas.openxmlformats.org/drawingml/2006/table">
            <a:tbl>
              <a:tblPr/>
              <a:tblGrid>
                <a:gridCol w="49276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kWhr/person per day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Tonnes of ash/person per year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Nameplate size of Floating Wind Turbine turbine (MW)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Tonnes of ballast needed per FWT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5,700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Capacity factor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kWhr per day from turbine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people served by turbine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2000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years people's ash needed to meet turbine ballast needs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 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1343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556"/>
            <a:ext cx="8229600" cy="642025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it-IT" sz="3600" dirty="0" smtClean="0"/>
              <a:t>The White Cliffs of Dover</a:t>
            </a:r>
            <a:br>
              <a:rPr lang="it-IT" sz="3600" dirty="0" smtClean="0"/>
            </a:br>
            <a:r>
              <a:rPr lang="it-IT" dirty="0" smtClean="0"/>
              <a:t> </a:t>
            </a:r>
            <a:r>
              <a:rPr lang="it-IT" sz="2200" dirty="0" smtClean="0"/>
              <a:t>Storing CO</a:t>
            </a:r>
            <a:r>
              <a:rPr lang="it-IT" sz="2200" baseline="-25000" dirty="0" smtClean="0"/>
              <a:t>2</a:t>
            </a:r>
            <a:r>
              <a:rPr lang="it-IT" sz="2200" dirty="0" smtClean="0"/>
              <a:t> in Useful Products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0593"/>
            <a:ext cx="8229600" cy="551557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600" dirty="0" smtClean="0"/>
              <a:t>Challenge: </a:t>
            </a:r>
          </a:p>
          <a:p>
            <a:pPr>
              <a:buNone/>
            </a:pPr>
            <a:endParaRPr lang="en-US" sz="1100" dirty="0" smtClean="0"/>
          </a:p>
          <a:p>
            <a:r>
              <a:rPr lang="en-US" sz="2600" dirty="0" smtClean="0"/>
              <a:t>While several technologies exist for carbon capture and storage (CCS) cost effectiveness and concerns about long term storage stability remain key issues</a:t>
            </a:r>
          </a:p>
          <a:p>
            <a:r>
              <a:rPr lang="en-US" sz="2600" dirty="0" smtClean="0"/>
              <a:t>In the case of cement. Making one ton of cement results in the emission of about one ton of CO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or more, depending on the process</a:t>
            </a:r>
          </a:p>
          <a:p>
            <a:endParaRPr lang="en-US" sz="1000" dirty="0" smtClean="0"/>
          </a:p>
          <a:p>
            <a:pPr>
              <a:buNone/>
            </a:pPr>
            <a:r>
              <a:rPr lang="it-IT" sz="2600" dirty="0" smtClean="0"/>
              <a:t>Opportunity:</a:t>
            </a:r>
          </a:p>
          <a:p>
            <a:pPr>
              <a:buNone/>
            </a:pPr>
            <a:endParaRPr lang="en-US" sz="1100" dirty="0" smtClean="0"/>
          </a:p>
          <a:p>
            <a:r>
              <a:rPr lang="en-US" sz="2600" dirty="0" smtClean="0"/>
              <a:t>Mineral carbonation (turning CO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 into carbonic acid and then making carbonates) could be a compelling alternative, especially if some of the costs could be offset by incorporating the end product into “green” building materials or cements</a:t>
            </a:r>
          </a:p>
          <a:p>
            <a:r>
              <a:rPr lang="en-US" sz="2600" dirty="0" smtClean="0"/>
              <a:t>These products would need regulators approval and, more importantly, being accepted by the building industry and consumers. </a:t>
            </a:r>
          </a:p>
          <a:p>
            <a:r>
              <a:rPr lang="en-US" sz="2600" dirty="0" smtClean="0"/>
              <a:t>Key will be ensuring that they have the same properties and similar economics</a:t>
            </a:r>
          </a:p>
          <a:p>
            <a:endParaRPr lang="en-US" sz="1100" dirty="0" smtClean="0"/>
          </a:p>
          <a:p>
            <a:pPr>
              <a:buNone/>
            </a:pPr>
            <a:r>
              <a:rPr lang="en-US" sz="2600" dirty="0" smtClean="0"/>
              <a:t>Value Proposition: </a:t>
            </a:r>
          </a:p>
          <a:p>
            <a:pPr>
              <a:buNone/>
            </a:pPr>
            <a:endParaRPr lang="en-US" sz="1100" dirty="0" smtClean="0"/>
          </a:p>
          <a:p>
            <a:r>
              <a:rPr lang="en-US" sz="2600" dirty="0" smtClean="0"/>
              <a:t>Several technologies are being studied, but regardless of the process heavy metal content will need to meet specific standards, and again the ability to profitably remove them will be key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“Renewable” Coal?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Most countries in the world think coal by itself is too dirty for the environment</a:t>
            </a:r>
          </a:p>
          <a:p>
            <a:pPr lvl="1"/>
            <a:r>
              <a:rPr lang="en-US" dirty="0" smtClean="0"/>
              <a:t>Yet many still burn it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ost forecasts show that in the next several decades coal use will be a small fraction of todays</a:t>
            </a:r>
          </a:p>
          <a:p>
            <a:pPr lvl="2"/>
            <a:r>
              <a:rPr lang="en-US" dirty="0" smtClean="0"/>
              <a:t>Wind, solar, and batteries just keep coming down in price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Are there other opportunities coal can enable that make the </a:t>
            </a:r>
            <a:r>
              <a:rPr lang="en-US" i="1" dirty="0" smtClean="0"/>
              <a:t>system</a:t>
            </a:r>
            <a:r>
              <a:rPr lang="en-US" dirty="0" smtClean="0"/>
              <a:t> more valuable</a:t>
            </a:r>
          </a:p>
          <a:p>
            <a:pPr lvl="1"/>
            <a:r>
              <a:rPr lang="en-US" dirty="0" smtClean="0"/>
              <a:t>Opportunities that will help evolve today’s coal companies into tomorrow’s renewable companies? </a:t>
            </a:r>
          </a:p>
          <a:p>
            <a:pPr lvl="2"/>
            <a:r>
              <a:rPr lang="en-US" dirty="0" smtClean="0"/>
              <a:t>Symbiotic opportunities:</a:t>
            </a:r>
          </a:p>
          <a:p>
            <a:pPr lvl="2"/>
            <a:r>
              <a:rPr lang="en-US" dirty="0" smtClean="0"/>
              <a:t>Abandoned coal mines as reservoirs for pumped hydro energy storage </a:t>
            </a:r>
          </a:p>
          <a:p>
            <a:pPr lvl="2"/>
            <a:r>
              <a:rPr lang="en-US" dirty="0"/>
              <a:t>Extract “toxic” metals for industrial use</a:t>
            </a:r>
          </a:p>
          <a:p>
            <a:pPr lvl="2"/>
            <a:r>
              <a:rPr lang="en-US" dirty="0" smtClean="0"/>
              <a:t>Make cement from CO</a:t>
            </a:r>
            <a:r>
              <a:rPr lang="en-US" sz="2300" dirty="0" smtClean="0"/>
              <a:t>2</a:t>
            </a:r>
            <a:r>
              <a:rPr lang="en-US" dirty="0" smtClean="0"/>
              <a:t> and fly ash</a:t>
            </a:r>
          </a:p>
          <a:p>
            <a:pPr lvl="2"/>
            <a:r>
              <a:rPr lang="en-US" dirty="0" smtClean="0"/>
              <a:t>Use fly ash as ballast in floating offshore wind turbines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53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current </a:t>
            </a:r>
            <a:r>
              <a:rPr lang="en-US" dirty="0"/>
              <a:t>administration </a:t>
            </a:r>
            <a:r>
              <a:rPr lang="en-US" dirty="0" smtClean="0"/>
              <a:t>and the Coal industry should strongly support wind </a:t>
            </a:r>
            <a:r>
              <a:rPr lang="en-US" dirty="0"/>
              <a:t>and solar to go with </a:t>
            </a:r>
            <a:r>
              <a:rPr lang="en-US" dirty="0" smtClean="0"/>
              <a:t>coal mines that are turned into pumped hydro storage batteries!</a:t>
            </a:r>
          </a:p>
          <a:p>
            <a:pPr lvl="1"/>
            <a:r>
              <a:rPr lang="en-US" dirty="0" smtClean="0"/>
              <a:t>Coal ash mined for strategic minerals and used ash used in concrete to rebuild infrastructure</a:t>
            </a:r>
          </a:p>
          <a:p>
            <a:r>
              <a:rPr lang="en-US" dirty="0" smtClean="0"/>
              <a:t>Help coal companies and coal property owners to evolve into </a:t>
            </a:r>
            <a:r>
              <a:rPr lang="en-US" dirty="0"/>
              <a:t>renewables!  </a:t>
            </a:r>
            <a:endParaRPr lang="en-US" dirty="0" smtClean="0"/>
          </a:p>
          <a:p>
            <a:r>
              <a:rPr lang="en-US" dirty="0" smtClean="0"/>
              <a:t>READ Andy Grove’s Book “</a:t>
            </a:r>
            <a:r>
              <a:rPr lang="en-US" dirty="0"/>
              <a:t>Only the </a:t>
            </a:r>
            <a:r>
              <a:rPr lang="en-US" dirty="0" smtClean="0"/>
              <a:t>Paranoid </a:t>
            </a:r>
            <a:r>
              <a:rPr lang="en-US" dirty="0"/>
              <a:t>Survive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want coal companies and coal property owners to be like Intel!  </a:t>
            </a:r>
            <a:endParaRPr lang="en-US" dirty="0" smtClean="0"/>
          </a:p>
          <a:p>
            <a:r>
              <a:rPr lang="en-US" dirty="0" smtClean="0"/>
              <a:t>Coal-based companies have </a:t>
            </a:r>
            <a:r>
              <a:rPr lang="en-US" dirty="0"/>
              <a:t>expertise at mining </a:t>
            </a:r>
            <a:endParaRPr lang="en-US" dirty="0" smtClean="0"/>
          </a:p>
          <a:p>
            <a:pPr lvl="1"/>
            <a:r>
              <a:rPr lang="en-US" dirty="0"/>
              <a:t>L</a:t>
            </a:r>
            <a:r>
              <a:rPr lang="en-US" dirty="0" smtClean="0"/>
              <a:t>ike </a:t>
            </a:r>
            <a:r>
              <a:rPr lang="en-US" dirty="0"/>
              <a:t>Intel did in semiconductor processes to make memory, and they re-tooled for microprocessors using existing plants and </a:t>
            </a:r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4114" y="5788953"/>
            <a:ext cx="8302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See following slides for deeper discussion of the different “toxic” metals and their uses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75411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@</a:t>
            </a:r>
            <a:r>
              <a:rPr lang="en-US" dirty="0" err="1" smtClean="0"/>
              <a:t>ahslocum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7756" y="1438635"/>
            <a:ext cx="3830518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4/17/2017</a:t>
            </a:r>
          </a:p>
          <a:p>
            <a:r>
              <a:rPr lang="en-US" dirty="0" smtClean="0"/>
              <a:t>Dig </a:t>
            </a:r>
            <a:r>
              <a:rPr lang="en-US" dirty="0"/>
              <a:t>out the coal</a:t>
            </a:r>
          </a:p>
          <a:p>
            <a:r>
              <a:rPr lang="en-US" dirty="0"/>
              <a:t>And leave not just a deep hole</a:t>
            </a:r>
          </a:p>
          <a:p>
            <a:r>
              <a:rPr lang="en-US" dirty="0"/>
              <a:t>But make a big tank</a:t>
            </a:r>
          </a:p>
          <a:p>
            <a:r>
              <a:rPr lang="en-US" dirty="0"/>
              <a:t>For pumped hydropower in the bank!</a:t>
            </a:r>
          </a:p>
          <a:p>
            <a:r>
              <a:rPr lang="en-US" dirty="0"/>
              <a:t>1/</a:t>
            </a:r>
            <a:r>
              <a:rPr lang="en-US" dirty="0">
                <a:sym typeface="Wingdings"/>
              </a:rPr>
              <a:t></a:t>
            </a:r>
            <a:r>
              <a:rPr lang="en-US" dirty="0"/>
              <a:t> =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14900" y="3221612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4/17/2017</a:t>
            </a:r>
          </a:p>
          <a:p>
            <a:r>
              <a:rPr lang="en-US" dirty="0"/>
              <a:t>Dig the Coal </a:t>
            </a:r>
          </a:p>
          <a:p>
            <a:r>
              <a:rPr lang="en-US" dirty="0"/>
              <a:t>And not just make a hole</a:t>
            </a:r>
          </a:p>
          <a:p>
            <a:r>
              <a:rPr lang="en-US" dirty="0"/>
              <a:t>There is value in the ash</a:t>
            </a:r>
          </a:p>
          <a:p>
            <a:r>
              <a:rPr lang="en-US" dirty="0"/>
              <a:t>Think and turn it into </a:t>
            </a:r>
            <a:r>
              <a:rPr lang="en-US" dirty="0" smtClean="0"/>
              <a:t>cash</a:t>
            </a:r>
          </a:p>
          <a:p>
            <a:r>
              <a:rPr lang="en-US" dirty="0"/>
              <a:t>1/</a:t>
            </a:r>
            <a:r>
              <a:rPr lang="en-US" dirty="0">
                <a:sym typeface="Wingdings"/>
              </a:rPr>
              <a:t></a:t>
            </a:r>
            <a:r>
              <a:rPr lang="en-US" dirty="0"/>
              <a:t> = </a:t>
            </a:r>
            <a:r>
              <a:rPr lang="en-US" dirty="0" smtClean="0">
                <a:sym typeface="Wingdings"/>
              </a:rPr>
              <a:t>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27861" y="1394419"/>
            <a:ext cx="42496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4/17/2017</a:t>
            </a:r>
          </a:p>
          <a:p>
            <a:r>
              <a:rPr lang="en-US" dirty="0"/>
              <a:t>What’s is coal ash to extract?</a:t>
            </a:r>
          </a:p>
          <a:p>
            <a:r>
              <a:rPr lang="en-US" dirty="0"/>
              <a:t>Rare metals to be exact</a:t>
            </a:r>
          </a:p>
          <a:p>
            <a:r>
              <a:rPr lang="en-US" dirty="0"/>
              <a:t>And also make cement</a:t>
            </a:r>
          </a:p>
          <a:p>
            <a:r>
              <a:rPr lang="en-US" dirty="0"/>
              <a:t>Harvest every single </a:t>
            </a:r>
            <a:r>
              <a:rPr lang="en-US" dirty="0" smtClean="0"/>
              <a:t>cent</a:t>
            </a:r>
          </a:p>
          <a:p>
            <a:r>
              <a:rPr lang="en-US" dirty="0"/>
              <a:t>1/</a:t>
            </a:r>
            <a:r>
              <a:rPr lang="en-US" dirty="0">
                <a:sym typeface="Wingdings"/>
              </a:rPr>
              <a:t></a:t>
            </a:r>
            <a:r>
              <a:rPr lang="en-US" dirty="0"/>
              <a:t> = </a:t>
            </a:r>
            <a:r>
              <a:rPr lang="en-US" dirty="0">
                <a:sym typeface="Wingdings"/>
              </a:rPr>
              <a:t>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67756" y="3267437"/>
            <a:ext cx="3585922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4/26/2017</a:t>
            </a:r>
          </a:p>
          <a:p>
            <a:r>
              <a:rPr lang="en-US" dirty="0" smtClean="0"/>
              <a:t>Stay </a:t>
            </a:r>
            <a:r>
              <a:rPr lang="en-US" dirty="0"/>
              <a:t>ahead of the pack</a:t>
            </a:r>
          </a:p>
          <a:p>
            <a:r>
              <a:rPr lang="en-US" dirty="0"/>
              <a:t>Evolve smoke up a stack</a:t>
            </a:r>
          </a:p>
          <a:p>
            <a:r>
              <a:rPr lang="en-US" dirty="0"/>
              <a:t>Lead, follow, or get out of the way</a:t>
            </a:r>
          </a:p>
          <a:p>
            <a:r>
              <a:rPr lang="en-US" dirty="0"/>
              <a:t>Renewable’s are here to stay</a:t>
            </a:r>
          </a:p>
          <a:p>
            <a:r>
              <a:rPr lang="en-US" dirty="0"/>
              <a:t>1/</a:t>
            </a:r>
            <a:r>
              <a:rPr lang="en-US" dirty="0">
                <a:sym typeface="Wingdings"/>
              </a:rPr>
              <a:t></a:t>
            </a:r>
            <a:r>
              <a:rPr lang="en-US" dirty="0"/>
              <a:t> =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58469" y="5103673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5/11/2017</a:t>
            </a:r>
          </a:p>
          <a:p>
            <a:r>
              <a:rPr lang="en-US" dirty="0"/>
              <a:t>Robber barons beware</a:t>
            </a:r>
          </a:p>
          <a:p>
            <a:r>
              <a:rPr lang="en-US" dirty="0"/>
              <a:t>Physics doesn’t care</a:t>
            </a:r>
          </a:p>
          <a:p>
            <a:r>
              <a:rPr lang="en-US" dirty="0"/>
              <a:t>Stick to the old carbon way</a:t>
            </a:r>
          </a:p>
          <a:p>
            <a:r>
              <a:rPr lang="en-US" dirty="0"/>
              <a:t>And you will rue the day</a:t>
            </a:r>
          </a:p>
          <a:p>
            <a:r>
              <a:rPr lang="en-US" dirty="0"/>
              <a:t>1/</a:t>
            </a:r>
            <a:r>
              <a:rPr lang="en-US" dirty="0">
                <a:sym typeface="Wingdings"/>
              </a:rPr>
              <a:t></a:t>
            </a:r>
            <a:r>
              <a:rPr lang="en-US" dirty="0"/>
              <a:t> =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14900" y="5103673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5/2/2017</a:t>
            </a:r>
          </a:p>
          <a:p>
            <a:r>
              <a:rPr lang="en-US" dirty="0"/>
              <a:t>Stay ahead of the pack</a:t>
            </a:r>
          </a:p>
          <a:p>
            <a:r>
              <a:rPr lang="en-US" dirty="0"/>
              <a:t>Don’t just blow smoke up a stack</a:t>
            </a:r>
          </a:p>
          <a:p>
            <a:r>
              <a:rPr lang="en-US" dirty="0"/>
              <a:t>Lead, follow, or get out the Way</a:t>
            </a:r>
          </a:p>
          <a:p>
            <a:r>
              <a:rPr lang="en-US" dirty="0"/>
              <a:t>Renewable’s R here to stay</a:t>
            </a:r>
          </a:p>
          <a:p>
            <a:r>
              <a:rPr lang="en-US" dirty="0"/>
              <a:t>1/</a:t>
            </a:r>
            <a:r>
              <a:rPr lang="en-US" dirty="0">
                <a:sym typeface="Wingdings"/>
              </a:rPr>
              <a:t></a:t>
            </a:r>
            <a:r>
              <a:rPr lang="en-US" dirty="0"/>
              <a:t> =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15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Arsenic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5521"/>
            <a:ext cx="8229600" cy="532050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Arsenic metal is critical for manufacture of semiconductors in US</a:t>
            </a:r>
          </a:p>
          <a:p>
            <a:pPr lvl="1"/>
            <a:r>
              <a:rPr lang="en-US" dirty="0" smtClean="0"/>
              <a:t>40% (about 2000 </a:t>
            </a:r>
            <a:r>
              <a:rPr lang="en-US" dirty="0" err="1" smtClean="0"/>
              <a:t>tonnes</a:t>
            </a:r>
            <a:r>
              <a:rPr lang="en-US" dirty="0" smtClean="0"/>
              <a:t>) used in semiconductors</a:t>
            </a:r>
          </a:p>
          <a:p>
            <a:pPr lvl="2"/>
            <a:r>
              <a:rPr lang="en-US" dirty="0">
                <a:hlinkClick r:id="rId2"/>
              </a:rPr>
              <a:t>https://minerals.usgs.gov/minerals/pubs/commodity/arsenic/myb1-2011-</a:t>
            </a:r>
            <a:r>
              <a:rPr lang="en-US" dirty="0" smtClean="0">
                <a:hlinkClick r:id="rId2"/>
              </a:rPr>
              <a:t>arsen.pdf</a:t>
            </a:r>
            <a:r>
              <a:rPr lang="en-US" dirty="0" smtClean="0"/>
              <a:t> </a:t>
            </a:r>
          </a:p>
          <a:p>
            <a:r>
              <a:rPr lang="en-US" dirty="0" smtClean="0"/>
              <a:t>Arsenic </a:t>
            </a:r>
            <a:r>
              <a:rPr lang="en-US" dirty="0"/>
              <a:t>is in the preservation of wood in the form of </a:t>
            </a:r>
            <a:r>
              <a:rPr lang="en-US" dirty="0" err="1"/>
              <a:t>chromated</a:t>
            </a:r>
            <a:r>
              <a:rPr lang="en-US" dirty="0"/>
              <a:t> copper arsenate (CCA)</a:t>
            </a:r>
          </a:p>
          <a:p>
            <a:pPr lvl="1"/>
            <a:r>
              <a:rPr lang="en-US" dirty="0"/>
              <a:t>CCA accounts for about 90 percent of all the arsenic used in the United States. </a:t>
            </a:r>
          </a:p>
          <a:p>
            <a:pPr lvl="1"/>
            <a:r>
              <a:rPr lang="en-US" dirty="0"/>
              <a:t>It is added to wood used </a:t>
            </a:r>
            <a:r>
              <a:rPr lang="en-US" dirty="0" smtClean="0"/>
              <a:t>in houses </a:t>
            </a:r>
            <a:r>
              <a:rPr lang="en-US" dirty="0"/>
              <a:t>and other wooden structures. </a:t>
            </a:r>
          </a:p>
          <a:p>
            <a:r>
              <a:rPr lang="en-US" dirty="0"/>
              <a:t>Most commercial arsenic is obtained by heating </a:t>
            </a:r>
            <a:r>
              <a:rPr lang="en-US" dirty="0" err="1"/>
              <a:t>arsenopyrite</a:t>
            </a:r>
            <a:endParaRPr lang="en-US" dirty="0"/>
          </a:p>
          <a:p>
            <a:pPr lvl="1"/>
            <a:r>
              <a:rPr lang="en-US" dirty="0"/>
              <a:t>Arsenic is mined in China, Chile, Russia, Mexico, and the Philippines</a:t>
            </a:r>
          </a:p>
          <a:p>
            <a:pPr lvl="2"/>
            <a:r>
              <a:rPr lang="en-US" dirty="0"/>
              <a:t>4,910 </a:t>
            </a:r>
            <a:r>
              <a:rPr lang="en-US" dirty="0" err="1" smtClean="0"/>
              <a:t>tonnes</a:t>
            </a:r>
            <a:r>
              <a:rPr lang="en-US" dirty="0" smtClean="0"/>
              <a:t> used un US </a:t>
            </a:r>
            <a:r>
              <a:rPr lang="en-US" dirty="0"/>
              <a:t>in 2011</a:t>
            </a:r>
            <a:r>
              <a:rPr lang="en-US" dirty="0" smtClean="0"/>
              <a:t>,</a:t>
            </a:r>
          </a:p>
          <a:p>
            <a:pPr lvl="3"/>
            <a:r>
              <a:rPr lang="en-US" dirty="0">
                <a:hlinkClick r:id="rId2"/>
              </a:rPr>
              <a:t>https://minerals.usgs.gov/minerals/pubs/commodity/arsenic/myb1-2011-</a:t>
            </a:r>
            <a:r>
              <a:rPr lang="en-US" dirty="0" smtClean="0">
                <a:hlinkClick r:id="rId2"/>
              </a:rPr>
              <a:t>arsen.pdf</a:t>
            </a:r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 smtClean="0"/>
              <a:t>In </a:t>
            </a:r>
            <a:r>
              <a:rPr lang="en-US" dirty="0"/>
              <a:t>2011, the United States produced no arsenic and relied mainly on Morocco and </a:t>
            </a:r>
            <a:r>
              <a:rPr lang="en-US" dirty="0" smtClean="0"/>
              <a:t>China</a:t>
            </a:r>
            <a:endParaRPr lang="en-US" dirty="0"/>
          </a:p>
          <a:p>
            <a:pPr lvl="1"/>
            <a:r>
              <a:rPr lang="en-US" dirty="0"/>
              <a:t>Why are we importing Arsenic when we could get it from coal ash?</a:t>
            </a:r>
          </a:p>
          <a:p>
            <a:pPr lvl="2"/>
            <a:r>
              <a:rPr lang="en-US" dirty="0"/>
              <a:t>3000 </a:t>
            </a:r>
            <a:r>
              <a:rPr lang="en-US" dirty="0" err="1"/>
              <a:t>tonnes</a:t>
            </a:r>
            <a:r>
              <a:rPr lang="en-US" dirty="0"/>
              <a:t> / year from potential from coal ash</a:t>
            </a:r>
          </a:p>
          <a:p>
            <a:pPr lvl="2"/>
            <a:r>
              <a:rPr lang="en-US" dirty="0" smtClean="0"/>
              <a:t>$4.5 </a:t>
            </a:r>
            <a:r>
              <a:rPr lang="en-US" dirty="0"/>
              <a:t>million / year </a:t>
            </a:r>
            <a:r>
              <a:rPr lang="en-US" dirty="0" smtClean="0"/>
              <a:t>potential revenue from direct sale</a:t>
            </a:r>
          </a:p>
          <a:p>
            <a:pPr lvl="3"/>
            <a:r>
              <a:rPr lang="en-US" dirty="0" smtClean="0"/>
              <a:t>How much does the value of coal ash for use in other products increase when the arsenic is removed?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4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Beryllium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Beryllium is a light metal with the highest melting point, high </a:t>
            </a:r>
            <a:r>
              <a:rPr lang="en-US" dirty="0" smtClean="0"/>
              <a:t>conductivity, </a:t>
            </a:r>
            <a:r>
              <a:rPr lang="en-US" dirty="0"/>
              <a:t>and corrosion resistance</a:t>
            </a:r>
          </a:p>
          <a:p>
            <a:pPr lvl="1"/>
            <a:r>
              <a:rPr lang="en-US" dirty="0"/>
              <a:t>Primarily used in electrical applications (35% consumer and industrial)</a:t>
            </a:r>
          </a:p>
          <a:p>
            <a:pPr lvl="1"/>
            <a:r>
              <a:rPr lang="en-US" dirty="0"/>
              <a:t>In alloys for aerospace and other high performance (~30%)</a:t>
            </a:r>
          </a:p>
          <a:p>
            <a:r>
              <a:rPr lang="en-US" dirty="0"/>
              <a:t>Most commercial beryllium is produced from Beryl through energy intensive sintering or melting </a:t>
            </a:r>
          </a:p>
          <a:p>
            <a:pPr lvl="1"/>
            <a:r>
              <a:rPr lang="en-US" dirty="0"/>
              <a:t>Produced in US, Russia, China, Kazakhstan, US is neutral on production/consumption</a:t>
            </a:r>
          </a:p>
          <a:p>
            <a:pPr lvl="1"/>
            <a:r>
              <a:rPr lang="en-US" dirty="0"/>
              <a:t>250 </a:t>
            </a:r>
            <a:r>
              <a:rPr lang="en-US" dirty="0" err="1"/>
              <a:t>tonnes</a:t>
            </a:r>
            <a:r>
              <a:rPr lang="en-US" dirty="0"/>
              <a:t> used in US </a:t>
            </a:r>
            <a:r>
              <a:rPr lang="en-US" dirty="0" smtClean="0"/>
              <a:t>2015</a:t>
            </a:r>
          </a:p>
          <a:p>
            <a:pPr lvl="2"/>
            <a:r>
              <a:rPr lang="en-US" dirty="0" smtClean="0"/>
              <a:t>If more available, </a:t>
            </a:r>
            <a:r>
              <a:rPr lang="en-US" dirty="0" err="1" smtClean="0"/>
              <a:t>BeCu</a:t>
            </a:r>
            <a:r>
              <a:rPr lang="en-US" dirty="0" smtClean="0"/>
              <a:t> alloys could be more widely used</a:t>
            </a:r>
            <a:endParaRPr lang="en-US" dirty="0"/>
          </a:p>
          <a:p>
            <a:pPr lvl="1"/>
            <a:r>
              <a:rPr lang="en-US" dirty="0"/>
              <a:t>Why are we mining when we could get it from coal ash?</a:t>
            </a:r>
          </a:p>
          <a:p>
            <a:pPr lvl="1"/>
            <a:r>
              <a:rPr lang="en-US" dirty="0"/>
              <a:t>2500 </a:t>
            </a:r>
            <a:r>
              <a:rPr lang="en-US" dirty="0" err="1"/>
              <a:t>tonnes</a:t>
            </a:r>
            <a:r>
              <a:rPr lang="en-US" dirty="0"/>
              <a:t> / year from potential from coal ash</a:t>
            </a:r>
          </a:p>
          <a:p>
            <a:pPr lvl="1"/>
            <a:r>
              <a:rPr lang="en-US" dirty="0"/>
              <a:t>$1.2 billion/ year revenue if you could sell it </a:t>
            </a:r>
            <a:r>
              <a:rPr lang="en-US" dirty="0" smtClean="0"/>
              <a:t>all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65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Boron is </a:t>
            </a:r>
            <a:r>
              <a:rPr lang="en-US" dirty="0"/>
              <a:t>a metalloid used in glass, steel, and soap </a:t>
            </a:r>
          </a:p>
          <a:p>
            <a:pPr lvl="1"/>
            <a:r>
              <a:rPr lang="en-US" dirty="0"/>
              <a:t>80% as borates for glass and ceramics</a:t>
            </a:r>
          </a:p>
          <a:p>
            <a:pPr lvl="1"/>
            <a:r>
              <a:rPr lang="en-US" dirty="0"/>
              <a:t>Also preservative for wood and meat or fertilizer</a:t>
            </a:r>
          </a:p>
          <a:p>
            <a:pPr lvl="1"/>
            <a:r>
              <a:rPr lang="en-US" dirty="0"/>
              <a:t>High purity used for semiconductor doping</a:t>
            </a:r>
          </a:p>
          <a:p>
            <a:r>
              <a:rPr lang="en-US" dirty="0"/>
              <a:t>Most commercial Boron from open pit or solution mining</a:t>
            </a:r>
          </a:p>
          <a:p>
            <a:pPr lvl="1"/>
            <a:r>
              <a:rPr lang="en-US" dirty="0"/>
              <a:t>Us is net exporter of Boron</a:t>
            </a:r>
          </a:p>
          <a:p>
            <a:pPr lvl="1"/>
            <a:r>
              <a:rPr lang="en-US" dirty="0"/>
              <a:t>Imports (borates) from Turkey (73%), Bolivia (13%)</a:t>
            </a:r>
          </a:p>
          <a:p>
            <a:pPr lvl="1"/>
            <a:r>
              <a:rPr lang="en-US" dirty="0"/>
              <a:t>100,000 </a:t>
            </a:r>
            <a:r>
              <a:rPr lang="en-US" dirty="0" err="1"/>
              <a:t>tonnes</a:t>
            </a:r>
            <a:r>
              <a:rPr lang="en-US" dirty="0"/>
              <a:t> used in US in 2000</a:t>
            </a:r>
          </a:p>
          <a:p>
            <a:pPr lvl="1"/>
            <a:r>
              <a:rPr lang="en-US" dirty="0"/>
              <a:t>Why are we mining when we could get it from coal ash?</a:t>
            </a:r>
          </a:p>
          <a:p>
            <a:pPr lvl="1"/>
            <a:r>
              <a:rPr lang="en-US" dirty="0"/>
              <a:t>8,000 </a:t>
            </a:r>
            <a:r>
              <a:rPr lang="en-US" dirty="0" err="1"/>
              <a:t>tonnes</a:t>
            </a:r>
            <a:r>
              <a:rPr lang="en-US" dirty="0"/>
              <a:t> / year from potential from coal ash</a:t>
            </a:r>
          </a:p>
          <a:p>
            <a:pPr lvl="1"/>
            <a:r>
              <a:rPr lang="en-US" dirty="0"/>
              <a:t>$4 million/ year revenue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304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Cadmium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8432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Cadmium is a metalloid used in alloys, coatings and </a:t>
            </a:r>
            <a:r>
              <a:rPr lang="en-US" dirty="0" err="1"/>
              <a:t>NiCd</a:t>
            </a:r>
            <a:r>
              <a:rPr lang="en-US" dirty="0"/>
              <a:t> batteries</a:t>
            </a:r>
          </a:p>
          <a:p>
            <a:pPr lvl="1"/>
            <a:r>
              <a:rPr lang="en-US" dirty="0"/>
              <a:t>80% for </a:t>
            </a:r>
            <a:r>
              <a:rPr lang="en-US" dirty="0" err="1"/>
              <a:t>NiCd</a:t>
            </a:r>
            <a:r>
              <a:rPr lang="en-US" dirty="0"/>
              <a:t> batteries</a:t>
            </a:r>
          </a:p>
          <a:p>
            <a:r>
              <a:rPr lang="en-US" dirty="0"/>
              <a:t>Primarily as zinc production by-product, secondary from recycled </a:t>
            </a:r>
            <a:r>
              <a:rPr lang="en-US" dirty="0" err="1"/>
              <a:t>NiCd</a:t>
            </a:r>
            <a:r>
              <a:rPr lang="en-US" dirty="0"/>
              <a:t> batteries</a:t>
            </a:r>
          </a:p>
          <a:p>
            <a:pPr lvl="1"/>
            <a:r>
              <a:rPr lang="en-US" dirty="0"/>
              <a:t>US is net exporter</a:t>
            </a:r>
          </a:p>
          <a:p>
            <a:pPr lvl="1"/>
            <a:r>
              <a:rPr lang="en-US" dirty="0"/>
              <a:t>500 </a:t>
            </a:r>
            <a:r>
              <a:rPr lang="en-US" dirty="0" err="1"/>
              <a:t>tonnes</a:t>
            </a:r>
            <a:r>
              <a:rPr lang="en-US" dirty="0"/>
              <a:t> used in US in 2011</a:t>
            </a:r>
          </a:p>
          <a:p>
            <a:pPr lvl="1"/>
            <a:r>
              <a:rPr lang="en-US" dirty="0" smtClean="0"/>
              <a:t>10 </a:t>
            </a:r>
            <a:r>
              <a:rPr lang="en-US" dirty="0" err="1"/>
              <a:t>tonnes</a:t>
            </a:r>
            <a:r>
              <a:rPr lang="en-US" dirty="0"/>
              <a:t> / year from potential from coal ash</a:t>
            </a:r>
          </a:p>
          <a:p>
            <a:pPr lvl="1"/>
            <a:r>
              <a:rPr lang="en-US" dirty="0"/>
              <a:t>$10,000/ year revenue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7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Chromium is a hard metal used to produce stainless steel</a:t>
            </a:r>
          </a:p>
          <a:p>
            <a:pPr lvl="1"/>
            <a:r>
              <a:rPr lang="en-US" dirty="0"/>
              <a:t>Also preservative for wood and meat or fertilizer</a:t>
            </a:r>
          </a:p>
          <a:p>
            <a:pPr lvl="1"/>
            <a:r>
              <a:rPr lang="en-US" dirty="0"/>
              <a:t>High purity used for semiconductor doping</a:t>
            </a:r>
          </a:p>
          <a:p>
            <a:r>
              <a:rPr lang="en-US" dirty="0"/>
              <a:t>Most commercial Chromium from open pit or solution mining</a:t>
            </a:r>
          </a:p>
          <a:p>
            <a:pPr lvl="1"/>
            <a:r>
              <a:rPr lang="en-US" dirty="0"/>
              <a:t>High import reliance, from South Africa (38%), Kazakhstan (16%), significant recycling from Canada and Mexico</a:t>
            </a:r>
          </a:p>
          <a:p>
            <a:pPr lvl="1"/>
            <a:r>
              <a:rPr lang="en-US" dirty="0"/>
              <a:t>500,000 </a:t>
            </a:r>
            <a:r>
              <a:rPr lang="en-US" dirty="0" err="1"/>
              <a:t>tonnes</a:t>
            </a:r>
            <a:r>
              <a:rPr lang="en-US" dirty="0"/>
              <a:t> used in US in 2014</a:t>
            </a:r>
          </a:p>
          <a:p>
            <a:pPr lvl="1"/>
            <a:r>
              <a:rPr lang="en-US" dirty="0" smtClean="0"/>
              <a:t>400 </a:t>
            </a:r>
            <a:r>
              <a:rPr lang="en-US" dirty="0" err="1"/>
              <a:t>tonnes</a:t>
            </a:r>
            <a:r>
              <a:rPr lang="en-US" dirty="0"/>
              <a:t> / year from potential from coal ash</a:t>
            </a:r>
          </a:p>
          <a:p>
            <a:pPr lvl="1"/>
            <a:r>
              <a:rPr lang="en-US" dirty="0"/>
              <a:t>$1 million/ year revenue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88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Cobalt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Cobalt is </a:t>
            </a:r>
            <a:r>
              <a:rPr lang="en-US" dirty="0"/>
              <a:t>a hard metal used in </a:t>
            </a:r>
            <a:r>
              <a:rPr lang="en-US" dirty="0" err="1"/>
              <a:t>superalloys</a:t>
            </a:r>
            <a:endParaRPr lang="en-US" dirty="0"/>
          </a:p>
          <a:p>
            <a:pPr lvl="1"/>
            <a:r>
              <a:rPr lang="en-US" dirty="0"/>
              <a:t>50% use for </a:t>
            </a:r>
            <a:r>
              <a:rPr lang="en-US" dirty="0" err="1"/>
              <a:t>superalloys</a:t>
            </a:r>
            <a:r>
              <a:rPr lang="en-US" dirty="0"/>
              <a:t>, mainly aircraft engines</a:t>
            </a:r>
          </a:p>
          <a:p>
            <a:pPr lvl="1"/>
            <a:r>
              <a:rPr lang="en-US" dirty="0"/>
              <a:t>30% chemical applications</a:t>
            </a:r>
          </a:p>
          <a:p>
            <a:r>
              <a:rPr lang="en-US" dirty="0"/>
              <a:t>No US mining or refining</a:t>
            </a:r>
          </a:p>
          <a:p>
            <a:pPr lvl="1"/>
            <a:r>
              <a:rPr lang="en-US" dirty="0"/>
              <a:t>25% from secondary (recycling)</a:t>
            </a:r>
          </a:p>
          <a:p>
            <a:pPr lvl="1"/>
            <a:r>
              <a:rPr lang="en-US" dirty="0"/>
              <a:t>High import reliance, from South Africa (38%), Kazakhstan (16%), significant recycling from Canada and Mexico</a:t>
            </a:r>
          </a:p>
          <a:p>
            <a:pPr lvl="1"/>
            <a:r>
              <a:rPr lang="en-US" dirty="0"/>
              <a:t>10,000 </a:t>
            </a:r>
            <a:r>
              <a:rPr lang="en-US" dirty="0" err="1"/>
              <a:t>tonnes</a:t>
            </a:r>
            <a:r>
              <a:rPr lang="en-US" dirty="0"/>
              <a:t> used in US in 2010</a:t>
            </a:r>
          </a:p>
          <a:p>
            <a:pPr lvl="1"/>
            <a:r>
              <a:rPr lang="en-US" dirty="0" smtClean="0"/>
              <a:t>140 </a:t>
            </a:r>
            <a:r>
              <a:rPr lang="en-US" dirty="0" err="1"/>
              <a:t>tonnes</a:t>
            </a:r>
            <a:r>
              <a:rPr lang="en-US" dirty="0"/>
              <a:t> / year from potential from coal ash</a:t>
            </a:r>
          </a:p>
          <a:p>
            <a:pPr lvl="1"/>
            <a:r>
              <a:rPr lang="en-US" dirty="0"/>
              <a:t>$6 million/ year revenuehttps://link.springer.com/article/10.1007/BF00282962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81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Lead is primarily used for batteries</a:t>
            </a:r>
          </a:p>
          <a:p>
            <a:pPr lvl="1"/>
            <a:r>
              <a:rPr lang="en-US" dirty="0"/>
              <a:t>87% for lead acid batteries</a:t>
            </a:r>
          </a:p>
          <a:p>
            <a:r>
              <a:rPr lang="en-US" dirty="0"/>
              <a:t>Net exporter, 80% of production from recycling</a:t>
            </a:r>
          </a:p>
          <a:p>
            <a:pPr lvl="1"/>
            <a:r>
              <a:rPr lang="en-US" dirty="0"/>
              <a:t>Imports from Canada (74%) and Mexico (13%) as metals</a:t>
            </a:r>
          </a:p>
          <a:p>
            <a:pPr lvl="1"/>
            <a:r>
              <a:rPr lang="en-US" dirty="0"/>
              <a:t>1,500,000 </a:t>
            </a:r>
            <a:r>
              <a:rPr lang="en-US" dirty="0" err="1"/>
              <a:t>tonnes</a:t>
            </a:r>
            <a:r>
              <a:rPr lang="en-US" dirty="0"/>
              <a:t> used in US in 2010</a:t>
            </a:r>
          </a:p>
          <a:p>
            <a:pPr lvl="1"/>
            <a:r>
              <a:rPr lang="en-US" dirty="0" smtClean="0"/>
              <a:t>14,000 </a:t>
            </a:r>
            <a:r>
              <a:rPr lang="en-US" dirty="0" err="1"/>
              <a:t>tonnes</a:t>
            </a:r>
            <a:r>
              <a:rPr lang="en-US" dirty="0"/>
              <a:t> / year from potential from coal ash</a:t>
            </a:r>
          </a:p>
          <a:p>
            <a:pPr lvl="1"/>
            <a:r>
              <a:rPr lang="en-US" dirty="0"/>
              <a:t>$29 million/ year revenue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78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Lithium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Lithium is used for high performance batteries</a:t>
            </a:r>
          </a:p>
          <a:p>
            <a:pPr lvl="1"/>
            <a:r>
              <a:rPr lang="en-US" dirty="0"/>
              <a:t>Rapidly growing market for batteries</a:t>
            </a:r>
          </a:p>
          <a:p>
            <a:r>
              <a:rPr lang="en-US" dirty="0"/>
              <a:t>Net import, Biggest producer of lithium products</a:t>
            </a:r>
          </a:p>
          <a:p>
            <a:pPr lvl="1"/>
            <a:r>
              <a:rPr lang="en-US" dirty="0"/>
              <a:t>Imports from Chile (59%) and Argentina (38%) - </a:t>
            </a:r>
          </a:p>
          <a:p>
            <a:pPr lvl="1"/>
            <a:r>
              <a:rPr lang="en-US" dirty="0"/>
              <a:t>1,000 </a:t>
            </a:r>
            <a:r>
              <a:rPr lang="en-US" dirty="0" err="1"/>
              <a:t>tonnes</a:t>
            </a:r>
            <a:r>
              <a:rPr lang="en-US" dirty="0"/>
              <a:t> used in US in 2010</a:t>
            </a:r>
          </a:p>
          <a:p>
            <a:pPr lvl="1"/>
            <a:r>
              <a:rPr lang="en-US" dirty="0" smtClean="0"/>
              <a:t>3,000 </a:t>
            </a:r>
            <a:r>
              <a:rPr lang="en-US" dirty="0" err="1"/>
              <a:t>tonnes</a:t>
            </a:r>
            <a:r>
              <a:rPr lang="en-US" dirty="0"/>
              <a:t> / year from potential from coal ash</a:t>
            </a:r>
          </a:p>
          <a:p>
            <a:pPr lvl="1"/>
            <a:r>
              <a:rPr lang="en-US" dirty="0"/>
              <a:t>$18 million/ year revenue if you can sell it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39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Pumped Hydro energy storage</a:t>
            </a:r>
          </a:p>
          <a:p>
            <a:pPr lvl="1"/>
            <a:r>
              <a:rPr lang="en-US" dirty="0" smtClean="0"/>
              <a:t>Old (and new) mines used as lower reservoirs for giant pumped hydroelectric energy storage systems </a:t>
            </a:r>
          </a:p>
          <a:p>
            <a:r>
              <a:rPr lang="en-US" dirty="0" smtClean="0"/>
              <a:t>Cement</a:t>
            </a:r>
          </a:p>
          <a:p>
            <a:pPr lvl="1"/>
            <a:r>
              <a:rPr lang="en-US" dirty="0" smtClean="0"/>
              <a:t>Replace up to 50% of Portland cement with ash</a:t>
            </a:r>
          </a:p>
          <a:p>
            <a:pPr lvl="2"/>
            <a:r>
              <a:rPr lang="en-US" dirty="0" smtClean="0"/>
              <a:t>To rebuild Nation’s infrastructure we will need a lot of concrete </a:t>
            </a:r>
          </a:p>
          <a:p>
            <a:r>
              <a:rPr lang="en-US" dirty="0" smtClean="0"/>
              <a:t>Strategic “toxic” metals</a:t>
            </a:r>
          </a:p>
          <a:p>
            <a:pPr lvl="1"/>
            <a:r>
              <a:rPr lang="en-US" dirty="0" smtClean="0"/>
              <a:t>Solution mining of existing ash ponds</a:t>
            </a:r>
          </a:p>
          <a:p>
            <a:pPr lvl="1"/>
            <a:r>
              <a:rPr lang="en-US" dirty="0" smtClean="0"/>
              <a:t>Extraction of metals from the ash slurry as it is pumped from power plants to ash ponds</a:t>
            </a:r>
          </a:p>
          <a:p>
            <a:r>
              <a:rPr lang="en-US" dirty="0" smtClean="0"/>
              <a:t>Ballast Floating Wind Turbines</a:t>
            </a:r>
          </a:p>
          <a:p>
            <a:pPr lvl="1"/>
            <a:r>
              <a:rPr lang="en-US" dirty="0" smtClean="0"/>
              <a:t>Now 5700 </a:t>
            </a:r>
            <a:r>
              <a:rPr lang="en-US" dirty="0" err="1" smtClean="0"/>
              <a:t>tonnes</a:t>
            </a:r>
            <a:r>
              <a:rPr lang="en-US" dirty="0" smtClean="0"/>
              <a:t> of Concrete needed as dead weight ballast</a:t>
            </a:r>
          </a:p>
          <a:p>
            <a:pPr lvl="2"/>
            <a:r>
              <a:rPr lang="en-US" dirty="0" smtClean="0"/>
              <a:t>= Fly and bottom ash associated with 2000 people over 10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974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Manganese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Manganese is primarily used in steel production (~50%)</a:t>
            </a:r>
          </a:p>
          <a:p>
            <a:pPr lvl="1"/>
            <a:r>
              <a:rPr lang="en-US" dirty="0"/>
              <a:t>Construction (28%), machinery (9%), transportation (8%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No domestic production since 1970</a:t>
            </a:r>
          </a:p>
          <a:p>
            <a:pPr lvl="1"/>
            <a:r>
              <a:rPr lang="en-US" dirty="0"/>
              <a:t>Imports from Canada (74%) and Mexico (13%) as metals</a:t>
            </a:r>
          </a:p>
          <a:p>
            <a:pPr lvl="1"/>
            <a:r>
              <a:rPr lang="en-US" dirty="0"/>
              <a:t>720,000 </a:t>
            </a:r>
            <a:r>
              <a:rPr lang="en-US" dirty="0" err="1"/>
              <a:t>tonnes</a:t>
            </a:r>
            <a:r>
              <a:rPr lang="en-US" dirty="0"/>
              <a:t> used in US in 2010</a:t>
            </a:r>
          </a:p>
          <a:p>
            <a:pPr lvl="1"/>
            <a:r>
              <a:rPr lang="en-US" dirty="0" smtClean="0"/>
              <a:t>17,000 </a:t>
            </a:r>
            <a:r>
              <a:rPr lang="en-US" dirty="0" err="1"/>
              <a:t>tonnes</a:t>
            </a:r>
            <a:r>
              <a:rPr lang="en-US" dirty="0"/>
              <a:t> / year from potential from coal ash</a:t>
            </a:r>
          </a:p>
          <a:p>
            <a:pPr lvl="1"/>
            <a:r>
              <a:rPr lang="en-US" dirty="0"/>
              <a:t>$135,000/ year revenue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120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Mercury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Mercury is primarily used in chlorine-caustic soda industry</a:t>
            </a:r>
          </a:p>
          <a:p>
            <a:pPr lvl="1"/>
            <a:r>
              <a:rPr lang="en-US" dirty="0"/>
              <a:t>Overall use rapidly declining in United States due to health concerns</a:t>
            </a:r>
          </a:p>
          <a:p>
            <a:r>
              <a:rPr lang="en-US" dirty="0"/>
              <a:t>No primary domestic production, some secondary to other (gold) mining and recycling</a:t>
            </a:r>
          </a:p>
          <a:p>
            <a:pPr lvl="1"/>
            <a:r>
              <a:rPr lang="en-US" dirty="0"/>
              <a:t>Imports from Peru (54%), Chile (17%), Russia, Germany</a:t>
            </a:r>
          </a:p>
          <a:p>
            <a:pPr lvl="1"/>
            <a:r>
              <a:rPr lang="en-US" dirty="0"/>
              <a:t>300 </a:t>
            </a:r>
            <a:r>
              <a:rPr lang="en-US" dirty="0" err="1"/>
              <a:t>tonnes</a:t>
            </a:r>
            <a:r>
              <a:rPr lang="en-US" dirty="0"/>
              <a:t> used in US in 2010</a:t>
            </a:r>
          </a:p>
          <a:p>
            <a:pPr lvl="1"/>
            <a:r>
              <a:rPr lang="en-US" dirty="0" smtClean="0"/>
              <a:t>14.5 </a:t>
            </a:r>
            <a:r>
              <a:rPr lang="en-US" dirty="0" err="1" smtClean="0"/>
              <a:t>tonnes</a:t>
            </a:r>
            <a:r>
              <a:rPr lang="en-US" dirty="0" smtClean="0"/>
              <a:t> </a:t>
            </a:r>
            <a:r>
              <a:rPr lang="en-US" dirty="0"/>
              <a:t>/ year from potential from coal ash</a:t>
            </a:r>
          </a:p>
          <a:p>
            <a:pPr lvl="1"/>
            <a:r>
              <a:rPr lang="en-US" dirty="0"/>
              <a:t>$360,000/ year revenue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61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Molybdenum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Molybdenum is primarily used for steel and alloys (75%)</a:t>
            </a:r>
          </a:p>
          <a:p>
            <a:pPr lvl="1"/>
            <a:r>
              <a:rPr lang="en-US" dirty="0"/>
              <a:t>Us is a net exporter</a:t>
            </a:r>
          </a:p>
          <a:p>
            <a:r>
              <a:rPr lang="en-US" dirty="0"/>
              <a:t>Molybdenite is roasted to produce molybdic acid for intermediates</a:t>
            </a:r>
          </a:p>
          <a:p>
            <a:pPr lvl="1"/>
            <a:r>
              <a:rPr lang="en-US" dirty="0"/>
              <a:t>Imports from Chile, Mexico, China, Canada</a:t>
            </a:r>
          </a:p>
          <a:p>
            <a:pPr lvl="1"/>
            <a:r>
              <a:rPr lang="en-US" dirty="0"/>
              <a:t>48,000 </a:t>
            </a:r>
            <a:r>
              <a:rPr lang="en-US" dirty="0" err="1"/>
              <a:t>tonnes</a:t>
            </a:r>
            <a:r>
              <a:rPr lang="en-US" dirty="0"/>
              <a:t> used in US in 2010</a:t>
            </a:r>
          </a:p>
          <a:p>
            <a:pPr lvl="1"/>
            <a:r>
              <a:rPr lang="en-US" dirty="0" smtClean="0"/>
              <a:t>96 </a:t>
            </a:r>
            <a:r>
              <a:rPr lang="en-US" dirty="0" err="1"/>
              <a:t>tonnes</a:t>
            </a:r>
            <a:r>
              <a:rPr lang="en-US" dirty="0"/>
              <a:t> / year from potential from coal ash</a:t>
            </a:r>
          </a:p>
          <a:p>
            <a:pPr lvl="1"/>
            <a:r>
              <a:rPr lang="en-US" dirty="0"/>
              <a:t>$1.6 million/ year revenue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81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Selenium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Selenium is used in glass manufacturing, pigments, catalysts</a:t>
            </a:r>
          </a:p>
          <a:p>
            <a:pPr lvl="1"/>
            <a:r>
              <a:rPr lang="en-US" dirty="0"/>
              <a:t>Us is a net exporter</a:t>
            </a:r>
          </a:p>
          <a:p>
            <a:r>
              <a:rPr lang="en-US" dirty="0"/>
              <a:t>Main source as byproduct of copper refining</a:t>
            </a:r>
          </a:p>
          <a:p>
            <a:pPr lvl="1"/>
            <a:r>
              <a:rPr lang="en-US" dirty="0"/>
              <a:t>Coal  has ~100x concentration as copper sources</a:t>
            </a:r>
          </a:p>
          <a:p>
            <a:pPr lvl="1"/>
            <a:r>
              <a:rPr lang="en-US" dirty="0"/>
              <a:t>Imports from Belgium (39%), Germany (14%), Canada (13%)</a:t>
            </a:r>
          </a:p>
          <a:p>
            <a:pPr lvl="1"/>
            <a:r>
              <a:rPr lang="en-US" dirty="0"/>
              <a:t>400 </a:t>
            </a:r>
            <a:r>
              <a:rPr lang="en-US" dirty="0" err="1"/>
              <a:t>tonnes</a:t>
            </a:r>
            <a:r>
              <a:rPr lang="en-US" dirty="0"/>
              <a:t> used in US in 2010</a:t>
            </a:r>
          </a:p>
          <a:p>
            <a:pPr lvl="1"/>
            <a:r>
              <a:rPr lang="en-US" dirty="0" smtClean="0"/>
              <a:t>148 </a:t>
            </a:r>
            <a:r>
              <a:rPr lang="en-US" dirty="0" err="1"/>
              <a:t>tonnes</a:t>
            </a:r>
            <a:r>
              <a:rPr lang="en-US" dirty="0"/>
              <a:t> / year from potential from coal ash</a:t>
            </a:r>
          </a:p>
          <a:p>
            <a:pPr lvl="1"/>
            <a:r>
              <a:rPr lang="en-US" dirty="0"/>
              <a:t>$11 million / year revenue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0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Strontium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Strontium is used in pyrotechnics, magnets, alloys</a:t>
            </a:r>
          </a:p>
          <a:p>
            <a:pPr lvl="1"/>
            <a:r>
              <a:rPr lang="en-US" dirty="0"/>
              <a:t>Decline in consumption, primary market was cathode ray tubes</a:t>
            </a:r>
          </a:p>
          <a:p>
            <a:r>
              <a:rPr lang="en-US" dirty="0"/>
              <a:t>100% imported</a:t>
            </a:r>
          </a:p>
          <a:p>
            <a:pPr lvl="1"/>
            <a:r>
              <a:rPr lang="en-US" dirty="0"/>
              <a:t>Minerals – Mexico (100%)</a:t>
            </a:r>
          </a:p>
          <a:p>
            <a:pPr lvl="1"/>
            <a:r>
              <a:rPr lang="en-US" dirty="0"/>
              <a:t>Compounds – Mexico (80%), Germany (12%) </a:t>
            </a:r>
          </a:p>
          <a:p>
            <a:pPr lvl="1"/>
            <a:r>
              <a:rPr lang="en-US" dirty="0"/>
              <a:t>10,000 </a:t>
            </a:r>
            <a:r>
              <a:rPr lang="en-US" dirty="0" err="1"/>
              <a:t>tonnes</a:t>
            </a:r>
            <a:r>
              <a:rPr lang="en-US" dirty="0"/>
              <a:t> used in US in 2010</a:t>
            </a:r>
          </a:p>
          <a:p>
            <a:pPr lvl="1"/>
            <a:r>
              <a:rPr lang="en-US" dirty="0" smtClean="0"/>
              <a:t>38,000 </a:t>
            </a:r>
            <a:r>
              <a:rPr lang="en-US" dirty="0" err="1"/>
              <a:t>tonnes</a:t>
            </a:r>
            <a:r>
              <a:rPr lang="en-US" dirty="0"/>
              <a:t> / year from potential from coal ash</a:t>
            </a:r>
          </a:p>
          <a:p>
            <a:pPr lvl="1"/>
            <a:r>
              <a:rPr lang="en-US" dirty="0"/>
              <a:t>$2 million / year revenue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Thallium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Used in medical imaging (radioactive isotope) and chemical applications</a:t>
            </a:r>
          </a:p>
          <a:p>
            <a:pPr lvl="1"/>
            <a:r>
              <a:rPr lang="en-US" dirty="0"/>
              <a:t>Highly toxic</a:t>
            </a:r>
          </a:p>
          <a:p>
            <a:r>
              <a:rPr lang="en-US" dirty="0"/>
              <a:t>100% imported</a:t>
            </a:r>
          </a:p>
          <a:p>
            <a:pPr lvl="1"/>
            <a:r>
              <a:rPr lang="en-US" dirty="0"/>
              <a:t>Russia (74%), Germany (23%) </a:t>
            </a:r>
          </a:p>
          <a:p>
            <a:pPr lvl="1"/>
            <a:r>
              <a:rPr lang="en-US" dirty="0"/>
              <a:t>1 </a:t>
            </a:r>
            <a:r>
              <a:rPr lang="en-US" dirty="0" err="1"/>
              <a:t>tonne</a:t>
            </a:r>
            <a:r>
              <a:rPr lang="en-US" dirty="0"/>
              <a:t> used in US in 2010</a:t>
            </a:r>
          </a:p>
          <a:p>
            <a:pPr lvl="1"/>
            <a:r>
              <a:rPr lang="en-US" dirty="0" smtClean="0"/>
              <a:t>144 </a:t>
            </a:r>
            <a:r>
              <a:rPr lang="en-US" dirty="0" err="1"/>
              <a:t>tonnes</a:t>
            </a:r>
            <a:r>
              <a:rPr lang="en-US" dirty="0"/>
              <a:t> / year from potential from coal ash</a:t>
            </a:r>
          </a:p>
          <a:p>
            <a:pPr lvl="1"/>
            <a:r>
              <a:rPr lang="en-US" dirty="0"/>
              <a:t>$800 million / year revenue if you could sell it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531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Vanadium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Used in iron and steel alloys</a:t>
            </a:r>
          </a:p>
          <a:p>
            <a:pPr lvl="1"/>
            <a:r>
              <a:rPr lang="en-US" dirty="0"/>
              <a:t>Produced from processing petroleum residues, spent catalysts, ash</a:t>
            </a:r>
          </a:p>
          <a:p>
            <a:r>
              <a:rPr lang="en-US" dirty="0"/>
              <a:t>High import reliance</a:t>
            </a:r>
          </a:p>
          <a:p>
            <a:pPr lvl="1"/>
            <a:r>
              <a:rPr lang="en-US" dirty="0"/>
              <a:t>South Africa (26%), Russia (20%), China (19%),</a:t>
            </a:r>
          </a:p>
          <a:p>
            <a:pPr lvl="1"/>
            <a:r>
              <a:rPr lang="en-US" dirty="0"/>
              <a:t>5,000 </a:t>
            </a:r>
            <a:r>
              <a:rPr lang="en-US" dirty="0" err="1" smtClean="0"/>
              <a:t>tonnes</a:t>
            </a:r>
            <a:r>
              <a:rPr lang="en-US" dirty="0" smtClean="0"/>
              <a:t> </a:t>
            </a:r>
            <a:r>
              <a:rPr lang="en-US" dirty="0"/>
              <a:t>used in US in 2010</a:t>
            </a:r>
          </a:p>
          <a:p>
            <a:pPr lvl="1"/>
            <a:r>
              <a:rPr lang="en-US" dirty="0" smtClean="0"/>
              <a:t>950 </a:t>
            </a:r>
            <a:r>
              <a:rPr lang="en-US" dirty="0" err="1"/>
              <a:t>tonnes</a:t>
            </a:r>
            <a:r>
              <a:rPr lang="en-US" dirty="0"/>
              <a:t> / year from potential from coal ash</a:t>
            </a:r>
          </a:p>
          <a:p>
            <a:pPr lvl="1"/>
            <a:r>
              <a:rPr lang="en-US" dirty="0"/>
              <a:t>$12.5 million / year revenue if you could sell it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82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Sorbents to remove metal 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05" y="1133712"/>
            <a:ext cx="8889685" cy="4525963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Adsorbents proven to remove metal cations from seawater and other solutions</a:t>
            </a:r>
          </a:p>
          <a:p>
            <a:pPr lvl="2"/>
            <a:r>
              <a:rPr lang="en-US" dirty="0" smtClean="0"/>
              <a:t>Could be used used to extract metals from coal ash slurry</a:t>
            </a:r>
          </a:p>
          <a:p>
            <a:pPr lvl="3"/>
            <a:r>
              <a:rPr lang="en-US" dirty="0" smtClean="0"/>
              <a:t>CO2 + water = </a:t>
            </a:r>
            <a:r>
              <a:rPr lang="en-US" dirty="0"/>
              <a:t>carbonic </a:t>
            </a:r>
            <a:r>
              <a:rPr lang="en-US" dirty="0" smtClean="0"/>
              <a:t>acids</a:t>
            </a:r>
            <a:endParaRPr lang="en-US" dirty="0"/>
          </a:p>
          <a:p>
            <a:pPr lvl="3"/>
            <a:r>
              <a:rPr lang="en-US" dirty="0" smtClean="0"/>
              <a:t>Add carbonic </a:t>
            </a:r>
            <a:r>
              <a:rPr lang="en-US" dirty="0"/>
              <a:t>acid </a:t>
            </a:r>
            <a:r>
              <a:rPr lang="en-US" dirty="0" smtClean="0"/>
              <a:t>to water that carries the ash from the plant</a:t>
            </a:r>
          </a:p>
          <a:p>
            <a:pPr lvl="3"/>
            <a:r>
              <a:rPr lang="en-US" dirty="0" smtClean="0"/>
              <a:t>Leach metals from the ash with the acidic water</a:t>
            </a:r>
          </a:p>
          <a:p>
            <a:pPr lvl="4"/>
            <a:r>
              <a:rPr lang="en-US" dirty="0" smtClean="0"/>
              <a:t>Recover the metals with </a:t>
            </a:r>
            <a:r>
              <a:rPr lang="en-US" dirty="0" err="1" smtClean="0"/>
              <a:t>adsorbants</a:t>
            </a:r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41518978"/>
              </p:ext>
            </p:extLst>
          </p:nvPr>
        </p:nvGraphicFramePr>
        <p:xfrm>
          <a:off x="288758" y="3710608"/>
          <a:ext cx="8614609" cy="3306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5013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074" y="274638"/>
            <a:ext cx="857567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Sorbents can be used for lots of metals!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Sorbents not limited to uranium</a:t>
            </a:r>
          </a:p>
          <a:p>
            <a:pPr lvl="1"/>
            <a:r>
              <a:rPr lang="en-US" dirty="0" smtClean="0"/>
              <a:t>They typically uptake even more magnesium, calcium, vanadium, iron</a:t>
            </a:r>
          </a:p>
          <a:p>
            <a:r>
              <a:rPr lang="en-US" dirty="0" smtClean="0"/>
              <a:t>Could potentially be tuned to uptake cobalt and lithium!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Amidoxime</a:t>
            </a:r>
            <a:r>
              <a:rPr lang="en-US" dirty="0" smtClean="0"/>
              <a:t>-based adsorbents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Amidoxime</a:t>
            </a:r>
            <a:r>
              <a:rPr lang="en-US" dirty="0" smtClean="0"/>
              <a:t> ligand grafted on to polyethylene trunk with a co-monomer to increase </a:t>
            </a:r>
            <a:r>
              <a:rPr lang="en-US" dirty="0" err="1" smtClean="0"/>
              <a:t>hydrophilicity</a:t>
            </a:r>
            <a:endParaRPr lang="en-US" dirty="0" smtClean="0"/>
          </a:p>
          <a:p>
            <a:r>
              <a:rPr lang="en-US" dirty="0" smtClean="0"/>
              <a:t>56-day adsorption capacity (Gill et al., PNNL report 2016) for adsorbent developed by Oak Ridge National Lab:</a:t>
            </a:r>
          </a:p>
          <a:p>
            <a:pPr lvl="1"/>
            <a:r>
              <a:rPr lang="en-US" dirty="0" smtClean="0"/>
              <a:t>AF1 Series: ~4 g uranium/kg adsorbent</a:t>
            </a:r>
          </a:p>
          <a:p>
            <a:pPr lvl="1"/>
            <a:r>
              <a:rPr lang="en-US" dirty="0" smtClean="0"/>
              <a:t>AI8 Series: ~4.15 g uranium/kg adsorbent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71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Pumped Hydro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An upper lake stores potential energy </a:t>
            </a:r>
            <a:r>
              <a:rPr lang="en-US" dirty="0" smtClean="0"/>
              <a:t>by </a:t>
            </a:r>
            <a:r>
              <a:rPr lang="en-US" dirty="0"/>
              <a:t>pumping water </a:t>
            </a:r>
            <a:r>
              <a:rPr lang="en-US" dirty="0" smtClean="0"/>
              <a:t>up to the lake</a:t>
            </a:r>
          </a:p>
          <a:p>
            <a:pPr lvl="1"/>
            <a:r>
              <a:rPr lang="en-US" dirty="0" smtClean="0"/>
              <a:t>Energy extracted by water flowing down through a turbine</a:t>
            </a:r>
            <a:endParaRPr lang="en-US" dirty="0"/>
          </a:p>
          <a:p>
            <a:r>
              <a:rPr lang="en-US" dirty="0"/>
              <a:t>A lower lake collects the water from the turbine and holds it till ready to pump back up</a:t>
            </a:r>
          </a:p>
          <a:p>
            <a:r>
              <a:rPr lang="en-US" dirty="0"/>
              <a:t>Many sites </a:t>
            </a:r>
            <a:r>
              <a:rPr lang="en-US" dirty="0" smtClean="0"/>
              <a:t>already operating in </a:t>
            </a:r>
            <a:r>
              <a:rPr lang="en-US" dirty="0"/>
              <a:t>the US:</a:t>
            </a:r>
          </a:p>
          <a:p>
            <a:pPr lvl="1"/>
            <a:r>
              <a:rPr lang="en-US" dirty="0">
                <a:hlinkClick r:id="rId2"/>
              </a:rPr>
              <a:t>http://www.industcards.com/ps-</a:t>
            </a:r>
            <a:r>
              <a:rPr lang="en-US" dirty="0" smtClean="0">
                <a:hlinkClick r:id="rId2"/>
              </a:rPr>
              <a:t>usa.htm</a:t>
            </a:r>
            <a:endParaRPr lang="en-US" dirty="0" smtClean="0"/>
          </a:p>
          <a:p>
            <a:r>
              <a:rPr lang="en-US" dirty="0" smtClean="0"/>
              <a:t>Coal companies could invest in wind farms and transform old mines into pumped hydro batteries</a:t>
            </a:r>
          </a:p>
          <a:p>
            <a:pPr lvl="1"/>
            <a:r>
              <a:rPr lang="en-US" dirty="0" smtClean="0"/>
              <a:t>They can be profitable power companies of the past, present, and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028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adsorbents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Chitin from shrimp and crab shells can be made into uranium adsorbing polymer (</a:t>
            </a:r>
            <a:r>
              <a:rPr lang="is-IS" dirty="0"/>
              <a:t>Barber, Griggs, </a:t>
            </a:r>
            <a:r>
              <a:rPr lang="is-IS" dirty="0" smtClean="0"/>
              <a:t>et </a:t>
            </a:r>
            <a:r>
              <a:rPr lang="is-IS" dirty="0"/>
              <a:t>al. </a:t>
            </a:r>
            <a:r>
              <a:rPr lang="is-IS" dirty="0" smtClean="0"/>
              <a:t>2013; Barber 2013) </a:t>
            </a:r>
            <a:endParaRPr lang="is-IS" dirty="0"/>
          </a:p>
          <a:p>
            <a:r>
              <a:rPr lang="en-US" dirty="0" smtClean="0"/>
              <a:t>Adsorption capacity ~ 0.00348 </a:t>
            </a:r>
            <a:r>
              <a:rPr lang="en-US" dirty="0"/>
              <a:t>g </a:t>
            </a:r>
            <a:r>
              <a:rPr lang="en-US" dirty="0" smtClean="0"/>
              <a:t>uranium </a:t>
            </a:r>
            <a:r>
              <a:rPr lang="en-US" dirty="0"/>
              <a:t>/ kg </a:t>
            </a:r>
            <a:r>
              <a:rPr lang="en-US" dirty="0" smtClean="0"/>
              <a:t>adsorbent</a:t>
            </a:r>
          </a:p>
          <a:p>
            <a:r>
              <a:rPr lang="en-US" dirty="0" smtClean="0"/>
              <a:t>Increased capacity likely to come with increased resistance to radiation induced grafting of </a:t>
            </a:r>
            <a:r>
              <a:rPr lang="en-US" dirty="0" err="1" smtClean="0"/>
              <a:t>amidoxime</a:t>
            </a:r>
            <a:r>
              <a:rPr lang="en-US" dirty="0" smtClean="0"/>
              <a:t> ligand (Barber 2014)</a:t>
            </a:r>
          </a:p>
          <a:p>
            <a:r>
              <a:rPr lang="en-US" dirty="0" smtClean="0"/>
              <a:t>Chitin shown to have antimicrobial properties, could reduce biofouling concerns!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467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556"/>
            <a:ext cx="8229600" cy="642025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it-IT" sz="3600" dirty="0" smtClean="0"/>
              <a:t>The White Cliffs of Dover</a:t>
            </a:r>
            <a:br>
              <a:rPr lang="it-IT" sz="3600" dirty="0" smtClean="0"/>
            </a:br>
            <a:r>
              <a:rPr lang="it-IT" dirty="0" smtClean="0"/>
              <a:t> </a:t>
            </a:r>
            <a:r>
              <a:rPr lang="it-IT" sz="2200" dirty="0" smtClean="0"/>
              <a:t>Storing CO</a:t>
            </a:r>
            <a:r>
              <a:rPr lang="it-IT" sz="2200" baseline="-25000" dirty="0" smtClean="0"/>
              <a:t>2</a:t>
            </a:r>
            <a:r>
              <a:rPr lang="it-IT" sz="2200" dirty="0" smtClean="0"/>
              <a:t> in Useful Products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0593"/>
            <a:ext cx="8229600" cy="551557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600" dirty="0" smtClean="0"/>
              <a:t>Challenge: </a:t>
            </a:r>
          </a:p>
          <a:p>
            <a:pPr>
              <a:buNone/>
            </a:pPr>
            <a:endParaRPr lang="en-US" sz="1100" dirty="0" smtClean="0"/>
          </a:p>
          <a:p>
            <a:r>
              <a:rPr lang="en-US" sz="2600" dirty="0" smtClean="0"/>
              <a:t>While several technologies exist for carbon capture and storage (CCS) cost effectiveness and concerns about long term storage stability remain key issues</a:t>
            </a:r>
          </a:p>
          <a:p>
            <a:r>
              <a:rPr lang="en-US" sz="2600" dirty="0" smtClean="0"/>
              <a:t>In the case of cement, making one ton results in the emission of about one ton of CO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or more, depending on the process</a:t>
            </a:r>
          </a:p>
          <a:p>
            <a:endParaRPr lang="en-US" sz="1000" dirty="0" smtClean="0"/>
          </a:p>
          <a:p>
            <a:pPr>
              <a:buNone/>
            </a:pPr>
            <a:r>
              <a:rPr lang="it-IT" sz="2600" dirty="0" smtClean="0"/>
              <a:t>Opportunity:</a:t>
            </a:r>
          </a:p>
          <a:p>
            <a:pPr>
              <a:buNone/>
            </a:pPr>
            <a:endParaRPr lang="en-US" sz="1100" dirty="0" smtClean="0"/>
          </a:p>
          <a:p>
            <a:r>
              <a:rPr lang="en-US" sz="2600" dirty="0" smtClean="0"/>
              <a:t>Mineral carbonation (turning CO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 into carbonic acid and then making carbonates) could be a compelling alternative, especially if some of the costs could be offset by incorporating the end product into “green” building materials or cements</a:t>
            </a:r>
          </a:p>
          <a:p>
            <a:r>
              <a:rPr lang="en-US" sz="2600" dirty="0" smtClean="0"/>
              <a:t>These products would need regulators approval and, more importantly, to be accepted by the building industry and consumers. </a:t>
            </a:r>
          </a:p>
          <a:p>
            <a:r>
              <a:rPr lang="en-US" sz="2600" dirty="0" smtClean="0"/>
              <a:t>Key will be ensuring that they have the same properties and similar economics</a:t>
            </a:r>
          </a:p>
          <a:p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325174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0315"/>
            <a:ext cx="8229600" cy="5330751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900" dirty="0" smtClean="0"/>
          </a:p>
          <a:p>
            <a:r>
              <a:rPr lang="en-US" sz="2800" dirty="0" smtClean="0"/>
              <a:t>Industrial combustion byproducts, such as coal fly ash or paper mill ash, thanks to their chemical composition, could be used for the mineralization reaction.</a:t>
            </a:r>
          </a:p>
          <a:p>
            <a:endParaRPr lang="en-US" sz="900" dirty="0" smtClean="0"/>
          </a:p>
          <a:p>
            <a:pPr lvl="0">
              <a:buNone/>
            </a:pPr>
            <a:r>
              <a:rPr lang="en-US" sz="1900" dirty="0" smtClean="0">
                <a:solidFill>
                  <a:prstClr val="black"/>
                </a:solidFill>
              </a:rPr>
              <a:t>	For example, a recent study by MIT showed that fly ash produced from a single 200 megawatt coal fired power plant is about 40 </a:t>
            </a:r>
            <a:r>
              <a:rPr lang="en-US" sz="1900" dirty="0" err="1" smtClean="0">
                <a:solidFill>
                  <a:prstClr val="black"/>
                </a:solidFill>
              </a:rPr>
              <a:t>kton</a:t>
            </a:r>
            <a:r>
              <a:rPr lang="en-US" sz="1900" dirty="0" smtClean="0">
                <a:solidFill>
                  <a:prstClr val="black"/>
                </a:solidFill>
              </a:rPr>
              <a:t> per year and that assuming a calcium oxide content of 17% by weight, this amount of fly ash could sequester about 6.5 </a:t>
            </a:r>
            <a:r>
              <a:rPr lang="en-US" sz="1900" dirty="0" err="1" smtClean="0">
                <a:solidFill>
                  <a:prstClr val="black"/>
                </a:solidFill>
              </a:rPr>
              <a:t>kton</a:t>
            </a:r>
            <a:r>
              <a:rPr lang="en-US" sz="1900" dirty="0" smtClean="0">
                <a:solidFill>
                  <a:prstClr val="black"/>
                </a:solidFill>
              </a:rPr>
              <a:t> per year of CO</a:t>
            </a:r>
            <a:r>
              <a:rPr lang="en-US" sz="1900" baseline="-25000" dirty="0" smtClean="0">
                <a:solidFill>
                  <a:prstClr val="black"/>
                </a:solidFill>
              </a:rPr>
              <a:t>2</a:t>
            </a:r>
            <a:r>
              <a:rPr lang="en-US" sz="1900" dirty="0" smtClean="0">
                <a:solidFill>
                  <a:prstClr val="black"/>
                </a:solidFill>
              </a:rPr>
              <a:t>, or roughly 0.5% of the CO</a:t>
            </a:r>
            <a:r>
              <a:rPr lang="en-US" sz="1900" baseline="-25000" dirty="0" smtClean="0">
                <a:solidFill>
                  <a:prstClr val="black"/>
                </a:solidFill>
              </a:rPr>
              <a:t>2</a:t>
            </a:r>
            <a:r>
              <a:rPr lang="en-US" sz="1900" dirty="0" smtClean="0">
                <a:solidFill>
                  <a:prstClr val="black"/>
                </a:solidFill>
              </a:rPr>
              <a:t> generated. (</a:t>
            </a:r>
            <a:r>
              <a:rPr lang="en-US" sz="1900" dirty="0" err="1" smtClean="0">
                <a:solidFill>
                  <a:prstClr val="black"/>
                </a:solidFill>
              </a:rPr>
              <a:t>Barbero</a:t>
            </a:r>
            <a:r>
              <a:rPr lang="en-US" sz="1900" dirty="0" smtClean="0">
                <a:solidFill>
                  <a:prstClr val="black"/>
                </a:solidFill>
              </a:rPr>
              <a:t> </a:t>
            </a:r>
            <a:r>
              <a:rPr lang="en-US" sz="1900" i="1" dirty="0" smtClean="0">
                <a:solidFill>
                  <a:prstClr val="black"/>
                </a:solidFill>
              </a:rPr>
              <a:t>et al</a:t>
            </a:r>
            <a:r>
              <a:rPr lang="en-US" sz="1900" dirty="0" smtClean="0">
                <a:solidFill>
                  <a:prstClr val="black"/>
                </a:solidFill>
              </a:rPr>
              <a:t>. </a:t>
            </a:r>
            <a:r>
              <a:rPr lang="fr-FR" sz="1900" dirty="0" smtClean="0">
                <a:solidFill>
                  <a:prstClr val="black"/>
                </a:solidFill>
              </a:rPr>
              <a:t>Energy Environ. </a:t>
            </a:r>
            <a:r>
              <a:rPr lang="fr-FR" sz="1900" dirty="0" err="1" smtClean="0">
                <a:solidFill>
                  <a:prstClr val="black"/>
                </a:solidFill>
              </a:rPr>
              <a:t>Sci</a:t>
            </a:r>
            <a:r>
              <a:rPr lang="fr-FR" sz="1900" dirty="0" smtClean="0">
                <a:solidFill>
                  <a:prstClr val="black"/>
                </a:solidFill>
              </a:rPr>
              <a:t>., 2013, 6, </a:t>
            </a:r>
            <a:r>
              <a:rPr lang="en-US" sz="1900" dirty="0" smtClean="0">
                <a:solidFill>
                  <a:prstClr val="black"/>
                </a:solidFill>
              </a:rPr>
              <a:t>660)</a:t>
            </a:r>
            <a:endParaRPr lang="en-US" sz="2800" dirty="0" smtClean="0"/>
          </a:p>
          <a:p>
            <a:pPr>
              <a:buNone/>
            </a:pPr>
            <a:endParaRPr lang="en-US" sz="800" dirty="0" smtClean="0"/>
          </a:p>
          <a:p>
            <a:r>
              <a:rPr lang="en-US" sz="2600" dirty="0" smtClean="0"/>
              <a:t>One of the challenges hindering feasibility is heavy metals content. </a:t>
            </a:r>
          </a:p>
          <a:p>
            <a:endParaRPr lang="en-US" sz="900" dirty="0" smtClean="0"/>
          </a:p>
          <a:p>
            <a:r>
              <a:rPr lang="en-US" sz="2600" dirty="0" smtClean="0"/>
              <a:t>The ability to profitably remove heavy metals will therefore be key to make this a viable alternative.</a:t>
            </a:r>
            <a:endParaRPr lang="it-IT" sz="2600" dirty="0" smtClean="0"/>
          </a:p>
          <a:p>
            <a:pPr>
              <a:buNone/>
            </a:pPr>
            <a:endParaRPr lang="en-US" sz="1700" dirty="0" smtClean="0"/>
          </a:p>
          <a:p>
            <a:endParaRPr lang="en-US" sz="26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94556"/>
            <a:ext cx="8229600" cy="642025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it-IT" sz="3600" dirty="0" smtClean="0"/>
              <a:t>The White Cliffs of Dover</a:t>
            </a:r>
            <a:br>
              <a:rPr lang="it-IT" sz="3600" dirty="0" smtClean="0"/>
            </a:br>
            <a:r>
              <a:rPr lang="it-IT" dirty="0" smtClean="0"/>
              <a:t> </a:t>
            </a:r>
            <a:r>
              <a:rPr lang="it-IT" sz="2200" dirty="0" smtClean="0"/>
              <a:t>Storing CO</a:t>
            </a:r>
            <a:r>
              <a:rPr lang="it-IT" sz="2200" baseline="-25000" dirty="0" smtClean="0"/>
              <a:t>2</a:t>
            </a:r>
            <a:r>
              <a:rPr lang="it-IT" sz="2200" dirty="0" smtClean="0"/>
              <a:t> in Useful Products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43642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636"/>
            <a:ext cx="8229600" cy="642025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it-IT" sz="2200" dirty="0" smtClean="0"/>
              <a:t>CO</a:t>
            </a:r>
            <a:r>
              <a:rPr lang="it-IT" sz="2200" baseline="-25000" dirty="0" smtClean="0"/>
              <a:t>2</a:t>
            </a:r>
            <a:r>
              <a:rPr lang="it-IT" sz="2200" dirty="0" smtClean="0"/>
              <a:t> Mineralization Reaction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204281" y="661473"/>
            <a:ext cx="8735437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overall</a:t>
            </a:r>
            <a:r>
              <a:rPr lang="it-IT" dirty="0" smtClean="0"/>
              <a:t> </a:t>
            </a:r>
            <a:r>
              <a:rPr lang="en-US" dirty="0" smtClean="0"/>
              <a:t>process involves the initial dissolution of CO</a:t>
            </a:r>
            <a:r>
              <a:rPr lang="en-US" baseline="-25000" dirty="0" smtClean="0"/>
              <a:t>2</a:t>
            </a:r>
            <a:r>
              <a:rPr lang="en-US" dirty="0" smtClean="0"/>
              <a:t> into water to form carbonic acid (</a:t>
            </a:r>
            <a:r>
              <a:rPr lang="pt-BR" dirty="0" smtClean="0"/>
              <a:t>H</a:t>
            </a:r>
            <a:r>
              <a:rPr lang="pt-BR" baseline="-25000" dirty="0" smtClean="0"/>
              <a:t>2</a:t>
            </a:r>
            <a:r>
              <a:rPr lang="pt-BR" dirty="0" smtClean="0"/>
              <a:t>CO</a:t>
            </a:r>
            <a:r>
              <a:rPr lang="pt-BR" baseline="-25000" dirty="0" smtClean="0"/>
              <a:t>3</a:t>
            </a:r>
            <a:r>
              <a:rPr lang="en-US" dirty="0" smtClean="0"/>
              <a:t>), which then dissociates to form 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 and 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2-</a:t>
            </a:r>
            <a:r>
              <a:rPr lang="en-US" dirty="0" smtClean="0"/>
              <a:t> ions, via the following reaction sequence:</a:t>
            </a:r>
            <a:endParaRPr lang="it-IT" dirty="0" smtClean="0"/>
          </a:p>
          <a:p>
            <a:endParaRPr lang="it-IT" sz="800" dirty="0" smtClean="0"/>
          </a:p>
          <a:p>
            <a:pPr algn="ctr"/>
            <a:r>
              <a:rPr lang="pt-BR" dirty="0" smtClean="0"/>
              <a:t>CO</a:t>
            </a:r>
            <a:r>
              <a:rPr lang="pt-BR" baseline="-25000" dirty="0" smtClean="0"/>
              <a:t>2</a:t>
            </a:r>
            <a:r>
              <a:rPr lang="pt-BR" dirty="0" smtClean="0"/>
              <a:t> (g) = CO</a:t>
            </a:r>
            <a:r>
              <a:rPr lang="pt-BR" baseline="-25000" dirty="0" smtClean="0"/>
              <a:t>2</a:t>
            </a:r>
            <a:r>
              <a:rPr lang="pt-BR" dirty="0" smtClean="0"/>
              <a:t> (aq) </a:t>
            </a:r>
          </a:p>
          <a:p>
            <a:pPr algn="ctr"/>
            <a:endParaRPr lang="pt-BR" sz="800" dirty="0" smtClean="0"/>
          </a:p>
          <a:p>
            <a:pPr algn="ctr"/>
            <a:r>
              <a:rPr lang="pt-BR" dirty="0" smtClean="0"/>
              <a:t>CO</a:t>
            </a:r>
            <a:r>
              <a:rPr lang="pt-BR" baseline="-25000" dirty="0" smtClean="0"/>
              <a:t>2</a:t>
            </a:r>
            <a:r>
              <a:rPr lang="pt-BR" dirty="0" smtClean="0"/>
              <a:t> (aq) + H</a:t>
            </a:r>
            <a:r>
              <a:rPr lang="pt-BR" baseline="-25000" dirty="0" smtClean="0"/>
              <a:t>2</a:t>
            </a:r>
            <a:r>
              <a:rPr lang="pt-BR" dirty="0" smtClean="0"/>
              <a:t>O = H</a:t>
            </a:r>
            <a:r>
              <a:rPr lang="pt-BR" baseline="-25000" dirty="0" smtClean="0"/>
              <a:t>2</a:t>
            </a:r>
            <a:r>
              <a:rPr lang="pt-BR" dirty="0" smtClean="0"/>
              <a:t>CO</a:t>
            </a:r>
            <a:r>
              <a:rPr lang="pt-BR" baseline="-25000" dirty="0" smtClean="0"/>
              <a:t>3</a:t>
            </a:r>
            <a:r>
              <a:rPr lang="pt-BR" dirty="0" smtClean="0"/>
              <a:t> (aq) </a:t>
            </a:r>
          </a:p>
          <a:p>
            <a:pPr algn="ctr"/>
            <a:endParaRPr lang="pt-BR" sz="800" dirty="0" smtClean="0"/>
          </a:p>
          <a:p>
            <a:pPr algn="ctr"/>
            <a:r>
              <a:rPr lang="pt-BR" dirty="0" smtClean="0"/>
              <a:t>H</a:t>
            </a:r>
            <a:r>
              <a:rPr lang="pt-BR" baseline="-25000" dirty="0" smtClean="0"/>
              <a:t>2</a:t>
            </a:r>
            <a:r>
              <a:rPr lang="pt-BR" dirty="0" smtClean="0"/>
              <a:t>CO</a:t>
            </a:r>
            <a:r>
              <a:rPr lang="pt-BR" baseline="-25000" dirty="0" smtClean="0"/>
              <a:t>3</a:t>
            </a:r>
            <a:r>
              <a:rPr lang="pt-BR" dirty="0" smtClean="0"/>
              <a:t> (aq) = </a:t>
            </a:r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pt-BR" dirty="0" smtClean="0"/>
              <a:t> (aq) + H</a:t>
            </a:r>
            <a:r>
              <a:rPr lang="pt-BR" baseline="30000" dirty="0" smtClean="0"/>
              <a:t>+</a:t>
            </a:r>
            <a:r>
              <a:rPr lang="pt-BR" dirty="0" smtClean="0"/>
              <a:t> (aq) </a:t>
            </a:r>
          </a:p>
          <a:p>
            <a:pPr algn="ctr"/>
            <a:endParaRPr lang="pt-BR" sz="800" dirty="0" smtClean="0"/>
          </a:p>
          <a:p>
            <a:pPr algn="ctr"/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pt-BR" dirty="0" smtClean="0"/>
              <a:t> (aq) = 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2- </a:t>
            </a:r>
            <a:r>
              <a:rPr lang="pt-BR" dirty="0" smtClean="0"/>
              <a:t>(aq) + H</a:t>
            </a:r>
            <a:r>
              <a:rPr lang="pt-BR" baseline="30000" dirty="0" smtClean="0"/>
              <a:t>+</a:t>
            </a:r>
            <a:r>
              <a:rPr lang="pt-BR" dirty="0" smtClean="0"/>
              <a:t> (aq)</a:t>
            </a:r>
          </a:p>
          <a:p>
            <a:pPr algn="ctr"/>
            <a:endParaRPr lang="pt-BR" dirty="0" smtClean="0"/>
          </a:p>
          <a:p>
            <a:r>
              <a:rPr lang="en-US" dirty="0" smtClean="0"/>
              <a:t>The process then requires divalent </a:t>
            </a:r>
            <a:r>
              <a:rPr lang="en-US" dirty="0" err="1" smtClean="0"/>
              <a:t>cations</a:t>
            </a:r>
            <a:r>
              <a:rPr lang="en-US" dirty="0" smtClean="0"/>
              <a:t>, such as calcium (Ca) and magnesium (Mg)</a:t>
            </a:r>
          </a:p>
          <a:p>
            <a:r>
              <a:rPr lang="en-US" dirty="0" smtClean="0"/>
              <a:t>to form the carbonates, in this example calcite (CaCO</a:t>
            </a:r>
            <a:r>
              <a:rPr lang="en-US" baseline="-25000" dirty="0" smtClean="0"/>
              <a:t>3</a:t>
            </a:r>
            <a:r>
              <a:rPr lang="en-US" dirty="0" smtClean="0"/>
              <a:t>) and </a:t>
            </a:r>
            <a:r>
              <a:rPr lang="en-US" dirty="0" err="1" smtClean="0"/>
              <a:t>magnesite</a:t>
            </a:r>
            <a:r>
              <a:rPr lang="en-US" dirty="0" smtClean="0"/>
              <a:t> (MgCO</a:t>
            </a:r>
            <a:r>
              <a:rPr lang="en-US" baseline="-25000" dirty="0" smtClean="0"/>
              <a:t>3</a:t>
            </a:r>
            <a:r>
              <a:rPr lang="en-US" dirty="0" smtClean="0"/>
              <a:t>):</a:t>
            </a:r>
          </a:p>
          <a:p>
            <a:pPr algn="ctr"/>
            <a:endParaRPr lang="it-IT" dirty="0" smtClean="0"/>
          </a:p>
          <a:p>
            <a:pPr algn="ctr"/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pt-BR" dirty="0" smtClean="0"/>
              <a:t> (aq) + Ca</a:t>
            </a:r>
            <a:r>
              <a:rPr lang="pt-BR" baseline="-25000" dirty="0" smtClean="0"/>
              <a:t>2</a:t>
            </a:r>
            <a:r>
              <a:rPr lang="pt-BR" baseline="30000" dirty="0" smtClean="0"/>
              <a:t>+</a:t>
            </a:r>
            <a:r>
              <a:rPr lang="pt-BR" dirty="0" smtClean="0"/>
              <a:t> (aq) = CaCO</a:t>
            </a:r>
            <a:r>
              <a:rPr lang="pt-BR" baseline="-25000" dirty="0" smtClean="0"/>
              <a:t>3</a:t>
            </a:r>
            <a:r>
              <a:rPr lang="pt-BR" dirty="0" smtClean="0"/>
              <a:t> (s) + H</a:t>
            </a:r>
            <a:r>
              <a:rPr lang="pt-BR" baseline="30000" dirty="0" smtClean="0"/>
              <a:t>+</a:t>
            </a:r>
            <a:r>
              <a:rPr lang="pt-BR" dirty="0" smtClean="0"/>
              <a:t> (aq) </a:t>
            </a:r>
          </a:p>
          <a:p>
            <a:pPr algn="ctr"/>
            <a:endParaRPr lang="pt-BR" sz="800" dirty="0" smtClean="0"/>
          </a:p>
          <a:p>
            <a:pPr algn="ctr"/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pt-BR" dirty="0" smtClean="0"/>
              <a:t> (aq) + Mg</a:t>
            </a:r>
            <a:r>
              <a:rPr lang="pt-BR" baseline="-25000" dirty="0" smtClean="0"/>
              <a:t>2</a:t>
            </a:r>
            <a:r>
              <a:rPr lang="pt-BR" baseline="30000" dirty="0" smtClean="0"/>
              <a:t>+</a:t>
            </a:r>
            <a:r>
              <a:rPr lang="pt-BR" dirty="0" smtClean="0"/>
              <a:t> (aq) = MgCO</a:t>
            </a:r>
            <a:r>
              <a:rPr lang="pt-BR" baseline="-25000" dirty="0" smtClean="0"/>
              <a:t>3</a:t>
            </a:r>
            <a:r>
              <a:rPr lang="pt-BR" dirty="0" smtClean="0"/>
              <a:t> (s) + H</a:t>
            </a:r>
            <a:r>
              <a:rPr lang="pt-BR" baseline="30000" dirty="0" smtClean="0"/>
              <a:t>+</a:t>
            </a:r>
            <a:r>
              <a:rPr lang="pt-BR" dirty="0" smtClean="0"/>
              <a:t> (aq)</a:t>
            </a:r>
          </a:p>
          <a:p>
            <a:endParaRPr lang="pt-BR" dirty="0" smtClean="0"/>
          </a:p>
          <a:p>
            <a:r>
              <a:rPr lang="pt-BR" dirty="0" smtClean="0"/>
              <a:t>A</a:t>
            </a:r>
            <a:r>
              <a:rPr lang="en-US" dirty="0" smtClean="0"/>
              <a:t> source of alkalinity, such as hydroxide ions (OH</a:t>
            </a:r>
            <a:r>
              <a:rPr lang="en-US" baseline="30000" dirty="0" smtClean="0"/>
              <a:t>-</a:t>
            </a:r>
            <a:r>
              <a:rPr lang="en-US" dirty="0" smtClean="0"/>
              <a:t>), is finally needed to neutralize the reaction:</a:t>
            </a:r>
          </a:p>
          <a:p>
            <a:endParaRPr lang="it-IT" dirty="0" smtClean="0"/>
          </a:p>
          <a:p>
            <a:pPr algn="ctr"/>
            <a:r>
              <a:rPr lang="pt-BR" dirty="0" smtClean="0"/>
              <a:t>H</a:t>
            </a:r>
            <a:r>
              <a:rPr lang="pt-BR" baseline="30000" dirty="0" smtClean="0"/>
              <a:t>+</a:t>
            </a:r>
            <a:r>
              <a:rPr lang="pt-BR" dirty="0" smtClean="0"/>
              <a:t> (aq) + </a:t>
            </a:r>
            <a:r>
              <a:rPr lang="en-US" dirty="0" smtClean="0"/>
              <a:t>OH</a:t>
            </a:r>
            <a:r>
              <a:rPr lang="en-US" baseline="30000" dirty="0" smtClean="0"/>
              <a:t>- </a:t>
            </a:r>
            <a:r>
              <a:rPr lang="pt-BR" dirty="0" smtClean="0"/>
              <a:t>(aq) = H</a:t>
            </a:r>
            <a:r>
              <a:rPr lang="pt-BR" baseline="-25000" dirty="0" smtClean="0"/>
              <a:t>2</a:t>
            </a:r>
            <a:r>
              <a:rPr lang="pt-BR" dirty="0" smtClean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90919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40467" y="1254844"/>
          <a:ext cx="6001968" cy="3023984"/>
        </p:xfrm>
        <a:graphic>
          <a:graphicData uri="http://schemas.openxmlformats.org/drawingml/2006/table">
            <a:tbl>
              <a:tblPr/>
              <a:tblGrid>
                <a:gridCol w="1500492"/>
                <a:gridCol w="1500492"/>
                <a:gridCol w="1500492"/>
                <a:gridCol w="1500492"/>
              </a:tblGrid>
              <a:tr h="706040">
                <a:tc>
                  <a:txBody>
                    <a:bodyPr/>
                    <a:lstStyle/>
                    <a:p>
                      <a:pPr algn="ctr" fontAlgn="t"/>
                      <a:r>
                        <a:rPr lang="en-US" u="none" strike="noStrike" dirty="0">
                          <a:solidFill>
                            <a:srgbClr val="FFFFFF"/>
                          </a:solidFill>
                        </a:rPr>
                        <a:t>Compounds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4D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u="none" strike="noStrike" dirty="0">
                          <a:solidFill>
                            <a:srgbClr val="FFFFFF"/>
                          </a:solidFill>
                        </a:rPr>
                        <a:t>Fly Ash </a:t>
                      </a:r>
                      <a:endParaRPr lang="en-US" u="none" strike="noStrike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 fontAlgn="t"/>
                      <a:r>
                        <a:rPr lang="en-US" u="none" strike="noStrike" dirty="0" smtClean="0">
                          <a:solidFill>
                            <a:srgbClr val="FFFFFF"/>
                          </a:solidFill>
                        </a:rPr>
                        <a:t>Class </a:t>
                      </a:r>
                      <a:r>
                        <a:rPr lang="en-US" u="none" strike="noStrike" dirty="0">
                          <a:solidFill>
                            <a:srgbClr val="FFFFFF"/>
                          </a:solidFill>
                        </a:rPr>
                        <a:t>F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4D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u="none" strike="noStrike" dirty="0">
                          <a:solidFill>
                            <a:srgbClr val="FFFFFF"/>
                          </a:solidFill>
                        </a:rPr>
                        <a:t>Fly Ash </a:t>
                      </a:r>
                      <a:endParaRPr lang="en-US" u="none" strike="noStrike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 fontAlgn="t"/>
                      <a:r>
                        <a:rPr lang="en-US" u="none" strike="noStrike" dirty="0" smtClean="0">
                          <a:solidFill>
                            <a:srgbClr val="FFFFFF"/>
                          </a:solidFill>
                        </a:rPr>
                        <a:t>Class </a:t>
                      </a:r>
                      <a:r>
                        <a:rPr lang="en-US" u="none" strike="noStrike" dirty="0">
                          <a:solidFill>
                            <a:srgbClr val="FFFFFF"/>
                          </a:solidFill>
                        </a:rPr>
                        <a:t>C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4D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u="none" strike="noStrike">
                          <a:solidFill>
                            <a:srgbClr val="FFFFFF"/>
                          </a:solidFill>
                        </a:rPr>
                        <a:t>Portland Cement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64D73"/>
                    </a:solidFill>
                  </a:tcPr>
                </a:tc>
              </a:tr>
              <a:tr h="386324">
                <a:tc>
                  <a:txBody>
                    <a:bodyPr/>
                    <a:lstStyle/>
                    <a:p>
                      <a:pPr algn="l" fontAlgn="t"/>
                      <a:r>
                        <a:rPr lang="en-US" b="0" i="0" dirty="0" smtClean="0">
                          <a:solidFill>
                            <a:srgbClr val="000000"/>
                          </a:solidFill>
                        </a:rPr>
                        <a:t>SiO2</a:t>
                      </a:r>
                      <a:endParaRPr lang="en-US" b="0" i="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55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40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23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6324">
                <a:tc>
                  <a:txBody>
                    <a:bodyPr/>
                    <a:lstStyle/>
                    <a:p>
                      <a:pPr algn="l" fontAlgn="t"/>
                      <a:r>
                        <a:rPr lang="en-US" b="0" i="0" dirty="0" smtClean="0">
                          <a:solidFill>
                            <a:srgbClr val="000000"/>
                          </a:solidFill>
                        </a:rPr>
                        <a:t>Al2O3</a:t>
                      </a:r>
                      <a:endParaRPr lang="en-US" b="0" i="0" dirty="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26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17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4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6324">
                <a:tc>
                  <a:txBody>
                    <a:bodyPr/>
                    <a:lstStyle/>
                    <a:p>
                      <a:pPr algn="l" fontAlgn="t"/>
                      <a:r>
                        <a:rPr lang="en-US" b="0" i="0" dirty="0" smtClean="0">
                          <a:solidFill>
                            <a:srgbClr val="000000"/>
                          </a:solidFill>
                        </a:rPr>
                        <a:t>Fe2O3</a:t>
                      </a:r>
                      <a:endParaRPr lang="en-US" b="0" i="0" dirty="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7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6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2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6324">
                <a:tc>
                  <a:txBody>
                    <a:bodyPr/>
                    <a:lstStyle/>
                    <a:p>
                      <a:pPr algn="l" fontAlgn="t"/>
                      <a:r>
                        <a:rPr lang="en-US" b="0" i="0">
                          <a:solidFill>
                            <a:srgbClr val="000000"/>
                          </a:solidFill>
                        </a:rPr>
                        <a:t>CaO (Lime)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9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24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64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6324">
                <a:tc>
                  <a:txBody>
                    <a:bodyPr/>
                    <a:lstStyle/>
                    <a:p>
                      <a:pPr algn="l" fontAlgn="t"/>
                      <a:r>
                        <a:rPr lang="en-US" b="0" i="0">
                          <a:solidFill>
                            <a:srgbClr val="000000"/>
                          </a:solidFill>
                        </a:rPr>
                        <a:t>MgO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2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5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2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6324">
                <a:tc>
                  <a:txBody>
                    <a:bodyPr/>
                    <a:lstStyle/>
                    <a:p>
                      <a:pPr algn="l" fontAlgn="t"/>
                      <a:r>
                        <a:rPr lang="en-US" b="0" i="0" dirty="0" smtClean="0">
                          <a:solidFill>
                            <a:srgbClr val="000000"/>
                          </a:solidFill>
                        </a:rPr>
                        <a:t>SO3</a:t>
                      </a:r>
                      <a:endParaRPr lang="en-US" b="0" i="0" baseline="-25000" dirty="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1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/>
                        <a:t>3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/>
                        <a:t>2</a:t>
                      </a:r>
                    </a:p>
                  </a:txBody>
                  <a:tcPr marL="28575" marR="28575" marT="28575" marB="28575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40467" y="4278828"/>
            <a:ext cx="600196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Source: www.fhwa.dot.gov/pavement/recycling/fach01.cfm</a:t>
            </a:r>
            <a:endParaRPr lang="en-US" sz="1000" dirty="0"/>
          </a:p>
        </p:txBody>
      </p:sp>
      <p:sp>
        <p:nvSpPr>
          <p:cNvPr id="10" name="Rectangle 9"/>
          <p:cNvSpPr/>
          <p:nvPr/>
        </p:nvSpPr>
        <p:spPr>
          <a:xfrm>
            <a:off x="719846" y="826508"/>
            <a:ext cx="52432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Sample Oxide Analyses of Ash and Portland Cement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459594" y="776481"/>
            <a:ext cx="2563970" cy="5464880"/>
            <a:chOff x="6459594" y="212270"/>
            <a:chExt cx="2563970" cy="5464880"/>
          </a:xfrm>
        </p:grpSpPr>
        <p:pic>
          <p:nvPicPr>
            <p:cNvPr id="20484" name="Picture 4" descr="Figure 1-3: Typical ash colors. A picture of two piles fly ash ash one white and one ta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59594" y="4995948"/>
              <a:ext cx="2563970" cy="681202"/>
            </a:xfrm>
            <a:prstGeom prst="rect">
              <a:avLst/>
            </a:prstGeom>
            <a:noFill/>
          </p:spPr>
        </p:pic>
        <p:pic>
          <p:nvPicPr>
            <p:cNvPr id="9" name="Picture 3" descr="C:\Users\Nicola\Desktop\About-Coal-Ash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59594" y="2305455"/>
              <a:ext cx="2485719" cy="2574876"/>
            </a:xfrm>
            <a:prstGeom prst="rect">
              <a:avLst/>
            </a:prstGeom>
            <a:noFill/>
          </p:spPr>
        </p:pic>
        <p:pic>
          <p:nvPicPr>
            <p:cNvPr id="20486" name="Picture 6" descr="Figure 1-2: Fly ash particles at 2,000x magnification.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59594" y="212270"/>
              <a:ext cx="2503025" cy="1976453"/>
            </a:xfrm>
            <a:prstGeom prst="rect">
              <a:avLst/>
            </a:prstGeom>
            <a:noFill/>
          </p:spPr>
        </p:pic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194557"/>
            <a:ext cx="8229600" cy="447470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it-IT" sz="3600" dirty="0" smtClean="0"/>
              <a:t>Carbon Fly Ash</a:t>
            </a:r>
            <a:endParaRPr lang="en-US" sz="2200" dirty="0"/>
          </a:p>
        </p:txBody>
      </p:sp>
      <p:sp>
        <p:nvSpPr>
          <p:cNvPr id="15" name="Rectangle 14"/>
          <p:cNvSpPr/>
          <p:nvPr/>
        </p:nvSpPr>
        <p:spPr>
          <a:xfrm>
            <a:off x="340468" y="4559885"/>
            <a:ext cx="6001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Depending on the coal source fly ash can also include one or more of the following elements in trace concentrations (up to hundreds </a:t>
            </a:r>
            <a:r>
              <a:rPr lang="en-US" sz="1600" dirty="0" err="1" smtClean="0"/>
              <a:t>ppm</a:t>
            </a:r>
            <a:r>
              <a:rPr lang="en-US" sz="1600" dirty="0" smtClean="0"/>
              <a:t>): </a:t>
            </a:r>
          </a:p>
          <a:p>
            <a:r>
              <a:rPr lang="en-US" sz="1600" dirty="0" smtClean="0"/>
              <a:t>arsenic, beryllium, boron, cadmium, chromium, </a:t>
            </a:r>
            <a:r>
              <a:rPr lang="en-US" sz="1600" dirty="0" err="1" smtClean="0"/>
              <a:t>hexavalent</a:t>
            </a:r>
            <a:r>
              <a:rPr lang="en-US" sz="1600" dirty="0" smtClean="0"/>
              <a:t> chromium, cobalt, lead, manganese, mercury, molybdenum, selenium, strontium, thallium, and vanadium.</a:t>
            </a:r>
          </a:p>
        </p:txBody>
      </p:sp>
    </p:spTree>
    <p:extLst>
      <p:ext uri="{BB962C8B-B14F-4D97-AF65-F5344CB8AC3E}">
        <p14:creationId xmlns:p14="http://schemas.microsoft.com/office/powerpoint/2010/main" val="144983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Coal mines as energy storage systems?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Deep mines can be used as lower reservoirs for pumped hydroelectric systems</a:t>
            </a:r>
          </a:p>
          <a:p>
            <a:r>
              <a:rPr lang="en-US" dirty="0" err="1"/>
              <a:t>Aquabank</a:t>
            </a:r>
            <a:r>
              <a:rPr lang="en-US" dirty="0"/>
              <a:t>, a company not too long ago</a:t>
            </a:r>
          </a:p>
          <a:p>
            <a:pPr lvl="1"/>
            <a:r>
              <a:rPr lang="en-US" dirty="0">
                <a:hlinkClick r:id="rId2"/>
              </a:rPr>
              <a:t>http://kennebecestuary.org/wp-content/uploads/2011/02/RiverbankPowerCorp.pdf</a:t>
            </a:r>
            <a:endParaRPr lang="en-US" dirty="0"/>
          </a:p>
          <a:p>
            <a:pPr lvl="1"/>
            <a:r>
              <a:rPr lang="en-US" dirty="0"/>
              <a:t>Ahead of its time?</a:t>
            </a:r>
          </a:p>
          <a:p>
            <a:r>
              <a:rPr lang="en-US" dirty="0"/>
              <a:t>Now the Germans are doing it:</a:t>
            </a:r>
          </a:p>
          <a:p>
            <a:pPr lvl="1"/>
            <a:r>
              <a:rPr lang="en-US" dirty="0">
                <a:hlinkClick r:id="rId3"/>
              </a:rPr>
              <a:t>https://www.bloomberg.com/news/articles/2017-03-17/german-coal-mine-to-be-reborn-as-giant-pumped-hydropower-battery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5240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it works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101" y="1417638"/>
            <a:ext cx="6583346" cy="523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2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 and Wind Together!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09510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 smtClean="0"/>
              <a:t>Mine the coal and use the hole as part of a pumped hydro energy storage system</a:t>
            </a:r>
          </a:p>
          <a:p>
            <a:pPr lvl="1"/>
            <a:r>
              <a:rPr lang="en-US" sz="2400" dirty="0" smtClean="0"/>
              <a:t>Miners can also build the pumped hydro plants</a:t>
            </a:r>
          </a:p>
          <a:p>
            <a:r>
              <a:rPr lang="en-US" sz="2800" dirty="0" smtClean="0"/>
              <a:t>Build wind energy farms whose excess power is stored in the pumped hydro system</a:t>
            </a:r>
          </a:p>
          <a:p>
            <a:r>
              <a:rPr lang="en-US" sz="2800" dirty="0" smtClean="0"/>
              <a:t>Wind energy employment up 16% in 2016 employing 102,500 people</a:t>
            </a:r>
          </a:p>
          <a:p>
            <a:pPr lvl="1"/>
            <a:r>
              <a:rPr lang="en-US" sz="1600" dirty="0"/>
              <a:t>http://</a:t>
            </a:r>
            <a:r>
              <a:rPr lang="en-US" sz="1600" dirty="0" err="1"/>
              <a:t>www.renewableenergyworld.com</a:t>
            </a:r>
            <a:r>
              <a:rPr lang="en-US" sz="1600" dirty="0"/>
              <a:t>/</a:t>
            </a:r>
            <a:r>
              <a:rPr lang="en-US" sz="1600" dirty="0" err="1"/>
              <a:t>ugc</a:t>
            </a:r>
            <a:r>
              <a:rPr lang="en-US" sz="1600" dirty="0"/>
              <a:t>/articles/2017/04/20/answering-the-call-wind-powers-jobs--</a:t>
            </a:r>
            <a:r>
              <a:rPr lang="en-US" sz="1600" dirty="0" err="1"/>
              <a:t>growth-in-americas-heartland.html?cmpid</a:t>
            </a:r>
            <a:r>
              <a:rPr lang="en-US" sz="1600" dirty="0"/>
              <a:t>=enl_rew_renewableenergynews_2017-04-26&amp;email_address=</a:t>
            </a:r>
            <a:r>
              <a:rPr lang="en-US" sz="1600" dirty="0" err="1"/>
              <a:t>slocum@mit.edu&amp;eid</a:t>
            </a:r>
            <a:r>
              <a:rPr lang="en-US" sz="1600" dirty="0"/>
              <a:t>=294542998&amp;bid=1735537</a:t>
            </a:r>
            <a:endParaRPr lang="en-US" sz="1600" dirty="0" smtClean="0"/>
          </a:p>
          <a:p>
            <a:r>
              <a:rPr lang="en-US" sz="2800" dirty="0" smtClean="0"/>
              <a:t>Coal companies become integrated energy system companies employing many more than just miners</a:t>
            </a:r>
          </a:p>
          <a:p>
            <a:r>
              <a:rPr lang="en-US" sz="2800" dirty="0" smtClean="0"/>
              <a:t>Coal property owners earn money from their land into perpetuity</a:t>
            </a:r>
          </a:p>
          <a:p>
            <a:pPr lvl="1"/>
            <a:r>
              <a:rPr lang="en-US" sz="2400" dirty="0" smtClean="0"/>
              <a:t>They get paid for the coal and lease income for wind turbines and pumped hydro plants</a:t>
            </a:r>
          </a:p>
          <a:p>
            <a:r>
              <a:rPr lang="en-US" dirty="0" smtClean="0"/>
              <a:t>Lead the renewable energy &amp; storage pack or be trampled by it!</a:t>
            </a:r>
          </a:p>
          <a:p>
            <a:pPr lvl="1"/>
            <a:r>
              <a:rPr lang="en-US" sz="2400" dirty="0">
                <a:hlinkClick r:id="rId2"/>
              </a:rPr>
              <a:t>https://www.scientificamerican.com/article/battery-storage-poised-to-expand-rapidly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pPr lvl="1"/>
            <a:r>
              <a:rPr lang="en-US" dirty="0"/>
              <a:t>“Experts, utility experts and even mining companies agree that the Trump administration’s deregulation policies will not revive the coal industry</a:t>
            </a:r>
            <a:r>
              <a:rPr lang="en-US" dirty="0" smtClean="0"/>
              <a:t>.“</a:t>
            </a:r>
          </a:p>
          <a:p>
            <a:pPr lvl="2"/>
            <a:r>
              <a:rPr lang="en-US" sz="2000" dirty="0"/>
              <a:t>https://</a:t>
            </a:r>
            <a:r>
              <a:rPr lang="en-US" sz="2000" dirty="0" err="1"/>
              <a:t>www.greentechmedia.com</a:t>
            </a:r>
            <a:r>
              <a:rPr lang="en-US" sz="2000" dirty="0"/>
              <a:t>/articles/read/rick-perry-on-reviving-coal-and-staying-in-the-paris-climate-deal?utm_source=</a:t>
            </a:r>
            <a:r>
              <a:rPr lang="en-US" sz="2000" dirty="0" err="1"/>
              <a:t>Daily&amp;utm_medium</a:t>
            </a:r>
            <a:r>
              <a:rPr lang="en-US" sz="2000" dirty="0"/>
              <a:t>=</a:t>
            </a:r>
            <a:r>
              <a:rPr lang="en-US" sz="2000" dirty="0" err="1"/>
              <a:t>Newsletter&amp;utm_campaign</a:t>
            </a:r>
            <a:r>
              <a:rPr lang="en-US" sz="2000" dirty="0"/>
              <a:t>=</a:t>
            </a:r>
            <a:r>
              <a:rPr lang="en-US" sz="2000" dirty="0" err="1"/>
              <a:t>GTMDaily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3765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Coal Jobs + Wind Jobs = LOTSA Jobs!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Mine the coal, create a hole and many other jobs too!</a:t>
            </a:r>
          </a:p>
          <a:p>
            <a:r>
              <a:rPr lang="en-US" dirty="0" smtClean="0"/>
              <a:t>In wind, solar and pumped hydro</a:t>
            </a:r>
          </a:p>
          <a:p>
            <a:pPr lvl="1"/>
            <a:r>
              <a:rPr lang="en-US" dirty="0" smtClean="0"/>
              <a:t>Good paying construction, manufacturing, installation, and technical service!</a:t>
            </a:r>
          </a:p>
          <a:p>
            <a:pPr lvl="1"/>
            <a:r>
              <a:rPr lang="en-US" dirty="0">
                <a:hlinkClick r:id="rId2"/>
              </a:rPr>
              <a:t>https://www.bls.gov/green/wind_energy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02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Order Analysis is Promising!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812804"/>
          <a:ext cx="8229600" cy="4100754"/>
        </p:xfrm>
        <a:graphic>
          <a:graphicData uri="http://schemas.openxmlformats.org/drawingml/2006/table">
            <a:tbl>
              <a:tblPr/>
              <a:tblGrid>
                <a:gridCol w="5651653"/>
                <a:gridCol w="2577947"/>
              </a:tblGrid>
              <a:tr h="190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Coal mined each year (tons)</a:t>
                      </a:r>
                    </a:p>
                  </a:txBody>
                  <a:tcPr marL="12394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900,000,000 </a:t>
                      </a:r>
                    </a:p>
                  </a:txBody>
                  <a:tcPr marL="12394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tonnes</a:t>
                      </a:r>
                    </a:p>
                  </a:txBody>
                  <a:tcPr marL="148728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817,200,000 </a:t>
                      </a:r>
                    </a:p>
                  </a:txBody>
                  <a:tcPr marL="12394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 per ton of coal mined </a:t>
                      </a:r>
                    </a:p>
                  </a:txBody>
                  <a:tcPr marL="148728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$31.00 </a:t>
                      </a:r>
                    </a:p>
                  </a:txBody>
                  <a:tcPr marL="12394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value of coal mined</a:t>
                      </a:r>
                    </a:p>
                  </a:txBody>
                  <a:tcPr marL="148728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$27,900,000,000 </a:t>
                      </a:r>
                    </a:p>
                  </a:txBody>
                  <a:tcPr marL="12394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Pumped Hydro energy storage system at coal mine sites</a:t>
                      </a:r>
                    </a:p>
                  </a:txBody>
                  <a:tcPr marL="12394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394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Height difference between upper and lower reservoir (m)</a:t>
                      </a:r>
                    </a:p>
                  </a:txBody>
                  <a:tcPr marL="148728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12394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Round trip efficiency of pumped hydro system</a:t>
                      </a:r>
                    </a:p>
                  </a:txBody>
                  <a:tcPr marL="148728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12394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Energy storage potential (Joules)</a:t>
                      </a:r>
                    </a:p>
                  </a:txBody>
                  <a:tcPr marL="148728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130,752,000,000,000 </a:t>
                      </a:r>
                    </a:p>
                  </a:txBody>
                  <a:tcPr marL="12394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GigaWatt-hours electric energy storage</a:t>
                      </a:r>
                    </a:p>
                  </a:txBody>
                  <a:tcPr marL="148728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36.3 </a:t>
                      </a:r>
                    </a:p>
                  </a:txBody>
                  <a:tcPr marL="12394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Wholesale value of peak power from energy stored ($/kWh)</a:t>
                      </a:r>
                    </a:p>
                  </a:txBody>
                  <a:tcPr marL="148728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$0.10 </a:t>
                      </a:r>
                    </a:p>
                  </a:txBody>
                  <a:tcPr marL="12394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Cycles per day</a:t>
                      </a:r>
                    </a:p>
                  </a:txBody>
                  <a:tcPr marL="148728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394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Daily value of energy stored</a:t>
                      </a:r>
                    </a:p>
                  </a:txBody>
                  <a:tcPr marL="148728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$3,632,000 </a:t>
                      </a:r>
                    </a:p>
                  </a:txBody>
                  <a:tcPr marL="12394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Annual value</a:t>
                      </a:r>
                    </a:p>
                  </a:txBody>
                  <a:tcPr marL="148728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$1,325,680,000 </a:t>
                      </a:r>
                    </a:p>
                  </a:txBody>
                  <a:tcPr marL="12394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Years of operation to equal annual value of coal mined</a:t>
                      </a:r>
                    </a:p>
                  </a:txBody>
                  <a:tcPr marL="148728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12394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Wind Power tied to coal power where excess power goes to pumped hydro plants</a:t>
                      </a:r>
                    </a:p>
                  </a:txBody>
                  <a:tcPr marL="12394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394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GW peak windpower per GWh energy stored in coal mine pumped hydro plants</a:t>
                      </a:r>
                    </a:p>
                  </a:txBody>
                  <a:tcPr marL="148728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12394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GW wind to be annual installed to match storage created at coal mines</a:t>
                      </a:r>
                    </a:p>
                  </a:txBody>
                  <a:tcPr marL="148728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7.3 </a:t>
                      </a:r>
                    </a:p>
                  </a:txBody>
                  <a:tcPr marL="12394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Size of wind turbine (peak MW)</a:t>
                      </a:r>
                    </a:p>
                  </a:txBody>
                  <a:tcPr marL="148728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3.0 </a:t>
                      </a:r>
                    </a:p>
                  </a:txBody>
                  <a:tcPr marL="12394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annual 24/7 renewable electric power potential from evolved coal companies GW)</a:t>
                      </a:r>
                    </a:p>
                  </a:txBody>
                  <a:tcPr marL="148728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2.54 </a:t>
                      </a:r>
                    </a:p>
                  </a:txBody>
                  <a:tcPr marL="12394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capacity factor</a:t>
                      </a:r>
                    </a:p>
                  </a:txBody>
                  <a:tcPr marL="148728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0.35</a:t>
                      </a:r>
                    </a:p>
                  </a:txBody>
                  <a:tcPr marL="12394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wind turbines to be installed by evolving coal companies</a:t>
                      </a:r>
                    </a:p>
                  </a:txBody>
                  <a:tcPr marL="148728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2,421 </a:t>
                      </a:r>
                    </a:p>
                  </a:txBody>
                  <a:tcPr marL="12394" marR="12394" marT="1239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947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2701</TotalTime>
  <Words>4294</Words>
  <Application>Microsoft Macintosh PowerPoint</Application>
  <PresentationFormat>On-screen Show (4:3)</PresentationFormat>
  <Paragraphs>650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DRAFT: Coal 1/ =  ? Potential for a Coalvolution!</vt:lpstr>
      <vt:lpstr>“Renewable” Coal?</vt:lpstr>
      <vt:lpstr>Yes?</vt:lpstr>
      <vt:lpstr>Pumped Hydro</vt:lpstr>
      <vt:lpstr>Coal mines as energy storage systems?</vt:lpstr>
      <vt:lpstr>How it works</vt:lpstr>
      <vt:lpstr>Coal and Wind Together!</vt:lpstr>
      <vt:lpstr>Coal Jobs + Wind Jobs = LOTSA Jobs!</vt:lpstr>
      <vt:lpstr>First Order Analysis is Promising!</vt:lpstr>
      <vt:lpstr>Watch your Ash!</vt:lpstr>
      <vt:lpstr>Symbiotic Ash: One Industry’s Toxic Metal is Another’s Strategic Metal</vt:lpstr>
      <vt:lpstr>Typical Ash Pond</vt:lpstr>
      <vt:lpstr>Cement Manufacturing</vt:lpstr>
      <vt:lpstr>CO2 from Cement</vt:lpstr>
      <vt:lpstr>Cement?</vt:lpstr>
      <vt:lpstr>Cement Manufacturing++</vt:lpstr>
      <vt:lpstr>Ultimate Symbiotic Use for Ash</vt:lpstr>
      <vt:lpstr>Ash =&gt; Ballast!</vt:lpstr>
      <vt:lpstr>The White Cliffs of Dover  Storing CO2 in Useful Products</vt:lpstr>
      <vt:lpstr>Deep Thoughts</vt:lpstr>
      <vt:lpstr>More @ahslocum</vt:lpstr>
      <vt:lpstr>Arsenic</vt:lpstr>
      <vt:lpstr>Beryllium</vt:lpstr>
      <vt:lpstr>Boron</vt:lpstr>
      <vt:lpstr>Cadmium</vt:lpstr>
      <vt:lpstr>Chromium</vt:lpstr>
      <vt:lpstr>Cobalt</vt:lpstr>
      <vt:lpstr>Lead</vt:lpstr>
      <vt:lpstr>Lithium</vt:lpstr>
      <vt:lpstr>Manganese</vt:lpstr>
      <vt:lpstr>Mercury</vt:lpstr>
      <vt:lpstr>Molybdenum</vt:lpstr>
      <vt:lpstr>Selenium</vt:lpstr>
      <vt:lpstr>Strontium</vt:lpstr>
      <vt:lpstr>Thallium</vt:lpstr>
      <vt:lpstr>Vanadium</vt:lpstr>
      <vt:lpstr>Sorbents to remove metal ions</vt:lpstr>
      <vt:lpstr>Sorbents can be used for lots of metals!</vt:lpstr>
      <vt:lpstr>Amidoxime-based adsorbents</vt:lpstr>
      <vt:lpstr>Other adsorbents</vt:lpstr>
      <vt:lpstr>The White Cliffs of Dover  Storing CO2 in Useful Products</vt:lpstr>
      <vt:lpstr>The White Cliffs of Dover  Storing CO2 in Useful Products</vt:lpstr>
      <vt:lpstr>CO2 Mineralization Reaction</vt:lpstr>
      <vt:lpstr>Carbon Fly Ash</vt:lpstr>
    </vt:vector>
  </TitlesOfParts>
  <Company>Mechanical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Coal 1/ =  ?</dc:title>
  <dc:creator>Alex Slocum</dc:creator>
  <cp:lastModifiedBy>Alex Slocum</cp:lastModifiedBy>
  <cp:revision>97</cp:revision>
  <dcterms:created xsi:type="dcterms:W3CDTF">2017-04-18T09:57:24Z</dcterms:created>
  <dcterms:modified xsi:type="dcterms:W3CDTF">2017-05-15T20:59:29Z</dcterms:modified>
</cp:coreProperties>
</file>