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81" r:id="rId3"/>
    <p:sldId id="282" r:id="rId4"/>
    <p:sldId id="283" r:id="rId5"/>
    <p:sldId id="284" r:id="rId6"/>
    <p:sldId id="287" r:id="rId7"/>
    <p:sldId id="295" r:id="rId8"/>
    <p:sldId id="296" r:id="rId9"/>
    <p:sldId id="297" r:id="rId10"/>
    <p:sldId id="298" r:id="rId11"/>
    <p:sldId id="312" r:id="rId12"/>
    <p:sldId id="300" r:id="rId13"/>
    <p:sldId id="301" r:id="rId14"/>
    <p:sldId id="299" r:id="rId15"/>
    <p:sldId id="311" r:id="rId16"/>
    <p:sldId id="305" r:id="rId17"/>
    <p:sldId id="307" r:id="rId18"/>
    <p:sldId id="306" r:id="rId19"/>
    <p:sldId id="308" r:id="rId20"/>
    <p:sldId id="302" r:id="rId21"/>
    <p:sldId id="303" r:id="rId22"/>
    <p:sldId id="304" r:id="rId23"/>
    <p:sldId id="309" r:id="rId24"/>
    <p:sldId id="3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339933"/>
    <a:srgbClr val="00CC00"/>
    <a:srgbClr val="89CC40"/>
    <a:srgbClr val="D1E1FF"/>
    <a:srgbClr val="ABC7FF"/>
    <a:srgbClr val="8FB7FF"/>
    <a:srgbClr val="F7FAFF"/>
    <a:srgbClr val="E1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autoAdjust="0"/>
    <p:restoredTop sz="93305" autoAdjust="0"/>
  </p:normalViewPr>
  <p:slideViewPr>
    <p:cSldViewPr>
      <p:cViewPr varScale="1">
        <p:scale>
          <a:sx n="61" d="100"/>
          <a:sy n="61" d="100"/>
        </p:scale>
        <p:origin x="834" y="39"/>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J HU" userId="f9cbafaa3520ff22" providerId="LiveId" clId="{501AA9B8-A21B-469D-BA84-1F10E426B130}"/>
    <pc:docChg chg="undo custSel addSld modSld sldOrd">
      <pc:chgData name="JJ HU" userId="f9cbafaa3520ff22" providerId="LiveId" clId="{501AA9B8-A21B-469D-BA84-1F10E426B130}" dt="2017-09-25T18:21:32.264" v="658" actId="20577"/>
      <pc:docMkLst>
        <pc:docMk/>
      </pc:docMkLst>
      <pc:sldChg chg="addSp delSp modSp">
        <pc:chgData name="JJ HU" userId="f9cbafaa3520ff22" providerId="LiveId" clId="{501AA9B8-A21B-469D-BA84-1F10E426B130}" dt="2017-09-25T03:18:55.464" v="152" actId="20577"/>
        <pc:sldMkLst>
          <pc:docMk/>
          <pc:sldMk cId="1117592917" sldId="282"/>
        </pc:sldMkLst>
        <pc:spChg chg="mod">
          <ac:chgData name="JJ HU" userId="f9cbafaa3520ff22" providerId="LiveId" clId="{501AA9B8-A21B-469D-BA84-1F10E426B130}" dt="2017-09-25T03:18:55.464" v="152" actId="20577"/>
          <ac:spMkLst>
            <pc:docMk/>
            <pc:sldMk cId="1117592917" sldId="282"/>
            <ac:spMk id="3" creationId="{00000000-0000-0000-0000-000000000000}"/>
          </ac:spMkLst>
        </pc:spChg>
        <pc:spChg chg="add del">
          <ac:chgData name="JJ HU" userId="f9cbafaa3520ff22" providerId="LiveId" clId="{501AA9B8-A21B-469D-BA84-1F10E426B130}" dt="2017-09-25T01:45:20.342" v="80" actId="20577"/>
          <ac:spMkLst>
            <pc:docMk/>
            <pc:sldMk cId="1117592917" sldId="282"/>
            <ac:spMk id="5" creationId="{3204A936-09D8-40B7-ADD2-16AD2ADE393C}"/>
          </ac:spMkLst>
        </pc:spChg>
        <pc:spChg chg="add mod">
          <ac:chgData name="JJ HU" userId="f9cbafaa3520ff22" providerId="LiveId" clId="{501AA9B8-A21B-469D-BA84-1F10E426B130}" dt="2017-09-25T01:46:00.167" v="98" actId="1036"/>
          <ac:spMkLst>
            <pc:docMk/>
            <pc:sldMk cId="1117592917" sldId="282"/>
            <ac:spMk id="6" creationId="{6AE58F03-97E5-4657-8BA6-422A31FD335E}"/>
          </ac:spMkLst>
        </pc:spChg>
        <pc:picChg chg="mod">
          <ac:chgData name="JJ HU" userId="f9cbafaa3520ff22" providerId="LiveId" clId="{501AA9B8-A21B-469D-BA84-1F10E426B130}" dt="2017-09-25T01:45:54.139" v="95" actId="1076"/>
          <ac:picMkLst>
            <pc:docMk/>
            <pc:sldMk cId="1117592917" sldId="282"/>
            <ac:picMk id="60418" creationId="{00000000-0000-0000-0000-000000000000}"/>
          </ac:picMkLst>
        </pc:picChg>
      </pc:sldChg>
      <pc:sldChg chg="modNotesTx">
        <pc:chgData name="JJ HU" userId="f9cbafaa3520ff22" providerId="LiveId" clId="{501AA9B8-A21B-469D-BA84-1F10E426B130}" dt="2017-09-25T02:50:49.330" v="135" actId="20577"/>
        <pc:sldMkLst>
          <pc:docMk/>
          <pc:sldMk cId="314492471" sldId="287"/>
        </pc:sldMkLst>
      </pc:sldChg>
      <pc:sldChg chg="modSp modNotesTx">
        <pc:chgData name="JJ HU" userId="f9cbafaa3520ff22" providerId="LiveId" clId="{501AA9B8-A21B-469D-BA84-1F10E426B130}" dt="2017-09-25T03:45:32.703" v="217" actId="20577"/>
        <pc:sldMkLst>
          <pc:docMk/>
          <pc:sldMk cId="759512075" sldId="297"/>
        </pc:sldMkLst>
        <pc:spChg chg="mod">
          <ac:chgData name="JJ HU" userId="f9cbafaa3520ff22" providerId="LiveId" clId="{501AA9B8-A21B-469D-BA84-1F10E426B130}" dt="2017-09-25T03:21:06.934" v="153" actId="2711"/>
          <ac:spMkLst>
            <pc:docMk/>
            <pc:sldMk cId="759512075" sldId="297"/>
            <ac:spMk id="5" creationId="{00000000-0000-0000-0000-000000000000}"/>
          </ac:spMkLst>
        </pc:spChg>
      </pc:sldChg>
      <pc:sldChg chg="modSp modNotesTx">
        <pc:chgData name="JJ HU" userId="f9cbafaa3520ff22" providerId="LiveId" clId="{501AA9B8-A21B-469D-BA84-1F10E426B130}" dt="2017-09-25T18:21:32.264" v="658" actId="20577"/>
        <pc:sldMkLst>
          <pc:docMk/>
          <pc:sldMk cId="3121767770" sldId="298"/>
        </pc:sldMkLst>
        <pc:spChg chg="mod">
          <ac:chgData name="JJ HU" userId="f9cbafaa3520ff22" providerId="LiveId" clId="{501AA9B8-A21B-469D-BA84-1F10E426B130}" dt="2017-09-25T03:56:07.798" v="269" actId="20577"/>
          <ac:spMkLst>
            <pc:docMk/>
            <pc:sldMk cId="3121767770" sldId="298"/>
            <ac:spMk id="5" creationId="{00000000-0000-0000-0000-000000000000}"/>
          </ac:spMkLst>
        </pc:spChg>
        <pc:graphicFrameChg chg="mod">
          <ac:chgData name="JJ HU" userId="f9cbafaa3520ff22" providerId="LiveId" clId="{501AA9B8-A21B-469D-BA84-1F10E426B130}" dt="2017-09-25T03:55:47.457" v="264" actId="1035"/>
          <ac:graphicFrameMkLst>
            <pc:docMk/>
            <pc:sldMk cId="3121767770" sldId="298"/>
            <ac:graphicFrameMk id="7" creationId="{00000000-0000-0000-0000-000000000000}"/>
          </ac:graphicFrameMkLst>
        </pc:graphicFrameChg>
      </pc:sldChg>
      <pc:sldChg chg="modSp">
        <pc:chgData name="JJ HU" userId="f9cbafaa3520ff22" providerId="LiveId" clId="{501AA9B8-A21B-469D-BA84-1F10E426B130}" dt="2017-09-25T04:40:27.016" v="576" actId="1035"/>
        <pc:sldMkLst>
          <pc:docMk/>
          <pc:sldMk cId="2562344526" sldId="299"/>
        </pc:sldMkLst>
        <pc:spChg chg="mod">
          <ac:chgData name="JJ HU" userId="f9cbafaa3520ff22" providerId="LiveId" clId="{501AA9B8-A21B-469D-BA84-1F10E426B130}" dt="2017-09-25T04:37:51.782" v="559" actId="20577"/>
          <ac:spMkLst>
            <pc:docMk/>
            <pc:sldMk cId="2562344526" sldId="299"/>
            <ac:spMk id="5" creationId="{00000000-0000-0000-0000-000000000000}"/>
          </ac:spMkLst>
        </pc:spChg>
        <pc:spChg chg="mod">
          <ac:chgData name="JJ HU" userId="f9cbafaa3520ff22" providerId="LiveId" clId="{501AA9B8-A21B-469D-BA84-1F10E426B130}" dt="2017-09-25T04:40:27.016" v="576" actId="1035"/>
          <ac:spMkLst>
            <pc:docMk/>
            <pc:sldMk cId="2562344526" sldId="299"/>
            <ac:spMk id="15" creationId="{00000000-0000-0000-0000-000000000000}"/>
          </ac:spMkLst>
        </pc:spChg>
      </pc:sldChg>
      <pc:sldChg chg="modSp">
        <pc:chgData name="JJ HU" userId="f9cbafaa3520ff22" providerId="LiveId" clId="{501AA9B8-A21B-469D-BA84-1F10E426B130}" dt="2017-09-25T04:20:56.337" v="515" actId="1076"/>
        <pc:sldMkLst>
          <pc:docMk/>
          <pc:sldMk cId="3354792392" sldId="300"/>
        </pc:sldMkLst>
        <pc:spChg chg="mod">
          <ac:chgData name="JJ HU" userId="f9cbafaa3520ff22" providerId="LiveId" clId="{501AA9B8-A21B-469D-BA84-1F10E426B130}" dt="2017-09-25T04:20:50.347" v="514" actId="1076"/>
          <ac:spMkLst>
            <pc:docMk/>
            <pc:sldMk cId="3354792392" sldId="300"/>
            <ac:spMk id="22" creationId="{00000000-0000-0000-0000-000000000000}"/>
          </ac:spMkLst>
        </pc:spChg>
        <pc:spChg chg="mod">
          <ac:chgData name="JJ HU" userId="f9cbafaa3520ff22" providerId="LiveId" clId="{501AA9B8-A21B-469D-BA84-1F10E426B130}" dt="2017-09-25T04:20:56.337" v="515" actId="1076"/>
          <ac:spMkLst>
            <pc:docMk/>
            <pc:sldMk cId="3354792392" sldId="300"/>
            <ac:spMk id="27" creationId="{00000000-0000-0000-0000-000000000000}"/>
          </ac:spMkLst>
        </pc:spChg>
        <pc:cxnChg chg="mod">
          <ac:chgData name="JJ HU" userId="f9cbafaa3520ff22" providerId="LiveId" clId="{501AA9B8-A21B-469D-BA84-1F10E426B130}" dt="2017-09-25T04:20:36.735" v="513" actId="1036"/>
          <ac:cxnSpMkLst>
            <pc:docMk/>
            <pc:sldMk cId="3354792392" sldId="300"/>
            <ac:cxnSpMk id="21" creationId="{00000000-0000-0000-0000-000000000000}"/>
          </ac:cxnSpMkLst>
        </pc:cxnChg>
      </pc:sldChg>
      <pc:sldChg chg="delSp modSp">
        <pc:chgData name="JJ HU" userId="f9cbafaa3520ff22" providerId="LiveId" clId="{501AA9B8-A21B-469D-BA84-1F10E426B130}" dt="2017-09-25T17:53:10.870" v="580" actId="1038"/>
        <pc:sldMkLst>
          <pc:docMk/>
          <pc:sldMk cId="3559734677" sldId="303"/>
        </pc:sldMkLst>
        <pc:spChg chg="del">
          <ac:chgData name="JJ HU" userId="f9cbafaa3520ff22" providerId="LiveId" clId="{501AA9B8-A21B-469D-BA84-1F10E426B130}" dt="2017-09-25T17:52:52.328" v="577" actId="478"/>
          <ac:spMkLst>
            <pc:docMk/>
            <pc:sldMk cId="3559734677" sldId="303"/>
            <ac:spMk id="8" creationId="{00000000-0000-0000-0000-000000000000}"/>
          </ac:spMkLst>
        </pc:spChg>
        <pc:picChg chg="mod">
          <ac:chgData name="JJ HU" userId="f9cbafaa3520ff22" providerId="LiveId" clId="{501AA9B8-A21B-469D-BA84-1F10E426B130}" dt="2017-09-25T17:53:10.870" v="580" actId="1038"/>
          <ac:picMkLst>
            <pc:docMk/>
            <pc:sldMk cId="3559734677" sldId="303"/>
            <ac:picMk id="5" creationId="{00000000-0000-0000-0000-000000000000}"/>
          </ac:picMkLst>
        </pc:picChg>
      </pc:sldChg>
      <pc:sldChg chg="addSp delSp modSp">
        <pc:chgData name="JJ HU" userId="f9cbafaa3520ff22" providerId="LiveId" clId="{501AA9B8-A21B-469D-BA84-1F10E426B130}" dt="2017-09-25T18:08:32.608" v="655" actId="1035"/>
        <pc:sldMkLst>
          <pc:docMk/>
          <pc:sldMk cId="3591357215" sldId="304"/>
        </pc:sldMkLst>
        <pc:spChg chg="del">
          <ac:chgData name="JJ HU" userId="f9cbafaa3520ff22" providerId="LiveId" clId="{501AA9B8-A21B-469D-BA84-1F10E426B130}" dt="2017-09-25T17:59:39.962" v="583" actId="478"/>
          <ac:spMkLst>
            <pc:docMk/>
            <pc:sldMk cId="3591357215" sldId="304"/>
            <ac:spMk id="3" creationId="{00000000-0000-0000-0000-000000000000}"/>
          </ac:spMkLst>
        </pc:spChg>
        <pc:spChg chg="del">
          <ac:chgData name="JJ HU" userId="f9cbafaa3520ff22" providerId="LiveId" clId="{501AA9B8-A21B-469D-BA84-1F10E426B130}" dt="2017-09-25T17:59:33.852" v="581" actId="478"/>
          <ac:spMkLst>
            <pc:docMk/>
            <pc:sldMk cId="3591357215" sldId="304"/>
            <ac:spMk id="8" creationId="{00000000-0000-0000-0000-000000000000}"/>
          </ac:spMkLst>
        </pc:spChg>
        <pc:spChg chg="add del mod">
          <ac:chgData name="JJ HU" userId="f9cbafaa3520ff22" providerId="LiveId" clId="{501AA9B8-A21B-469D-BA84-1F10E426B130}" dt="2017-09-25T17:59:38.321" v="582" actId="478"/>
          <ac:spMkLst>
            <pc:docMk/>
            <pc:sldMk cId="3591357215" sldId="304"/>
            <ac:spMk id="11" creationId="{1211A1D3-83ED-4F92-B5BD-3A3DF38FA32A}"/>
          </ac:spMkLst>
        </pc:spChg>
        <pc:spChg chg="add mod">
          <ac:chgData name="JJ HU" userId="f9cbafaa3520ff22" providerId="LiveId" clId="{501AA9B8-A21B-469D-BA84-1F10E426B130}" dt="2017-09-25T18:06:05.235" v="630" actId="14100"/>
          <ac:spMkLst>
            <pc:docMk/>
            <pc:sldMk cId="3591357215" sldId="304"/>
            <ac:spMk id="16" creationId="{44130D2E-7F02-4758-8A20-19347AA15F07}"/>
          </ac:spMkLst>
        </pc:spChg>
        <pc:spChg chg="add del">
          <ac:chgData name="JJ HU" userId="f9cbafaa3520ff22" providerId="LiveId" clId="{501AA9B8-A21B-469D-BA84-1F10E426B130}" dt="2017-09-25T18:06:51.962" v="632" actId="1035"/>
          <ac:spMkLst>
            <pc:docMk/>
            <pc:sldMk cId="3591357215" sldId="304"/>
            <ac:spMk id="17" creationId="{900D5BF2-538B-4849-9BD1-FC2B489756B7}"/>
          </ac:spMkLst>
        </pc:spChg>
        <pc:spChg chg="add mod">
          <ac:chgData name="JJ HU" userId="f9cbafaa3520ff22" providerId="LiveId" clId="{501AA9B8-A21B-469D-BA84-1F10E426B130}" dt="2017-09-25T18:08:32.608" v="655" actId="1035"/>
          <ac:spMkLst>
            <pc:docMk/>
            <pc:sldMk cId="3591357215" sldId="304"/>
            <ac:spMk id="21" creationId="{E4DF46A0-5EFE-4318-8BA6-F7FCDA619E3A}"/>
          </ac:spMkLst>
        </pc:spChg>
        <pc:grpChg chg="del">
          <ac:chgData name="JJ HU" userId="f9cbafaa3520ff22" providerId="LiveId" clId="{501AA9B8-A21B-469D-BA84-1F10E426B130}" dt="2017-09-25T17:59:33.852" v="581" actId="478"/>
          <ac:grpSpMkLst>
            <pc:docMk/>
            <pc:sldMk cId="3591357215" sldId="304"/>
            <ac:grpSpMk id="19" creationId="{00000000-0000-0000-0000-000000000000}"/>
          </ac:grpSpMkLst>
        </pc:grpChg>
        <pc:graphicFrameChg chg="del">
          <ac:chgData name="JJ HU" userId="f9cbafaa3520ff22" providerId="LiveId" clId="{501AA9B8-A21B-469D-BA84-1F10E426B130}" dt="2017-09-25T17:59:39.962" v="583" actId="478"/>
          <ac:graphicFrameMkLst>
            <pc:docMk/>
            <pc:sldMk cId="3591357215" sldId="304"/>
            <ac:graphicFrameMk id="9" creationId="{00000000-0000-0000-0000-000000000000}"/>
          </ac:graphicFrameMkLst>
        </pc:graphicFrameChg>
        <pc:picChg chg="add mod">
          <ac:chgData name="JJ HU" userId="f9cbafaa3520ff22" providerId="LiveId" clId="{501AA9B8-A21B-469D-BA84-1F10E426B130}" dt="2017-09-25T18:05:52.107" v="626" actId="1076"/>
          <ac:picMkLst>
            <pc:docMk/>
            <pc:sldMk cId="3591357215" sldId="304"/>
            <ac:picMk id="15" creationId="{AE56ECB8-18AC-4997-A51D-FE748D7EA48C}"/>
          </ac:picMkLst>
        </pc:picChg>
      </pc:sldChg>
      <pc:sldChg chg="ord">
        <pc:chgData name="JJ HU" userId="f9cbafaa3520ff22" providerId="LiveId" clId="{501AA9B8-A21B-469D-BA84-1F10E426B130}" dt="2017-09-25T01:16:08.043" v="78" actId="1038"/>
        <pc:sldMkLst>
          <pc:docMk/>
          <pc:sldMk cId="417526033" sldId="306"/>
        </pc:sldMkLst>
      </pc:sldChg>
      <pc:sldChg chg="addSp delSp modSp delAnim">
        <pc:chgData name="JJ HU" userId="f9cbafaa3520ff22" providerId="LiveId" clId="{501AA9B8-A21B-469D-BA84-1F10E426B130}" dt="2017-09-25T18:10:58.253" v="657" actId="20577"/>
        <pc:sldMkLst>
          <pc:docMk/>
          <pc:sldMk cId="1804486639" sldId="307"/>
        </pc:sldMkLst>
        <pc:spChg chg="add mod">
          <ac:chgData name="JJ HU" userId="f9cbafaa3520ff22" providerId="LiveId" clId="{501AA9B8-A21B-469D-BA84-1F10E426B130}" dt="2017-09-25T18:10:58.253" v="657" actId="20577"/>
          <ac:spMkLst>
            <pc:docMk/>
            <pc:sldMk cId="1804486639" sldId="307"/>
            <ac:spMk id="15" creationId="{4A115703-EC9E-4515-8F37-02A2706FAB53}"/>
          </ac:spMkLst>
        </pc:spChg>
        <pc:picChg chg="del">
          <ac:chgData name="JJ HU" userId="f9cbafaa3520ff22" providerId="LiveId" clId="{501AA9B8-A21B-469D-BA84-1F10E426B130}" dt="2017-09-25T01:14:18.191" v="23" actId="478"/>
          <ac:picMkLst>
            <pc:docMk/>
            <pc:sldMk cId="1804486639" sldId="307"/>
            <ac:picMk id="3" creationId="{00000000-0000-0000-0000-000000000000}"/>
          </ac:picMkLst>
        </pc:picChg>
        <pc:picChg chg="add mod">
          <ac:chgData name="JJ HU" userId="f9cbafaa3520ff22" providerId="LiveId" clId="{501AA9B8-A21B-469D-BA84-1F10E426B130}" dt="2017-09-25T01:15:57.902" v="77" actId="1038"/>
          <ac:picMkLst>
            <pc:docMk/>
            <pc:sldMk cId="1804486639" sldId="307"/>
            <ac:picMk id="12" creationId="{8C90D8EE-7BFA-4021-9D4A-88E17A2B90BE}"/>
          </ac:picMkLst>
        </pc:picChg>
      </pc:sldChg>
      <pc:sldChg chg="addSp modSp add">
        <pc:chgData name="JJ HU" userId="f9cbafaa3520ff22" providerId="LiveId" clId="{501AA9B8-A21B-469D-BA84-1F10E426B130}" dt="2017-09-25T04:39:17.324" v="571" actId="114"/>
        <pc:sldMkLst>
          <pc:docMk/>
          <pc:sldMk cId="2124085998" sldId="311"/>
        </pc:sldMkLst>
        <pc:spChg chg="mod">
          <ac:chgData name="JJ HU" userId="f9cbafaa3520ff22" providerId="LiveId" clId="{501AA9B8-A21B-469D-BA84-1F10E426B130}" dt="2017-09-02T01:45:39.506" v="22" actId="20577"/>
          <ac:spMkLst>
            <pc:docMk/>
            <pc:sldMk cId="2124085998" sldId="311"/>
            <ac:spMk id="2" creationId="{76F1AA96-885F-448A-91CD-26328A6D3FC8}"/>
          </ac:spMkLst>
        </pc:spChg>
        <pc:spChg chg="mod">
          <ac:chgData name="JJ HU" userId="f9cbafaa3520ff22" providerId="LiveId" clId="{501AA9B8-A21B-469D-BA84-1F10E426B130}" dt="2017-09-25T04:39:17.324" v="571" actId="114"/>
          <ac:spMkLst>
            <pc:docMk/>
            <pc:sldMk cId="2124085998" sldId="311"/>
            <ac:spMk id="3" creationId="{DBD5B405-F0DB-4A85-B0C5-8E760DCED884}"/>
          </ac:spMkLst>
        </pc:spChg>
        <pc:spChg chg="add mod">
          <ac:chgData name="JJ HU" userId="f9cbafaa3520ff22" providerId="LiveId" clId="{501AA9B8-A21B-469D-BA84-1F10E426B130}" dt="2017-09-25T04:37:13.747" v="550" actId="1076"/>
          <ac:spMkLst>
            <pc:docMk/>
            <pc:sldMk cId="2124085998" sldId="311"/>
            <ac:spMk id="5" creationId="{FAE3F1BB-216D-4988-9B86-0D3D5A4A0341}"/>
          </ac:spMkLst>
        </pc:spChg>
      </pc:sldChg>
      <pc:sldChg chg="addSp delSp modSp add modNotesTx">
        <pc:chgData name="JJ HU" userId="f9cbafaa3520ff22" providerId="LiveId" clId="{501AA9B8-A21B-469D-BA84-1F10E426B130}" dt="2017-09-25T04:19:38.590" v="512" actId="1036"/>
        <pc:sldMkLst>
          <pc:docMk/>
          <pc:sldMk cId="2889467178" sldId="312"/>
        </pc:sldMkLst>
        <pc:spChg chg="mod">
          <ac:chgData name="JJ HU" userId="f9cbafaa3520ff22" providerId="LiveId" clId="{501AA9B8-A21B-469D-BA84-1F10E426B130}" dt="2017-09-25T04:19:38.590" v="512" actId="1036"/>
          <ac:spMkLst>
            <pc:docMk/>
            <pc:sldMk cId="2889467178" sldId="312"/>
            <ac:spMk id="2" creationId="{00000000-0000-0000-0000-000000000000}"/>
          </ac:spMkLst>
        </pc:spChg>
        <pc:spChg chg="del">
          <ac:chgData name="JJ HU" userId="f9cbafaa3520ff22" providerId="LiveId" clId="{501AA9B8-A21B-469D-BA84-1F10E426B130}" dt="2017-09-25T03:56:17.868" v="271" actId="478"/>
          <ac:spMkLst>
            <pc:docMk/>
            <pc:sldMk cId="2889467178" sldId="312"/>
            <ac:spMk id="4" creationId="{00000000-0000-0000-0000-000000000000}"/>
          </ac:spMkLst>
        </pc:spChg>
        <pc:spChg chg="del">
          <ac:chgData name="JJ HU" userId="f9cbafaa3520ff22" providerId="LiveId" clId="{501AA9B8-A21B-469D-BA84-1F10E426B130}" dt="2017-09-25T03:56:17.868" v="271" actId="478"/>
          <ac:spMkLst>
            <pc:docMk/>
            <pc:sldMk cId="2889467178" sldId="312"/>
            <ac:spMk id="5" creationId="{00000000-0000-0000-0000-000000000000}"/>
          </ac:spMkLst>
        </pc:spChg>
        <pc:spChg chg="add mod">
          <ac:chgData name="JJ HU" userId="f9cbafaa3520ff22" providerId="LiveId" clId="{501AA9B8-A21B-469D-BA84-1F10E426B130}" dt="2017-09-25T04:19:35.990" v="511" actId="1036"/>
          <ac:spMkLst>
            <pc:docMk/>
            <pc:sldMk cId="2889467178" sldId="312"/>
            <ac:spMk id="10" creationId="{7F274483-8721-45A0-A929-4B6154FA6304}"/>
          </ac:spMkLst>
        </pc:spChg>
        <pc:spChg chg="add del mod">
          <ac:chgData name="JJ HU" userId="f9cbafaa3520ff22" providerId="LiveId" clId="{501AA9B8-A21B-469D-BA84-1F10E426B130}" dt="2017-09-25T03:56:20.514" v="272" actId="478"/>
          <ac:spMkLst>
            <pc:docMk/>
            <pc:sldMk cId="2889467178" sldId="312"/>
            <ac:spMk id="12" creationId="{30761D52-0CFC-467F-B5CF-F2298F09ED4F}"/>
          </ac:spMkLst>
        </pc:spChg>
        <pc:spChg chg="add del">
          <ac:chgData name="JJ HU" userId="f9cbafaa3520ff22" providerId="LiveId" clId="{501AA9B8-A21B-469D-BA84-1F10E426B130}" dt="2017-09-25T04:08:10.203" v="467" actId="1038"/>
          <ac:spMkLst>
            <pc:docMk/>
            <pc:sldMk cId="2889467178" sldId="312"/>
            <ac:spMk id="20" creationId="{C50D6515-1ED7-42E9-84B6-8C870FDCA8D3}"/>
          </ac:spMkLst>
        </pc:spChg>
        <pc:spChg chg="add mod">
          <ac:chgData name="JJ HU" userId="f9cbafaa3520ff22" providerId="LiveId" clId="{501AA9B8-A21B-469D-BA84-1F10E426B130}" dt="2017-09-25T04:19:35.990" v="511" actId="1036"/>
          <ac:spMkLst>
            <pc:docMk/>
            <pc:sldMk cId="2889467178" sldId="312"/>
            <ac:spMk id="21" creationId="{181D9C54-75A3-4AA3-B93F-9074ED046789}"/>
          </ac:spMkLst>
        </pc:spChg>
        <pc:graphicFrameChg chg="del">
          <ac:chgData name="JJ HU" userId="f9cbafaa3520ff22" providerId="LiveId" clId="{501AA9B8-A21B-469D-BA84-1F10E426B130}" dt="2017-09-25T03:56:17.868" v="271" actId="478"/>
          <ac:graphicFrameMkLst>
            <pc:docMk/>
            <pc:sldMk cId="2889467178" sldId="312"/>
            <ac:graphicFrameMk id="6" creationId="{00000000-0000-0000-0000-000000000000}"/>
          </ac:graphicFrameMkLst>
        </pc:graphicFrameChg>
        <pc:graphicFrameChg chg="del">
          <ac:chgData name="JJ HU" userId="f9cbafaa3520ff22" providerId="LiveId" clId="{501AA9B8-A21B-469D-BA84-1F10E426B130}" dt="2017-09-25T03:56:17.868" v="271" actId="478"/>
          <ac:graphicFrameMkLst>
            <pc:docMk/>
            <pc:sldMk cId="2889467178" sldId="312"/>
            <ac:graphicFrameMk id="7" creationId="{00000000-0000-0000-0000-000000000000}"/>
          </ac:graphicFrameMkLst>
        </pc:graphicFrameChg>
        <pc:graphicFrameChg chg="del">
          <ac:chgData name="JJ HU" userId="f9cbafaa3520ff22" providerId="LiveId" clId="{501AA9B8-A21B-469D-BA84-1F10E426B130}" dt="2017-09-25T03:56:17.868" v="271" actId="478"/>
          <ac:graphicFrameMkLst>
            <pc:docMk/>
            <pc:sldMk cId="2889467178" sldId="312"/>
            <ac:graphicFrameMk id="9" creationId="{00000000-0000-0000-0000-000000000000}"/>
          </ac:graphicFrameMkLst>
        </pc:graphicFrameChg>
        <pc:graphicFrameChg chg="add mod">
          <ac:chgData name="JJ HU" userId="f9cbafaa3520ff22" providerId="LiveId" clId="{501AA9B8-A21B-469D-BA84-1F10E426B130}" dt="2017-09-25T04:19:35.990" v="511" actId="1036"/>
          <ac:graphicFrameMkLst>
            <pc:docMk/>
            <pc:sldMk cId="2889467178" sldId="312"/>
            <ac:graphicFrameMk id="15" creationId="{A0F4E8B3-E692-4FF3-8B58-3BCB0C1790C4}"/>
          </ac:graphicFrameMkLst>
        </pc:graphicFrameChg>
        <pc:picChg chg="add del mod">
          <ac:chgData name="JJ HU" userId="f9cbafaa3520ff22" providerId="LiveId" clId="{501AA9B8-A21B-469D-BA84-1F10E426B130}" dt="2017-09-25T04:03:10.973" v="427" actId="478"/>
          <ac:picMkLst>
            <pc:docMk/>
            <pc:sldMk cId="2889467178" sldId="312"/>
            <ac:picMk id="14" creationId="{55FF67C6-4BFD-4215-953B-637B74F856A5}"/>
          </ac:picMkLst>
        </pc:picChg>
        <pc:picChg chg="add del mod">
          <ac:chgData name="JJ HU" userId="f9cbafaa3520ff22" providerId="LiveId" clId="{501AA9B8-A21B-469D-BA84-1F10E426B130}" dt="2017-09-25T04:03:56.854" v="430" actId="478"/>
          <ac:picMkLst>
            <pc:docMk/>
            <pc:sldMk cId="2889467178" sldId="312"/>
            <ac:picMk id="17" creationId="{EC0DD534-EF5F-45C5-9532-72A77DAEA1FE}"/>
          </ac:picMkLst>
        </pc:picChg>
        <pc:picChg chg="add mod">
          <ac:chgData name="JJ HU" userId="f9cbafaa3520ff22" providerId="LiveId" clId="{501AA9B8-A21B-469D-BA84-1F10E426B130}" dt="2017-09-25T04:19:35.990" v="511" actId="1036"/>
          <ac:picMkLst>
            <pc:docMk/>
            <pc:sldMk cId="2889467178" sldId="312"/>
            <ac:picMk id="19" creationId="{247E49B5-73BB-4DC3-9CE9-2C266C3AAC48}"/>
          </ac:picMkLst>
        </pc:picChg>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9/25/2017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7C7721-B3EF-4204-A06C-703815509580}" type="slidenum">
              <a:rPr lang="en-US" smtClean="0"/>
              <a:pPr/>
              <a:t>1</a:t>
            </a:fld>
            <a:endParaRPr lang="en-US"/>
          </a:p>
        </p:txBody>
      </p:sp>
    </p:spTree>
    <p:extLst>
      <p:ext uri="{BB962C8B-B14F-4D97-AF65-F5344CB8AC3E}">
        <p14:creationId xmlns:p14="http://schemas.microsoft.com/office/powerpoint/2010/main" val="377720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limiting stress corresponds to the cohesive strength of glass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19</a:t>
            </a:fld>
            <a:endParaRPr lang="en-US"/>
          </a:p>
        </p:txBody>
      </p:sp>
    </p:spTree>
    <p:extLst>
      <p:ext uri="{BB962C8B-B14F-4D97-AF65-F5344CB8AC3E}">
        <p14:creationId xmlns:p14="http://schemas.microsoft.com/office/powerpoint/2010/main" val="213191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114316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is asking about the rheological</a:t>
            </a:r>
            <a:r>
              <a:rPr lang="en-US" baseline="0" dirty="0"/>
              <a:t> properties of glass – glasses are thermodynamically different from glass forming liquids as can be seen from the H-T diagram and the potential energy landscape.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4</a:t>
            </a:fld>
            <a:endParaRPr lang="en-US"/>
          </a:p>
        </p:txBody>
      </p:sp>
    </p:spTree>
    <p:extLst>
      <p:ext uri="{BB962C8B-B14F-4D97-AF65-F5344CB8AC3E}">
        <p14:creationId xmlns:p14="http://schemas.microsoft.com/office/powerpoint/2010/main" val="3553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similar forms of shear deformation in elastic solid</a:t>
            </a:r>
            <a:r>
              <a:rPr lang="en-US" baseline="0" dirty="0"/>
              <a:t> and viscous liquid lead to “viscosity-elasticity analogy”, a useful method for solving viscous flow or shear deformation problems.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5</a:t>
            </a:fld>
            <a:endParaRPr lang="en-US"/>
          </a:p>
        </p:txBody>
      </p:sp>
    </p:spTree>
    <p:extLst>
      <p:ext uri="{BB962C8B-B14F-4D97-AF65-F5344CB8AC3E}">
        <p14:creationId xmlns:p14="http://schemas.microsoft.com/office/powerpoint/2010/main" val="43405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Pa·s</a:t>
            </a:r>
            <a:r>
              <a:rPr lang="en-US" dirty="0"/>
              <a:t> = 10 P (Poise) = 1,000 </a:t>
            </a:r>
            <a:r>
              <a:rPr lang="en-US" dirty="0" err="1"/>
              <a:t>cP</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6</a:t>
            </a:fld>
            <a:endParaRPr lang="en-US"/>
          </a:p>
        </p:txBody>
      </p:sp>
    </p:spTree>
    <p:extLst>
      <p:ext uri="{BB962C8B-B14F-4D97-AF65-F5344CB8AC3E}">
        <p14:creationId xmlns:p14="http://schemas.microsoft.com/office/powerpoint/2010/main" val="295226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Angell plot converge at high temperatures (at least for metals): https://www.osti.gov/scitech/servlets/purl/1185365; also see: Phys. Rev. B 83, 212202 (2011).</a:t>
            </a:r>
          </a:p>
        </p:txBody>
      </p:sp>
      <p:sp>
        <p:nvSpPr>
          <p:cNvPr id="4" name="Slide Number Placeholder 3"/>
          <p:cNvSpPr>
            <a:spLocks noGrp="1"/>
          </p:cNvSpPr>
          <p:nvPr>
            <p:ph type="sldNum" sz="quarter" idx="10"/>
          </p:nvPr>
        </p:nvSpPr>
        <p:spPr/>
        <p:txBody>
          <a:bodyPr/>
          <a:lstStyle/>
          <a:p>
            <a:fld id="{817C7721-B3EF-4204-A06C-703815509580}" type="slidenum">
              <a:rPr lang="en-US" smtClean="0"/>
              <a:pPr/>
              <a:t>9</a:t>
            </a:fld>
            <a:endParaRPr lang="en-US"/>
          </a:p>
        </p:txBody>
      </p:sp>
    </p:spTree>
    <p:extLst>
      <p:ext uri="{BB962C8B-B14F-4D97-AF65-F5344CB8AC3E}">
        <p14:creationId xmlns:p14="http://schemas.microsoft.com/office/powerpoint/2010/main" val="2611389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VFT/WLF equation is a consequence of time-temperature superposition</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10</a:t>
            </a:fld>
            <a:endParaRPr lang="en-US"/>
          </a:p>
        </p:txBody>
      </p:sp>
    </p:spTree>
    <p:extLst>
      <p:ext uri="{BB962C8B-B14F-4D97-AF65-F5344CB8AC3E}">
        <p14:creationId xmlns:p14="http://schemas.microsoft.com/office/powerpoint/2010/main" val="505976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11</a:t>
            </a:fld>
            <a:endParaRPr lang="en-US"/>
          </a:p>
        </p:txBody>
      </p:sp>
    </p:spTree>
    <p:extLst>
      <p:ext uri="{BB962C8B-B14F-4D97-AF65-F5344CB8AC3E}">
        <p14:creationId xmlns:p14="http://schemas.microsoft.com/office/powerpoint/2010/main" val="1503955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viscosity decreases with mix</a:t>
            </a:r>
            <a:r>
              <a:rPr lang="en-US" baseline="0" dirty="0"/>
              <a:t> ions although ionic conductivity increases with mixed ions</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143134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16</a:t>
            </a:fld>
            <a:endParaRPr lang="en-US"/>
          </a:p>
        </p:txBody>
      </p:sp>
    </p:spTree>
    <p:extLst>
      <p:ext uri="{BB962C8B-B14F-4D97-AF65-F5344CB8AC3E}">
        <p14:creationId xmlns:p14="http://schemas.microsoft.com/office/powerpoint/2010/main" val="41803905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0DC97444-36DD-4F77-9CC1-3B8A9F3543BF}" type="datetime1">
              <a:rPr lang="en-US" smtClean="0"/>
              <a:t>9/25/2017</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81D185B7-EB71-4F97-A003-59E2CB31AA2A}" type="datetime1">
              <a:rPr lang="en-US" smtClean="0"/>
              <a:t>9/25/2017</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5501C90-A4AF-4B0E-B9E6-2F1366B1D3D0}" type="datetime1">
              <a:rPr lang="en-US" smtClean="0"/>
              <a:t>9/25/2017</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BE679F90-0D1D-42AA-AD26-C6F991D46909}" type="datetime1">
              <a:rPr lang="en-US" smtClean="0"/>
              <a:t>9/25/2017</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EAC90C95-CA6F-42CA-A6F6-586BF3DFFB69}" type="datetime1">
              <a:rPr lang="en-US" smtClean="0"/>
              <a:t>9/25/2017</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461528A2-1638-4723-99C0-765CAF4CB3C9}" type="datetime1">
              <a:rPr lang="en-US" smtClean="0"/>
              <a:t>9/25/2017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78D92AE6-D96C-4862-9F98-E97CAF024A79}" type="datetime1">
              <a:rPr lang="en-US" smtClean="0"/>
              <a:t>9/25/2017</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7DA729E6-FDEE-4B33-9BD0-0CADA31DE121}" type="datetime1">
              <a:rPr lang="en-US" smtClean="0"/>
              <a:t>9/25/2017</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16277300-78A2-446A-A1CF-F7D05731BFA9}" type="datetime1">
              <a:rPr lang="en-US" smtClean="0"/>
              <a:t>9/25/2017</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358AAFE3-7093-4CC9-91C5-FCD7849FEC6F}" type="datetime1">
              <a:rPr lang="en-US" smtClean="0"/>
              <a:t>9/25/2017</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331C7BED-5789-48B8-BD88-F89BA7423FFC}" type="datetime1">
              <a:rPr lang="en-US" smtClean="0"/>
              <a:t>9/25/2017</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C5962AE7-1183-4879-A3BD-C7E07E8AD3E2}" type="datetime1">
              <a:rPr lang="en-US" smtClean="0"/>
              <a:t>9/25/2017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ujuejun@mit.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17.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6.wmf"/><Relationship Id="rId4" Type="http://schemas.openxmlformats.org/officeDocument/2006/relationships/oleObject" Target="../embeddings/oleObject7.bin"/><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20.jpg"/><Relationship Id="rId5" Type="http://schemas.openxmlformats.org/officeDocument/2006/relationships/image" Target="../media/image19.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media/image30.jp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4.bin"/><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5" Type="http://schemas.openxmlformats.org/officeDocument/2006/relationships/oleObject" Target="../embeddings/oleObject16.bin"/><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onlinelibrary.wiley.com/doi/10.1111/jace.15092/full" TargetMode="Externa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wmf"/><Relationship Id="rId4" Type="http://schemas.openxmlformats.org/officeDocument/2006/relationships/oleObject" Target="../embeddings/oleObject1.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notesSlide" Target="../notesSlides/notesSlide5.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867400" cy="2209800"/>
          </a:xfrm>
        </p:spPr>
        <p:txBody>
          <a:bodyPr/>
          <a:lstStyle/>
          <a:p>
            <a:r>
              <a:rPr lang="en-US" sz="3600"/>
              <a:t>MIT 3.071</a:t>
            </a:r>
            <a:br>
              <a:rPr lang="en-US" sz="3600" dirty="0"/>
            </a:br>
            <a:r>
              <a:rPr lang="en-US" sz="3600" dirty="0"/>
              <a:t>Amorphous Materials</a:t>
            </a:r>
            <a:br>
              <a:rPr lang="en-US" sz="2400" dirty="0"/>
            </a:br>
            <a:br>
              <a:rPr lang="en-US" sz="2400" dirty="0"/>
            </a:br>
            <a:r>
              <a:rPr lang="en-US" sz="2400" dirty="0"/>
              <a:t>5: Viscosity of Glass</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3"/>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vs. fragile glass forming liquids</a:t>
            </a:r>
          </a:p>
        </p:txBody>
      </p:sp>
      <p:sp>
        <p:nvSpPr>
          <p:cNvPr id="4" name="Content Placeholder 3"/>
          <p:cNvSpPr>
            <a:spLocks noGrp="1"/>
          </p:cNvSpPr>
          <p:nvPr>
            <p:ph sz="half" idx="1"/>
          </p:nvPr>
        </p:nvSpPr>
        <p:spPr>
          <a:xfrm>
            <a:off x="457200" y="1540476"/>
            <a:ext cx="3783915" cy="4648200"/>
          </a:xfrm>
        </p:spPr>
        <p:txBody>
          <a:bodyPr/>
          <a:lstStyle/>
          <a:p>
            <a:pPr marL="0" indent="0">
              <a:spcBef>
                <a:spcPts val="1200"/>
              </a:spcBef>
              <a:buNone/>
            </a:pPr>
            <a:r>
              <a:rPr lang="en-US" sz="2400" u="sng" dirty="0"/>
              <a:t>Strong liquids</a:t>
            </a:r>
          </a:p>
          <a:p>
            <a:pPr>
              <a:spcBef>
                <a:spcPts val="1200"/>
              </a:spcBef>
            </a:pPr>
            <a:r>
              <a:rPr lang="en-US" sz="2400" dirty="0"/>
              <a:t>Arrhenius equation</a:t>
            </a:r>
          </a:p>
          <a:p>
            <a:pPr>
              <a:spcBef>
                <a:spcPts val="1200"/>
              </a:spcBef>
            </a:pPr>
            <a:endParaRPr lang="en-US" sz="2400" dirty="0"/>
          </a:p>
          <a:p>
            <a:pPr>
              <a:spcBef>
                <a:spcPts val="1200"/>
              </a:spcBef>
            </a:pPr>
            <a:endParaRPr lang="en-US" sz="2400" dirty="0"/>
          </a:p>
          <a:p>
            <a:pPr>
              <a:spcBef>
                <a:spcPts val="1200"/>
              </a:spcBef>
            </a:pPr>
            <a:r>
              <a:rPr lang="en-US" sz="2400" dirty="0"/>
              <a:t>Covalent glass forming liquids</a:t>
            </a:r>
          </a:p>
          <a:p>
            <a:pPr>
              <a:spcBef>
                <a:spcPts val="1200"/>
              </a:spcBef>
            </a:pPr>
            <a:r>
              <a:rPr lang="en-US" sz="2400" dirty="0"/>
              <a:t>Fragility often exhibits a minimum at the rigidity percolation threshold    (            )  </a:t>
            </a:r>
          </a:p>
        </p:txBody>
      </p:sp>
      <p:sp>
        <p:nvSpPr>
          <p:cNvPr id="5" name="Content Placeholder 4"/>
          <p:cNvSpPr>
            <a:spLocks noGrp="1"/>
          </p:cNvSpPr>
          <p:nvPr>
            <p:ph sz="half" idx="2"/>
          </p:nvPr>
        </p:nvSpPr>
        <p:spPr>
          <a:xfrm>
            <a:off x="4525110" y="1540475"/>
            <a:ext cx="4191000" cy="4648201"/>
          </a:xfrm>
        </p:spPr>
        <p:txBody>
          <a:bodyPr/>
          <a:lstStyle/>
          <a:p>
            <a:pPr marL="0" indent="0">
              <a:spcBef>
                <a:spcPts val="1200"/>
              </a:spcBef>
              <a:buNone/>
            </a:pPr>
            <a:r>
              <a:rPr lang="en-US" sz="2400" u="sng" dirty="0"/>
              <a:t>Fragile liquids</a:t>
            </a:r>
          </a:p>
          <a:p>
            <a:pPr>
              <a:spcBef>
                <a:spcPts val="1200"/>
              </a:spcBef>
            </a:pPr>
            <a:r>
              <a:rPr lang="en-US" sz="2400" dirty="0"/>
              <a:t>Vogel-Fulcher-</a:t>
            </a:r>
            <a:r>
              <a:rPr lang="en-US" sz="2400" dirty="0" err="1"/>
              <a:t>Tammann</a:t>
            </a:r>
            <a:r>
              <a:rPr lang="en-US" sz="2400" dirty="0"/>
              <a:t> (VFT) equation (Williams-</a:t>
            </a:r>
            <a:r>
              <a:rPr lang="en-US" sz="2400" dirty="0" err="1"/>
              <a:t>Landel</a:t>
            </a:r>
            <a:r>
              <a:rPr lang="en-US" sz="2400" dirty="0"/>
              <a:t>-Ferry equation)</a:t>
            </a:r>
          </a:p>
          <a:p>
            <a:pPr>
              <a:spcBef>
                <a:spcPts val="1200"/>
              </a:spcBef>
            </a:pPr>
            <a:endParaRPr lang="en-US" sz="2400" dirty="0"/>
          </a:p>
          <a:p>
            <a:pPr>
              <a:spcBef>
                <a:spcPts val="1200"/>
              </a:spcBef>
            </a:pPr>
            <a:endParaRPr lang="en-US" sz="2400" dirty="0"/>
          </a:p>
          <a:p>
            <a:pPr>
              <a:spcBef>
                <a:spcPts val="1200"/>
              </a:spcBef>
            </a:pPr>
            <a:r>
              <a:rPr lang="en-US" sz="2400" dirty="0"/>
              <a:t>Ionic and molecular liquids</a:t>
            </a:r>
          </a:p>
          <a:p>
            <a:pPr>
              <a:spcBef>
                <a:spcPts val="1200"/>
              </a:spcBef>
            </a:pPr>
            <a:r>
              <a:rPr lang="en-US" sz="2400" dirty="0"/>
              <a:t>Decrease of molecular cluster size as temperature rises</a:t>
            </a:r>
          </a:p>
        </p:txBody>
      </p:sp>
      <p:graphicFrame>
        <p:nvGraphicFramePr>
          <p:cNvPr id="6" name="Object 5"/>
          <p:cNvGraphicFramePr>
            <a:graphicFrameLocks noChangeAspect="1"/>
          </p:cNvGraphicFramePr>
          <p:nvPr>
            <p:extLst>
              <p:ext uri="{D42A27DB-BD31-4B8C-83A1-F6EECF244321}">
                <p14:modId xmlns:p14="http://schemas.microsoft.com/office/powerpoint/2010/main" val="613128860"/>
              </p:ext>
            </p:extLst>
          </p:nvPr>
        </p:nvGraphicFramePr>
        <p:xfrm>
          <a:off x="892859" y="2624356"/>
          <a:ext cx="2366963" cy="868363"/>
        </p:xfrm>
        <a:graphic>
          <a:graphicData uri="http://schemas.openxmlformats.org/presentationml/2006/ole">
            <mc:AlternateContent xmlns:mc="http://schemas.openxmlformats.org/markup-compatibility/2006">
              <mc:Choice xmlns:v="urn:schemas-microsoft-com:vml" Requires="v">
                <p:oleObj spid="_x0000_s4098" name="Equation" r:id="rId4" imgW="1218960" imgH="482400" progId="Equation.DSMT4">
                  <p:embed/>
                </p:oleObj>
              </mc:Choice>
              <mc:Fallback>
                <p:oleObj name="Equation" r:id="rId4" imgW="1218960" imgH="482400" progId="Equation.DSMT4">
                  <p:embed/>
                  <p:pic>
                    <p:nvPicPr>
                      <p:cNvPr id="6" name="Object 5"/>
                      <p:cNvPicPr>
                        <a:picLocks noChangeAspect="1" noChangeArrowheads="1"/>
                      </p:cNvPicPr>
                      <p:nvPr/>
                    </p:nvPicPr>
                    <p:blipFill>
                      <a:blip r:embed="rId5"/>
                      <a:srcRect/>
                      <a:stretch>
                        <a:fillRect/>
                      </a:stretch>
                    </p:blipFill>
                    <p:spPr bwMode="auto">
                      <a:xfrm>
                        <a:off x="892859" y="2624356"/>
                        <a:ext cx="23669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84222950"/>
              </p:ext>
            </p:extLst>
          </p:nvPr>
        </p:nvGraphicFramePr>
        <p:xfrm>
          <a:off x="4948754" y="3376245"/>
          <a:ext cx="2786063" cy="868363"/>
        </p:xfrm>
        <a:graphic>
          <a:graphicData uri="http://schemas.openxmlformats.org/presentationml/2006/ole">
            <mc:AlternateContent xmlns:mc="http://schemas.openxmlformats.org/markup-compatibility/2006">
              <mc:Choice xmlns:v="urn:schemas-microsoft-com:vml" Requires="v">
                <p:oleObj spid="_x0000_s4099" name="Equation" r:id="rId6" imgW="1434960" imgH="482400" progId="Equation.DSMT4">
                  <p:embed/>
                </p:oleObj>
              </mc:Choice>
              <mc:Fallback>
                <p:oleObj name="Equation" r:id="rId6" imgW="1434960" imgH="482400" progId="Equation.DSMT4">
                  <p:embed/>
                  <p:pic>
                    <p:nvPicPr>
                      <p:cNvPr id="7" name="Object 6"/>
                      <p:cNvPicPr>
                        <a:picLocks noChangeAspect="1" noChangeArrowheads="1"/>
                      </p:cNvPicPr>
                      <p:nvPr/>
                    </p:nvPicPr>
                    <p:blipFill>
                      <a:blip r:embed="rId7"/>
                      <a:srcRect/>
                      <a:stretch>
                        <a:fillRect/>
                      </a:stretch>
                    </p:blipFill>
                    <p:spPr bwMode="auto">
                      <a:xfrm>
                        <a:off x="4948754" y="3376245"/>
                        <a:ext cx="2786063" cy="86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1209979"/>
              </p:ext>
            </p:extLst>
          </p:nvPr>
        </p:nvGraphicFramePr>
        <p:xfrm>
          <a:off x="973822" y="5638800"/>
          <a:ext cx="1066800" cy="437113"/>
        </p:xfrm>
        <a:graphic>
          <a:graphicData uri="http://schemas.openxmlformats.org/presentationml/2006/ole">
            <mc:AlternateContent xmlns:mc="http://schemas.openxmlformats.org/markup-compatibility/2006">
              <mc:Choice xmlns:v="urn:schemas-microsoft-com:vml" Requires="v">
                <p:oleObj spid="_x0000_s4100" name="Equation" r:id="rId8" imgW="571320" imgH="253800" progId="Equation.DSMT4">
                  <p:embed/>
                </p:oleObj>
              </mc:Choice>
              <mc:Fallback>
                <p:oleObj name="Equation" r:id="rId8" imgW="571320" imgH="253800" progId="Equation.DSMT4">
                  <p:embed/>
                  <p:pic>
                    <p:nvPicPr>
                      <p:cNvPr id="9" name="Object 8"/>
                      <p:cNvPicPr>
                        <a:picLocks noChangeAspect="1" noChangeArrowheads="1"/>
                      </p:cNvPicPr>
                      <p:nvPr/>
                    </p:nvPicPr>
                    <p:blipFill>
                      <a:blip r:embed="rId9"/>
                      <a:srcRect/>
                      <a:stretch>
                        <a:fillRect/>
                      </a:stretch>
                    </p:blipFill>
                    <p:spPr bwMode="auto">
                      <a:xfrm>
                        <a:off x="973822" y="5638800"/>
                        <a:ext cx="1066800" cy="437113"/>
                      </a:xfrm>
                      <a:prstGeom prst="rect">
                        <a:avLst/>
                      </a:prstGeom>
                      <a:noFill/>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121767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2830"/>
            <a:ext cx="8153400" cy="1066800"/>
          </a:xfrm>
        </p:spPr>
        <p:txBody>
          <a:bodyPr/>
          <a:lstStyle/>
          <a:p>
            <a:r>
              <a:rPr lang="en-US" dirty="0"/>
              <a:t>The MYEGA equation of viscosity</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11</a:t>
            </a:fld>
            <a:endParaRPr lang="en-US"/>
          </a:p>
        </p:txBody>
      </p:sp>
      <p:sp>
        <p:nvSpPr>
          <p:cNvPr id="10" name="Content Placeholder 9">
            <a:extLst>
              <a:ext uri="{FF2B5EF4-FFF2-40B4-BE49-F238E27FC236}">
                <a16:creationId xmlns:a16="http://schemas.microsoft.com/office/drawing/2014/main" id="{7F274483-8721-45A0-A929-4B6154FA6304}"/>
              </a:ext>
            </a:extLst>
          </p:cNvPr>
          <p:cNvSpPr>
            <a:spLocks noGrp="1"/>
          </p:cNvSpPr>
          <p:nvPr>
            <p:ph sz="half" idx="1"/>
          </p:nvPr>
        </p:nvSpPr>
        <p:spPr>
          <a:xfrm>
            <a:off x="457200" y="1617780"/>
            <a:ext cx="3657600" cy="4648200"/>
          </a:xfrm>
        </p:spPr>
        <p:txBody>
          <a:bodyPr/>
          <a:lstStyle/>
          <a:p>
            <a:pPr>
              <a:spcBef>
                <a:spcPts val="1000"/>
              </a:spcBef>
            </a:pPr>
            <a:r>
              <a:rPr lang="en-US" sz="2400" dirty="0"/>
              <a:t>The VFT equation diverges at low temperature</a:t>
            </a:r>
          </a:p>
          <a:p>
            <a:pPr>
              <a:spcBef>
                <a:spcPts val="1000"/>
              </a:spcBef>
            </a:pPr>
            <a:r>
              <a:rPr lang="en-US" sz="2400" dirty="0"/>
              <a:t>The Mauro-Yue-Ellison-Gupta-Allan (MYEGA) equation:</a:t>
            </a:r>
          </a:p>
        </p:txBody>
      </p:sp>
      <p:graphicFrame>
        <p:nvGraphicFramePr>
          <p:cNvPr id="15" name="Object 14">
            <a:extLst>
              <a:ext uri="{FF2B5EF4-FFF2-40B4-BE49-F238E27FC236}">
                <a16:creationId xmlns:a16="http://schemas.microsoft.com/office/drawing/2014/main" id="{A0F4E8B3-E692-4FF3-8B58-3BCB0C1790C4}"/>
              </a:ext>
            </a:extLst>
          </p:cNvPr>
          <p:cNvGraphicFramePr>
            <a:graphicFrameLocks noChangeAspect="1"/>
          </p:cNvGraphicFramePr>
          <p:nvPr>
            <p:extLst>
              <p:ext uri="{D42A27DB-BD31-4B8C-83A1-F6EECF244321}">
                <p14:modId xmlns:p14="http://schemas.microsoft.com/office/powerpoint/2010/main" val="2406668589"/>
              </p:ext>
            </p:extLst>
          </p:nvPr>
        </p:nvGraphicFramePr>
        <p:xfrm>
          <a:off x="855481" y="4232025"/>
          <a:ext cx="2663825" cy="1233487"/>
        </p:xfrm>
        <a:graphic>
          <a:graphicData uri="http://schemas.openxmlformats.org/presentationml/2006/ole">
            <mc:AlternateContent xmlns:mc="http://schemas.openxmlformats.org/markup-compatibility/2006">
              <mc:Choice xmlns:v="urn:schemas-microsoft-com:vml" Requires="v">
                <p:oleObj spid="_x0000_s5122" name="Equation" r:id="rId4" imgW="1371600" imgH="685800" progId="Equation.DSMT4">
                  <p:embed/>
                </p:oleObj>
              </mc:Choice>
              <mc:Fallback>
                <p:oleObj name="Equation" r:id="rId4" imgW="1371600" imgH="685800" progId="Equation.DSMT4">
                  <p:embed/>
                  <p:pic>
                    <p:nvPicPr>
                      <p:cNvPr id="15" name="Object 14">
                        <a:extLst>
                          <a:ext uri="{FF2B5EF4-FFF2-40B4-BE49-F238E27FC236}">
                            <a16:creationId xmlns:a16="http://schemas.microsoft.com/office/drawing/2014/main" id="{A0F4E8B3-E692-4FF3-8B58-3BCB0C1790C4}"/>
                          </a:ext>
                        </a:extLst>
                      </p:cNvPr>
                      <p:cNvPicPr>
                        <a:picLocks noChangeAspect="1" noChangeArrowheads="1"/>
                      </p:cNvPicPr>
                      <p:nvPr/>
                    </p:nvPicPr>
                    <p:blipFill>
                      <a:blip r:embed="rId5"/>
                      <a:srcRect/>
                      <a:stretch>
                        <a:fillRect/>
                      </a:stretch>
                    </p:blipFill>
                    <p:spPr bwMode="auto">
                      <a:xfrm>
                        <a:off x="855481" y="4232025"/>
                        <a:ext cx="2663825" cy="123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9" name="Picture 18">
            <a:extLst>
              <a:ext uri="{FF2B5EF4-FFF2-40B4-BE49-F238E27FC236}">
                <a16:creationId xmlns:a16="http://schemas.microsoft.com/office/drawing/2014/main" id="{247E49B5-73BB-4DC3-9CE9-2C266C3AAC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860" y="1738920"/>
            <a:ext cx="4614863" cy="3571875"/>
          </a:xfrm>
          <a:prstGeom prst="rect">
            <a:avLst/>
          </a:prstGeom>
        </p:spPr>
      </p:pic>
      <p:sp>
        <p:nvSpPr>
          <p:cNvPr id="21" name="Rectangle 20">
            <a:extLst>
              <a:ext uri="{FF2B5EF4-FFF2-40B4-BE49-F238E27FC236}">
                <a16:creationId xmlns:a16="http://schemas.microsoft.com/office/drawing/2014/main" id="{181D9C54-75A3-4AA3-B93F-9074ED046789}"/>
              </a:ext>
            </a:extLst>
          </p:cNvPr>
          <p:cNvSpPr/>
          <p:nvPr/>
        </p:nvSpPr>
        <p:spPr>
          <a:xfrm>
            <a:off x="4175796" y="5542670"/>
            <a:ext cx="4481694" cy="307777"/>
          </a:xfrm>
          <a:prstGeom prst="rect">
            <a:avLst/>
          </a:prstGeom>
        </p:spPr>
        <p:txBody>
          <a:bodyPr wrap="square">
            <a:spAutoFit/>
          </a:bodyPr>
          <a:lstStyle/>
          <a:p>
            <a:pPr algn="ctr"/>
            <a:r>
              <a:rPr lang="pl-PL" sz="1400" i="1" dirty="0">
                <a:latin typeface="Arial" panose="020B0604020202020204" pitchFamily="34" charset="0"/>
                <a:cs typeface="Arial" panose="020B0604020202020204" pitchFamily="34" charset="0"/>
              </a:rPr>
              <a:t>Proc</a:t>
            </a:r>
            <a:r>
              <a:rPr lang="en-US"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 Nat</a:t>
            </a:r>
            <a:r>
              <a:rPr lang="en-US"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 Acad</a:t>
            </a:r>
            <a:r>
              <a:rPr lang="en-US"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 Sci</a:t>
            </a:r>
            <a:r>
              <a:rPr lang="en-US"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 U</a:t>
            </a:r>
            <a:r>
              <a:rPr lang="en-US"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S</a:t>
            </a:r>
            <a:r>
              <a:rPr lang="en-US" sz="1400" i="1" dirty="0">
                <a:latin typeface="Arial" panose="020B0604020202020204" pitchFamily="34" charset="0"/>
                <a:cs typeface="Arial" panose="020B0604020202020204" pitchFamily="34" charset="0"/>
              </a:rPr>
              <a:t>.</a:t>
            </a:r>
            <a:r>
              <a:rPr lang="pl-PL" sz="1400" i="1" dirty="0">
                <a:latin typeface="Arial" panose="020B0604020202020204" pitchFamily="34" charset="0"/>
                <a:cs typeface="Arial" panose="020B0604020202020204" pitchFamily="34" charset="0"/>
              </a:rPr>
              <a:t>A</a:t>
            </a:r>
            <a:r>
              <a:rPr lang="en-US" sz="1400" i="1" dirty="0">
                <a:latin typeface="Arial" panose="020B0604020202020204" pitchFamily="34" charset="0"/>
                <a:cs typeface="Arial" panose="020B0604020202020204" pitchFamily="34" charset="0"/>
              </a:rPr>
              <a:t>.</a:t>
            </a:r>
            <a:r>
              <a:rPr lang="pl-PL" sz="1400" dirty="0">
                <a:latin typeface="Arial" panose="020B0604020202020204" pitchFamily="34" charset="0"/>
                <a:cs typeface="Arial" panose="020B0604020202020204" pitchFamily="34" charset="0"/>
              </a:rPr>
              <a:t> </a:t>
            </a:r>
            <a:r>
              <a:rPr lang="pl-PL" sz="1400" b="1" dirty="0">
                <a:latin typeface="Arial" panose="020B0604020202020204" pitchFamily="34" charset="0"/>
                <a:cs typeface="Arial" panose="020B0604020202020204" pitchFamily="34" charset="0"/>
              </a:rPr>
              <a:t>106</a:t>
            </a:r>
            <a:r>
              <a:rPr lang="pl-PL" sz="1400" dirty="0">
                <a:latin typeface="Arial" panose="020B0604020202020204" pitchFamily="34" charset="0"/>
                <a:cs typeface="Arial" panose="020B0604020202020204" pitchFamily="34" charset="0"/>
              </a:rPr>
              <a:t>, 19780-19784 (2009)</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467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2382164" y="1684638"/>
            <a:ext cx="1865662" cy="3400737"/>
          </a:xfrm>
          <a:prstGeom prst="rect">
            <a:avLst/>
          </a:prstGeom>
          <a:gradFill>
            <a:gsLst>
              <a:gs pos="0">
                <a:schemeClr val="accent6">
                  <a:lumMod val="75000"/>
                  <a:alpha val="50000"/>
                </a:schemeClr>
              </a:gs>
              <a:gs pos="100000">
                <a:srgbClr val="339933">
                  <a:alpha val="50000"/>
                </a:srgb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Title 4"/>
          <p:cNvSpPr>
            <a:spLocks noGrp="1"/>
          </p:cNvSpPr>
          <p:nvPr>
            <p:ph type="title"/>
          </p:nvPr>
        </p:nvSpPr>
        <p:spPr/>
        <p:txBody>
          <a:bodyPr/>
          <a:lstStyle/>
          <a:p>
            <a:r>
              <a:rPr lang="en-US" dirty="0"/>
              <a:t>Viscosity reference points</a:t>
            </a:r>
          </a:p>
        </p:txBody>
      </p:sp>
      <p:sp>
        <p:nvSpPr>
          <p:cNvPr id="4" name="TextBox 3"/>
          <p:cNvSpPr txBox="1"/>
          <p:nvPr/>
        </p:nvSpPr>
        <p:spPr>
          <a:xfrm>
            <a:off x="7637575" y="5115693"/>
            <a:ext cx="1106393" cy="400110"/>
          </a:xfrm>
          <a:prstGeom prst="rect">
            <a:avLst/>
          </a:prstGeom>
          <a:noFill/>
        </p:spPr>
        <p:txBody>
          <a:bodyPr wrap="none" rtlCol="0">
            <a:spAutoFit/>
          </a:bodyPr>
          <a:lstStyle/>
          <a:p>
            <a:pPr algn="ctr"/>
            <a:r>
              <a:rPr lang="en-US" sz="2000" i="1" dirty="0">
                <a:latin typeface="Symbol" panose="05050102010706020507" pitchFamily="18" charset="2"/>
              </a:rPr>
              <a: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Pa·s</a:t>
            </a:r>
            <a:r>
              <a:rPr lang="en-US" sz="2000" dirty="0">
                <a:latin typeface="Arial" panose="020B0604020202020204" pitchFamily="34" charset="0"/>
                <a:cs typeface="Arial" panose="020B0604020202020204" pitchFamily="34" charset="0"/>
              </a:rPr>
              <a:t>)</a:t>
            </a:r>
            <a:endParaRPr lang="en-US" sz="2000" dirty="0">
              <a:latin typeface="Symbol" panose="05050102010706020507" pitchFamily="18" charset="2"/>
            </a:endParaRPr>
          </a:p>
        </p:txBody>
      </p:sp>
      <p:cxnSp>
        <p:nvCxnSpPr>
          <p:cNvPr id="7" name="Straight Arrow Connector 6"/>
          <p:cNvCxnSpPr/>
          <p:nvPr/>
        </p:nvCxnSpPr>
        <p:spPr bwMode="auto">
          <a:xfrm>
            <a:off x="659028" y="5084799"/>
            <a:ext cx="775592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10" name="Straight Connector 9"/>
          <p:cNvCxnSpPr/>
          <p:nvPr/>
        </p:nvCxnSpPr>
        <p:spPr bwMode="auto">
          <a:xfrm>
            <a:off x="1272889" y="4926222"/>
            <a:ext cx="0" cy="3048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14" name="TextBox 13"/>
          <p:cNvSpPr txBox="1"/>
          <p:nvPr/>
        </p:nvSpPr>
        <p:spPr>
          <a:xfrm>
            <a:off x="990600" y="5218089"/>
            <a:ext cx="564577" cy="400110"/>
          </a:xfrm>
          <a:prstGeom prst="rect">
            <a:avLst/>
          </a:prstGeom>
          <a:noFill/>
        </p:spPr>
        <p:txBody>
          <a:bodyPr wrap="none" rtlCol="0">
            <a:spAutoFit/>
          </a:bodyPr>
          <a:lstStyle/>
          <a:p>
            <a:pPr algn="ctr"/>
            <a:r>
              <a:rPr lang="en-US" sz="2000" dirty="0">
                <a:solidFill>
                  <a:srgbClr val="FF0000"/>
                </a:solidFill>
                <a:latin typeface="Arial" panose="020B0604020202020204" pitchFamily="34" charset="0"/>
                <a:cs typeface="Arial" panose="020B0604020202020204" pitchFamily="34" charset="0"/>
              </a:rPr>
              <a:t>10</a:t>
            </a:r>
            <a:r>
              <a:rPr lang="en-US" sz="2000" baseline="30000" dirty="0">
                <a:solidFill>
                  <a:srgbClr val="FF0000"/>
                </a:solidFill>
                <a:latin typeface="Arial" panose="020B0604020202020204" pitchFamily="34" charset="0"/>
                <a:cs typeface="Arial" panose="020B0604020202020204" pitchFamily="34" charset="0"/>
              </a:rPr>
              <a:t>1</a:t>
            </a:r>
            <a:endParaRPr lang="en-US" sz="2000" dirty="0">
              <a:solidFill>
                <a:srgbClr val="FF0000"/>
              </a:solidFill>
              <a:latin typeface="Symbol" panose="05050102010706020507" pitchFamily="18" charset="2"/>
            </a:endParaRPr>
          </a:p>
        </p:txBody>
      </p:sp>
      <p:cxnSp>
        <p:nvCxnSpPr>
          <p:cNvPr id="15" name="Straight Connector 14"/>
          <p:cNvCxnSpPr/>
          <p:nvPr/>
        </p:nvCxnSpPr>
        <p:spPr bwMode="auto">
          <a:xfrm>
            <a:off x="2382166" y="4915925"/>
            <a:ext cx="0" cy="304800"/>
          </a:xfrm>
          <a:prstGeom prst="line">
            <a:avLst/>
          </a:prstGeom>
          <a:solidFill>
            <a:schemeClr val="accent1"/>
          </a:solidFill>
          <a:ln w="22225" cap="flat" cmpd="sng" algn="ctr">
            <a:solidFill>
              <a:schemeClr val="accent6">
                <a:lumMod val="75000"/>
              </a:schemeClr>
            </a:solidFill>
            <a:prstDash val="solid"/>
            <a:round/>
            <a:headEnd type="none" w="med" len="med"/>
            <a:tailEnd type="none" w="med" len="med"/>
          </a:ln>
          <a:effectLst/>
        </p:spPr>
      </p:cxnSp>
      <p:sp>
        <p:nvSpPr>
          <p:cNvPr id="16" name="TextBox 15"/>
          <p:cNvSpPr txBox="1"/>
          <p:nvPr/>
        </p:nvSpPr>
        <p:spPr>
          <a:xfrm>
            <a:off x="2099877" y="5207792"/>
            <a:ext cx="564577" cy="400110"/>
          </a:xfrm>
          <a:prstGeom prst="rect">
            <a:avLst/>
          </a:prstGeom>
          <a:noFill/>
        </p:spPr>
        <p:txBody>
          <a:bodyPr wrap="none" rtlCol="0">
            <a:spAutoFit/>
          </a:bodyPr>
          <a:lstStyle/>
          <a:p>
            <a:pPr algn="ctr"/>
            <a:r>
              <a:rPr lang="en-US" sz="2000" dirty="0">
                <a:solidFill>
                  <a:schemeClr val="accent6">
                    <a:lumMod val="75000"/>
                  </a:schemeClr>
                </a:solidFill>
                <a:latin typeface="Arial" panose="020B0604020202020204" pitchFamily="34" charset="0"/>
                <a:cs typeface="Arial" panose="020B0604020202020204" pitchFamily="34" charset="0"/>
              </a:rPr>
              <a:t>10</a:t>
            </a:r>
            <a:r>
              <a:rPr lang="en-US" sz="2000" baseline="30000" dirty="0">
                <a:solidFill>
                  <a:schemeClr val="accent6">
                    <a:lumMod val="75000"/>
                  </a:schemeClr>
                </a:solidFill>
                <a:latin typeface="Arial" panose="020B0604020202020204" pitchFamily="34" charset="0"/>
                <a:cs typeface="Arial" panose="020B0604020202020204" pitchFamily="34" charset="0"/>
              </a:rPr>
              <a:t>3</a:t>
            </a:r>
            <a:endParaRPr lang="en-US" sz="2000" dirty="0">
              <a:solidFill>
                <a:schemeClr val="accent6">
                  <a:lumMod val="75000"/>
                </a:schemeClr>
              </a:solidFill>
              <a:latin typeface="Symbol" panose="05050102010706020507" pitchFamily="18" charset="2"/>
            </a:endParaRPr>
          </a:p>
        </p:txBody>
      </p:sp>
      <p:cxnSp>
        <p:nvCxnSpPr>
          <p:cNvPr id="17" name="Straight Connector 16"/>
          <p:cNvCxnSpPr/>
          <p:nvPr/>
        </p:nvCxnSpPr>
        <p:spPr bwMode="auto">
          <a:xfrm>
            <a:off x="4249713" y="4915349"/>
            <a:ext cx="0" cy="304800"/>
          </a:xfrm>
          <a:prstGeom prst="line">
            <a:avLst/>
          </a:prstGeom>
          <a:solidFill>
            <a:schemeClr val="accent1"/>
          </a:solidFill>
          <a:ln w="22225" cap="flat" cmpd="sng" algn="ctr">
            <a:solidFill>
              <a:srgbClr val="339933"/>
            </a:solidFill>
            <a:prstDash val="solid"/>
            <a:round/>
            <a:headEnd type="none" w="med" len="med"/>
            <a:tailEnd type="none" w="med" len="med"/>
          </a:ln>
          <a:effectLst/>
        </p:spPr>
      </p:cxnSp>
      <p:sp>
        <p:nvSpPr>
          <p:cNvPr id="18" name="TextBox 17"/>
          <p:cNvSpPr txBox="1"/>
          <p:nvPr/>
        </p:nvSpPr>
        <p:spPr>
          <a:xfrm>
            <a:off x="3896091" y="5207216"/>
            <a:ext cx="707245" cy="400110"/>
          </a:xfrm>
          <a:prstGeom prst="rect">
            <a:avLst/>
          </a:prstGeom>
          <a:noFill/>
        </p:spPr>
        <p:txBody>
          <a:bodyPr wrap="none" rtlCol="0">
            <a:spAutoFit/>
          </a:bodyPr>
          <a:lstStyle/>
          <a:p>
            <a:pPr algn="ctr"/>
            <a:r>
              <a:rPr lang="en-US" sz="2000" dirty="0">
                <a:solidFill>
                  <a:srgbClr val="339933"/>
                </a:solidFill>
                <a:latin typeface="Arial" panose="020B0604020202020204" pitchFamily="34" charset="0"/>
                <a:cs typeface="Arial" panose="020B0604020202020204" pitchFamily="34" charset="0"/>
              </a:rPr>
              <a:t>10</a:t>
            </a:r>
            <a:r>
              <a:rPr lang="en-US" sz="2000" baseline="30000" dirty="0">
                <a:solidFill>
                  <a:srgbClr val="339933"/>
                </a:solidFill>
                <a:latin typeface="Arial" panose="020B0604020202020204" pitchFamily="34" charset="0"/>
                <a:cs typeface="Arial" panose="020B0604020202020204" pitchFamily="34" charset="0"/>
              </a:rPr>
              <a:t>6.6</a:t>
            </a:r>
            <a:endParaRPr lang="en-US" sz="2000" dirty="0">
              <a:solidFill>
                <a:srgbClr val="339933"/>
              </a:solidFill>
              <a:latin typeface="Symbol" panose="05050102010706020507" pitchFamily="18" charset="2"/>
            </a:endParaRPr>
          </a:p>
        </p:txBody>
      </p:sp>
      <p:cxnSp>
        <p:nvCxnSpPr>
          <p:cNvPr id="19" name="Straight Connector 18"/>
          <p:cNvCxnSpPr/>
          <p:nvPr/>
        </p:nvCxnSpPr>
        <p:spPr bwMode="auto">
          <a:xfrm>
            <a:off x="6082355" y="4932975"/>
            <a:ext cx="0" cy="304800"/>
          </a:xfrm>
          <a:prstGeom prst="line">
            <a:avLst/>
          </a:prstGeom>
          <a:solidFill>
            <a:schemeClr val="accent1"/>
          </a:solidFill>
          <a:ln w="22225" cap="flat" cmpd="sng" algn="ctr">
            <a:solidFill>
              <a:srgbClr val="0000FF"/>
            </a:solidFill>
            <a:prstDash val="solid"/>
            <a:round/>
            <a:headEnd type="none" w="med" len="med"/>
            <a:tailEnd type="none" w="med" len="med"/>
          </a:ln>
          <a:effectLst/>
        </p:spPr>
      </p:cxnSp>
      <p:sp>
        <p:nvSpPr>
          <p:cNvPr id="20" name="TextBox 19"/>
          <p:cNvSpPr txBox="1"/>
          <p:nvPr/>
        </p:nvSpPr>
        <p:spPr>
          <a:xfrm>
            <a:off x="5752778" y="5224842"/>
            <a:ext cx="659155" cy="400110"/>
          </a:xfrm>
          <a:prstGeom prst="rect">
            <a:avLst/>
          </a:prstGeom>
          <a:noFill/>
        </p:spPr>
        <p:txBody>
          <a:bodyPr wrap="none" rtlCol="0">
            <a:spAutoFit/>
          </a:bodyPr>
          <a:lstStyle/>
          <a:p>
            <a:pPr algn="ctr"/>
            <a:r>
              <a:rPr lang="en-US" sz="2000" dirty="0">
                <a:solidFill>
                  <a:srgbClr val="0000FF"/>
                </a:solidFill>
                <a:latin typeface="Arial" panose="020B0604020202020204" pitchFamily="34" charset="0"/>
                <a:cs typeface="Arial" panose="020B0604020202020204" pitchFamily="34" charset="0"/>
              </a:rPr>
              <a:t>10</a:t>
            </a:r>
            <a:r>
              <a:rPr lang="en-US" sz="2000" baseline="30000" dirty="0">
                <a:solidFill>
                  <a:srgbClr val="0000FF"/>
                </a:solidFill>
                <a:latin typeface="Arial" panose="020B0604020202020204" pitchFamily="34" charset="0"/>
                <a:cs typeface="Arial" panose="020B0604020202020204" pitchFamily="34" charset="0"/>
              </a:rPr>
              <a:t>12</a:t>
            </a:r>
            <a:endParaRPr lang="en-US" sz="2000" dirty="0">
              <a:solidFill>
                <a:srgbClr val="0000FF"/>
              </a:solidFill>
              <a:latin typeface="Symbol" panose="05050102010706020507" pitchFamily="18" charset="2"/>
            </a:endParaRPr>
          </a:p>
        </p:txBody>
      </p:sp>
      <p:cxnSp>
        <p:nvCxnSpPr>
          <p:cNvPr id="21" name="Straight Connector 20"/>
          <p:cNvCxnSpPr/>
          <p:nvPr/>
        </p:nvCxnSpPr>
        <p:spPr bwMode="auto">
          <a:xfrm>
            <a:off x="7202611" y="4934610"/>
            <a:ext cx="0" cy="304800"/>
          </a:xfrm>
          <a:prstGeom prst="line">
            <a:avLst/>
          </a:prstGeom>
          <a:solidFill>
            <a:schemeClr val="accent1"/>
          </a:solidFill>
          <a:ln w="22225" cap="flat" cmpd="sng" algn="ctr">
            <a:solidFill>
              <a:srgbClr val="7030A0"/>
            </a:solidFill>
            <a:prstDash val="solid"/>
            <a:round/>
            <a:headEnd type="none" w="med" len="med"/>
            <a:tailEnd type="none" w="med" len="med"/>
          </a:ln>
          <a:effectLst/>
        </p:spPr>
      </p:cxnSp>
      <p:sp>
        <p:nvSpPr>
          <p:cNvPr id="22" name="TextBox 21"/>
          <p:cNvSpPr txBox="1"/>
          <p:nvPr/>
        </p:nvSpPr>
        <p:spPr>
          <a:xfrm>
            <a:off x="6801699" y="5225049"/>
            <a:ext cx="801823" cy="400110"/>
          </a:xfrm>
          <a:prstGeom prst="rect">
            <a:avLst/>
          </a:prstGeom>
          <a:noFill/>
        </p:spPr>
        <p:txBody>
          <a:bodyPr wrap="none" rtlCol="0">
            <a:spAutoFit/>
          </a:bodyPr>
          <a:lstStyle/>
          <a:p>
            <a:pPr algn="ctr"/>
            <a:r>
              <a:rPr lang="en-US" sz="2000" dirty="0">
                <a:solidFill>
                  <a:srgbClr val="7030A0"/>
                </a:solidFill>
                <a:latin typeface="Arial" panose="020B0604020202020204" pitchFamily="34" charset="0"/>
                <a:cs typeface="Arial" panose="020B0604020202020204" pitchFamily="34" charset="0"/>
              </a:rPr>
              <a:t>10</a:t>
            </a:r>
            <a:r>
              <a:rPr lang="en-US" sz="2000" baseline="30000" dirty="0">
                <a:solidFill>
                  <a:srgbClr val="7030A0"/>
                </a:solidFill>
                <a:latin typeface="Arial" panose="020B0604020202020204" pitchFamily="34" charset="0"/>
                <a:cs typeface="Arial" panose="020B0604020202020204" pitchFamily="34" charset="0"/>
              </a:rPr>
              <a:t>13.5</a:t>
            </a:r>
            <a:endParaRPr lang="en-US" sz="2000" dirty="0">
              <a:solidFill>
                <a:srgbClr val="7030A0"/>
              </a:solidFill>
              <a:latin typeface="Symbol" panose="05050102010706020507" pitchFamily="18" charset="2"/>
            </a:endParaRPr>
          </a:p>
        </p:txBody>
      </p:sp>
      <p:sp>
        <p:nvSpPr>
          <p:cNvPr id="23" name="TextBox 22"/>
          <p:cNvSpPr txBox="1"/>
          <p:nvPr/>
        </p:nvSpPr>
        <p:spPr>
          <a:xfrm>
            <a:off x="739019" y="5570838"/>
            <a:ext cx="1070405" cy="707886"/>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Melting point</a:t>
            </a:r>
            <a:endParaRPr lang="en-US" sz="2000" dirty="0">
              <a:solidFill>
                <a:srgbClr val="FF0000"/>
              </a:solidFill>
              <a:latin typeface="Symbol" panose="05050102010706020507" pitchFamily="18" charset="2"/>
            </a:endParaRPr>
          </a:p>
        </p:txBody>
      </p:sp>
      <p:sp>
        <p:nvSpPr>
          <p:cNvPr id="24" name="TextBox 23"/>
          <p:cNvSpPr txBox="1"/>
          <p:nvPr/>
        </p:nvSpPr>
        <p:spPr>
          <a:xfrm>
            <a:off x="1792529" y="5581135"/>
            <a:ext cx="1179271" cy="707886"/>
          </a:xfrm>
          <a:prstGeom prst="rect">
            <a:avLst/>
          </a:prstGeom>
          <a:noFill/>
        </p:spPr>
        <p:txBody>
          <a:bodyPr wrap="square" rtlCol="0">
            <a:spAutoFit/>
          </a:bodyPr>
          <a:lstStyle/>
          <a:p>
            <a:pPr algn="ctr"/>
            <a:r>
              <a:rPr lang="en-US" sz="2000" dirty="0">
                <a:solidFill>
                  <a:schemeClr val="accent6">
                    <a:lumMod val="75000"/>
                  </a:schemeClr>
                </a:solidFill>
                <a:latin typeface="Arial" panose="020B0604020202020204" pitchFamily="34" charset="0"/>
                <a:cs typeface="Arial" panose="020B0604020202020204" pitchFamily="34" charset="0"/>
              </a:rPr>
              <a:t>Working point</a:t>
            </a:r>
            <a:endParaRPr lang="en-US" sz="2000" dirty="0">
              <a:solidFill>
                <a:schemeClr val="accent6">
                  <a:lumMod val="75000"/>
                </a:schemeClr>
              </a:solidFill>
              <a:latin typeface="Symbol" panose="05050102010706020507" pitchFamily="18" charset="2"/>
            </a:endParaRPr>
          </a:p>
        </p:txBody>
      </p:sp>
      <p:sp>
        <p:nvSpPr>
          <p:cNvPr id="25" name="TextBox 24"/>
          <p:cNvSpPr txBox="1"/>
          <p:nvPr/>
        </p:nvSpPr>
        <p:spPr>
          <a:xfrm>
            <a:off x="3618852" y="5588464"/>
            <a:ext cx="1257948" cy="707886"/>
          </a:xfrm>
          <a:prstGeom prst="rect">
            <a:avLst/>
          </a:prstGeom>
          <a:noFill/>
        </p:spPr>
        <p:txBody>
          <a:bodyPr wrap="square" rtlCol="0">
            <a:spAutoFit/>
          </a:bodyPr>
          <a:lstStyle/>
          <a:p>
            <a:pPr algn="ctr"/>
            <a:r>
              <a:rPr lang="en-US" sz="2000" dirty="0">
                <a:solidFill>
                  <a:srgbClr val="339933"/>
                </a:solidFill>
                <a:latin typeface="Arial" panose="020B0604020202020204" pitchFamily="34" charset="0"/>
                <a:cs typeface="Arial" panose="020B0604020202020204" pitchFamily="34" charset="0"/>
              </a:rPr>
              <a:t>Softening point</a:t>
            </a:r>
            <a:endParaRPr lang="en-US" sz="2000" dirty="0">
              <a:solidFill>
                <a:srgbClr val="339933"/>
              </a:solidFill>
              <a:latin typeface="Symbol" panose="05050102010706020507" pitchFamily="18" charset="2"/>
            </a:endParaRPr>
          </a:p>
        </p:txBody>
      </p:sp>
      <p:sp>
        <p:nvSpPr>
          <p:cNvPr id="26" name="TextBox 25"/>
          <p:cNvSpPr txBox="1"/>
          <p:nvPr/>
        </p:nvSpPr>
        <p:spPr>
          <a:xfrm>
            <a:off x="5257800" y="5588464"/>
            <a:ext cx="1345290" cy="707886"/>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Annealing point (</a:t>
            </a:r>
            <a:r>
              <a:rPr lang="en-US" sz="2000" i="1" dirty="0" err="1">
                <a:solidFill>
                  <a:srgbClr val="0000FF"/>
                </a:solidFill>
                <a:latin typeface="Times New Roman" panose="02020603050405020304" pitchFamily="18" charset="0"/>
                <a:cs typeface="Times New Roman" panose="02020603050405020304" pitchFamily="18" charset="0"/>
              </a:rPr>
              <a:t>T</a:t>
            </a:r>
            <a:r>
              <a:rPr lang="en-US" sz="2000" i="1" baseline="-25000" dirty="0" err="1">
                <a:solidFill>
                  <a:srgbClr val="0000FF"/>
                </a:solidFill>
                <a:latin typeface="Times New Roman" panose="02020603050405020304" pitchFamily="18" charset="0"/>
                <a:cs typeface="Times New Roman" panose="02020603050405020304" pitchFamily="18" charset="0"/>
              </a:rPr>
              <a:t>g</a:t>
            </a:r>
            <a:r>
              <a:rPr lang="en-US" sz="2000" dirty="0">
                <a:solidFill>
                  <a:srgbClr val="0000FF"/>
                </a:solidFill>
                <a:latin typeface="Arial" panose="020B0604020202020204" pitchFamily="34" charset="0"/>
                <a:cs typeface="Arial" panose="020B0604020202020204" pitchFamily="34" charset="0"/>
              </a:rPr>
              <a:t>)</a:t>
            </a:r>
            <a:endParaRPr lang="en-US" sz="2000" dirty="0">
              <a:solidFill>
                <a:srgbClr val="0000FF"/>
              </a:solidFill>
              <a:latin typeface="Symbol" panose="05050102010706020507" pitchFamily="18" charset="2"/>
            </a:endParaRPr>
          </a:p>
        </p:txBody>
      </p:sp>
      <p:sp>
        <p:nvSpPr>
          <p:cNvPr id="27" name="TextBox 26"/>
          <p:cNvSpPr txBox="1"/>
          <p:nvPr/>
        </p:nvSpPr>
        <p:spPr>
          <a:xfrm>
            <a:off x="6529965" y="5587824"/>
            <a:ext cx="1345290" cy="707886"/>
          </a:xfrm>
          <a:prstGeom prst="rect">
            <a:avLst/>
          </a:prstGeom>
          <a:noFill/>
        </p:spPr>
        <p:txBody>
          <a:bodyPr wrap="square" rtlCol="0">
            <a:spAutoFit/>
          </a:bodyPr>
          <a:lstStyle/>
          <a:p>
            <a:pPr algn="ctr"/>
            <a:r>
              <a:rPr lang="en-US" sz="2000" dirty="0">
                <a:solidFill>
                  <a:srgbClr val="7030A0"/>
                </a:solidFill>
                <a:latin typeface="Arial" panose="020B0604020202020204" pitchFamily="34" charset="0"/>
                <a:cs typeface="Arial" panose="020B0604020202020204" pitchFamily="34" charset="0"/>
              </a:rPr>
              <a:t>Straining point</a:t>
            </a:r>
            <a:endParaRPr lang="en-US" sz="2000" dirty="0">
              <a:solidFill>
                <a:srgbClr val="7030A0"/>
              </a:solidFill>
              <a:latin typeface="Symbol" panose="05050102010706020507" pitchFamily="18" charset="2"/>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6523" y="1821796"/>
            <a:ext cx="934665" cy="934665"/>
          </a:xfrm>
          <a:prstGeom prst="rect">
            <a:avLst/>
          </a:prstGeom>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6218" y="3056238"/>
            <a:ext cx="855231" cy="997936"/>
          </a:xfrm>
          <a:prstGeom prst="rect">
            <a:avLst/>
          </a:prstGeom>
        </p:spPr>
      </p:pic>
      <p:sp>
        <p:nvSpPr>
          <p:cNvPr id="30" name="TextBox 29"/>
          <p:cNvSpPr txBox="1"/>
          <p:nvPr/>
        </p:nvSpPr>
        <p:spPr>
          <a:xfrm>
            <a:off x="1629547" y="1996740"/>
            <a:ext cx="1070405"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Glass blowing</a:t>
            </a:r>
            <a:endParaRPr lang="en-US" sz="1600" dirty="0">
              <a:latin typeface="Symbol" panose="05050102010706020507" pitchFamily="18" charset="2"/>
            </a:endParaRPr>
          </a:p>
        </p:txBody>
      </p:sp>
      <p:sp>
        <p:nvSpPr>
          <p:cNvPr id="31" name="TextBox 30"/>
          <p:cNvSpPr txBox="1"/>
          <p:nvPr/>
        </p:nvSpPr>
        <p:spPr>
          <a:xfrm>
            <a:off x="4092661" y="3262818"/>
            <a:ext cx="1070405"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Fiber drawing</a:t>
            </a:r>
            <a:endParaRPr lang="en-US" sz="1600" dirty="0">
              <a:latin typeface="Symbol" panose="05050102010706020507" pitchFamily="18" charset="2"/>
            </a:endParaRPr>
          </a:p>
        </p:txBody>
      </p:sp>
      <p:pic>
        <p:nvPicPr>
          <p:cNvPr id="32" name="Picture 31"/>
          <p:cNvPicPr>
            <a:picLocks noChangeAspect="1"/>
          </p:cNvPicPr>
          <p:nvPr/>
        </p:nvPicPr>
        <p:blipFill rotWithShape="1">
          <a:blip r:embed="rId4" cstate="print">
            <a:extLst>
              <a:ext uri="{28A0092B-C50C-407E-A947-70E740481C1C}">
                <a14:useLocalDpi xmlns:a14="http://schemas.microsoft.com/office/drawing/2010/main" val="0"/>
              </a:ext>
            </a:extLst>
          </a:blip>
          <a:srcRect l="26667" r="35833"/>
          <a:stretch/>
        </p:blipFill>
        <p:spPr>
          <a:xfrm>
            <a:off x="2023003" y="3625547"/>
            <a:ext cx="1123853" cy="899082"/>
          </a:xfrm>
          <a:prstGeom prst="rect">
            <a:avLst/>
          </a:prstGeom>
        </p:spPr>
      </p:pic>
      <p:sp>
        <p:nvSpPr>
          <p:cNvPr id="33" name="TextBox 32"/>
          <p:cNvSpPr txBox="1"/>
          <p:nvPr/>
        </p:nvSpPr>
        <p:spPr>
          <a:xfrm>
            <a:off x="1229042" y="3786879"/>
            <a:ext cx="861923"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Float glass</a:t>
            </a:r>
            <a:endParaRPr lang="en-US" sz="1600" dirty="0">
              <a:latin typeface="Symbol" panose="05050102010706020507" pitchFamily="18" charset="2"/>
            </a:endParaRPr>
          </a:p>
        </p:txBody>
      </p:sp>
      <p:pic>
        <p:nvPicPr>
          <p:cNvPr id="34" name="Picture 33"/>
          <p:cNvPicPr>
            <a:picLocks noChangeAspect="1"/>
          </p:cNvPicPr>
          <p:nvPr/>
        </p:nvPicPr>
        <p:blipFill rotWithShape="1">
          <a:blip r:embed="rId5" cstate="print">
            <a:extLst>
              <a:ext uri="{28A0092B-C50C-407E-A947-70E740481C1C}">
                <a14:useLocalDpi xmlns:a14="http://schemas.microsoft.com/office/drawing/2010/main" val="0"/>
              </a:ext>
            </a:extLst>
          </a:blip>
          <a:srcRect t="25007" r="12927"/>
          <a:stretch/>
        </p:blipFill>
        <p:spPr>
          <a:xfrm>
            <a:off x="5486400" y="3022846"/>
            <a:ext cx="1231349" cy="795392"/>
          </a:xfrm>
          <a:prstGeom prst="rect">
            <a:avLst/>
          </a:prstGeom>
        </p:spPr>
      </p:pic>
      <p:sp>
        <p:nvSpPr>
          <p:cNvPr id="35" name="TextBox 34"/>
          <p:cNvSpPr txBox="1"/>
          <p:nvPr/>
        </p:nvSpPr>
        <p:spPr>
          <a:xfrm>
            <a:off x="5566871" y="2371472"/>
            <a:ext cx="1070405"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Lehr annealing</a:t>
            </a:r>
            <a:endParaRPr lang="en-US" sz="1600" dirty="0">
              <a:latin typeface="Symbol" panose="05050102010706020507" pitchFamily="18" charset="2"/>
            </a:endParaRPr>
          </a:p>
        </p:txBody>
      </p:sp>
      <p:sp>
        <p:nvSpPr>
          <p:cNvPr id="37" name="TextBox 36"/>
          <p:cNvSpPr txBox="1"/>
          <p:nvPr/>
        </p:nvSpPr>
        <p:spPr>
          <a:xfrm>
            <a:off x="4286027" y="1623886"/>
            <a:ext cx="1796326" cy="369332"/>
          </a:xfrm>
          <a:prstGeom prst="rect">
            <a:avLst/>
          </a:prstGeom>
          <a:noFill/>
        </p:spPr>
        <p:txBody>
          <a:bodyPr wrap="none" rtlCol="0">
            <a:spAutoFit/>
          </a:bodyPr>
          <a:lstStyle/>
          <a:p>
            <a:r>
              <a:rPr lang="en-US" b="1" dirty="0"/>
              <a:t>Working range</a:t>
            </a:r>
          </a:p>
        </p:txBody>
      </p:sp>
      <p:cxnSp>
        <p:nvCxnSpPr>
          <p:cNvPr id="39" name="Straight Arrow Connector 38"/>
          <p:cNvCxnSpPr/>
          <p:nvPr/>
        </p:nvCxnSpPr>
        <p:spPr bwMode="auto">
          <a:xfrm>
            <a:off x="5029200" y="4750527"/>
            <a:ext cx="0" cy="284199"/>
          </a:xfrm>
          <a:prstGeom prst="straightConnector1">
            <a:avLst/>
          </a:prstGeom>
          <a:solidFill>
            <a:schemeClr val="accent1"/>
          </a:solidFill>
          <a:ln w="22225" cap="flat" cmpd="sng" algn="ctr">
            <a:solidFill>
              <a:srgbClr val="00B0F0"/>
            </a:solidFill>
            <a:prstDash val="solid"/>
            <a:round/>
            <a:headEnd type="none" w="med" len="med"/>
            <a:tailEnd type="stealth" w="lg" len="lg"/>
          </a:ln>
          <a:effectLst/>
        </p:spPr>
      </p:cxnSp>
      <p:sp>
        <p:nvSpPr>
          <p:cNvPr id="44" name="TextBox 43"/>
          <p:cNvSpPr txBox="1"/>
          <p:nvPr/>
        </p:nvSpPr>
        <p:spPr>
          <a:xfrm>
            <a:off x="4286027" y="4415800"/>
            <a:ext cx="1625309" cy="338554"/>
          </a:xfrm>
          <a:prstGeom prst="rect">
            <a:avLst/>
          </a:prstGeom>
          <a:noFill/>
        </p:spPr>
        <p:txBody>
          <a:bodyPr wrap="square" rtlCol="0">
            <a:spAutoFit/>
          </a:bodyPr>
          <a:lstStyle/>
          <a:p>
            <a:pPr algn="ctr"/>
            <a:r>
              <a:rPr lang="en-US" sz="1600" dirty="0">
                <a:solidFill>
                  <a:srgbClr val="00B0F0"/>
                </a:solidFill>
                <a:latin typeface="Arial" panose="020B0604020202020204" pitchFamily="34" charset="0"/>
                <a:cs typeface="Arial" panose="020B0604020202020204" pitchFamily="34" charset="0"/>
              </a:rPr>
              <a:t>Pitch: 2.3 × 10</a:t>
            </a:r>
            <a:r>
              <a:rPr lang="en-US" sz="1600" baseline="30000" dirty="0">
                <a:solidFill>
                  <a:srgbClr val="00B0F0"/>
                </a:solidFill>
                <a:latin typeface="Arial" panose="020B0604020202020204" pitchFamily="34" charset="0"/>
                <a:cs typeface="Arial" panose="020B0604020202020204" pitchFamily="34" charset="0"/>
              </a:rPr>
              <a:t>8</a:t>
            </a:r>
            <a:endParaRPr lang="en-US" sz="1600" baseline="30000" dirty="0">
              <a:solidFill>
                <a:srgbClr val="00B0F0"/>
              </a:solidFill>
              <a:latin typeface="Symbol" panose="05050102010706020507" pitchFamily="18" charset="2"/>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354792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Composition dependence of viscosity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271" y="1665178"/>
            <a:ext cx="6897130" cy="4725900"/>
          </a:xfrm>
          <a:prstGeom prst="rect">
            <a:avLst/>
          </a:prstGeom>
        </p:spPr>
      </p:pic>
      <p:sp>
        <p:nvSpPr>
          <p:cNvPr id="6" name="Rounded Rectangle 5"/>
          <p:cNvSpPr/>
          <p:nvPr/>
        </p:nvSpPr>
        <p:spPr bwMode="auto">
          <a:xfrm>
            <a:off x="6400800" y="3276600"/>
            <a:ext cx="2133600" cy="1371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High network connectivity and strong bonds lead to high viscosity</a:t>
            </a:r>
            <a:endParaRPr kumimoji="0" lang="en-US" sz="1800" b="0"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290033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Mixed alkali effect (MAE)</a:t>
            </a:r>
          </a:p>
        </p:txBody>
      </p:sp>
      <p:sp>
        <p:nvSpPr>
          <p:cNvPr id="6" name="Content Placeholder 5"/>
          <p:cNvSpPr>
            <a:spLocks noGrp="1"/>
          </p:cNvSpPr>
          <p:nvPr>
            <p:ph idx="1"/>
          </p:nvPr>
        </p:nvSpPr>
        <p:spPr>
          <a:xfrm>
            <a:off x="457200" y="1537620"/>
            <a:ext cx="8077200" cy="4541904"/>
          </a:xfrm>
        </p:spPr>
        <p:txBody>
          <a:bodyPr/>
          <a:lstStyle/>
          <a:p>
            <a:r>
              <a:rPr lang="en-US" sz="2000" dirty="0"/>
              <a:t>Simultaneous presence of two alkali modifiers in glass leads to non-additive behavior (in particular transport properties)</a:t>
            </a:r>
          </a:p>
        </p:txBody>
      </p:sp>
      <p:sp>
        <p:nvSpPr>
          <p:cNvPr id="8" name="TextBox 7"/>
          <p:cNvSpPr txBox="1"/>
          <p:nvPr/>
        </p:nvSpPr>
        <p:spPr>
          <a:xfrm>
            <a:off x="576648" y="5850925"/>
            <a:ext cx="681597" cy="338554"/>
          </a:xfrm>
          <a:prstGeom prst="rect">
            <a:avLst/>
          </a:prstGeom>
          <a:noFill/>
        </p:spPr>
        <p:txBody>
          <a:bodyPr wrap="none" rtlCol="0">
            <a:spAutoFit/>
          </a:bodyPr>
          <a:lstStyle/>
          <a:p>
            <a:pPr algn="ctr"/>
            <a:r>
              <a:rPr lang="en-US" sz="1600" dirty="0"/>
              <a:t>Na</a:t>
            </a:r>
            <a:r>
              <a:rPr lang="en-US" sz="1600" baseline="-25000" dirty="0"/>
              <a:t>2</a:t>
            </a:r>
            <a:r>
              <a:rPr lang="en-US" sz="1600" dirty="0"/>
              <a:t>O</a:t>
            </a:r>
          </a:p>
        </p:txBody>
      </p:sp>
      <p:sp>
        <p:nvSpPr>
          <p:cNvPr id="9" name="TextBox 8"/>
          <p:cNvSpPr txBox="1"/>
          <p:nvPr/>
        </p:nvSpPr>
        <p:spPr>
          <a:xfrm>
            <a:off x="2055481" y="5850925"/>
            <a:ext cx="556563" cy="338554"/>
          </a:xfrm>
          <a:prstGeom prst="rect">
            <a:avLst/>
          </a:prstGeom>
          <a:noFill/>
        </p:spPr>
        <p:txBody>
          <a:bodyPr wrap="none" rtlCol="0">
            <a:spAutoFit/>
          </a:bodyPr>
          <a:lstStyle/>
          <a:p>
            <a:pPr algn="ctr"/>
            <a:r>
              <a:rPr lang="en-US" sz="1600" dirty="0"/>
              <a:t>K</a:t>
            </a:r>
            <a:r>
              <a:rPr lang="en-US" sz="1600" baseline="-25000" dirty="0"/>
              <a:t>2</a:t>
            </a:r>
            <a:r>
              <a:rPr lang="en-US" sz="1600" dirty="0"/>
              <a:t>O</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648" y="2403390"/>
            <a:ext cx="1845914" cy="35052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0248" y="2499774"/>
            <a:ext cx="3467258" cy="3589253"/>
          </a:xfrm>
          <a:prstGeom prst="rect">
            <a:avLst/>
          </a:prstGeom>
        </p:spPr>
      </p:pic>
      <p:sp>
        <p:nvSpPr>
          <p:cNvPr id="13" name="TextBox 12"/>
          <p:cNvSpPr txBox="1"/>
          <p:nvPr/>
        </p:nvSpPr>
        <p:spPr>
          <a:xfrm>
            <a:off x="2920760" y="5842687"/>
            <a:ext cx="681597" cy="338554"/>
          </a:xfrm>
          <a:prstGeom prst="rect">
            <a:avLst/>
          </a:prstGeom>
          <a:noFill/>
        </p:spPr>
        <p:txBody>
          <a:bodyPr wrap="none" rtlCol="0">
            <a:spAutoFit/>
          </a:bodyPr>
          <a:lstStyle/>
          <a:p>
            <a:pPr algn="ctr"/>
            <a:r>
              <a:rPr lang="en-US" sz="1600" dirty="0"/>
              <a:t>Na</a:t>
            </a:r>
            <a:r>
              <a:rPr lang="en-US" sz="1600" baseline="-25000" dirty="0"/>
              <a:t>2</a:t>
            </a:r>
            <a:r>
              <a:rPr lang="en-US" sz="1600" dirty="0"/>
              <a:t>O</a:t>
            </a:r>
          </a:p>
        </p:txBody>
      </p:sp>
      <p:sp>
        <p:nvSpPr>
          <p:cNvPr id="14" name="TextBox 13"/>
          <p:cNvSpPr txBox="1"/>
          <p:nvPr/>
        </p:nvSpPr>
        <p:spPr>
          <a:xfrm>
            <a:off x="5400581" y="5766486"/>
            <a:ext cx="556563" cy="338554"/>
          </a:xfrm>
          <a:prstGeom prst="rect">
            <a:avLst/>
          </a:prstGeom>
          <a:noFill/>
        </p:spPr>
        <p:txBody>
          <a:bodyPr wrap="none" rtlCol="0">
            <a:spAutoFit/>
          </a:bodyPr>
          <a:lstStyle/>
          <a:p>
            <a:pPr algn="ctr"/>
            <a:r>
              <a:rPr lang="en-US" sz="1600" dirty="0"/>
              <a:t>K</a:t>
            </a:r>
            <a:r>
              <a:rPr lang="en-US" sz="1600" baseline="-25000" dirty="0"/>
              <a:t>2</a:t>
            </a:r>
            <a:r>
              <a:rPr lang="en-US" sz="1600" dirty="0"/>
              <a:t>O</a:t>
            </a:r>
          </a:p>
        </p:txBody>
      </p:sp>
      <p:sp>
        <p:nvSpPr>
          <p:cNvPr id="15" name="Rectangle 14"/>
          <p:cNvSpPr/>
          <p:nvPr/>
        </p:nvSpPr>
        <p:spPr>
          <a:xfrm>
            <a:off x="6196824" y="5625591"/>
            <a:ext cx="2631440" cy="723275"/>
          </a:xfrm>
          <a:prstGeom prst="rect">
            <a:avLst/>
          </a:prstGeom>
        </p:spPr>
        <p:txBody>
          <a:bodyPr wrap="square">
            <a:spAutoFit/>
          </a:bodyPr>
          <a:lstStyle/>
          <a:p>
            <a:pPr algn="r">
              <a:spcBef>
                <a:spcPts val="300"/>
              </a:spcBef>
            </a:pPr>
            <a:r>
              <a:rPr lang="en-US" sz="1200" i="1" dirty="0"/>
              <a:t>J. Non-</a:t>
            </a:r>
            <a:r>
              <a:rPr lang="en-US" sz="1200" i="1" dirty="0" err="1"/>
              <a:t>Cryst</a:t>
            </a:r>
            <a:r>
              <a:rPr lang="en-US" sz="1200" i="1" dirty="0"/>
              <a:t>. Solids </a:t>
            </a:r>
            <a:r>
              <a:rPr lang="en-US" sz="1200" b="1" dirty="0"/>
              <a:t>1</a:t>
            </a:r>
            <a:r>
              <a:rPr lang="en-US" sz="1200" dirty="0"/>
              <a:t>, 235 (1969);</a:t>
            </a:r>
          </a:p>
          <a:p>
            <a:pPr algn="r">
              <a:spcBef>
                <a:spcPts val="300"/>
              </a:spcBef>
            </a:pPr>
            <a:r>
              <a:rPr lang="en-US" sz="1200" i="1" dirty="0"/>
              <a:t>J. Non-</a:t>
            </a:r>
            <a:r>
              <a:rPr lang="en-US" sz="1200" i="1" dirty="0" err="1"/>
              <a:t>Cryst</a:t>
            </a:r>
            <a:r>
              <a:rPr lang="en-US" sz="1200" i="1" dirty="0"/>
              <a:t>. Solids </a:t>
            </a:r>
            <a:r>
              <a:rPr lang="en-US" sz="1200" b="1" dirty="0"/>
              <a:t>21</a:t>
            </a:r>
            <a:r>
              <a:rPr lang="en-US" sz="1200" dirty="0"/>
              <a:t>, 343 (1976);</a:t>
            </a:r>
          </a:p>
          <a:p>
            <a:pPr algn="r">
              <a:spcBef>
                <a:spcPts val="300"/>
              </a:spcBef>
            </a:pPr>
            <a:r>
              <a:rPr lang="en-US" sz="1200" i="1" dirty="0"/>
              <a:t>Phys. Rev. Lett.</a:t>
            </a:r>
            <a:r>
              <a:rPr lang="en-US" sz="1200" dirty="0"/>
              <a:t> </a:t>
            </a:r>
            <a:r>
              <a:rPr lang="en-US" sz="1200" b="1" dirty="0"/>
              <a:t>90</a:t>
            </a:r>
            <a:r>
              <a:rPr lang="en-US" sz="1200" dirty="0"/>
              <a:t>, 155507 (2003).</a:t>
            </a:r>
          </a:p>
        </p:txBody>
      </p:sp>
      <p:sp>
        <p:nvSpPr>
          <p:cNvPr id="16" name="Rounded Rectangle 15"/>
          <p:cNvSpPr/>
          <p:nvPr/>
        </p:nvSpPr>
        <p:spPr bwMode="auto">
          <a:xfrm>
            <a:off x="6337506" y="3276600"/>
            <a:ext cx="2476342" cy="14478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Possible mechanism: mutual blocking of transport pathways by the two ions</a:t>
            </a:r>
            <a:endParaRPr kumimoji="0" lang="en-US" sz="1800" b="0" i="0" u="none" strike="noStrike" cap="none" normalizeH="0" baseline="0" dirty="0">
              <a:ln>
                <a:noFill/>
              </a:ln>
              <a:solidFill>
                <a:schemeClr val="tx1"/>
              </a:solidFill>
              <a:effectLst/>
              <a:latin typeface="Arial" charset="0"/>
            </a:endParaRPr>
          </a:p>
        </p:txBody>
      </p:sp>
      <p:sp>
        <p:nvSpPr>
          <p:cNvPr id="2" name="Slide Number Placeholder 1"/>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562344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AA96-885F-448A-91CD-26328A6D3FC8}"/>
              </a:ext>
            </a:extLst>
          </p:cNvPr>
          <p:cNvSpPr>
            <a:spLocks noGrp="1"/>
          </p:cNvSpPr>
          <p:nvPr>
            <p:ph type="title"/>
          </p:nvPr>
        </p:nvSpPr>
        <p:spPr/>
        <p:txBody>
          <a:bodyPr/>
          <a:lstStyle/>
          <a:p>
            <a:r>
              <a:rPr lang="en-US" dirty="0"/>
              <a:t>The thermometer effect</a:t>
            </a:r>
          </a:p>
        </p:txBody>
      </p:sp>
      <p:sp>
        <p:nvSpPr>
          <p:cNvPr id="3" name="Content Placeholder 2">
            <a:extLst>
              <a:ext uri="{FF2B5EF4-FFF2-40B4-BE49-F238E27FC236}">
                <a16:creationId xmlns:a16="http://schemas.microsoft.com/office/drawing/2014/main" id="{DBD5B405-F0DB-4A85-B0C5-8E760DCED884}"/>
              </a:ext>
            </a:extLst>
          </p:cNvPr>
          <p:cNvSpPr>
            <a:spLocks noGrp="1"/>
          </p:cNvSpPr>
          <p:nvPr>
            <p:ph idx="1"/>
          </p:nvPr>
        </p:nvSpPr>
        <p:spPr/>
        <p:txBody>
          <a:bodyPr/>
          <a:lstStyle/>
          <a:p>
            <a:pPr marL="0" indent="0" algn="just">
              <a:buNone/>
            </a:pPr>
            <a:r>
              <a:rPr lang="en-US" sz="2000" dirty="0"/>
              <a:t>“</a:t>
            </a:r>
            <a:r>
              <a:rPr lang="en-US" sz="2000" i="1" dirty="0"/>
              <a:t>In the last century and before, most thermometers were made of ‘</a:t>
            </a:r>
            <a:r>
              <a:rPr lang="en-US" sz="2000" i="1" dirty="0" err="1"/>
              <a:t>Thüringer</a:t>
            </a:r>
            <a:r>
              <a:rPr lang="en-US" sz="2000" i="1" dirty="0"/>
              <a:t> </a:t>
            </a:r>
            <a:r>
              <a:rPr lang="en-US" sz="2000" i="1" dirty="0" err="1"/>
              <a:t>Glas</a:t>
            </a:r>
            <a:r>
              <a:rPr lang="en-US" sz="2000" i="1" dirty="0"/>
              <a:t>’ which contains silica, lime and, more importantly, equal portions of (mobile) sodium and potassium ions. The problem with these thermometers was that they were rather inaccurate. If a calibrated thermometer was put into boiling water and later into ice of 0 °C, the thermometer did not show 0.0 °C, but about −0.5 °C. This so-called zero point depression took several months to vanish, if the thermometer was stored at room temperature. If it was heated up and cooled down, the effect occurred again. Weber found out in 1883 that </a:t>
            </a:r>
            <a:r>
              <a:rPr lang="en-US" sz="2000" i="1" dirty="0">
                <a:solidFill>
                  <a:srgbClr val="FF0000"/>
                </a:solidFill>
              </a:rPr>
              <a:t>this unwished relaxation effect could be diminished by a factor of 10 if only one type of alkali ion (sodium or potassium) was present in the glass</a:t>
            </a:r>
            <a:r>
              <a:rPr lang="en-US" sz="2000" i="1" dirty="0"/>
              <a:t>, and little later Schott developed the first accurate Li-based thermometer.</a:t>
            </a:r>
            <a:r>
              <a:rPr lang="en-US" sz="2000" dirty="0"/>
              <a:t>”</a:t>
            </a:r>
          </a:p>
        </p:txBody>
      </p:sp>
      <p:sp>
        <p:nvSpPr>
          <p:cNvPr id="4" name="Slide Number Placeholder 3">
            <a:extLst>
              <a:ext uri="{FF2B5EF4-FFF2-40B4-BE49-F238E27FC236}">
                <a16:creationId xmlns:a16="http://schemas.microsoft.com/office/drawing/2014/main" id="{3A369067-9EED-4C8A-8D08-69443387EF3F}"/>
              </a:ext>
            </a:extLst>
          </p:cNvPr>
          <p:cNvSpPr>
            <a:spLocks noGrp="1"/>
          </p:cNvSpPr>
          <p:nvPr>
            <p:ph type="sldNum" sz="quarter" idx="11"/>
          </p:nvPr>
        </p:nvSpPr>
        <p:spPr/>
        <p:txBody>
          <a:bodyPr/>
          <a:lstStyle/>
          <a:p>
            <a:fld id="{B6F15528-21DE-4FAA-801E-634DDDAF4B2B}" type="slidenum">
              <a:rPr lang="en-US" smtClean="0"/>
              <a:pPr/>
              <a:t>15</a:t>
            </a:fld>
            <a:endParaRPr lang="en-US" dirty="0"/>
          </a:p>
        </p:txBody>
      </p:sp>
      <p:sp>
        <p:nvSpPr>
          <p:cNvPr id="5" name="Rectangle 4">
            <a:extLst>
              <a:ext uri="{FF2B5EF4-FFF2-40B4-BE49-F238E27FC236}">
                <a16:creationId xmlns:a16="http://schemas.microsoft.com/office/drawing/2014/main" id="{FAE3F1BB-216D-4988-9B86-0D3D5A4A0341}"/>
              </a:ext>
            </a:extLst>
          </p:cNvPr>
          <p:cNvSpPr/>
          <p:nvPr/>
        </p:nvSpPr>
        <p:spPr>
          <a:xfrm>
            <a:off x="4412759" y="5618202"/>
            <a:ext cx="4121641" cy="369332"/>
          </a:xfrm>
          <a:prstGeom prst="rect">
            <a:avLst/>
          </a:prstGeom>
        </p:spPr>
        <p:txBody>
          <a:bodyPr wrap="none">
            <a:spAutoFit/>
          </a:bodyPr>
          <a:lstStyle/>
          <a:p>
            <a:pPr algn="ctr"/>
            <a:r>
              <a:rPr lang="en-US" dirty="0"/>
              <a:t>From </a:t>
            </a:r>
            <a:r>
              <a:rPr lang="en-US" i="1" dirty="0"/>
              <a:t>Solid State Ion.</a:t>
            </a:r>
            <a:r>
              <a:rPr lang="en-US" dirty="0"/>
              <a:t> </a:t>
            </a:r>
            <a:r>
              <a:rPr lang="en-US" b="1" dirty="0"/>
              <a:t>105</a:t>
            </a:r>
            <a:r>
              <a:rPr lang="en-US" dirty="0"/>
              <a:t>, 1-13 (1998)</a:t>
            </a:r>
          </a:p>
        </p:txBody>
      </p:sp>
    </p:spTree>
    <p:extLst>
      <p:ext uri="{BB962C8B-B14F-4D97-AF65-F5344CB8AC3E}">
        <p14:creationId xmlns:p14="http://schemas.microsoft.com/office/powerpoint/2010/main" val="2124085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Non-Newtonian behavior</a:t>
            </a:r>
          </a:p>
        </p:txBody>
      </p:sp>
      <p:cxnSp>
        <p:nvCxnSpPr>
          <p:cNvPr id="4" name="Straight Arrow Connector 3"/>
          <p:cNvCxnSpPr/>
          <p:nvPr/>
        </p:nvCxnSpPr>
        <p:spPr bwMode="auto">
          <a:xfrm flipV="1">
            <a:off x="832370" y="2004047"/>
            <a:ext cx="0" cy="3743905"/>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832370" y="5731476"/>
            <a:ext cx="3462686"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Rectangle 5"/>
          <p:cNvSpPr/>
          <p:nvPr/>
        </p:nvSpPr>
        <p:spPr>
          <a:xfrm>
            <a:off x="506626" y="1573236"/>
            <a:ext cx="1855573" cy="400110"/>
          </a:xfrm>
          <a:prstGeom prst="rect">
            <a:avLst/>
          </a:prstGeom>
        </p:spPr>
        <p:txBody>
          <a:bodyPr wrap="square">
            <a:spAutoFit/>
          </a:bodyPr>
          <a:lstStyle/>
          <a:p>
            <a:pPr algn="ctr"/>
            <a:r>
              <a:rPr lang="en-US" sz="2000" dirty="0"/>
              <a:t>Shear stress </a:t>
            </a:r>
            <a:r>
              <a:rPr lang="en-US" sz="2000" i="1" dirty="0">
                <a:latin typeface="Symbol" panose="05050102010706020507" pitchFamily="18" charset="2"/>
              </a:rPr>
              <a:t>s</a:t>
            </a:r>
            <a:endParaRPr lang="en-US" sz="2000" dirty="0"/>
          </a:p>
        </p:txBody>
      </p:sp>
      <p:sp>
        <p:nvSpPr>
          <p:cNvPr id="7" name="Rectangle 6"/>
          <p:cNvSpPr/>
          <p:nvPr/>
        </p:nvSpPr>
        <p:spPr>
          <a:xfrm>
            <a:off x="1524000" y="5824152"/>
            <a:ext cx="1447800" cy="400110"/>
          </a:xfrm>
          <a:prstGeom prst="rect">
            <a:avLst/>
          </a:prstGeom>
        </p:spPr>
        <p:txBody>
          <a:bodyPr wrap="square">
            <a:spAutoFit/>
          </a:bodyPr>
          <a:lstStyle/>
          <a:p>
            <a:pPr algn="ctr"/>
            <a:r>
              <a:rPr lang="en-US" sz="2000" dirty="0"/>
              <a:t>Shear rate</a:t>
            </a:r>
          </a:p>
        </p:txBody>
      </p:sp>
      <p:graphicFrame>
        <p:nvGraphicFramePr>
          <p:cNvPr id="10" name="Object 9"/>
          <p:cNvGraphicFramePr>
            <a:graphicFrameLocks noChangeAspect="1"/>
          </p:cNvGraphicFramePr>
          <p:nvPr>
            <p:extLst>
              <p:ext uri="{D42A27DB-BD31-4B8C-83A1-F6EECF244321}">
                <p14:modId xmlns:p14="http://schemas.microsoft.com/office/powerpoint/2010/main" val="3834483329"/>
              </p:ext>
            </p:extLst>
          </p:nvPr>
        </p:nvGraphicFramePr>
        <p:xfrm>
          <a:off x="2895600" y="5850213"/>
          <a:ext cx="765175" cy="390525"/>
        </p:xfrm>
        <a:graphic>
          <a:graphicData uri="http://schemas.openxmlformats.org/presentationml/2006/ole">
            <mc:AlternateContent xmlns:mc="http://schemas.openxmlformats.org/markup-compatibility/2006">
              <mc:Choice xmlns:v="urn:schemas-microsoft-com:vml" Requires="v">
                <p:oleObj spid="_x0000_s6146" name="Equation" r:id="rId4" imgW="393480" imgH="215640" progId="Equation.DSMT4">
                  <p:embed/>
                </p:oleObj>
              </mc:Choice>
              <mc:Fallback>
                <p:oleObj name="Equation" r:id="rId4" imgW="393480" imgH="215640" progId="Equation.DSMT4">
                  <p:embed/>
                  <p:pic>
                    <p:nvPicPr>
                      <p:cNvPr id="10" name="Object 9"/>
                      <p:cNvPicPr>
                        <a:picLocks noChangeAspect="1" noChangeArrowheads="1"/>
                      </p:cNvPicPr>
                      <p:nvPr/>
                    </p:nvPicPr>
                    <p:blipFill>
                      <a:blip r:embed="rId5"/>
                      <a:srcRect/>
                      <a:stretch>
                        <a:fillRect/>
                      </a:stretch>
                    </p:blipFill>
                    <p:spPr bwMode="auto">
                      <a:xfrm>
                        <a:off x="2895600" y="5850213"/>
                        <a:ext cx="7651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Freeform 10"/>
          <p:cNvSpPr/>
          <p:nvPr/>
        </p:nvSpPr>
        <p:spPr bwMode="auto">
          <a:xfrm>
            <a:off x="832022" y="2364258"/>
            <a:ext cx="3130378" cy="759941"/>
          </a:xfrm>
          <a:custGeom>
            <a:avLst/>
            <a:gdLst>
              <a:gd name="connsiteX0" fmla="*/ 0 w 2850292"/>
              <a:gd name="connsiteY0" fmla="*/ 634314 h 634314"/>
              <a:gd name="connsiteX1" fmla="*/ 1886464 w 2850292"/>
              <a:gd name="connsiteY1" fmla="*/ 172995 h 634314"/>
              <a:gd name="connsiteX2" fmla="*/ 2850292 w 2850292"/>
              <a:gd name="connsiteY2" fmla="*/ 0 h 634314"/>
            </a:gdLst>
            <a:ahLst/>
            <a:cxnLst>
              <a:cxn ang="0">
                <a:pos x="connsiteX0" y="connsiteY0"/>
              </a:cxn>
              <a:cxn ang="0">
                <a:pos x="connsiteX1" y="connsiteY1"/>
              </a:cxn>
              <a:cxn ang="0">
                <a:pos x="connsiteX2" y="connsiteY2"/>
              </a:cxn>
            </a:cxnLst>
            <a:rect l="l" t="t" r="r" b="b"/>
            <a:pathLst>
              <a:path w="2850292" h="634314">
                <a:moveTo>
                  <a:pt x="0" y="634314"/>
                </a:moveTo>
                <a:lnTo>
                  <a:pt x="1886464" y="172995"/>
                </a:lnTo>
                <a:cubicBezTo>
                  <a:pt x="2361513" y="67276"/>
                  <a:pt x="2850292" y="0"/>
                  <a:pt x="2850292" y="0"/>
                </a:cubicBezTo>
              </a:path>
            </a:pathLst>
          </a:custGeom>
          <a:noFill/>
          <a:ln w="349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Freeform 11"/>
          <p:cNvSpPr/>
          <p:nvPr/>
        </p:nvSpPr>
        <p:spPr bwMode="auto">
          <a:xfrm>
            <a:off x="823784" y="2973859"/>
            <a:ext cx="3155092" cy="2759676"/>
          </a:xfrm>
          <a:custGeom>
            <a:avLst/>
            <a:gdLst>
              <a:gd name="connsiteX0" fmla="*/ 0 w 2875006"/>
              <a:gd name="connsiteY0" fmla="*/ 2759676 h 2759676"/>
              <a:gd name="connsiteX1" fmla="*/ 1367481 w 2875006"/>
              <a:gd name="connsiteY1" fmla="*/ 774357 h 2759676"/>
              <a:gd name="connsiteX2" fmla="*/ 2875006 w 2875006"/>
              <a:gd name="connsiteY2" fmla="*/ 0 h 2759676"/>
            </a:gdLst>
            <a:ahLst/>
            <a:cxnLst>
              <a:cxn ang="0">
                <a:pos x="connsiteX0" y="connsiteY0"/>
              </a:cxn>
              <a:cxn ang="0">
                <a:pos x="connsiteX1" y="connsiteY1"/>
              </a:cxn>
              <a:cxn ang="0">
                <a:pos x="connsiteX2" y="connsiteY2"/>
              </a:cxn>
            </a:cxnLst>
            <a:rect l="l" t="t" r="r" b="b"/>
            <a:pathLst>
              <a:path w="2875006" h="2759676">
                <a:moveTo>
                  <a:pt x="0" y="2759676"/>
                </a:moveTo>
                <a:cubicBezTo>
                  <a:pt x="444156" y="1996989"/>
                  <a:pt x="888313" y="1234303"/>
                  <a:pt x="1367481" y="774357"/>
                </a:cubicBezTo>
                <a:cubicBezTo>
                  <a:pt x="1846649" y="314411"/>
                  <a:pt x="2875006" y="0"/>
                  <a:pt x="2875006" y="0"/>
                </a:cubicBezTo>
              </a:path>
            </a:pathLst>
          </a:custGeom>
          <a:noFill/>
          <a:ln w="3492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4" name="Straight Connector 13"/>
          <p:cNvCxnSpPr/>
          <p:nvPr/>
        </p:nvCxnSpPr>
        <p:spPr bwMode="auto">
          <a:xfrm flipV="1">
            <a:off x="815546" y="3581400"/>
            <a:ext cx="3155092" cy="2152135"/>
          </a:xfrm>
          <a:prstGeom prst="line">
            <a:avLst/>
          </a:prstGeom>
          <a:solidFill>
            <a:schemeClr val="accent1"/>
          </a:solidFill>
          <a:ln w="34925" cap="flat" cmpd="sng" algn="ctr">
            <a:solidFill>
              <a:srgbClr val="0000FF"/>
            </a:solidFill>
            <a:prstDash val="solid"/>
            <a:round/>
            <a:headEnd type="none" w="med" len="med"/>
            <a:tailEnd type="none" w="med" len="med"/>
          </a:ln>
          <a:effectLst/>
        </p:spPr>
      </p:cxnSp>
      <p:sp>
        <p:nvSpPr>
          <p:cNvPr id="19" name="Rectangle 18"/>
          <p:cNvSpPr/>
          <p:nvPr/>
        </p:nvSpPr>
        <p:spPr>
          <a:xfrm>
            <a:off x="1196260" y="2066507"/>
            <a:ext cx="2220649" cy="400110"/>
          </a:xfrm>
          <a:prstGeom prst="rect">
            <a:avLst/>
          </a:prstGeom>
        </p:spPr>
        <p:txBody>
          <a:bodyPr wrap="square">
            <a:spAutoFit/>
          </a:bodyPr>
          <a:lstStyle/>
          <a:p>
            <a:pPr algn="ctr"/>
            <a:r>
              <a:rPr lang="en-US" sz="2000" dirty="0">
                <a:solidFill>
                  <a:srgbClr val="006600"/>
                </a:solidFill>
              </a:rPr>
              <a:t>Bingham plastic</a:t>
            </a:r>
          </a:p>
        </p:txBody>
      </p:sp>
      <p:sp>
        <p:nvSpPr>
          <p:cNvPr id="20" name="Rectangle 19"/>
          <p:cNvSpPr/>
          <p:nvPr/>
        </p:nvSpPr>
        <p:spPr>
          <a:xfrm>
            <a:off x="832022" y="3206578"/>
            <a:ext cx="1456025" cy="707886"/>
          </a:xfrm>
          <a:prstGeom prst="rect">
            <a:avLst/>
          </a:prstGeom>
        </p:spPr>
        <p:txBody>
          <a:bodyPr wrap="square">
            <a:spAutoFit/>
          </a:bodyPr>
          <a:lstStyle/>
          <a:p>
            <a:pPr algn="ctr"/>
            <a:r>
              <a:rPr lang="en-US" sz="2000" dirty="0">
                <a:solidFill>
                  <a:schemeClr val="accent1">
                    <a:lumMod val="60000"/>
                    <a:lumOff val="40000"/>
                  </a:schemeClr>
                </a:solidFill>
              </a:rPr>
              <a:t>Shear thinning</a:t>
            </a:r>
          </a:p>
        </p:txBody>
      </p:sp>
      <p:sp>
        <p:nvSpPr>
          <p:cNvPr id="21" name="Rectangle 20"/>
          <p:cNvSpPr/>
          <p:nvPr/>
        </p:nvSpPr>
        <p:spPr>
          <a:xfrm>
            <a:off x="3294663" y="4836179"/>
            <a:ext cx="1456025" cy="707886"/>
          </a:xfrm>
          <a:prstGeom prst="rect">
            <a:avLst/>
          </a:prstGeom>
        </p:spPr>
        <p:txBody>
          <a:bodyPr wrap="square">
            <a:spAutoFit/>
          </a:bodyPr>
          <a:lstStyle/>
          <a:p>
            <a:pPr algn="ctr"/>
            <a:r>
              <a:rPr lang="en-US" sz="2000" dirty="0">
                <a:solidFill>
                  <a:srgbClr val="002060"/>
                </a:solidFill>
              </a:rPr>
              <a:t>Shear thickening</a:t>
            </a:r>
          </a:p>
        </p:txBody>
      </p:sp>
      <p:sp>
        <p:nvSpPr>
          <p:cNvPr id="22" name="Freeform 21"/>
          <p:cNvSpPr/>
          <p:nvPr/>
        </p:nvSpPr>
        <p:spPr bwMode="auto">
          <a:xfrm>
            <a:off x="815546" y="4415481"/>
            <a:ext cx="3105665" cy="1309816"/>
          </a:xfrm>
          <a:custGeom>
            <a:avLst/>
            <a:gdLst>
              <a:gd name="connsiteX0" fmla="*/ 0 w 3105665"/>
              <a:gd name="connsiteY0" fmla="*/ 1309816 h 1309816"/>
              <a:gd name="connsiteX1" fmla="*/ 2001795 w 3105665"/>
              <a:gd name="connsiteY1" fmla="*/ 1054443 h 1309816"/>
              <a:gd name="connsiteX2" fmla="*/ 3105665 w 3105665"/>
              <a:gd name="connsiteY2" fmla="*/ 0 h 1309816"/>
            </a:gdLst>
            <a:ahLst/>
            <a:cxnLst>
              <a:cxn ang="0">
                <a:pos x="connsiteX0" y="connsiteY0"/>
              </a:cxn>
              <a:cxn ang="0">
                <a:pos x="connsiteX1" y="connsiteY1"/>
              </a:cxn>
              <a:cxn ang="0">
                <a:pos x="connsiteX2" y="connsiteY2"/>
              </a:cxn>
            </a:cxnLst>
            <a:rect l="l" t="t" r="r" b="b"/>
            <a:pathLst>
              <a:path w="3105665" h="1309816">
                <a:moveTo>
                  <a:pt x="0" y="1309816"/>
                </a:moveTo>
                <a:cubicBezTo>
                  <a:pt x="742092" y="1291281"/>
                  <a:pt x="1484184" y="1272746"/>
                  <a:pt x="2001795" y="1054443"/>
                </a:cubicBezTo>
                <a:cubicBezTo>
                  <a:pt x="2519406" y="836140"/>
                  <a:pt x="2812535" y="418070"/>
                  <a:pt x="3105665" y="0"/>
                </a:cubicBezTo>
              </a:path>
            </a:pathLst>
          </a:custGeom>
          <a:noFill/>
          <a:ln w="349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p:cNvSpPr/>
          <p:nvPr/>
        </p:nvSpPr>
        <p:spPr>
          <a:xfrm>
            <a:off x="3628532" y="3132054"/>
            <a:ext cx="1456025" cy="707886"/>
          </a:xfrm>
          <a:prstGeom prst="rect">
            <a:avLst/>
          </a:prstGeom>
        </p:spPr>
        <p:txBody>
          <a:bodyPr wrap="square">
            <a:spAutoFit/>
          </a:bodyPr>
          <a:lstStyle/>
          <a:p>
            <a:pPr algn="ctr"/>
            <a:r>
              <a:rPr lang="en-US" sz="2000" dirty="0">
                <a:solidFill>
                  <a:srgbClr val="0000FF"/>
                </a:solidFill>
              </a:rPr>
              <a:t>Newtonian fluid</a:t>
            </a:r>
          </a:p>
        </p:txBody>
      </p:sp>
      <p:sp>
        <p:nvSpPr>
          <p:cNvPr id="25" name="Content Placeholder 5"/>
          <p:cNvSpPr>
            <a:spLocks noGrp="1"/>
          </p:cNvSpPr>
          <p:nvPr>
            <p:ph idx="1"/>
          </p:nvPr>
        </p:nvSpPr>
        <p:spPr>
          <a:xfrm>
            <a:off x="4800600" y="1537620"/>
            <a:ext cx="3733800" cy="4541904"/>
          </a:xfrm>
        </p:spPr>
        <p:txBody>
          <a:bodyPr/>
          <a:lstStyle/>
          <a:p>
            <a:r>
              <a:rPr lang="en-US" sz="2000" dirty="0"/>
              <a:t>Rate dependent viscosity</a:t>
            </a:r>
          </a:p>
        </p:txBody>
      </p:sp>
      <p:graphicFrame>
        <p:nvGraphicFramePr>
          <p:cNvPr id="26" name="Object 25"/>
          <p:cNvGraphicFramePr>
            <a:graphicFrameLocks noChangeAspect="1"/>
          </p:cNvGraphicFramePr>
          <p:nvPr>
            <p:extLst>
              <p:ext uri="{D42A27DB-BD31-4B8C-83A1-F6EECF244321}">
                <p14:modId xmlns:p14="http://schemas.microsoft.com/office/powerpoint/2010/main" val="1839753764"/>
              </p:ext>
            </p:extLst>
          </p:nvPr>
        </p:nvGraphicFramePr>
        <p:xfrm>
          <a:off x="5205412" y="2004047"/>
          <a:ext cx="2490788" cy="873125"/>
        </p:xfrm>
        <a:graphic>
          <a:graphicData uri="http://schemas.openxmlformats.org/presentationml/2006/ole">
            <mc:AlternateContent xmlns:mc="http://schemas.openxmlformats.org/markup-compatibility/2006">
              <mc:Choice xmlns:v="urn:schemas-microsoft-com:vml" Requires="v">
                <p:oleObj spid="_x0000_s6147" name="Equation" r:id="rId6" imgW="1282680" imgH="482400" progId="Equation.DSMT4">
                  <p:embed/>
                </p:oleObj>
              </mc:Choice>
              <mc:Fallback>
                <p:oleObj name="Equation" r:id="rId6" imgW="1282680" imgH="482400" progId="Equation.DSMT4">
                  <p:embed/>
                  <p:pic>
                    <p:nvPicPr>
                      <p:cNvPr id="26" name="Object 25"/>
                      <p:cNvPicPr>
                        <a:picLocks noChangeAspect="1" noChangeArrowheads="1"/>
                      </p:cNvPicPr>
                      <p:nvPr/>
                    </p:nvPicPr>
                    <p:blipFill>
                      <a:blip r:embed="rId7"/>
                      <a:srcRect/>
                      <a:stretch>
                        <a:fillRect/>
                      </a:stretch>
                    </p:blipFill>
                    <p:spPr bwMode="auto">
                      <a:xfrm>
                        <a:off x="5205412" y="2004047"/>
                        <a:ext cx="2490788"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167154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p:cNvSpPr>
            <a:spLocks noGrp="1"/>
          </p:cNvSpPr>
          <p:nvPr>
            <p:ph idx="1"/>
          </p:nvPr>
        </p:nvSpPr>
        <p:spPr>
          <a:xfrm>
            <a:off x="4800600" y="1537620"/>
            <a:ext cx="3733800" cy="4541904"/>
          </a:xfrm>
        </p:spPr>
        <p:txBody>
          <a:bodyPr/>
          <a:lstStyle/>
          <a:p>
            <a:r>
              <a:rPr lang="en-US" sz="2000" dirty="0"/>
              <a:t>Rate dependent viscosity</a:t>
            </a:r>
          </a:p>
        </p:txBody>
      </p:sp>
      <p:sp>
        <p:nvSpPr>
          <p:cNvPr id="2" name="Title 1"/>
          <p:cNvSpPr>
            <a:spLocks noGrp="1"/>
          </p:cNvSpPr>
          <p:nvPr>
            <p:ph type="title"/>
          </p:nvPr>
        </p:nvSpPr>
        <p:spPr/>
        <p:txBody>
          <a:bodyPr/>
          <a:lstStyle/>
          <a:p>
            <a:r>
              <a:rPr lang="en-US" dirty="0"/>
              <a:t>Non-Newtonian behavior</a:t>
            </a:r>
          </a:p>
        </p:txBody>
      </p:sp>
      <p:cxnSp>
        <p:nvCxnSpPr>
          <p:cNvPr id="4" name="Straight Arrow Connector 3"/>
          <p:cNvCxnSpPr/>
          <p:nvPr/>
        </p:nvCxnSpPr>
        <p:spPr bwMode="auto">
          <a:xfrm flipV="1">
            <a:off x="832370" y="2004047"/>
            <a:ext cx="0" cy="3743905"/>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832370" y="5731476"/>
            <a:ext cx="3462686"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Rectangle 5"/>
          <p:cNvSpPr/>
          <p:nvPr/>
        </p:nvSpPr>
        <p:spPr>
          <a:xfrm>
            <a:off x="506627" y="1573236"/>
            <a:ext cx="1550774" cy="400110"/>
          </a:xfrm>
          <a:prstGeom prst="rect">
            <a:avLst/>
          </a:prstGeom>
        </p:spPr>
        <p:txBody>
          <a:bodyPr wrap="square">
            <a:spAutoFit/>
          </a:bodyPr>
          <a:lstStyle/>
          <a:p>
            <a:pPr algn="ctr"/>
            <a:r>
              <a:rPr lang="en-US" sz="2000" dirty="0"/>
              <a:t>Viscosity </a:t>
            </a:r>
            <a:r>
              <a:rPr lang="en-US" sz="2000" i="1" dirty="0">
                <a:latin typeface="Symbol" panose="05050102010706020507" pitchFamily="18" charset="2"/>
              </a:rPr>
              <a:t>h</a:t>
            </a:r>
            <a:endParaRPr lang="en-US" sz="2000" dirty="0"/>
          </a:p>
        </p:txBody>
      </p:sp>
      <p:sp>
        <p:nvSpPr>
          <p:cNvPr id="7" name="Rectangle 6"/>
          <p:cNvSpPr/>
          <p:nvPr/>
        </p:nvSpPr>
        <p:spPr>
          <a:xfrm>
            <a:off x="1524000" y="5824152"/>
            <a:ext cx="1447800" cy="400110"/>
          </a:xfrm>
          <a:prstGeom prst="rect">
            <a:avLst/>
          </a:prstGeom>
        </p:spPr>
        <p:txBody>
          <a:bodyPr wrap="square">
            <a:spAutoFit/>
          </a:bodyPr>
          <a:lstStyle/>
          <a:p>
            <a:pPr algn="ctr"/>
            <a:r>
              <a:rPr lang="en-US" sz="2000" dirty="0"/>
              <a:t>Shear rate</a:t>
            </a:r>
          </a:p>
        </p:txBody>
      </p:sp>
      <p:graphicFrame>
        <p:nvGraphicFramePr>
          <p:cNvPr id="9" name="Object 8"/>
          <p:cNvGraphicFramePr>
            <a:graphicFrameLocks noChangeAspect="1"/>
          </p:cNvGraphicFramePr>
          <p:nvPr>
            <p:extLst/>
          </p:nvPr>
        </p:nvGraphicFramePr>
        <p:xfrm>
          <a:off x="5205412" y="2004047"/>
          <a:ext cx="2490788" cy="873125"/>
        </p:xfrm>
        <a:graphic>
          <a:graphicData uri="http://schemas.openxmlformats.org/presentationml/2006/ole">
            <mc:AlternateContent xmlns:mc="http://schemas.openxmlformats.org/markup-compatibility/2006">
              <mc:Choice xmlns:v="urn:schemas-microsoft-com:vml" Requires="v">
                <p:oleObj spid="_x0000_s7170" name="Equation" r:id="rId3" imgW="1282680" imgH="482400" progId="Equation.DSMT4">
                  <p:embed/>
                </p:oleObj>
              </mc:Choice>
              <mc:Fallback>
                <p:oleObj name="Equation" r:id="rId3" imgW="1282680" imgH="482400" progId="Equation.DSMT4">
                  <p:embed/>
                  <p:pic>
                    <p:nvPicPr>
                      <p:cNvPr id="9" name="Object 8"/>
                      <p:cNvPicPr>
                        <a:picLocks noChangeAspect="1" noChangeArrowheads="1"/>
                      </p:cNvPicPr>
                      <p:nvPr/>
                    </p:nvPicPr>
                    <p:blipFill>
                      <a:blip r:embed="rId4"/>
                      <a:srcRect/>
                      <a:stretch>
                        <a:fillRect/>
                      </a:stretch>
                    </p:blipFill>
                    <p:spPr bwMode="auto">
                      <a:xfrm>
                        <a:off x="5205412" y="2004047"/>
                        <a:ext cx="2490788"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2895600" y="5850213"/>
          <a:ext cx="765175" cy="390525"/>
        </p:xfrm>
        <a:graphic>
          <a:graphicData uri="http://schemas.openxmlformats.org/presentationml/2006/ole">
            <mc:AlternateContent xmlns:mc="http://schemas.openxmlformats.org/markup-compatibility/2006">
              <mc:Choice xmlns:v="urn:schemas-microsoft-com:vml" Requires="v">
                <p:oleObj spid="_x0000_s7171" name="Equation" r:id="rId5" imgW="393480" imgH="215640" progId="Equation.DSMT4">
                  <p:embed/>
                </p:oleObj>
              </mc:Choice>
              <mc:Fallback>
                <p:oleObj name="Equation" r:id="rId5" imgW="393480" imgH="215640" progId="Equation.DSMT4">
                  <p:embed/>
                  <p:pic>
                    <p:nvPicPr>
                      <p:cNvPr id="10" name="Object 9"/>
                      <p:cNvPicPr>
                        <a:picLocks noChangeAspect="1" noChangeArrowheads="1"/>
                      </p:cNvPicPr>
                      <p:nvPr/>
                    </p:nvPicPr>
                    <p:blipFill>
                      <a:blip r:embed="rId6"/>
                      <a:srcRect/>
                      <a:stretch>
                        <a:fillRect/>
                      </a:stretch>
                    </p:blipFill>
                    <p:spPr bwMode="auto">
                      <a:xfrm>
                        <a:off x="2895600" y="5850213"/>
                        <a:ext cx="7651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bwMode="auto">
          <a:xfrm flipV="1">
            <a:off x="844143" y="4384779"/>
            <a:ext cx="3223054" cy="1"/>
          </a:xfrm>
          <a:prstGeom prst="line">
            <a:avLst/>
          </a:prstGeom>
          <a:solidFill>
            <a:schemeClr val="accent1"/>
          </a:solidFill>
          <a:ln w="34925" cap="flat" cmpd="sng" algn="ctr">
            <a:solidFill>
              <a:srgbClr val="0000FF"/>
            </a:solidFill>
            <a:prstDash val="solid"/>
            <a:round/>
            <a:headEnd type="none" w="med" len="med"/>
            <a:tailEnd type="none" w="med" len="med"/>
          </a:ln>
          <a:effectLst/>
        </p:spPr>
      </p:cxnSp>
      <p:sp>
        <p:nvSpPr>
          <p:cNvPr id="19" name="Rectangle 18"/>
          <p:cNvSpPr/>
          <p:nvPr/>
        </p:nvSpPr>
        <p:spPr>
          <a:xfrm>
            <a:off x="1118361" y="2372641"/>
            <a:ext cx="2220649" cy="400110"/>
          </a:xfrm>
          <a:prstGeom prst="rect">
            <a:avLst/>
          </a:prstGeom>
        </p:spPr>
        <p:txBody>
          <a:bodyPr wrap="square">
            <a:spAutoFit/>
          </a:bodyPr>
          <a:lstStyle/>
          <a:p>
            <a:pPr algn="ctr"/>
            <a:r>
              <a:rPr lang="en-US" sz="2000" dirty="0">
                <a:solidFill>
                  <a:srgbClr val="006600"/>
                </a:solidFill>
              </a:rPr>
              <a:t>Bingham plastic</a:t>
            </a:r>
          </a:p>
        </p:txBody>
      </p:sp>
      <p:sp>
        <p:nvSpPr>
          <p:cNvPr id="20" name="Rectangle 19"/>
          <p:cNvSpPr/>
          <p:nvPr/>
        </p:nvSpPr>
        <p:spPr>
          <a:xfrm>
            <a:off x="772660" y="3382967"/>
            <a:ext cx="1456025" cy="707886"/>
          </a:xfrm>
          <a:prstGeom prst="rect">
            <a:avLst/>
          </a:prstGeom>
        </p:spPr>
        <p:txBody>
          <a:bodyPr wrap="square">
            <a:spAutoFit/>
          </a:bodyPr>
          <a:lstStyle/>
          <a:p>
            <a:pPr algn="ctr"/>
            <a:r>
              <a:rPr lang="en-US" sz="2000" dirty="0">
                <a:solidFill>
                  <a:schemeClr val="accent1">
                    <a:lumMod val="60000"/>
                    <a:lumOff val="40000"/>
                  </a:schemeClr>
                </a:solidFill>
              </a:rPr>
              <a:t>Shear thinning</a:t>
            </a:r>
          </a:p>
        </p:txBody>
      </p:sp>
      <p:sp>
        <p:nvSpPr>
          <p:cNvPr id="21" name="Rectangle 20"/>
          <p:cNvSpPr/>
          <p:nvPr/>
        </p:nvSpPr>
        <p:spPr>
          <a:xfrm>
            <a:off x="2753624" y="4904854"/>
            <a:ext cx="1456025" cy="707886"/>
          </a:xfrm>
          <a:prstGeom prst="rect">
            <a:avLst/>
          </a:prstGeom>
        </p:spPr>
        <p:txBody>
          <a:bodyPr wrap="square">
            <a:spAutoFit/>
          </a:bodyPr>
          <a:lstStyle/>
          <a:p>
            <a:pPr algn="ctr"/>
            <a:r>
              <a:rPr lang="en-US" sz="2000" dirty="0">
                <a:solidFill>
                  <a:srgbClr val="002060"/>
                </a:solidFill>
              </a:rPr>
              <a:t>Shear thickening</a:t>
            </a:r>
          </a:p>
        </p:txBody>
      </p:sp>
      <p:sp>
        <p:nvSpPr>
          <p:cNvPr id="22" name="Freeform 21"/>
          <p:cNvSpPr/>
          <p:nvPr/>
        </p:nvSpPr>
        <p:spPr bwMode="auto">
          <a:xfrm>
            <a:off x="831848" y="3883501"/>
            <a:ext cx="3235175" cy="1389944"/>
          </a:xfrm>
          <a:custGeom>
            <a:avLst/>
            <a:gdLst>
              <a:gd name="connsiteX0" fmla="*/ 0 w 3105665"/>
              <a:gd name="connsiteY0" fmla="*/ 1309816 h 1309816"/>
              <a:gd name="connsiteX1" fmla="*/ 2001795 w 3105665"/>
              <a:gd name="connsiteY1" fmla="*/ 1054443 h 1309816"/>
              <a:gd name="connsiteX2" fmla="*/ 3105665 w 3105665"/>
              <a:gd name="connsiteY2" fmla="*/ 0 h 1309816"/>
            </a:gdLst>
            <a:ahLst/>
            <a:cxnLst>
              <a:cxn ang="0">
                <a:pos x="connsiteX0" y="connsiteY0"/>
              </a:cxn>
              <a:cxn ang="0">
                <a:pos x="connsiteX1" y="connsiteY1"/>
              </a:cxn>
              <a:cxn ang="0">
                <a:pos x="connsiteX2" y="connsiteY2"/>
              </a:cxn>
            </a:cxnLst>
            <a:rect l="l" t="t" r="r" b="b"/>
            <a:pathLst>
              <a:path w="3105665" h="1309816">
                <a:moveTo>
                  <a:pt x="0" y="1309816"/>
                </a:moveTo>
                <a:cubicBezTo>
                  <a:pt x="742092" y="1291281"/>
                  <a:pt x="1484184" y="1272746"/>
                  <a:pt x="2001795" y="1054443"/>
                </a:cubicBezTo>
                <a:cubicBezTo>
                  <a:pt x="2519406" y="836140"/>
                  <a:pt x="2812535" y="418070"/>
                  <a:pt x="3105665" y="0"/>
                </a:cubicBezTo>
              </a:path>
            </a:pathLst>
          </a:custGeom>
          <a:noFill/>
          <a:ln w="349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p:cNvSpPr/>
          <p:nvPr/>
        </p:nvSpPr>
        <p:spPr>
          <a:xfrm>
            <a:off x="893612" y="4392595"/>
            <a:ext cx="1456025" cy="707886"/>
          </a:xfrm>
          <a:prstGeom prst="rect">
            <a:avLst/>
          </a:prstGeom>
        </p:spPr>
        <p:txBody>
          <a:bodyPr wrap="square">
            <a:spAutoFit/>
          </a:bodyPr>
          <a:lstStyle/>
          <a:p>
            <a:pPr algn="ctr"/>
            <a:r>
              <a:rPr lang="en-US" sz="2000" dirty="0">
                <a:solidFill>
                  <a:srgbClr val="0000FF"/>
                </a:solidFill>
              </a:rPr>
              <a:t>Newtonian fluid</a:t>
            </a:r>
          </a:p>
        </p:txBody>
      </p:sp>
      <p:sp>
        <p:nvSpPr>
          <p:cNvPr id="24" name="Freeform 23"/>
          <p:cNvSpPr/>
          <p:nvPr/>
        </p:nvSpPr>
        <p:spPr bwMode="auto">
          <a:xfrm flipV="1">
            <a:off x="843794" y="4137190"/>
            <a:ext cx="3235175" cy="823145"/>
          </a:xfrm>
          <a:custGeom>
            <a:avLst/>
            <a:gdLst>
              <a:gd name="connsiteX0" fmla="*/ 0 w 3105665"/>
              <a:gd name="connsiteY0" fmla="*/ 1309816 h 1309816"/>
              <a:gd name="connsiteX1" fmla="*/ 2001795 w 3105665"/>
              <a:gd name="connsiteY1" fmla="*/ 1054443 h 1309816"/>
              <a:gd name="connsiteX2" fmla="*/ 3105665 w 3105665"/>
              <a:gd name="connsiteY2" fmla="*/ 0 h 1309816"/>
            </a:gdLst>
            <a:ahLst/>
            <a:cxnLst>
              <a:cxn ang="0">
                <a:pos x="connsiteX0" y="connsiteY0"/>
              </a:cxn>
              <a:cxn ang="0">
                <a:pos x="connsiteX1" y="connsiteY1"/>
              </a:cxn>
              <a:cxn ang="0">
                <a:pos x="connsiteX2" y="connsiteY2"/>
              </a:cxn>
            </a:cxnLst>
            <a:rect l="l" t="t" r="r" b="b"/>
            <a:pathLst>
              <a:path w="3105665" h="1309816">
                <a:moveTo>
                  <a:pt x="0" y="1309816"/>
                </a:moveTo>
                <a:cubicBezTo>
                  <a:pt x="742092" y="1291281"/>
                  <a:pt x="1484184" y="1272746"/>
                  <a:pt x="2001795" y="1054443"/>
                </a:cubicBezTo>
                <a:cubicBezTo>
                  <a:pt x="2519406" y="836140"/>
                  <a:pt x="2812535" y="418070"/>
                  <a:pt x="3105665" y="0"/>
                </a:cubicBezTo>
              </a:path>
            </a:pathLst>
          </a:custGeom>
          <a:noFill/>
          <a:ln w="349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Freeform 12"/>
          <p:cNvSpPr/>
          <p:nvPr/>
        </p:nvSpPr>
        <p:spPr bwMode="auto">
          <a:xfrm>
            <a:off x="1150207" y="2345151"/>
            <a:ext cx="2928761" cy="1351065"/>
          </a:xfrm>
          <a:custGeom>
            <a:avLst/>
            <a:gdLst>
              <a:gd name="connsiteX0" fmla="*/ 0 w 2850292"/>
              <a:gd name="connsiteY0" fmla="*/ 0 h 1186249"/>
              <a:gd name="connsiteX1" fmla="*/ 329513 w 2850292"/>
              <a:gd name="connsiteY1" fmla="*/ 675503 h 1186249"/>
              <a:gd name="connsiteX2" fmla="*/ 1507524 w 2850292"/>
              <a:gd name="connsiteY2" fmla="*/ 980303 h 1186249"/>
              <a:gd name="connsiteX3" fmla="*/ 2850292 w 2850292"/>
              <a:gd name="connsiteY3" fmla="*/ 1186249 h 1186249"/>
            </a:gdLst>
            <a:ahLst/>
            <a:cxnLst>
              <a:cxn ang="0">
                <a:pos x="connsiteX0" y="connsiteY0"/>
              </a:cxn>
              <a:cxn ang="0">
                <a:pos x="connsiteX1" y="connsiteY1"/>
              </a:cxn>
              <a:cxn ang="0">
                <a:pos x="connsiteX2" y="connsiteY2"/>
              </a:cxn>
              <a:cxn ang="0">
                <a:pos x="connsiteX3" y="connsiteY3"/>
              </a:cxn>
            </a:cxnLst>
            <a:rect l="l" t="t" r="r" b="b"/>
            <a:pathLst>
              <a:path w="2850292" h="1186249">
                <a:moveTo>
                  <a:pt x="0" y="0"/>
                </a:moveTo>
                <a:cubicBezTo>
                  <a:pt x="39129" y="256059"/>
                  <a:pt x="78259" y="512119"/>
                  <a:pt x="329513" y="675503"/>
                </a:cubicBezTo>
                <a:cubicBezTo>
                  <a:pt x="580767" y="838887"/>
                  <a:pt x="1087394" y="895179"/>
                  <a:pt x="1507524" y="980303"/>
                </a:cubicBezTo>
                <a:cubicBezTo>
                  <a:pt x="1927654" y="1065427"/>
                  <a:pt x="2623752" y="1151925"/>
                  <a:pt x="2850292" y="1186249"/>
                </a:cubicBezTo>
              </a:path>
            </a:pathLst>
          </a:custGeom>
          <a:noFill/>
          <a:ln w="349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pPr/>
              <a:t>17</a:t>
            </a:fld>
            <a:endParaRPr lang="en-US"/>
          </a:p>
        </p:txBody>
      </p:sp>
      <p:pic>
        <p:nvPicPr>
          <p:cNvPr id="12" name="Picture 11">
            <a:extLst>
              <a:ext uri="{FF2B5EF4-FFF2-40B4-BE49-F238E27FC236}">
                <a16:creationId xmlns:a16="http://schemas.microsoft.com/office/drawing/2014/main" id="{8C90D8EE-7BFA-4021-9D4A-88E17A2B90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9367" y="3139830"/>
            <a:ext cx="3419793" cy="2365990"/>
          </a:xfrm>
          <a:prstGeom prst="rect">
            <a:avLst/>
          </a:prstGeom>
        </p:spPr>
      </p:pic>
      <p:sp>
        <p:nvSpPr>
          <p:cNvPr id="15" name="Rectangle 14">
            <a:extLst>
              <a:ext uri="{FF2B5EF4-FFF2-40B4-BE49-F238E27FC236}">
                <a16:creationId xmlns:a16="http://schemas.microsoft.com/office/drawing/2014/main" id="{4A115703-EC9E-4515-8F37-02A2706FAB53}"/>
              </a:ext>
            </a:extLst>
          </p:cNvPr>
          <p:cNvSpPr/>
          <p:nvPr/>
        </p:nvSpPr>
        <p:spPr>
          <a:xfrm>
            <a:off x="4970444" y="5519440"/>
            <a:ext cx="3275256" cy="338554"/>
          </a:xfrm>
          <a:prstGeom prst="rect">
            <a:avLst/>
          </a:prstGeom>
        </p:spPr>
        <p:txBody>
          <a:bodyPr wrap="none">
            <a:spAutoFit/>
          </a:bodyPr>
          <a:lstStyle/>
          <a:p>
            <a:pPr algn="ctr"/>
            <a:r>
              <a:rPr lang="en-US" sz="1600" dirty="0" err="1"/>
              <a:t>Hydroclustering</a:t>
            </a:r>
            <a:r>
              <a:rPr lang="en-US" sz="1600" dirty="0"/>
              <a:t> (Image from Wiki)</a:t>
            </a:r>
          </a:p>
        </p:txBody>
      </p:sp>
    </p:spTree>
    <p:extLst>
      <p:ext uri="{BB962C8B-B14F-4D97-AF65-F5344CB8AC3E}">
        <p14:creationId xmlns:p14="http://schemas.microsoft.com/office/powerpoint/2010/main" val="1804486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5"/>
          <p:cNvSpPr>
            <a:spLocks noGrp="1"/>
          </p:cNvSpPr>
          <p:nvPr>
            <p:ph idx="1"/>
          </p:nvPr>
        </p:nvSpPr>
        <p:spPr>
          <a:xfrm>
            <a:off x="4800600" y="1537620"/>
            <a:ext cx="3733800" cy="4541904"/>
          </a:xfrm>
        </p:spPr>
        <p:txBody>
          <a:bodyPr/>
          <a:lstStyle/>
          <a:p>
            <a:r>
              <a:rPr lang="en-US" sz="2000" dirty="0"/>
              <a:t>Rate dependent viscosity</a:t>
            </a:r>
          </a:p>
        </p:txBody>
      </p:sp>
      <p:sp>
        <p:nvSpPr>
          <p:cNvPr id="2" name="Title 1"/>
          <p:cNvSpPr>
            <a:spLocks noGrp="1"/>
          </p:cNvSpPr>
          <p:nvPr>
            <p:ph type="title"/>
          </p:nvPr>
        </p:nvSpPr>
        <p:spPr/>
        <p:txBody>
          <a:bodyPr/>
          <a:lstStyle/>
          <a:p>
            <a:r>
              <a:rPr lang="en-US" dirty="0"/>
              <a:t>Non-Newtonian behavior</a:t>
            </a:r>
          </a:p>
        </p:txBody>
      </p:sp>
      <p:cxnSp>
        <p:nvCxnSpPr>
          <p:cNvPr id="4" name="Straight Arrow Connector 3"/>
          <p:cNvCxnSpPr/>
          <p:nvPr/>
        </p:nvCxnSpPr>
        <p:spPr bwMode="auto">
          <a:xfrm flipV="1">
            <a:off x="832370" y="2004047"/>
            <a:ext cx="0" cy="3743905"/>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832370" y="5731476"/>
            <a:ext cx="3462686"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Rectangle 5"/>
          <p:cNvSpPr/>
          <p:nvPr/>
        </p:nvSpPr>
        <p:spPr>
          <a:xfrm>
            <a:off x="506627" y="1573236"/>
            <a:ext cx="1550774" cy="400110"/>
          </a:xfrm>
          <a:prstGeom prst="rect">
            <a:avLst/>
          </a:prstGeom>
        </p:spPr>
        <p:txBody>
          <a:bodyPr wrap="square">
            <a:spAutoFit/>
          </a:bodyPr>
          <a:lstStyle/>
          <a:p>
            <a:pPr algn="ctr"/>
            <a:r>
              <a:rPr lang="en-US" sz="2000" dirty="0"/>
              <a:t>Viscosity </a:t>
            </a:r>
            <a:r>
              <a:rPr lang="en-US" sz="2000" i="1" dirty="0">
                <a:latin typeface="Symbol" panose="05050102010706020507" pitchFamily="18" charset="2"/>
              </a:rPr>
              <a:t>h</a:t>
            </a:r>
            <a:endParaRPr lang="en-US" sz="2000" dirty="0"/>
          </a:p>
        </p:txBody>
      </p:sp>
      <p:sp>
        <p:nvSpPr>
          <p:cNvPr id="7" name="Rectangle 6"/>
          <p:cNvSpPr/>
          <p:nvPr/>
        </p:nvSpPr>
        <p:spPr>
          <a:xfrm>
            <a:off x="1524000" y="5824152"/>
            <a:ext cx="1447800" cy="400110"/>
          </a:xfrm>
          <a:prstGeom prst="rect">
            <a:avLst/>
          </a:prstGeom>
        </p:spPr>
        <p:txBody>
          <a:bodyPr wrap="square">
            <a:spAutoFit/>
          </a:bodyPr>
          <a:lstStyle/>
          <a:p>
            <a:pPr algn="ctr"/>
            <a:r>
              <a:rPr lang="en-US" sz="2000" dirty="0"/>
              <a:t>Shear rate</a:t>
            </a:r>
          </a:p>
        </p:txBody>
      </p:sp>
      <p:graphicFrame>
        <p:nvGraphicFramePr>
          <p:cNvPr id="9" name="Object 8"/>
          <p:cNvGraphicFramePr>
            <a:graphicFrameLocks noChangeAspect="1"/>
          </p:cNvGraphicFramePr>
          <p:nvPr>
            <p:extLst>
              <p:ext uri="{D42A27DB-BD31-4B8C-83A1-F6EECF244321}">
                <p14:modId xmlns:p14="http://schemas.microsoft.com/office/powerpoint/2010/main" val="2343933860"/>
              </p:ext>
            </p:extLst>
          </p:nvPr>
        </p:nvGraphicFramePr>
        <p:xfrm>
          <a:off x="5205412" y="2004047"/>
          <a:ext cx="2490788" cy="873125"/>
        </p:xfrm>
        <a:graphic>
          <a:graphicData uri="http://schemas.openxmlformats.org/presentationml/2006/ole">
            <mc:AlternateContent xmlns:mc="http://schemas.openxmlformats.org/markup-compatibility/2006">
              <mc:Choice xmlns:v="urn:schemas-microsoft-com:vml" Requires="v">
                <p:oleObj spid="_x0000_s8194" name="Equation" r:id="rId3" imgW="1282680" imgH="482400" progId="Equation.DSMT4">
                  <p:embed/>
                </p:oleObj>
              </mc:Choice>
              <mc:Fallback>
                <p:oleObj name="Equation" r:id="rId3" imgW="1282680" imgH="482400" progId="Equation.DSMT4">
                  <p:embed/>
                  <p:pic>
                    <p:nvPicPr>
                      <p:cNvPr id="9" name="Object 8"/>
                      <p:cNvPicPr>
                        <a:picLocks noChangeAspect="1" noChangeArrowheads="1"/>
                      </p:cNvPicPr>
                      <p:nvPr/>
                    </p:nvPicPr>
                    <p:blipFill>
                      <a:blip r:embed="rId4"/>
                      <a:srcRect/>
                      <a:stretch>
                        <a:fillRect/>
                      </a:stretch>
                    </p:blipFill>
                    <p:spPr bwMode="auto">
                      <a:xfrm>
                        <a:off x="5205412" y="2004047"/>
                        <a:ext cx="2490788"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nvPr>
        </p:nvGraphicFramePr>
        <p:xfrm>
          <a:off x="2895600" y="5850213"/>
          <a:ext cx="765175" cy="390525"/>
        </p:xfrm>
        <a:graphic>
          <a:graphicData uri="http://schemas.openxmlformats.org/presentationml/2006/ole">
            <mc:AlternateContent xmlns:mc="http://schemas.openxmlformats.org/markup-compatibility/2006">
              <mc:Choice xmlns:v="urn:schemas-microsoft-com:vml" Requires="v">
                <p:oleObj spid="_x0000_s8195" name="Equation" r:id="rId5" imgW="393480" imgH="215640" progId="Equation.DSMT4">
                  <p:embed/>
                </p:oleObj>
              </mc:Choice>
              <mc:Fallback>
                <p:oleObj name="Equation" r:id="rId5" imgW="393480" imgH="215640" progId="Equation.DSMT4">
                  <p:embed/>
                  <p:pic>
                    <p:nvPicPr>
                      <p:cNvPr id="10" name="Object 9"/>
                      <p:cNvPicPr>
                        <a:picLocks noChangeAspect="1" noChangeArrowheads="1"/>
                      </p:cNvPicPr>
                      <p:nvPr/>
                    </p:nvPicPr>
                    <p:blipFill>
                      <a:blip r:embed="rId6"/>
                      <a:srcRect/>
                      <a:stretch>
                        <a:fillRect/>
                      </a:stretch>
                    </p:blipFill>
                    <p:spPr bwMode="auto">
                      <a:xfrm>
                        <a:off x="2895600" y="5850213"/>
                        <a:ext cx="76517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Straight Connector 13"/>
          <p:cNvCxnSpPr/>
          <p:nvPr/>
        </p:nvCxnSpPr>
        <p:spPr bwMode="auto">
          <a:xfrm flipV="1">
            <a:off x="844143" y="4384779"/>
            <a:ext cx="3223054" cy="1"/>
          </a:xfrm>
          <a:prstGeom prst="line">
            <a:avLst/>
          </a:prstGeom>
          <a:solidFill>
            <a:schemeClr val="accent1"/>
          </a:solidFill>
          <a:ln w="34925" cap="flat" cmpd="sng" algn="ctr">
            <a:solidFill>
              <a:srgbClr val="0000FF"/>
            </a:solidFill>
            <a:prstDash val="solid"/>
            <a:round/>
            <a:headEnd type="none" w="med" len="med"/>
            <a:tailEnd type="none" w="med" len="med"/>
          </a:ln>
          <a:effectLst/>
        </p:spPr>
      </p:cxnSp>
      <p:sp>
        <p:nvSpPr>
          <p:cNvPr id="19" name="Rectangle 18"/>
          <p:cNvSpPr/>
          <p:nvPr/>
        </p:nvSpPr>
        <p:spPr>
          <a:xfrm>
            <a:off x="1118361" y="2372641"/>
            <a:ext cx="2220649" cy="400110"/>
          </a:xfrm>
          <a:prstGeom prst="rect">
            <a:avLst/>
          </a:prstGeom>
        </p:spPr>
        <p:txBody>
          <a:bodyPr wrap="square">
            <a:spAutoFit/>
          </a:bodyPr>
          <a:lstStyle/>
          <a:p>
            <a:pPr algn="ctr"/>
            <a:r>
              <a:rPr lang="en-US" sz="2000" dirty="0">
                <a:solidFill>
                  <a:srgbClr val="006600"/>
                </a:solidFill>
              </a:rPr>
              <a:t>Bingham plastic</a:t>
            </a:r>
          </a:p>
        </p:txBody>
      </p:sp>
      <p:sp>
        <p:nvSpPr>
          <p:cNvPr id="20" name="Rectangle 19"/>
          <p:cNvSpPr/>
          <p:nvPr/>
        </p:nvSpPr>
        <p:spPr>
          <a:xfrm>
            <a:off x="772660" y="3382967"/>
            <a:ext cx="1456025" cy="707886"/>
          </a:xfrm>
          <a:prstGeom prst="rect">
            <a:avLst/>
          </a:prstGeom>
        </p:spPr>
        <p:txBody>
          <a:bodyPr wrap="square">
            <a:spAutoFit/>
          </a:bodyPr>
          <a:lstStyle/>
          <a:p>
            <a:pPr algn="ctr"/>
            <a:r>
              <a:rPr lang="en-US" sz="2000" dirty="0">
                <a:solidFill>
                  <a:schemeClr val="accent1">
                    <a:lumMod val="60000"/>
                    <a:lumOff val="40000"/>
                  </a:schemeClr>
                </a:solidFill>
              </a:rPr>
              <a:t>Shear thinning</a:t>
            </a:r>
          </a:p>
        </p:txBody>
      </p:sp>
      <p:sp>
        <p:nvSpPr>
          <p:cNvPr id="21" name="Rectangle 20"/>
          <p:cNvSpPr/>
          <p:nvPr/>
        </p:nvSpPr>
        <p:spPr>
          <a:xfrm>
            <a:off x="2753624" y="4904854"/>
            <a:ext cx="1456025" cy="707886"/>
          </a:xfrm>
          <a:prstGeom prst="rect">
            <a:avLst/>
          </a:prstGeom>
        </p:spPr>
        <p:txBody>
          <a:bodyPr wrap="square">
            <a:spAutoFit/>
          </a:bodyPr>
          <a:lstStyle/>
          <a:p>
            <a:pPr algn="ctr"/>
            <a:r>
              <a:rPr lang="en-US" sz="2000" dirty="0">
                <a:solidFill>
                  <a:srgbClr val="002060"/>
                </a:solidFill>
              </a:rPr>
              <a:t>Shear thickening</a:t>
            </a:r>
          </a:p>
        </p:txBody>
      </p:sp>
      <p:sp>
        <p:nvSpPr>
          <p:cNvPr id="22" name="Freeform 21"/>
          <p:cNvSpPr/>
          <p:nvPr/>
        </p:nvSpPr>
        <p:spPr bwMode="auto">
          <a:xfrm>
            <a:off x="831848" y="3883501"/>
            <a:ext cx="3235175" cy="1389944"/>
          </a:xfrm>
          <a:custGeom>
            <a:avLst/>
            <a:gdLst>
              <a:gd name="connsiteX0" fmla="*/ 0 w 3105665"/>
              <a:gd name="connsiteY0" fmla="*/ 1309816 h 1309816"/>
              <a:gd name="connsiteX1" fmla="*/ 2001795 w 3105665"/>
              <a:gd name="connsiteY1" fmla="*/ 1054443 h 1309816"/>
              <a:gd name="connsiteX2" fmla="*/ 3105665 w 3105665"/>
              <a:gd name="connsiteY2" fmla="*/ 0 h 1309816"/>
            </a:gdLst>
            <a:ahLst/>
            <a:cxnLst>
              <a:cxn ang="0">
                <a:pos x="connsiteX0" y="connsiteY0"/>
              </a:cxn>
              <a:cxn ang="0">
                <a:pos x="connsiteX1" y="connsiteY1"/>
              </a:cxn>
              <a:cxn ang="0">
                <a:pos x="connsiteX2" y="connsiteY2"/>
              </a:cxn>
            </a:cxnLst>
            <a:rect l="l" t="t" r="r" b="b"/>
            <a:pathLst>
              <a:path w="3105665" h="1309816">
                <a:moveTo>
                  <a:pt x="0" y="1309816"/>
                </a:moveTo>
                <a:cubicBezTo>
                  <a:pt x="742092" y="1291281"/>
                  <a:pt x="1484184" y="1272746"/>
                  <a:pt x="2001795" y="1054443"/>
                </a:cubicBezTo>
                <a:cubicBezTo>
                  <a:pt x="2519406" y="836140"/>
                  <a:pt x="2812535" y="418070"/>
                  <a:pt x="3105665" y="0"/>
                </a:cubicBezTo>
              </a:path>
            </a:pathLst>
          </a:custGeom>
          <a:noFill/>
          <a:ln w="349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ectangle 22"/>
          <p:cNvSpPr/>
          <p:nvPr/>
        </p:nvSpPr>
        <p:spPr>
          <a:xfrm>
            <a:off x="893612" y="4392595"/>
            <a:ext cx="1456025" cy="707886"/>
          </a:xfrm>
          <a:prstGeom prst="rect">
            <a:avLst/>
          </a:prstGeom>
        </p:spPr>
        <p:txBody>
          <a:bodyPr wrap="square">
            <a:spAutoFit/>
          </a:bodyPr>
          <a:lstStyle/>
          <a:p>
            <a:pPr algn="ctr"/>
            <a:r>
              <a:rPr lang="en-US" sz="2000" dirty="0">
                <a:solidFill>
                  <a:srgbClr val="0000FF"/>
                </a:solidFill>
              </a:rPr>
              <a:t>Newtonian fluid</a:t>
            </a:r>
          </a:p>
        </p:txBody>
      </p:sp>
      <p:sp>
        <p:nvSpPr>
          <p:cNvPr id="24" name="Freeform 23"/>
          <p:cNvSpPr/>
          <p:nvPr/>
        </p:nvSpPr>
        <p:spPr bwMode="auto">
          <a:xfrm flipV="1">
            <a:off x="843794" y="4137190"/>
            <a:ext cx="3235175" cy="823145"/>
          </a:xfrm>
          <a:custGeom>
            <a:avLst/>
            <a:gdLst>
              <a:gd name="connsiteX0" fmla="*/ 0 w 3105665"/>
              <a:gd name="connsiteY0" fmla="*/ 1309816 h 1309816"/>
              <a:gd name="connsiteX1" fmla="*/ 2001795 w 3105665"/>
              <a:gd name="connsiteY1" fmla="*/ 1054443 h 1309816"/>
              <a:gd name="connsiteX2" fmla="*/ 3105665 w 3105665"/>
              <a:gd name="connsiteY2" fmla="*/ 0 h 1309816"/>
            </a:gdLst>
            <a:ahLst/>
            <a:cxnLst>
              <a:cxn ang="0">
                <a:pos x="connsiteX0" y="connsiteY0"/>
              </a:cxn>
              <a:cxn ang="0">
                <a:pos x="connsiteX1" y="connsiteY1"/>
              </a:cxn>
              <a:cxn ang="0">
                <a:pos x="connsiteX2" y="connsiteY2"/>
              </a:cxn>
            </a:cxnLst>
            <a:rect l="l" t="t" r="r" b="b"/>
            <a:pathLst>
              <a:path w="3105665" h="1309816">
                <a:moveTo>
                  <a:pt x="0" y="1309816"/>
                </a:moveTo>
                <a:cubicBezTo>
                  <a:pt x="742092" y="1291281"/>
                  <a:pt x="1484184" y="1272746"/>
                  <a:pt x="2001795" y="1054443"/>
                </a:cubicBezTo>
                <a:cubicBezTo>
                  <a:pt x="2519406" y="836140"/>
                  <a:pt x="2812535" y="418070"/>
                  <a:pt x="3105665" y="0"/>
                </a:cubicBezTo>
              </a:path>
            </a:pathLst>
          </a:custGeom>
          <a:noFill/>
          <a:ln w="349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Freeform 12"/>
          <p:cNvSpPr/>
          <p:nvPr/>
        </p:nvSpPr>
        <p:spPr bwMode="auto">
          <a:xfrm>
            <a:off x="1150207" y="2345151"/>
            <a:ext cx="2928761" cy="1351065"/>
          </a:xfrm>
          <a:custGeom>
            <a:avLst/>
            <a:gdLst>
              <a:gd name="connsiteX0" fmla="*/ 0 w 2850292"/>
              <a:gd name="connsiteY0" fmla="*/ 0 h 1186249"/>
              <a:gd name="connsiteX1" fmla="*/ 329513 w 2850292"/>
              <a:gd name="connsiteY1" fmla="*/ 675503 h 1186249"/>
              <a:gd name="connsiteX2" fmla="*/ 1507524 w 2850292"/>
              <a:gd name="connsiteY2" fmla="*/ 980303 h 1186249"/>
              <a:gd name="connsiteX3" fmla="*/ 2850292 w 2850292"/>
              <a:gd name="connsiteY3" fmla="*/ 1186249 h 1186249"/>
            </a:gdLst>
            <a:ahLst/>
            <a:cxnLst>
              <a:cxn ang="0">
                <a:pos x="connsiteX0" y="connsiteY0"/>
              </a:cxn>
              <a:cxn ang="0">
                <a:pos x="connsiteX1" y="connsiteY1"/>
              </a:cxn>
              <a:cxn ang="0">
                <a:pos x="connsiteX2" y="connsiteY2"/>
              </a:cxn>
              <a:cxn ang="0">
                <a:pos x="connsiteX3" y="connsiteY3"/>
              </a:cxn>
            </a:cxnLst>
            <a:rect l="l" t="t" r="r" b="b"/>
            <a:pathLst>
              <a:path w="2850292" h="1186249">
                <a:moveTo>
                  <a:pt x="0" y="0"/>
                </a:moveTo>
                <a:cubicBezTo>
                  <a:pt x="39129" y="256059"/>
                  <a:pt x="78259" y="512119"/>
                  <a:pt x="329513" y="675503"/>
                </a:cubicBezTo>
                <a:cubicBezTo>
                  <a:pt x="580767" y="838887"/>
                  <a:pt x="1087394" y="895179"/>
                  <a:pt x="1507524" y="980303"/>
                </a:cubicBezTo>
                <a:cubicBezTo>
                  <a:pt x="1927654" y="1065427"/>
                  <a:pt x="2623752" y="1151925"/>
                  <a:pt x="2850292" y="1186249"/>
                </a:cubicBezTo>
              </a:path>
            </a:pathLst>
          </a:custGeom>
          <a:noFill/>
          <a:ln w="34925" cap="flat" cmpd="sng" algn="ctr">
            <a:solidFill>
              <a:srgbClr val="00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8" name="Group 7"/>
          <p:cNvGrpSpPr/>
          <p:nvPr/>
        </p:nvGrpSpPr>
        <p:grpSpPr>
          <a:xfrm>
            <a:off x="4715519" y="3196378"/>
            <a:ext cx="3895081" cy="3120680"/>
            <a:chOff x="4715519" y="3196378"/>
            <a:chExt cx="3895081" cy="3120680"/>
          </a:xfrm>
        </p:grpSpPr>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5519" y="3196378"/>
              <a:ext cx="3835357" cy="2632506"/>
            </a:xfrm>
            <a:prstGeom prst="rect">
              <a:avLst/>
            </a:prstGeom>
          </p:spPr>
        </p:pic>
        <p:sp>
          <p:nvSpPr>
            <p:cNvPr id="3" name="Rectangle 2"/>
            <p:cNvSpPr/>
            <p:nvPr/>
          </p:nvSpPr>
          <p:spPr>
            <a:xfrm>
              <a:off x="6218599" y="6009281"/>
              <a:ext cx="2392001" cy="307777"/>
            </a:xfrm>
            <a:prstGeom prst="rect">
              <a:avLst/>
            </a:prstGeom>
          </p:spPr>
          <p:txBody>
            <a:bodyPr wrap="none">
              <a:spAutoFit/>
            </a:bodyPr>
            <a:lstStyle/>
            <a:p>
              <a:pPr algn="ctr"/>
              <a:r>
                <a:rPr lang="en-US" sz="1400" i="1" dirty="0"/>
                <a:t>Nanoscale</a:t>
              </a:r>
              <a:r>
                <a:rPr lang="en-US" sz="1400" dirty="0"/>
                <a:t> </a:t>
              </a:r>
              <a:r>
                <a:rPr lang="en-US" sz="1400" b="1" dirty="0"/>
                <a:t>6</a:t>
              </a:r>
              <a:r>
                <a:rPr lang="en-US" sz="1400" dirty="0"/>
                <a:t>, 10470 (2014).</a:t>
              </a:r>
            </a:p>
          </p:txBody>
        </p:sp>
      </p:grpSp>
      <p:sp>
        <p:nvSpPr>
          <p:cNvPr id="11" name="Slide Number Placeholder 10"/>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175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86" y="1676400"/>
            <a:ext cx="6893589" cy="4572000"/>
          </a:xfrm>
          <a:prstGeom prst="rect">
            <a:avLst/>
          </a:prstGeom>
        </p:spPr>
      </p:pic>
      <p:sp>
        <p:nvSpPr>
          <p:cNvPr id="2" name="Title 1"/>
          <p:cNvSpPr>
            <a:spLocks noGrp="1"/>
          </p:cNvSpPr>
          <p:nvPr>
            <p:ph type="title"/>
          </p:nvPr>
        </p:nvSpPr>
        <p:spPr/>
        <p:txBody>
          <a:bodyPr/>
          <a:lstStyle/>
          <a:p>
            <a:r>
              <a:rPr lang="en-US" dirty="0"/>
              <a:t>Non-Newtonian behavior of soda-lime glass</a:t>
            </a:r>
          </a:p>
        </p:txBody>
      </p:sp>
      <p:sp>
        <p:nvSpPr>
          <p:cNvPr id="5" name="Rounded Rectangle 4"/>
          <p:cNvSpPr/>
          <p:nvPr/>
        </p:nvSpPr>
        <p:spPr bwMode="auto">
          <a:xfrm>
            <a:off x="6248400" y="4495800"/>
            <a:ext cx="1905000" cy="609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Shear thinning</a:t>
            </a:r>
            <a:endParaRPr kumimoji="0" lang="en-US" sz="1800" b="0" i="0" u="none" strike="noStrike" cap="none" normalizeH="0" baseline="0" dirty="0">
              <a:ln>
                <a:noFill/>
              </a:ln>
              <a:solidFill>
                <a:schemeClr val="tx1"/>
              </a:solidFill>
              <a:effectLst/>
              <a:latin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496962"/>
            <a:ext cx="2847409" cy="2172804"/>
          </a:xfrm>
          <a:prstGeom prst="rect">
            <a:avLst/>
          </a:prstGeom>
        </p:spPr>
      </p:pic>
      <p:sp>
        <p:nvSpPr>
          <p:cNvPr id="7" name="Rectangle 6"/>
          <p:cNvSpPr/>
          <p:nvPr/>
        </p:nvSpPr>
        <p:spPr>
          <a:xfrm>
            <a:off x="5664968" y="6147033"/>
            <a:ext cx="3129638" cy="276999"/>
          </a:xfrm>
          <a:prstGeom prst="rect">
            <a:avLst/>
          </a:prstGeom>
        </p:spPr>
        <p:txBody>
          <a:bodyPr wrap="square">
            <a:spAutoFit/>
          </a:bodyPr>
          <a:lstStyle/>
          <a:p>
            <a:pPr algn="ctr"/>
            <a:r>
              <a:rPr lang="en-US" sz="1200" i="1" dirty="0"/>
              <a:t>J. Non-</a:t>
            </a:r>
            <a:r>
              <a:rPr lang="en-US" sz="1200" i="1" dirty="0" err="1"/>
              <a:t>Cryst</a:t>
            </a:r>
            <a:r>
              <a:rPr lang="en-US" sz="1200" i="1" dirty="0"/>
              <a:t>. Solids</a:t>
            </a:r>
            <a:r>
              <a:rPr lang="en-US" sz="1200" dirty="0"/>
              <a:t> </a:t>
            </a:r>
            <a:r>
              <a:rPr lang="en-US" sz="1200" b="1" dirty="0"/>
              <a:t>105</a:t>
            </a:r>
            <a:r>
              <a:rPr lang="en-US" sz="1200" dirty="0"/>
              <a:t>, 313-322 (1988)</a:t>
            </a:r>
          </a:p>
        </p:txBody>
      </p:sp>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399015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662"/>
            <a:ext cx="8229600" cy="1066800"/>
          </a:xfrm>
        </p:spPr>
        <p:txBody>
          <a:bodyPr/>
          <a:lstStyle/>
          <a:p>
            <a:r>
              <a:rPr lang="en-US" sz="3200" dirty="0"/>
              <a:t>After-class reading list</a:t>
            </a:r>
          </a:p>
        </p:txBody>
      </p:sp>
      <p:sp>
        <p:nvSpPr>
          <p:cNvPr id="3" name="Content Placeholder 2"/>
          <p:cNvSpPr>
            <a:spLocks noGrp="1"/>
          </p:cNvSpPr>
          <p:nvPr>
            <p:ph idx="1"/>
          </p:nvPr>
        </p:nvSpPr>
        <p:spPr>
          <a:xfrm>
            <a:off x="457200" y="1752600"/>
            <a:ext cx="7924800" cy="4343400"/>
          </a:xfrm>
        </p:spPr>
        <p:txBody>
          <a:bodyPr/>
          <a:lstStyle/>
          <a:p>
            <a:pPr>
              <a:spcBef>
                <a:spcPts val="1200"/>
              </a:spcBef>
            </a:pPr>
            <a:r>
              <a:rPr lang="en-US" dirty="0"/>
              <a:t>Fundamentals of Inorganic Glasses</a:t>
            </a:r>
          </a:p>
          <a:p>
            <a:pPr lvl="1">
              <a:spcBef>
                <a:spcPts val="1200"/>
              </a:spcBef>
            </a:pPr>
            <a:r>
              <a:rPr lang="en-US" dirty="0"/>
              <a:t>Ch. 9</a:t>
            </a:r>
          </a:p>
          <a:p>
            <a:pPr>
              <a:spcBef>
                <a:spcPts val="1200"/>
              </a:spcBef>
            </a:pPr>
            <a:r>
              <a:rPr lang="en-US" dirty="0"/>
              <a:t>Introduction to Glass Science and Technology</a:t>
            </a:r>
          </a:p>
          <a:p>
            <a:pPr lvl="1">
              <a:spcBef>
                <a:spcPts val="1200"/>
              </a:spcBef>
            </a:pPr>
            <a:r>
              <a:rPr lang="en-US" dirty="0"/>
              <a:t>Ch. 6</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67951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Viscosity measurement: </a:t>
            </a:r>
            <a:r>
              <a:rPr lang="en-US" dirty="0" err="1"/>
              <a:t>viscometry</a:t>
            </a:r>
            <a:endParaRPr lang="en-US" dirty="0"/>
          </a:p>
        </p:txBody>
      </p:sp>
      <p:sp>
        <p:nvSpPr>
          <p:cNvPr id="4" name="TextBox 3"/>
          <p:cNvSpPr txBox="1"/>
          <p:nvPr/>
        </p:nvSpPr>
        <p:spPr>
          <a:xfrm>
            <a:off x="7637575" y="5115693"/>
            <a:ext cx="1106393" cy="400110"/>
          </a:xfrm>
          <a:prstGeom prst="rect">
            <a:avLst/>
          </a:prstGeom>
          <a:noFill/>
        </p:spPr>
        <p:txBody>
          <a:bodyPr wrap="none" rtlCol="0">
            <a:spAutoFit/>
          </a:bodyPr>
          <a:lstStyle/>
          <a:p>
            <a:pPr algn="ctr"/>
            <a:r>
              <a:rPr lang="en-US" sz="2000" i="1" dirty="0">
                <a:latin typeface="Symbol" panose="05050102010706020507" pitchFamily="18" charset="2"/>
              </a:rPr>
              <a:t>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Pa·s</a:t>
            </a:r>
            <a:r>
              <a:rPr lang="en-US" sz="2000" dirty="0">
                <a:latin typeface="Arial" panose="020B0604020202020204" pitchFamily="34" charset="0"/>
                <a:cs typeface="Arial" panose="020B0604020202020204" pitchFamily="34" charset="0"/>
              </a:rPr>
              <a:t>)</a:t>
            </a:r>
            <a:endParaRPr lang="en-US" sz="2000" dirty="0">
              <a:latin typeface="Symbol" panose="05050102010706020507" pitchFamily="18" charset="2"/>
            </a:endParaRPr>
          </a:p>
        </p:txBody>
      </p:sp>
      <p:cxnSp>
        <p:nvCxnSpPr>
          <p:cNvPr id="5" name="Straight Arrow Connector 4"/>
          <p:cNvCxnSpPr/>
          <p:nvPr/>
        </p:nvCxnSpPr>
        <p:spPr bwMode="auto">
          <a:xfrm>
            <a:off x="659028" y="5084799"/>
            <a:ext cx="775592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6" name="Straight Connector 5"/>
          <p:cNvCxnSpPr/>
          <p:nvPr/>
        </p:nvCxnSpPr>
        <p:spPr bwMode="auto">
          <a:xfrm>
            <a:off x="1067270" y="4926222"/>
            <a:ext cx="0" cy="3048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8" name="Straight Connector 7"/>
          <p:cNvCxnSpPr/>
          <p:nvPr/>
        </p:nvCxnSpPr>
        <p:spPr bwMode="auto">
          <a:xfrm>
            <a:off x="2176547" y="4915925"/>
            <a:ext cx="0" cy="304800"/>
          </a:xfrm>
          <a:prstGeom prst="line">
            <a:avLst/>
          </a:prstGeom>
          <a:solidFill>
            <a:schemeClr val="accent1"/>
          </a:solidFill>
          <a:ln w="22225" cap="flat" cmpd="sng" algn="ctr">
            <a:solidFill>
              <a:schemeClr val="accent6">
                <a:lumMod val="75000"/>
              </a:schemeClr>
            </a:solidFill>
            <a:prstDash val="solid"/>
            <a:round/>
            <a:headEnd type="none" w="med" len="med"/>
            <a:tailEnd type="none" w="med" len="med"/>
          </a:ln>
          <a:effectLst/>
        </p:spPr>
      </p:cxnSp>
      <p:sp>
        <p:nvSpPr>
          <p:cNvPr id="9" name="TextBox 8"/>
          <p:cNvSpPr txBox="1"/>
          <p:nvPr/>
        </p:nvSpPr>
        <p:spPr>
          <a:xfrm>
            <a:off x="1894258" y="5207792"/>
            <a:ext cx="564577" cy="400110"/>
          </a:xfrm>
          <a:prstGeom prst="rect">
            <a:avLst/>
          </a:prstGeom>
          <a:noFill/>
        </p:spPr>
        <p:txBody>
          <a:bodyPr wrap="none" rtlCol="0">
            <a:spAutoFit/>
          </a:bodyPr>
          <a:lstStyle/>
          <a:p>
            <a:pPr algn="ctr"/>
            <a:r>
              <a:rPr lang="en-US" sz="2000" dirty="0">
                <a:solidFill>
                  <a:schemeClr val="accent6">
                    <a:lumMod val="75000"/>
                  </a:schemeClr>
                </a:solidFill>
                <a:latin typeface="Arial" panose="020B0604020202020204" pitchFamily="34" charset="0"/>
                <a:cs typeface="Arial" panose="020B0604020202020204" pitchFamily="34" charset="0"/>
              </a:rPr>
              <a:t>10</a:t>
            </a:r>
            <a:r>
              <a:rPr lang="en-US" sz="2000" baseline="30000" dirty="0">
                <a:solidFill>
                  <a:schemeClr val="accent6">
                    <a:lumMod val="75000"/>
                  </a:schemeClr>
                </a:solidFill>
                <a:latin typeface="Arial" panose="020B0604020202020204" pitchFamily="34" charset="0"/>
                <a:cs typeface="Arial" panose="020B0604020202020204" pitchFamily="34" charset="0"/>
              </a:rPr>
              <a:t>3</a:t>
            </a:r>
            <a:endParaRPr lang="en-US" sz="2000" dirty="0">
              <a:solidFill>
                <a:schemeClr val="accent6">
                  <a:lumMod val="75000"/>
                </a:schemeClr>
              </a:solidFill>
              <a:latin typeface="Symbol" panose="05050102010706020507" pitchFamily="18" charset="2"/>
            </a:endParaRPr>
          </a:p>
        </p:txBody>
      </p:sp>
      <p:cxnSp>
        <p:nvCxnSpPr>
          <p:cNvPr id="10" name="Straight Connector 9"/>
          <p:cNvCxnSpPr/>
          <p:nvPr/>
        </p:nvCxnSpPr>
        <p:spPr bwMode="auto">
          <a:xfrm>
            <a:off x="3625642" y="4915349"/>
            <a:ext cx="0" cy="304800"/>
          </a:xfrm>
          <a:prstGeom prst="line">
            <a:avLst/>
          </a:prstGeom>
          <a:solidFill>
            <a:schemeClr val="accent1"/>
          </a:solidFill>
          <a:ln w="22225" cap="flat" cmpd="sng" algn="ctr">
            <a:solidFill>
              <a:srgbClr val="339933"/>
            </a:solidFill>
            <a:prstDash val="solid"/>
            <a:round/>
            <a:headEnd type="none" w="med" len="med"/>
            <a:tailEnd type="none" w="med" len="med"/>
          </a:ln>
          <a:effectLst/>
        </p:spPr>
      </p:cxnSp>
      <p:sp>
        <p:nvSpPr>
          <p:cNvPr id="11" name="TextBox 10"/>
          <p:cNvSpPr txBox="1"/>
          <p:nvPr/>
        </p:nvSpPr>
        <p:spPr>
          <a:xfrm>
            <a:off x="3272020" y="5207216"/>
            <a:ext cx="707245" cy="400110"/>
          </a:xfrm>
          <a:prstGeom prst="rect">
            <a:avLst/>
          </a:prstGeom>
          <a:noFill/>
        </p:spPr>
        <p:txBody>
          <a:bodyPr wrap="none" rtlCol="0">
            <a:spAutoFit/>
          </a:bodyPr>
          <a:lstStyle/>
          <a:p>
            <a:pPr algn="ctr"/>
            <a:r>
              <a:rPr lang="en-US" sz="2000" dirty="0">
                <a:solidFill>
                  <a:srgbClr val="339933"/>
                </a:solidFill>
                <a:latin typeface="Arial" panose="020B0604020202020204" pitchFamily="34" charset="0"/>
                <a:cs typeface="Arial" panose="020B0604020202020204" pitchFamily="34" charset="0"/>
              </a:rPr>
              <a:t>10</a:t>
            </a:r>
            <a:r>
              <a:rPr lang="en-US" sz="2000" baseline="30000" dirty="0">
                <a:solidFill>
                  <a:srgbClr val="339933"/>
                </a:solidFill>
                <a:latin typeface="Arial" panose="020B0604020202020204" pitchFamily="34" charset="0"/>
                <a:cs typeface="Arial" panose="020B0604020202020204" pitchFamily="34" charset="0"/>
              </a:rPr>
              <a:t>6.6</a:t>
            </a:r>
            <a:endParaRPr lang="en-US" sz="2000" dirty="0">
              <a:solidFill>
                <a:srgbClr val="339933"/>
              </a:solidFill>
              <a:latin typeface="Symbol" panose="05050102010706020507" pitchFamily="18" charset="2"/>
            </a:endParaRPr>
          </a:p>
        </p:txBody>
      </p:sp>
      <p:cxnSp>
        <p:nvCxnSpPr>
          <p:cNvPr id="12" name="Straight Connector 11"/>
          <p:cNvCxnSpPr/>
          <p:nvPr/>
        </p:nvCxnSpPr>
        <p:spPr bwMode="auto">
          <a:xfrm>
            <a:off x="5979246" y="4932975"/>
            <a:ext cx="0" cy="304800"/>
          </a:xfrm>
          <a:prstGeom prst="line">
            <a:avLst/>
          </a:prstGeom>
          <a:solidFill>
            <a:schemeClr val="accent1"/>
          </a:solidFill>
          <a:ln w="22225" cap="flat" cmpd="sng" algn="ctr">
            <a:solidFill>
              <a:srgbClr val="0000FF"/>
            </a:solidFill>
            <a:prstDash val="solid"/>
            <a:round/>
            <a:headEnd type="none" w="med" len="med"/>
            <a:tailEnd type="none" w="med" len="med"/>
          </a:ln>
          <a:effectLst/>
        </p:spPr>
      </p:cxnSp>
      <p:sp>
        <p:nvSpPr>
          <p:cNvPr id="13" name="TextBox 12"/>
          <p:cNvSpPr txBox="1"/>
          <p:nvPr/>
        </p:nvSpPr>
        <p:spPr>
          <a:xfrm>
            <a:off x="5649669" y="5224842"/>
            <a:ext cx="659155" cy="400110"/>
          </a:xfrm>
          <a:prstGeom prst="rect">
            <a:avLst/>
          </a:prstGeom>
          <a:noFill/>
        </p:spPr>
        <p:txBody>
          <a:bodyPr wrap="none" rtlCol="0">
            <a:spAutoFit/>
          </a:bodyPr>
          <a:lstStyle/>
          <a:p>
            <a:pPr algn="ctr"/>
            <a:r>
              <a:rPr lang="en-US" sz="2000" dirty="0">
                <a:solidFill>
                  <a:srgbClr val="0000FF"/>
                </a:solidFill>
                <a:latin typeface="Arial" panose="020B0604020202020204" pitchFamily="34" charset="0"/>
                <a:cs typeface="Arial" panose="020B0604020202020204" pitchFamily="34" charset="0"/>
              </a:rPr>
              <a:t>10</a:t>
            </a:r>
            <a:r>
              <a:rPr lang="en-US" sz="2000" baseline="30000" dirty="0">
                <a:solidFill>
                  <a:srgbClr val="0000FF"/>
                </a:solidFill>
                <a:latin typeface="Arial" panose="020B0604020202020204" pitchFamily="34" charset="0"/>
                <a:cs typeface="Arial" panose="020B0604020202020204" pitchFamily="34" charset="0"/>
              </a:rPr>
              <a:t>12</a:t>
            </a:r>
            <a:endParaRPr lang="en-US" sz="2000" dirty="0">
              <a:solidFill>
                <a:srgbClr val="0000FF"/>
              </a:solidFill>
              <a:latin typeface="Symbol" panose="05050102010706020507" pitchFamily="18" charset="2"/>
            </a:endParaRPr>
          </a:p>
        </p:txBody>
      </p:sp>
      <p:cxnSp>
        <p:nvCxnSpPr>
          <p:cNvPr id="14" name="Straight Connector 13"/>
          <p:cNvCxnSpPr/>
          <p:nvPr/>
        </p:nvCxnSpPr>
        <p:spPr bwMode="auto">
          <a:xfrm>
            <a:off x="6996992" y="4926795"/>
            <a:ext cx="0" cy="304800"/>
          </a:xfrm>
          <a:prstGeom prst="line">
            <a:avLst/>
          </a:prstGeom>
          <a:solidFill>
            <a:schemeClr val="accent1"/>
          </a:solidFill>
          <a:ln w="22225" cap="flat" cmpd="sng" algn="ctr">
            <a:solidFill>
              <a:srgbClr val="7030A0"/>
            </a:solidFill>
            <a:prstDash val="solid"/>
            <a:round/>
            <a:headEnd type="none" w="med" len="med"/>
            <a:tailEnd type="none" w="med" len="med"/>
          </a:ln>
          <a:effectLst/>
        </p:spPr>
      </p:cxnSp>
      <p:sp>
        <p:nvSpPr>
          <p:cNvPr id="15" name="TextBox 14"/>
          <p:cNvSpPr txBox="1"/>
          <p:nvPr/>
        </p:nvSpPr>
        <p:spPr>
          <a:xfrm>
            <a:off x="6596082" y="5218662"/>
            <a:ext cx="801823" cy="400110"/>
          </a:xfrm>
          <a:prstGeom prst="rect">
            <a:avLst/>
          </a:prstGeom>
          <a:noFill/>
        </p:spPr>
        <p:txBody>
          <a:bodyPr wrap="none" rtlCol="0">
            <a:spAutoFit/>
          </a:bodyPr>
          <a:lstStyle/>
          <a:p>
            <a:pPr algn="ctr"/>
            <a:r>
              <a:rPr lang="en-US" sz="2000" dirty="0">
                <a:solidFill>
                  <a:srgbClr val="7030A0"/>
                </a:solidFill>
                <a:latin typeface="Arial" panose="020B0604020202020204" pitchFamily="34" charset="0"/>
                <a:cs typeface="Arial" panose="020B0604020202020204" pitchFamily="34" charset="0"/>
              </a:rPr>
              <a:t>10</a:t>
            </a:r>
            <a:r>
              <a:rPr lang="en-US" sz="2000" baseline="30000" dirty="0">
                <a:solidFill>
                  <a:srgbClr val="7030A0"/>
                </a:solidFill>
                <a:latin typeface="Arial" panose="020B0604020202020204" pitchFamily="34" charset="0"/>
                <a:cs typeface="Arial" panose="020B0604020202020204" pitchFamily="34" charset="0"/>
              </a:rPr>
              <a:t>13.5</a:t>
            </a:r>
            <a:endParaRPr lang="en-US" sz="2000" dirty="0">
              <a:solidFill>
                <a:srgbClr val="7030A0"/>
              </a:solidFill>
              <a:latin typeface="Symbol" panose="05050102010706020507" pitchFamily="18" charset="2"/>
            </a:endParaRPr>
          </a:p>
        </p:txBody>
      </p:sp>
      <p:sp>
        <p:nvSpPr>
          <p:cNvPr id="16" name="TextBox 15"/>
          <p:cNvSpPr txBox="1"/>
          <p:nvPr/>
        </p:nvSpPr>
        <p:spPr>
          <a:xfrm>
            <a:off x="533400" y="5607326"/>
            <a:ext cx="1070405" cy="707886"/>
          </a:xfrm>
          <a:prstGeom prst="rect">
            <a:avLst/>
          </a:prstGeom>
          <a:noFill/>
        </p:spPr>
        <p:txBody>
          <a:bodyPr wrap="square" rtlCol="0">
            <a:spAutoFit/>
          </a:bodyPr>
          <a:lstStyle/>
          <a:p>
            <a:pPr algn="ctr"/>
            <a:r>
              <a:rPr lang="en-US" sz="2000" dirty="0">
                <a:solidFill>
                  <a:srgbClr val="FF0000"/>
                </a:solidFill>
                <a:latin typeface="Arial" panose="020B0604020202020204" pitchFamily="34" charset="0"/>
                <a:cs typeface="Arial" panose="020B0604020202020204" pitchFamily="34" charset="0"/>
              </a:rPr>
              <a:t>Melting point</a:t>
            </a:r>
            <a:endParaRPr lang="en-US" sz="2000" dirty="0">
              <a:solidFill>
                <a:srgbClr val="FF0000"/>
              </a:solidFill>
              <a:latin typeface="Symbol" panose="05050102010706020507" pitchFamily="18" charset="2"/>
            </a:endParaRPr>
          </a:p>
        </p:txBody>
      </p:sp>
      <p:sp>
        <p:nvSpPr>
          <p:cNvPr id="17" name="TextBox 16"/>
          <p:cNvSpPr txBox="1"/>
          <p:nvPr/>
        </p:nvSpPr>
        <p:spPr>
          <a:xfrm>
            <a:off x="1586910" y="5617623"/>
            <a:ext cx="1179271" cy="707886"/>
          </a:xfrm>
          <a:prstGeom prst="rect">
            <a:avLst/>
          </a:prstGeom>
          <a:noFill/>
        </p:spPr>
        <p:txBody>
          <a:bodyPr wrap="square" rtlCol="0">
            <a:spAutoFit/>
          </a:bodyPr>
          <a:lstStyle/>
          <a:p>
            <a:pPr algn="ctr"/>
            <a:r>
              <a:rPr lang="en-US" sz="2000" dirty="0">
                <a:solidFill>
                  <a:schemeClr val="accent6">
                    <a:lumMod val="75000"/>
                  </a:schemeClr>
                </a:solidFill>
                <a:latin typeface="Arial" panose="020B0604020202020204" pitchFamily="34" charset="0"/>
                <a:cs typeface="Arial" panose="020B0604020202020204" pitchFamily="34" charset="0"/>
              </a:rPr>
              <a:t>Working point</a:t>
            </a:r>
            <a:endParaRPr lang="en-US" sz="2000" dirty="0">
              <a:solidFill>
                <a:schemeClr val="accent6">
                  <a:lumMod val="75000"/>
                </a:schemeClr>
              </a:solidFill>
              <a:latin typeface="Symbol" panose="05050102010706020507" pitchFamily="18" charset="2"/>
            </a:endParaRPr>
          </a:p>
        </p:txBody>
      </p:sp>
      <p:sp>
        <p:nvSpPr>
          <p:cNvPr id="18" name="TextBox 17"/>
          <p:cNvSpPr txBox="1"/>
          <p:nvPr/>
        </p:nvSpPr>
        <p:spPr>
          <a:xfrm>
            <a:off x="2994781" y="5624952"/>
            <a:ext cx="1257948" cy="707886"/>
          </a:xfrm>
          <a:prstGeom prst="rect">
            <a:avLst/>
          </a:prstGeom>
          <a:noFill/>
        </p:spPr>
        <p:txBody>
          <a:bodyPr wrap="square" rtlCol="0">
            <a:spAutoFit/>
          </a:bodyPr>
          <a:lstStyle/>
          <a:p>
            <a:pPr algn="ctr"/>
            <a:r>
              <a:rPr lang="en-US" sz="2000" dirty="0">
                <a:solidFill>
                  <a:srgbClr val="339933"/>
                </a:solidFill>
                <a:latin typeface="Arial" panose="020B0604020202020204" pitchFamily="34" charset="0"/>
                <a:cs typeface="Arial" panose="020B0604020202020204" pitchFamily="34" charset="0"/>
              </a:rPr>
              <a:t>Softening point</a:t>
            </a:r>
            <a:endParaRPr lang="en-US" sz="2000" dirty="0">
              <a:solidFill>
                <a:srgbClr val="339933"/>
              </a:solidFill>
              <a:latin typeface="Symbol" panose="05050102010706020507" pitchFamily="18" charset="2"/>
            </a:endParaRPr>
          </a:p>
        </p:txBody>
      </p:sp>
      <p:sp>
        <p:nvSpPr>
          <p:cNvPr id="19" name="TextBox 18"/>
          <p:cNvSpPr txBox="1"/>
          <p:nvPr/>
        </p:nvSpPr>
        <p:spPr>
          <a:xfrm>
            <a:off x="5154691" y="5624952"/>
            <a:ext cx="1345290" cy="707886"/>
          </a:xfrm>
          <a:prstGeom prst="rect">
            <a:avLst/>
          </a:prstGeom>
          <a:no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Annealing point (</a:t>
            </a:r>
            <a:r>
              <a:rPr lang="en-US" sz="2000" i="1" dirty="0" err="1">
                <a:solidFill>
                  <a:srgbClr val="0000FF"/>
                </a:solidFill>
                <a:latin typeface="Times New Roman" panose="02020603050405020304" pitchFamily="18" charset="0"/>
                <a:cs typeface="Times New Roman" panose="02020603050405020304" pitchFamily="18" charset="0"/>
              </a:rPr>
              <a:t>T</a:t>
            </a:r>
            <a:r>
              <a:rPr lang="en-US" sz="2000" i="1" baseline="-25000" dirty="0" err="1">
                <a:solidFill>
                  <a:srgbClr val="0000FF"/>
                </a:solidFill>
                <a:latin typeface="Times New Roman" panose="02020603050405020304" pitchFamily="18" charset="0"/>
                <a:cs typeface="Times New Roman" panose="02020603050405020304" pitchFamily="18" charset="0"/>
              </a:rPr>
              <a:t>g</a:t>
            </a:r>
            <a:r>
              <a:rPr lang="en-US" sz="2000" dirty="0">
                <a:solidFill>
                  <a:srgbClr val="0000FF"/>
                </a:solidFill>
                <a:latin typeface="Arial" panose="020B0604020202020204" pitchFamily="34" charset="0"/>
                <a:cs typeface="Arial" panose="020B0604020202020204" pitchFamily="34" charset="0"/>
              </a:rPr>
              <a:t>)</a:t>
            </a:r>
            <a:endParaRPr lang="en-US" sz="2000" dirty="0">
              <a:solidFill>
                <a:srgbClr val="0000FF"/>
              </a:solidFill>
              <a:latin typeface="Symbol" panose="05050102010706020507" pitchFamily="18" charset="2"/>
            </a:endParaRPr>
          </a:p>
        </p:txBody>
      </p:sp>
      <p:sp>
        <p:nvSpPr>
          <p:cNvPr id="20" name="TextBox 19"/>
          <p:cNvSpPr txBox="1"/>
          <p:nvPr/>
        </p:nvSpPr>
        <p:spPr>
          <a:xfrm>
            <a:off x="6317950" y="5623467"/>
            <a:ext cx="1345290" cy="707886"/>
          </a:xfrm>
          <a:prstGeom prst="rect">
            <a:avLst/>
          </a:prstGeom>
          <a:noFill/>
        </p:spPr>
        <p:txBody>
          <a:bodyPr wrap="square" rtlCol="0">
            <a:spAutoFit/>
          </a:bodyPr>
          <a:lstStyle/>
          <a:p>
            <a:pPr algn="ctr"/>
            <a:r>
              <a:rPr lang="en-US" sz="2000" dirty="0">
                <a:solidFill>
                  <a:srgbClr val="7030A0"/>
                </a:solidFill>
                <a:latin typeface="Arial" panose="020B0604020202020204" pitchFamily="34" charset="0"/>
                <a:cs typeface="Arial" panose="020B0604020202020204" pitchFamily="34" charset="0"/>
              </a:rPr>
              <a:t>Straining point</a:t>
            </a:r>
            <a:endParaRPr lang="en-US" sz="2000" dirty="0">
              <a:solidFill>
                <a:srgbClr val="7030A0"/>
              </a:solidFill>
              <a:latin typeface="Symbol" panose="05050102010706020507" pitchFamily="18" charset="2"/>
            </a:endParaRPr>
          </a:p>
        </p:txBody>
      </p:sp>
      <p:grpSp>
        <p:nvGrpSpPr>
          <p:cNvPr id="40" name="Group 39"/>
          <p:cNvGrpSpPr/>
          <p:nvPr/>
        </p:nvGrpSpPr>
        <p:grpSpPr>
          <a:xfrm>
            <a:off x="670974" y="2917002"/>
            <a:ext cx="3221936" cy="1860484"/>
            <a:chOff x="670974" y="2917002"/>
            <a:chExt cx="3221936" cy="1860484"/>
          </a:xfrm>
        </p:grpSpPr>
        <p:sp>
          <p:nvSpPr>
            <p:cNvPr id="7" name="TextBox 6"/>
            <p:cNvSpPr txBox="1"/>
            <p:nvPr/>
          </p:nvSpPr>
          <p:spPr>
            <a:xfrm>
              <a:off x="3366805" y="4408154"/>
              <a:ext cx="526105" cy="369332"/>
            </a:xfrm>
            <a:prstGeom prst="rect">
              <a:avLst/>
            </a:prstGeom>
            <a:noFill/>
          </p:spPr>
          <p:txBody>
            <a:bodyPr wrap="none" rtlCol="0">
              <a:spAutoFit/>
            </a:bodyPr>
            <a:lstStyle/>
            <a:p>
              <a:pPr algn="ctr"/>
              <a:r>
                <a:rPr lang="en-US" dirty="0">
                  <a:solidFill>
                    <a:srgbClr val="FF0000"/>
                  </a:solidFill>
                  <a:latin typeface="Arial" panose="020B0604020202020204" pitchFamily="34" charset="0"/>
                  <a:cs typeface="Arial" panose="020B0604020202020204" pitchFamily="34" charset="0"/>
                </a:rPr>
                <a:t>10</a:t>
              </a:r>
              <a:r>
                <a:rPr lang="en-US" baseline="30000" dirty="0">
                  <a:solidFill>
                    <a:srgbClr val="FF0000"/>
                  </a:solidFill>
                  <a:latin typeface="Arial" panose="020B0604020202020204" pitchFamily="34" charset="0"/>
                  <a:cs typeface="Arial" panose="020B0604020202020204" pitchFamily="34" charset="0"/>
                </a:rPr>
                <a:t>6</a:t>
              </a:r>
              <a:endParaRPr lang="en-US" dirty="0">
                <a:solidFill>
                  <a:srgbClr val="FF0000"/>
                </a:solidFill>
                <a:latin typeface="Symbol" panose="05050102010706020507" pitchFamily="18" charset="2"/>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76" y="2917002"/>
              <a:ext cx="1438275" cy="1581150"/>
            </a:xfrm>
            <a:prstGeom prst="rect">
              <a:avLst/>
            </a:prstGeom>
          </p:spPr>
        </p:pic>
        <p:cxnSp>
          <p:nvCxnSpPr>
            <p:cNvPr id="22" name="Straight Arrow Connector 21"/>
            <p:cNvCxnSpPr/>
            <p:nvPr/>
          </p:nvCxnSpPr>
          <p:spPr bwMode="auto">
            <a:xfrm>
              <a:off x="670974" y="4592820"/>
              <a:ext cx="2693772" cy="0"/>
            </a:xfrm>
            <a:prstGeom prst="straightConnector1">
              <a:avLst/>
            </a:prstGeom>
            <a:solidFill>
              <a:schemeClr val="accent1"/>
            </a:solidFill>
            <a:ln w="22225" cap="flat" cmpd="sng" algn="ctr">
              <a:solidFill>
                <a:srgbClr val="FF0000"/>
              </a:solidFill>
              <a:prstDash val="solid"/>
              <a:round/>
              <a:headEnd type="diamond" w="lg" len="lg"/>
              <a:tailEnd type="diamond" w="lg" len="lg"/>
            </a:ln>
            <a:effectLst/>
          </p:spPr>
        </p:cxnSp>
        <p:sp>
          <p:nvSpPr>
            <p:cNvPr id="26" name="TextBox 25"/>
            <p:cNvSpPr txBox="1"/>
            <p:nvPr/>
          </p:nvSpPr>
          <p:spPr>
            <a:xfrm>
              <a:off x="2176848" y="3869724"/>
              <a:ext cx="1179271" cy="646331"/>
            </a:xfrm>
            <a:prstGeom prst="rect">
              <a:avLst/>
            </a:prstGeom>
            <a:noFill/>
          </p:spPr>
          <p:txBody>
            <a:bodyPr wrap="square" rtlCol="0">
              <a:spAutoFit/>
            </a:bodyPr>
            <a:lstStyle/>
            <a:p>
              <a:pPr algn="ctr"/>
              <a:r>
                <a:rPr lang="en-US" dirty="0">
                  <a:solidFill>
                    <a:srgbClr val="FF0000"/>
                  </a:solidFill>
                  <a:latin typeface="Arial" panose="020B0604020202020204" pitchFamily="34" charset="0"/>
                  <a:cs typeface="Arial" panose="020B0604020202020204" pitchFamily="34" charset="0"/>
                </a:rPr>
                <a:t>Rotating cylinder</a:t>
              </a:r>
              <a:endParaRPr lang="en-US" dirty="0">
                <a:solidFill>
                  <a:srgbClr val="FF0000"/>
                </a:solidFill>
                <a:latin typeface="Symbol" panose="05050102010706020507" pitchFamily="18" charset="2"/>
              </a:endParaRPr>
            </a:p>
          </p:txBody>
        </p:sp>
      </p:grpSp>
      <p:grpSp>
        <p:nvGrpSpPr>
          <p:cNvPr id="41" name="Group 40"/>
          <p:cNvGrpSpPr/>
          <p:nvPr/>
        </p:nvGrpSpPr>
        <p:grpSpPr>
          <a:xfrm>
            <a:off x="2601666" y="1647009"/>
            <a:ext cx="2656838" cy="1781991"/>
            <a:chOff x="2601666" y="1647009"/>
            <a:chExt cx="2656838" cy="1781991"/>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1279" y="1647009"/>
              <a:ext cx="1085850" cy="1485900"/>
            </a:xfrm>
            <a:prstGeom prst="rect">
              <a:avLst/>
            </a:prstGeom>
          </p:spPr>
        </p:pic>
        <p:cxnSp>
          <p:nvCxnSpPr>
            <p:cNvPr id="28" name="Straight Arrow Connector 27"/>
            <p:cNvCxnSpPr/>
            <p:nvPr/>
          </p:nvCxnSpPr>
          <p:spPr bwMode="auto">
            <a:xfrm>
              <a:off x="3136011" y="3238287"/>
              <a:ext cx="1588389" cy="14863"/>
            </a:xfrm>
            <a:prstGeom prst="straightConnector1">
              <a:avLst/>
            </a:prstGeom>
            <a:solidFill>
              <a:schemeClr val="accent1"/>
            </a:solidFill>
            <a:ln w="22225" cap="flat" cmpd="sng" algn="ctr">
              <a:solidFill>
                <a:schemeClr val="accent6">
                  <a:lumMod val="75000"/>
                </a:schemeClr>
              </a:solidFill>
              <a:prstDash val="solid"/>
              <a:round/>
              <a:headEnd type="diamond" w="lg" len="lg"/>
              <a:tailEnd type="diamond" w="lg" len="lg"/>
            </a:ln>
            <a:effectLst/>
          </p:spPr>
        </p:cxnSp>
        <p:sp>
          <p:nvSpPr>
            <p:cNvPr id="31" name="TextBox 30"/>
            <p:cNvSpPr txBox="1"/>
            <p:nvPr/>
          </p:nvSpPr>
          <p:spPr>
            <a:xfrm>
              <a:off x="2614253" y="1731663"/>
              <a:ext cx="1179271" cy="646331"/>
            </a:xfrm>
            <a:prstGeom prst="rect">
              <a:avLst/>
            </a:prstGeom>
            <a:noFill/>
          </p:spPr>
          <p:txBody>
            <a:bodyPr wrap="square" rtlCol="0">
              <a:spAutoFit/>
            </a:bodyPr>
            <a:lstStyle/>
            <a:p>
              <a:pPr algn="ctr"/>
              <a:r>
                <a:rPr lang="en-US" dirty="0">
                  <a:solidFill>
                    <a:schemeClr val="accent6">
                      <a:lumMod val="75000"/>
                    </a:schemeClr>
                  </a:solidFill>
                  <a:latin typeface="Arial" panose="020B0604020202020204" pitchFamily="34" charset="0"/>
                  <a:cs typeface="Arial" panose="020B0604020202020204" pitchFamily="34" charset="0"/>
                </a:rPr>
                <a:t>Parallel plate</a:t>
              </a:r>
              <a:endParaRPr lang="en-US" dirty="0">
                <a:solidFill>
                  <a:schemeClr val="accent6">
                    <a:lumMod val="75000"/>
                  </a:schemeClr>
                </a:solidFill>
                <a:latin typeface="Symbol" panose="05050102010706020507" pitchFamily="18" charset="2"/>
              </a:endParaRPr>
            </a:p>
          </p:txBody>
        </p:sp>
        <p:sp>
          <p:nvSpPr>
            <p:cNvPr id="32" name="TextBox 31"/>
            <p:cNvSpPr txBox="1"/>
            <p:nvPr/>
          </p:nvSpPr>
          <p:spPr>
            <a:xfrm>
              <a:off x="2601666" y="3041256"/>
              <a:ext cx="526106" cy="369332"/>
            </a:xfrm>
            <a:prstGeom prst="rect">
              <a:avLst/>
            </a:prstGeom>
            <a:noFill/>
          </p:spPr>
          <p:txBody>
            <a:bodyPr wrap="none" rtlCol="0">
              <a:spAutoFit/>
            </a:bodyPr>
            <a:lstStyle/>
            <a:p>
              <a:pPr algn="ctr"/>
              <a:r>
                <a:rPr lang="en-US" dirty="0">
                  <a:solidFill>
                    <a:schemeClr val="accent6">
                      <a:lumMod val="75000"/>
                    </a:schemeClr>
                  </a:solidFill>
                  <a:latin typeface="Arial" panose="020B0604020202020204" pitchFamily="34" charset="0"/>
                  <a:cs typeface="Arial" panose="020B0604020202020204" pitchFamily="34" charset="0"/>
                </a:rPr>
                <a:t>10</a:t>
              </a:r>
              <a:r>
                <a:rPr lang="en-US" baseline="30000" dirty="0">
                  <a:solidFill>
                    <a:schemeClr val="accent6">
                      <a:lumMod val="75000"/>
                    </a:schemeClr>
                  </a:solidFill>
                  <a:latin typeface="Arial" panose="020B0604020202020204" pitchFamily="34" charset="0"/>
                  <a:cs typeface="Arial" panose="020B0604020202020204" pitchFamily="34" charset="0"/>
                </a:rPr>
                <a:t>5</a:t>
              </a:r>
              <a:endParaRPr lang="en-US" dirty="0">
                <a:solidFill>
                  <a:schemeClr val="accent6">
                    <a:lumMod val="75000"/>
                  </a:schemeClr>
                </a:solidFill>
                <a:latin typeface="Symbol" panose="05050102010706020507" pitchFamily="18" charset="2"/>
              </a:endParaRPr>
            </a:p>
          </p:txBody>
        </p:sp>
        <p:sp>
          <p:nvSpPr>
            <p:cNvPr id="33" name="TextBox 32"/>
            <p:cNvSpPr txBox="1"/>
            <p:nvPr/>
          </p:nvSpPr>
          <p:spPr>
            <a:xfrm>
              <a:off x="4732398" y="3059668"/>
              <a:ext cx="526106" cy="369332"/>
            </a:xfrm>
            <a:prstGeom prst="rect">
              <a:avLst/>
            </a:prstGeom>
            <a:noFill/>
          </p:spPr>
          <p:txBody>
            <a:bodyPr wrap="none" rtlCol="0">
              <a:spAutoFit/>
            </a:bodyPr>
            <a:lstStyle/>
            <a:p>
              <a:pPr algn="ctr"/>
              <a:r>
                <a:rPr lang="en-US" dirty="0">
                  <a:solidFill>
                    <a:schemeClr val="accent6">
                      <a:lumMod val="75000"/>
                    </a:schemeClr>
                  </a:solidFill>
                  <a:latin typeface="Arial" panose="020B0604020202020204" pitchFamily="34" charset="0"/>
                  <a:cs typeface="Arial" panose="020B0604020202020204" pitchFamily="34" charset="0"/>
                </a:rPr>
                <a:t>10</a:t>
              </a:r>
              <a:r>
                <a:rPr lang="en-US" baseline="30000" dirty="0">
                  <a:solidFill>
                    <a:schemeClr val="accent6">
                      <a:lumMod val="75000"/>
                    </a:schemeClr>
                  </a:solidFill>
                  <a:latin typeface="Arial" panose="020B0604020202020204" pitchFamily="34" charset="0"/>
                  <a:cs typeface="Arial" panose="020B0604020202020204" pitchFamily="34" charset="0"/>
                </a:rPr>
                <a:t>9</a:t>
              </a:r>
              <a:endParaRPr lang="en-US" dirty="0">
                <a:solidFill>
                  <a:schemeClr val="accent6">
                    <a:lumMod val="75000"/>
                  </a:schemeClr>
                </a:solidFill>
                <a:latin typeface="Symbol" panose="05050102010706020507" pitchFamily="18" charset="2"/>
              </a:endParaRPr>
            </a:p>
          </p:txBody>
        </p:sp>
      </p:grpSp>
      <p:grpSp>
        <p:nvGrpSpPr>
          <p:cNvPr id="47" name="Group 46"/>
          <p:cNvGrpSpPr/>
          <p:nvPr/>
        </p:nvGrpSpPr>
        <p:grpSpPr>
          <a:xfrm>
            <a:off x="3868258" y="3248941"/>
            <a:ext cx="3523142" cy="1535183"/>
            <a:chOff x="3818238" y="3039251"/>
            <a:chExt cx="3523142" cy="1535183"/>
          </a:xfrm>
        </p:grpSpPr>
        <p:cxnSp>
          <p:nvCxnSpPr>
            <p:cNvPr id="34" name="Straight Arrow Connector 33"/>
            <p:cNvCxnSpPr/>
            <p:nvPr/>
          </p:nvCxnSpPr>
          <p:spPr bwMode="auto">
            <a:xfrm>
              <a:off x="4359876" y="4380955"/>
              <a:ext cx="2370438" cy="0"/>
            </a:xfrm>
            <a:prstGeom prst="straightConnector1">
              <a:avLst/>
            </a:prstGeom>
            <a:solidFill>
              <a:schemeClr val="accent1"/>
            </a:solidFill>
            <a:ln w="22225" cap="flat" cmpd="sng" algn="ctr">
              <a:solidFill>
                <a:srgbClr val="339933"/>
              </a:solidFill>
              <a:prstDash val="solid"/>
              <a:round/>
              <a:headEnd type="diamond" w="lg" len="lg"/>
              <a:tailEnd type="diamond" w="lg" len="lg"/>
            </a:ln>
            <a:effectLst/>
          </p:spPr>
        </p:cxnSp>
        <p:sp>
          <p:nvSpPr>
            <p:cNvPr id="35" name="TextBox 34"/>
            <p:cNvSpPr txBox="1"/>
            <p:nvPr/>
          </p:nvSpPr>
          <p:spPr>
            <a:xfrm>
              <a:off x="3818238" y="4205102"/>
              <a:ext cx="526106" cy="369332"/>
            </a:xfrm>
            <a:prstGeom prst="rect">
              <a:avLst/>
            </a:prstGeom>
            <a:noFill/>
          </p:spPr>
          <p:txBody>
            <a:bodyPr wrap="none" rtlCol="0">
              <a:spAutoFit/>
            </a:bodyPr>
            <a:lstStyle/>
            <a:p>
              <a:pPr algn="ctr"/>
              <a:r>
                <a:rPr lang="en-US" dirty="0">
                  <a:solidFill>
                    <a:srgbClr val="339933"/>
                  </a:solidFill>
                  <a:latin typeface="Arial" panose="020B0604020202020204" pitchFamily="34" charset="0"/>
                  <a:cs typeface="Arial" panose="020B0604020202020204" pitchFamily="34" charset="0"/>
                </a:rPr>
                <a:t>10</a:t>
              </a:r>
              <a:r>
                <a:rPr lang="en-US" baseline="30000" dirty="0">
                  <a:solidFill>
                    <a:srgbClr val="339933"/>
                  </a:solidFill>
                  <a:latin typeface="Arial" panose="020B0604020202020204" pitchFamily="34" charset="0"/>
                  <a:cs typeface="Arial" panose="020B0604020202020204" pitchFamily="34" charset="0"/>
                </a:rPr>
                <a:t>7</a:t>
              </a:r>
              <a:endParaRPr lang="en-US" dirty="0">
                <a:solidFill>
                  <a:srgbClr val="339933"/>
                </a:solidFill>
                <a:latin typeface="Symbol" panose="05050102010706020507" pitchFamily="18" charset="2"/>
              </a:endParaRPr>
            </a:p>
          </p:txBody>
        </p:sp>
        <p:sp>
          <p:nvSpPr>
            <p:cNvPr id="36" name="TextBox 35"/>
            <p:cNvSpPr txBox="1"/>
            <p:nvPr/>
          </p:nvSpPr>
          <p:spPr>
            <a:xfrm>
              <a:off x="6730314" y="4202336"/>
              <a:ext cx="611066" cy="369332"/>
            </a:xfrm>
            <a:prstGeom prst="rect">
              <a:avLst/>
            </a:prstGeom>
            <a:noFill/>
          </p:spPr>
          <p:txBody>
            <a:bodyPr wrap="none" rtlCol="0">
              <a:spAutoFit/>
            </a:bodyPr>
            <a:lstStyle/>
            <a:p>
              <a:pPr algn="ctr"/>
              <a:r>
                <a:rPr lang="en-US" dirty="0">
                  <a:solidFill>
                    <a:srgbClr val="339933"/>
                  </a:solidFill>
                  <a:latin typeface="Arial" panose="020B0604020202020204" pitchFamily="34" charset="0"/>
                  <a:cs typeface="Arial" panose="020B0604020202020204" pitchFamily="34" charset="0"/>
                </a:rPr>
                <a:t>10</a:t>
              </a:r>
              <a:r>
                <a:rPr lang="en-US" baseline="30000" dirty="0">
                  <a:solidFill>
                    <a:srgbClr val="339933"/>
                  </a:solidFill>
                  <a:latin typeface="Arial" panose="020B0604020202020204" pitchFamily="34" charset="0"/>
                  <a:cs typeface="Arial" panose="020B0604020202020204" pitchFamily="34" charset="0"/>
                </a:rPr>
                <a:t>13</a:t>
              </a:r>
              <a:endParaRPr lang="en-US" dirty="0">
                <a:solidFill>
                  <a:srgbClr val="339933"/>
                </a:solidFill>
                <a:latin typeface="Symbol" panose="05050102010706020507" pitchFamily="18" charset="2"/>
              </a:endParaRPr>
            </a:p>
          </p:txBody>
        </p:sp>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2031" y="3664671"/>
              <a:ext cx="2434882" cy="605076"/>
            </a:xfrm>
            <a:prstGeom prst="rect">
              <a:avLst/>
            </a:prstGeom>
          </p:spPr>
        </p:pic>
        <p:sp>
          <p:nvSpPr>
            <p:cNvPr id="46" name="TextBox 45"/>
            <p:cNvSpPr txBox="1"/>
            <p:nvPr/>
          </p:nvSpPr>
          <p:spPr>
            <a:xfrm>
              <a:off x="5825640" y="3039251"/>
              <a:ext cx="1179271" cy="646331"/>
            </a:xfrm>
            <a:prstGeom prst="rect">
              <a:avLst/>
            </a:prstGeom>
            <a:noFill/>
          </p:spPr>
          <p:txBody>
            <a:bodyPr wrap="square" rtlCol="0">
              <a:spAutoFit/>
            </a:bodyPr>
            <a:lstStyle/>
            <a:p>
              <a:pPr algn="ctr"/>
              <a:r>
                <a:rPr lang="en-US" dirty="0">
                  <a:solidFill>
                    <a:srgbClr val="339933"/>
                  </a:solidFill>
                  <a:latin typeface="Arial" panose="020B0604020202020204" pitchFamily="34" charset="0"/>
                  <a:cs typeface="Arial" panose="020B0604020202020204" pitchFamily="34" charset="0"/>
                </a:rPr>
                <a:t>Beam bending</a:t>
              </a:r>
              <a:endParaRPr lang="en-US" dirty="0">
                <a:solidFill>
                  <a:srgbClr val="339933"/>
                </a:solidFill>
                <a:latin typeface="Symbol" panose="05050102010706020507" pitchFamily="18" charset="2"/>
              </a:endParaRPr>
            </a:p>
          </p:txBody>
        </p:sp>
      </p:grpSp>
      <p:sp>
        <p:nvSpPr>
          <p:cNvPr id="37" name="TextBox 36"/>
          <p:cNvSpPr txBox="1"/>
          <p:nvPr/>
        </p:nvSpPr>
        <p:spPr>
          <a:xfrm>
            <a:off x="787167" y="5218089"/>
            <a:ext cx="564577" cy="400110"/>
          </a:xfrm>
          <a:prstGeom prst="rect">
            <a:avLst/>
          </a:prstGeom>
          <a:noFill/>
        </p:spPr>
        <p:txBody>
          <a:bodyPr wrap="none" rtlCol="0">
            <a:spAutoFit/>
          </a:bodyPr>
          <a:lstStyle/>
          <a:p>
            <a:pPr algn="ctr"/>
            <a:r>
              <a:rPr lang="en-US" sz="2000" dirty="0">
                <a:solidFill>
                  <a:srgbClr val="FF0000"/>
                </a:solidFill>
                <a:latin typeface="Arial" panose="020B0604020202020204" pitchFamily="34" charset="0"/>
                <a:cs typeface="Arial" panose="020B0604020202020204" pitchFamily="34" charset="0"/>
              </a:rPr>
              <a:t>10</a:t>
            </a:r>
            <a:r>
              <a:rPr lang="en-US" sz="2000" baseline="30000" dirty="0">
                <a:solidFill>
                  <a:srgbClr val="FF0000"/>
                </a:solidFill>
                <a:latin typeface="Arial" panose="020B0604020202020204" pitchFamily="34" charset="0"/>
                <a:cs typeface="Arial" panose="020B0604020202020204" pitchFamily="34" charset="0"/>
              </a:rPr>
              <a:t>1</a:t>
            </a:r>
            <a:endParaRPr lang="en-US" sz="2000" dirty="0">
              <a:solidFill>
                <a:srgbClr val="FF0000"/>
              </a:solidFill>
              <a:latin typeface="Symbol" panose="05050102010706020507" pitchFamily="18" charset="2"/>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0663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Precision </a:t>
            </a:r>
            <a:r>
              <a:rPr lang="en-US" sz="2600" dirty="0" err="1"/>
              <a:t>viscometry</a:t>
            </a:r>
            <a:r>
              <a:rPr lang="en-US" sz="2600" dirty="0"/>
              <a:t> based on optical interferometry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837" y="1668939"/>
            <a:ext cx="2531077" cy="3131673"/>
          </a:xfrm>
          <a:prstGeom prst="rect">
            <a:avLst/>
          </a:prstGeom>
        </p:spPr>
      </p:pic>
      <p:sp>
        <p:nvSpPr>
          <p:cNvPr id="7" name="TextBox 6"/>
          <p:cNvSpPr txBox="1"/>
          <p:nvPr/>
        </p:nvSpPr>
        <p:spPr>
          <a:xfrm>
            <a:off x="1752600" y="4408663"/>
            <a:ext cx="1428596" cy="369332"/>
          </a:xfrm>
          <a:prstGeom prst="rect">
            <a:avLst/>
          </a:prstGeom>
          <a:noFill/>
        </p:spPr>
        <p:txBody>
          <a:bodyPr wrap="none" rtlCol="0">
            <a:spAutoFit/>
          </a:bodyPr>
          <a:lstStyle/>
          <a:p>
            <a:r>
              <a:rPr lang="en-US" i="1" dirty="0">
                <a:solidFill>
                  <a:schemeClr val="bg1"/>
                </a:solidFill>
              </a:rPr>
              <a:t>Corning Inc.</a:t>
            </a:r>
          </a:p>
        </p:txBody>
      </p:sp>
      <p:grpSp>
        <p:nvGrpSpPr>
          <p:cNvPr id="9" name="Group 8"/>
          <p:cNvGrpSpPr/>
          <p:nvPr/>
        </p:nvGrpSpPr>
        <p:grpSpPr>
          <a:xfrm>
            <a:off x="506627" y="1678510"/>
            <a:ext cx="8027773" cy="4722290"/>
            <a:chOff x="506627" y="1678510"/>
            <a:chExt cx="8027773" cy="4722290"/>
          </a:xfrm>
        </p:grpSpPr>
        <p:sp>
          <p:nvSpPr>
            <p:cNvPr id="4" name="Rectangle 3"/>
            <p:cNvSpPr/>
            <p:nvPr/>
          </p:nvSpPr>
          <p:spPr>
            <a:xfrm>
              <a:off x="506627" y="5000417"/>
              <a:ext cx="7998941" cy="1400383"/>
            </a:xfrm>
            <a:prstGeom prst="rect">
              <a:avLst/>
            </a:prstGeom>
          </p:spPr>
          <p:txBody>
            <a:bodyPr wrap="square">
              <a:spAutoFit/>
            </a:bodyPr>
            <a:lstStyle/>
            <a:p>
              <a:pPr algn="just">
                <a:spcBef>
                  <a:spcPts val="600"/>
                </a:spcBef>
              </a:pPr>
              <a:r>
                <a:rPr lang="en-US" sz="1600" i="1" dirty="0"/>
                <a:t>“… the data reported are related to a single fused silica plate whose absolute shape was monitored over a period of </a:t>
              </a:r>
              <a:r>
                <a:rPr lang="en-US" sz="1600" b="1" i="1" dirty="0">
                  <a:solidFill>
                    <a:srgbClr val="FF0000"/>
                  </a:solidFill>
                </a:rPr>
                <a:t>6 years </a:t>
              </a:r>
              <a:r>
                <a:rPr lang="en-US" sz="1600" i="1" dirty="0"/>
                <a:t>during which the plate maintained the same posture; … The deformations that have to be detected are at </a:t>
              </a:r>
              <a:r>
                <a:rPr lang="en-US" sz="1600" b="1" i="1" dirty="0">
                  <a:solidFill>
                    <a:srgbClr val="FF0000"/>
                  </a:solidFill>
                </a:rPr>
                <a:t>the scale of the </a:t>
              </a:r>
              <a:r>
                <a:rPr lang="en-US" sz="1600" b="1" i="1" dirty="0" err="1">
                  <a:solidFill>
                    <a:srgbClr val="FF0000"/>
                  </a:solidFill>
                </a:rPr>
                <a:t>nanometre</a:t>
              </a:r>
              <a:r>
                <a:rPr lang="en-US" sz="1600" i="1" dirty="0"/>
                <a:t>, over a lateral size of 100-150 mm…”</a:t>
              </a:r>
            </a:p>
            <a:p>
              <a:pPr algn="r">
                <a:spcBef>
                  <a:spcPts val="600"/>
                </a:spcBef>
              </a:pPr>
              <a:r>
                <a:rPr lang="en-US" sz="1600" dirty="0"/>
                <a:t>M. </a:t>
              </a:r>
              <a:r>
                <a:rPr lang="en-US" sz="1600" dirty="0" err="1"/>
                <a:t>Vannoni</a:t>
              </a:r>
              <a:r>
                <a:rPr lang="en-US" sz="1600" dirty="0"/>
                <a:t> </a:t>
              </a:r>
              <a:r>
                <a:rPr lang="en-US" sz="1600" i="1" dirty="0"/>
                <a:t>et al.</a:t>
              </a:r>
              <a:r>
                <a:rPr lang="en-US" sz="1600" dirty="0"/>
                <a:t>, </a:t>
              </a:r>
              <a:r>
                <a:rPr lang="fr-FR" sz="1600" i="1" dirty="0" err="1"/>
                <a:t>Eur</a:t>
              </a:r>
              <a:r>
                <a:rPr lang="fr-FR" sz="1600" i="1" dirty="0"/>
                <a:t>. Phys. J. E </a:t>
              </a:r>
              <a:r>
                <a:rPr lang="fr-FR" sz="1600" b="1" dirty="0"/>
                <a:t>34</a:t>
              </a:r>
              <a:r>
                <a:rPr lang="fr-FR" sz="1600" dirty="0"/>
                <a:t>, 92 (2011).</a:t>
              </a: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151" y="1678510"/>
              <a:ext cx="4928249" cy="3099485"/>
            </a:xfrm>
            <a:prstGeom prst="rect">
              <a:avLst/>
            </a:prstGeom>
          </p:spPr>
        </p:pic>
      </p:grpSp>
      <p:sp>
        <p:nvSpPr>
          <p:cNvPr id="3" name="Slide Number Placeholder 2"/>
          <p:cNvSpPr>
            <a:spLocks noGrp="1"/>
          </p:cNvSpPr>
          <p:nvPr>
            <p:ph type="sldNum" sz="quarter" idx="11"/>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5597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glass a solid or a viscous liquid?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472" y="1727886"/>
            <a:ext cx="3378927" cy="2252618"/>
          </a:xfrm>
          <a:prstGeom prst="rect">
            <a:avLst/>
          </a:prstGeom>
        </p:spPr>
      </p:pic>
      <p:sp>
        <p:nvSpPr>
          <p:cNvPr id="5" name="Rectangle 4"/>
          <p:cNvSpPr/>
          <p:nvPr/>
        </p:nvSpPr>
        <p:spPr>
          <a:xfrm>
            <a:off x="702277" y="4275438"/>
            <a:ext cx="3124200" cy="1169551"/>
          </a:xfrm>
          <a:prstGeom prst="rect">
            <a:avLst/>
          </a:prstGeom>
        </p:spPr>
        <p:txBody>
          <a:bodyPr wrap="square">
            <a:spAutoFit/>
          </a:bodyPr>
          <a:lstStyle/>
          <a:p>
            <a:pPr algn="ctr">
              <a:spcBef>
                <a:spcPts val="600"/>
              </a:spcBef>
            </a:pPr>
            <a:r>
              <a:rPr lang="en-US" sz="2000" dirty="0">
                <a:solidFill>
                  <a:srgbClr val="000000"/>
                </a:solidFill>
                <a:latin typeface="verdana" panose="020B0604030504040204" pitchFamily="34" charset="0"/>
              </a:rPr>
              <a:t>“Chocolate Melts,</a:t>
            </a:r>
          </a:p>
          <a:p>
            <a:pPr algn="ctr">
              <a:spcBef>
                <a:spcPts val="600"/>
              </a:spcBef>
            </a:pPr>
            <a:r>
              <a:rPr lang="en-US" sz="2000" dirty="0">
                <a:solidFill>
                  <a:srgbClr val="000000"/>
                </a:solidFill>
                <a:latin typeface="verdana" panose="020B0604030504040204" pitchFamily="34" charset="0"/>
              </a:rPr>
              <a:t>Flowers Wilt,</a:t>
            </a:r>
          </a:p>
          <a:p>
            <a:pPr algn="ctr">
              <a:spcBef>
                <a:spcPts val="600"/>
              </a:spcBef>
            </a:pPr>
            <a:r>
              <a:rPr lang="en-US" sz="2000" dirty="0">
                <a:solidFill>
                  <a:srgbClr val="000000"/>
                </a:solidFill>
                <a:latin typeface="verdana" panose="020B0604030504040204" pitchFamily="34" charset="0"/>
              </a:rPr>
              <a:t>Diamonds are Forever”</a:t>
            </a:r>
            <a:endParaRPr lang="en-US" sz="2000" dirty="0"/>
          </a:p>
        </p:txBody>
      </p:sp>
      <p:grpSp>
        <p:nvGrpSpPr>
          <p:cNvPr id="20" name="Group 19"/>
          <p:cNvGrpSpPr/>
          <p:nvPr/>
        </p:nvGrpSpPr>
        <p:grpSpPr>
          <a:xfrm>
            <a:off x="772296" y="5249562"/>
            <a:ext cx="1317912" cy="519073"/>
            <a:chOff x="829962" y="5174588"/>
            <a:chExt cx="1317912" cy="519073"/>
          </a:xfrm>
        </p:grpSpPr>
        <p:cxnSp>
          <p:nvCxnSpPr>
            <p:cNvPr id="14" name="Straight Connector 13"/>
            <p:cNvCxnSpPr/>
            <p:nvPr/>
          </p:nvCxnSpPr>
          <p:spPr bwMode="auto">
            <a:xfrm flipH="1">
              <a:off x="829962" y="5174588"/>
              <a:ext cx="1317912" cy="0"/>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18" name="Rectangle 17"/>
            <p:cNvSpPr/>
            <p:nvPr/>
          </p:nvSpPr>
          <p:spPr>
            <a:xfrm>
              <a:off x="846438" y="5293551"/>
              <a:ext cx="1286020" cy="400110"/>
            </a:xfrm>
            <a:prstGeom prst="rect">
              <a:avLst/>
            </a:prstGeom>
          </p:spPr>
          <p:txBody>
            <a:bodyPr wrap="square">
              <a:spAutoFit/>
            </a:bodyPr>
            <a:lstStyle/>
            <a:p>
              <a:pPr algn="ctr">
                <a:spcBef>
                  <a:spcPts val="300"/>
                </a:spcBef>
              </a:pPr>
              <a:r>
                <a:rPr lang="en-US" sz="2000" dirty="0">
                  <a:solidFill>
                    <a:srgbClr val="FF0000"/>
                  </a:solidFill>
                  <a:latin typeface="verdana" panose="020B0604030504040204" pitchFamily="34" charset="0"/>
                </a:rPr>
                <a:t>Glasses</a:t>
              </a:r>
              <a:endParaRPr lang="en-US" sz="2000" dirty="0">
                <a:solidFill>
                  <a:srgbClr val="FF0000"/>
                </a:solidFill>
              </a:endParaRPr>
            </a:p>
          </p:txBody>
        </p:sp>
      </p:grpSp>
      <p:sp>
        <p:nvSpPr>
          <p:cNvPr id="7" name="Slide Number Placeholder 6"/>
          <p:cNvSpPr>
            <a:spLocks noGrp="1"/>
          </p:cNvSpPr>
          <p:nvPr>
            <p:ph type="sldNum" sz="quarter" idx="11"/>
          </p:nvPr>
        </p:nvSpPr>
        <p:spPr/>
        <p:txBody>
          <a:bodyPr/>
          <a:lstStyle/>
          <a:p>
            <a:fld id="{B6F15528-21DE-4FAA-801E-634DDDAF4B2B}" type="slidenum">
              <a:rPr lang="en-US" smtClean="0"/>
              <a:pPr/>
              <a:t>22</a:t>
            </a:fld>
            <a:endParaRPr lang="en-US"/>
          </a:p>
        </p:txBody>
      </p:sp>
      <p:pic>
        <p:nvPicPr>
          <p:cNvPr id="15" name="Picture 14">
            <a:extLst>
              <a:ext uri="{FF2B5EF4-FFF2-40B4-BE49-F238E27FC236}">
                <a16:creationId xmlns:a16="http://schemas.microsoft.com/office/drawing/2014/main" id="{AE56ECB8-18AC-4997-A51D-FE748D7EA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676400"/>
            <a:ext cx="3681045" cy="2771162"/>
          </a:xfrm>
          <a:prstGeom prst="rect">
            <a:avLst/>
          </a:prstGeom>
        </p:spPr>
      </p:pic>
      <p:sp>
        <p:nvSpPr>
          <p:cNvPr id="16" name="Rectangle 15">
            <a:extLst>
              <a:ext uri="{FF2B5EF4-FFF2-40B4-BE49-F238E27FC236}">
                <a16:creationId xmlns:a16="http://schemas.microsoft.com/office/drawing/2014/main" id="{44130D2E-7F02-4758-8A20-19347AA15F07}"/>
              </a:ext>
            </a:extLst>
          </p:cNvPr>
          <p:cNvSpPr/>
          <p:nvPr/>
        </p:nvSpPr>
        <p:spPr>
          <a:xfrm>
            <a:off x="4572000" y="4599962"/>
            <a:ext cx="3681045" cy="1384995"/>
          </a:xfrm>
          <a:prstGeom prst="rect">
            <a:avLst/>
          </a:prstGeom>
        </p:spPr>
        <p:txBody>
          <a:bodyPr wrap="square">
            <a:spAutoFit/>
          </a:bodyPr>
          <a:lstStyle/>
          <a:p>
            <a:pPr algn="just"/>
            <a:r>
              <a:rPr lang="en-US" sz="1400" i="1" dirty="0"/>
              <a:t>“Depending on the thermal history of the glass, the room temperature viscosity is on the order of 10</a:t>
            </a:r>
            <a:r>
              <a:rPr lang="en-US" sz="1400" i="1" baseline="30000" dirty="0"/>
              <a:t>24</a:t>
            </a:r>
            <a:r>
              <a:rPr lang="en-US" sz="1400" i="1" dirty="0"/>
              <a:t> to 10</a:t>
            </a:r>
            <a:r>
              <a:rPr lang="en-US" sz="1400" i="1" baseline="30000" dirty="0"/>
              <a:t>25</a:t>
            </a:r>
            <a:r>
              <a:rPr lang="en-US" sz="1400" i="1" dirty="0"/>
              <a:t> </a:t>
            </a:r>
            <a:r>
              <a:rPr lang="en-US" sz="1400" i="1" dirty="0" err="1"/>
              <a:t>Pa·s</a:t>
            </a:r>
            <a:r>
              <a:rPr lang="en-US" sz="1400" i="1" dirty="0"/>
              <a:t>... Using analytical expressions to describe the glass flow over a wall, we calculate </a:t>
            </a:r>
            <a:r>
              <a:rPr lang="en-US" sz="1400" b="1" i="1" dirty="0">
                <a:solidFill>
                  <a:srgbClr val="FF0000"/>
                </a:solidFill>
              </a:rPr>
              <a:t>a maximum flow of ~1 nm over a billion years</a:t>
            </a:r>
            <a:r>
              <a:rPr lang="en-US" sz="1400" i="1" dirty="0"/>
              <a:t>.”</a:t>
            </a:r>
          </a:p>
        </p:txBody>
      </p:sp>
      <p:sp>
        <p:nvSpPr>
          <p:cNvPr id="21" name="Rectangle 20">
            <a:extLst>
              <a:ext uri="{FF2B5EF4-FFF2-40B4-BE49-F238E27FC236}">
                <a16:creationId xmlns:a16="http://schemas.microsoft.com/office/drawing/2014/main" id="{E4DF46A0-5EFE-4318-8BA6-F7FCDA619E3A}"/>
              </a:ext>
            </a:extLst>
          </p:cNvPr>
          <p:cNvSpPr/>
          <p:nvPr/>
        </p:nvSpPr>
        <p:spPr>
          <a:xfrm>
            <a:off x="6502245" y="6039443"/>
            <a:ext cx="1750800" cy="261610"/>
          </a:xfrm>
          <a:prstGeom prst="rect">
            <a:avLst/>
          </a:prstGeom>
        </p:spPr>
        <p:txBody>
          <a:bodyPr wrap="none">
            <a:spAutoFit/>
          </a:bodyPr>
          <a:lstStyle/>
          <a:p>
            <a:pPr algn="ctr"/>
            <a:r>
              <a:rPr lang="en-US" sz="1100" dirty="0">
                <a:hlinkClick r:id="rId5"/>
              </a:rPr>
              <a:t>DOI: 10.1111/jace.15092</a:t>
            </a:r>
            <a:endParaRPr lang="en-US" sz="1100" dirty="0"/>
          </a:p>
        </p:txBody>
      </p:sp>
    </p:spTree>
    <p:extLst>
      <p:ext uri="{BB962C8B-B14F-4D97-AF65-F5344CB8AC3E}">
        <p14:creationId xmlns:p14="http://schemas.microsoft.com/office/powerpoint/2010/main" val="359135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57200" y="1529382"/>
            <a:ext cx="8077200" cy="4922904"/>
          </a:xfrm>
        </p:spPr>
        <p:txBody>
          <a:bodyPr/>
          <a:lstStyle/>
          <a:p>
            <a:r>
              <a:rPr lang="en-US" sz="2200" dirty="0"/>
              <a:t>Constitutive relations for linear elasticity and Newtonian viscosity</a:t>
            </a:r>
          </a:p>
          <a:p>
            <a:pPr lvl="1"/>
            <a:r>
              <a:rPr lang="en-US" sz="2200" dirty="0"/>
              <a:t>Elastic deformation: instantaneous, transient</a:t>
            </a:r>
          </a:p>
          <a:p>
            <a:pPr lvl="1"/>
            <a:r>
              <a:rPr lang="en-US" sz="2200" dirty="0"/>
              <a:t>Viscous flow: time-dependent, permanent</a:t>
            </a:r>
          </a:p>
          <a:p>
            <a:r>
              <a:rPr lang="en-US" sz="2200" dirty="0"/>
              <a:t>Temperature dependence of elasticity and viscosity</a:t>
            </a:r>
          </a:p>
          <a:p>
            <a:pPr lvl="1"/>
            <a:r>
              <a:rPr lang="en-US" sz="2200" dirty="0"/>
              <a:t>Elasticity: results from interatomic forces with minimal temperature dependence</a:t>
            </a:r>
          </a:p>
          <a:p>
            <a:pPr lvl="1"/>
            <a:r>
              <a:rPr lang="en-US" sz="2200" dirty="0"/>
              <a:t>Viscosity: motion of atoms/molecules with respect to neighbors, thermally activated process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359053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(cont’d)</a:t>
            </a:r>
          </a:p>
        </p:txBody>
      </p:sp>
      <p:sp>
        <p:nvSpPr>
          <p:cNvPr id="3" name="Content Placeholder 2"/>
          <p:cNvSpPr>
            <a:spLocks noGrp="1"/>
          </p:cNvSpPr>
          <p:nvPr>
            <p:ph idx="1"/>
          </p:nvPr>
        </p:nvSpPr>
        <p:spPr>
          <a:xfrm>
            <a:off x="457200" y="1529382"/>
            <a:ext cx="8077200" cy="4922904"/>
          </a:xfrm>
        </p:spPr>
        <p:txBody>
          <a:bodyPr/>
          <a:lstStyle/>
          <a:p>
            <a:r>
              <a:rPr lang="en-US" sz="2200" dirty="0"/>
              <a:t>Fragility of glass forming liquids: temperature dependence of activation energy in viscous flow</a:t>
            </a:r>
          </a:p>
          <a:p>
            <a:pPr lvl="1"/>
            <a:r>
              <a:rPr lang="en-US" sz="2200" dirty="0"/>
              <a:t>Strong liquid: Arrhenius equation</a:t>
            </a:r>
          </a:p>
          <a:p>
            <a:pPr lvl="1"/>
            <a:r>
              <a:rPr lang="en-US" sz="2200" dirty="0"/>
              <a:t>Fragile liquid: VFT equation, size of collective motion units (molecular clusters) increases as temperature decreases</a:t>
            </a:r>
          </a:p>
          <a:p>
            <a:r>
              <a:rPr lang="en-US" sz="2200" dirty="0"/>
              <a:t>Composition dependence of viscosity</a:t>
            </a:r>
          </a:p>
          <a:p>
            <a:pPr lvl="1"/>
            <a:r>
              <a:rPr lang="en-US" sz="2200" dirty="0"/>
              <a:t>Mixed alkali effect</a:t>
            </a:r>
          </a:p>
          <a:p>
            <a:r>
              <a:rPr lang="en-US" sz="2200" dirty="0"/>
              <a:t>Non-Newtonian viscous flow</a:t>
            </a:r>
          </a:p>
          <a:p>
            <a:r>
              <a:rPr lang="en-US" sz="2200" dirty="0" err="1"/>
              <a:t>Viscometry</a:t>
            </a:r>
            <a:r>
              <a:rPr lang="en-US" sz="2200" dirty="0"/>
              <a:t> techniques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992353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sz="3200" dirty="0"/>
              <a:t>The pitch drop experiment</a:t>
            </a:r>
          </a:p>
        </p:txBody>
      </p:sp>
      <p:sp>
        <p:nvSpPr>
          <p:cNvPr id="3" name="Content Placeholder 2"/>
          <p:cNvSpPr>
            <a:spLocks noGrp="1"/>
          </p:cNvSpPr>
          <p:nvPr>
            <p:ph idx="1"/>
          </p:nvPr>
        </p:nvSpPr>
        <p:spPr>
          <a:xfrm>
            <a:off x="457200" y="1694934"/>
            <a:ext cx="4100286" cy="4572000"/>
          </a:xfrm>
        </p:spPr>
        <p:txBody>
          <a:bodyPr/>
          <a:lstStyle/>
          <a:p>
            <a:pPr algn="just"/>
            <a:r>
              <a:rPr lang="en-US" sz="2000" dirty="0"/>
              <a:t>The pitch drop experiment is a long-term experiment which measures the flow of a piece of pitch (asphalt)</a:t>
            </a:r>
          </a:p>
          <a:p>
            <a:pPr algn="just"/>
            <a:r>
              <a:rPr lang="en-US" sz="2000" dirty="0"/>
              <a:t>The most famous version of the experiment was started in 1927 by Professor Thomas Parnell of the University of Queensland in Brisbane, Australia. The ninth drop fell on 24 April 2014, allowing the experimenters to calculate that pitch has a viscosity approximately 230 billion times that of water.</a:t>
            </a:r>
          </a:p>
        </p:txBody>
      </p:sp>
      <p:pic>
        <p:nvPicPr>
          <p:cNvPr id="60418" name="Picture 2" descr="C:\Users\hjj\Desktop\University_of_Queensland_Pitch_drop_experiment-white_bg.jpg"/>
          <p:cNvPicPr>
            <a:picLocks noChangeAspect="1" noChangeArrowheads="1"/>
          </p:cNvPicPr>
          <p:nvPr/>
        </p:nvPicPr>
        <p:blipFill>
          <a:blip r:embed="rId2" cstate="print"/>
          <a:srcRect/>
          <a:stretch>
            <a:fillRect/>
          </a:stretch>
        </p:blipFill>
        <p:spPr bwMode="auto">
          <a:xfrm>
            <a:off x="5359631" y="1330432"/>
            <a:ext cx="2883351" cy="4342122"/>
          </a:xfrm>
          <a:prstGeom prst="rect">
            <a:avLst/>
          </a:prstGeom>
          <a:noFill/>
        </p:spPr>
      </p:pic>
      <p:sp>
        <p:nvSpPr>
          <p:cNvPr id="4" name="Slide Number Placeholder 3"/>
          <p:cNvSpPr>
            <a:spLocks noGrp="1"/>
          </p:cNvSpPr>
          <p:nvPr>
            <p:ph type="sldNum" sz="quarter" idx="11"/>
          </p:nvPr>
        </p:nvSpPr>
        <p:spPr/>
        <p:txBody>
          <a:bodyPr/>
          <a:lstStyle/>
          <a:p>
            <a:fld id="{B6F15528-21DE-4FAA-801E-634DDDAF4B2B}" type="slidenum">
              <a:rPr lang="en-US" smtClean="0"/>
              <a:pPr/>
              <a:t>3</a:t>
            </a:fld>
            <a:endParaRPr lang="en-US"/>
          </a:p>
        </p:txBody>
      </p:sp>
      <p:sp>
        <p:nvSpPr>
          <p:cNvPr id="6" name="Rectangle 5">
            <a:extLst>
              <a:ext uri="{FF2B5EF4-FFF2-40B4-BE49-F238E27FC236}">
                <a16:creationId xmlns:a16="http://schemas.microsoft.com/office/drawing/2014/main" id="{6AE58F03-97E5-4657-8BA6-422A31FD335E}"/>
              </a:ext>
            </a:extLst>
          </p:cNvPr>
          <p:cNvSpPr/>
          <p:nvPr/>
        </p:nvSpPr>
        <p:spPr>
          <a:xfrm>
            <a:off x="5301646" y="5814645"/>
            <a:ext cx="3021981" cy="338554"/>
          </a:xfrm>
          <a:prstGeom prst="rect">
            <a:avLst/>
          </a:prstGeom>
        </p:spPr>
        <p:txBody>
          <a:bodyPr wrap="none">
            <a:spAutoFit/>
          </a:bodyPr>
          <a:lstStyle/>
          <a:p>
            <a:r>
              <a:rPr lang="de-DE" sz="1600" dirty="0"/>
              <a:t>Ig Nobel Prize in Physics, 2005</a:t>
            </a:r>
            <a:endParaRPr lang="en-US" sz="1600" dirty="0"/>
          </a:p>
        </p:txBody>
      </p:sp>
    </p:spTree>
    <p:extLst>
      <p:ext uri="{BB962C8B-B14F-4D97-AF65-F5344CB8AC3E}">
        <p14:creationId xmlns:p14="http://schemas.microsoft.com/office/powerpoint/2010/main" val="111759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glass a solid or a viscous liquid?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44362"/>
            <a:ext cx="3898557" cy="2599038"/>
          </a:xfrm>
          <a:prstGeom prst="rect">
            <a:avLst/>
          </a:prstGeom>
        </p:spPr>
      </p:pic>
      <p:sp>
        <p:nvSpPr>
          <p:cNvPr id="5" name="Rectangle 4"/>
          <p:cNvSpPr/>
          <p:nvPr/>
        </p:nvSpPr>
        <p:spPr>
          <a:xfrm>
            <a:off x="457200" y="4563762"/>
            <a:ext cx="4267200" cy="954107"/>
          </a:xfrm>
          <a:prstGeom prst="rect">
            <a:avLst/>
          </a:prstGeom>
        </p:spPr>
        <p:txBody>
          <a:bodyPr wrap="square">
            <a:spAutoFit/>
          </a:bodyPr>
          <a:lstStyle/>
          <a:p>
            <a:r>
              <a:rPr lang="en-US" sz="1400" dirty="0">
                <a:solidFill>
                  <a:srgbClr val="000000"/>
                </a:solidFill>
                <a:latin typeface="verdana" panose="020B0604030504040204" pitchFamily="34" charset="0"/>
              </a:rPr>
              <a:t>“It is well known that panes of stained glass in old European churches are thicker at the bottom because glass is a slow-moving liquid that flows downward over centuries.”</a:t>
            </a:r>
            <a:endParaRPr lang="en-US" sz="1400" dirty="0"/>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030"/>
          <a:stretch/>
        </p:blipFill>
        <p:spPr>
          <a:xfrm>
            <a:off x="5638800" y="4114800"/>
            <a:ext cx="2786798" cy="2132314"/>
          </a:xfrm>
          <a:prstGeom prst="rect">
            <a:avLst/>
          </a:prstGeom>
        </p:spPr>
      </p:pic>
      <p:sp>
        <p:nvSpPr>
          <p:cNvPr id="10" name="Rectangle 9"/>
          <p:cNvSpPr/>
          <p:nvPr/>
        </p:nvSpPr>
        <p:spPr>
          <a:xfrm>
            <a:off x="5010316" y="2038866"/>
            <a:ext cx="3548798" cy="1754326"/>
          </a:xfrm>
          <a:prstGeom prst="rect">
            <a:avLst/>
          </a:prstGeom>
        </p:spPr>
        <p:txBody>
          <a:bodyPr wrap="square">
            <a:spAutoFit/>
          </a:bodyPr>
          <a:lstStyle/>
          <a:p>
            <a:pPr algn="ctr">
              <a:spcBef>
                <a:spcPts val="1200"/>
              </a:spcBef>
            </a:pPr>
            <a:r>
              <a:rPr lang="en-US" sz="1400" dirty="0">
                <a:solidFill>
                  <a:srgbClr val="000000"/>
                </a:solidFill>
                <a:latin typeface="verdana" panose="020B0604030504040204" pitchFamily="34" charset="0"/>
              </a:rPr>
              <a:t>“Successful read/write of digital data </a:t>
            </a:r>
            <a:r>
              <a:rPr lang="en-US" sz="1400" dirty="0">
                <a:latin typeface="verdana" panose="020B0604030504040204" pitchFamily="34" charset="0"/>
              </a:rPr>
              <a:t>in fused silica glass with </a:t>
            </a:r>
            <a:r>
              <a:rPr lang="en-US" sz="1400" dirty="0">
                <a:solidFill>
                  <a:srgbClr val="000000"/>
                </a:solidFill>
                <a:latin typeface="verdana" panose="020B0604030504040204" pitchFamily="34" charset="0"/>
              </a:rPr>
              <a:t>a recording density equivalent to Blu-ray Disc™, enabling both greater capacity using 100 recording layers and long storage life of 300 million years.”</a:t>
            </a:r>
          </a:p>
          <a:p>
            <a:pPr algn="ctr">
              <a:spcBef>
                <a:spcPts val="1200"/>
              </a:spcBef>
            </a:pPr>
            <a:r>
              <a:rPr lang="en-US" sz="1400" i="1" dirty="0">
                <a:solidFill>
                  <a:srgbClr val="000000"/>
                </a:solidFill>
                <a:latin typeface="verdana" panose="020B0604030504040204" pitchFamily="34" charset="0"/>
              </a:rPr>
              <a:t>Hitachi Ltd. Press Release 2014</a:t>
            </a:r>
          </a:p>
        </p:txBody>
      </p:sp>
      <p:sp>
        <p:nvSpPr>
          <p:cNvPr id="3" name="Slide Number Placeholder 2"/>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73762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2592942" y="2078826"/>
            <a:ext cx="3814928" cy="3824416"/>
          </a:xfrm>
          <a:prstGeom prst="rect">
            <a:avLst/>
          </a:prstGeom>
          <a:gradFill>
            <a:gsLst>
              <a:gs pos="34000">
                <a:srgbClr val="FF0000">
                  <a:alpha val="40000"/>
                </a:srgbClr>
              </a:gs>
              <a:gs pos="0">
                <a:srgbClr val="FF0000">
                  <a:alpha val="40000"/>
                </a:srgbClr>
              </a:gs>
              <a:gs pos="82000">
                <a:srgbClr val="0000FF">
                  <a:alpha val="40000"/>
                </a:srgbClr>
              </a:gs>
              <a:gs pos="100000">
                <a:srgbClr val="0000FF">
                  <a:alpha val="40000"/>
                </a:srgbClr>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Is glass a solid or a viscous liquid?</a:t>
            </a:r>
          </a:p>
        </p:txBody>
      </p:sp>
      <p:grpSp>
        <p:nvGrpSpPr>
          <p:cNvPr id="39" name="Group 38"/>
          <p:cNvGrpSpPr/>
          <p:nvPr/>
        </p:nvGrpSpPr>
        <p:grpSpPr>
          <a:xfrm>
            <a:off x="2592942" y="1591962"/>
            <a:ext cx="4197096" cy="4824084"/>
            <a:chOff x="2592942" y="1591962"/>
            <a:chExt cx="4197096" cy="4824084"/>
          </a:xfrm>
        </p:grpSpPr>
        <p:cxnSp>
          <p:nvCxnSpPr>
            <p:cNvPr id="4" name="Straight Arrow Connector 3"/>
            <p:cNvCxnSpPr/>
            <p:nvPr/>
          </p:nvCxnSpPr>
          <p:spPr bwMode="auto">
            <a:xfrm flipH="1" flipV="1">
              <a:off x="2592942" y="1786036"/>
              <a:ext cx="0" cy="4133088"/>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flipV="1">
              <a:off x="2592942" y="5903242"/>
              <a:ext cx="4197096"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2613235" y="1591962"/>
              <a:ext cx="389850" cy="461665"/>
            </a:xfrm>
            <a:prstGeom prst="rect">
              <a:avLst/>
            </a:prstGeom>
            <a:noFill/>
          </p:spPr>
          <p:txBody>
            <a:bodyPr wrap="none" rtlCol="0">
              <a:spAutoFit/>
            </a:bodyPr>
            <a:lstStyle/>
            <a:p>
              <a:r>
                <a:rPr lang="en-US" sz="2400" i="1" dirty="0"/>
                <a:t>V</a:t>
              </a:r>
            </a:p>
          </p:txBody>
        </p:sp>
        <p:sp>
          <p:nvSpPr>
            <p:cNvPr id="7" name="TextBox 6"/>
            <p:cNvSpPr txBox="1"/>
            <p:nvPr/>
          </p:nvSpPr>
          <p:spPr>
            <a:xfrm>
              <a:off x="6407870" y="5954381"/>
              <a:ext cx="372218" cy="461665"/>
            </a:xfrm>
            <a:prstGeom prst="rect">
              <a:avLst/>
            </a:prstGeom>
            <a:noFill/>
          </p:spPr>
          <p:txBody>
            <a:bodyPr wrap="none" rtlCol="0">
              <a:spAutoFit/>
            </a:bodyPr>
            <a:lstStyle/>
            <a:p>
              <a:r>
                <a:rPr lang="en-US" sz="2400" i="1" dirty="0"/>
                <a:t>T</a:t>
              </a:r>
            </a:p>
          </p:txBody>
        </p:sp>
        <p:cxnSp>
          <p:nvCxnSpPr>
            <p:cNvPr id="8" name="Straight Connector 7"/>
            <p:cNvCxnSpPr/>
            <p:nvPr/>
          </p:nvCxnSpPr>
          <p:spPr bwMode="auto">
            <a:xfrm flipH="1">
              <a:off x="5901690" y="2078826"/>
              <a:ext cx="506180" cy="762000"/>
            </a:xfrm>
            <a:prstGeom prst="line">
              <a:avLst/>
            </a:prstGeom>
            <a:solidFill>
              <a:schemeClr val="accent1"/>
            </a:solidFill>
            <a:ln w="22225" cap="flat" cmpd="sng" algn="ctr">
              <a:solidFill>
                <a:srgbClr val="0000FF"/>
              </a:solidFill>
              <a:prstDash val="solid"/>
              <a:round/>
              <a:headEnd type="none" w="med" len="med"/>
              <a:tailEnd type="none" w="med" len="med"/>
            </a:ln>
            <a:effectLst/>
          </p:spPr>
        </p:cxnSp>
        <p:cxnSp>
          <p:nvCxnSpPr>
            <p:cNvPr id="9" name="Straight Connector 8"/>
            <p:cNvCxnSpPr/>
            <p:nvPr/>
          </p:nvCxnSpPr>
          <p:spPr bwMode="auto">
            <a:xfrm flipH="1">
              <a:off x="5909928" y="2820404"/>
              <a:ext cx="0" cy="2132311"/>
            </a:xfrm>
            <a:prstGeom prst="line">
              <a:avLst/>
            </a:prstGeom>
            <a:solidFill>
              <a:schemeClr val="accent1"/>
            </a:solidFill>
            <a:ln w="22225" cap="flat" cmpd="sng" algn="ctr">
              <a:solidFill>
                <a:srgbClr val="0000FF"/>
              </a:solidFill>
              <a:prstDash val="solid"/>
              <a:round/>
              <a:headEnd type="none" w="med" len="med"/>
              <a:tailEnd type="none" w="med" len="med"/>
            </a:ln>
            <a:effectLst/>
          </p:spPr>
        </p:cxnSp>
        <p:cxnSp>
          <p:nvCxnSpPr>
            <p:cNvPr id="10" name="Straight Connector 9"/>
            <p:cNvCxnSpPr/>
            <p:nvPr/>
          </p:nvCxnSpPr>
          <p:spPr bwMode="auto">
            <a:xfrm flipH="1">
              <a:off x="3054352" y="4944477"/>
              <a:ext cx="2855576" cy="673616"/>
            </a:xfrm>
            <a:prstGeom prst="line">
              <a:avLst/>
            </a:prstGeom>
            <a:solidFill>
              <a:schemeClr val="accent1"/>
            </a:solidFill>
            <a:ln w="22225" cap="flat" cmpd="sng" algn="ctr">
              <a:solidFill>
                <a:srgbClr val="0000FF"/>
              </a:solidFill>
              <a:prstDash val="solid"/>
              <a:round/>
              <a:headEnd type="none" w="med" len="med"/>
              <a:tailEnd type="none" w="med" len="med"/>
            </a:ln>
            <a:effectLst/>
          </p:spPr>
        </p:cxnSp>
        <p:cxnSp>
          <p:nvCxnSpPr>
            <p:cNvPr id="11" name="Straight Connector 10"/>
            <p:cNvCxnSpPr/>
            <p:nvPr/>
          </p:nvCxnSpPr>
          <p:spPr bwMode="auto">
            <a:xfrm>
              <a:off x="5909928" y="4944477"/>
              <a:ext cx="0" cy="928730"/>
            </a:xfrm>
            <a:prstGeom prst="line">
              <a:avLst/>
            </a:prstGeom>
            <a:solidFill>
              <a:schemeClr val="accent1"/>
            </a:solidFill>
            <a:ln w="12700" cap="flat" cmpd="sng" algn="ctr">
              <a:solidFill>
                <a:schemeClr val="tx1"/>
              </a:solidFill>
              <a:prstDash val="dash"/>
              <a:round/>
              <a:headEnd type="none" w="med" len="med"/>
              <a:tailEnd type="none" w="med" len="med"/>
            </a:ln>
            <a:effectLst/>
          </p:spPr>
        </p:cxnSp>
        <p:sp>
          <p:nvSpPr>
            <p:cNvPr id="12" name="TextBox 11"/>
            <p:cNvSpPr txBox="1"/>
            <p:nvPr/>
          </p:nvSpPr>
          <p:spPr>
            <a:xfrm>
              <a:off x="5655276" y="5905302"/>
              <a:ext cx="543739" cy="461665"/>
            </a:xfrm>
            <a:prstGeom prst="rect">
              <a:avLst/>
            </a:prstGeom>
            <a:noFill/>
          </p:spPr>
          <p:txBody>
            <a:bodyPr wrap="none" rtlCol="0">
              <a:spAutoFit/>
            </a:bodyPr>
            <a:lstStyle/>
            <a:p>
              <a:pPr algn="ctr"/>
              <a:r>
                <a:rPr lang="en-US" sz="2400" i="1" dirty="0"/>
                <a:t>T</a:t>
              </a:r>
              <a:r>
                <a:rPr lang="en-US" sz="2400" i="1" baseline="-25000" dirty="0"/>
                <a:t>m</a:t>
              </a:r>
            </a:p>
          </p:txBody>
        </p:sp>
        <p:cxnSp>
          <p:nvCxnSpPr>
            <p:cNvPr id="13" name="Straight Connector 12"/>
            <p:cNvCxnSpPr/>
            <p:nvPr/>
          </p:nvCxnSpPr>
          <p:spPr bwMode="auto">
            <a:xfrm flipH="1">
              <a:off x="6021094" y="2255940"/>
              <a:ext cx="274320" cy="411480"/>
            </a:xfrm>
            <a:prstGeom prst="line">
              <a:avLst/>
            </a:prstGeom>
            <a:solidFill>
              <a:schemeClr val="accent1"/>
            </a:solidFill>
            <a:ln w="22225" cap="flat" cmpd="sng" algn="ctr">
              <a:solidFill>
                <a:srgbClr val="0000FF"/>
              </a:solidFill>
              <a:prstDash val="solid"/>
              <a:round/>
              <a:headEnd type="stealth" w="lg" len="lg"/>
              <a:tailEnd type="stealth" w="lg" len="lg"/>
            </a:ln>
            <a:effectLst/>
          </p:spPr>
        </p:cxnSp>
        <p:cxnSp>
          <p:nvCxnSpPr>
            <p:cNvPr id="14" name="Straight Connector 13"/>
            <p:cNvCxnSpPr/>
            <p:nvPr/>
          </p:nvCxnSpPr>
          <p:spPr bwMode="auto">
            <a:xfrm>
              <a:off x="5909928" y="3584462"/>
              <a:ext cx="0" cy="568603"/>
            </a:xfrm>
            <a:prstGeom prst="line">
              <a:avLst/>
            </a:prstGeom>
            <a:solidFill>
              <a:schemeClr val="accent1"/>
            </a:solidFill>
            <a:ln w="22225" cap="flat" cmpd="sng" algn="ctr">
              <a:solidFill>
                <a:srgbClr val="0000FF"/>
              </a:solidFill>
              <a:prstDash val="solid"/>
              <a:round/>
              <a:headEnd type="stealth" w="lg" len="lg"/>
              <a:tailEnd type="stealth" w="lg" len="lg"/>
            </a:ln>
            <a:effectLst/>
          </p:spPr>
        </p:cxnSp>
        <p:cxnSp>
          <p:nvCxnSpPr>
            <p:cNvPr id="15" name="Straight Connector 14"/>
            <p:cNvCxnSpPr/>
            <p:nvPr/>
          </p:nvCxnSpPr>
          <p:spPr bwMode="auto">
            <a:xfrm flipH="1">
              <a:off x="4195874" y="5236554"/>
              <a:ext cx="487336" cy="118872"/>
            </a:xfrm>
            <a:prstGeom prst="line">
              <a:avLst/>
            </a:prstGeom>
            <a:solidFill>
              <a:schemeClr val="accent1"/>
            </a:solidFill>
            <a:ln w="22225" cap="flat" cmpd="sng" algn="ctr">
              <a:solidFill>
                <a:srgbClr val="0000FF"/>
              </a:solidFill>
              <a:prstDash val="solid"/>
              <a:round/>
              <a:headEnd type="stealth" w="lg" len="lg"/>
              <a:tailEnd type="stealth" w="lg" len="lg"/>
            </a:ln>
            <a:effectLst/>
          </p:spPr>
        </p:cxnSp>
        <p:sp>
          <p:nvSpPr>
            <p:cNvPr id="16" name="Freeform 15"/>
            <p:cNvSpPr/>
            <p:nvPr/>
          </p:nvSpPr>
          <p:spPr bwMode="auto">
            <a:xfrm>
              <a:off x="3041995" y="3118852"/>
              <a:ext cx="2685535" cy="1425146"/>
            </a:xfrm>
            <a:custGeom>
              <a:avLst/>
              <a:gdLst>
                <a:gd name="connsiteX0" fmla="*/ 2685535 w 2685535"/>
                <a:gd name="connsiteY0" fmla="*/ 0 h 1425146"/>
                <a:gd name="connsiteX1" fmla="*/ 1878227 w 2685535"/>
                <a:gd name="connsiteY1" fmla="*/ 832022 h 1425146"/>
                <a:gd name="connsiteX2" fmla="*/ 0 w 2685535"/>
                <a:gd name="connsiteY2" fmla="*/ 1425146 h 1425146"/>
              </a:gdLst>
              <a:ahLst/>
              <a:cxnLst>
                <a:cxn ang="0">
                  <a:pos x="connsiteX0" y="connsiteY0"/>
                </a:cxn>
                <a:cxn ang="0">
                  <a:pos x="connsiteX1" y="connsiteY1"/>
                </a:cxn>
                <a:cxn ang="0">
                  <a:pos x="connsiteX2" y="connsiteY2"/>
                </a:cxn>
              </a:cxnLst>
              <a:rect l="l" t="t" r="r" b="b"/>
              <a:pathLst>
                <a:path w="2685535" h="1425146">
                  <a:moveTo>
                    <a:pt x="2685535" y="0"/>
                  </a:moveTo>
                  <a:cubicBezTo>
                    <a:pt x="2505675" y="297249"/>
                    <a:pt x="2325816" y="594498"/>
                    <a:pt x="1878227" y="832022"/>
                  </a:cubicBezTo>
                  <a:cubicBezTo>
                    <a:pt x="1430638" y="1069546"/>
                    <a:pt x="715319" y="1247346"/>
                    <a:pt x="0" y="1425146"/>
                  </a:cubicBezTo>
                </a:path>
              </a:pathLst>
            </a:cu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7" name="Straight Connector 16"/>
            <p:cNvCxnSpPr/>
            <p:nvPr/>
          </p:nvCxnSpPr>
          <p:spPr bwMode="auto">
            <a:xfrm flipH="1">
              <a:off x="5711054" y="2818344"/>
              <a:ext cx="199615" cy="316984"/>
            </a:xfrm>
            <a:prstGeom prst="line">
              <a:avLst/>
            </a:prstGeom>
            <a:solidFill>
              <a:schemeClr val="accent1"/>
            </a:solidFill>
            <a:ln w="22225" cap="flat" cmpd="sng" algn="ctr">
              <a:solidFill>
                <a:srgbClr val="FF0000"/>
              </a:solidFill>
              <a:prstDash val="solid"/>
              <a:round/>
              <a:headEnd type="none" w="med" len="med"/>
              <a:tailEnd type="stealth" w="lg" len="lg"/>
            </a:ln>
            <a:effectLst/>
          </p:spPr>
        </p:cxnSp>
        <p:cxnSp>
          <p:nvCxnSpPr>
            <p:cNvPr id="18" name="Straight Connector 17"/>
            <p:cNvCxnSpPr/>
            <p:nvPr/>
          </p:nvCxnSpPr>
          <p:spPr bwMode="auto">
            <a:xfrm flipH="1">
              <a:off x="4689430" y="3967350"/>
              <a:ext cx="197840" cy="91440"/>
            </a:xfrm>
            <a:prstGeom prst="line">
              <a:avLst/>
            </a:prstGeom>
            <a:solidFill>
              <a:schemeClr val="accent1"/>
            </a:solidFill>
            <a:ln w="22225" cap="flat" cmpd="sng" algn="ctr">
              <a:solidFill>
                <a:srgbClr val="FF0000"/>
              </a:solidFill>
              <a:prstDash val="solid"/>
              <a:round/>
              <a:headEnd type="none" w="med" len="med"/>
              <a:tailEnd type="stealth" w="lg" len="lg"/>
            </a:ln>
            <a:effectLst/>
          </p:spPr>
        </p:cxnSp>
        <p:sp>
          <p:nvSpPr>
            <p:cNvPr id="19" name="Freeform 18"/>
            <p:cNvSpPr/>
            <p:nvPr/>
          </p:nvSpPr>
          <p:spPr bwMode="auto">
            <a:xfrm>
              <a:off x="5548138" y="2750730"/>
              <a:ext cx="249333" cy="234344"/>
            </a:xfrm>
            <a:custGeom>
              <a:avLst/>
              <a:gdLst>
                <a:gd name="connsiteX0" fmla="*/ 0 w 362465"/>
                <a:gd name="connsiteY0" fmla="*/ 0 h 832022"/>
                <a:gd name="connsiteX1" fmla="*/ 123568 w 362465"/>
                <a:gd name="connsiteY1" fmla="*/ 494270 h 832022"/>
                <a:gd name="connsiteX2" fmla="*/ 362465 w 362465"/>
                <a:gd name="connsiteY2" fmla="*/ 832022 h 832022"/>
              </a:gdLst>
              <a:ahLst/>
              <a:cxnLst>
                <a:cxn ang="0">
                  <a:pos x="connsiteX0" y="connsiteY0"/>
                </a:cxn>
                <a:cxn ang="0">
                  <a:pos x="connsiteX1" y="connsiteY1"/>
                </a:cxn>
                <a:cxn ang="0">
                  <a:pos x="connsiteX2" y="connsiteY2"/>
                </a:cxn>
              </a:cxnLst>
              <a:rect l="l" t="t" r="r" b="b"/>
              <a:pathLst>
                <a:path w="362465" h="832022">
                  <a:moveTo>
                    <a:pt x="0" y="0"/>
                  </a:moveTo>
                  <a:cubicBezTo>
                    <a:pt x="31578" y="177800"/>
                    <a:pt x="63157" y="355600"/>
                    <a:pt x="123568" y="494270"/>
                  </a:cubicBezTo>
                  <a:cubicBezTo>
                    <a:pt x="183979" y="632940"/>
                    <a:pt x="262238" y="753763"/>
                    <a:pt x="362465" y="832022"/>
                  </a:cubicBezTo>
                </a:path>
              </a:pathLst>
            </a:custGeom>
            <a:noFill/>
            <a:ln w="12700" cap="flat" cmpd="sng" algn="ctr">
              <a:solidFill>
                <a:schemeClr val="tx1"/>
              </a:solidFill>
              <a:prstDash val="dash"/>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TextBox 19"/>
            <p:cNvSpPr txBox="1"/>
            <p:nvPr/>
          </p:nvSpPr>
          <p:spPr>
            <a:xfrm>
              <a:off x="4532189" y="2036582"/>
              <a:ext cx="1760078" cy="707886"/>
            </a:xfrm>
            <a:prstGeom prst="rect">
              <a:avLst/>
            </a:prstGeom>
            <a:noFill/>
          </p:spPr>
          <p:txBody>
            <a:bodyPr wrap="square" rtlCol="0">
              <a:spAutoFit/>
            </a:bodyPr>
            <a:lstStyle/>
            <a:p>
              <a:pPr algn="ctr"/>
              <a:r>
                <a:rPr lang="en-US" sz="2000" dirty="0" err="1"/>
                <a:t>Supercooled</a:t>
              </a:r>
              <a:r>
                <a:rPr lang="en-US" sz="2000" dirty="0"/>
                <a:t> liquid</a:t>
              </a:r>
            </a:p>
          </p:txBody>
        </p:sp>
        <p:cxnSp>
          <p:nvCxnSpPr>
            <p:cNvPr id="22" name="Straight Connector 21"/>
            <p:cNvCxnSpPr/>
            <p:nvPr/>
          </p:nvCxnSpPr>
          <p:spPr bwMode="auto">
            <a:xfrm flipH="1">
              <a:off x="4651952" y="3354575"/>
              <a:ext cx="933444" cy="1574543"/>
            </a:xfrm>
            <a:prstGeom prst="line">
              <a:avLst/>
            </a:prstGeom>
            <a:solidFill>
              <a:schemeClr val="accent1"/>
            </a:solidFill>
            <a:ln w="22225" cap="flat" cmpd="sng" algn="ctr">
              <a:solidFill>
                <a:srgbClr val="FF0000"/>
              </a:solidFill>
              <a:prstDash val="dash"/>
              <a:round/>
              <a:headEnd type="none" w="med" len="med"/>
              <a:tailEnd type="none" w="lg" len="lg"/>
            </a:ln>
            <a:effectLst/>
          </p:spPr>
        </p:cxnSp>
        <p:sp>
          <p:nvSpPr>
            <p:cNvPr id="23" name="Freeform 22"/>
            <p:cNvSpPr/>
            <p:nvPr/>
          </p:nvSpPr>
          <p:spPr bwMode="auto">
            <a:xfrm>
              <a:off x="4205416" y="3324799"/>
              <a:ext cx="1400433" cy="1137113"/>
            </a:xfrm>
            <a:custGeom>
              <a:avLst/>
              <a:gdLst>
                <a:gd name="connsiteX0" fmla="*/ 0 w 1400433"/>
                <a:gd name="connsiteY0" fmla="*/ 914400 h 1137113"/>
                <a:gd name="connsiteX1" fmla="*/ 428368 w 1400433"/>
                <a:gd name="connsiteY1" fmla="*/ 873211 h 1137113"/>
                <a:gd name="connsiteX2" fmla="*/ 642552 w 1400433"/>
                <a:gd name="connsiteY2" fmla="*/ 1079157 h 1137113"/>
                <a:gd name="connsiteX3" fmla="*/ 774357 w 1400433"/>
                <a:gd name="connsiteY3" fmla="*/ 1136822 h 1137113"/>
                <a:gd name="connsiteX4" fmla="*/ 856735 w 1400433"/>
                <a:gd name="connsiteY4" fmla="*/ 1062681 h 1137113"/>
                <a:gd name="connsiteX5" fmla="*/ 947352 w 1400433"/>
                <a:gd name="connsiteY5" fmla="*/ 815546 h 1137113"/>
                <a:gd name="connsiteX6" fmla="*/ 1136822 w 1400433"/>
                <a:gd name="connsiteY6" fmla="*/ 387179 h 1137113"/>
                <a:gd name="connsiteX7" fmla="*/ 1285103 w 1400433"/>
                <a:gd name="connsiteY7" fmla="*/ 156519 h 1137113"/>
                <a:gd name="connsiteX8" fmla="*/ 1400433 w 1400433"/>
                <a:gd name="connsiteY8" fmla="*/ 0 h 113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0433" h="1137113">
                  <a:moveTo>
                    <a:pt x="0" y="914400"/>
                  </a:moveTo>
                  <a:cubicBezTo>
                    <a:pt x="160638" y="880076"/>
                    <a:pt x="321276" y="845752"/>
                    <a:pt x="428368" y="873211"/>
                  </a:cubicBezTo>
                  <a:cubicBezTo>
                    <a:pt x="535460" y="900670"/>
                    <a:pt x="584887" y="1035222"/>
                    <a:pt x="642552" y="1079157"/>
                  </a:cubicBezTo>
                  <a:cubicBezTo>
                    <a:pt x="700217" y="1123092"/>
                    <a:pt x="738660" y="1139568"/>
                    <a:pt x="774357" y="1136822"/>
                  </a:cubicBezTo>
                  <a:cubicBezTo>
                    <a:pt x="810054" y="1134076"/>
                    <a:pt x="827903" y="1116227"/>
                    <a:pt x="856735" y="1062681"/>
                  </a:cubicBezTo>
                  <a:cubicBezTo>
                    <a:pt x="885567" y="1009135"/>
                    <a:pt x="900671" y="928129"/>
                    <a:pt x="947352" y="815546"/>
                  </a:cubicBezTo>
                  <a:cubicBezTo>
                    <a:pt x="994033" y="702963"/>
                    <a:pt x="1080530" y="497017"/>
                    <a:pt x="1136822" y="387179"/>
                  </a:cubicBezTo>
                  <a:cubicBezTo>
                    <a:pt x="1193114" y="277341"/>
                    <a:pt x="1241168" y="221049"/>
                    <a:pt x="1285103" y="156519"/>
                  </a:cubicBezTo>
                  <a:cubicBezTo>
                    <a:pt x="1329038" y="91989"/>
                    <a:pt x="1364735" y="45994"/>
                    <a:pt x="1400433" y="0"/>
                  </a:cubicBezTo>
                </a:path>
              </a:pathLst>
            </a:custGeom>
            <a:noFill/>
            <a:ln w="222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4" name="Straight Connector 23"/>
            <p:cNvCxnSpPr>
              <a:stCxn id="23" idx="4"/>
              <a:endCxn id="23" idx="5"/>
            </p:cNvCxnSpPr>
            <p:nvPr/>
          </p:nvCxnSpPr>
          <p:spPr bwMode="auto">
            <a:xfrm flipV="1">
              <a:off x="5062151" y="4140345"/>
              <a:ext cx="90617" cy="247135"/>
            </a:xfrm>
            <a:prstGeom prst="line">
              <a:avLst/>
            </a:prstGeom>
            <a:solidFill>
              <a:schemeClr val="accent1"/>
            </a:solidFill>
            <a:ln w="22225" cap="flat" cmpd="sng" algn="ctr">
              <a:solidFill>
                <a:srgbClr val="FFFF00"/>
              </a:solidFill>
              <a:prstDash val="solid"/>
              <a:round/>
              <a:headEnd type="none" w="med" len="med"/>
              <a:tailEnd type="stealth" w="lg" len="lg"/>
            </a:ln>
            <a:effectLst/>
          </p:spPr>
        </p:cxnSp>
        <p:cxnSp>
          <p:nvCxnSpPr>
            <p:cNvPr id="27" name="Straight Arrow Connector 26"/>
            <p:cNvCxnSpPr/>
            <p:nvPr/>
          </p:nvCxnSpPr>
          <p:spPr bwMode="auto">
            <a:xfrm>
              <a:off x="3396667" y="3988356"/>
              <a:ext cx="76200" cy="448842"/>
            </a:xfrm>
            <a:prstGeom prst="straightConnector1">
              <a:avLst/>
            </a:prstGeom>
            <a:solidFill>
              <a:schemeClr val="accent1"/>
            </a:solidFill>
            <a:ln w="12700" cap="flat" cmpd="sng" algn="ctr">
              <a:solidFill>
                <a:schemeClr val="tx1"/>
              </a:solidFill>
              <a:prstDash val="dash"/>
              <a:round/>
              <a:headEnd type="none" w="med" len="med"/>
              <a:tailEnd type="stealth" w="lg" len="lg"/>
            </a:ln>
            <a:effectLst/>
          </p:spPr>
        </p:cxnSp>
        <p:sp>
          <p:nvSpPr>
            <p:cNvPr id="29" name="TextBox 28"/>
            <p:cNvSpPr txBox="1"/>
            <p:nvPr/>
          </p:nvSpPr>
          <p:spPr>
            <a:xfrm>
              <a:off x="2912231" y="3580567"/>
              <a:ext cx="941636" cy="400110"/>
            </a:xfrm>
            <a:prstGeom prst="rect">
              <a:avLst/>
            </a:prstGeom>
            <a:noFill/>
          </p:spPr>
          <p:txBody>
            <a:bodyPr wrap="square" rtlCol="0">
              <a:spAutoFit/>
            </a:bodyPr>
            <a:lstStyle/>
            <a:p>
              <a:pPr algn="ctr"/>
              <a:r>
                <a:rPr lang="en-US" sz="2000" dirty="0"/>
                <a:t>Glass</a:t>
              </a:r>
            </a:p>
          </p:txBody>
        </p:sp>
      </p:grpSp>
      <p:sp>
        <p:nvSpPr>
          <p:cNvPr id="32" name="TextBox 31"/>
          <p:cNvSpPr txBox="1"/>
          <p:nvPr/>
        </p:nvSpPr>
        <p:spPr>
          <a:xfrm>
            <a:off x="367942" y="2162681"/>
            <a:ext cx="1951304" cy="1464503"/>
          </a:xfrm>
          <a:prstGeom prst="rect">
            <a:avLst/>
          </a:prstGeom>
          <a:noFill/>
        </p:spPr>
        <p:txBody>
          <a:bodyPr wrap="square" rtlCol="0">
            <a:spAutoFit/>
          </a:bodyPr>
          <a:lstStyle/>
          <a:p>
            <a:pPr algn="ctr">
              <a:spcBef>
                <a:spcPts val="800"/>
              </a:spcBef>
            </a:pPr>
            <a:r>
              <a:rPr lang="en-US" sz="2000" b="1" dirty="0">
                <a:solidFill>
                  <a:srgbClr val="FF0000"/>
                </a:solidFill>
              </a:rPr>
              <a:t>Solid</a:t>
            </a:r>
          </a:p>
          <a:p>
            <a:pPr algn="ctr">
              <a:spcBef>
                <a:spcPts val="800"/>
              </a:spcBef>
            </a:pPr>
            <a:r>
              <a:rPr lang="en-US" sz="2000" dirty="0">
                <a:solidFill>
                  <a:srgbClr val="FF0000"/>
                </a:solidFill>
              </a:rPr>
              <a:t>Elasticity</a:t>
            </a:r>
          </a:p>
          <a:p>
            <a:pPr algn="ctr">
              <a:spcBef>
                <a:spcPts val="300"/>
              </a:spcBef>
            </a:pPr>
            <a:r>
              <a:rPr lang="en-US" sz="2000" i="1" dirty="0">
                <a:solidFill>
                  <a:srgbClr val="FF0000"/>
                </a:solidFill>
              </a:rPr>
              <a:t>instantaneous, transient</a:t>
            </a:r>
          </a:p>
        </p:txBody>
      </p:sp>
      <p:sp>
        <p:nvSpPr>
          <p:cNvPr id="33" name="TextBox 32"/>
          <p:cNvSpPr txBox="1"/>
          <p:nvPr/>
        </p:nvSpPr>
        <p:spPr>
          <a:xfrm>
            <a:off x="6661612" y="2193097"/>
            <a:ext cx="2112256" cy="1464503"/>
          </a:xfrm>
          <a:prstGeom prst="rect">
            <a:avLst/>
          </a:prstGeom>
          <a:noFill/>
        </p:spPr>
        <p:txBody>
          <a:bodyPr wrap="square" rtlCol="0">
            <a:spAutoFit/>
          </a:bodyPr>
          <a:lstStyle/>
          <a:p>
            <a:pPr algn="ctr">
              <a:spcBef>
                <a:spcPts val="800"/>
              </a:spcBef>
            </a:pPr>
            <a:r>
              <a:rPr lang="en-US" sz="2000" b="1" dirty="0">
                <a:solidFill>
                  <a:srgbClr val="0000FF"/>
                </a:solidFill>
              </a:rPr>
              <a:t>Liquid</a:t>
            </a:r>
          </a:p>
          <a:p>
            <a:pPr algn="ctr">
              <a:spcBef>
                <a:spcPts val="800"/>
              </a:spcBef>
            </a:pPr>
            <a:r>
              <a:rPr lang="en-US" sz="2000" dirty="0">
                <a:solidFill>
                  <a:srgbClr val="0000FF"/>
                </a:solidFill>
              </a:rPr>
              <a:t>Viscosity</a:t>
            </a:r>
          </a:p>
          <a:p>
            <a:pPr algn="ctr">
              <a:spcBef>
                <a:spcPts val="300"/>
              </a:spcBef>
            </a:pPr>
            <a:r>
              <a:rPr lang="en-US" sz="2000" i="1" dirty="0">
                <a:solidFill>
                  <a:srgbClr val="0000FF"/>
                </a:solidFill>
              </a:rPr>
              <a:t>time-dependent, permanent</a:t>
            </a:r>
          </a:p>
        </p:txBody>
      </p:sp>
      <p:graphicFrame>
        <p:nvGraphicFramePr>
          <p:cNvPr id="34" name="Object 33"/>
          <p:cNvGraphicFramePr>
            <a:graphicFrameLocks noChangeAspect="1"/>
          </p:cNvGraphicFramePr>
          <p:nvPr>
            <p:extLst>
              <p:ext uri="{D42A27DB-BD31-4B8C-83A1-F6EECF244321}">
                <p14:modId xmlns:p14="http://schemas.microsoft.com/office/powerpoint/2010/main" val="2226593289"/>
              </p:ext>
            </p:extLst>
          </p:nvPr>
        </p:nvGraphicFramePr>
        <p:xfrm>
          <a:off x="776857" y="3705184"/>
          <a:ext cx="1133475" cy="412750"/>
        </p:xfrm>
        <a:graphic>
          <a:graphicData uri="http://schemas.openxmlformats.org/presentationml/2006/ole">
            <mc:AlternateContent xmlns:mc="http://schemas.openxmlformats.org/markup-compatibility/2006">
              <mc:Choice xmlns:v="urn:schemas-microsoft-com:vml" Requires="v">
                <p:oleObj spid="_x0000_s1026" name="Equation" r:id="rId4" imgW="583920" imgH="228600" progId="Equation.DSMT4">
                  <p:embed/>
                </p:oleObj>
              </mc:Choice>
              <mc:Fallback>
                <p:oleObj name="Equation" r:id="rId4" imgW="583920" imgH="228600" progId="Equation.DSMT4">
                  <p:embed/>
                  <p:pic>
                    <p:nvPicPr>
                      <p:cNvPr id="34" name="Object 33"/>
                      <p:cNvPicPr>
                        <a:picLocks noChangeAspect="1" noChangeArrowheads="1"/>
                      </p:cNvPicPr>
                      <p:nvPr/>
                    </p:nvPicPr>
                    <p:blipFill>
                      <a:blip r:embed="rId5"/>
                      <a:srcRect/>
                      <a:stretch>
                        <a:fillRect/>
                      </a:stretch>
                    </p:blipFill>
                    <p:spPr bwMode="auto">
                      <a:xfrm>
                        <a:off x="776857" y="3705184"/>
                        <a:ext cx="1133475"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065816749"/>
              </p:ext>
            </p:extLst>
          </p:nvPr>
        </p:nvGraphicFramePr>
        <p:xfrm>
          <a:off x="684814" y="4172752"/>
          <a:ext cx="1306512" cy="434975"/>
        </p:xfrm>
        <a:graphic>
          <a:graphicData uri="http://schemas.openxmlformats.org/presentationml/2006/ole">
            <mc:AlternateContent xmlns:mc="http://schemas.openxmlformats.org/markup-compatibility/2006">
              <mc:Choice xmlns:v="urn:schemas-microsoft-com:vml" Requires="v">
                <p:oleObj spid="_x0000_s1027" name="Equation" r:id="rId6" imgW="672840" imgH="241200" progId="Equation.DSMT4">
                  <p:embed/>
                </p:oleObj>
              </mc:Choice>
              <mc:Fallback>
                <p:oleObj name="Equation" r:id="rId6" imgW="672840" imgH="241200" progId="Equation.DSMT4">
                  <p:embed/>
                  <p:pic>
                    <p:nvPicPr>
                      <p:cNvPr id="35" name="Object 34"/>
                      <p:cNvPicPr>
                        <a:picLocks noChangeAspect="1" noChangeArrowheads="1"/>
                      </p:cNvPicPr>
                      <p:nvPr/>
                    </p:nvPicPr>
                    <p:blipFill>
                      <a:blip r:embed="rId7"/>
                      <a:srcRect/>
                      <a:stretch>
                        <a:fillRect/>
                      </a:stretch>
                    </p:blipFill>
                    <p:spPr bwMode="auto">
                      <a:xfrm>
                        <a:off x="684814" y="4172752"/>
                        <a:ext cx="1306512"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240737373"/>
              </p:ext>
            </p:extLst>
          </p:nvPr>
        </p:nvGraphicFramePr>
        <p:xfrm>
          <a:off x="6918025" y="3775306"/>
          <a:ext cx="1627187" cy="757238"/>
        </p:xfrm>
        <a:graphic>
          <a:graphicData uri="http://schemas.openxmlformats.org/presentationml/2006/ole">
            <mc:AlternateContent xmlns:mc="http://schemas.openxmlformats.org/markup-compatibility/2006">
              <mc:Choice xmlns:v="urn:schemas-microsoft-com:vml" Requires="v">
                <p:oleObj spid="_x0000_s1028" name="Equation" r:id="rId8" imgW="838080" imgH="419040" progId="Equation.DSMT4">
                  <p:embed/>
                </p:oleObj>
              </mc:Choice>
              <mc:Fallback>
                <p:oleObj name="Equation" r:id="rId8" imgW="838080" imgH="419040" progId="Equation.DSMT4">
                  <p:embed/>
                  <p:pic>
                    <p:nvPicPr>
                      <p:cNvPr id="36" name="Object 35"/>
                      <p:cNvPicPr>
                        <a:picLocks noChangeAspect="1" noChangeArrowheads="1"/>
                      </p:cNvPicPr>
                      <p:nvPr/>
                    </p:nvPicPr>
                    <p:blipFill>
                      <a:blip r:embed="rId9"/>
                      <a:srcRect/>
                      <a:stretch>
                        <a:fillRect/>
                      </a:stretch>
                    </p:blipFill>
                    <p:spPr bwMode="auto">
                      <a:xfrm>
                        <a:off x="6918025" y="3775306"/>
                        <a:ext cx="1627187" cy="757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673677" y="4727175"/>
            <a:ext cx="1325887" cy="1302921"/>
          </a:xfrm>
          <a:prstGeom prst="rect">
            <a:avLst/>
          </a:prstGeom>
          <a:noFill/>
        </p:spPr>
        <p:txBody>
          <a:bodyPr wrap="square" rtlCol="0">
            <a:spAutoFit/>
          </a:bodyPr>
          <a:lstStyle/>
          <a:p>
            <a:pPr algn="ctr">
              <a:spcBef>
                <a:spcPts val="800"/>
              </a:spcBef>
            </a:pPr>
            <a:r>
              <a:rPr lang="en-US" i="1" dirty="0">
                <a:solidFill>
                  <a:srgbClr val="FF0000"/>
                </a:solidFill>
                <a:latin typeface="Times New Roman" panose="02020603050405020304" pitchFamily="18" charset="0"/>
                <a:cs typeface="Times New Roman" panose="02020603050405020304" pitchFamily="18" charset="0"/>
              </a:rPr>
              <a:t>E </a:t>
            </a:r>
            <a:r>
              <a:rPr lang="en-US" dirty="0">
                <a:solidFill>
                  <a:srgbClr val="FF0000"/>
                </a:solidFill>
              </a:rPr>
              <a:t>: Young’s modulus</a:t>
            </a:r>
          </a:p>
          <a:p>
            <a:pPr algn="ctr">
              <a:spcBef>
                <a:spcPts val="800"/>
              </a:spcBef>
            </a:pPr>
            <a:r>
              <a:rPr lang="en-US" i="1" dirty="0">
                <a:solidFill>
                  <a:srgbClr val="FF0000"/>
                </a:solidFill>
                <a:latin typeface="Times New Roman" panose="02020603050405020304" pitchFamily="18" charset="0"/>
                <a:cs typeface="Times New Roman" panose="02020603050405020304" pitchFamily="18" charset="0"/>
              </a:rPr>
              <a:t>G </a:t>
            </a:r>
            <a:r>
              <a:rPr lang="en-US" dirty="0">
                <a:solidFill>
                  <a:srgbClr val="FF0000"/>
                </a:solidFill>
              </a:rPr>
              <a:t>: shear modulus</a:t>
            </a:r>
          </a:p>
        </p:txBody>
      </p:sp>
      <p:sp>
        <p:nvSpPr>
          <p:cNvPr id="38" name="TextBox 37"/>
          <p:cNvSpPr txBox="1"/>
          <p:nvPr/>
        </p:nvSpPr>
        <p:spPr>
          <a:xfrm>
            <a:off x="7018638" y="4687669"/>
            <a:ext cx="1398205" cy="923330"/>
          </a:xfrm>
          <a:prstGeom prst="rect">
            <a:avLst/>
          </a:prstGeom>
          <a:noFill/>
        </p:spPr>
        <p:txBody>
          <a:bodyPr wrap="square" rtlCol="0">
            <a:spAutoFit/>
          </a:bodyPr>
          <a:lstStyle/>
          <a:p>
            <a:pPr algn="ctr">
              <a:spcBef>
                <a:spcPts val="800"/>
              </a:spcBef>
            </a:pPr>
            <a:r>
              <a:rPr lang="en-US" i="1" dirty="0">
                <a:solidFill>
                  <a:srgbClr val="0000FF"/>
                </a:solidFill>
                <a:latin typeface="Symbol" panose="05050102010706020507" pitchFamily="18" charset="2"/>
                <a:cs typeface="Times New Roman" panose="02020603050405020304" pitchFamily="18" charset="0"/>
              </a:rPr>
              <a:t>h</a:t>
            </a:r>
            <a:r>
              <a:rPr lang="en-US" i="1"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rPr>
              <a:t>: viscosity (unit: </a:t>
            </a:r>
            <a:r>
              <a:rPr lang="en-US" dirty="0" err="1">
                <a:solidFill>
                  <a:srgbClr val="0000FF"/>
                </a:solidFill>
              </a:rPr>
              <a:t>Pa·s</a:t>
            </a:r>
            <a:r>
              <a:rPr lang="en-US" dirty="0">
                <a:solidFill>
                  <a:srgbClr val="0000FF"/>
                </a:solidFill>
              </a:rPr>
              <a:t> or Poise)</a:t>
            </a:r>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94368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Microscopic origin of elasticity and viscosity</a:t>
            </a:r>
          </a:p>
        </p:txBody>
      </p:sp>
      <p:sp>
        <p:nvSpPr>
          <p:cNvPr id="3" name="Content Placeholder 2"/>
          <p:cNvSpPr>
            <a:spLocks noGrp="1"/>
          </p:cNvSpPr>
          <p:nvPr>
            <p:ph idx="1"/>
          </p:nvPr>
        </p:nvSpPr>
        <p:spPr>
          <a:xfrm>
            <a:off x="457200" y="1537620"/>
            <a:ext cx="8077200" cy="4541904"/>
          </a:xfrm>
        </p:spPr>
        <p:txBody>
          <a:bodyPr/>
          <a:lstStyle/>
          <a:p>
            <a:r>
              <a:rPr lang="en-US" sz="2000" dirty="0"/>
              <a:t>Elasticity: attractive and repulsive forces between atoms</a:t>
            </a:r>
          </a:p>
          <a:p>
            <a:r>
              <a:rPr lang="en-US" sz="2000" dirty="0"/>
              <a:t>Viscosity: motion of atoms/molecules relative to their neighbors (</a:t>
            </a:r>
            <a:r>
              <a:rPr lang="en-US" sz="2000" b="1" dirty="0"/>
              <a:t>relaxation</a:t>
            </a:r>
            <a:r>
              <a:rPr lang="en-US" sz="2000" dirty="0"/>
              <a:t>)</a:t>
            </a:r>
          </a:p>
          <a:p>
            <a:pPr lvl="1"/>
            <a:r>
              <a:rPr lang="en-US" dirty="0"/>
              <a:t>Conformation change of (macro)molecules</a:t>
            </a:r>
          </a:p>
          <a:p>
            <a:pPr lvl="1"/>
            <a:r>
              <a:rPr lang="en-US" dirty="0"/>
              <a:t>Vacancy diffusion</a:t>
            </a:r>
          </a:p>
          <a:p>
            <a:pPr lvl="1"/>
            <a:r>
              <a:rPr lang="en-US" dirty="0"/>
              <a:t>Dislocation motion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60" y="4114800"/>
            <a:ext cx="4593440" cy="2013458"/>
          </a:xfrm>
          <a:prstGeom prst="rect">
            <a:avLst/>
          </a:prstGeom>
        </p:spPr>
      </p:pic>
      <p:sp>
        <p:nvSpPr>
          <p:cNvPr id="6" name="Rounded Rectangle 5"/>
          <p:cNvSpPr/>
          <p:nvPr/>
        </p:nvSpPr>
        <p:spPr bwMode="auto">
          <a:xfrm>
            <a:off x="5715000" y="3429000"/>
            <a:ext cx="2743200" cy="26670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285750" indent="-285750" eaLnBrk="0" fontAlgn="base" hangingPunct="0">
              <a:spcBef>
                <a:spcPts val="600"/>
              </a:spcBef>
              <a:spcAft>
                <a:spcPct val="0"/>
              </a:spcAft>
              <a:buClr>
                <a:srgbClr val="0000FF"/>
              </a:buClr>
              <a:buFont typeface="Wingdings" panose="05000000000000000000" pitchFamily="2" charset="2"/>
              <a:buChar char="ü"/>
            </a:pPr>
            <a:r>
              <a:rPr lang="en-US" dirty="0"/>
              <a:t>Different relaxation mechanisms have distinctive relaxation time scales</a:t>
            </a:r>
            <a:endParaRPr kumimoji="0" lang="en-US" sz="1800" b="0" i="0" u="none" strike="noStrike" cap="none" normalizeH="0" baseline="0" dirty="0">
              <a:ln>
                <a:noFill/>
              </a:ln>
              <a:solidFill>
                <a:schemeClr val="tx1"/>
              </a:solidFill>
              <a:effectLst/>
              <a:latin typeface="Arial" charset="0"/>
            </a:endParaRPr>
          </a:p>
          <a:p>
            <a:pPr marL="285750" marR="0" indent="-285750" defTabSz="914400" rtl="0" eaLnBrk="0" fontAlgn="base" latinLnBrk="0" hangingPunct="0">
              <a:lnSpc>
                <a:spcPct val="100000"/>
              </a:lnSpc>
              <a:spcBef>
                <a:spcPts val="600"/>
              </a:spcBef>
              <a:spcAft>
                <a:spcPct val="0"/>
              </a:spcAft>
              <a:buClr>
                <a:srgbClr val="0000FF"/>
              </a:buClr>
              <a:buSzTx/>
              <a:buFont typeface="Wingdings" panose="05000000000000000000" pitchFamily="2" charset="2"/>
              <a:buChar char="ü"/>
              <a:tabLst/>
            </a:pPr>
            <a:r>
              <a:rPr lang="en-US" dirty="0">
                <a:solidFill>
                  <a:schemeClr val="tx1"/>
                </a:solidFill>
                <a:latin typeface="Arial" charset="0"/>
              </a:rPr>
              <a:t>Strong inter-atomic/molecular bonds give rise to high viscosity</a:t>
            </a:r>
            <a:endParaRPr kumimoji="0" lang="en-US" sz="1800" b="0" i="0" u="none" strike="noStrike" cap="none" normalizeH="0" baseline="0" dirty="0">
              <a:ln>
                <a:noFill/>
              </a:ln>
              <a:solidFill>
                <a:schemeClr val="tx1"/>
              </a:solidFill>
              <a:effectLst/>
              <a:latin typeface="Arial"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1449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dependence of elasticity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727886"/>
            <a:ext cx="6072232" cy="3919566"/>
          </a:xfrm>
        </p:spPr>
      </p:pic>
      <p:sp>
        <p:nvSpPr>
          <p:cNvPr id="5" name="Rounded Rectangle 4"/>
          <p:cNvSpPr/>
          <p:nvPr/>
        </p:nvSpPr>
        <p:spPr bwMode="auto">
          <a:xfrm>
            <a:off x="6155724" y="2286000"/>
            <a:ext cx="2133600" cy="12954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Relatively weak temperature dependence</a:t>
            </a:r>
            <a:endParaRPr kumimoji="0" lang="en-US" sz="1800" b="0" i="0" u="none" strike="noStrike" cap="none" normalizeH="0" baseline="0" dirty="0">
              <a:ln>
                <a:noFill/>
              </a:ln>
              <a:solidFill>
                <a:schemeClr val="tx1"/>
              </a:solidFill>
              <a:effectLst/>
              <a:latin typeface="Arial" charset="0"/>
            </a:endParaRPr>
          </a:p>
        </p:txBody>
      </p:sp>
      <p:sp>
        <p:nvSpPr>
          <p:cNvPr id="6" name="Rectangle 5"/>
          <p:cNvSpPr/>
          <p:nvPr/>
        </p:nvSpPr>
        <p:spPr>
          <a:xfrm>
            <a:off x="1497228" y="5843100"/>
            <a:ext cx="4572000" cy="307777"/>
          </a:xfrm>
          <a:prstGeom prst="rect">
            <a:avLst/>
          </a:prstGeom>
        </p:spPr>
        <p:txBody>
          <a:bodyPr>
            <a:spAutoFit/>
          </a:bodyPr>
          <a:lstStyle/>
          <a:p>
            <a:pPr algn="ctr"/>
            <a:r>
              <a:rPr lang="fr-FR" sz="1400" dirty="0">
                <a:latin typeface="TimesNewRomanPSMT"/>
              </a:rPr>
              <a:t>M. R. </a:t>
            </a:r>
            <a:r>
              <a:rPr lang="fr-FR" sz="1400" dirty="0" err="1">
                <a:latin typeface="TimesNewRomanPSMT"/>
              </a:rPr>
              <a:t>Vukcevich</a:t>
            </a:r>
            <a:r>
              <a:rPr lang="fr-FR" sz="1400" dirty="0">
                <a:latin typeface="TimesNewRomanPSMT"/>
              </a:rPr>
              <a:t>, </a:t>
            </a:r>
            <a:r>
              <a:rPr lang="fr-FR" sz="1400" i="1" dirty="0">
                <a:latin typeface="TimesNewRomanPS-ItalicMT"/>
              </a:rPr>
              <a:t>J. Non-</a:t>
            </a:r>
            <a:r>
              <a:rPr lang="fr-FR" sz="1400" i="1" dirty="0" err="1">
                <a:latin typeface="TimesNewRomanPS-ItalicMT"/>
              </a:rPr>
              <a:t>cryst</a:t>
            </a:r>
            <a:r>
              <a:rPr lang="fr-FR" sz="1400" i="1" dirty="0">
                <a:latin typeface="TimesNewRomanPS-ItalicMT"/>
              </a:rPr>
              <a:t>. Sol., </a:t>
            </a:r>
            <a:r>
              <a:rPr lang="fr-FR" sz="1400" b="1" dirty="0">
                <a:latin typeface="TimesNewRomanPSMT"/>
              </a:rPr>
              <a:t>11</a:t>
            </a:r>
            <a:r>
              <a:rPr lang="fr-FR" sz="1400" dirty="0">
                <a:latin typeface="TimesNewRomanPSMT"/>
              </a:rPr>
              <a:t>, 25-63 (1972).</a:t>
            </a:r>
            <a:endParaRPr lang="en-US" sz="1400" dirty="0"/>
          </a:p>
        </p:txBody>
      </p:sp>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4693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Temperature dependence of viscosity</a:t>
            </a:r>
          </a:p>
        </p:txBody>
      </p:sp>
      <p:sp>
        <p:nvSpPr>
          <p:cNvPr id="3" name="Content Placeholder 2"/>
          <p:cNvSpPr>
            <a:spLocks noGrp="1"/>
          </p:cNvSpPr>
          <p:nvPr>
            <p:ph idx="1"/>
          </p:nvPr>
        </p:nvSpPr>
        <p:spPr/>
        <p:txBody>
          <a:bodyPr/>
          <a:lstStyle/>
          <a:p>
            <a:pPr>
              <a:spcBef>
                <a:spcPts val="1200"/>
              </a:spcBef>
            </a:pPr>
            <a:r>
              <a:rPr lang="en-US" dirty="0"/>
              <a:t>Viscous flow is a thermally activated process</a:t>
            </a:r>
          </a:p>
        </p:txBody>
      </p:sp>
      <p:graphicFrame>
        <p:nvGraphicFramePr>
          <p:cNvPr id="7" name="Object 6"/>
          <p:cNvGraphicFramePr>
            <a:graphicFrameLocks noChangeAspect="1"/>
          </p:cNvGraphicFramePr>
          <p:nvPr>
            <p:extLst>
              <p:ext uri="{D42A27DB-BD31-4B8C-83A1-F6EECF244321}">
                <p14:modId xmlns:p14="http://schemas.microsoft.com/office/powerpoint/2010/main" val="3913569408"/>
              </p:ext>
            </p:extLst>
          </p:nvPr>
        </p:nvGraphicFramePr>
        <p:xfrm>
          <a:off x="846438" y="2141838"/>
          <a:ext cx="2514600" cy="868362"/>
        </p:xfrm>
        <a:graphic>
          <a:graphicData uri="http://schemas.openxmlformats.org/presentationml/2006/ole">
            <mc:AlternateContent xmlns:mc="http://schemas.openxmlformats.org/markup-compatibility/2006">
              <mc:Choice xmlns:v="urn:schemas-microsoft-com:vml" Requires="v">
                <p:oleObj spid="_x0000_s2050" name="Equation" r:id="rId3" imgW="1295280" imgH="482400" progId="Equation.DSMT4">
                  <p:embed/>
                </p:oleObj>
              </mc:Choice>
              <mc:Fallback>
                <p:oleObj name="Equation" r:id="rId3" imgW="1295280" imgH="482400" progId="Equation.DSMT4">
                  <p:embed/>
                  <p:pic>
                    <p:nvPicPr>
                      <p:cNvPr id="7" name="Object 6"/>
                      <p:cNvPicPr>
                        <a:picLocks noChangeAspect="1" noChangeArrowheads="1"/>
                      </p:cNvPicPr>
                      <p:nvPr/>
                    </p:nvPicPr>
                    <p:blipFill>
                      <a:blip r:embed="rId4"/>
                      <a:srcRect/>
                      <a:stretch>
                        <a:fillRect/>
                      </a:stretch>
                    </p:blipFill>
                    <p:spPr bwMode="auto">
                      <a:xfrm>
                        <a:off x="846438" y="2141838"/>
                        <a:ext cx="2514600" cy="868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276600"/>
            <a:ext cx="5257800" cy="2656228"/>
          </a:xfrm>
          <a:prstGeom prst="rect">
            <a:avLst/>
          </a:prstGeom>
        </p:spPr>
      </p:pic>
      <p:sp>
        <p:nvSpPr>
          <p:cNvPr id="9" name="Rounded Rectangle 8"/>
          <p:cNvSpPr/>
          <p:nvPr/>
        </p:nvSpPr>
        <p:spPr bwMode="auto">
          <a:xfrm>
            <a:off x="6367848" y="3834714"/>
            <a:ext cx="2226276" cy="14478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In general, the activation energy </a:t>
            </a:r>
            <a:r>
              <a:rPr lang="en-US" i="1" dirty="0" err="1">
                <a:latin typeface="Symbol" panose="05050102010706020507" pitchFamily="18" charset="2"/>
              </a:rPr>
              <a:t>D</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a</a:t>
            </a:r>
            <a:r>
              <a:rPr lang="en-US" dirty="0"/>
              <a:t> is temperature dependent</a:t>
            </a:r>
            <a:endParaRPr kumimoji="0" lang="en-US" sz="1800" b="0" i="0" u="none" strike="noStrike" cap="none" normalizeH="0" baseline="0" dirty="0">
              <a:ln>
                <a:noFill/>
              </a:ln>
              <a:solidFill>
                <a:schemeClr val="tx1"/>
              </a:solidFill>
              <a:effectLst/>
              <a:latin typeface="Arial" charset="0"/>
            </a:endParaRPr>
          </a:p>
        </p:txBody>
      </p:sp>
      <p:sp>
        <p:nvSpPr>
          <p:cNvPr id="4" name="Slide Number Placeholder 3"/>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882785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Angell plot and fragility</a:t>
            </a:r>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25162" y="1659924"/>
            <a:ext cx="4755850" cy="4541837"/>
          </a:xfrm>
        </p:spPr>
      </p:pic>
      <p:sp>
        <p:nvSpPr>
          <p:cNvPr id="5" name="Rectangle 4"/>
          <p:cNvSpPr/>
          <p:nvPr/>
        </p:nvSpPr>
        <p:spPr>
          <a:xfrm>
            <a:off x="5714496" y="5952688"/>
            <a:ext cx="2690159" cy="307777"/>
          </a:xfrm>
          <a:prstGeom prst="rect">
            <a:avLst/>
          </a:prstGeom>
        </p:spPr>
        <p:txBody>
          <a:bodyPr wrap="none">
            <a:spAutoFit/>
          </a:bodyPr>
          <a:lstStyle/>
          <a:p>
            <a:pPr algn="ctr"/>
            <a:r>
              <a:rPr lang="en-US" sz="1400" i="1" dirty="0">
                <a:solidFill>
                  <a:srgbClr val="333300"/>
                </a:solidFill>
                <a:latin typeface="Arial" panose="020B0604020202020204" pitchFamily="34" charset="0"/>
                <a:cs typeface="Arial" panose="020B0604020202020204" pitchFamily="34" charset="0"/>
              </a:rPr>
              <a:t>Science </a:t>
            </a:r>
            <a:r>
              <a:rPr lang="en-US" sz="1400" b="1" dirty="0">
                <a:solidFill>
                  <a:srgbClr val="333300"/>
                </a:solidFill>
                <a:latin typeface="Arial" panose="020B0604020202020204" pitchFamily="34" charset="0"/>
                <a:cs typeface="Arial" panose="020B0604020202020204" pitchFamily="34" charset="0"/>
              </a:rPr>
              <a:t>267</a:t>
            </a:r>
            <a:r>
              <a:rPr lang="en-US" sz="1400" dirty="0">
                <a:solidFill>
                  <a:srgbClr val="333300"/>
                </a:solidFill>
                <a:latin typeface="Arial" panose="020B0604020202020204" pitchFamily="34" charset="0"/>
                <a:cs typeface="Arial" panose="020B0604020202020204" pitchFamily="34" charset="0"/>
              </a:rPr>
              <a:t>, 1924-1935 (1995)</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928826" y="5951877"/>
            <a:ext cx="284052" cy="307777"/>
          </a:xfrm>
          <a:prstGeom prst="rect">
            <a:avLst/>
          </a:prstGeom>
          <a:noFill/>
        </p:spPr>
        <p:txBody>
          <a:bodyPr wrap="none" rtlCol="0">
            <a:spAutoFit/>
          </a:bodyPr>
          <a:lstStyle/>
          <a:p>
            <a:pPr algn="ctr"/>
            <a:r>
              <a:rPr lang="en-US" sz="1400" dirty="0"/>
              <a:t>0</a:t>
            </a:r>
          </a:p>
        </p:txBody>
      </p:sp>
      <p:sp>
        <p:nvSpPr>
          <p:cNvPr id="7" name="TextBox 6"/>
          <p:cNvSpPr txBox="1"/>
          <p:nvPr/>
        </p:nvSpPr>
        <p:spPr>
          <a:xfrm>
            <a:off x="5093196" y="5951876"/>
            <a:ext cx="284052" cy="307777"/>
          </a:xfrm>
          <a:prstGeom prst="rect">
            <a:avLst/>
          </a:prstGeom>
          <a:noFill/>
        </p:spPr>
        <p:txBody>
          <a:bodyPr wrap="none" rtlCol="0">
            <a:spAutoFit/>
          </a:bodyPr>
          <a:lstStyle/>
          <a:p>
            <a:pPr algn="ctr"/>
            <a:r>
              <a:rPr lang="en-US" sz="1400" dirty="0"/>
              <a:t>1</a:t>
            </a:r>
          </a:p>
        </p:txBody>
      </p:sp>
      <p:sp>
        <p:nvSpPr>
          <p:cNvPr id="8" name="Content Placeholder 2"/>
          <p:cNvSpPr txBox="1">
            <a:spLocks/>
          </p:cNvSpPr>
          <p:nvPr/>
        </p:nvSpPr>
        <p:spPr bwMode="auto">
          <a:xfrm>
            <a:off x="5562600" y="1554892"/>
            <a:ext cx="2971800" cy="4541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a:spcBef>
                <a:spcPts val="1500"/>
              </a:spcBef>
            </a:pPr>
            <a:r>
              <a:rPr lang="en-US" sz="2000" kern="0" dirty="0"/>
              <a:t>Glass transition temperature </a:t>
            </a:r>
            <a:r>
              <a:rPr lang="en-US" sz="2000" i="1" kern="0" dirty="0" err="1">
                <a:latin typeface="Times New Roman" panose="02020603050405020304" pitchFamily="18" charset="0"/>
                <a:cs typeface="Times New Roman" panose="02020603050405020304" pitchFamily="18" charset="0"/>
              </a:rPr>
              <a:t>T</a:t>
            </a:r>
            <a:r>
              <a:rPr lang="en-US" sz="2000" i="1" kern="0" baseline="-25000" dirty="0" err="1">
                <a:latin typeface="Times New Roman" panose="02020603050405020304" pitchFamily="18" charset="0"/>
                <a:cs typeface="Times New Roman" panose="02020603050405020304" pitchFamily="18" charset="0"/>
              </a:rPr>
              <a:t>g</a:t>
            </a:r>
            <a:endParaRPr lang="en-US" sz="2000" kern="0" dirty="0"/>
          </a:p>
          <a:p>
            <a:pPr>
              <a:spcBef>
                <a:spcPts val="1500"/>
              </a:spcBef>
            </a:pPr>
            <a:endParaRPr lang="en-US" sz="2000" kern="0" dirty="0"/>
          </a:p>
          <a:p>
            <a:pPr>
              <a:spcBef>
                <a:spcPts val="1500"/>
              </a:spcBef>
            </a:pPr>
            <a:r>
              <a:rPr lang="en-US" sz="2000" kern="0" dirty="0"/>
              <a:t>Fragility parameter</a:t>
            </a:r>
          </a:p>
        </p:txBody>
      </p:sp>
      <p:graphicFrame>
        <p:nvGraphicFramePr>
          <p:cNvPr id="9" name="Object 8"/>
          <p:cNvGraphicFramePr>
            <a:graphicFrameLocks noChangeAspect="1"/>
          </p:cNvGraphicFramePr>
          <p:nvPr>
            <p:extLst>
              <p:ext uri="{D42A27DB-BD31-4B8C-83A1-F6EECF244321}">
                <p14:modId xmlns:p14="http://schemas.microsoft.com/office/powerpoint/2010/main" val="4176731688"/>
              </p:ext>
            </p:extLst>
          </p:nvPr>
        </p:nvGraphicFramePr>
        <p:xfrm>
          <a:off x="5976552" y="2321010"/>
          <a:ext cx="1652588" cy="411163"/>
        </p:xfrm>
        <a:graphic>
          <a:graphicData uri="http://schemas.openxmlformats.org/presentationml/2006/ole">
            <mc:AlternateContent xmlns:mc="http://schemas.openxmlformats.org/markup-compatibility/2006">
              <mc:Choice xmlns:v="urn:schemas-microsoft-com:vml" Requires="v">
                <p:oleObj spid="_x0000_s3074" name="Equation" r:id="rId5" imgW="850680" imgH="228600" progId="Equation.DSMT4">
                  <p:embed/>
                </p:oleObj>
              </mc:Choice>
              <mc:Fallback>
                <p:oleObj name="Equation" r:id="rId5" imgW="850680" imgH="228600" progId="Equation.DSMT4">
                  <p:embed/>
                  <p:pic>
                    <p:nvPicPr>
                      <p:cNvPr id="9" name="Object 8"/>
                      <p:cNvPicPr>
                        <a:picLocks noChangeAspect="1" noChangeArrowheads="1"/>
                      </p:cNvPicPr>
                      <p:nvPr/>
                    </p:nvPicPr>
                    <p:blipFill>
                      <a:blip r:embed="rId6"/>
                      <a:srcRect/>
                      <a:stretch>
                        <a:fillRect/>
                      </a:stretch>
                    </p:blipFill>
                    <p:spPr bwMode="auto">
                      <a:xfrm>
                        <a:off x="5976552" y="2321010"/>
                        <a:ext cx="1652588"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007314080"/>
              </p:ext>
            </p:extLst>
          </p:nvPr>
        </p:nvGraphicFramePr>
        <p:xfrm>
          <a:off x="5976552" y="3277758"/>
          <a:ext cx="2120900" cy="1095375"/>
        </p:xfrm>
        <a:graphic>
          <a:graphicData uri="http://schemas.openxmlformats.org/presentationml/2006/ole">
            <mc:AlternateContent xmlns:mc="http://schemas.openxmlformats.org/markup-compatibility/2006">
              <mc:Choice xmlns:v="urn:schemas-microsoft-com:vml" Requires="v">
                <p:oleObj spid="_x0000_s3075" name="Equation" r:id="rId7" imgW="1091880" imgH="609480" progId="Equation.DSMT4">
                  <p:embed/>
                </p:oleObj>
              </mc:Choice>
              <mc:Fallback>
                <p:oleObj name="Equation" r:id="rId7" imgW="1091880" imgH="609480" progId="Equation.DSMT4">
                  <p:embed/>
                  <p:pic>
                    <p:nvPicPr>
                      <p:cNvPr id="10" name="Object 9"/>
                      <p:cNvPicPr>
                        <a:picLocks noChangeAspect="1" noChangeArrowheads="1"/>
                      </p:cNvPicPr>
                      <p:nvPr/>
                    </p:nvPicPr>
                    <p:blipFill>
                      <a:blip r:embed="rId8"/>
                      <a:srcRect/>
                      <a:stretch>
                        <a:fillRect/>
                      </a:stretch>
                    </p:blipFill>
                    <p:spPr bwMode="auto">
                      <a:xfrm>
                        <a:off x="5976552" y="3277758"/>
                        <a:ext cx="2120900"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ounded Rectangle 10"/>
          <p:cNvSpPr/>
          <p:nvPr/>
        </p:nvSpPr>
        <p:spPr bwMode="auto">
          <a:xfrm>
            <a:off x="5715000" y="4545473"/>
            <a:ext cx="2667000" cy="121982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45720" rIns="182880" bIns="4572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t>Fragility has nothing to do with mechanical properties of glass!</a:t>
            </a:r>
            <a:endParaRPr kumimoji="0" lang="en-US" sz="1800" b="0" i="0" u="none" strike="noStrike" cap="none" normalizeH="0" baseline="0" dirty="0">
              <a:ln>
                <a:noFill/>
              </a:ln>
              <a:solidFill>
                <a:schemeClr val="tx1"/>
              </a:solidFill>
              <a:effectLst/>
              <a:latin typeface="Arial" charset="0"/>
            </a:endParaRPr>
          </a:p>
        </p:txBody>
      </p:sp>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759512075"/>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24079</TotalTime>
  <Words>1354</Words>
  <Application>Microsoft Office PowerPoint</Application>
  <PresentationFormat>On-screen Show (4:3)</PresentationFormat>
  <Paragraphs>221</Paragraphs>
  <Slides>24</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TimesNewRomanPS-ItalicMT</vt:lpstr>
      <vt:lpstr>TimesNewRomanPSMT</vt:lpstr>
      <vt:lpstr>Arial</vt:lpstr>
      <vt:lpstr>Arial Black</vt:lpstr>
      <vt:lpstr>Calibri</vt:lpstr>
      <vt:lpstr>Symbol</vt:lpstr>
      <vt:lpstr>Times New Roman</vt:lpstr>
      <vt:lpstr>verdana</vt:lpstr>
      <vt:lpstr>Wingdings</vt:lpstr>
      <vt:lpstr>Pixel</vt:lpstr>
      <vt:lpstr>Equation</vt:lpstr>
      <vt:lpstr>MIT 3.071 Amorphous Materials  5: Viscosity of Glass</vt:lpstr>
      <vt:lpstr>After-class reading list</vt:lpstr>
      <vt:lpstr>The pitch drop experiment</vt:lpstr>
      <vt:lpstr>Is glass a solid or a viscous liquid?</vt:lpstr>
      <vt:lpstr>Is glass a solid or a viscous liquid?</vt:lpstr>
      <vt:lpstr>Microscopic origin of elasticity and viscosity</vt:lpstr>
      <vt:lpstr>Temperature dependence of elasticity</vt:lpstr>
      <vt:lpstr>Temperature dependence of viscosity</vt:lpstr>
      <vt:lpstr>The Angell plot and fragility</vt:lpstr>
      <vt:lpstr>Strong vs. fragile glass forming liquids</vt:lpstr>
      <vt:lpstr>The MYEGA equation of viscosity</vt:lpstr>
      <vt:lpstr>Viscosity reference points</vt:lpstr>
      <vt:lpstr>Composition dependence of viscosity</vt:lpstr>
      <vt:lpstr>Mixed alkali effect (MAE)</vt:lpstr>
      <vt:lpstr>The thermometer effect</vt:lpstr>
      <vt:lpstr>Non-Newtonian behavior</vt:lpstr>
      <vt:lpstr>Non-Newtonian behavior</vt:lpstr>
      <vt:lpstr>Non-Newtonian behavior</vt:lpstr>
      <vt:lpstr>Non-Newtonian behavior of soda-lime glass</vt:lpstr>
      <vt:lpstr>Viscosity measurement: viscometry</vt:lpstr>
      <vt:lpstr>Precision viscometry based on optical interferometry</vt:lpstr>
      <vt:lpstr>Is glass a solid or a viscous liquid?</vt:lpstr>
      <vt:lpstr>Summary</vt:lpstr>
      <vt:lpstr>Summary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hjj</dc:creator>
  <cp:lastModifiedBy>JJ HU</cp:lastModifiedBy>
  <cp:revision>3100</cp:revision>
  <dcterms:created xsi:type="dcterms:W3CDTF">2006-08-16T00:00:00Z</dcterms:created>
  <dcterms:modified xsi:type="dcterms:W3CDTF">2017-09-25T18:21:41Z</dcterms:modified>
</cp:coreProperties>
</file>