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7" r:id="rId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100" d="100"/>
          <a:sy n="100" d="100"/>
        </p:scale>
        <p:origin x="-115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17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5126C334-CBA8-47C6-B36A-E4688176C6BD}" type="datetimeFigureOut">
              <a:rPr lang="en-US"/>
              <a:pPr/>
              <a:t>7/26/2011</a:t>
            </a:fld>
            <a:endParaRPr lang="en-US"/>
          </a:p>
        </p:txBody>
      </p:sp>
      <p:sp>
        <p:nvSpPr>
          <p:cNvPr id="17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8DB4AA2-1852-41CA-AC64-2A74BD64968C}" type="slidenum">
              <a:rPr lang="en-US"/>
              <a:pPr/>
              <a:t>‹#›</a:t>
            </a:fld>
            <a:endParaRPr lang="en-US"/>
          </a:p>
        </p:txBody>
      </p:sp>
    </p:spTree>
    <p:extLst>
      <p:ext uri="{BB962C8B-B14F-4D97-AF65-F5344CB8AC3E}">
        <p14:creationId xmlns:p14="http://schemas.microsoft.com/office/powerpoint/2010/main" val="3647375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337266E-3E86-43C2-9DA9-7C7AD9B41A35}" type="datetimeFigureOut">
              <a:rPr lang="en-US"/>
              <a:pPr>
                <a:defRPr/>
              </a:pPr>
              <a:t>7/26/2011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02250A9-82CE-46BD-9009-BD8062FA656B}" type="slidenum">
              <a:rPr lang="en-US"/>
              <a:pPr>
                <a:defRPr/>
              </a:pPr>
              <a:t>‹#›</a:t>
            </a:fld>
            <a:endParaRPr lang="en-US"/>
          </a:p>
        </p:txBody>
      </p:sp>
    </p:spTree>
    <p:extLst>
      <p:ext uri="{BB962C8B-B14F-4D97-AF65-F5344CB8AC3E}">
        <p14:creationId xmlns:p14="http://schemas.microsoft.com/office/powerpoint/2010/main" val="8793051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7</a:t>
            </a:r>
            <a:r>
              <a:rPr lang="en-US" baseline="30000" smtClean="0"/>
              <a:t>th</a:t>
            </a:r>
            <a:r>
              <a:rPr lang="en-US" smtClean="0"/>
              <a:t> International Conference on Chemical Kinetics at MIT, 10-14 July 2011</a:t>
            </a:r>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255E1A-17FB-4A1B-AAE2-17639E3DACB0}" type="slidenum">
              <a:rPr lang="en-US"/>
              <a:pPr fontAlgn="base">
                <a:spcBef>
                  <a:spcPct val="0"/>
                </a:spcBef>
                <a:spcAft>
                  <a:spcPct val="0"/>
                </a:spcAft>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1A5AB7-A3B7-45BB-90FC-DF8EB4E378CB}" type="datetimeFigureOut">
              <a:rPr lang="en-US"/>
              <a:pPr>
                <a:defRPr/>
              </a:pPr>
              <a:t>7/26/2011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0DFA22-79F3-4481-8397-D117C8D82F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74EBBA-4536-43C5-B44B-653AE8EC21D2}" type="datetimeFigureOut">
              <a:rPr lang="en-US"/>
              <a:pPr>
                <a:defRPr/>
              </a:pPr>
              <a:t>7/26/2011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E7D045-5A40-43CD-B3EF-851F7C175FC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214D77-2FC8-41A4-B684-258312E17518}" type="datetimeFigureOut">
              <a:rPr lang="en-US"/>
              <a:pPr>
                <a:defRPr/>
              </a:pPr>
              <a:t>7/26/2011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4A53E3-1599-4792-A146-0A76E03B02E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9EDDF1-1E9A-4EC1-8D3F-B2A5E5D20F7D}" type="datetimeFigureOut">
              <a:rPr lang="en-US"/>
              <a:pPr>
                <a:defRPr/>
              </a:pPr>
              <a:t>7/26/2011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432F21-CF86-47E9-92EE-78EFE15E3A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F10DE1-3FE6-4081-911C-B446872023C5}" type="datetimeFigureOut">
              <a:rPr lang="en-US"/>
              <a:pPr>
                <a:defRPr/>
              </a:pPr>
              <a:t>7/26/2011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8657F5-73F9-40AB-8B24-9EBB6E5215C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8696A6-1892-458C-B810-BEA6E06652EF}" type="datetimeFigureOut">
              <a:rPr lang="en-US"/>
              <a:pPr>
                <a:defRPr/>
              </a:pPr>
              <a:t>7/26/2011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4B9FD-01F4-49E5-BD80-B1210BC154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43BFC8D-064A-47E7-B5ED-8D2F9988507C}" type="datetimeFigureOut">
              <a:rPr lang="en-US"/>
              <a:pPr>
                <a:defRPr/>
              </a:pPr>
              <a:t>7/26/2011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C56718E-D0D3-4AB7-8B84-FBB51476E49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3A6959-C33A-4D2A-962D-49AB1E04C7F8}" type="datetimeFigureOut">
              <a:rPr lang="en-US"/>
              <a:pPr>
                <a:defRPr/>
              </a:pPr>
              <a:t>7/26/2011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90B7D5-81D5-4B8F-8CCC-0A81A6D465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2B2329-4316-4742-9BEE-30343CCFCDA2}" type="datetimeFigureOut">
              <a:rPr lang="en-US"/>
              <a:pPr>
                <a:defRPr/>
              </a:pPr>
              <a:t>7/26/2011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4D43055-3761-482C-9A5F-49BED8A0454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40CB32-E783-408A-88B6-6AF41F2843D6}" type="datetimeFigureOut">
              <a:rPr lang="en-US"/>
              <a:pPr>
                <a:defRPr/>
              </a:pPr>
              <a:t>7/26/2011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7F7577-2984-48B3-9ED9-84A179A92F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735F4D-7E51-4FD0-AA39-F764439B1928}" type="datetimeFigureOut">
              <a:rPr lang="en-US"/>
              <a:pPr>
                <a:defRPr/>
              </a:pPr>
              <a:t>7/26/2011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FC75F9-7E39-4C2F-9EB3-84766AA9F3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3026675-6A7E-46E5-9A56-57D981458878}" type="datetimeFigureOut">
              <a:rPr lang="en-US"/>
              <a:pPr>
                <a:defRPr/>
              </a:pPr>
              <a:t>7/26/2011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0C5E02D-FD8E-4165-AED6-EA257524F5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70" name="Object 10"/>
          <p:cNvGraphicFramePr>
            <a:graphicFrameLocks noChangeAspect="1"/>
          </p:cNvGraphicFramePr>
          <p:nvPr/>
        </p:nvGraphicFramePr>
        <p:xfrm>
          <a:off x="1838325" y="2686050"/>
          <a:ext cx="1054100" cy="596900"/>
        </p:xfrm>
        <a:graphic>
          <a:graphicData uri="http://schemas.openxmlformats.org/presentationml/2006/ole">
            <mc:AlternateContent xmlns:mc="http://schemas.openxmlformats.org/markup-compatibility/2006">
              <mc:Choice xmlns:v="urn:schemas-microsoft-com:vml" Requires="v">
                <p:oleObj spid="_x0000_s15372" name="CS ChemDraw Drawing" r:id="rId4" imgW="6382800" imgH="3671280" progId="">
                  <p:embed/>
                </p:oleObj>
              </mc:Choice>
              <mc:Fallback>
                <p:oleObj name="CS ChemDraw Drawing" r:id="rId4" imgW="6382800" imgH="367128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8325" y="2686050"/>
                        <a:ext cx="1054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8" name="Rectangle 9"/>
          <p:cNvSpPr>
            <a:spLocks noChangeArrowheads="1"/>
          </p:cNvSpPr>
          <p:nvPr/>
        </p:nvSpPr>
        <p:spPr bwMode="auto">
          <a:xfrm>
            <a:off x="3625850" y="4302125"/>
            <a:ext cx="1587500" cy="246063"/>
          </a:xfrm>
          <a:prstGeom prst="rect">
            <a:avLst/>
          </a:prstGeom>
          <a:noFill/>
          <a:ln w="9525">
            <a:noFill/>
            <a:miter lim="800000"/>
            <a:headEnd/>
            <a:tailEnd/>
          </a:ln>
        </p:spPr>
        <p:txBody>
          <a:bodyPr wrap="none">
            <a:spAutoFit/>
          </a:bodyPr>
          <a:lstStyle/>
          <a:p>
            <a:r>
              <a:rPr lang="en-US" sz="1000" b="1">
                <a:solidFill>
                  <a:srgbClr val="FF0000"/>
                </a:solidFill>
                <a:latin typeface="Times New Roman" pitchFamily="18" charset="0"/>
                <a:cs typeface="Times New Roman" pitchFamily="18" charset="0"/>
              </a:rPr>
              <a:t>Reactions Studied</a:t>
            </a:r>
            <a:r>
              <a:rPr lang="en-US" sz="1000">
                <a:solidFill>
                  <a:srgbClr val="FF0000"/>
                </a:solidFill>
                <a:latin typeface="Times New Roman" pitchFamily="18" charset="0"/>
                <a:cs typeface="Times New Roman" pitchFamily="18" charset="0"/>
              </a:rPr>
              <a:t>  (</a:t>
            </a:r>
            <a:r>
              <a:rPr lang="en-US" sz="1000" b="1">
                <a:solidFill>
                  <a:srgbClr val="FF0000"/>
                </a:solidFill>
                <a:latin typeface="Times New Roman" pitchFamily="18" charset="0"/>
                <a:cs typeface="Times New Roman" pitchFamily="18" charset="0"/>
              </a:rPr>
              <a:t>Set 2</a:t>
            </a:r>
            <a:r>
              <a:rPr lang="en-US" sz="1000">
                <a:latin typeface="Times New Roman" pitchFamily="18" charset="0"/>
                <a:cs typeface="Times New Roman" pitchFamily="18" charset="0"/>
              </a:rPr>
              <a:t>)</a:t>
            </a:r>
          </a:p>
        </p:txBody>
      </p:sp>
      <p:grpSp>
        <p:nvGrpSpPr>
          <p:cNvPr id="27" name="Group 26"/>
          <p:cNvGrpSpPr/>
          <p:nvPr/>
        </p:nvGrpSpPr>
        <p:grpSpPr>
          <a:xfrm>
            <a:off x="652463" y="3656013"/>
            <a:ext cx="2881313" cy="2524125"/>
            <a:chOff x="652463" y="3656013"/>
            <a:chExt cx="2881313" cy="2524125"/>
          </a:xfrm>
        </p:grpSpPr>
        <p:sp>
          <p:nvSpPr>
            <p:cNvPr id="15376" name="Rectangle 7"/>
            <p:cNvSpPr>
              <a:spLocks noChangeArrowheads="1"/>
            </p:cNvSpPr>
            <p:nvPr/>
          </p:nvSpPr>
          <p:spPr bwMode="auto">
            <a:xfrm>
              <a:off x="652463" y="5626100"/>
              <a:ext cx="2497137" cy="554038"/>
            </a:xfrm>
            <a:prstGeom prst="rect">
              <a:avLst/>
            </a:prstGeom>
            <a:noFill/>
            <a:ln w="9525">
              <a:noFill/>
              <a:miter lim="800000"/>
              <a:headEnd/>
              <a:tailEnd/>
            </a:ln>
          </p:spPr>
          <p:txBody>
            <a:bodyPr wrap="square">
              <a:spAutoFit/>
            </a:bodyPr>
            <a:lstStyle/>
            <a:p>
              <a:r>
                <a:rPr lang="en-US" sz="1000" b="1" dirty="0">
                  <a:solidFill>
                    <a:srgbClr val="FF0000"/>
                  </a:solidFill>
                  <a:latin typeface="Times New Roman" pitchFamily="18" charset="0"/>
                  <a:cs typeface="Times New Roman" pitchFamily="18" charset="0"/>
                </a:rPr>
                <a:t>Acknowledgments</a:t>
              </a:r>
            </a:p>
            <a:p>
              <a:r>
                <a:rPr lang="en-US" sz="1000" dirty="0">
                  <a:latin typeface="Times New Roman" pitchFamily="18" charset="0"/>
                  <a:cs typeface="Times New Roman" pitchFamily="18" charset="0"/>
                </a:rPr>
                <a:t>National Science Foundation </a:t>
              </a:r>
            </a:p>
            <a:p>
              <a:r>
                <a:rPr lang="en-US" sz="1000" dirty="0">
                  <a:latin typeface="Times New Roman" pitchFamily="18" charset="0"/>
                  <a:cs typeface="Times New Roman" pitchFamily="18" charset="0"/>
                </a:rPr>
                <a:t>Connecticut College and </a:t>
              </a:r>
              <a:r>
                <a:rPr lang="en-US" sz="1000" dirty="0" err="1">
                  <a:latin typeface="Times New Roman" pitchFamily="18" charset="0"/>
                  <a:cs typeface="Times New Roman" pitchFamily="18" charset="0"/>
                </a:rPr>
                <a:t>Hollins</a:t>
              </a:r>
              <a:r>
                <a:rPr lang="en-US" sz="1000" dirty="0">
                  <a:latin typeface="Times New Roman" pitchFamily="18" charset="0"/>
                  <a:cs typeface="Times New Roman" pitchFamily="18" charset="0"/>
                </a:rPr>
                <a:t> University</a:t>
              </a:r>
            </a:p>
          </p:txBody>
        </p:sp>
        <p:sp>
          <p:nvSpPr>
            <p:cNvPr id="31" name="Rectangle 30"/>
            <p:cNvSpPr/>
            <p:nvPr/>
          </p:nvSpPr>
          <p:spPr>
            <a:xfrm>
              <a:off x="652464" y="3656013"/>
              <a:ext cx="2881312" cy="20081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652464" y="5683250"/>
              <a:ext cx="2881312" cy="4762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3" name="Rectangle 32"/>
          <p:cNvSpPr/>
          <p:nvPr/>
        </p:nvSpPr>
        <p:spPr>
          <a:xfrm>
            <a:off x="3597275" y="908050"/>
            <a:ext cx="2716213" cy="332398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625850" y="4302125"/>
            <a:ext cx="2687638" cy="1857375"/>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89" name="Rectangle 36"/>
          <p:cNvSpPr>
            <a:spLocks noChangeArrowheads="1"/>
          </p:cNvSpPr>
          <p:nvPr/>
        </p:nvSpPr>
        <p:spPr bwMode="auto">
          <a:xfrm>
            <a:off x="6488113" y="4064000"/>
            <a:ext cx="1408112" cy="246063"/>
          </a:xfrm>
          <a:prstGeom prst="rect">
            <a:avLst/>
          </a:prstGeom>
          <a:noFill/>
          <a:ln w="9525">
            <a:noFill/>
            <a:miter lim="800000"/>
            <a:headEnd/>
            <a:tailEnd/>
          </a:ln>
        </p:spPr>
        <p:txBody>
          <a:bodyPr wrap="none">
            <a:spAutoFit/>
          </a:bodyPr>
          <a:lstStyle/>
          <a:p>
            <a:r>
              <a:rPr lang="en-US" sz="1000" b="1" u="sng">
                <a:solidFill>
                  <a:srgbClr val="0000FF"/>
                </a:solidFill>
                <a:latin typeface="Times New Roman" pitchFamily="18" charset="0"/>
                <a:cs typeface="Times New Roman" pitchFamily="18" charset="0"/>
              </a:rPr>
              <a:t>Chlorofluoropropanes</a:t>
            </a:r>
            <a:endParaRPr lang="en-US" sz="1000" u="sng">
              <a:solidFill>
                <a:srgbClr val="0000FF"/>
              </a:solidFill>
              <a:latin typeface="Times New Roman" pitchFamily="18" charset="0"/>
              <a:cs typeface="Times New Roman" pitchFamily="18" charset="0"/>
            </a:endParaRPr>
          </a:p>
        </p:txBody>
      </p:sp>
      <p:sp>
        <p:nvSpPr>
          <p:cNvPr id="15391" name="Rectangle 38"/>
          <p:cNvSpPr>
            <a:spLocks noChangeArrowheads="1"/>
          </p:cNvSpPr>
          <p:nvPr/>
        </p:nvSpPr>
        <p:spPr bwMode="auto">
          <a:xfrm>
            <a:off x="6313488" y="5664200"/>
            <a:ext cx="2746375" cy="549275"/>
          </a:xfrm>
          <a:prstGeom prst="rect">
            <a:avLst/>
          </a:prstGeom>
          <a:noFill/>
          <a:ln w="9525">
            <a:noFill/>
            <a:miter lim="800000"/>
            <a:headEnd/>
            <a:tailEnd/>
          </a:ln>
        </p:spPr>
        <p:txBody>
          <a:bodyPr>
            <a:spAutoFit/>
          </a:bodyPr>
          <a:lstStyle/>
          <a:p>
            <a:r>
              <a:rPr lang="en-US" sz="1000">
                <a:latin typeface="Times New Roman" pitchFamily="18" charset="0"/>
                <a:cs typeface="Times New Roman" pitchFamily="18" charset="0"/>
              </a:rPr>
              <a:t>  Large energy barriers for the F/Cl exchange </a:t>
            </a:r>
          </a:p>
          <a:p>
            <a:r>
              <a:rPr lang="en-US" sz="1000">
                <a:latin typeface="Times New Roman" pitchFamily="18" charset="0"/>
                <a:cs typeface="Times New Roman" pitchFamily="18" charset="0"/>
              </a:rPr>
              <a:t>  and for HCl elimination inhibit the pyrolysis </a:t>
            </a:r>
          </a:p>
          <a:p>
            <a:r>
              <a:rPr lang="en-US" sz="1000">
                <a:latin typeface="Times New Roman" pitchFamily="18" charset="0"/>
                <a:cs typeface="Times New Roman" pitchFamily="18" charset="0"/>
              </a:rPr>
              <a:t>  or isomerization of 2-CHFP.</a:t>
            </a:r>
          </a:p>
        </p:txBody>
      </p:sp>
      <p:sp>
        <p:nvSpPr>
          <p:cNvPr id="15393" name="Rectangle 44"/>
          <p:cNvSpPr>
            <a:spLocks noChangeArrowheads="1"/>
          </p:cNvSpPr>
          <p:nvPr/>
        </p:nvSpPr>
        <p:spPr bwMode="auto">
          <a:xfrm>
            <a:off x="2409825" y="6189663"/>
            <a:ext cx="4572000" cy="246062"/>
          </a:xfrm>
          <a:prstGeom prst="rect">
            <a:avLst/>
          </a:prstGeom>
          <a:noFill/>
          <a:ln w="9525">
            <a:noFill/>
            <a:miter lim="800000"/>
            <a:headEnd/>
            <a:tailEnd/>
          </a:ln>
        </p:spPr>
        <p:txBody>
          <a:bodyPr>
            <a:spAutoFit/>
          </a:bodyPr>
          <a:lstStyle/>
          <a:p>
            <a:r>
              <a:rPr lang="en-US" sz="1000" i="1">
                <a:latin typeface="Times New Roman" pitchFamily="18" charset="0"/>
                <a:cs typeface="Times New Roman" pitchFamily="18" charset="0"/>
              </a:rPr>
              <a:t>7</a:t>
            </a:r>
            <a:r>
              <a:rPr lang="en-US" sz="1000" i="1" baseline="30000">
                <a:latin typeface="Times New Roman" pitchFamily="18" charset="0"/>
                <a:cs typeface="Times New Roman" pitchFamily="18" charset="0"/>
              </a:rPr>
              <a:t>th</a:t>
            </a:r>
            <a:r>
              <a:rPr lang="en-US" sz="1000" i="1">
                <a:latin typeface="Times New Roman" pitchFamily="18" charset="0"/>
                <a:cs typeface="Times New Roman" pitchFamily="18" charset="0"/>
              </a:rPr>
              <a:t> International Conference on Chemical Kinetics at MIT, 10-14 July 2011</a:t>
            </a:r>
          </a:p>
        </p:txBody>
      </p:sp>
      <p:grpSp>
        <p:nvGrpSpPr>
          <p:cNvPr id="42" name="Group 41"/>
          <p:cNvGrpSpPr/>
          <p:nvPr/>
        </p:nvGrpSpPr>
        <p:grpSpPr>
          <a:xfrm>
            <a:off x="652463" y="84138"/>
            <a:ext cx="8183562" cy="6096000"/>
            <a:chOff x="652463" y="84138"/>
            <a:chExt cx="8183562" cy="6096000"/>
          </a:xfrm>
        </p:grpSpPr>
        <p:grpSp>
          <p:nvGrpSpPr>
            <p:cNvPr id="38" name="Group 37"/>
            <p:cNvGrpSpPr/>
            <p:nvPr/>
          </p:nvGrpSpPr>
          <p:grpSpPr>
            <a:xfrm>
              <a:off x="652463" y="908050"/>
              <a:ext cx="8183562" cy="5272088"/>
              <a:chOff x="652463" y="908050"/>
              <a:chExt cx="8183562" cy="5272088"/>
            </a:xfrm>
          </p:grpSpPr>
          <p:sp>
            <p:nvSpPr>
              <p:cNvPr id="11" name="Rectangle 10"/>
              <p:cNvSpPr/>
              <p:nvPr/>
            </p:nvSpPr>
            <p:spPr>
              <a:xfrm>
                <a:off x="3740150" y="4548188"/>
                <a:ext cx="2767013" cy="1631950"/>
              </a:xfrm>
              <a:prstGeom prst="rect">
                <a:avLst/>
              </a:prstGeom>
            </p:spPr>
            <p:txBody>
              <a:bodyPr>
                <a:spAutoFit/>
              </a:bodyPr>
              <a:lstStyle/>
              <a:p>
                <a:pPr fontAlgn="auto">
                  <a:spcBef>
                    <a:spcPts val="0"/>
                  </a:spcBef>
                  <a:spcAft>
                    <a:spcPts val="0"/>
                  </a:spcAft>
                  <a:defRPr/>
                </a:pPr>
                <a:r>
                  <a:rPr lang="en-US" sz="1000" b="1" dirty="0">
                    <a:latin typeface="Times New Roman" pitchFamily="18" charset="0"/>
                    <a:cs typeface="Times New Roman" pitchFamily="18" charset="0"/>
                  </a:rPr>
                  <a:t>CF</a:t>
                </a:r>
                <a:r>
                  <a:rPr lang="en-US" sz="1000" b="1" baseline="-25000" dirty="0">
                    <a:latin typeface="Times New Roman" pitchFamily="18" charset="0"/>
                    <a:cs typeface="Times New Roman" pitchFamily="18" charset="0"/>
                  </a:rPr>
                  <a:t>2</a:t>
                </a:r>
                <a:r>
                  <a:rPr lang="en-US" sz="1000" b="1" dirty="0">
                    <a:latin typeface="Times New Roman" pitchFamily="18" charset="0"/>
                    <a:cs typeface="Times New Roman" pitchFamily="18" charset="0"/>
                  </a:rPr>
                  <a:t>Cl-CFH-CF</a:t>
                </a:r>
                <a:r>
                  <a:rPr lang="en-US" sz="1000" b="1" baseline="-25000" dirty="0">
                    <a:latin typeface="Times New Roman" pitchFamily="18" charset="0"/>
                    <a:cs typeface="Times New Roman" pitchFamily="18" charset="0"/>
                  </a:rPr>
                  <a:t>3</a:t>
                </a:r>
                <a:r>
                  <a:rPr lang="en-US" sz="1000" b="1" dirty="0">
                    <a:latin typeface="Times New Roman" pitchFamily="18" charset="0"/>
                    <a:cs typeface="Times New Roman" pitchFamily="18" charset="0"/>
                  </a:rPr>
                  <a:t>  </a:t>
                </a:r>
                <a:r>
                  <a:rPr lang="en-US" sz="1000" b="1" dirty="0">
                    <a:latin typeface="Times New Roman" pitchFamily="18" charset="0"/>
                    <a:cs typeface="Times New Roman" pitchFamily="18" charset="0"/>
                    <a:sym typeface="Symbol"/>
                  </a:rPr>
                  <a:t></a:t>
                </a:r>
                <a:r>
                  <a:rPr lang="en-US" sz="1000" b="1" dirty="0">
                    <a:latin typeface="Times New Roman" pitchFamily="18" charset="0"/>
                    <a:cs typeface="Times New Roman" pitchFamily="18" charset="0"/>
                  </a:rPr>
                  <a:t> CF</a:t>
                </a:r>
                <a:r>
                  <a:rPr lang="en-US" sz="1000" b="1" baseline="-25000" dirty="0">
                    <a:latin typeface="Times New Roman" pitchFamily="18" charset="0"/>
                    <a:cs typeface="Times New Roman" pitchFamily="18" charset="0"/>
                  </a:rPr>
                  <a:t>2</a:t>
                </a:r>
                <a:r>
                  <a:rPr lang="en-US" sz="1000" b="1" dirty="0">
                    <a:latin typeface="Times New Roman" pitchFamily="18" charset="0"/>
                    <a:cs typeface="Times New Roman" pitchFamily="18" charset="0"/>
                  </a:rPr>
                  <a:t>=CF-CF</a:t>
                </a:r>
                <a:r>
                  <a:rPr lang="en-US" sz="1000" b="1" baseline="-25000" dirty="0">
                    <a:latin typeface="Times New Roman" pitchFamily="18" charset="0"/>
                    <a:cs typeface="Times New Roman" pitchFamily="18" charset="0"/>
                  </a:rPr>
                  <a:t>3</a:t>
                </a:r>
                <a:r>
                  <a:rPr lang="en-US" sz="1000" b="1" dirty="0">
                    <a:latin typeface="Times New Roman" pitchFamily="18" charset="0"/>
                    <a:cs typeface="Times New Roman" pitchFamily="18" charset="0"/>
                  </a:rPr>
                  <a:t> + </a:t>
                </a:r>
                <a:r>
                  <a:rPr lang="en-US" sz="1000" b="1" dirty="0" err="1">
                    <a:latin typeface="Times New Roman" pitchFamily="18" charset="0"/>
                    <a:cs typeface="Times New Roman" pitchFamily="18" charset="0"/>
                  </a:rPr>
                  <a:t>HCl</a:t>
                </a:r>
                <a:r>
                  <a:rPr lang="en-US" sz="1000" b="1" dirty="0">
                    <a:latin typeface="Times New Roman" pitchFamily="18" charset="0"/>
                    <a:cs typeface="Times New Roman" pitchFamily="18" charset="0"/>
                  </a:rPr>
                  <a:t>   </a:t>
                </a:r>
                <a:r>
                  <a:rPr lang="en-US" sz="1000" dirty="0">
                    <a:latin typeface="Times New Roman" pitchFamily="18" charset="0"/>
                    <a:cs typeface="Times New Roman" pitchFamily="18" charset="0"/>
                  </a:rPr>
                  <a:t>[4]</a:t>
                </a:r>
              </a:p>
              <a:p>
                <a:pPr fontAlgn="auto">
                  <a:spcBef>
                    <a:spcPts val="0"/>
                  </a:spcBef>
                  <a:spcAft>
                    <a:spcPts val="0"/>
                  </a:spcAft>
                  <a:defRPr/>
                </a:pPr>
                <a:r>
                  <a:rPr lang="en-US" sz="1000" dirty="0">
                    <a:latin typeface="Times New Roman" pitchFamily="18" charset="0"/>
                    <a:cs typeface="Times New Roman" pitchFamily="18" charset="0"/>
                  </a:rPr>
                  <a:t>  (1-CHFP)	          (HFP)</a:t>
                </a:r>
              </a:p>
              <a:p>
                <a:pPr fontAlgn="auto">
                  <a:spcBef>
                    <a:spcPts val="0"/>
                  </a:spcBef>
                  <a:spcAft>
                    <a:spcPts val="0"/>
                  </a:spcAft>
                  <a:defRPr/>
                </a:pPr>
                <a:r>
                  <a:rPr lang="en-US" sz="1000" dirty="0">
                    <a:latin typeface="Times New Roman" pitchFamily="18" charset="0"/>
                    <a:cs typeface="Times New Roman" pitchFamily="18" charset="0"/>
                  </a:rPr>
                  <a:t>                    </a:t>
                </a:r>
                <a:r>
                  <a:rPr lang="en-US" sz="1000" b="1" dirty="0">
                    <a:latin typeface="Times New Roman" pitchFamily="18" charset="0"/>
                    <a:cs typeface="Times New Roman" pitchFamily="18" charset="0"/>
                    <a:sym typeface="Symbol"/>
                  </a:rPr>
                  <a:t></a:t>
                </a:r>
                <a:r>
                  <a:rPr lang="en-US" sz="1000" b="1" dirty="0">
                    <a:latin typeface="Times New Roman" pitchFamily="18" charset="0"/>
                    <a:cs typeface="Times New Roman" pitchFamily="18" charset="0"/>
                  </a:rPr>
                  <a:t> CF</a:t>
                </a:r>
                <a:r>
                  <a:rPr lang="en-US" sz="1000" b="1" baseline="-25000" dirty="0">
                    <a:latin typeface="Times New Roman" pitchFamily="18" charset="0"/>
                    <a:cs typeface="Times New Roman" pitchFamily="18" charset="0"/>
                  </a:rPr>
                  <a:t>3</a:t>
                </a:r>
                <a:r>
                  <a:rPr lang="en-US" sz="1000" b="1" dirty="0">
                    <a:latin typeface="Times New Roman" pitchFamily="18" charset="0"/>
                    <a:cs typeface="Times New Roman" pitchFamily="18" charset="0"/>
                  </a:rPr>
                  <a:t>-CClH-CF</a:t>
                </a:r>
                <a:r>
                  <a:rPr lang="en-US" sz="1000" b="1" baseline="-25000" dirty="0">
                    <a:latin typeface="Times New Roman" pitchFamily="18" charset="0"/>
                    <a:cs typeface="Times New Roman" pitchFamily="18" charset="0"/>
                  </a:rPr>
                  <a:t>3</a:t>
                </a:r>
                <a:r>
                  <a:rPr lang="en-US" sz="1000" b="1" dirty="0">
                    <a:latin typeface="Times New Roman" pitchFamily="18" charset="0"/>
                    <a:cs typeface="Times New Roman" pitchFamily="18" charset="0"/>
                  </a:rPr>
                  <a:t> (</a:t>
                </a:r>
                <a:r>
                  <a:rPr lang="en-US" sz="1000" dirty="0">
                    <a:latin typeface="Times New Roman" pitchFamily="18" charset="0"/>
                    <a:cs typeface="Times New Roman" pitchFamily="18" charset="0"/>
                  </a:rPr>
                  <a:t>2-CHFP) [5]</a:t>
                </a:r>
                <a:endParaRPr lang="en-US" sz="1000" b="1" dirty="0">
                  <a:latin typeface="Times New Roman" pitchFamily="18" charset="0"/>
                  <a:cs typeface="Times New Roman" pitchFamily="18" charset="0"/>
                </a:endParaRPr>
              </a:p>
              <a:p>
                <a:pPr fontAlgn="auto">
                  <a:spcBef>
                    <a:spcPts val="0"/>
                  </a:spcBef>
                  <a:spcAft>
                    <a:spcPts val="0"/>
                  </a:spcAft>
                  <a:defRPr/>
                </a:pPr>
                <a:r>
                  <a:rPr lang="en-US" sz="1000" b="1" dirty="0">
                    <a:solidFill>
                      <a:srgbClr val="FF0000"/>
                    </a:solidFill>
                    <a:latin typeface="Times New Roman" pitchFamily="18" charset="0"/>
                    <a:cs typeface="Times New Roman" pitchFamily="18" charset="0"/>
                  </a:rPr>
                  <a:t>Observations and Conclusions</a:t>
                </a:r>
                <a:r>
                  <a:rPr lang="en-US" sz="1000" b="1" dirty="0">
                    <a:latin typeface="Times New Roman" pitchFamily="18" charset="0"/>
                    <a:cs typeface="Times New Roman" pitchFamily="18" charset="0"/>
                  </a:rPr>
                  <a:t> </a:t>
                </a:r>
              </a:p>
              <a:p>
                <a:pPr marL="171450" indent="-171450" fontAlgn="auto">
                  <a:spcBef>
                    <a:spcPts val="0"/>
                  </a:spcBef>
                  <a:spcAft>
                    <a:spcPts val="0"/>
                  </a:spcAft>
                  <a:buFont typeface="Arial" pitchFamily="34" charset="0"/>
                  <a:buChar char="•"/>
                  <a:defRPr/>
                </a:pPr>
                <a:r>
                  <a:rPr lang="en-US" sz="1000" dirty="0">
                    <a:latin typeface="Times New Roman" pitchFamily="18" charset="0"/>
                    <a:cs typeface="Times New Roman" pitchFamily="18" charset="0"/>
                  </a:rPr>
                  <a:t>Major products: HFP and </a:t>
                </a:r>
                <a:r>
                  <a:rPr lang="en-US" sz="1000" dirty="0" err="1">
                    <a:latin typeface="Times New Roman" pitchFamily="18" charset="0"/>
                    <a:cs typeface="Times New Roman" pitchFamily="18" charset="0"/>
                  </a:rPr>
                  <a:t>HCl</a:t>
                </a:r>
                <a:r>
                  <a:rPr lang="en-US" sz="1000" dirty="0">
                    <a:latin typeface="Times New Roman" pitchFamily="18" charset="0"/>
                    <a:cs typeface="Times New Roman" pitchFamily="18" charset="0"/>
                  </a:rPr>
                  <a:t> </a:t>
                </a:r>
              </a:p>
              <a:p>
                <a:pPr marL="171450" indent="-171450" fontAlgn="auto">
                  <a:spcBef>
                    <a:spcPts val="0"/>
                  </a:spcBef>
                  <a:spcAft>
                    <a:spcPts val="0"/>
                  </a:spcAft>
                  <a:buFont typeface="Arial" pitchFamily="34" charset="0"/>
                  <a:buChar char="•"/>
                  <a:defRPr/>
                </a:pPr>
                <a:r>
                  <a:rPr lang="en-US" sz="1000" dirty="0">
                    <a:latin typeface="Times New Roman"/>
                    <a:cs typeface="Times New Roman"/>
                  </a:rPr>
                  <a:t>E</a:t>
                </a:r>
                <a:r>
                  <a:rPr lang="en-US" sz="1000" baseline="-25000" dirty="0">
                    <a:latin typeface="Times New Roman"/>
                    <a:cs typeface="Times New Roman"/>
                  </a:rPr>
                  <a:t>a</a:t>
                </a:r>
                <a:r>
                  <a:rPr lang="en-US" sz="1000" dirty="0">
                    <a:latin typeface="Times New Roman"/>
                    <a:cs typeface="Times New Roman"/>
                  </a:rPr>
                  <a:t>= 66.8 ±1.0 kcal/mol; log A=14.04 ± 0.23.</a:t>
                </a:r>
              </a:p>
              <a:p>
                <a:pPr marL="171450" indent="-171450" fontAlgn="auto">
                  <a:spcBef>
                    <a:spcPts val="0"/>
                  </a:spcBef>
                  <a:spcAft>
                    <a:spcPts val="0"/>
                  </a:spcAft>
                  <a:buFont typeface="Arial" pitchFamily="34" charset="0"/>
                  <a:buChar char="•"/>
                  <a:defRPr/>
                </a:pPr>
                <a:r>
                  <a:rPr lang="en-US" sz="1000" dirty="0">
                    <a:latin typeface="Times New Roman" pitchFamily="18" charset="0"/>
                    <a:cs typeface="Times New Roman" pitchFamily="18" charset="0"/>
                  </a:rPr>
                  <a:t>Absence of  detectable 2-CHFP up to</a:t>
                </a:r>
              </a:p>
              <a:p>
                <a:pPr fontAlgn="auto">
                  <a:spcBef>
                    <a:spcPts val="0"/>
                  </a:spcBef>
                  <a:spcAft>
                    <a:spcPts val="0"/>
                  </a:spcAft>
                  <a:defRPr/>
                </a:pPr>
                <a:r>
                  <a:rPr lang="en-US" sz="1000" dirty="0">
                    <a:latin typeface="Times New Roman" pitchFamily="18" charset="0"/>
                    <a:cs typeface="Times New Roman" pitchFamily="18" charset="0"/>
                  </a:rPr>
                  <a:t>&gt;20% conversion  leads to the conclusion </a:t>
                </a:r>
              </a:p>
              <a:p>
                <a:pPr fontAlgn="auto">
                  <a:spcBef>
                    <a:spcPts val="0"/>
                  </a:spcBef>
                  <a:spcAft>
                    <a:spcPts val="0"/>
                  </a:spcAft>
                  <a:defRPr/>
                </a:pPr>
                <a:r>
                  <a:rPr lang="en-US" sz="1000" i="1" dirty="0">
                    <a:latin typeface="Times New Roman" pitchFamily="18" charset="0"/>
                    <a:cs typeface="Times New Roman" pitchFamily="18" charset="0"/>
                  </a:rPr>
                  <a:t>that F/</a:t>
                </a:r>
                <a:r>
                  <a:rPr lang="en-US" sz="1000" i="1" dirty="0" err="1">
                    <a:latin typeface="Times New Roman" pitchFamily="18" charset="0"/>
                    <a:cs typeface="Times New Roman" pitchFamily="18" charset="0"/>
                  </a:rPr>
                  <a:t>Cl</a:t>
                </a:r>
                <a:r>
                  <a:rPr lang="en-US" sz="1000" i="1" dirty="0">
                    <a:latin typeface="Times New Roman" pitchFamily="18" charset="0"/>
                    <a:cs typeface="Times New Roman" pitchFamily="18" charset="0"/>
                  </a:rPr>
                  <a:t> exchange plays a negligible role </a:t>
                </a:r>
                <a:endParaRPr lang="en-US" sz="1000" dirty="0">
                  <a:latin typeface="Times New Roman" pitchFamily="18" charset="0"/>
                  <a:cs typeface="Times New Roman" pitchFamily="18" charset="0"/>
                </a:endParaRPr>
              </a:p>
              <a:p>
                <a:pPr fontAlgn="auto">
                  <a:spcBef>
                    <a:spcPts val="0"/>
                  </a:spcBef>
                  <a:spcAft>
                    <a:spcPts val="0"/>
                  </a:spcAft>
                  <a:defRPr/>
                </a:pPr>
                <a:r>
                  <a:rPr lang="en-US" sz="1000" i="1" dirty="0">
                    <a:latin typeface="Times New Roman" pitchFamily="18" charset="0"/>
                    <a:cs typeface="Times New Roman" pitchFamily="18" charset="0"/>
                  </a:rPr>
                  <a:t>in the elimination of </a:t>
                </a:r>
                <a:r>
                  <a:rPr lang="en-US" sz="1000" i="1" dirty="0" err="1">
                    <a:latin typeface="Times New Roman" pitchFamily="18" charset="0"/>
                    <a:cs typeface="Times New Roman" pitchFamily="18" charset="0"/>
                  </a:rPr>
                  <a:t>HCl</a:t>
                </a:r>
                <a:r>
                  <a:rPr lang="en-US" sz="1000" i="1" dirty="0">
                    <a:latin typeface="Times New Roman" pitchFamily="18" charset="0"/>
                    <a:cs typeface="Times New Roman" pitchFamily="18" charset="0"/>
                  </a:rPr>
                  <a:t> </a:t>
                </a:r>
                <a:endParaRPr lang="en-US" sz="1000" dirty="0">
                  <a:latin typeface="Times New Roman" pitchFamily="18" charset="0"/>
                  <a:cs typeface="Times New Roman" pitchFamily="18" charset="0"/>
                </a:endParaRPr>
              </a:p>
            </p:txBody>
          </p:sp>
          <p:grpSp>
            <p:nvGrpSpPr>
              <p:cNvPr id="37" name="Group 36"/>
              <p:cNvGrpSpPr/>
              <p:nvPr/>
            </p:nvGrpSpPr>
            <p:grpSpPr>
              <a:xfrm>
                <a:off x="652463" y="908050"/>
                <a:ext cx="8183562" cy="5272088"/>
                <a:chOff x="652463" y="908050"/>
                <a:chExt cx="8183562" cy="5272088"/>
              </a:xfrm>
            </p:grpSpPr>
            <p:grpSp>
              <p:nvGrpSpPr>
                <p:cNvPr id="28" name="Group 27"/>
                <p:cNvGrpSpPr/>
                <p:nvPr/>
              </p:nvGrpSpPr>
              <p:grpSpPr>
                <a:xfrm>
                  <a:off x="652463" y="908050"/>
                  <a:ext cx="2900362" cy="4794250"/>
                  <a:chOff x="652463" y="908050"/>
                  <a:chExt cx="2900362" cy="4794250"/>
                </a:xfrm>
              </p:grpSpPr>
              <p:sp>
                <p:nvSpPr>
                  <p:cNvPr id="3" name="Rectangle 2"/>
                  <p:cNvSpPr/>
                  <p:nvPr/>
                </p:nvSpPr>
                <p:spPr>
                  <a:xfrm>
                    <a:off x="652463" y="908050"/>
                    <a:ext cx="2881312" cy="2708275"/>
                  </a:xfrm>
                  <a:prstGeom prst="rect">
                    <a:avLst/>
                  </a:prstGeom>
                  <a:ln w="12700">
                    <a:solidFill>
                      <a:schemeClr val="accent1"/>
                    </a:solidFill>
                  </a:ln>
                </p:spPr>
                <p:txBody>
                  <a:bodyPr>
                    <a:spAutoFit/>
                  </a:bodyPr>
                  <a:lstStyle/>
                  <a:p>
                    <a:pPr fontAlgn="auto">
                      <a:spcBef>
                        <a:spcPts val="0"/>
                      </a:spcBef>
                      <a:spcAft>
                        <a:spcPts val="0"/>
                      </a:spcAft>
                      <a:defRPr/>
                    </a:pPr>
                    <a:r>
                      <a:rPr lang="en-US" sz="1000" b="1" dirty="0">
                        <a:solidFill>
                          <a:srgbClr val="FF0000"/>
                        </a:solidFill>
                        <a:latin typeface="Times New Roman" pitchFamily="18" charset="0"/>
                        <a:cs typeface="Times New Roman" pitchFamily="18" charset="0"/>
                      </a:rPr>
                      <a:t>Introduction</a:t>
                    </a:r>
                    <a:endParaRPr lang="en-US" sz="1000" dirty="0">
                      <a:solidFill>
                        <a:srgbClr val="FF0000"/>
                      </a:solidFill>
                      <a:latin typeface="Times New Roman" pitchFamily="18" charset="0"/>
                      <a:cs typeface="Times New Roman" pitchFamily="18" charset="0"/>
                    </a:endParaRPr>
                  </a:p>
                  <a:p>
                    <a:pPr marL="171450" indent="-171450" fontAlgn="auto">
                      <a:spcBef>
                        <a:spcPts val="0"/>
                      </a:spcBef>
                      <a:spcAft>
                        <a:spcPts val="0"/>
                      </a:spcAft>
                      <a:buFont typeface="Arial"/>
                      <a:buChar char="•"/>
                      <a:defRPr/>
                    </a:pPr>
                    <a:r>
                      <a:rPr lang="en-US" sz="1000" dirty="0">
                        <a:latin typeface="Times New Roman" pitchFamily="18" charset="0"/>
                        <a:cs typeface="Times New Roman" pitchFamily="18" charset="0"/>
                      </a:rPr>
                      <a:t>Principal </a:t>
                    </a:r>
                    <a:r>
                      <a:rPr lang="en-US" sz="1000" dirty="0" err="1">
                        <a:latin typeface="Times New Roman" pitchFamily="18" charset="0"/>
                        <a:cs typeface="Times New Roman" pitchFamily="18" charset="0"/>
                      </a:rPr>
                      <a:t>unimolecular</a:t>
                    </a:r>
                    <a:r>
                      <a:rPr lang="en-US" sz="1000" dirty="0">
                        <a:latin typeface="Times New Roman" pitchFamily="18" charset="0"/>
                        <a:cs typeface="Times New Roman" pitchFamily="18" charset="0"/>
                      </a:rPr>
                      <a:t> decomposition process for HCFC is 1,2-HX elimination; </a:t>
                    </a:r>
                  </a:p>
                  <a:p>
                    <a:pPr marL="171450" indent="-171450" fontAlgn="auto">
                      <a:spcBef>
                        <a:spcPts val="0"/>
                      </a:spcBef>
                      <a:spcAft>
                        <a:spcPts val="0"/>
                      </a:spcAft>
                      <a:buFont typeface="Arial"/>
                      <a:buChar char="•"/>
                      <a:defRPr/>
                    </a:pPr>
                    <a:r>
                      <a:rPr lang="en-US" sz="1000" dirty="0" err="1">
                        <a:latin typeface="Times New Roman" pitchFamily="18" charset="0"/>
                        <a:cs typeface="Times New Roman" pitchFamily="18" charset="0"/>
                      </a:rPr>
                      <a:t>HCl</a:t>
                    </a:r>
                    <a:r>
                      <a:rPr lang="en-US" sz="1000" dirty="0">
                        <a:latin typeface="Times New Roman" pitchFamily="18" charset="0"/>
                        <a:cs typeface="Times New Roman" pitchFamily="18" charset="0"/>
                      </a:rPr>
                      <a:t>  loss favored over HF loss. </a:t>
                    </a:r>
                  </a:p>
                  <a:p>
                    <a:pPr marL="171450" indent="-171450" fontAlgn="auto">
                      <a:spcBef>
                        <a:spcPts val="0"/>
                      </a:spcBef>
                      <a:spcAft>
                        <a:spcPts val="0"/>
                      </a:spcAft>
                      <a:buFont typeface="Arial"/>
                      <a:buChar char="•"/>
                      <a:defRPr/>
                    </a:pPr>
                    <a:r>
                      <a:rPr lang="en-US" sz="1000" dirty="0">
                        <a:latin typeface="Times New Roman" pitchFamily="18" charset="0"/>
                        <a:cs typeface="Times New Roman" pitchFamily="18" charset="0"/>
                      </a:rPr>
                      <a:t>For HCFCs with an H and a </a:t>
                    </a:r>
                    <a:r>
                      <a:rPr lang="en-US" sz="1000" dirty="0" err="1">
                        <a:latin typeface="Times New Roman" pitchFamily="18" charset="0"/>
                        <a:cs typeface="Times New Roman" pitchFamily="18" charset="0"/>
                      </a:rPr>
                      <a:t>Cl</a:t>
                    </a:r>
                    <a:r>
                      <a:rPr lang="en-US" sz="1000" dirty="0">
                        <a:latin typeface="Times New Roman" pitchFamily="18" charset="0"/>
                        <a:cs typeface="Times New Roman" pitchFamily="18" charset="0"/>
                      </a:rPr>
                      <a:t> atom on the same C atom a novel mechanism, </a:t>
                    </a:r>
                    <a:r>
                      <a:rPr lang="en-US" sz="1000" i="1" dirty="0" err="1">
                        <a:latin typeface="Times New Roman" pitchFamily="18" charset="0"/>
                        <a:cs typeface="Times New Roman" pitchFamily="18" charset="0"/>
                      </a:rPr>
                      <a:t>intramolecular</a:t>
                    </a:r>
                    <a:r>
                      <a:rPr lang="en-US" sz="1000" i="1" dirty="0">
                        <a:latin typeface="Times New Roman" pitchFamily="18" charset="0"/>
                        <a:cs typeface="Times New Roman" pitchFamily="18" charset="0"/>
                      </a:rPr>
                      <a:t> </a:t>
                    </a:r>
                    <a:r>
                      <a:rPr lang="en-US" sz="1000" i="1" dirty="0" err="1">
                        <a:latin typeface="Times New Roman" pitchFamily="18" charset="0"/>
                        <a:cs typeface="Times New Roman" pitchFamily="18" charset="0"/>
                      </a:rPr>
                      <a:t>Cl</a:t>
                    </a:r>
                    <a:r>
                      <a:rPr lang="en-US" sz="1000" i="1" dirty="0">
                        <a:latin typeface="Times New Roman" pitchFamily="18" charset="0"/>
                        <a:cs typeface="Times New Roman" pitchFamily="18" charset="0"/>
                      </a:rPr>
                      <a:t>/F exchange between two neighboring C’s followed by the normal 1,2-HX elimination</a:t>
                    </a:r>
                    <a:r>
                      <a:rPr lang="en-US" sz="1000" dirty="0">
                        <a:latin typeface="Times New Roman" pitchFamily="18" charset="0"/>
                        <a:cs typeface="Times New Roman" pitchFamily="18" charset="0"/>
                      </a:rPr>
                      <a:t>, has been used to explain the production of </a:t>
                    </a:r>
                    <a:r>
                      <a:rPr lang="en-US" sz="1000" dirty="0" err="1">
                        <a:latin typeface="Times New Roman" pitchFamily="18" charset="0"/>
                        <a:cs typeface="Times New Roman" pitchFamily="18" charset="0"/>
                      </a:rPr>
                      <a:t>HCl</a:t>
                    </a:r>
                    <a:r>
                      <a:rPr lang="en-US" sz="1000" dirty="0">
                        <a:latin typeface="Times New Roman" pitchFamily="18" charset="0"/>
                        <a:cs typeface="Times New Roman" pitchFamily="18" charset="0"/>
                      </a:rPr>
                      <a:t> [Heard, G.L. ; Holmes, B. E. </a:t>
                    </a:r>
                    <a:r>
                      <a:rPr lang="en-US" sz="1000" i="1" dirty="0">
                        <a:latin typeface="Times New Roman" pitchFamily="18" charset="0"/>
                        <a:cs typeface="Times New Roman" pitchFamily="18" charset="0"/>
                      </a:rPr>
                      <a:t>J. Phys. Chem. A </a:t>
                    </a:r>
                    <a:r>
                      <a:rPr lang="en-US" sz="1000" b="1" dirty="0">
                        <a:latin typeface="Times New Roman" pitchFamily="18" charset="0"/>
                        <a:cs typeface="Times New Roman" pitchFamily="18" charset="0"/>
                      </a:rPr>
                      <a:t>2001</a:t>
                    </a:r>
                    <a:r>
                      <a:rPr lang="en-US" sz="1000" i="1" dirty="0">
                        <a:latin typeface="Times New Roman" pitchFamily="18" charset="0"/>
                        <a:cs typeface="Times New Roman" pitchFamily="18" charset="0"/>
                      </a:rPr>
                      <a:t>, 105, 1622-1625 and a number of others</a:t>
                    </a:r>
                    <a:r>
                      <a:rPr lang="en-US" sz="1000" dirty="0">
                        <a:latin typeface="Times New Roman" pitchFamily="18" charset="0"/>
                        <a:cs typeface="Times New Roman" pitchFamily="18" charset="0"/>
                      </a:rPr>
                      <a:t>]</a:t>
                    </a:r>
                  </a:p>
                  <a:p>
                    <a:pPr marL="171450" indent="-171450" fontAlgn="auto">
                      <a:spcBef>
                        <a:spcPts val="0"/>
                      </a:spcBef>
                      <a:spcAft>
                        <a:spcPts val="0"/>
                      </a:spcAft>
                      <a:buFont typeface="Arial"/>
                      <a:buChar char="•"/>
                      <a:defRPr/>
                    </a:pPr>
                    <a:endParaRPr lang="en-US" sz="1000" dirty="0">
                      <a:latin typeface="Times New Roman" pitchFamily="18" charset="0"/>
                      <a:cs typeface="Times New Roman" pitchFamily="18" charset="0"/>
                    </a:endParaRPr>
                  </a:p>
                  <a:p>
                    <a:pPr marL="171450" indent="-171450" fontAlgn="auto">
                      <a:spcBef>
                        <a:spcPts val="0"/>
                      </a:spcBef>
                      <a:spcAft>
                        <a:spcPts val="0"/>
                      </a:spcAft>
                      <a:buFont typeface="Arial"/>
                      <a:buChar char="•"/>
                      <a:defRPr/>
                    </a:pPr>
                    <a:endParaRPr lang="en-US" sz="1000" dirty="0">
                      <a:latin typeface="Times New Roman" pitchFamily="18" charset="0"/>
                      <a:cs typeface="Times New Roman" pitchFamily="18" charset="0"/>
                    </a:endParaRPr>
                  </a:p>
                  <a:p>
                    <a:pPr marL="171450" indent="-171450" fontAlgn="auto">
                      <a:spcBef>
                        <a:spcPts val="0"/>
                      </a:spcBef>
                      <a:spcAft>
                        <a:spcPts val="0"/>
                      </a:spcAft>
                      <a:buFont typeface="Arial"/>
                      <a:buChar char="•"/>
                      <a:defRPr/>
                    </a:pPr>
                    <a:endParaRPr lang="en-US" sz="1000" dirty="0">
                      <a:latin typeface="Times New Roman" pitchFamily="18" charset="0"/>
                      <a:cs typeface="Times New Roman" pitchFamily="18" charset="0"/>
                    </a:endParaRPr>
                  </a:p>
                  <a:p>
                    <a:pPr marL="171450" indent="-171450" fontAlgn="auto">
                      <a:spcBef>
                        <a:spcPts val="0"/>
                      </a:spcBef>
                      <a:spcAft>
                        <a:spcPts val="0"/>
                      </a:spcAft>
                      <a:defRPr/>
                    </a:pPr>
                    <a:endParaRPr lang="en-US" sz="1000" dirty="0">
                      <a:latin typeface="Times New Roman" pitchFamily="18" charset="0"/>
                      <a:cs typeface="Times New Roman" pitchFamily="18" charset="0"/>
                    </a:endParaRPr>
                  </a:p>
                  <a:p>
                    <a:pPr marL="171450" indent="-171450" fontAlgn="auto">
                      <a:spcBef>
                        <a:spcPts val="0"/>
                      </a:spcBef>
                      <a:spcAft>
                        <a:spcPts val="0"/>
                      </a:spcAft>
                      <a:buFont typeface="Arial"/>
                      <a:buChar char="•"/>
                      <a:defRPr/>
                    </a:pPr>
                    <a:r>
                      <a:rPr lang="en-US" sz="1000" dirty="0">
                        <a:latin typeface="Times New Roman" pitchFamily="18" charset="0"/>
                        <a:cs typeface="Times New Roman" pitchFamily="18" charset="0"/>
                      </a:rPr>
                      <a:t>No direct calculations of the </a:t>
                    </a:r>
                    <a:r>
                      <a:rPr lang="en-US" sz="1000" dirty="0" err="1">
                        <a:latin typeface="Times New Roman" pitchFamily="18" charset="0"/>
                        <a:cs typeface="Times New Roman" pitchFamily="18" charset="0"/>
                      </a:rPr>
                      <a:t>HCl</a:t>
                    </a:r>
                    <a:r>
                      <a:rPr lang="en-US" sz="1000" dirty="0">
                        <a:latin typeface="Times New Roman" pitchFamily="18" charset="0"/>
                        <a:cs typeface="Times New Roman" pitchFamily="18" charset="0"/>
                      </a:rPr>
                      <a:t> elimination Arrhenius parameters have been reported.</a:t>
                    </a:r>
                  </a:p>
                </p:txBody>
              </p:sp>
              <p:sp>
                <p:nvSpPr>
                  <p:cNvPr id="5" name="Rectangle 4"/>
                  <p:cNvSpPr/>
                  <p:nvPr/>
                </p:nvSpPr>
                <p:spPr>
                  <a:xfrm>
                    <a:off x="671513" y="3240088"/>
                    <a:ext cx="2881312" cy="2462212"/>
                  </a:xfrm>
                  <a:prstGeom prst="rect">
                    <a:avLst/>
                  </a:prstGeom>
                </p:spPr>
                <p:txBody>
                  <a:bodyPr>
                    <a:spAutoFit/>
                  </a:bodyPr>
                  <a:lstStyle/>
                  <a:p>
                    <a:pPr fontAlgn="auto">
                      <a:spcBef>
                        <a:spcPts val="0"/>
                      </a:spcBef>
                      <a:spcAft>
                        <a:spcPts val="0"/>
                      </a:spcAft>
                      <a:defRPr/>
                    </a:pPr>
                    <a:endParaRPr lang="en-US" sz="2400" b="1" dirty="0">
                      <a:latin typeface="Palatino"/>
                      <a:cs typeface="Times New Roman" pitchFamily="18" charset="0"/>
                    </a:endParaRPr>
                  </a:p>
                  <a:p>
                    <a:pPr fontAlgn="auto">
                      <a:spcBef>
                        <a:spcPts val="0"/>
                      </a:spcBef>
                      <a:spcAft>
                        <a:spcPts val="0"/>
                      </a:spcAft>
                      <a:defRPr/>
                    </a:pPr>
                    <a:r>
                      <a:rPr lang="en-US" sz="1000" b="1" dirty="0">
                        <a:solidFill>
                          <a:srgbClr val="FF0000"/>
                        </a:solidFill>
                        <a:latin typeface="Times New Roman" pitchFamily="18" charset="0"/>
                        <a:cs typeface="Times New Roman" pitchFamily="18" charset="0"/>
                      </a:rPr>
                      <a:t>Objectives</a:t>
                    </a:r>
                    <a:endParaRPr lang="en-US" sz="1000" dirty="0">
                      <a:solidFill>
                        <a:srgbClr val="FF0000"/>
                      </a:solidFill>
                      <a:latin typeface="Times New Roman" pitchFamily="18" charset="0"/>
                      <a:cs typeface="Times New Roman" pitchFamily="18" charset="0"/>
                    </a:endParaRPr>
                  </a:p>
                  <a:p>
                    <a:pPr marL="171450" indent="-171450" fontAlgn="auto">
                      <a:spcBef>
                        <a:spcPts val="0"/>
                      </a:spcBef>
                      <a:spcAft>
                        <a:spcPts val="0"/>
                      </a:spcAft>
                      <a:buFont typeface="Arial"/>
                      <a:buChar char="•"/>
                      <a:defRPr/>
                    </a:pPr>
                    <a:r>
                      <a:rPr lang="en-US" sz="1000" dirty="0">
                        <a:latin typeface="Times New Roman" pitchFamily="18" charset="0"/>
                        <a:cs typeface="Times New Roman" pitchFamily="18" charset="0"/>
                      </a:rPr>
                      <a:t>Study thermal kinetics of </a:t>
                    </a:r>
                    <a:r>
                      <a:rPr lang="en-US" sz="1000" dirty="0" err="1">
                        <a:latin typeface="Times New Roman" pitchFamily="18" charset="0"/>
                        <a:cs typeface="Times New Roman" pitchFamily="18" charset="0"/>
                      </a:rPr>
                      <a:t>HCl</a:t>
                    </a:r>
                    <a:r>
                      <a:rPr lang="en-US" sz="1000" dirty="0">
                        <a:latin typeface="Times New Roman" pitchFamily="18" charset="0"/>
                        <a:cs typeface="Times New Roman" pitchFamily="18" charset="0"/>
                      </a:rPr>
                      <a:t> elimination from pairs of isomeric CFHCs, one with H and </a:t>
                    </a:r>
                    <a:r>
                      <a:rPr lang="en-US" sz="1000" dirty="0" err="1">
                        <a:latin typeface="Times New Roman" pitchFamily="18" charset="0"/>
                        <a:cs typeface="Times New Roman" pitchFamily="18" charset="0"/>
                      </a:rPr>
                      <a:t>Cl</a:t>
                    </a:r>
                    <a:r>
                      <a:rPr lang="en-US" sz="1000" dirty="0">
                        <a:latin typeface="Times New Roman" pitchFamily="18" charset="0"/>
                        <a:cs typeface="Times New Roman" pitchFamily="18" charset="0"/>
                      </a:rPr>
                      <a:t> on the same C-atom, and one with H and </a:t>
                    </a:r>
                    <a:r>
                      <a:rPr lang="en-US" sz="1000" dirty="0" err="1">
                        <a:latin typeface="Times New Roman" pitchFamily="18" charset="0"/>
                        <a:cs typeface="Times New Roman" pitchFamily="18" charset="0"/>
                      </a:rPr>
                      <a:t>Cl</a:t>
                    </a:r>
                    <a:r>
                      <a:rPr lang="en-US" sz="1000" dirty="0">
                        <a:latin typeface="Times New Roman" pitchFamily="18" charset="0"/>
                        <a:cs typeface="Times New Roman" pitchFamily="18" charset="0"/>
                      </a:rPr>
                      <a:t> attached to two neighboring C atoms</a:t>
                    </a:r>
                  </a:p>
                  <a:p>
                    <a:pPr marL="171450" indent="-171450" fontAlgn="auto">
                      <a:spcBef>
                        <a:spcPts val="0"/>
                      </a:spcBef>
                      <a:spcAft>
                        <a:spcPts val="0"/>
                      </a:spcAft>
                      <a:buFont typeface="Arial"/>
                      <a:buChar char="•"/>
                      <a:defRPr/>
                    </a:pPr>
                    <a:r>
                      <a:rPr lang="en-US" sz="1000" dirty="0">
                        <a:latin typeface="Times New Roman" pitchFamily="18" charset="0"/>
                        <a:cs typeface="Times New Roman" pitchFamily="18" charset="0"/>
                      </a:rPr>
                      <a:t>Determine Arrhenius parameters for these HX-elimination reactions</a:t>
                    </a:r>
                  </a:p>
                  <a:p>
                    <a:pPr marL="171450" indent="-171450" fontAlgn="auto">
                      <a:spcBef>
                        <a:spcPts val="0"/>
                      </a:spcBef>
                      <a:spcAft>
                        <a:spcPts val="0"/>
                      </a:spcAft>
                      <a:buFont typeface="Arial"/>
                      <a:buChar char="•"/>
                      <a:defRPr/>
                    </a:pPr>
                    <a:r>
                      <a:rPr lang="en-US" sz="1000" dirty="0">
                        <a:latin typeface="Times New Roman" pitchFamily="18" charset="0"/>
                        <a:cs typeface="Times New Roman" pitchFamily="18" charset="0"/>
                      </a:rPr>
                      <a:t>Look for evidence of </a:t>
                    </a:r>
                    <a:r>
                      <a:rPr lang="en-US" sz="1000" dirty="0" err="1">
                        <a:latin typeface="Times New Roman" pitchFamily="18" charset="0"/>
                        <a:cs typeface="Times New Roman" pitchFamily="18" charset="0"/>
                      </a:rPr>
                      <a:t>unimolecular</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isomerization</a:t>
                    </a:r>
                    <a:r>
                      <a:rPr lang="en-US" sz="1000" dirty="0">
                        <a:latin typeface="Times New Roman" pitchFamily="18" charset="0"/>
                        <a:cs typeface="Times New Roman" pitchFamily="18" charset="0"/>
                      </a:rPr>
                      <a:t> that would confirm the proposed F/</a:t>
                    </a:r>
                    <a:r>
                      <a:rPr lang="en-US" sz="1000" dirty="0" err="1">
                        <a:latin typeface="Times New Roman" pitchFamily="18" charset="0"/>
                        <a:cs typeface="Times New Roman" pitchFamily="18" charset="0"/>
                      </a:rPr>
                      <a:t>Cl</a:t>
                    </a:r>
                    <a:r>
                      <a:rPr lang="en-US" sz="1000" dirty="0">
                        <a:latin typeface="Times New Roman" pitchFamily="18" charset="0"/>
                        <a:cs typeface="Times New Roman" pitchFamily="18" charset="0"/>
                      </a:rPr>
                      <a:t> exchange reaction</a:t>
                    </a:r>
                  </a:p>
                  <a:p>
                    <a:pPr fontAlgn="auto">
                      <a:spcBef>
                        <a:spcPts val="0"/>
                      </a:spcBef>
                      <a:spcAft>
                        <a:spcPts val="0"/>
                      </a:spcAft>
                      <a:defRPr/>
                    </a:pPr>
                    <a:r>
                      <a:rPr lang="en-US" sz="1000" b="1" dirty="0">
                        <a:solidFill>
                          <a:srgbClr val="FF0000"/>
                        </a:solidFill>
                        <a:latin typeface="Times New Roman" pitchFamily="18" charset="0"/>
                        <a:cs typeface="Times New Roman" pitchFamily="18" charset="0"/>
                      </a:rPr>
                      <a:t>Techniques used</a:t>
                    </a:r>
                  </a:p>
                  <a:p>
                    <a:pPr marL="171450" indent="-171450" fontAlgn="auto">
                      <a:spcBef>
                        <a:spcPts val="0"/>
                      </a:spcBef>
                      <a:spcAft>
                        <a:spcPts val="0"/>
                      </a:spcAft>
                      <a:buFont typeface="Arial"/>
                      <a:buChar char="•"/>
                      <a:defRPr/>
                    </a:pPr>
                    <a:r>
                      <a:rPr lang="en-US" sz="1000" dirty="0">
                        <a:solidFill>
                          <a:srgbClr val="000000"/>
                        </a:solidFill>
                        <a:latin typeface="Times New Roman" pitchFamily="18" charset="0"/>
                        <a:cs typeface="Times New Roman" pitchFamily="18" charset="0"/>
                      </a:rPr>
                      <a:t>Shock tube and static reactor for heating samples</a:t>
                    </a:r>
                  </a:p>
                  <a:p>
                    <a:pPr marL="171450" indent="-171450" fontAlgn="auto">
                      <a:spcBef>
                        <a:spcPts val="0"/>
                      </a:spcBef>
                      <a:spcAft>
                        <a:spcPts val="0"/>
                      </a:spcAft>
                      <a:buFont typeface="Arial"/>
                      <a:buChar char="•"/>
                      <a:defRPr/>
                    </a:pPr>
                    <a:r>
                      <a:rPr lang="en-US" sz="1000" dirty="0">
                        <a:solidFill>
                          <a:srgbClr val="000000"/>
                        </a:solidFill>
                        <a:latin typeface="Times New Roman" pitchFamily="18" charset="0"/>
                        <a:cs typeface="Times New Roman" pitchFamily="18" charset="0"/>
                      </a:rPr>
                      <a:t>GC and MS for product mixture analysis</a:t>
                    </a:r>
                    <a:endParaRPr lang="en-US" sz="1000" dirty="0">
                      <a:latin typeface="+mn-lt"/>
                    </a:endParaRPr>
                  </a:p>
                </p:txBody>
              </p:sp>
            </p:grpSp>
            <p:sp>
              <p:nvSpPr>
                <p:cNvPr id="15382" name="Rectangle 22"/>
                <p:cNvSpPr>
                  <a:spLocks noChangeArrowheads="1"/>
                </p:cNvSpPr>
                <p:nvPr/>
              </p:nvSpPr>
              <p:spPr bwMode="auto">
                <a:xfrm>
                  <a:off x="6410325" y="3187700"/>
                  <a:ext cx="2425700" cy="862013"/>
                </a:xfrm>
                <a:prstGeom prst="rect">
                  <a:avLst/>
                </a:prstGeom>
                <a:noFill/>
                <a:ln w="9525">
                  <a:noFill/>
                  <a:miter lim="800000"/>
                  <a:headEnd/>
                  <a:tailEnd/>
                </a:ln>
              </p:spPr>
              <p:txBody>
                <a:bodyPr>
                  <a:spAutoFit/>
                </a:bodyPr>
                <a:lstStyle/>
                <a:p>
                  <a:r>
                    <a:rPr lang="en-US" sz="1000" dirty="0">
                      <a:latin typeface="Times New Roman" pitchFamily="18" charset="0"/>
                      <a:cs typeface="Times New Roman" pitchFamily="18" charset="0"/>
                    </a:rPr>
                    <a:t>Despite the lower energy barrier </a:t>
                  </a:r>
                </a:p>
                <a:p>
                  <a:r>
                    <a:rPr lang="en-US" sz="1000" dirty="0">
                      <a:latin typeface="Times New Roman" pitchFamily="18" charset="0"/>
                      <a:cs typeface="Times New Roman" pitchFamily="18" charset="0"/>
                    </a:rPr>
                    <a:t>for the F/</a:t>
                  </a:r>
                  <a:r>
                    <a:rPr lang="en-US" sz="1000" dirty="0" err="1">
                      <a:latin typeface="Times New Roman" pitchFamily="18" charset="0"/>
                      <a:cs typeface="Times New Roman" pitchFamily="18" charset="0"/>
                    </a:rPr>
                    <a:t>Cl</a:t>
                  </a:r>
                  <a:r>
                    <a:rPr lang="en-US" sz="1000" dirty="0">
                      <a:latin typeface="Times New Roman" pitchFamily="18" charset="0"/>
                      <a:cs typeface="Times New Roman" pitchFamily="18" charset="0"/>
                    </a:rPr>
                    <a:t> exchange  to produce 2-CTFE from 1-CTFE </a:t>
                  </a:r>
                  <a:r>
                    <a:rPr lang="en-US" sz="1000" dirty="0" err="1">
                      <a:latin typeface="Times New Roman" pitchFamily="18" charset="0"/>
                      <a:cs typeface="Times New Roman" pitchFamily="18" charset="0"/>
                    </a:rPr>
                    <a:t>vs</a:t>
                  </a:r>
                  <a:r>
                    <a:rPr lang="en-US" sz="1000" dirty="0">
                      <a:latin typeface="Times New Roman" pitchFamily="18" charset="0"/>
                      <a:cs typeface="Times New Roman" pitchFamily="18" charset="0"/>
                    </a:rPr>
                    <a:t> </a:t>
                  </a:r>
                  <a:r>
                    <a:rPr lang="en-US" sz="1000" dirty="0" err="1">
                      <a:latin typeface="Times New Roman" pitchFamily="18" charset="0"/>
                      <a:cs typeface="Times New Roman" pitchFamily="18" charset="0"/>
                    </a:rPr>
                    <a:t>HCl</a:t>
                  </a:r>
                  <a:r>
                    <a:rPr lang="en-US" sz="1000" dirty="0">
                      <a:latin typeface="Times New Roman" pitchFamily="18" charset="0"/>
                      <a:cs typeface="Times New Roman" pitchFamily="18" charset="0"/>
                    </a:rPr>
                    <a:t> elimination, we do not detect the formation of the more stable 2-CTFE </a:t>
                  </a:r>
                </a:p>
              </p:txBody>
            </p:sp>
            <p:grpSp>
              <p:nvGrpSpPr>
                <p:cNvPr id="35" name="Group 34"/>
                <p:cNvGrpSpPr/>
                <p:nvPr/>
              </p:nvGrpSpPr>
              <p:grpSpPr>
                <a:xfrm>
                  <a:off x="3597275" y="908050"/>
                  <a:ext cx="5176838" cy="5272088"/>
                  <a:chOff x="3597275" y="908050"/>
                  <a:chExt cx="5176838" cy="5272088"/>
                </a:xfrm>
              </p:grpSpPr>
              <p:grpSp>
                <p:nvGrpSpPr>
                  <p:cNvPr id="29" name="Group 28"/>
                  <p:cNvGrpSpPr/>
                  <p:nvPr/>
                </p:nvGrpSpPr>
                <p:grpSpPr>
                  <a:xfrm>
                    <a:off x="3597275" y="908050"/>
                    <a:ext cx="5176838" cy="3323987"/>
                    <a:chOff x="3597275" y="908050"/>
                    <a:chExt cx="5176838" cy="3323987"/>
                  </a:xfrm>
                </p:grpSpPr>
                <p:sp>
                  <p:nvSpPr>
                    <p:cNvPr id="9" name="Rectangle 8"/>
                    <p:cNvSpPr/>
                    <p:nvPr/>
                  </p:nvSpPr>
                  <p:spPr>
                    <a:xfrm>
                      <a:off x="3597275" y="908050"/>
                      <a:ext cx="2909888" cy="3323987"/>
                    </a:xfrm>
                    <a:prstGeom prst="rect">
                      <a:avLst/>
                    </a:prstGeom>
                  </p:spPr>
                  <p:txBody>
                    <a:bodyPr rIns="228600">
                      <a:spAutoFit/>
                    </a:bodyPr>
                    <a:lstStyle/>
                    <a:p>
                      <a:r>
                        <a:rPr lang="en-US" sz="1000" b="1" dirty="0">
                          <a:solidFill>
                            <a:srgbClr val="FF0000"/>
                          </a:solidFill>
                          <a:latin typeface="Times New Roman" pitchFamily="18" charset="0"/>
                          <a:cs typeface="Times New Roman" pitchFamily="18" charset="0"/>
                        </a:rPr>
                        <a:t>Reactions Studied</a:t>
                      </a:r>
                      <a:r>
                        <a:rPr lang="en-US" sz="1000" dirty="0">
                          <a:solidFill>
                            <a:srgbClr val="FF0000"/>
                          </a:solidFill>
                          <a:latin typeface="Times New Roman" pitchFamily="18" charset="0"/>
                          <a:cs typeface="Times New Roman" pitchFamily="18" charset="0"/>
                        </a:rPr>
                        <a:t>  (</a:t>
                      </a:r>
                      <a:r>
                        <a:rPr lang="en-US" sz="1000" b="1" dirty="0">
                          <a:solidFill>
                            <a:srgbClr val="FF0000"/>
                          </a:solidFill>
                          <a:latin typeface="Times New Roman" pitchFamily="18" charset="0"/>
                          <a:cs typeface="Times New Roman" pitchFamily="18" charset="0"/>
                        </a:rPr>
                        <a:t>Set 1</a:t>
                      </a:r>
                      <a:r>
                        <a:rPr lang="en-US" sz="1000" dirty="0">
                          <a:solidFill>
                            <a:srgbClr val="FF0000"/>
                          </a:solidFill>
                          <a:latin typeface="Times New Roman" pitchFamily="18" charset="0"/>
                          <a:cs typeface="Times New Roman" pitchFamily="18" charset="0"/>
                        </a:rPr>
                        <a:t>)</a:t>
                      </a:r>
                    </a:p>
                    <a:p>
                      <a:r>
                        <a:rPr lang="en-US" sz="1000" b="1" dirty="0">
                          <a:latin typeface="Times New Roman" pitchFamily="18" charset="0"/>
                          <a:cs typeface="Times New Roman" pitchFamily="18" charset="0"/>
                        </a:rPr>
                        <a:t>CF</a:t>
                      </a:r>
                      <a:r>
                        <a:rPr lang="en-US" sz="1000" b="1" baseline="-25000" dirty="0">
                          <a:latin typeface="Times New Roman" pitchFamily="18" charset="0"/>
                          <a:cs typeface="Times New Roman" pitchFamily="18" charset="0"/>
                        </a:rPr>
                        <a:t>2</a:t>
                      </a:r>
                      <a:r>
                        <a:rPr lang="en-US" sz="1000" b="1" dirty="0">
                          <a:latin typeface="Times New Roman" pitchFamily="18" charset="0"/>
                          <a:cs typeface="Times New Roman" pitchFamily="18" charset="0"/>
                        </a:rPr>
                        <a:t>Cl-CF</a:t>
                      </a:r>
                      <a:r>
                        <a:rPr lang="en-US" sz="1000" b="1" baseline="-25000" dirty="0">
                          <a:latin typeface="Times New Roman" pitchFamily="18" charset="0"/>
                          <a:cs typeface="Times New Roman" pitchFamily="18" charset="0"/>
                        </a:rPr>
                        <a:t>2</a:t>
                      </a:r>
                      <a:r>
                        <a:rPr lang="en-US" sz="1000" b="1" dirty="0">
                          <a:latin typeface="Times New Roman" pitchFamily="18" charset="0"/>
                          <a:cs typeface="Times New Roman" pitchFamily="18" charset="0"/>
                        </a:rPr>
                        <a:t>H  </a:t>
                      </a:r>
                      <a:r>
                        <a:rPr lang="en-US" sz="1000" b="1" dirty="0">
                          <a:latin typeface="Times New Roman" pitchFamily="18" charset="0"/>
                          <a:cs typeface="Times New Roman" pitchFamily="18" charset="0"/>
                          <a:sym typeface="Symbol" pitchFamily="18" charset="2"/>
                        </a:rPr>
                        <a:t></a:t>
                      </a:r>
                      <a:r>
                        <a:rPr lang="en-US" sz="1000" b="1" dirty="0">
                          <a:latin typeface="Times New Roman" pitchFamily="18" charset="0"/>
                          <a:cs typeface="Times New Roman" pitchFamily="18" charset="0"/>
                        </a:rPr>
                        <a:t> CF</a:t>
                      </a:r>
                      <a:r>
                        <a:rPr lang="en-US" sz="1000" b="1" baseline="-25000" dirty="0">
                          <a:latin typeface="Times New Roman" pitchFamily="18" charset="0"/>
                          <a:cs typeface="Times New Roman" pitchFamily="18" charset="0"/>
                        </a:rPr>
                        <a:t>2</a:t>
                      </a:r>
                      <a:r>
                        <a:rPr lang="en-US" sz="1000" b="1" dirty="0">
                          <a:latin typeface="Times New Roman" pitchFamily="18" charset="0"/>
                          <a:cs typeface="Times New Roman" pitchFamily="18" charset="0"/>
                        </a:rPr>
                        <a:t>=CF</a:t>
                      </a:r>
                      <a:r>
                        <a:rPr lang="en-US" sz="1000" b="1" baseline="-25000" dirty="0">
                          <a:latin typeface="Times New Roman" pitchFamily="18" charset="0"/>
                          <a:cs typeface="Times New Roman" pitchFamily="18" charset="0"/>
                        </a:rPr>
                        <a:t>2</a:t>
                      </a:r>
                      <a:r>
                        <a:rPr lang="en-US" sz="1000" b="1" dirty="0">
                          <a:latin typeface="Times New Roman" pitchFamily="18" charset="0"/>
                          <a:cs typeface="Times New Roman" pitchFamily="18" charset="0"/>
                        </a:rPr>
                        <a:t> + </a:t>
                      </a:r>
                      <a:r>
                        <a:rPr lang="en-US" sz="1000" b="1" dirty="0" err="1">
                          <a:latin typeface="Times New Roman" pitchFamily="18" charset="0"/>
                          <a:cs typeface="Times New Roman" pitchFamily="18" charset="0"/>
                        </a:rPr>
                        <a:t>HCl</a:t>
                      </a:r>
                      <a:r>
                        <a:rPr lang="en-US" sz="1000" dirty="0">
                          <a:latin typeface="Times New Roman" pitchFamily="18" charset="0"/>
                          <a:cs typeface="Times New Roman" pitchFamily="18" charset="0"/>
                        </a:rPr>
                        <a:t>	           [1]</a:t>
                      </a:r>
                    </a:p>
                    <a:p>
                      <a:r>
                        <a:rPr lang="en-US" sz="1000" dirty="0">
                          <a:latin typeface="Times New Roman" pitchFamily="18" charset="0"/>
                          <a:cs typeface="Times New Roman" pitchFamily="18" charset="0"/>
                        </a:rPr>
                        <a:t>  (1-CTFE)	(TFE)</a:t>
                      </a:r>
                    </a:p>
                    <a:p>
                      <a:r>
                        <a:rPr lang="en-US" sz="1000" b="1" dirty="0">
                          <a:latin typeface="Times New Roman" pitchFamily="18" charset="0"/>
                          <a:cs typeface="Times New Roman" pitchFamily="18" charset="0"/>
                        </a:rPr>
                        <a:t>CF</a:t>
                      </a:r>
                      <a:r>
                        <a:rPr lang="en-US" sz="1000" b="1" baseline="-25000" dirty="0">
                          <a:latin typeface="Times New Roman" pitchFamily="18" charset="0"/>
                          <a:cs typeface="Times New Roman" pitchFamily="18" charset="0"/>
                        </a:rPr>
                        <a:t>3</a:t>
                      </a:r>
                      <a:r>
                        <a:rPr lang="en-US" sz="1000" b="1" dirty="0">
                          <a:latin typeface="Times New Roman" pitchFamily="18" charset="0"/>
                          <a:cs typeface="Times New Roman" pitchFamily="18" charset="0"/>
                        </a:rPr>
                        <a:t>-CFClH </a:t>
                      </a:r>
                      <a:r>
                        <a:rPr lang="en-US" sz="1000" b="1" dirty="0">
                          <a:latin typeface="Times New Roman" pitchFamily="18" charset="0"/>
                          <a:cs typeface="Times New Roman" pitchFamily="18" charset="0"/>
                          <a:sym typeface="Symbol" pitchFamily="18" charset="2"/>
                        </a:rPr>
                        <a:t></a:t>
                      </a:r>
                      <a:r>
                        <a:rPr lang="en-US" sz="1000" b="1" dirty="0">
                          <a:latin typeface="Times New Roman" pitchFamily="18" charset="0"/>
                          <a:cs typeface="Times New Roman" pitchFamily="18" charset="0"/>
                        </a:rPr>
                        <a:t>  CF</a:t>
                      </a:r>
                      <a:r>
                        <a:rPr lang="en-US" sz="1000" b="1" baseline="-25000" dirty="0">
                          <a:latin typeface="Times New Roman" pitchFamily="18" charset="0"/>
                          <a:cs typeface="Times New Roman" pitchFamily="18" charset="0"/>
                        </a:rPr>
                        <a:t>2</a:t>
                      </a:r>
                      <a:r>
                        <a:rPr lang="en-US" sz="1000" b="1" dirty="0">
                          <a:latin typeface="Times New Roman" pitchFamily="18" charset="0"/>
                          <a:cs typeface="Times New Roman" pitchFamily="18" charset="0"/>
                        </a:rPr>
                        <a:t>=CF</a:t>
                      </a:r>
                      <a:r>
                        <a:rPr lang="en-US" sz="1000" b="1" baseline="-25000" dirty="0">
                          <a:latin typeface="Times New Roman" pitchFamily="18" charset="0"/>
                          <a:cs typeface="Times New Roman" pitchFamily="18" charset="0"/>
                        </a:rPr>
                        <a:t>2</a:t>
                      </a:r>
                      <a:r>
                        <a:rPr lang="en-US" sz="1000" b="1" dirty="0">
                          <a:latin typeface="Times New Roman" pitchFamily="18" charset="0"/>
                          <a:cs typeface="Times New Roman" pitchFamily="18" charset="0"/>
                        </a:rPr>
                        <a:t> + </a:t>
                      </a:r>
                      <a:r>
                        <a:rPr lang="en-US" sz="1000" b="1" dirty="0" err="1">
                          <a:latin typeface="Times New Roman" pitchFamily="18" charset="0"/>
                          <a:cs typeface="Times New Roman" pitchFamily="18" charset="0"/>
                        </a:rPr>
                        <a:t>HCl</a:t>
                      </a:r>
                      <a:r>
                        <a:rPr lang="en-US" sz="1000" b="1" dirty="0">
                          <a:latin typeface="Times New Roman" pitchFamily="18" charset="0"/>
                          <a:cs typeface="Times New Roman" pitchFamily="18" charset="0"/>
                        </a:rPr>
                        <a:t>	           </a:t>
                      </a:r>
                      <a:r>
                        <a:rPr lang="en-US" sz="1000" dirty="0">
                          <a:latin typeface="Times New Roman" pitchFamily="18" charset="0"/>
                          <a:cs typeface="Times New Roman" pitchFamily="18" charset="0"/>
                        </a:rPr>
                        <a:t>[2]</a:t>
                      </a:r>
                    </a:p>
                    <a:p>
                      <a:r>
                        <a:rPr lang="en-US" sz="1000" dirty="0">
                          <a:latin typeface="Times New Roman" pitchFamily="18" charset="0"/>
                          <a:cs typeface="Times New Roman" pitchFamily="18" charset="0"/>
                        </a:rPr>
                        <a:t>  (2-CTFE)	(TFE)</a:t>
                      </a:r>
                    </a:p>
                    <a:p>
                      <a:r>
                        <a:rPr lang="en-US" sz="1000" b="1" dirty="0">
                          <a:latin typeface="Times New Roman" pitchFamily="18" charset="0"/>
                          <a:cs typeface="Times New Roman" pitchFamily="18" charset="0"/>
                        </a:rPr>
                        <a:t>CF</a:t>
                      </a:r>
                      <a:r>
                        <a:rPr lang="en-US" sz="1000" b="1" baseline="-25000" dirty="0">
                          <a:latin typeface="Times New Roman" pitchFamily="18" charset="0"/>
                          <a:cs typeface="Times New Roman" pitchFamily="18" charset="0"/>
                        </a:rPr>
                        <a:t>2</a:t>
                      </a:r>
                      <a:r>
                        <a:rPr lang="en-US" sz="1000" b="1" dirty="0">
                          <a:latin typeface="Times New Roman" pitchFamily="18" charset="0"/>
                          <a:cs typeface="Times New Roman" pitchFamily="18" charset="0"/>
                        </a:rPr>
                        <a:t>Cl-CF</a:t>
                      </a:r>
                      <a:r>
                        <a:rPr lang="en-US" sz="1000" b="1" baseline="-25000" dirty="0">
                          <a:latin typeface="Times New Roman" pitchFamily="18" charset="0"/>
                          <a:cs typeface="Times New Roman" pitchFamily="18" charset="0"/>
                        </a:rPr>
                        <a:t>2</a:t>
                      </a:r>
                      <a:r>
                        <a:rPr lang="en-US" sz="1000" b="1" dirty="0">
                          <a:latin typeface="Times New Roman" pitchFamily="18" charset="0"/>
                          <a:cs typeface="Times New Roman" pitchFamily="18" charset="0"/>
                        </a:rPr>
                        <a:t>H  </a:t>
                      </a:r>
                      <a:r>
                        <a:rPr lang="en-US" sz="1000" b="1" dirty="0">
                          <a:latin typeface="Times New Roman" pitchFamily="18" charset="0"/>
                          <a:cs typeface="Times New Roman" pitchFamily="18" charset="0"/>
                          <a:sym typeface="Symbol" pitchFamily="18" charset="2"/>
                        </a:rPr>
                        <a:t></a:t>
                      </a:r>
                      <a:r>
                        <a:rPr lang="en-US" sz="1000" b="1" dirty="0">
                          <a:latin typeface="Times New Roman" pitchFamily="18" charset="0"/>
                          <a:cs typeface="Times New Roman" pitchFamily="18" charset="0"/>
                        </a:rPr>
                        <a:t> CF</a:t>
                      </a:r>
                      <a:r>
                        <a:rPr lang="en-US" sz="1000" b="1" baseline="-25000" dirty="0">
                          <a:latin typeface="Times New Roman" pitchFamily="18" charset="0"/>
                          <a:cs typeface="Times New Roman" pitchFamily="18" charset="0"/>
                        </a:rPr>
                        <a:t>3</a:t>
                      </a:r>
                      <a:r>
                        <a:rPr lang="en-US" sz="1000" b="1" dirty="0">
                          <a:latin typeface="Times New Roman" pitchFamily="18" charset="0"/>
                          <a:cs typeface="Times New Roman" pitchFamily="18" charset="0"/>
                        </a:rPr>
                        <a:t>-CFClH	           </a:t>
                      </a:r>
                      <a:r>
                        <a:rPr lang="en-US" sz="1000" dirty="0">
                          <a:latin typeface="Times New Roman" pitchFamily="18" charset="0"/>
                          <a:cs typeface="Times New Roman" pitchFamily="18" charset="0"/>
                        </a:rPr>
                        <a:t> [3]</a:t>
                      </a:r>
                    </a:p>
                    <a:p>
                      <a:r>
                        <a:rPr lang="en-US" sz="1000" b="1" dirty="0">
                          <a:latin typeface="Times New Roman" pitchFamily="18" charset="0"/>
                          <a:cs typeface="Times New Roman" pitchFamily="18" charset="0"/>
                        </a:rPr>
                        <a:t>  (</a:t>
                      </a:r>
                      <a:r>
                        <a:rPr lang="en-US" sz="1000" dirty="0">
                          <a:latin typeface="Times New Roman" pitchFamily="18" charset="0"/>
                          <a:cs typeface="Times New Roman" pitchFamily="18" charset="0"/>
                        </a:rPr>
                        <a:t>1-CTFE</a:t>
                      </a:r>
                      <a:r>
                        <a:rPr lang="en-US" sz="1000" b="1" dirty="0">
                          <a:latin typeface="Times New Roman" pitchFamily="18" charset="0"/>
                          <a:cs typeface="Times New Roman" pitchFamily="18" charset="0"/>
                        </a:rPr>
                        <a:t>)          (</a:t>
                      </a:r>
                      <a:r>
                        <a:rPr lang="en-US" sz="1000" dirty="0">
                          <a:latin typeface="Times New Roman" pitchFamily="18" charset="0"/>
                          <a:cs typeface="Times New Roman" pitchFamily="18" charset="0"/>
                        </a:rPr>
                        <a:t>2-CTFE</a:t>
                      </a:r>
                      <a:r>
                        <a:rPr lang="en-US" sz="1000" b="1" dirty="0">
                          <a:latin typeface="Times New Roman" pitchFamily="18" charset="0"/>
                          <a:cs typeface="Times New Roman" pitchFamily="18" charset="0"/>
                        </a:rPr>
                        <a:t>)</a:t>
                      </a:r>
                    </a:p>
                    <a:p>
                      <a:endParaRPr lang="en-US" sz="1000" b="1" dirty="0">
                        <a:latin typeface="Times New Roman" pitchFamily="18" charset="0"/>
                        <a:cs typeface="Times New Roman" pitchFamily="18" charset="0"/>
                      </a:endParaRPr>
                    </a:p>
                    <a:p>
                      <a:r>
                        <a:rPr lang="en-US" sz="1000" b="1" dirty="0">
                          <a:solidFill>
                            <a:srgbClr val="FF0000"/>
                          </a:solidFill>
                          <a:latin typeface="Times New Roman" pitchFamily="18" charset="0"/>
                          <a:cs typeface="Times New Roman" pitchFamily="18" charset="0"/>
                        </a:rPr>
                        <a:t>Observations and Conclusions</a:t>
                      </a:r>
                      <a:endParaRPr lang="en-US" sz="1000" dirty="0">
                        <a:solidFill>
                          <a:srgbClr val="FF0000"/>
                        </a:solidFill>
                        <a:latin typeface="Times New Roman" pitchFamily="18" charset="0"/>
                        <a:cs typeface="Times New Roman" pitchFamily="18" charset="0"/>
                      </a:endParaRPr>
                    </a:p>
                    <a:p>
                      <a:pPr marL="173736" indent="-173736">
                        <a:buFont typeface="Arial" pitchFamily="34" charset="0"/>
                        <a:buChar char="•"/>
                      </a:pPr>
                      <a:r>
                        <a:rPr lang="en-US" sz="1000" dirty="0">
                          <a:latin typeface="Times New Roman" pitchFamily="18" charset="0"/>
                          <a:cs typeface="Times New Roman" pitchFamily="18" charset="0"/>
                        </a:rPr>
                        <a:t>Major Products from </a:t>
                      </a:r>
                      <a:r>
                        <a:rPr lang="en-US" sz="1000" dirty="0" smtClean="0">
                          <a:latin typeface="Times New Roman" pitchFamily="18" charset="0"/>
                          <a:cs typeface="Times New Roman" pitchFamily="18" charset="0"/>
                        </a:rPr>
                        <a:t>1- </a:t>
                      </a:r>
                      <a:r>
                        <a:rPr lang="en-US" sz="1000" dirty="0">
                          <a:latin typeface="Times New Roman" pitchFamily="18" charset="0"/>
                          <a:cs typeface="Times New Roman" pitchFamily="18" charset="0"/>
                        </a:rPr>
                        <a:t>and 2-CTFE: </a:t>
                      </a:r>
                      <a:r>
                        <a:rPr lang="en-US" sz="1000" dirty="0" smtClean="0">
                          <a:latin typeface="Times New Roman" pitchFamily="18" charset="0"/>
                          <a:cs typeface="Times New Roman" pitchFamily="18" charset="0"/>
                        </a:rPr>
                        <a:t>TFE </a:t>
                      </a:r>
                      <a:r>
                        <a:rPr lang="en-US" sz="1000" dirty="0">
                          <a:latin typeface="Times New Roman" pitchFamily="18" charset="0"/>
                          <a:cs typeface="Times New Roman" pitchFamily="18" charset="0"/>
                        </a:rPr>
                        <a:t>and </a:t>
                      </a:r>
                      <a:r>
                        <a:rPr lang="en-US" sz="1000" dirty="0" err="1">
                          <a:latin typeface="Times New Roman" pitchFamily="18" charset="0"/>
                          <a:cs typeface="Times New Roman" pitchFamily="18" charset="0"/>
                        </a:rPr>
                        <a:t>HCl</a:t>
                      </a:r>
                      <a:r>
                        <a:rPr lang="en-US" sz="1000" dirty="0">
                          <a:latin typeface="Times New Roman" pitchFamily="18" charset="0"/>
                          <a:cs typeface="Times New Roman" pitchFamily="18" charset="0"/>
                        </a:rPr>
                        <a:t> at 723-1197K</a:t>
                      </a:r>
                    </a:p>
                    <a:p>
                      <a:pPr marL="173736" indent="-173736">
                        <a:buFont typeface="Arial" pitchFamily="34" charset="0"/>
                        <a:buChar char="•"/>
                      </a:pPr>
                      <a:r>
                        <a:rPr lang="en-US" sz="1000" dirty="0">
                          <a:latin typeface="Times New Roman" pitchFamily="18" charset="0"/>
                          <a:cs typeface="Times New Roman" pitchFamily="18" charset="0"/>
                        </a:rPr>
                        <a:t>1-CTFE and 2-CTFE not detected </a:t>
                      </a:r>
                      <a:r>
                        <a:rPr lang="en-US" sz="1000" dirty="0" smtClean="0">
                          <a:latin typeface="Times New Roman" pitchFamily="18" charset="0"/>
                          <a:cs typeface="Times New Roman" pitchFamily="18" charset="0"/>
                        </a:rPr>
                        <a:t> </a:t>
                      </a:r>
                      <a:r>
                        <a:rPr lang="en-US" sz="1000" dirty="0">
                          <a:latin typeface="Times New Roman" pitchFamily="18" charset="0"/>
                          <a:cs typeface="Times New Roman" pitchFamily="18" charset="0"/>
                        </a:rPr>
                        <a:t>(&lt;1%) in the products of 2-CTFE and 1-CTFE </a:t>
                      </a:r>
                      <a:r>
                        <a:rPr lang="en-US" sz="1000" dirty="0" smtClean="0">
                          <a:latin typeface="Times New Roman" pitchFamily="18" charset="0"/>
                          <a:cs typeface="Times New Roman" pitchFamily="18" charset="0"/>
                        </a:rPr>
                        <a:t> </a:t>
                      </a:r>
                      <a:r>
                        <a:rPr lang="en-US" sz="1000" dirty="0" err="1">
                          <a:latin typeface="Times New Roman" pitchFamily="18" charset="0"/>
                          <a:cs typeface="Times New Roman" pitchFamily="18" charset="0"/>
                        </a:rPr>
                        <a:t>pyrolysis</a:t>
                      </a:r>
                      <a:r>
                        <a:rPr lang="en-US" sz="1000" dirty="0">
                          <a:latin typeface="Times New Roman" pitchFamily="18" charset="0"/>
                          <a:cs typeface="Times New Roman" pitchFamily="18" charset="0"/>
                        </a:rPr>
                        <a:t> (up to &gt;30% conversion),respectively.</a:t>
                      </a:r>
                    </a:p>
                    <a:p>
                      <a:pPr marL="173736" indent="-173736">
                        <a:buFont typeface="Arial" pitchFamily="34" charset="0"/>
                        <a:buChar char="•"/>
                      </a:pPr>
                      <a:r>
                        <a:rPr lang="en-US" sz="1000" dirty="0">
                          <a:latin typeface="Times New Roman" pitchFamily="18" charset="0"/>
                          <a:cs typeface="Times New Roman" pitchFamily="18" charset="0"/>
                        </a:rPr>
                        <a:t>TFE and </a:t>
                      </a:r>
                      <a:r>
                        <a:rPr lang="en-US" sz="1000" dirty="0" err="1">
                          <a:latin typeface="Times New Roman" pitchFamily="18" charset="0"/>
                          <a:cs typeface="Times New Roman" pitchFamily="18" charset="0"/>
                        </a:rPr>
                        <a:t>HCl</a:t>
                      </a:r>
                      <a:r>
                        <a:rPr lang="en-US" sz="1000" dirty="0">
                          <a:latin typeface="Times New Roman" pitchFamily="18" charset="0"/>
                          <a:cs typeface="Times New Roman" pitchFamily="18" charset="0"/>
                        </a:rPr>
                        <a:t> produced almost equally rapidly    from </a:t>
                      </a:r>
                      <a:r>
                        <a:rPr lang="en-US" sz="1000" dirty="0" smtClean="0">
                          <a:latin typeface="Times New Roman" pitchFamily="18" charset="0"/>
                          <a:cs typeface="Times New Roman" pitchFamily="18" charset="0"/>
                        </a:rPr>
                        <a:t>1-CTFE </a:t>
                      </a:r>
                      <a:r>
                        <a:rPr lang="en-US" sz="1000" dirty="0">
                          <a:latin typeface="Times New Roman" pitchFamily="18" charset="0"/>
                          <a:cs typeface="Times New Roman" pitchFamily="18" charset="0"/>
                        </a:rPr>
                        <a:t>and </a:t>
                      </a:r>
                      <a:r>
                        <a:rPr lang="en-US" sz="1000" dirty="0" smtClean="0">
                          <a:latin typeface="Times New Roman" pitchFamily="18" charset="0"/>
                          <a:cs typeface="Times New Roman" pitchFamily="18" charset="0"/>
                        </a:rPr>
                        <a:t>2-CTFE E</a:t>
                      </a:r>
                      <a:r>
                        <a:rPr lang="en-US" sz="1000" baseline="-25000" dirty="0" smtClean="0">
                          <a:latin typeface="Times New Roman" pitchFamily="18" charset="0"/>
                          <a:cs typeface="Times New Roman" pitchFamily="18" charset="0"/>
                        </a:rPr>
                        <a:t>a</a:t>
                      </a:r>
                      <a:r>
                        <a:rPr lang="en-US" sz="1000" dirty="0" smtClean="0">
                          <a:latin typeface="Times New Roman" pitchFamily="18" charset="0"/>
                          <a:cs typeface="Times New Roman" pitchFamily="18" charset="0"/>
                        </a:rPr>
                        <a:t>[1</a:t>
                      </a:r>
                      <a:r>
                        <a:rPr lang="en-US" sz="1000" dirty="0">
                          <a:latin typeface="Times New Roman" pitchFamily="18" charset="0"/>
                          <a:cs typeface="Times New Roman" pitchFamily="18" charset="0"/>
                        </a:rPr>
                        <a:t>]=66.7 ± 2.0, E</a:t>
                      </a:r>
                      <a:r>
                        <a:rPr lang="en-US" sz="1000" baseline="-25000" dirty="0">
                          <a:latin typeface="Times New Roman" pitchFamily="18" charset="0"/>
                          <a:cs typeface="Times New Roman" pitchFamily="18" charset="0"/>
                        </a:rPr>
                        <a:t>a</a:t>
                      </a:r>
                      <a:r>
                        <a:rPr lang="en-US" sz="1000" dirty="0">
                          <a:latin typeface="Times New Roman" pitchFamily="18" charset="0"/>
                          <a:cs typeface="Times New Roman" pitchFamily="18" charset="0"/>
                        </a:rPr>
                        <a:t>[2]=67.3± 1.1 </a:t>
                      </a:r>
                      <a:r>
                        <a:rPr lang="en-US" sz="1000" dirty="0" smtClean="0">
                          <a:latin typeface="Times New Roman" pitchFamily="18" charset="0"/>
                          <a:cs typeface="Times New Roman" pitchFamily="18" charset="0"/>
                        </a:rPr>
                        <a:t>kcal/mol log </a:t>
                      </a:r>
                      <a:r>
                        <a:rPr lang="en-US" sz="1000" dirty="0">
                          <a:latin typeface="Times New Roman" pitchFamily="18" charset="0"/>
                          <a:cs typeface="Times New Roman" pitchFamily="18" charset="0"/>
                        </a:rPr>
                        <a:t>A[1]= </a:t>
                      </a:r>
                      <a:r>
                        <a:rPr lang="en-US" sz="1000" dirty="0" smtClean="0">
                          <a:latin typeface="Times New Roman" pitchFamily="18" charset="0"/>
                          <a:cs typeface="Times New Roman" pitchFamily="18" charset="0"/>
                        </a:rPr>
                        <a:t>13.28       </a:t>
                      </a:r>
                      <a:r>
                        <a:rPr lang="en-US" sz="1000" dirty="0">
                          <a:latin typeface="Times New Roman" pitchFamily="18" charset="0"/>
                          <a:cs typeface="Times New Roman" pitchFamily="18" charset="0"/>
                        </a:rPr>
                        <a:t>± 0.43; log A[2]=13.48 ±0.25   	</a:t>
                      </a:r>
                      <a:endParaRPr lang="en-US" sz="1000" dirty="0" smtClean="0">
                        <a:latin typeface="Times New Roman" pitchFamily="18" charset="0"/>
                        <a:cs typeface="Times New Roman" pitchFamily="18" charset="0"/>
                      </a:endParaRPr>
                    </a:p>
                    <a:p>
                      <a:pPr marL="173736"/>
                      <a:r>
                        <a:rPr lang="en-US" sz="1000" i="1" dirty="0" smtClean="0">
                          <a:latin typeface="Times New Roman" pitchFamily="18" charset="0"/>
                          <a:cs typeface="Times New Roman" pitchFamily="18" charset="0"/>
                        </a:rPr>
                        <a:t>Therefore</a:t>
                      </a:r>
                      <a:r>
                        <a:rPr lang="en-US" sz="1000" i="1" dirty="0">
                          <a:latin typeface="Times New Roman" pitchFamily="18" charset="0"/>
                          <a:cs typeface="Times New Roman" pitchFamily="18" charset="0"/>
                        </a:rPr>
                        <a:t>, F/</a:t>
                      </a:r>
                      <a:r>
                        <a:rPr lang="en-US" sz="1000" i="1" dirty="0" err="1">
                          <a:latin typeface="Times New Roman" pitchFamily="18" charset="0"/>
                          <a:cs typeface="Times New Roman" pitchFamily="18" charset="0"/>
                        </a:rPr>
                        <a:t>Cl</a:t>
                      </a:r>
                      <a:r>
                        <a:rPr lang="en-US" sz="1000" i="1" dirty="0">
                          <a:latin typeface="Times New Roman" pitchFamily="18" charset="0"/>
                          <a:cs typeface="Times New Roman" pitchFamily="18" charset="0"/>
                        </a:rPr>
                        <a:t> exchange cannot be the </a:t>
                      </a:r>
                      <a:r>
                        <a:rPr lang="en-US" sz="1000" i="1" dirty="0" smtClean="0">
                          <a:latin typeface="Times New Roman" pitchFamily="18" charset="0"/>
                          <a:cs typeface="Times New Roman" pitchFamily="18" charset="0"/>
                        </a:rPr>
                        <a:t>only </a:t>
                      </a:r>
                      <a:r>
                        <a:rPr lang="en-US" sz="1000" i="1" dirty="0">
                          <a:latin typeface="Times New Roman" pitchFamily="18" charset="0"/>
                          <a:cs typeface="Times New Roman" pitchFamily="18" charset="0"/>
                        </a:rPr>
                        <a:t>pathway for TFE and </a:t>
                      </a:r>
                      <a:r>
                        <a:rPr lang="en-US" sz="1000" i="1" dirty="0" err="1">
                          <a:latin typeface="Times New Roman" pitchFamily="18" charset="0"/>
                          <a:cs typeface="Times New Roman" pitchFamily="18" charset="0"/>
                        </a:rPr>
                        <a:t>HCl</a:t>
                      </a:r>
                      <a:r>
                        <a:rPr lang="en-US" sz="1000" i="1" dirty="0">
                          <a:latin typeface="Times New Roman" pitchFamily="18" charset="0"/>
                          <a:cs typeface="Times New Roman" pitchFamily="18" charset="0"/>
                        </a:rPr>
                        <a:t> formation </a:t>
                      </a:r>
                      <a:r>
                        <a:rPr lang="en-US" sz="1000" i="1" dirty="0" smtClean="0">
                          <a:latin typeface="Times New Roman" pitchFamily="18" charset="0"/>
                          <a:cs typeface="Times New Roman" pitchFamily="18" charset="0"/>
                        </a:rPr>
                        <a:t> from      2-CTFE</a:t>
                      </a:r>
                      <a:endParaRPr lang="en-US" sz="1000" dirty="0">
                        <a:latin typeface="Calibri" pitchFamily="34" charset="0"/>
                      </a:endParaRPr>
                    </a:p>
                  </p:txBody>
                </p:sp>
                <p:sp>
                  <p:nvSpPr>
                    <p:cNvPr id="15380" name="Rectangle 19"/>
                    <p:cNvSpPr>
                      <a:spLocks noChangeArrowheads="1"/>
                    </p:cNvSpPr>
                    <p:nvPr/>
                  </p:nvSpPr>
                  <p:spPr bwMode="auto">
                    <a:xfrm>
                      <a:off x="6381750" y="908050"/>
                      <a:ext cx="2295525" cy="708025"/>
                    </a:xfrm>
                    <a:prstGeom prst="rect">
                      <a:avLst/>
                    </a:prstGeom>
                    <a:noFill/>
                    <a:ln w="9525">
                      <a:noFill/>
                      <a:miter lim="800000"/>
                      <a:headEnd/>
                      <a:tailEnd/>
                    </a:ln>
                  </p:spPr>
                  <p:txBody>
                    <a:bodyPr>
                      <a:spAutoFit/>
                    </a:bodyPr>
                    <a:lstStyle/>
                    <a:p>
                      <a:r>
                        <a:rPr lang="en-US" sz="1000" b="1">
                          <a:solidFill>
                            <a:srgbClr val="FF0000"/>
                          </a:solidFill>
                          <a:latin typeface="Times New Roman" pitchFamily="18" charset="0"/>
                          <a:cs typeface="Times New Roman" pitchFamily="18" charset="0"/>
                        </a:rPr>
                        <a:t>Potential Energy Diagrams</a:t>
                      </a:r>
                      <a:endParaRPr lang="en-US" sz="1000">
                        <a:solidFill>
                          <a:srgbClr val="FF0000"/>
                        </a:solidFill>
                        <a:latin typeface="Times New Roman" pitchFamily="18" charset="0"/>
                        <a:cs typeface="Times New Roman" pitchFamily="18" charset="0"/>
                      </a:endParaRPr>
                    </a:p>
                    <a:p>
                      <a:r>
                        <a:rPr lang="en-US" sz="1000">
                          <a:latin typeface="Times New Roman" pitchFamily="18" charset="0"/>
                          <a:cs typeface="Times New Roman" pitchFamily="18" charset="0"/>
                        </a:rPr>
                        <a:t>(Provided by Prof. Bert Holmes, UNCA,  Ashville NC)</a:t>
                      </a:r>
                    </a:p>
                    <a:p>
                      <a:r>
                        <a:rPr lang="en-US" sz="1000" b="1" u="sng">
                          <a:solidFill>
                            <a:srgbClr val="0000FF"/>
                          </a:solidFill>
                          <a:latin typeface="Times New Roman" pitchFamily="18" charset="0"/>
                          <a:cs typeface="Times New Roman" pitchFamily="18" charset="0"/>
                        </a:rPr>
                        <a:t>Chlorofluoroethanes</a:t>
                      </a:r>
                      <a:endParaRPr lang="en-US" sz="1000" u="sng">
                        <a:solidFill>
                          <a:srgbClr val="0000FF"/>
                        </a:solidFill>
                        <a:latin typeface="Times New Roman" pitchFamily="18" charset="0"/>
                        <a:cs typeface="Times New Roman" pitchFamily="18" charset="0"/>
                      </a:endParaRPr>
                    </a:p>
                  </p:txBody>
                </p:sp>
                <p:pic>
                  <p:nvPicPr>
                    <p:cNvPr id="15381" name="Picture 20"/>
                    <p:cNvPicPr>
                      <a:picLocks noChangeAspect="1" noChangeArrowheads="1"/>
                    </p:cNvPicPr>
                    <p:nvPr/>
                  </p:nvPicPr>
                  <p:blipFill>
                    <a:blip r:embed="rId6"/>
                    <a:srcRect/>
                    <a:stretch>
                      <a:fillRect/>
                    </a:stretch>
                  </p:blipFill>
                  <p:spPr bwMode="auto">
                    <a:xfrm>
                      <a:off x="6488113" y="1603375"/>
                      <a:ext cx="2063750" cy="1636713"/>
                    </a:xfrm>
                    <a:prstGeom prst="rect">
                      <a:avLst/>
                    </a:prstGeom>
                    <a:noFill/>
                    <a:ln w="9525">
                      <a:noFill/>
                      <a:miter lim="800000"/>
                      <a:headEnd/>
                      <a:tailEnd/>
                    </a:ln>
                  </p:spPr>
                </p:pic>
                <p:sp>
                  <p:nvSpPr>
                    <p:cNvPr id="36" name="Rectangle 35"/>
                    <p:cNvSpPr/>
                    <p:nvPr/>
                  </p:nvSpPr>
                  <p:spPr>
                    <a:xfrm>
                      <a:off x="6410325" y="946150"/>
                      <a:ext cx="2363788" cy="31035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5390" name="Picture 37"/>
                  <p:cNvPicPr>
                    <a:picLocks noChangeAspect="1" noChangeArrowheads="1"/>
                  </p:cNvPicPr>
                  <p:nvPr/>
                </p:nvPicPr>
                <p:blipFill>
                  <a:blip r:embed="rId7"/>
                  <a:srcRect/>
                  <a:stretch>
                    <a:fillRect/>
                  </a:stretch>
                </p:blipFill>
                <p:spPr bwMode="auto">
                  <a:xfrm>
                    <a:off x="6429375" y="4286250"/>
                    <a:ext cx="2247900" cy="1420813"/>
                  </a:xfrm>
                  <a:prstGeom prst="rect">
                    <a:avLst/>
                  </a:prstGeom>
                  <a:noFill/>
                  <a:ln w="9525">
                    <a:noFill/>
                    <a:miter lim="800000"/>
                    <a:headEnd/>
                    <a:tailEnd/>
                  </a:ln>
                </p:spPr>
              </p:pic>
              <p:sp>
                <p:nvSpPr>
                  <p:cNvPr id="44" name="Rectangle 43"/>
                  <p:cNvSpPr/>
                  <p:nvPr/>
                </p:nvSpPr>
                <p:spPr>
                  <a:xfrm>
                    <a:off x="6410325" y="4064000"/>
                    <a:ext cx="2363788" cy="211613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grpSp>
        <p:grpSp>
          <p:nvGrpSpPr>
            <p:cNvPr id="41" name="Group 40"/>
            <p:cNvGrpSpPr/>
            <p:nvPr/>
          </p:nvGrpSpPr>
          <p:grpSpPr>
            <a:xfrm>
              <a:off x="671513" y="84138"/>
              <a:ext cx="8118626" cy="862012"/>
              <a:chOff x="558649" y="84138"/>
              <a:chExt cx="8118626" cy="862012"/>
            </a:xfrm>
          </p:grpSpPr>
          <p:sp>
            <p:nvSpPr>
              <p:cNvPr id="15371" name="Rectangle 1"/>
              <p:cNvSpPr>
                <a:spLocks noChangeArrowheads="1"/>
              </p:cNvSpPr>
              <p:nvPr/>
            </p:nvSpPr>
            <p:spPr bwMode="auto">
              <a:xfrm>
                <a:off x="1411327" y="138112"/>
                <a:ext cx="6804562" cy="769441"/>
              </a:xfrm>
              <a:prstGeom prst="rect">
                <a:avLst/>
              </a:prstGeom>
              <a:noFill/>
              <a:ln w="9525">
                <a:noFill/>
                <a:miter lim="800000"/>
                <a:headEnd/>
                <a:tailEnd/>
              </a:ln>
            </p:spPr>
            <p:txBody>
              <a:bodyPr wrap="square">
                <a:spAutoFit/>
              </a:bodyPr>
              <a:lstStyle/>
              <a:p>
                <a:r>
                  <a:rPr lang="en-US" sz="1100" b="1" dirty="0">
                    <a:solidFill>
                      <a:srgbClr val="0000FF"/>
                    </a:solidFill>
                    <a:latin typeface="Times New Roman" pitchFamily="18" charset="0"/>
                    <a:cs typeface="Times New Roman" pitchFamily="18" charset="0"/>
                  </a:rPr>
                  <a:t>Thermal Reaction Kinetics of 1-Chloro-1,1,2,2-tetrafluoroethane, 2-Chloro-1,1,1,2-tetrafluoroethane, </a:t>
                </a:r>
              </a:p>
              <a:p>
                <a:r>
                  <a:rPr lang="en-US" sz="1100" b="1" dirty="0">
                    <a:solidFill>
                      <a:srgbClr val="0000FF"/>
                    </a:solidFill>
                    <a:latin typeface="Times New Roman" pitchFamily="18" charset="0"/>
                    <a:cs typeface="Times New Roman" pitchFamily="18" charset="0"/>
                  </a:rPr>
                  <a:t>1-Chloro-1,1,2,3,3,3-hexafluoropropane and 2-Chloro-1,1,1,3,3,3-hexafluoropropane </a:t>
                </a:r>
                <a:r>
                  <a:rPr lang="en-US" sz="1100" dirty="0">
                    <a:solidFill>
                      <a:srgbClr val="0000FF"/>
                    </a:solidFill>
                    <a:latin typeface="Times New Roman" pitchFamily="18" charset="0"/>
                    <a:cs typeface="Times New Roman" pitchFamily="18" charset="0"/>
                  </a:rPr>
                  <a:t/>
                </a:r>
                <a:br>
                  <a:rPr lang="en-US" sz="1100" dirty="0">
                    <a:solidFill>
                      <a:srgbClr val="0000FF"/>
                    </a:solidFill>
                    <a:latin typeface="Times New Roman" pitchFamily="18" charset="0"/>
                    <a:cs typeface="Times New Roman" pitchFamily="18" charset="0"/>
                  </a:rPr>
                </a:br>
                <a:r>
                  <a:rPr lang="en-US" sz="1100" b="1" dirty="0">
                    <a:latin typeface="Times New Roman" pitchFamily="18" charset="0"/>
                    <a:cs typeface="Times New Roman" pitchFamily="18" charset="0"/>
                  </a:rPr>
                  <a:t> </a:t>
                </a:r>
                <a:r>
                  <a:rPr lang="en-US" sz="1100" dirty="0" err="1">
                    <a:latin typeface="Times New Roman" pitchFamily="18" charset="0"/>
                    <a:cs typeface="Times New Roman" pitchFamily="18" charset="0"/>
                  </a:rPr>
                  <a:t>Bansi</a:t>
                </a:r>
                <a:r>
                  <a:rPr lang="en-US" sz="1100" dirty="0">
                    <a:latin typeface="Times New Roman" pitchFamily="18" charset="0"/>
                    <a:cs typeface="Times New Roman" pitchFamily="18" charset="0"/>
                  </a:rPr>
                  <a:t> L. </a:t>
                </a:r>
                <a:r>
                  <a:rPr lang="en-US" sz="1100" dirty="0" err="1">
                    <a:latin typeface="Times New Roman" pitchFamily="18" charset="0"/>
                    <a:cs typeface="Times New Roman" pitchFamily="18" charset="0"/>
                  </a:rPr>
                  <a:t>Kalra</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Dorcas</a:t>
                </a:r>
                <a:r>
                  <a:rPr lang="en-US" sz="1100" dirty="0">
                    <a:latin typeface="Times New Roman" pitchFamily="18" charset="0"/>
                    <a:cs typeface="Times New Roman" pitchFamily="18" charset="0"/>
                  </a:rPr>
                  <a:t> </a:t>
                </a:r>
                <a:r>
                  <a:rPr lang="en-US" sz="1100" dirty="0" err="1">
                    <a:latin typeface="Times New Roman" pitchFamily="18" charset="0"/>
                    <a:cs typeface="Times New Roman" pitchFamily="18" charset="0"/>
                  </a:rPr>
                  <a:t>Mudzingwa</a:t>
                </a:r>
                <a:r>
                  <a:rPr lang="en-US" sz="1100" dirty="0">
                    <a:latin typeface="Times New Roman" pitchFamily="18" charset="0"/>
                    <a:cs typeface="Times New Roman" pitchFamily="18" charset="0"/>
                  </a:rPr>
                  <a:t>, Vesper Hubbard, </a:t>
                </a:r>
                <a:r>
                  <a:rPr lang="en-US" sz="1100" dirty="0" smtClean="0">
                    <a:latin typeface="Times New Roman" pitchFamily="18" charset="0"/>
                    <a:cs typeface="Times New Roman" pitchFamily="18" charset="0"/>
                  </a:rPr>
                  <a:t>Dept. </a:t>
                </a:r>
                <a:r>
                  <a:rPr lang="en-US" sz="1100" dirty="0">
                    <a:latin typeface="Times New Roman" pitchFamily="18" charset="0"/>
                    <a:cs typeface="Times New Roman" pitchFamily="18" charset="0"/>
                  </a:rPr>
                  <a:t>of Chemistry, </a:t>
                </a:r>
                <a:r>
                  <a:rPr lang="en-US" sz="1100" dirty="0" err="1">
                    <a:latin typeface="Times New Roman" pitchFamily="18" charset="0"/>
                    <a:cs typeface="Times New Roman" pitchFamily="18" charset="0"/>
                  </a:rPr>
                  <a:t>Hollins</a:t>
                </a:r>
                <a:r>
                  <a:rPr lang="en-US" sz="1100" dirty="0">
                    <a:latin typeface="Times New Roman" pitchFamily="18" charset="0"/>
                    <a:cs typeface="Times New Roman" pitchFamily="18" charset="0"/>
                  </a:rPr>
                  <a:t> University, Roanoke, VA 24020 </a:t>
                </a:r>
                <a:br>
                  <a:rPr lang="en-US" sz="1100" dirty="0">
                    <a:latin typeface="Times New Roman" pitchFamily="18" charset="0"/>
                    <a:cs typeface="Times New Roman" pitchFamily="18" charset="0"/>
                  </a:rPr>
                </a:br>
                <a:r>
                  <a:rPr lang="en-US" sz="1100" dirty="0">
                    <a:latin typeface="Times New Roman" pitchFamily="18" charset="0"/>
                    <a:cs typeface="Times New Roman" pitchFamily="18" charset="0"/>
                  </a:rPr>
                  <a:t>David K. Lewis, </a:t>
                </a:r>
                <a:r>
                  <a:rPr lang="en-US" sz="1100" dirty="0" smtClean="0">
                    <a:latin typeface="Times New Roman" pitchFamily="18" charset="0"/>
                    <a:cs typeface="Times New Roman" pitchFamily="18" charset="0"/>
                  </a:rPr>
                  <a:t>Dept. </a:t>
                </a:r>
                <a:r>
                  <a:rPr lang="en-US" sz="1100" dirty="0">
                    <a:latin typeface="Times New Roman" pitchFamily="18" charset="0"/>
                    <a:cs typeface="Times New Roman" pitchFamily="18" charset="0"/>
                  </a:rPr>
                  <a:t>of Chemistry, Connecticut College, 270 Mohegan Avenue, New London, CT 06320</a:t>
                </a:r>
              </a:p>
            </p:txBody>
          </p:sp>
          <p:pic>
            <p:nvPicPr>
              <p:cNvPr id="15375" name="Picture 6"/>
              <p:cNvPicPr>
                <a:picLocks noChangeAspect="1"/>
              </p:cNvPicPr>
              <p:nvPr/>
            </p:nvPicPr>
            <p:blipFill>
              <a:blip r:embed="rId8"/>
              <a:srcRect/>
              <a:stretch>
                <a:fillRect/>
              </a:stretch>
            </p:blipFill>
            <p:spPr bwMode="auto">
              <a:xfrm>
                <a:off x="8010525" y="84138"/>
                <a:ext cx="666750" cy="862012"/>
              </a:xfrm>
              <a:prstGeom prst="rect">
                <a:avLst/>
              </a:prstGeom>
              <a:noFill/>
              <a:ln w="9525">
                <a:noFill/>
                <a:miter lim="800000"/>
                <a:headEnd/>
                <a:tailEnd/>
              </a:ln>
            </p:spPr>
          </p:pic>
          <p:pic>
            <p:nvPicPr>
              <p:cNvPr id="39" name="Picture 38" descr="2Line-LogoSig-Color.jpg"/>
              <p:cNvPicPr>
                <a:picLocks noChangeAspect="1"/>
              </p:cNvPicPr>
              <p:nvPr/>
            </p:nvPicPr>
            <p:blipFill>
              <a:blip r:embed="rId9"/>
              <a:stretch>
                <a:fillRect/>
              </a:stretch>
            </p:blipFill>
            <p:spPr>
              <a:xfrm>
                <a:off x="558649" y="138112"/>
                <a:ext cx="852678" cy="586958"/>
              </a:xfrm>
              <a:prstGeom prst="rect">
                <a:avLst/>
              </a:prstGeom>
            </p:spPr>
          </p:pic>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629</TotalTime>
  <Words>318</Words>
  <Application>Microsoft Office PowerPoint</Application>
  <PresentationFormat>On-screen Show (4:3)</PresentationFormat>
  <Paragraphs>58</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CS ChemDraw Drawing</vt:lpstr>
      <vt:lpstr>PowerPoint Presentation</vt:lpstr>
    </vt:vector>
  </TitlesOfParts>
  <Company>Hollins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Thermal Reaction Kinetics of 1-Chloro-1,1,2,2-Tetrafluoroethane, 2-Chloro-1,1,1,2-Tetrafluoroethane,      1-Chloro-1,1,2,3,3,3-Hexafluoropropane and 2-chloro-1,1,1,3,3,3-hexafluoropropane   Bansi L. Kalra, Dorcas Mudzingwa, Vesper Hubbard, Department of Chemistry, Hollins University, Roanoke, VA 24020  David K. Lewis, Department of Chemistry, Connecticut College, 270 Mohegan Avenue, New London, CT 06320</dc:title>
  <dc:creator>Bansi Kalra</dc:creator>
  <cp:lastModifiedBy>Bansi Kalra</cp:lastModifiedBy>
  <cp:revision>53</cp:revision>
  <cp:lastPrinted>2011-06-23T19:58:00Z</cp:lastPrinted>
  <dcterms:created xsi:type="dcterms:W3CDTF">2011-06-22T01:15:04Z</dcterms:created>
  <dcterms:modified xsi:type="dcterms:W3CDTF">2011-07-26T04:10:19Z</dcterms:modified>
</cp:coreProperties>
</file>