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diagrams/colors1.xml" ContentType="application/vnd.openxmlformats-officedocument.drawingml.diagramColors+xml"/>
  <Override PartName="/ppt/notesSlides/notesSlide9.xml" ContentType="application/vnd.openxmlformats-officedocument.presentationml.notesSlide+xml"/>
  <Override PartName="/ppt/notesSlides/notesSlide16.xml" ContentType="application/vnd.openxmlformats-officedocument.presentationml.notesSlide+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Default Extension="jpeg" ContentType="image/jpeg"/>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Default Extension="rels" ContentType="application/vnd.openxmlformats-package.relationships+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s/slide6.xml" ContentType="application/vnd.openxmlformats-officedocument.presentationml.slide+xml"/>
  <Override PartName="/ppt/notesSlides/notesSlide17.xml" ContentType="application/vnd.openxmlformats-officedocument.presentationml.notes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slides/slide23.xml" ContentType="application/vnd.openxmlformats-officedocument.presentationml.slide+xml"/>
  <Override PartName="/ppt/diagrams/layout1.xml" ContentType="application/vnd.openxmlformats-officedocument.drawingml.diagramLayout+xml"/>
  <Override PartName="/ppt/diagrams/quickStyle1.xml" ContentType="application/vnd.openxmlformats-officedocument.drawingml.diagramStyle+xml"/>
  <Override PartName="/ppt/notesSlides/notesSlide6.xml" ContentType="application/vnd.openxmlformats-officedocument.presentationml.notesSlide+xml"/>
  <Override PartName="/ppt/notesSlides/notesSlide21.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diagrams/drawing1.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notesSlides/notesSlide10.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p:sldMasterIdLst>
    <p:sldMasterId id="2147483648" r:id="rId1"/>
  </p:sldMasterIdLst>
  <p:notesMasterIdLst>
    <p:notesMasterId r:id="rId25"/>
  </p:notesMasterIdLst>
  <p:handoutMasterIdLst>
    <p:handoutMasterId r:id="rId26"/>
  </p:handoutMasterIdLst>
  <p:sldIdLst>
    <p:sldId id="362" r:id="rId2"/>
    <p:sldId id="405" r:id="rId3"/>
    <p:sldId id="365" r:id="rId4"/>
    <p:sldId id="366" r:id="rId5"/>
    <p:sldId id="385" r:id="rId6"/>
    <p:sldId id="409" r:id="rId7"/>
    <p:sldId id="384" r:id="rId8"/>
    <p:sldId id="370" r:id="rId9"/>
    <p:sldId id="394" r:id="rId10"/>
    <p:sldId id="395" r:id="rId11"/>
    <p:sldId id="387" r:id="rId12"/>
    <p:sldId id="388" r:id="rId13"/>
    <p:sldId id="397" r:id="rId14"/>
    <p:sldId id="391" r:id="rId15"/>
    <p:sldId id="392" r:id="rId16"/>
    <p:sldId id="393" r:id="rId17"/>
    <p:sldId id="398" r:id="rId18"/>
    <p:sldId id="399" r:id="rId19"/>
    <p:sldId id="402" r:id="rId20"/>
    <p:sldId id="386" r:id="rId21"/>
    <p:sldId id="390" r:id="rId22"/>
    <p:sldId id="381" r:id="rId23"/>
    <p:sldId id="404" r:id="rId24"/>
  </p:sldIdLst>
  <p:sldSz cx="14630400" cy="8229600"/>
  <p:notesSz cx="7010400" cy="9296400"/>
  <p:defaultText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p:clrMru>
    <a:srgbClr val="0CEE2E"/>
    <a:srgbClr val="66FFFF"/>
    <a:srgbClr val="FFFFCC"/>
    <a:srgbClr val="FFFF99"/>
    <a:srgbClr val="CCFFFF"/>
    <a:srgbClr val="92D4E6"/>
    <a:srgbClr val="8FFFFA"/>
    <a:srgbClr val="8FFFDC"/>
    <a:srgbClr val="B7FFE9"/>
    <a:srgbClr val="B7FFFF"/>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292" autoAdjust="0"/>
    <p:restoredTop sz="89244" autoAdjust="0"/>
  </p:normalViewPr>
  <p:slideViewPr>
    <p:cSldViewPr showGuides="1">
      <p:cViewPr>
        <p:scale>
          <a:sx n="60" d="100"/>
          <a:sy n="60" d="100"/>
        </p:scale>
        <p:origin x="-1968" y="-1296"/>
      </p:cViewPr>
      <p:guideLst>
        <p:guide orient="horz" pos="864"/>
        <p:guide pos="7776"/>
      </p:guideLst>
    </p:cSldViewPr>
  </p:slideViewPr>
  <p:outlineViewPr>
    <p:cViewPr>
      <p:scale>
        <a:sx n="33" d="100"/>
        <a:sy n="33" d="100"/>
      </p:scale>
      <p:origin x="0" y="6456"/>
    </p:cViewPr>
  </p:outlineViewPr>
  <p:notesTextViewPr>
    <p:cViewPr>
      <p:scale>
        <a:sx n="100" d="100"/>
        <a:sy n="100" d="100"/>
      </p:scale>
      <p:origin x="0" y="0"/>
    </p:cViewPr>
  </p:notesTextViewPr>
  <p:sorterViewPr>
    <p:cViewPr>
      <p:scale>
        <a:sx n="140" d="100"/>
        <a:sy n="140" d="100"/>
      </p:scale>
      <p:origin x="0" y="0"/>
    </p:cViewPr>
  </p:sorterViewPr>
  <p:notesViewPr>
    <p:cSldViewPr>
      <p:cViewPr varScale="1">
        <p:scale>
          <a:sx n="57" d="100"/>
          <a:sy n="57" d="100"/>
        </p:scale>
        <p:origin x="-2460" y="-80"/>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08854A-0C6F-4B41-8B1A-BD1B318AEE32}" type="doc">
      <dgm:prSet loTypeId="urn:microsoft.com/office/officeart/2005/8/layout/radial1" loCatId="relationship" qsTypeId="urn:microsoft.com/office/officeart/2005/8/quickstyle/3d9" qsCatId="3D" csTypeId="urn:microsoft.com/office/officeart/2005/8/colors/colorful1#1" csCatId="colorful" phldr="1"/>
      <dgm:spPr/>
      <dgm:t>
        <a:bodyPr/>
        <a:lstStyle/>
        <a:p>
          <a:endParaRPr lang="en-US"/>
        </a:p>
      </dgm:t>
    </dgm:pt>
    <dgm:pt modelId="{ACCF26E1-C043-4CEC-8DA1-7ADA3C4B686B}">
      <dgm:prSet phldrT="[Text]"/>
      <dgm:spPr>
        <a:solidFill>
          <a:srgbClr val="00B050"/>
        </a:solidFill>
      </dgm:spPr>
      <dgm:t>
        <a:bodyPr/>
        <a:lstStyle/>
        <a:p>
          <a:r>
            <a:rPr lang="en-US" b="1" dirty="0" smtClean="0"/>
            <a:t>Service System</a:t>
          </a:r>
          <a:endParaRPr lang="en-US" b="1" dirty="0"/>
        </a:p>
      </dgm:t>
    </dgm:pt>
    <dgm:pt modelId="{4BCAB11F-5DD0-45F6-A15E-687D9ED3F590}" type="parTrans" cxnId="{D23F44F9-4719-43F5-985B-8E2C05007FB1}">
      <dgm:prSet/>
      <dgm:spPr/>
      <dgm:t>
        <a:bodyPr/>
        <a:lstStyle/>
        <a:p>
          <a:endParaRPr lang="en-US"/>
        </a:p>
      </dgm:t>
    </dgm:pt>
    <dgm:pt modelId="{F3EB243E-EDE7-4F99-83F6-F72217143916}" type="sibTrans" cxnId="{D23F44F9-4719-43F5-985B-8E2C05007FB1}">
      <dgm:prSet/>
      <dgm:spPr/>
      <dgm:t>
        <a:bodyPr/>
        <a:lstStyle/>
        <a:p>
          <a:endParaRPr lang="en-US"/>
        </a:p>
      </dgm:t>
    </dgm:pt>
    <dgm:pt modelId="{178545C9-5701-4A83-BA51-1846E5BB801D}">
      <dgm:prSet phldrT="[Text]" custT="1"/>
      <dgm:spPr>
        <a:solidFill>
          <a:srgbClr val="92D050"/>
        </a:solidFill>
      </dgm:spPr>
      <dgm:t>
        <a:bodyPr/>
        <a:lstStyle/>
        <a:p>
          <a:r>
            <a:rPr lang="en-US" sz="2800" b="1" dirty="0" smtClean="0"/>
            <a:t>People </a:t>
          </a:r>
          <a:endParaRPr lang="en-US" sz="2800" b="1" dirty="0"/>
        </a:p>
      </dgm:t>
    </dgm:pt>
    <dgm:pt modelId="{DFF888DE-991A-46D5-829D-7566F20965C3}" type="parTrans" cxnId="{61C6C681-E049-45E1-8138-C1D42A6E17D4}">
      <dgm:prSet/>
      <dgm:spPr/>
      <dgm:t>
        <a:bodyPr/>
        <a:lstStyle/>
        <a:p>
          <a:endParaRPr lang="en-US" dirty="0"/>
        </a:p>
      </dgm:t>
    </dgm:pt>
    <dgm:pt modelId="{3B3B670A-09FF-49D5-B6C7-01CDAA1352DC}" type="sibTrans" cxnId="{61C6C681-E049-45E1-8138-C1D42A6E17D4}">
      <dgm:prSet/>
      <dgm:spPr/>
      <dgm:t>
        <a:bodyPr/>
        <a:lstStyle/>
        <a:p>
          <a:endParaRPr lang="en-US"/>
        </a:p>
      </dgm:t>
    </dgm:pt>
    <dgm:pt modelId="{2B9435CC-2AEA-4046-8505-89C6C3642CCC}">
      <dgm:prSet phldrT="[Text]" custT="1"/>
      <dgm:spPr>
        <a:solidFill>
          <a:schemeClr val="accent1">
            <a:lumMod val="75000"/>
          </a:schemeClr>
        </a:solidFill>
      </dgm:spPr>
      <dgm:t>
        <a:bodyPr/>
        <a:lstStyle/>
        <a:p>
          <a:r>
            <a:rPr lang="en-US" sz="1800" dirty="0" smtClean="0"/>
            <a:t>Physical Environments</a:t>
          </a:r>
          <a:endParaRPr lang="en-US" sz="1800" dirty="0"/>
        </a:p>
      </dgm:t>
    </dgm:pt>
    <dgm:pt modelId="{244F9E2E-2959-476B-AD08-7F72BD9ACDE3}" type="parTrans" cxnId="{4CF17B8B-55CF-4AFE-BACD-A3BAF93D2D38}">
      <dgm:prSet/>
      <dgm:spPr/>
      <dgm:t>
        <a:bodyPr/>
        <a:lstStyle/>
        <a:p>
          <a:endParaRPr lang="en-US" dirty="0"/>
        </a:p>
      </dgm:t>
    </dgm:pt>
    <dgm:pt modelId="{6FB13D7C-4D11-4015-92B7-D8D5FB9B075B}" type="sibTrans" cxnId="{4CF17B8B-55CF-4AFE-BACD-A3BAF93D2D38}">
      <dgm:prSet/>
      <dgm:spPr/>
      <dgm:t>
        <a:bodyPr/>
        <a:lstStyle/>
        <a:p>
          <a:endParaRPr lang="en-US"/>
        </a:p>
      </dgm:t>
    </dgm:pt>
    <dgm:pt modelId="{BF8BF52D-62CB-4407-B41F-517321104068}">
      <dgm:prSet phldrT="[Text]" custT="1"/>
      <dgm:spPr>
        <a:solidFill>
          <a:srgbClr val="00B0F0"/>
        </a:solidFill>
      </dgm:spPr>
      <dgm:t>
        <a:bodyPr/>
        <a:lstStyle/>
        <a:p>
          <a:r>
            <a:rPr lang="en-US" sz="1800" baseline="0" dirty="0" smtClean="0"/>
            <a:t>Information</a:t>
          </a:r>
          <a:r>
            <a:rPr lang="en-US" sz="1800" dirty="0" smtClean="0"/>
            <a:t> Environments</a:t>
          </a:r>
          <a:endParaRPr lang="en-US" sz="1800" dirty="0"/>
        </a:p>
      </dgm:t>
    </dgm:pt>
    <dgm:pt modelId="{83C74F1C-60EE-49CA-8DEA-B08190C57A8E}" type="parTrans" cxnId="{AB672A47-D216-4916-8ED8-7ABEDAB3AECD}">
      <dgm:prSet/>
      <dgm:spPr/>
      <dgm:t>
        <a:bodyPr/>
        <a:lstStyle/>
        <a:p>
          <a:endParaRPr lang="en-US" dirty="0"/>
        </a:p>
      </dgm:t>
    </dgm:pt>
    <dgm:pt modelId="{382B2ED5-34B6-43D3-ABD5-15290FD73DD4}" type="sibTrans" cxnId="{AB672A47-D216-4916-8ED8-7ABEDAB3AECD}">
      <dgm:prSet/>
      <dgm:spPr/>
      <dgm:t>
        <a:bodyPr/>
        <a:lstStyle/>
        <a:p>
          <a:endParaRPr lang="en-US"/>
        </a:p>
      </dgm:t>
    </dgm:pt>
    <dgm:pt modelId="{1C67685D-93FB-476C-A1F9-8DEB66D053AF}" type="pres">
      <dgm:prSet presAssocID="{F208854A-0C6F-4B41-8B1A-BD1B318AEE32}" presName="cycle" presStyleCnt="0">
        <dgm:presLayoutVars>
          <dgm:chMax val="1"/>
          <dgm:dir/>
          <dgm:animLvl val="ctr"/>
          <dgm:resizeHandles val="exact"/>
        </dgm:presLayoutVars>
      </dgm:prSet>
      <dgm:spPr/>
      <dgm:t>
        <a:bodyPr/>
        <a:lstStyle/>
        <a:p>
          <a:endParaRPr lang="en-US"/>
        </a:p>
      </dgm:t>
    </dgm:pt>
    <dgm:pt modelId="{6E71A160-1CBB-4A2A-9615-87F351368C44}" type="pres">
      <dgm:prSet presAssocID="{ACCF26E1-C043-4CEC-8DA1-7ADA3C4B686B}" presName="centerShape" presStyleLbl="node0" presStyleIdx="0" presStyleCnt="1" custScaleX="123139" custScaleY="116409" custLinFactNeighborX="-8536" custLinFactNeighborY="-3988"/>
      <dgm:spPr/>
      <dgm:t>
        <a:bodyPr/>
        <a:lstStyle/>
        <a:p>
          <a:endParaRPr lang="en-US"/>
        </a:p>
      </dgm:t>
    </dgm:pt>
    <dgm:pt modelId="{8B51121F-9DE5-4074-A064-E637B1051EDF}" type="pres">
      <dgm:prSet presAssocID="{DFF888DE-991A-46D5-829D-7566F20965C3}" presName="Name9" presStyleLbl="parChTrans1D2" presStyleIdx="0" presStyleCnt="3"/>
      <dgm:spPr/>
      <dgm:t>
        <a:bodyPr/>
        <a:lstStyle/>
        <a:p>
          <a:endParaRPr lang="en-US"/>
        </a:p>
      </dgm:t>
    </dgm:pt>
    <dgm:pt modelId="{83EC0A79-B1DB-4FA5-AA0F-E5C6A857C790}" type="pres">
      <dgm:prSet presAssocID="{DFF888DE-991A-46D5-829D-7566F20965C3}" presName="connTx" presStyleLbl="parChTrans1D2" presStyleIdx="0" presStyleCnt="3"/>
      <dgm:spPr/>
      <dgm:t>
        <a:bodyPr/>
        <a:lstStyle/>
        <a:p>
          <a:endParaRPr lang="en-US"/>
        </a:p>
      </dgm:t>
    </dgm:pt>
    <dgm:pt modelId="{28B16A98-82C1-4FD6-99BD-2471D7848902}" type="pres">
      <dgm:prSet presAssocID="{178545C9-5701-4A83-BA51-1846E5BB801D}" presName="node" presStyleLbl="node1" presStyleIdx="0" presStyleCnt="3" custRadScaleRad="113121" custRadScaleInc="-45058">
        <dgm:presLayoutVars>
          <dgm:bulletEnabled val="1"/>
        </dgm:presLayoutVars>
      </dgm:prSet>
      <dgm:spPr/>
      <dgm:t>
        <a:bodyPr/>
        <a:lstStyle/>
        <a:p>
          <a:endParaRPr lang="en-US"/>
        </a:p>
      </dgm:t>
    </dgm:pt>
    <dgm:pt modelId="{9922FFBC-2459-4CB4-AF0D-93D08D1F9423}" type="pres">
      <dgm:prSet presAssocID="{244F9E2E-2959-476B-AD08-7F72BD9ACDE3}" presName="Name9" presStyleLbl="parChTrans1D2" presStyleIdx="1" presStyleCnt="3"/>
      <dgm:spPr/>
      <dgm:t>
        <a:bodyPr/>
        <a:lstStyle/>
        <a:p>
          <a:endParaRPr lang="en-US"/>
        </a:p>
      </dgm:t>
    </dgm:pt>
    <dgm:pt modelId="{7CF9185D-B978-444B-BE2B-0CBC34C12D35}" type="pres">
      <dgm:prSet presAssocID="{244F9E2E-2959-476B-AD08-7F72BD9ACDE3}" presName="connTx" presStyleLbl="parChTrans1D2" presStyleIdx="1" presStyleCnt="3"/>
      <dgm:spPr/>
      <dgm:t>
        <a:bodyPr/>
        <a:lstStyle/>
        <a:p>
          <a:endParaRPr lang="en-US"/>
        </a:p>
      </dgm:t>
    </dgm:pt>
    <dgm:pt modelId="{E8A97DBE-D7D5-453B-B1AC-518F267F95D4}" type="pres">
      <dgm:prSet presAssocID="{2B9435CC-2AEA-4046-8505-89C6C3642CCC}" presName="node" presStyleLbl="node1" presStyleIdx="1" presStyleCnt="3" custRadScaleRad="80749" custRadScaleInc="6564">
        <dgm:presLayoutVars>
          <dgm:bulletEnabled val="1"/>
        </dgm:presLayoutVars>
      </dgm:prSet>
      <dgm:spPr/>
      <dgm:t>
        <a:bodyPr/>
        <a:lstStyle/>
        <a:p>
          <a:endParaRPr lang="en-US"/>
        </a:p>
      </dgm:t>
    </dgm:pt>
    <dgm:pt modelId="{B97E3BA5-59BB-46EC-B7B0-8236FEB12C7D}" type="pres">
      <dgm:prSet presAssocID="{83C74F1C-60EE-49CA-8DEA-B08190C57A8E}" presName="Name9" presStyleLbl="parChTrans1D2" presStyleIdx="2" presStyleCnt="3"/>
      <dgm:spPr/>
      <dgm:t>
        <a:bodyPr/>
        <a:lstStyle/>
        <a:p>
          <a:endParaRPr lang="en-US"/>
        </a:p>
      </dgm:t>
    </dgm:pt>
    <dgm:pt modelId="{7FAA86FE-1798-46F5-95AB-191393299A98}" type="pres">
      <dgm:prSet presAssocID="{83C74F1C-60EE-49CA-8DEA-B08190C57A8E}" presName="connTx" presStyleLbl="parChTrans1D2" presStyleIdx="2" presStyleCnt="3"/>
      <dgm:spPr/>
      <dgm:t>
        <a:bodyPr/>
        <a:lstStyle/>
        <a:p>
          <a:endParaRPr lang="en-US"/>
        </a:p>
      </dgm:t>
    </dgm:pt>
    <dgm:pt modelId="{D0730C95-C4F8-49DE-87EF-927433A95246}" type="pres">
      <dgm:prSet presAssocID="{BF8BF52D-62CB-4407-B41F-517321104068}" presName="node" presStyleLbl="node1" presStyleIdx="2" presStyleCnt="3" custRadScaleRad="133357" custRadScaleInc="-12025">
        <dgm:presLayoutVars>
          <dgm:bulletEnabled val="1"/>
        </dgm:presLayoutVars>
      </dgm:prSet>
      <dgm:spPr/>
      <dgm:t>
        <a:bodyPr/>
        <a:lstStyle/>
        <a:p>
          <a:endParaRPr lang="en-US"/>
        </a:p>
      </dgm:t>
    </dgm:pt>
  </dgm:ptLst>
  <dgm:cxnLst>
    <dgm:cxn modelId="{F729884C-AECA-D648-82B1-604608EF790D}" type="presOf" srcId="{83C74F1C-60EE-49CA-8DEA-B08190C57A8E}" destId="{7FAA86FE-1798-46F5-95AB-191393299A98}" srcOrd="1" destOrd="0" presId="urn:microsoft.com/office/officeart/2005/8/layout/radial1"/>
    <dgm:cxn modelId="{A66CE37E-BA2E-7742-9F2F-35506B69FB76}" type="presOf" srcId="{DFF888DE-991A-46D5-829D-7566F20965C3}" destId="{83EC0A79-B1DB-4FA5-AA0F-E5C6A857C790}" srcOrd="1" destOrd="0" presId="urn:microsoft.com/office/officeart/2005/8/layout/radial1"/>
    <dgm:cxn modelId="{9B3231C1-CA04-714D-8E8C-E89C7EDB6E73}" type="presOf" srcId="{244F9E2E-2959-476B-AD08-7F72BD9ACDE3}" destId="{9922FFBC-2459-4CB4-AF0D-93D08D1F9423}" srcOrd="0" destOrd="0" presId="urn:microsoft.com/office/officeart/2005/8/layout/radial1"/>
    <dgm:cxn modelId="{BAB08BD1-261B-F34E-BC82-612C49CA7CBA}" type="presOf" srcId="{F208854A-0C6F-4B41-8B1A-BD1B318AEE32}" destId="{1C67685D-93FB-476C-A1F9-8DEB66D053AF}" srcOrd="0" destOrd="0" presId="urn:microsoft.com/office/officeart/2005/8/layout/radial1"/>
    <dgm:cxn modelId="{87B14F20-8C73-F54B-B167-071FD61E4787}" type="presOf" srcId="{178545C9-5701-4A83-BA51-1846E5BB801D}" destId="{28B16A98-82C1-4FD6-99BD-2471D7848902}" srcOrd="0" destOrd="0" presId="urn:microsoft.com/office/officeart/2005/8/layout/radial1"/>
    <dgm:cxn modelId="{3FD88931-8213-EA43-B553-24D4EC1D6E2F}" type="presOf" srcId="{BF8BF52D-62CB-4407-B41F-517321104068}" destId="{D0730C95-C4F8-49DE-87EF-927433A95246}" srcOrd="0" destOrd="0" presId="urn:microsoft.com/office/officeart/2005/8/layout/radial1"/>
    <dgm:cxn modelId="{FA75B8BE-F207-1842-90A7-4997EC6EB811}" type="presOf" srcId="{DFF888DE-991A-46D5-829D-7566F20965C3}" destId="{8B51121F-9DE5-4074-A064-E637B1051EDF}" srcOrd="0" destOrd="0" presId="urn:microsoft.com/office/officeart/2005/8/layout/radial1"/>
    <dgm:cxn modelId="{39858B66-6A73-F346-B4B1-83BF32645158}" type="presOf" srcId="{2B9435CC-2AEA-4046-8505-89C6C3642CCC}" destId="{E8A97DBE-D7D5-453B-B1AC-518F267F95D4}" srcOrd="0" destOrd="0" presId="urn:microsoft.com/office/officeart/2005/8/layout/radial1"/>
    <dgm:cxn modelId="{AB672A47-D216-4916-8ED8-7ABEDAB3AECD}" srcId="{ACCF26E1-C043-4CEC-8DA1-7ADA3C4B686B}" destId="{BF8BF52D-62CB-4407-B41F-517321104068}" srcOrd="2" destOrd="0" parTransId="{83C74F1C-60EE-49CA-8DEA-B08190C57A8E}" sibTransId="{382B2ED5-34B6-43D3-ABD5-15290FD73DD4}"/>
    <dgm:cxn modelId="{4CF17B8B-55CF-4AFE-BACD-A3BAF93D2D38}" srcId="{ACCF26E1-C043-4CEC-8DA1-7ADA3C4B686B}" destId="{2B9435CC-2AEA-4046-8505-89C6C3642CCC}" srcOrd="1" destOrd="0" parTransId="{244F9E2E-2959-476B-AD08-7F72BD9ACDE3}" sibTransId="{6FB13D7C-4D11-4015-92B7-D8D5FB9B075B}"/>
    <dgm:cxn modelId="{61C6C681-E049-45E1-8138-C1D42A6E17D4}" srcId="{ACCF26E1-C043-4CEC-8DA1-7ADA3C4B686B}" destId="{178545C9-5701-4A83-BA51-1846E5BB801D}" srcOrd="0" destOrd="0" parTransId="{DFF888DE-991A-46D5-829D-7566F20965C3}" sibTransId="{3B3B670A-09FF-49D5-B6C7-01CDAA1352DC}"/>
    <dgm:cxn modelId="{D23F44F9-4719-43F5-985B-8E2C05007FB1}" srcId="{F208854A-0C6F-4B41-8B1A-BD1B318AEE32}" destId="{ACCF26E1-C043-4CEC-8DA1-7ADA3C4B686B}" srcOrd="0" destOrd="0" parTransId="{4BCAB11F-5DD0-45F6-A15E-687D9ED3F590}" sibTransId="{F3EB243E-EDE7-4F99-83F6-F72217143916}"/>
    <dgm:cxn modelId="{C9C5F8C3-3186-534C-BA50-77D08D4223C0}" type="presOf" srcId="{83C74F1C-60EE-49CA-8DEA-B08190C57A8E}" destId="{B97E3BA5-59BB-46EC-B7B0-8236FEB12C7D}" srcOrd="0" destOrd="0" presId="urn:microsoft.com/office/officeart/2005/8/layout/radial1"/>
    <dgm:cxn modelId="{05EA52E2-BD00-1540-A70E-9765CA9A8FA2}" type="presOf" srcId="{244F9E2E-2959-476B-AD08-7F72BD9ACDE3}" destId="{7CF9185D-B978-444B-BE2B-0CBC34C12D35}" srcOrd="1" destOrd="0" presId="urn:microsoft.com/office/officeart/2005/8/layout/radial1"/>
    <dgm:cxn modelId="{7333C1F9-E3D2-6849-9514-7E6B7B7F171B}" type="presOf" srcId="{ACCF26E1-C043-4CEC-8DA1-7ADA3C4B686B}" destId="{6E71A160-1CBB-4A2A-9615-87F351368C44}" srcOrd="0" destOrd="0" presId="urn:microsoft.com/office/officeart/2005/8/layout/radial1"/>
    <dgm:cxn modelId="{E8D417FA-C506-5F45-B670-56B0CC877862}" type="presParOf" srcId="{1C67685D-93FB-476C-A1F9-8DEB66D053AF}" destId="{6E71A160-1CBB-4A2A-9615-87F351368C44}" srcOrd="0" destOrd="0" presId="urn:microsoft.com/office/officeart/2005/8/layout/radial1"/>
    <dgm:cxn modelId="{AA9699DD-2607-2648-AF0B-60686EDC3EBF}" type="presParOf" srcId="{1C67685D-93FB-476C-A1F9-8DEB66D053AF}" destId="{8B51121F-9DE5-4074-A064-E637B1051EDF}" srcOrd="1" destOrd="0" presId="urn:microsoft.com/office/officeart/2005/8/layout/radial1"/>
    <dgm:cxn modelId="{309AB570-31E5-1A48-9DE7-31AC82630788}" type="presParOf" srcId="{8B51121F-9DE5-4074-A064-E637B1051EDF}" destId="{83EC0A79-B1DB-4FA5-AA0F-E5C6A857C790}" srcOrd="0" destOrd="0" presId="urn:microsoft.com/office/officeart/2005/8/layout/radial1"/>
    <dgm:cxn modelId="{44727981-05FF-2E49-81B3-E9B666B658F4}" type="presParOf" srcId="{1C67685D-93FB-476C-A1F9-8DEB66D053AF}" destId="{28B16A98-82C1-4FD6-99BD-2471D7848902}" srcOrd="2" destOrd="0" presId="urn:microsoft.com/office/officeart/2005/8/layout/radial1"/>
    <dgm:cxn modelId="{8516056E-FFCA-CE41-9EE2-7215F4F8A374}" type="presParOf" srcId="{1C67685D-93FB-476C-A1F9-8DEB66D053AF}" destId="{9922FFBC-2459-4CB4-AF0D-93D08D1F9423}" srcOrd="3" destOrd="0" presId="urn:microsoft.com/office/officeart/2005/8/layout/radial1"/>
    <dgm:cxn modelId="{CDB7B18A-647E-0E47-91DE-9FD36BC79514}" type="presParOf" srcId="{9922FFBC-2459-4CB4-AF0D-93D08D1F9423}" destId="{7CF9185D-B978-444B-BE2B-0CBC34C12D35}" srcOrd="0" destOrd="0" presId="urn:microsoft.com/office/officeart/2005/8/layout/radial1"/>
    <dgm:cxn modelId="{EAB5788A-8D78-7146-B0CE-8D5591BCE9FE}" type="presParOf" srcId="{1C67685D-93FB-476C-A1F9-8DEB66D053AF}" destId="{E8A97DBE-D7D5-453B-B1AC-518F267F95D4}" srcOrd="4" destOrd="0" presId="urn:microsoft.com/office/officeart/2005/8/layout/radial1"/>
    <dgm:cxn modelId="{CC573637-453F-D249-A6BE-274F74BBB80E}" type="presParOf" srcId="{1C67685D-93FB-476C-A1F9-8DEB66D053AF}" destId="{B97E3BA5-59BB-46EC-B7B0-8236FEB12C7D}" srcOrd="5" destOrd="0" presId="urn:microsoft.com/office/officeart/2005/8/layout/radial1"/>
    <dgm:cxn modelId="{9DFEB57B-B204-1D45-8FF7-8C2CA81916F9}" type="presParOf" srcId="{B97E3BA5-59BB-46EC-B7B0-8236FEB12C7D}" destId="{7FAA86FE-1798-46F5-95AB-191393299A98}" srcOrd="0" destOrd="0" presId="urn:microsoft.com/office/officeart/2005/8/layout/radial1"/>
    <dgm:cxn modelId="{51E5D81C-4A10-944C-8905-F3C8FA553B1D}" type="presParOf" srcId="{1C67685D-93FB-476C-A1F9-8DEB66D053AF}" destId="{D0730C95-C4F8-49DE-87EF-927433A95246}" srcOrd="6" destOrd="0" presId="urn:microsoft.com/office/officeart/2005/8/layout/radial1"/>
  </dgm:cxnLst>
  <dgm:bg>
    <a:solidFill>
      <a:srgbClr val="B7FFE9"/>
    </a:solidFill>
  </dgm:bg>
  <dgm:whole>
    <a:ln w="9525"/>
  </dgm:whole>
  <dgm:extLst>
    <a:ext uri="{C62137D5-CB1D-491B-B009-E17868A290BF}">
      <dgm14:recolorImg xmlns:dgm14="http://schemas.microsoft.com/office/drawing/2010/diagram" xmlns:a="http://schemas.openxmlformats.org/drawingml/2006/main" xmlns:dgm="http://schemas.openxmlformats.org/drawingml/2006/diagram" xmlns="" val="1"/>
    </a:ex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E71A160-1CBB-4A2A-9615-87F351368C44}">
      <dsp:nvSpPr>
        <dsp:cNvPr id="0" name=""/>
        <dsp:cNvSpPr/>
      </dsp:nvSpPr>
      <dsp:spPr>
        <a:xfrm>
          <a:off x="2697923" y="2102355"/>
          <a:ext cx="2318855" cy="2192121"/>
        </a:xfrm>
        <a:prstGeom prst="ellipse">
          <a:avLst/>
        </a:prstGeom>
        <a:solidFill>
          <a:srgbClr val="00B050"/>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6035" tIns="26035" rIns="26035" bIns="26035" numCol="1" spcCol="1270" anchor="ctr" anchorCtr="0">
          <a:noAutofit/>
          <a:sp3d extrusionH="28000" prstMaterial="matte"/>
        </a:bodyPr>
        <a:lstStyle/>
        <a:p>
          <a:pPr lvl="0" algn="ctr" defTabSz="1822450">
            <a:lnSpc>
              <a:spcPct val="90000"/>
            </a:lnSpc>
            <a:spcBef>
              <a:spcPct val="0"/>
            </a:spcBef>
            <a:spcAft>
              <a:spcPct val="35000"/>
            </a:spcAft>
          </a:pPr>
          <a:r>
            <a:rPr lang="en-US" sz="4100" b="1" kern="1200" dirty="0" smtClean="0"/>
            <a:t>Service System</a:t>
          </a:r>
          <a:endParaRPr lang="en-US" sz="4100" b="1" kern="1200" dirty="0"/>
        </a:p>
      </dsp:txBody>
      <dsp:txXfrm>
        <a:off x="2697923" y="2102355"/>
        <a:ext cx="2318855" cy="2192121"/>
      </dsp:txXfrm>
    </dsp:sp>
    <dsp:sp modelId="{8B51121F-9DE5-4074-A064-E637B1051EDF}">
      <dsp:nvSpPr>
        <dsp:cNvPr id="0" name=""/>
        <dsp:cNvSpPr/>
      </dsp:nvSpPr>
      <dsp:spPr>
        <a:xfrm rot="14973065">
          <a:off x="3226433" y="1974421"/>
          <a:ext cx="363835" cy="39638"/>
        </a:xfrm>
        <a:custGeom>
          <a:avLst/>
          <a:gdLst/>
          <a:ahLst/>
          <a:cxnLst/>
          <a:rect l="0" t="0" r="0" b="0"/>
          <a:pathLst>
            <a:path>
              <a:moveTo>
                <a:pt x="0" y="19819"/>
              </a:moveTo>
              <a:lnTo>
                <a:pt x="363835" y="19819"/>
              </a:lnTo>
            </a:path>
          </a:pathLst>
        </a:custGeom>
        <a:noFill/>
        <a:ln w="25400" cap="flat" cmpd="sng" algn="ctr">
          <a:solidFill>
            <a:schemeClr val="accent2">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4973065">
        <a:off x="3399255" y="1985145"/>
        <a:ext cx="18191" cy="18191"/>
      </dsp:txXfrm>
    </dsp:sp>
    <dsp:sp modelId="{28B16A98-82C1-4FD6-99BD-2471D7848902}">
      <dsp:nvSpPr>
        <dsp:cNvPr id="0" name=""/>
        <dsp:cNvSpPr/>
      </dsp:nvSpPr>
      <dsp:spPr>
        <a:xfrm>
          <a:off x="2074279" y="0"/>
          <a:ext cx="1883120" cy="1883120"/>
        </a:xfrm>
        <a:prstGeom prst="ellipse">
          <a:avLst/>
        </a:prstGeom>
        <a:solidFill>
          <a:srgbClr val="92D050"/>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sp3d extrusionH="28000" prstMaterial="matte"/>
        </a:bodyPr>
        <a:lstStyle/>
        <a:p>
          <a:pPr lvl="0" algn="ctr" defTabSz="1244600">
            <a:lnSpc>
              <a:spcPct val="90000"/>
            </a:lnSpc>
            <a:spcBef>
              <a:spcPct val="0"/>
            </a:spcBef>
            <a:spcAft>
              <a:spcPct val="35000"/>
            </a:spcAft>
          </a:pPr>
          <a:r>
            <a:rPr lang="en-US" sz="2800" b="1" kern="1200" dirty="0" smtClean="0"/>
            <a:t>People </a:t>
          </a:r>
          <a:endParaRPr lang="en-US" sz="2800" b="1" kern="1200" dirty="0"/>
        </a:p>
      </dsp:txBody>
      <dsp:txXfrm>
        <a:off x="2074279" y="0"/>
        <a:ext cx="1883120" cy="1883120"/>
      </dsp:txXfrm>
    </dsp:sp>
    <dsp:sp modelId="{9922FFBC-2459-4CB4-AF0D-93D08D1F9423}">
      <dsp:nvSpPr>
        <dsp:cNvPr id="0" name=""/>
        <dsp:cNvSpPr/>
      </dsp:nvSpPr>
      <dsp:spPr>
        <a:xfrm rot="1935513">
          <a:off x="4794306" y="3881633"/>
          <a:ext cx="353842" cy="39638"/>
        </a:xfrm>
        <a:custGeom>
          <a:avLst/>
          <a:gdLst/>
          <a:ahLst/>
          <a:cxnLst/>
          <a:rect l="0" t="0" r="0" b="0"/>
          <a:pathLst>
            <a:path>
              <a:moveTo>
                <a:pt x="0" y="19819"/>
              </a:moveTo>
              <a:lnTo>
                <a:pt x="353842" y="19819"/>
              </a:lnTo>
            </a:path>
          </a:pathLst>
        </a:custGeom>
        <a:noFill/>
        <a:ln w="25400" cap="flat" cmpd="sng" algn="ctr">
          <a:solidFill>
            <a:schemeClr val="accent2">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935513">
        <a:off x="4962382" y="3892606"/>
        <a:ext cx="17692" cy="17692"/>
      </dsp:txXfrm>
    </dsp:sp>
    <dsp:sp modelId="{E8A97DBE-D7D5-453B-B1AC-518F267F95D4}">
      <dsp:nvSpPr>
        <dsp:cNvPr id="0" name=""/>
        <dsp:cNvSpPr/>
      </dsp:nvSpPr>
      <dsp:spPr>
        <a:xfrm>
          <a:off x="4975509" y="3556871"/>
          <a:ext cx="1883120" cy="1883120"/>
        </a:xfrm>
        <a:prstGeom prst="ellipse">
          <a:avLst/>
        </a:prstGeom>
        <a:solidFill>
          <a:schemeClr val="accent1">
            <a:lumMod val="7500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lvl="0" algn="ctr" defTabSz="800100">
            <a:lnSpc>
              <a:spcPct val="90000"/>
            </a:lnSpc>
            <a:spcBef>
              <a:spcPct val="0"/>
            </a:spcBef>
            <a:spcAft>
              <a:spcPct val="35000"/>
            </a:spcAft>
          </a:pPr>
          <a:r>
            <a:rPr lang="en-US" sz="1800" kern="1200" dirty="0" smtClean="0"/>
            <a:t>Physical Environments</a:t>
          </a:r>
          <a:endParaRPr lang="en-US" sz="1800" kern="1200" dirty="0"/>
        </a:p>
      </dsp:txBody>
      <dsp:txXfrm>
        <a:off x="4975509" y="3556871"/>
        <a:ext cx="1883120" cy="1883120"/>
      </dsp:txXfrm>
    </dsp:sp>
    <dsp:sp modelId="{B97E3BA5-59BB-46EC-B7B0-8236FEB12C7D}">
      <dsp:nvSpPr>
        <dsp:cNvPr id="0" name=""/>
        <dsp:cNvSpPr/>
      </dsp:nvSpPr>
      <dsp:spPr>
        <a:xfrm rot="8815099">
          <a:off x="2419869" y="3943905"/>
          <a:ext cx="525359" cy="39638"/>
        </a:xfrm>
        <a:custGeom>
          <a:avLst/>
          <a:gdLst/>
          <a:ahLst/>
          <a:cxnLst/>
          <a:rect l="0" t="0" r="0" b="0"/>
          <a:pathLst>
            <a:path>
              <a:moveTo>
                <a:pt x="0" y="19819"/>
              </a:moveTo>
              <a:lnTo>
                <a:pt x="525359" y="19819"/>
              </a:lnTo>
            </a:path>
          </a:pathLst>
        </a:custGeom>
        <a:noFill/>
        <a:ln w="25400" cap="flat" cmpd="sng" algn="ctr">
          <a:solidFill>
            <a:schemeClr val="accent2">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8815099">
        <a:off x="2669415" y="3950590"/>
        <a:ext cx="26267" cy="26267"/>
      </dsp:txXfrm>
    </dsp:sp>
    <dsp:sp modelId="{D0730C95-C4F8-49DE-87EF-927433A95246}">
      <dsp:nvSpPr>
        <dsp:cNvPr id="0" name=""/>
        <dsp:cNvSpPr/>
      </dsp:nvSpPr>
      <dsp:spPr>
        <a:xfrm>
          <a:off x="731964" y="3679479"/>
          <a:ext cx="1883120" cy="1883120"/>
        </a:xfrm>
        <a:prstGeom prst="ellipse">
          <a:avLst/>
        </a:prstGeom>
        <a:solidFill>
          <a:srgbClr val="00B0F0"/>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lvl="0" algn="ctr" defTabSz="800100">
            <a:lnSpc>
              <a:spcPct val="90000"/>
            </a:lnSpc>
            <a:spcBef>
              <a:spcPct val="0"/>
            </a:spcBef>
            <a:spcAft>
              <a:spcPct val="35000"/>
            </a:spcAft>
          </a:pPr>
          <a:r>
            <a:rPr lang="en-US" sz="1800" kern="1200" baseline="0" dirty="0" smtClean="0"/>
            <a:t>Information</a:t>
          </a:r>
          <a:r>
            <a:rPr lang="en-US" sz="1800" kern="1200" dirty="0" smtClean="0"/>
            <a:t> Environments</a:t>
          </a:r>
          <a:endParaRPr lang="en-US" sz="1800" kern="1200" dirty="0"/>
        </a:p>
      </dsp:txBody>
      <dsp:txXfrm>
        <a:off x="731964" y="3679479"/>
        <a:ext cx="1883120" cy="188312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628" cy="464185"/>
          </a:xfrm>
          <a:prstGeom prst="rect">
            <a:avLst/>
          </a:prstGeom>
        </p:spPr>
        <p:txBody>
          <a:bodyPr vert="horz" lIns="91574" tIns="45788" rIns="91574" bIns="45788" rtlCol="0"/>
          <a:lstStyle>
            <a:lvl1pPr algn="l">
              <a:defRPr sz="1200"/>
            </a:lvl1pPr>
          </a:lstStyle>
          <a:p>
            <a:endParaRPr lang="en-US"/>
          </a:p>
        </p:txBody>
      </p:sp>
      <p:sp>
        <p:nvSpPr>
          <p:cNvPr id="3" name="Date Placeholder 2"/>
          <p:cNvSpPr>
            <a:spLocks noGrp="1"/>
          </p:cNvSpPr>
          <p:nvPr>
            <p:ph type="dt" sz="quarter" idx="1"/>
          </p:nvPr>
        </p:nvSpPr>
        <p:spPr>
          <a:xfrm>
            <a:off x="3971183" y="0"/>
            <a:ext cx="3037628" cy="464185"/>
          </a:xfrm>
          <a:prstGeom prst="rect">
            <a:avLst/>
          </a:prstGeom>
        </p:spPr>
        <p:txBody>
          <a:bodyPr vert="horz" lIns="91574" tIns="45788" rIns="91574" bIns="45788" rtlCol="0"/>
          <a:lstStyle>
            <a:lvl1pPr algn="r">
              <a:defRPr sz="1200"/>
            </a:lvl1pPr>
          </a:lstStyle>
          <a:p>
            <a:fld id="{9A4A985E-B34B-43CD-A276-CF97C95D68F5}" type="datetimeFigureOut">
              <a:rPr lang="en-US" smtClean="0"/>
              <a:pPr/>
              <a:t>12/17/14</a:t>
            </a:fld>
            <a:endParaRPr lang="en-US"/>
          </a:p>
        </p:txBody>
      </p:sp>
      <p:sp>
        <p:nvSpPr>
          <p:cNvPr id="4" name="Footer Placeholder 3"/>
          <p:cNvSpPr>
            <a:spLocks noGrp="1"/>
          </p:cNvSpPr>
          <p:nvPr>
            <p:ph type="ftr" sz="quarter" idx="2"/>
          </p:nvPr>
        </p:nvSpPr>
        <p:spPr>
          <a:xfrm>
            <a:off x="1" y="8830627"/>
            <a:ext cx="3037628" cy="464185"/>
          </a:xfrm>
          <a:prstGeom prst="rect">
            <a:avLst/>
          </a:prstGeom>
        </p:spPr>
        <p:txBody>
          <a:bodyPr vert="horz" lIns="91574" tIns="45788" rIns="91574" bIns="45788" rtlCol="0" anchor="b"/>
          <a:lstStyle>
            <a:lvl1pPr algn="l">
              <a:defRPr sz="1200"/>
            </a:lvl1pPr>
          </a:lstStyle>
          <a:p>
            <a:endParaRPr lang="en-US"/>
          </a:p>
        </p:txBody>
      </p:sp>
      <p:sp>
        <p:nvSpPr>
          <p:cNvPr id="5" name="Slide Number Placeholder 4"/>
          <p:cNvSpPr>
            <a:spLocks noGrp="1"/>
          </p:cNvSpPr>
          <p:nvPr>
            <p:ph type="sldNum" sz="quarter" idx="3"/>
          </p:nvPr>
        </p:nvSpPr>
        <p:spPr>
          <a:xfrm>
            <a:off x="3971183" y="8830627"/>
            <a:ext cx="3037628" cy="464185"/>
          </a:xfrm>
          <a:prstGeom prst="rect">
            <a:avLst/>
          </a:prstGeom>
        </p:spPr>
        <p:txBody>
          <a:bodyPr vert="horz" lIns="91574" tIns="45788" rIns="91574" bIns="45788" rtlCol="0" anchor="b"/>
          <a:lstStyle>
            <a:lvl1pPr algn="r">
              <a:defRPr sz="1200"/>
            </a:lvl1pPr>
          </a:lstStyle>
          <a:p>
            <a:fld id="{42FFC5B0-776A-4856-A438-B0AC488CE618}"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15045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8" tIns="46585" rIns="93168" bIns="46585"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68" tIns="46585" rIns="93168" bIns="46585" rtlCol="0"/>
          <a:lstStyle>
            <a:lvl1pPr algn="r">
              <a:defRPr sz="1200"/>
            </a:lvl1pPr>
          </a:lstStyle>
          <a:p>
            <a:fld id="{E818D554-11E7-4CBC-8BA9-D1D34B0446EA}" type="datetimeFigureOut">
              <a:rPr lang="en-US" smtClean="0"/>
              <a:pPr/>
              <a:t>12/17/14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8" tIns="46585" rIns="93168" bIns="46585"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8" tIns="46585" rIns="93168" bIns="4658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8"/>
            <a:ext cx="3037840" cy="464820"/>
          </a:xfrm>
          <a:prstGeom prst="rect">
            <a:avLst/>
          </a:prstGeom>
        </p:spPr>
        <p:txBody>
          <a:bodyPr vert="horz" lIns="93168" tIns="46585" rIns="93168" bIns="46585"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68" tIns="46585" rIns="93168" bIns="46585" rtlCol="0" anchor="b"/>
          <a:lstStyle>
            <a:lvl1pPr algn="r">
              <a:defRPr sz="1200"/>
            </a:lvl1pPr>
          </a:lstStyle>
          <a:p>
            <a:fld id="{370B5CFD-4E4C-4EFC-8F64-A09E616A2FCB}"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99391697"/>
      </p:ext>
    </p:extLst>
  </p:cSld>
  <p:clrMap bg1="lt1" tx1="dk1" bg2="lt2" tx2="dk2" accent1="accent1" accent2="accent2" accent3="accent3" accent4="accent4" accent5="accent5" accent6="accent6" hlink="hlink" folHlink="folHlink"/>
  <p:notesStyle>
    <a:lvl1pPr marL="0" algn="l" defTabSz="1306220" rtl="0" eaLnBrk="1" latinLnBrk="0" hangingPunct="1">
      <a:defRPr sz="1700" kern="1200">
        <a:solidFill>
          <a:schemeClr val="tx1"/>
        </a:solidFill>
        <a:latin typeface="+mn-lt"/>
        <a:ea typeface="+mn-ea"/>
        <a:cs typeface="+mn-cs"/>
      </a:defRPr>
    </a:lvl1pPr>
    <a:lvl2pPr marL="653110" algn="l" defTabSz="1306220" rtl="0" eaLnBrk="1" latinLnBrk="0" hangingPunct="1">
      <a:defRPr sz="1700" kern="1200">
        <a:solidFill>
          <a:schemeClr val="tx1"/>
        </a:solidFill>
        <a:latin typeface="+mn-lt"/>
        <a:ea typeface="+mn-ea"/>
        <a:cs typeface="+mn-cs"/>
      </a:defRPr>
    </a:lvl2pPr>
    <a:lvl3pPr marL="1306220" algn="l" defTabSz="1306220" rtl="0" eaLnBrk="1" latinLnBrk="0" hangingPunct="1">
      <a:defRPr sz="1700" kern="1200">
        <a:solidFill>
          <a:schemeClr val="tx1"/>
        </a:solidFill>
        <a:latin typeface="+mn-lt"/>
        <a:ea typeface="+mn-ea"/>
        <a:cs typeface="+mn-cs"/>
      </a:defRPr>
    </a:lvl3pPr>
    <a:lvl4pPr marL="1959331" algn="l" defTabSz="1306220" rtl="0" eaLnBrk="1" latinLnBrk="0" hangingPunct="1">
      <a:defRPr sz="1700" kern="1200">
        <a:solidFill>
          <a:schemeClr val="tx1"/>
        </a:solidFill>
        <a:latin typeface="+mn-lt"/>
        <a:ea typeface="+mn-ea"/>
        <a:cs typeface="+mn-cs"/>
      </a:defRPr>
    </a:lvl4pPr>
    <a:lvl5pPr marL="2612441" algn="l" defTabSz="1306220" rtl="0" eaLnBrk="1" latinLnBrk="0" hangingPunct="1">
      <a:defRPr sz="1700" kern="1200">
        <a:solidFill>
          <a:schemeClr val="tx1"/>
        </a:solidFill>
        <a:latin typeface="+mn-lt"/>
        <a:ea typeface="+mn-ea"/>
        <a:cs typeface="+mn-cs"/>
      </a:defRPr>
    </a:lvl5pPr>
    <a:lvl6pPr marL="3265551" algn="l" defTabSz="1306220" rtl="0" eaLnBrk="1" latinLnBrk="0" hangingPunct="1">
      <a:defRPr sz="1700" kern="1200">
        <a:solidFill>
          <a:schemeClr val="tx1"/>
        </a:solidFill>
        <a:latin typeface="+mn-lt"/>
        <a:ea typeface="+mn-ea"/>
        <a:cs typeface="+mn-cs"/>
      </a:defRPr>
    </a:lvl6pPr>
    <a:lvl7pPr marL="3918661" algn="l" defTabSz="1306220" rtl="0" eaLnBrk="1" latinLnBrk="0" hangingPunct="1">
      <a:defRPr sz="1700" kern="1200">
        <a:solidFill>
          <a:schemeClr val="tx1"/>
        </a:solidFill>
        <a:latin typeface="+mn-lt"/>
        <a:ea typeface="+mn-ea"/>
        <a:cs typeface="+mn-cs"/>
      </a:defRPr>
    </a:lvl7pPr>
    <a:lvl8pPr marL="4571771" algn="l" defTabSz="1306220" rtl="0" eaLnBrk="1" latinLnBrk="0" hangingPunct="1">
      <a:defRPr sz="1700" kern="1200">
        <a:solidFill>
          <a:schemeClr val="tx1"/>
        </a:solidFill>
        <a:latin typeface="+mn-lt"/>
        <a:ea typeface="+mn-ea"/>
        <a:cs typeface="+mn-cs"/>
      </a:defRPr>
    </a:lvl8pPr>
    <a:lvl9pPr marL="5224882" algn="l" defTabSz="130622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www.bls.gov/opub/mlr/2012/01/"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Workshop website http://web.mit.edu/mitssrc/nsf/index.html </a:t>
            </a:r>
            <a:endParaRPr lang="en-US" dirty="0"/>
          </a:p>
        </p:txBody>
      </p:sp>
      <p:sp>
        <p:nvSpPr>
          <p:cNvPr id="4" name="Slide Number Placeholder 3"/>
          <p:cNvSpPr>
            <a:spLocks noGrp="1"/>
          </p:cNvSpPr>
          <p:nvPr>
            <p:ph type="sldNum" sz="quarter" idx="10"/>
          </p:nvPr>
        </p:nvSpPr>
        <p:spPr/>
        <p:txBody>
          <a:bodyPr/>
          <a:lstStyle/>
          <a:p>
            <a:fld id="{370B5CFD-4E4C-4EFC-8F64-A09E616A2FCB}" type="slidenum">
              <a:rPr lang="en-US" smtClean="0"/>
              <a:pPr/>
              <a:t>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95635104"/>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0B5CFD-4E4C-4EFC-8F64-A09E616A2FCB}" type="slidenum">
              <a:rPr lang="en-US" smtClean="0"/>
              <a:pPr/>
              <a:t>10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81782803"/>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85000" lnSpcReduction="20000"/>
          </a:bodyPr>
          <a:lstStyle/>
          <a:p>
            <a:r>
              <a:rPr lang="en-US" dirty="0" smtClean="0"/>
              <a:t>IMAGE http://www.nsf.gov/cise/news/cps-perspective.jsp </a:t>
            </a:r>
          </a:p>
          <a:p>
            <a:endParaRPr lang="en-US" dirty="0" smtClean="0"/>
          </a:p>
          <a:p>
            <a:r>
              <a:rPr lang="en-US" dirty="0" smtClean="0"/>
              <a:t>I know that</a:t>
            </a:r>
            <a:r>
              <a:rPr lang="en-US" baseline="0" dirty="0" smtClean="0"/>
              <a:t> almost everyone gathered here today are either already a CPS investigator or supports CPS through partnerships of various kinds.  However, I want to take this opportunity to take stock of why we are working together, very hard, in this important domain.  To look forward imagine what the future –enabled by technologies, will look like.</a:t>
            </a:r>
            <a:endParaRPr lang="en-US" dirty="0" smtClean="0"/>
          </a:p>
          <a:p>
            <a:endParaRPr lang="en-US" dirty="0" smtClean="0"/>
          </a:p>
          <a:p>
            <a:r>
              <a:rPr lang="en-US" dirty="0" smtClean="0"/>
              <a:t>Imagine a world that is safe, secure, healthy, vibrant, and resilient.</a:t>
            </a:r>
            <a:r>
              <a:rPr lang="en-US" baseline="0" dirty="0" smtClean="0"/>
              <a:t>  Such a world requires technologies, systems, and infrastructures of that are smart, connected, working together and interdependently.  </a:t>
            </a:r>
          </a:p>
          <a:p>
            <a:endParaRPr lang="en-US" baseline="0" dirty="0" smtClean="0"/>
          </a:p>
          <a:p>
            <a:r>
              <a:rPr lang="en-US" baseline="0" dirty="0" smtClean="0"/>
              <a:t>We need to advance large-scale systems and infrastructures such as efficient power grid, intelligent and safe highways, structurally sound bridges that can assess their own health; </a:t>
            </a:r>
          </a:p>
          <a:p>
            <a:r>
              <a:rPr lang="en-US" baseline="0" dirty="0" smtClean="0"/>
              <a:t>We need smart technologies in everyday systems such as smart cars, energy efficient buildings and homes, and smart appliances</a:t>
            </a:r>
          </a:p>
          <a:p>
            <a:r>
              <a:rPr lang="en-US" baseline="0" dirty="0" smtClean="0"/>
              <a:t>And we also need dependable personal technologies such as smart phones and smart/safe medical devices</a:t>
            </a:r>
          </a:p>
          <a:p>
            <a:endParaRPr lang="en-US" baseline="0" dirty="0" smtClean="0"/>
          </a:p>
          <a:p>
            <a:r>
              <a:rPr lang="en-US" baseline="0" dirty="0" smtClean="0"/>
              <a:t>Already, you are hearing the word “smart” repeated a few times. You will hear it a few more times before this meeting is over.  Indeed, “Smart” or in other word “Better” technologies, systems, and infrastructures is what we strive to achieve in the CPS Program.</a:t>
            </a:r>
          </a:p>
        </p:txBody>
      </p:sp>
      <p:sp>
        <p:nvSpPr>
          <p:cNvPr id="4" name="Slide Number Placeholder 3"/>
          <p:cNvSpPr>
            <a:spLocks noGrp="1"/>
          </p:cNvSpPr>
          <p:nvPr>
            <p:ph type="sldNum" sz="quarter" idx="10"/>
          </p:nvPr>
        </p:nvSpPr>
        <p:spPr/>
        <p:txBody>
          <a:bodyPr/>
          <a:lstStyle/>
          <a:p>
            <a:fld id="{2BA356A2-BE06-455E-B325-A579F91B667D}" type="slidenum">
              <a:rPr lang="en-US" smtClean="0"/>
              <a:pPr/>
              <a:t>11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12252642"/>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0B5CFD-4E4C-4EFC-8F64-A09E616A2FCB}" type="slidenum">
              <a:rPr lang="en-US" smtClean="0"/>
              <a:pPr/>
              <a:t>12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52034655"/>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0B5CFD-4E4C-4EFC-8F64-A09E616A2FCB}" type="slidenum">
              <a:rPr lang="en-US" smtClean="0"/>
              <a:pPr/>
              <a:t>13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30780053"/>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http://commons.wikimedia.org/wiki/File:Locomotive_trevithick.jpg</a:t>
            </a:r>
          </a:p>
        </p:txBody>
      </p:sp>
      <p:sp>
        <p:nvSpPr>
          <p:cNvPr id="4" name="Slide Number Placeholder 3"/>
          <p:cNvSpPr>
            <a:spLocks noGrp="1"/>
          </p:cNvSpPr>
          <p:nvPr>
            <p:ph type="sldNum" sz="quarter" idx="10"/>
          </p:nvPr>
        </p:nvSpPr>
        <p:spPr/>
        <p:txBody>
          <a:bodyPr/>
          <a:lstStyle/>
          <a:p>
            <a:fld id="{370B5CFD-4E4C-4EFC-8F64-A09E616A2FCB}" type="slidenum">
              <a:rPr lang="en-US" smtClean="0"/>
              <a:pPr/>
              <a:t>14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89902476"/>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0B5CFD-4E4C-4EFC-8F64-A09E616A2FCB}" type="slidenum">
              <a:rPr lang="en-US" smtClean="0"/>
              <a:pPr/>
              <a:t>15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28898278"/>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0B5CFD-4E4C-4EFC-8F64-A09E616A2FCB}" type="slidenum">
              <a:rPr lang="en-US" smtClean="0"/>
              <a:pPr/>
              <a:t>16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3533767"/>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0B5CFD-4E4C-4EFC-8F64-A09E616A2FCB}" type="slidenum">
              <a:rPr lang="en-US" smtClean="0"/>
              <a:pPr/>
              <a:t>17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57019238"/>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0B5CFD-4E4C-4EFC-8F64-A09E616A2FCB}" type="slidenum">
              <a:rPr lang="en-US" smtClean="0"/>
              <a:pPr/>
              <a:t>18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50149400"/>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0B5CFD-4E4C-4EFC-8F64-A09E616A2FCB}" type="slidenum">
              <a:rPr lang="en-US" smtClean="0"/>
              <a:pPr/>
              <a:t>19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64946025"/>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0B5CFD-4E4C-4EFC-8F64-A09E616A2FCB}" type="slidenum">
              <a:rPr lang="en-US" smtClean="0"/>
              <a:pPr/>
              <a:t>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47546295"/>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Smart Cities DCL (ENG and CISE)</a:t>
            </a:r>
            <a:r>
              <a:rPr lang="en-US" baseline="0" dirty="0" smtClean="0"/>
              <a:t> was just published last week. </a:t>
            </a:r>
            <a:endParaRPr lang="en-US" dirty="0"/>
          </a:p>
        </p:txBody>
      </p:sp>
      <p:sp>
        <p:nvSpPr>
          <p:cNvPr id="4" name="Slide Number Placeholder 3"/>
          <p:cNvSpPr>
            <a:spLocks noGrp="1"/>
          </p:cNvSpPr>
          <p:nvPr>
            <p:ph type="sldNum" sz="quarter" idx="10"/>
          </p:nvPr>
        </p:nvSpPr>
        <p:spPr/>
        <p:txBody>
          <a:bodyPr/>
          <a:lstStyle/>
          <a:p>
            <a:fld id="{370B5CFD-4E4C-4EFC-8F64-A09E616A2FCB}" type="slidenum">
              <a:rPr lang="en-US" smtClean="0"/>
              <a:pPr/>
              <a:t>20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37490422"/>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0B5CFD-4E4C-4EFC-8F64-A09E616A2FCB}" type="slidenum">
              <a:rPr lang="en-US" smtClean="0"/>
              <a:pPr/>
              <a:t>21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26053007"/>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0B5CFD-4E4C-4EFC-8F64-A09E616A2FCB}" type="slidenum">
              <a:rPr lang="en-US" smtClean="0"/>
              <a:pPr/>
              <a:t>22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55160762"/>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0B5CFD-4E4C-4EFC-8F64-A09E616A2FCB}" type="slidenum">
              <a:rPr lang="en-US" smtClean="0"/>
              <a:pPr/>
              <a:t>23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23958246"/>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0B5CFD-4E4C-4EFC-8F64-A09E616A2FCB}" type="slidenum">
              <a:rPr lang="en-US" smtClean="0"/>
              <a:pPr/>
              <a:t>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43105893"/>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a:t>“ The majority of output growth is projected to come from the service-providing sectors. Real output in these sectors is expected to rise from $16.2  trillion to $21.6 trillion, 2.9 percent per year, over the 2010–2020 period. This growth rate is faster than the 1.8-percent-per-year rate of increase seen in the 2000–2010 period. The service-providing sectors are expected to increase their share of nominal output from 69.4 percent in 2010 to 71.1 percent in 2020. </a:t>
            </a:r>
          </a:p>
          <a:p>
            <a:r>
              <a:rPr lang="en-US" dirty="0"/>
              <a:t>The goods-producing sectors, excluding agriculture, are projected to increase their real output by $1.8 trillion to reach $7.4 trillion in 2020, an annual increase of 2.9 percent.” </a:t>
            </a:r>
          </a:p>
          <a:p>
            <a:endParaRPr lang="en-US" dirty="0"/>
          </a:p>
          <a:p>
            <a:pPr marL="0" lvl="1" defTabSz="931774">
              <a:defRPr/>
            </a:pPr>
            <a:r>
              <a:rPr lang="en-US" b="1" dirty="0"/>
              <a:t>**"Industry employment and output projections to 2020," published in the </a:t>
            </a:r>
            <a:r>
              <a:rPr lang="en-US" i="1" u="sng" dirty="0">
                <a:hlinkClick r:id="rId3"/>
              </a:rPr>
              <a:t>January 2012 Monthly Labor Review</a:t>
            </a:r>
            <a:r>
              <a:rPr lang="en-US" dirty="0"/>
              <a:t> of the Bureau of Labor Statistics.</a:t>
            </a:r>
          </a:p>
          <a:p>
            <a:endParaRPr lang="en-US" dirty="0"/>
          </a:p>
          <a:p>
            <a:r>
              <a:rPr lang="en-US" dirty="0"/>
              <a:t>Service sector employment was ~79% in 2010, and services contributed ~80% of GDP in 2012, according to sources in the solicitation.</a:t>
            </a:r>
          </a:p>
          <a:p>
            <a:endParaRPr lang="en-US" dirty="0"/>
          </a:p>
          <a:p>
            <a:r>
              <a:rPr lang="en-US" dirty="0"/>
              <a:t>See FY 2014 </a:t>
            </a:r>
            <a:r>
              <a:rPr lang="en-US" b="1" dirty="0"/>
              <a:t>PFI:BIC solicitation </a:t>
            </a:r>
            <a:r>
              <a:rPr lang="en-US" dirty="0"/>
              <a:t>at http://www.nsf.gov/pubs/2013/nsf13587/nsf13587.htm</a:t>
            </a:r>
          </a:p>
        </p:txBody>
      </p:sp>
      <p:sp>
        <p:nvSpPr>
          <p:cNvPr id="4" name="Slide Number Placeholder 3"/>
          <p:cNvSpPr>
            <a:spLocks noGrp="1"/>
          </p:cNvSpPr>
          <p:nvPr>
            <p:ph type="sldNum" sz="quarter" idx="10"/>
          </p:nvPr>
        </p:nvSpPr>
        <p:spPr/>
        <p:txBody>
          <a:bodyPr/>
          <a:lstStyle/>
          <a:p>
            <a:fld id="{4C9CE6FD-3ADB-44AA-A236-5105BCC172E7}" type="slidenum">
              <a:rPr lang="en-US" smtClean="0"/>
              <a:pPr/>
              <a:t>4</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90994286"/>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0B5CFD-4E4C-4EFC-8F64-A09E616A2FCB}" type="slidenum">
              <a:rPr lang="en-US" smtClean="0"/>
              <a:pPr/>
              <a:t>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44228633"/>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0B5CFD-4E4C-4EFC-8F64-A09E616A2FCB}" type="slidenum">
              <a:rPr lang="en-US" smtClean="0"/>
              <a:pPr/>
              <a:t>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98896316"/>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0B5CFD-4E4C-4EFC-8F64-A09E616A2FCB}" type="slidenum">
              <a:rPr lang="en-US" smtClean="0"/>
              <a:pPr/>
              <a:t>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75855443"/>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0B5CFD-4E4C-4EFC-8F64-A09E616A2FCB}" type="slidenum">
              <a:rPr lang="en-US" smtClean="0"/>
              <a:pPr/>
              <a:t>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82445922"/>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b="0" i="0" u="none" strike="noStrike" kern="1200" baseline="0" dirty="0" smtClean="0">
                <a:solidFill>
                  <a:schemeClr val="tx1"/>
                </a:solidFill>
                <a:latin typeface="+mn-lt"/>
                <a:ea typeface="+mn-ea"/>
                <a:cs typeface="+mn-cs"/>
              </a:rPr>
              <a:t>© European Union, 2013</a:t>
            </a:r>
          </a:p>
          <a:p>
            <a:r>
              <a:rPr lang="en-US" sz="1700" b="0" i="0" u="none" strike="noStrike" kern="1200" baseline="0" dirty="0" smtClean="0">
                <a:solidFill>
                  <a:schemeClr val="tx1"/>
                </a:solidFill>
                <a:latin typeface="+mn-lt"/>
                <a:ea typeface="+mn-ea"/>
                <a:cs typeface="+mn-cs"/>
              </a:rPr>
              <a:t>Reproduction is </a:t>
            </a:r>
            <a:r>
              <a:rPr lang="en-US" sz="1700" b="0" i="0" u="none" strike="noStrike" kern="1200" baseline="0" dirty="0" err="1" smtClean="0">
                <a:solidFill>
                  <a:schemeClr val="tx1"/>
                </a:solidFill>
                <a:latin typeface="+mn-lt"/>
                <a:ea typeface="+mn-ea"/>
                <a:cs typeface="+mn-cs"/>
              </a:rPr>
              <a:t>authorised</a:t>
            </a:r>
            <a:r>
              <a:rPr lang="en-US" sz="1700" b="0" i="0" u="none" strike="noStrike" kern="1200" baseline="0" dirty="0" smtClean="0">
                <a:solidFill>
                  <a:schemeClr val="tx1"/>
                </a:solidFill>
                <a:latin typeface="+mn-lt"/>
                <a:ea typeface="+mn-ea"/>
                <a:cs typeface="+mn-cs"/>
              </a:rPr>
              <a:t> provided the source is acknowledged.</a:t>
            </a:r>
          </a:p>
          <a:p>
            <a:r>
              <a:rPr lang="en-US" dirty="0" smtClean="0"/>
              <a:t>http://www.effra.eu/attachments/article/129/Factories%20of%20the%20Future%202020%20Roadmap.pdf </a:t>
            </a:r>
            <a:endParaRPr lang="en-US" dirty="0"/>
          </a:p>
        </p:txBody>
      </p:sp>
      <p:sp>
        <p:nvSpPr>
          <p:cNvPr id="4" name="Slide Number Placeholder 3"/>
          <p:cNvSpPr>
            <a:spLocks noGrp="1"/>
          </p:cNvSpPr>
          <p:nvPr>
            <p:ph type="sldNum" sz="quarter" idx="10"/>
          </p:nvPr>
        </p:nvSpPr>
        <p:spPr/>
        <p:txBody>
          <a:bodyPr/>
          <a:lstStyle/>
          <a:p>
            <a:fld id="{370B5CFD-4E4C-4EFC-8F64-A09E616A2FCB}" type="slidenum">
              <a:rPr lang="en-US" smtClean="0"/>
              <a:pPr/>
              <a:t>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27534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53400" y="6553199"/>
            <a:ext cx="3124200" cy="1524001"/>
          </a:xfrm>
        </p:spPr>
        <p:txBody>
          <a:bodyPr>
            <a:noAutofit/>
          </a:bodyPr>
          <a:lstStyle>
            <a:lvl1pPr>
              <a:defRPr sz="3200"/>
            </a:lvl1pPr>
          </a:lstStyle>
          <a:p>
            <a:r>
              <a:rPr lang="en-US" dirty="0"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731520" y="7627621"/>
            <a:ext cx="3413760" cy="438150"/>
          </a:xfrm>
          <a:prstGeom prst="rect">
            <a:avLst/>
          </a:prstGeom>
        </p:spPr>
        <p:txBody>
          <a:bodyPr/>
          <a:lstStyle/>
          <a:p>
            <a:endParaRPr lang="en-US"/>
          </a:p>
        </p:txBody>
      </p:sp>
      <p:sp>
        <p:nvSpPr>
          <p:cNvPr id="5" name="Footer Placeholder 4"/>
          <p:cNvSpPr>
            <a:spLocks noGrp="1"/>
          </p:cNvSpPr>
          <p:nvPr>
            <p:ph type="ftr" sz="quarter" idx="11"/>
          </p:nvPr>
        </p:nvSpPr>
        <p:spPr>
          <a:xfrm>
            <a:off x="4998720" y="7627621"/>
            <a:ext cx="46329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485120" y="7627621"/>
            <a:ext cx="3413760" cy="438150"/>
          </a:xfrm>
          <a:prstGeom prst="rect">
            <a:avLst/>
          </a:prstGeom>
        </p:spPr>
        <p:txBody>
          <a:bodyPr/>
          <a:lstStyle/>
          <a:p>
            <a:fld id="{3BEBD9E7-DBDF-4F4F-B58B-82D06FE3401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34601" y="396240"/>
            <a:ext cx="4038600" cy="842581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0943" y="396240"/>
            <a:ext cx="8887458" cy="842581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731520" y="7627621"/>
            <a:ext cx="3413760" cy="438150"/>
          </a:xfrm>
          <a:prstGeom prst="rect">
            <a:avLst/>
          </a:prstGeom>
        </p:spPr>
        <p:txBody>
          <a:bodyPr/>
          <a:lstStyle/>
          <a:p>
            <a:endParaRPr lang="en-US"/>
          </a:p>
        </p:txBody>
      </p:sp>
      <p:sp>
        <p:nvSpPr>
          <p:cNvPr id="5" name="Footer Placeholder 4"/>
          <p:cNvSpPr>
            <a:spLocks noGrp="1"/>
          </p:cNvSpPr>
          <p:nvPr>
            <p:ph type="ftr" sz="quarter" idx="11"/>
          </p:nvPr>
        </p:nvSpPr>
        <p:spPr>
          <a:xfrm>
            <a:off x="4998720" y="7627621"/>
            <a:ext cx="4632960" cy="438150"/>
          </a:xfrm>
          <a:prstGeom prst="rect">
            <a:avLst/>
          </a:prstGeom>
        </p:spPr>
        <p:txBody>
          <a:bodyPr/>
          <a:lstStyle/>
          <a:p>
            <a:endParaRPr lang="en-US"/>
          </a:p>
        </p:txBody>
      </p:sp>
      <p:sp>
        <p:nvSpPr>
          <p:cNvPr id="6" name="Slide Number Placeholder 5"/>
          <p:cNvSpPr>
            <a:spLocks noGrp="1"/>
          </p:cNvSpPr>
          <p:nvPr>
            <p:ph type="sldNum" sz="quarter" idx="12"/>
          </p:nvPr>
        </p:nvSpPr>
        <p:spPr>
          <a:xfrm>
            <a:off x="10485120" y="7627621"/>
            <a:ext cx="3413760" cy="438150"/>
          </a:xfrm>
          <a:prstGeom prst="rect">
            <a:avLst/>
          </a:prstGeom>
        </p:spPr>
        <p:txBody>
          <a:bodyPr/>
          <a:lstStyle/>
          <a:p>
            <a:fld id="{3BEBD9E7-DBDF-4F4F-B58B-82D06FE3401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11"/>
          <p:cNvSpPr>
            <a:spLocks noGrp="1"/>
          </p:cNvSpPr>
          <p:nvPr>
            <p:ph type="sldNum" sz="quarter" idx="4"/>
          </p:nvPr>
        </p:nvSpPr>
        <p:spPr>
          <a:xfrm>
            <a:off x="12801600" y="7627938"/>
            <a:ext cx="838200" cy="438150"/>
          </a:xfrm>
          <a:prstGeom prst="rect">
            <a:avLst/>
          </a:prstGeom>
        </p:spPr>
        <p:txBody>
          <a:bodyPr vert="horz" lIns="91440" tIns="45720" rIns="91440" bIns="45720" rtlCol="0" anchor="ctr"/>
          <a:lstStyle>
            <a:lvl1pPr algn="ctr">
              <a:defRPr sz="1800">
                <a:solidFill>
                  <a:schemeClr val="bg1"/>
                </a:solidFill>
              </a:defRPr>
            </a:lvl1pPr>
          </a:lstStyle>
          <a:p>
            <a:fld id="{B6947720-F58D-43DD-9796-C804A23AF23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lnSpc>
                <a:spcPct val="114000"/>
              </a:lnSpc>
              <a:defRPr/>
            </a:lvl1pPr>
            <a:lvl2pPr>
              <a:lnSpc>
                <a:spcPct val="114000"/>
              </a:lnSpc>
              <a:defRPr/>
            </a:lvl2pPr>
            <a:lvl3pPr>
              <a:lnSpc>
                <a:spcPct val="114000"/>
              </a:lnSpc>
              <a:defRPr/>
            </a:lvl3pPr>
            <a:lvl4pPr>
              <a:lnSpc>
                <a:spcPct val="114000"/>
              </a:lnSpc>
              <a:defRPr/>
            </a:lvl4pPr>
            <a:lvl5pPr>
              <a:lnSpc>
                <a:spcPct val="114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0"/>
          <p:cNvSpPr>
            <a:spLocks noGrp="1"/>
          </p:cNvSpPr>
          <p:nvPr>
            <p:ph type="dt" sz="half" idx="2"/>
          </p:nvPr>
        </p:nvSpPr>
        <p:spPr>
          <a:xfrm>
            <a:off x="1006475" y="7627938"/>
            <a:ext cx="3413125" cy="438150"/>
          </a:xfrm>
          <a:prstGeom prst="rect">
            <a:avLst/>
          </a:prstGeom>
        </p:spPr>
        <p:txBody>
          <a:bodyPr vert="horz" lIns="91440" tIns="45720" rIns="91440" bIns="45720" rtlCol="0" anchor="ctr"/>
          <a:lstStyle>
            <a:lvl1pPr algn="l">
              <a:defRPr sz="1800">
                <a:solidFill>
                  <a:schemeClr val="bg1"/>
                </a:solidFill>
              </a:defRPr>
            </a:lvl1pPr>
          </a:lstStyle>
          <a:p>
            <a:endParaRPr lang="en-US" dirty="0"/>
          </a:p>
        </p:txBody>
      </p:sp>
      <p:sp>
        <p:nvSpPr>
          <p:cNvPr id="6" name="Slide Number Placeholder 11"/>
          <p:cNvSpPr>
            <a:spLocks noGrp="1"/>
          </p:cNvSpPr>
          <p:nvPr>
            <p:ph type="sldNum" sz="quarter" idx="4"/>
          </p:nvPr>
        </p:nvSpPr>
        <p:spPr>
          <a:xfrm>
            <a:off x="12801600" y="7627938"/>
            <a:ext cx="838200" cy="438150"/>
          </a:xfrm>
          <a:prstGeom prst="rect">
            <a:avLst/>
          </a:prstGeom>
        </p:spPr>
        <p:txBody>
          <a:bodyPr vert="horz" lIns="91440" tIns="45720" rIns="91440" bIns="45720" rtlCol="0" anchor="ctr"/>
          <a:lstStyle>
            <a:lvl1pPr algn="ctr">
              <a:defRPr sz="1800">
                <a:solidFill>
                  <a:schemeClr val="bg1"/>
                </a:solidFill>
              </a:defRPr>
            </a:lvl1pPr>
          </a:lstStyle>
          <a:p>
            <a:fld id="{B6947720-F58D-43DD-9796-C804A23AF23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smtClean="0"/>
              <a:t>Click to edit Master text styles</a:t>
            </a:r>
          </a:p>
        </p:txBody>
      </p:sp>
      <p:sp>
        <p:nvSpPr>
          <p:cNvPr id="7" name="Date Placeholder 10"/>
          <p:cNvSpPr>
            <a:spLocks noGrp="1"/>
          </p:cNvSpPr>
          <p:nvPr>
            <p:ph type="dt" sz="half" idx="2"/>
          </p:nvPr>
        </p:nvSpPr>
        <p:spPr>
          <a:xfrm>
            <a:off x="1006475" y="7627938"/>
            <a:ext cx="3413125" cy="438150"/>
          </a:xfrm>
          <a:prstGeom prst="rect">
            <a:avLst/>
          </a:prstGeom>
        </p:spPr>
        <p:txBody>
          <a:bodyPr vert="horz" lIns="91440" tIns="45720" rIns="91440" bIns="45720" rtlCol="0" anchor="ctr"/>
          <a:lstStyle>
            <a:lvl1pPr algn="l">
              <a:defRPr sz="1800">
                <a:solidFill>
                  <a:schemeClr val="bg1"/>
                </a:solidFill>
              </a:defRPr>
            </a:lvl1pPr>
          </a:lstStyle>
          <a:p>
            <a:endParaRPr lang="en-US" dirty="0"/>
          </a:p>
        </p:txBody>
      </p:sp>
      <p:sp>
        <p:nvSpPr>
          <p:cNvPr id="6" name="Slide Number Placeholder 11"/>
          <p:cNvSpPr>
            <a:spLocks noGrp="1"/>
          </p:cNvSpPr>
          <p:nvPr>
            <p:ph type="sldNum" sz="quarter" idx="4"/>
          </p:nvPr>
        </p:nvSpPr>
        <p:spPr>
          <a:xfrm>
            <a:off x="12801600" y="7627938"/>
            <a:ext cx="838200" cy="438150"/>
          </a:xfrm>
          <a:prstGeom prst="rect">
            <a:avLst/>
          </a:prstGeom>
        </p:spPr>
        <p:txBody>
          <a:bodyPr vert="horz" lIns="91440" tIns="45720" rIns="91440" bIns="45720" rtlCol="0" anchor="ctr"/>
          <a:lstStyle>
            <a:lvl1pPr algn="ctr">
              <a:defRPr sz="1800">
                <a:solidFill>
                  <a:schemeClr val="bg1"/>
                </a:solidFill>
              </a:defRPr>
            </a:lvl1pPr>
          </a:lstStyle>
          <a:p>
            <a:fld id="{B6947720-F58D-43DD-9796-C804A23AF23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6537960" cy="5791200"/>
          </a:xfrm>
        </p:spPr>
        <p:txBody>
          <a:bodyPr/>
          <a:lstStyle>
            <a:lvl1pPr>
              <a:lnSpc>
                <a:spcPct val="114000"/>
              </a:lnSpc>
              <a:defRPr sz="4000"/>
            </a:lvl1pPr>
            <a:lvl2pPr>
              <a:lnSpc>
                <a:spcPct val="114000"/>
              </a:lnSpc>
              <a:defRPr sz="3400"/>
            </a:lvl2pPr>
            <a:lvl3pPr>
              <a:lnSpc>
                <a:spcPct val="114000"/>
              </a:lnSpc>
              <a:defRPr sz="2900"/>
            </a:lvl3pPr>
            <a:lvl4pPr>
              <a:lnSpc>
                <a:spcPct val="114000"/>
              </a:lnSpc>
              <a:defRPr sz="2600"/>
            </a:lvl4pPr>
            <a:lvl5pPr>
              <a:lnSpc>
                <a:spcPct val="114000"/>
              </a:lnSpc>
              <a:defRPr sz="2600"/>
            </a:lvl5pPr>
            <a:lvl6pPr>
              <a:defRPr sz="2600"/>
            </a:lvl6pPr>
            <a:lvl7pPr>
              <a:defRPr sz="2600"/>
            </a:lvl7pPr>
            <a:lvl8pPr>
              <a:defRPr sz="2600"/>
            </a:lvl8pPr>
            <a:lvl9pPr>
              <a:defRPr sz="2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391401" y="1524000"/>
            <a:ext cx="6537960" cy="5791200"/>
          </a:xfrm>
        </p:spPr>
        <p:txBody>
          <a:bodyPr/>
          <a:lstStyle>
            <a:lvl1pPr>
              <a:lnSpc>
                <a:spcPct val="114000"/>
              </a:lnSpc>
              <a:defRPr sz="4000"/>
            </a:lvl1pPr>
            <a:lvl2pPr>
              <a:lnSpc>
                <a:spcPct val="114000"/>
              </a:lnSpc>
              <a:defRPr sz="3400"/>
            </a:lvl2pPr>
            <a:lvl3pPr>
              <a:lnSpc>
                <a:spcPct val="114000"/>
              </a:lnSpc>
              <a:defRPr sz="2900"/>
            </a:lvl3pPr>
            <a:lvl4pPr>
              <a:lnSpc>
                <a:spcPct val="114000"/>
              </a:lnSpc>
              <a:defRPr sz="2600"/>
            </a:lvl4pPr>
            <a:lvl5pPr>
              <a:lnSpc>
                <a:spcPct val="114000"/>
              </a:lnSpc>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10"/>
          <p:cNvSpPr>
            <a:spLocks noGrp="1"/>
          </p:cNvSpPr>
          <p:nvPr>
            <p:ph type="dt" sz="half" idx="10"/>
          </p:nvPr>
        </p:nvSpPr>
        <p:spPr>
          <a:xfrm>
            <a:off x="1006475" y="7627938"/>
            <a:ext cx="3413125" cy="438150"/>
          </a:xfrm>
          <a:prstGeom prst="rect">
            <a:avLst/>
          </a:prstGeom>
        </p:spPr>
        <p:txBody>
          <a:bodyPr vert="horz" lIns="91440" tIns="45720" rIns="91440" bIns="45720" rtlCol="0" anchor="ctr"/>
          <a:lstStyle>
            <a:lvl1pPr algn="l">
              <a:defRPr sz="1800">
                <a:solidFill>
                  <a:schemeClr val="bg1"/>
                </a:solidFill>
              </a:defRPr>
            </a:lvl1pPr>
          </a:lstStyle>
          <a:p>
            <a:endParaRPr lang="en-US" dirty="0"/>
          </a:p>
        </p:txBody>
      </p:sp>
      <p:sp>
        <p:nvSpPr>
          <p:cNvPr id="7" name="Slide Number Placeholder 11"/>
          <p:cNvSpPr>
            <a:spLocks noGrp="1"/>
          </p:cNvSpPr>
          <p:nvPr>
            <p:ph type="sldNum" sz="quarter" idx="4"/>
          </p:nvPr>
        </p:nvSpPr>
        <p:spPr>
          <a:xfrm>
            <a:off x="12801600" y="7627938"/>
            <a:ext cx="838200" cy="438150"/>
          </a:xfrm>
          <a:prstGeom prst="rect">
            <a:avLst/>
          </a:prstGeom>
        </p:spPr>
        <p:txBody>
          <a:bodyPr vert="horz" lIns="91440" tIns="45720" rIns="91440" bIns="45720" rtlCol="0" anchor="ctr"/>
          <a:lstStyle>
            <a:lvl1pPr algn="ctr">
              <a:defRPr sz="1800">
                <a:solidFill>
                  <a:schemeClr val="bg1"/>
                </a:solidFill>
              </a:defRPr>
            </a:lvl1pPr>
          </a:lstStyle>
          <a:p>
            <a:fld id="{B6947720-F58D-43DD-9796-C804A23AF23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0"/>
            <a:ext cx="13167360" cy="1371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731520" y="7627621"/>
            <a:ext cx="3413760" cy="438150"/>
          </a:xfrm>
          <a:prstGeom prst="rect">
            <a:avLst/>
          </a:prstGeom>
        </p:spPr>
        <p:txBody>
          <a:bodyPr/>
          <a:lstStyle/>
          <a:p>
            <a:endParaRPr lang="en-US"/>
          </a:p>
        </p:txBody>
      </p:sp>
      <p:sp>
        <p:nvSpPr>
          <p:cNvPr id="8" name="Footer Placeholder 7"/>
          <p:cNvSpPr>
            <a:spLocks noGrp="1"/>
          </p:cNvSpPr>
          <p:nvPr>
            <p:ph type="ftr" sz="quarter" idx="11"/>
          </p:nvPr>
        </p:nvSpPr>
        <p:spPr>
          <a:xfrm>
            <a:off x="4998720" y="7627621"/>
            <a:ext cx="4632960" cy="438150"/>
          </a:xfrm>
          <a:prstGeom prst="rect">
            <a:avLst/>
          </a:prstGeom>
        </p:spPr>
        <p:txBody>
          <a:bodyPr/>
          <a:lstStyle/>
          <a:p>
            <a:endParaRPr lang="en-US"/>
          </a:p>
        </p:txBody>
      </p:sp>
      <p:sp>
        <p:nvSpPr>
          <p:cNvPr id="9" name="Slide Number Placeholder 8"/>
          <p:cNvSpPr>
            <a:spLocks noGrp="1"/>
          </p:cNvSpPr>
          <p:nvPr>
            <p:ph type="sldNum" sz="quarter" idx="12"/>
          </p:nvPr>
        </p:nvSpPr>
        <p:spPr>
          <a:xfrm>
            <a:off x="10485120" y="7627621"/>
            <a:ext cx="3413760" cy="438150"/>
          </a:xfrm>
          <a:prstGeom prst="rect">
            <a:avLst/>
          </a:prstGeom>
        </p:spPr>
        <p:txBody>
          <a:bodyPr/>
          <a:lstStyle/>
          <a:p>
            <a:fld id="{3BEBD9E7-DBDF-4F4F-B58B-82D06FE3401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10"/>
          <p:cNvSpPr>
            <a:spLocks noGrp="1"/>
          </p:cNvSpPr>
          <p:nvPr>
            <p:ph type="dt" sz="half" idx="2"/>
          </p:nvPr>
        </p:nvSpPr>
        <p:spPr>
          <a:xfrm>
            <a:off x="1006475" y="7627938"/>
            <a:ext cx="3413125" cy="438150"/>
          </a:xfrm>
          <a:prstGeom prst="rect">
            <a:avLst/>
          </a:prstGeom>
        </p:spPr>
        <p:txBody>
          <a:bodyPr vert="horz" lIns="91440" tIns="45720" rIns="91440" bIns="45720" rtlCol="0" anchor="ctr"/>
          <a:lstStyle>
            <a:lvl1pPr algn="l">
              <a:defRPr sz="1800">
                <a:solidFill>
                  <a:schemeClr val="bg1"/>
                </a:solidFill>
              </a:defRPr>
            </a:lvl1pPr>
          </a:lstStyle>
          <a:p>
            <a:endParaRPr lang="en-US" dirty="0"/>
          </a:p>
        </p:txBody>
      </p:sp>
      <p:sp>
        <p:nvSpPr>
          <p:cNvPr id="5" name="Slide Number Placeholder 11"/>
          <p:cNvSpPr>
            <a:spLocks noGrp="1"/>
          </p:cNvSpPr>
          <p:nvPr>
            <p:ph type="sldNum" sz="quarter" idx="4"/>
          </p:nvPr>
        </p:nvSpPr>
        <p:spPr>
          <a:xfrm>
            <a:off x="12801600" y="7627938"/>
            <a:ext cx="838200" cy="438150"/>
          </a:xfrm>
          <a:prstGeom prst="rect">
            <a:avLst/>
          </a:prstGeom>
        </p:spPr>
        <p:txBody>
          <a:bodyPr vert="horz" lIns="91440" tIns="45720" rIns="91440" bIns="45720" rtlCol="0" anchor="ctr"/>
          <a:lstStyle>
            <a:lvl1pPr algn="ctr">
              <a:defRPr sz="1800">
                <a:solidFill>
                  <a:schemeClr val="bg1"/>
                </a:solidFill>
              </a:defRPr>
            </a:lvl1pPr>
          </a:lstStyle>
          <a:p>
            <a:fld id="{B6947720-F58D-43DD-9796-C804A23AF23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5" name="Date Placeholder 10"/>
          <p:cNvSpPr>
            <a:spLocks noGrp="1"/>
          </p:cNvSpPr>
          <p:nvPr>
            <p:ph type="dt" sz="half" idx="2"/>
          </p:nvPr>
        </p:nvSpPr>
        <p:spPr>
          <a:xfrm>
            <a:off x="1006475" y="7627938"/>
            <a:ext cx="3413125" cy="438150"/>
          </a:xfrm>
          <a:prstGeom prst="rect">
            <a:avLst/>
          </a:prstGeom>
        </p:spPr>
        <p:txBody>
          <a:bodyPr vert="horz" lIns="91440" tIns="45720" rIns="91440" bIns="45720" rtlCol="0" anchor="ctr"/>
          <a:lstStyle>
            <a:lvl1pPr algn="l">
              <a:defRPr sz="1800">
                <a:solidFill>
                  <a:schemeClr val="bg1"/>
                </a:solidFill>
              </a:defRPr>
            </a:lvl1pPr>
          </a:lstStyle>
          <a:p>
            <a:endParaRPr lang="en-US" dirty="0"/>
          </a:p>
        </p:txBody>
      </p:sp>
      <p:sp>
        <p:nvSpPr>
          <p:cNvPr id="4" name="Slide Number Placeholder 11"/>
          <p:cNvSpPr>
            <a:spLocks noGrp="1"/>
          </p:cNvSpPr>
          <p:nvPr>
            <p:ph type="sldNum" sz="quarter" idx="4"/>
          </p:nvPr>
        </p:nvSpPr>
        <p:spPr>
          <a:xfrm>
            <a:off x="12801600" y="7627938"/>
            <a:ext cx="838200" cy="438150"/>
          </a:xfrm>
          <a:prstGeom prst="rect">
            <a:avLst/>
          </a:prstGeom>
        </p:spPr>
        <p:txBody>
          <a:bodyPr vert="horz" lIns="91440" tIns="45720" rIns="91440" bIns="45720" rtlCol="0" anchor="ctr"/>
          <a:lstStyle>
            <a:lvl1pPr algn="ctr">
              <a:defRPr sz="1800">
                <a:solidFill>
                  <a:schemeClr val="bg1"/>
                </a:solidFill>
              </a:defRPr>
            </a:lvl1pPr>
          </a:lstStyle>
          <a:p>
            <a:fld id="{B6947720-F58D-43DD-9796-C804A23AF23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900" b="1"/>
            </a:lvl1pPr>
          </a:lstStyle>
          <a:p>
            <a:r>
              <a:rPr lang="en-US" smtClean="0"/>
              <a:t>Click to edit Master title style</a:t>
            </a:r>
            <a:endParaRPr lang="en-US"/>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1" y="1722120"/>
            <a:ext cx="4813301" cy="562927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4"/>
          <p:cNvSpPr>
            <a:spLocks noGrp="1"/>
          </p:cNvSpPr>
          <p:nvPr>
            <p:ph type="dt" sz="half" idx="10"/>
          </p:nvPr>
        </p:nvSpPr>
        <p:spPr>
          <a:xfrm>
            <a:off x="731520" y="7627621"/>
            <a:ext cx="3413760" cy="438150"/>
          </a:xfrm>
          <a:prstGeom prst="rect">
            <a:avLst/>
          </a:prstGeom>
        </p:spPr>
        <p:txBody>
          <a:bodyPr/>
          <a:lstStyle/>
          <a:p>
            <a:endParaRPr lang="en-US"/>
          </a:p>
        </p:txBody>
      </p:sp>
      <p:sp>
        <p:nvSpPr>
          <p:cNvPr id="6" name="Footer Placeholder 5"/>
          <p:cNvSpPr>
            <a:spLocks noGrp="1"/>
          </p:cNvSpPr>
          <p:nvPr>
            <p:ph type="ftr" sz="quarter" idx="11"/>
          </p:nvPr>
        </p:nvSpPr>
        <p:spPr>
          <a:xfrm>
            <a:off x="4998720" y="7627621"/>
            <a:ext cx="4632960" cy="438150"/>
          </a:xfrm>
          <a:prstGeom prst="rect">
            <a:avLst/>
          </a:prstGeom>
        </p:spPr>
        <p:txBody>
          <a:bodyPr/>
          <a:lstStyle/>
          <a:p>
            <a:endParaRPr lang="en-US"/>
          </a:p>
        </p:txBody>
      </p:sp>
      <p:sp>
        <p:nvSpPr>
          <p:cNvPr id="8" name="Slide Number Placeholder 11"/>
          <p:cNvSpPr>
            <a:spLocks noGrp="1"/>
          </p:cNvSpPr>
          <p:nvPr>
            <p:ph type="sldNum" sz="quarter" idx="4"/>
          </p:nvPr>
        </p:nvSpPr>
        <p:spPr>
          <a:xfrm>
            <a:off x="12801600" y="7627938"/>
            <a:ext cx="838200" cy="438150"/>
          </a:xfrm>
          <a:prstGeom prst="rect">
            <a:avLst/>
          </a:prstGeom>
        </p:spPr>
        <p:txBody>
          <a:bodyPr vert="horz" lIns="91440" tIns="45720" rIns="91440" bIns="45720" rtlCol="0" anchor="ctr"/>
          <a:lstStyle>
            <a:lvl1pPr algn="ctr">
              <a:defRPr sz="1800">
                <a:solidFill>
                  <a:schemeClr val="bg1"/>
                </a:solidFill>
              </a:defRPr>
            </a:lvl1pPr>
          </a:lstStyle>
          <a:p>
            <a:fld id="{B6947720-F58D-43DD-9796-C804A23AF23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smtClean="0"/>
              <a:t>Click to edit Master title style</a:t>
            </a:r>
            <a:endParaRPr lang="en-US"/>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endParaRPr lang="en-US"/>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4"/>
          <p:cNvSpPr>
            <a:spLocks noGrp="1"/>
          </p:cNvSpPr>
          <p:nvPr>
            <p:ph type="dt" sz="half" idx="10"/>
          </p:nvPr>
        </p:nvSpPr>
        <p:spPr>
          <a:xfrm>
            <a:off x="731520" y="7627621"/>
            <a:ext cx="3413760" cy="438150"/>
          </a:xfrm>
          <a:prstGeom prst="rect">
            <a:avLst/>
          </a:prstGeom>
        </p:spPr>
        <p:txBody>
          <a:bodyPr/>
          <a:lstStyle/>
          <a:p>
            <a:endParaRPr lang="en-US"/>
          </a:p>
        </p:txBody>
      </p:sp>
      <p:sp>
        <p:nvSpPr>
          <p:cNvPr id="6" name="Footer Placeholder 5"/>
          <p:cNvSpPr>
            <a:spLocks noGrp="1"/>
          </p:cNvSpPr>
          <p:nvPr>
            <p:ph type="ftr" sz="quarter" idx="11"/>
          </p:nvPr>
        </p:nvSpPr>
        <p:spPr>
          <a:xfrm>
            <a:off x="4998720" y="7627621"/>
            <a:ext cx="4632960" cy="438150"/>
          </a:xfrm>
          <a:prstGeom prst="rect">
            <a:avLst/>
          </a:prstGeom>
        </p:spPr>
        <p:txBody>
          <a:bodyPr/>
          <a:lstStyle/>
          <a:p>
            <a:endParaRPr lang="en-US"/>
          </a:p>
        </p:txBody>
      </p:sp>
      <p:sp>
        <p:nvSpPr>
          <p:cNvPr id="7" name="Slide Number Placeholder 6"/>
          <p:cNvSpPr>
            <a:spLocks noGrp="1"/>
          </p:cNvSpPr>
          <p:nvPr>
            <p:ph type="sldNum" sz="quarter" idx="12"/>
          </p:nvPr>
        </p:nvSpPr>
        <p:spPr>
          <a:xfrm>
            <a:off x="10485120" y="7627621"/>
            <a:ext cx="3413760" cy="438150"/>
          </a:xfrm>
          <a:prstGeom prst="rect">
            <a:avLst/>
          </a:prstGeom>
        </p:spPr>
        <p:txBody>
          <a:bodyPr/>
          <a:lstStyle/>
          <a:p>
            <a:fld id="{3BEBD9E7-DBDF-4F4F-B58B-82D06FE3401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0"/>
            <a:ext cx="13167360" cy="1371600"/>
          </a:xfrm>
          <a:prstGeom prst="rect">
            <a:avLst/>
          </a:prstGeom>
        </p:spPr>
        <p:txBody>
          <a:bodyPr vert="horz" lIns="130622" tIns="65311" rIns="130622" bIns="65311" rtlCol="0" anchor="ctr">
            <a:normAutofit/>
          </a:bodyPr>
          <a:lstStyle/>
          <a:p>
            <a:r>
              <a:rPr lang="en-US" dirty="0" smtClean="0"/>
              <a:t>Clicks to edit Master title style</a:t>
            </a:r>
            <a:endParaRPr lang="en-US" dirty="0"/>
          </a:p>
        </p:txBody>
      </p:sp>
      <p:sp>
        <p:nvSpPr>
          <p:cNvPr id="3" name="Text Placeholder 2"/>
          <p:cNvSpPr>
            <a:spLocks noGrp="1"/>
          </p:cNvSpPr>
          <p:nvPr>
            <p:ph type="body" idx="1"/>
          </p:nvPr>
        </p:nvSpPr>
        <p:spPr>
          <a:xfrm>
            <a:off x="731520" y="1524000"/>
            <a:ext cx="13167360" cy="5827396"/>
          </a:xfrm>
          <a:prstGeom prst="rect">
            <a:avLst/>
          </a:prstGeom>
        </p:spPr>
        <p:txBody>
          <a:bodyPr vert="horz" lIns="130622" tIns="65311" rIns="130622" bIns="6531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10"/>
          <p:cNvSpPr>
            <a:spLocks noGrp="1"/>
          </p:cNvSpPr>
          <p:nvPr>
            <p:ph type="dt" sz="half" idx="2"/>
          </p:nvPr>
        </p:nvSpPr>
        <p:spPr>
          <a:xfrm>
            <a:off x="1006475" y="7627938"/>
            <a:ext cx="3413125" cy="438150"/>
          </a:xfrm>
          <a:prstGeom prst="rect">
            <a:avLst/>
          </a:prstGeom>
        </p:spPr>
        <p:txBody>
          <a:bodyPr vert="horz" lIns="91440" tIns="45720" rIns="91440" bIns="45720" rtlCol="0" anchor="ctr"/>
          <a:lstStyle>
            <a:lvl1pPr algn="l">
              <a:defRPr sz="1800">
                <a:solidFill>
                  <a:schemeClr val="bg1"/>
                </a:solidFill>
              </a:defRPr>
            </a:lvl1pPr>
          </a:lstStyle>
          <a:p>
            <a:endParaRPr lang="en-US" dirty="0"/>
          </a:p>
        </p:txBody>
      </p:sp>
      <p:sp>
        <p:nvSpPr>
          <p:cNvPr id="12" name="Slide Number Placeholder 11"/>
          <p:cNvSpPr>
            <a:spLocks noGrp="1"/>
          </p:cNvSpPr>
          <p:nvPr>
            <p:ph type="sldNum" sz="quarter" idx="4"/>
          </p:nvPr>
        </p:nvSpPr>
        <p:spPr>
          <a:xfrm>
            <a:off x="12801600" y="7627938"/>
            <a:ext cx="838200" cy="438150"/>
          </a:xfrm>
          <a:prstGeom prst="rect">
            <a:avLst/>
          </a:prstGeom>
        </p:spPr>
        <p:txBody>
          <a:bodyPr vert="horz" lIns="91440" tIns="45720" rIns="91440" bIns="45720" rtlCol="0" anchor="ctr"/>
          <a:lstStyle>
            <a:lvl1pPr algn="ctr">
              <a:defRPr sz="1800">
                <a:solidFill>
                  <a:schemeClr val="bg1"/>
                </a:solidFill>
              </a:defRPr>
            </a:lvl1pPr>
          </a:lstStyle>
          <a:p>
            <a:fld id="{B6947720-F58D-43DD-9796-C804A23AF23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1306220" rtl="0" eaLnBrk="1" latinLnBrk="0" hangingPunct="1">
        <a:spcBef>
          <a:spcPct val="0"/>
        </a:spcBef>
        <a:buNone/>
        <a:defRPr sz="4800" b="0" kern="1200">
          <a:solidFill>
            <a:schemeClr val="bg1"/>
          </a:solidFill>
          <a:latin typeface="Avenir Roman"/>
          <a:ea typeface="+mj-ea"/>
          <a:cs typeface="Arial" pitchFamily="34" charset="0"/>
        </a:defRPr>
      </a:lvl1pPr>
    </p:titleStyle>
    <p:bodyStyle>
      <a:lvl1pPr marL="489833" indent="-489833" algn="l" defTabSz="1306220" rtl="0" eaLnBrk="1" latinLnBrk="0" hangingPunct="1">
        <a:lnSpc>
          <a:spcPct val="114000"/>
        </a:lnSpc>
        <a:spcBef>
          <a:spcPct val="20000"/>
        </a:spcBef>
        <a:buFont typeface="Arial" pitchFamily="34" charset="0"/>
        <a:buChar char="•"/>
        <a:defRPr sz="4600" kern="1200">
          <a:solidFill>
            <a:schemeClr val="bg1"/>
          </a:solidFill>
          <a:latin typeface="Arial" pitchFamily="34" charset="0"/>
          <a:ea typeface="+mn-ea"/>
          <a:cs typeface="Arial" pitchFamily="34" charset="0"/>
        </a:defRPr>
      </a:lvl1pPr>
      <a:lvl2pPr marL="1061304" indent="-408194" algn="l" defTabSz="1306220" rtl="0" eaLnBrk="1" latinLnBrk="0" hangingPunct="1">
        <a:lnSpc>
          <a:spcPct val="114000"/>
        </a:lnSpc>
        <a:spcBef>
          <a:spcPct val="20000"/>
        </a:spcBef>
        <a:buFont typeface="Arial" pitchFamily="34" charset="0"/>
        <a:buChar char="–"/>
        <a:defRPr sz="4000" kern="1200">
          <a:solidFill>
            <a:schemeClr val="bg1"/>
          </a:solidFill>
          <a:latin typeface="Arial" pitchFamily="34" charset="0"/>
          <a:ea typeface="+mn-ea"/>
          <a:cs typeface="Arial" pitchFamily="34" charset="0"/>
        </a:defRPr>
      </a:lvl2pPr>
      <a:lvl3pPr marL="1632776" indent="-326555" algn="l" defTabSz="1306220" rtl="0" eaLnBrk="1" latinLnBrk="0" hangingPunct="1">
        <a:lnSpc>
          <a:spcPct val="114000"/>
        </a:lnSpc>
        <a:spcBef>
          <a:spcPct val="20000"/>
        </a:spcBef>
        <a:buFont typeface="Arial" pitchFamily="34" charset="0"/>
        <a:buChar char="•"/>
        <a:defRPr sz="3400" kern="1200">
          <a:solidFill>
            <a:schemeClr val="bg1"/>
          </a:solidFill>
          <a:latin typeface="Arial" pitchFamily="34" charset="0"/>
          <a:ea typeface="+mn-ea"/>
          <a:cs typeface="Arial" pitchFamily="34" charset="0"/>
        </a:defRPr>
      </a:lvl3pPr>
      <a:lvl4pPr marL="2285886" indent="-326555" algn="l" defTabSz="1306220" rtl="0" eaLnBrk="1" latinLnBrk="0" hangingPunct="1">
        <a:lnSpc>
          <a:spcPct val="114000"/>
        </a:lnSpc>
        <a:spcBef>
          <a:spcPct val="20000"/>
        </a:spcBef>
        <a:buFont typeface="Arial" pitchFamily="34" charset="0"/>
        <a:buChar char="–"/>
        <a:defRPr sz="2900" kern="1200">
          <a:solidFill>
            <a:schemeClr val="bg1"/>
          </a:solidFill>
          <a:latin typeface="Arial" pitchFamily="34" charset="0"/>
          <a:ea typeface="+mn-ea"/>
          <a:cs typeface="Arial" pitchFamily="34" charset="0"/>
        </a:defRPr>
      </a:lvl4pPr>
      <a:lvl5pPr marL="2938996" indent="-326555" algn="l" defTabSz="1306220" rtl="0" eaLnBrk="1" latinLnBrk="0" hangingPunct="1">
        <a:lnSpc>
          <a:spcPct val="114000"/>
        </a:lnSpc>
        <a:spcBef>
          <a:spcPct val="20000"/>
        </a:spcBef>
        <a:buFont typeface="Arial" pitchFamily="34" charset="0"/>
        <a:buChar char="»"/>
        <a:defRPr sz="2900" kern="1200">
          <a:solidFill>
            <a:schemeClr val="bg1"/>
          </a:solidFill>
          <a:latin typeface="Arial" pitchFamily="34" charset="0"/>
          <a:ea typeface="+mn-ea"/>
          <a:cs typeface="Arial" pitchFamily="34" charset="0"/>
        </a:defRPr>
      </a:lvl5pPr>
      <a:lvl6pPr marL="359210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ctrTitle"/>
          </p:nvPr>
        </p:nvSpPr>
        <p:spPr>
          <a:xfrm>
            <a:off x="1143000" y="609600"/>
            <a:ext cx="12039600" cy="2514600"/>
          </a:xfrm>
        </p:spPr>
        <p:txBody>
          <a:bodyPr/>
          <a:lstStyle/>
          <a:p>
            <a:r>
              <a:rPr lang="en-US" sz="4800" dirty="0" smtClean="0">
                <a:solidFill>
                  <a:srgbClr val="FFFF00"/>
                </a:solidFill>
                <a:latin typeface="Avenir Roman"/>
                <a:cs typeface="Avenir Roman"/>
              </a:rPr>
              <a:t>Foundational Knowledge for Smart Service Systems: </a:t>
            </a:r>
            <a:r>
              <a:rPr lang="en-US" sz="4800" i="1" dirty="0" smtClean="0">
                <a:solidFill>
                  <a:srgbClr val="FFFF00"/>
                </a:solidFill>
                <a:latin typeface="Avenir Roman"/>
                <a:cs typeface="Avenir Roman"/>
              </a:rPr>
              <a:t>Towards an NSF Vision</a:t>
            </a:r>
            <a:endParaRPr lang="en-US" sz="4800" i="1" dirty="0">
              <a:solidFill>
                <a:srgbClr val="FFFF00"/>
              </a:solidFill>
              <a:latin typeface="Avenir Roman"/>
              <a:cs typeface="Avenir Roman"/>
            </a:endParaRPr>
          </a:p>
        </p:txBody>
      </p:sp>
      <p:sp>
        <p:nvSpPr>
          <p:cNvPr id="4" name="Subtitle 3"/>
          <p:cNvSpPr txBox="1">
            <a:spLocks/>
          </p:cNvSpPr>
          <p:nvPr/>
        </p:nvSpPr>
        <p:spPr>
          <a:xfrm>
            <a:off x="838200" y="3657600"/>
            <a:ext cx="12567514" cy="2103120"/>
          </a:xfrm>
          <a:prstGeom prst="rect">
            <a:avLst/>
          </a:prstGeom>
        </p:spPr>
        <p:txBody>
          <a:bodyPr>
            <a:normAutofit fontScale="92500" lnSpcReduction="20000"/>
          </a:bodyPr>
          <a:lstStyle>
            <a:lvl1pPr marL="489833" indent="-489833" algn="l" defTabSz="1306220" rtl="0" eaLnBrk="1" latinLnBrk="0" hangingPunct="1">
              <a:lnSpc>
                <a:spcPct val="114000"/>
              </a:lnSpc>
              <a:spcBef>
                <a:spcPct val="20000"/>
              </a:spcBef>
              <a:buFont typeface="Arial" pitchFamily="34" charset="0"/>
              <a:buChar char="•"/>
              <a:defRPr sz="4600" kern="1200">
                <a:solidFill>
                  <a:schemeClr val="bg1"/>
                </a:solidFill>
                <a:latin typeface="Arial" pitchFamily="34" charset="0"/>
                <a:ea typeface="+mn-ea"/>
                <a:cs typeface="Arial" pitchFamily="34" charset="0"/>
              </a:defRPr>
            </a:lvl1pPr>
            <a:lvl2pPr marL="1061304" indent="-408194" algn="l" defTabSz="1306220" rtl="0" eaLnBrk="1" latinLnBrk="0" hangingPunct="1">
              <a:lnSpc>
                <a:spcPct val="114000"/>
              </a:lnSpc>
              <a:spcBef>
                <a:spcPct val="20000"/>
              </a:spcBef>
              <a:buFont typeface="Arial" pitchFamily="34" charset="0"/>
              <a:buChar char="–"/>
              <a:defRPr sz="4000" kern="1200">
                <a:solidFill>
                  <a:schemeClr val="bg1"/>
                </a:solidFill>
                <a:latin typeface="Arial" pitchFamily="34" charset="0"/>
                <a:ea typeface="+mn-ea"/>
                <a:cs typeface="Arial" pitchFamily="34" charset="0"/>
              </a:defRPr>
            </a:lvl2pPr>
            <a:lvl3pPr marL="1632776" indent="-326555" algn="l" defTabSz="1306220" rtl="0" eaLnBrk="1" latinLnBrk="0" hangingPunct="1">
              <a:lnSpc>
                <a:spcPct val="114000"/>
              </a:lnSpc>
              <a:spcBef>
                <a:spcPct val="20000"/>
              </a:spcBef>
              <a:buFont typeface="Arial" pitchFamily="34" charset="0"/>
              <a:buChar char="•"/>
              <a:defRPr sz="3400" kern="1200">
                <a:solidFill>
                  <a:schemeClr val="bg1"/>
                </a:solidFill>
                <a:latin typeface="Arial" pitchFamily="34" charset="0"/>
                <a:ea typeface="+mn-ea"/>
                <a:cs typeface="Arial" pitchFamily="34" charset="0"/>
              </a:defRPr>
            </a:lvl3pPr>
            <a:lvl4pPr marL="2285886" indent="-326555" algn="l" defTabSz="1306220" rtl="0" eaLnBrk="1" latinLnBrk="0" hangingPunct="1">
              <a:lnSpc>
                <a:spcPct val="114000"/>
              </a:lnSpc>
              <a:spcBef>
                <a:spcPct val="20000"/>
              </a:spcBef>
              <a:buFont typeface="Arial" pitchFamily="34" charset="0"/>
              <a:buChar char="–"/>
              <a:defRPr sz="2900" kern="1200">
                <a:solidFill>
                  <a:schemeClr val="bg1"/>
                </a:solidFill>
                <a:latin typeface="Arial" pitchFamily="34" charset="0"/>
                <a:ea typeface="+mn-ea"/>
                <a:cs typeface="Arial" pitchFamily="34" charset="0"/>
              </a:defRPr>
            </a:lvl4pPr>
            <a:lvl5pPr marL="2938996" indent="-326555" algn="l" defTabSz="1306220" rtl="0" eaLnBrk="1" latinLnBrk="0" hangingPunct="1">
              <a:lnSpc>
                <a:spcPct val="114000"/>
              </a:lnSpc>
              <a:spcBef>
                <a:spcPct val="20000"/>
              </a:spcBef>
              <a:buFont typeface="Arial" pitchFamily="34" charset="0"/>
              <a:buChar char="»"/>
              <a:defRPr sz="2900" kern="1200">
                <a:solidFill>
                  <a:schemeClr val="bg1"/>
                </a:solidFill>
                <a:latin typeface="Arial" pitchFamily="34" charset="0"/>
                <a:ea typeface="+mn-ea"/>
                <a:cs typeface="Arial" pitchFamily="34" charset="0"/>
              </a:defRPr>
            </a:lvl5pPr>
            <a:lvl6pPr marL="359210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9pPr>
          </a:lstStyle>
          <a:p>
            <a:pPr marL="0" indent="0" algn="r">
              <a:buNone/>
            </a:pPr>
            <a:r>
              <a:rPr lang="en-US" sz="4200" dirty="0" smtClean="0">
                <a:latin typeface="Avenir Roman"/>
                <a:cs typeface="Avenir Roman"/>
              </a:rPr>
              <a:t>Pramod Khargonekar</a:t>
            </a:r>
          </a:p>
          <a:p>
            <a:pPr marL="0" indent="0" algn="r">
              <a:buNone/>
            </a:pPr>
            <a:r>
              <a:rPr lang="en-US" sz="4200" dirty="0" smtClean="0">
                <a:latin typeface="Avenir Roman"/>
                <a:cs typeface="Avenir Roman"/>
              </a:rPr>
              <a:t>Assistant Director for Engineering</a:t>
            </a:r>
          </a:p>
          <a:p>
            <a:pPr marL="0" indent="0" algn="r">
              <a:buNone/>
            </a:pPr>
            <a:r>
              <a:rPr lang="en-US" sz="4200" dirty="0" smtClean="0">
                <a:latin typeface="Avenir Roman"/>
                <a:cs typeface="Avenir Roman"/>
              </a:rPr>
              <a:t>National Science Foundation</a:t>
            </a:r>
          </a:p>
          <a:p>
            <a:pPr algn="r"/>
            <a:endParaRPr lang="en-US" dirty="0" smtClean="0">
              <a:latin typeface="Avenir Roman"/>
              <a:cs typeface="Avenir Roman"/>
            </a:endParaRPr>
          </a:p>
          <a:p>
            <a:pPr algn="r"/>
            <a:endParaRPr lang="en-US" dirty="0"/>
          </a:p>
        </p:txBody>
      </p:sp>
      <p:sp>
        <p:nvSpPr>
          <p:cNvPr id="5" name="TextBox 4"/>
          <p:cNvSpPr txBox="1"/>
          <p:nvPr/>
        </p:nvSpPr>
        <p:spPr>
          <a:xfrm>
            <a:off x="511675" y="6629400"/>
            <a:ext cx="5928311" cy="870561"/>
          </a:xfrm>
          <a:prstGeom prst="rect">
            <a:avLst/>
          </a:prstGeom>
          <a:noFill/>
        </p:spPr>
        <p:txBody>
          <a:bodyPr wrap="none" lIns="130622" tIns="65311" rIns="130622" bIns="65311" rtlCol="0">
            <a:spAutoFit/>
          </a:bodyPr>
          <a:lstStyle/>
          <a:p>
            <a:pPr algn="ctr"/>
            <a:r>
              <a:rPr lang="en-US" sz="2400" dirty="0" smtClean="0">
                <a:solidFill>
                  <a:srgbClr val="FFFF00"/>
                </a:solidFill>
                <a:latin typeface="Avenir Book"/>
                <a:cs typeface="Avenir Book"/>
              </a:rPr>
              <a:t>MIT Workshop on Smart Service Systems</a:t>
            </a:r>
          </a:p>
          <a:p>
            <a:pPr algn="ctr"/>
            <a:r>
              <a:rPr lang="en-US" sz="2400" dirty="0" smtClean="0">
                <a:solidFill>
                  <a:srgbClr val="FFFF00"/>
                </a:solidFill>
                <a:latin typeface="Avenir Book"/>
                <a:cs typeface="Avenir Book"/>
              </a:rPr>
              <a:t>21 November 2014</a:t>
            </a:r>
            <a:endParaRPr lang="en-US" sz="2400" dirty="0">
              <a:solidFill>
                <a:srgbClr val="FFFF00"/>
              </a:solidFill>
              <a:latin typeface="Avenir Book"/>
              <a:cs typeface="Avenir Book"/>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799489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3167360" cy="1371600"/>
          </a:xfrm>
        </p:spPr>
        <p:txBody>
          <a:bodyPr/>
          <a:lstStyle/>
          <a:p>
            <a:r>
              <a:rPr lang="en-US" dirty="0" smtClean="0"/>
              <a:t>Retail Revolution under Way</a:t>
            </a:r>
            <a:endParaRPr lang="en-US" dirty="0"/>
          </a:p>
        </p:txBody>
      </p:sp>
      <p:sp>
        <p:nvSpPr>
          <p:cNvPr id="4" name="Slide Number Placeholder 3"/>
          <p:cNvSpPr>
            <a:spLocks noGrp="1"/>
          </p:cNvSpPr>
          <p:nvPr>
            <p:ph type="sldNum" sz="quarter" idx="4"/>
          </p:nvPr>
        </p:nvSpPr>
        <p:spPr/>
        <p:txBody>
          <a:bodyPr/>
          <a:lstStyle/>
          <a:p>
            <a:fld id="{B6947720-F58D-43DD-9796-C804A23AF23D}" type="slidenum">
              <a:rPr lang="en-US" smtClean="0"/>
              <a:pPr/>
              <a:t>10</a:t>
            </a:fld>
            <a:endParaRPr lang="en-US"/>
          </a:p>
        </p:txBody>
      </p:sp>
      <p:pic>
        <p:nvPicPr>
          <p:cNvPr id="5" name="Picture 4"/>
          <p:cNvPicPr>
            <a:picLocks noChangeAspect="1"/>
          </p:cNvPicPr>
          <p:nvPr/>
        </p:nvPicPr>
        <p:blipFill>
          <a:blip r:embed="rId3"/>
          <a:stretch>
            <a:fillRect/>
          </a:stretch>
        </p:blipFill>
        <p:spPr>
          <a:xfrm>
            <a:off x="1143000" y="1600200"/>
            <a:ext cx="10317707" cy="2057400"/>
          </a:xfrm>
          <a:prstGeom prst="rect">
            <a:avLst/>
          </a:prstGeom>
        </p:spPr>
      </p:pic>
      <p:sp>
        <p:nvSpPr>
          <p:cNvPr id="6" name="TextBox 5"/>
          <p:cNvSpPr txBox="1"/>
          <p:nvPr/>
        </p:nvSpPr>
        <p:spPr>
          <a:xfrm>
            <a:off x="1066800" y="4038600"/>
            <a:ext cx="12039600" cy="2554545"/>
          </a:xfrm>
          <a:prstGeom prst="rect">
            <a:avLst/>
          </a:prstGeom>
          <a:noFill/>
        </p:spPr>
        <p:txBody>
          <a:bodyPr wrap="square" rtlCol="0">
            <a:spAutoFit/>
          </a:bodyPr>
          <a:lstStyle/>
          <a:p>
            <a:r>
              <a:rPr lang="en-US" sz="3200" dirty="0" smtClean="0">
                <a:solidFill>
                  <a:srgbClr val="FFFF00"/>
                </a:solidFill>
                <a:latin typeface="Avenir Roman"/>
                <a:cs typeface="Avenir Roman"/>
              </a:rPr>
              <a:t>“Given </a:t>
            </a:r>
            <a:r>
              <a:rPr lang="en-US" sz="3200" dirty="0">
                <a:solidFill>
                  <a:srgbClr val="FFFF00"/>
                </a:solidFill>
                <a:latin typeface="Avenir Roman"/>
                <a:cs typeface="Avenir Roman"/>
              </a:rPr>
              <a:t>the business evolution of Amazon from a bookstore to the store for everything, we had to reinvent automation, following the lean principle of “</a:t>
            </a:r>
            <a:r>
              <a:rPr lang="en-US" sz="3200" dirty="0" err="1">
                <a:solidFill>
                  <a:srgbClr val="FFFF00"/>
                </a:solidFill>
                <a:latin typeface="Avenir Roman"/>
                <a:cs typeface="Avenir Roman"/>
              </a:rPr>
              <a:t>autonomation</a:t>
            </a:r>
            <a:r>
              <a:rPr lang="en-US" sz="3200" dirty="0">
                <a:solidFill>
                  <a:srgbClr val="FFFF00"/>
                </a:solidFill>
                <a:latin typeface="Avenir Roman"/>
                <a:cs typeface="Avenir Roman"/>
              </a:rPr>
              <a:t>”: keep the humans for high-value, complex work and use machines to support those tasks</a:t>
            </a:r>
            <a:r>
              <a:rPr lang="en-US" sz="3200" dirty="0" smtClean="0">
                <a:solidFill>
                  <a:srgbClr val="FFFF00"/>
                </a:solidFill>
                <a:latin typeface="Avenir Roman"/>
                <a:cs typeface="Avenir Roman"/>
              </a:rPr>
              <a:t>.”</a:t>
            </a:r>
            <a:endParaRPr lang="en-US" sz="3200" dirty="0">
              <a:solidFill>
                <a:srgbClr val="FFFF00"/>
              </a:solidFill>
              <a:latin typeface="Avenir Roman"/>
              <a:cs typeface="Avenir Roman"/>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048867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Imagine a (cyber-physical-social) future …</a:t>
            </a:r>
            <a:endParaRPr lang="en-US" dirty="0"/>
          </a:p>
        </p:txBody>
      </p:sp>
      <p:pic>
        <p:nvPicPr>
          <p:cNvPr id="7" name="Content Placeholder 6" descr="718919f995f80cf6eedc6ce64f0d3649.jpg"/>
          <p:cNvPicPr>
            <a:picLocks noGrp="1" noChangeAspect="1"/>
          </p:cNvPicPr>
          <p:nvPr>
            <p:ph idx="1"/>
          </p:nvPr>
        </p:nvPicPr>
        <p:blipFill>
          <a:blip r:embed="rId3"/>
          <a:srcRect l="-5767" r="-5767"/>
          <a:stretch>
            <a:fillRect/>
          </a:stretch>
        </p:blipFill>
        <p:spPr>
          <a:xfrm>
            <a:off x="731520" y="1371600"/>
            <a:ext cx="13167360" cy="5979796"/>
          </a:xfrm>
        </p:spPr>
      </p:pic>
      <p:sp>
        <p:nvSpPr>
          <p:cNvPr id="4" name="TextBox 3"/>
          <p:cNvSpPr txBox="1"/>
          <p:nvPr/>
        </p:nvSpPr>
        <p:spPr>
          <a:xfrm>
            <a:off x="731521" y="7315200"/>
            <a:ext cx="2475411" cy="307773"/>
          </a:xfrm>
          <a:prstGeom prst="rect">
            <a:avLst/>
          </a:prstGeom>
          <a:noFill/>
        </p:spPr>
        <p:txBody>
          <a:bodyPr wrap="none" lIns="91435" tIns="45718" rIns="91435" bIns="45718" rtlCol="0">
            <a:spAutoFit/>
          </a:bodyPr>
          <a:lstStyle/>
          <a:p>
            <a:r>
              <a:rPr lang="en-US" sz="1400" dirty="0" smtClean="0">
                <a:solidFill>
                  <a:srgbClr val="FFFFFF"/>
                </a:solidFill>
              </a:rPr>
              <a:t>Credit: Nicolle </a:t>
            </a:r>
            <a:r>
              <a:rPr lang="en-US" sz="1400" dirty="0" err="1" smtClean="0">
                <a:solidFill>
                  <a:srgbClr val="FFFFFF"/>
                </a:solidFill>
              </a:rPr>
              <a:t>Rager</a:t>
            </a:r>
            <a:r>
              <a:rPr lang="en-US" sz="1400" dirty="0" smtClean="0">
                <a:solidFill>
                  <a:srgbClr val="FFFFFF"/>
                </a:solidFill>
              </a:rPr>
              <a:t> Fuller, NSF</a:t>
            </a:r>
            <a:endParaRPr lang="en-US" sz="1400" dirty="0">
              <a:solidFill>
                <a:srgbClr val="FFFFFF"/>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282114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274320"/>
            <a:ext cx="13167360" cy="1371600"/>
          </a:xfrm>
        </p:spPr>
        <p:txBody>
          <a:bodyPr/>
          <a:lstStyle/>
          <a:p>
            <a:r>
              <a:rPr lang="en-US" dirty="0" smtClean="0"/>
              <a:t>Research Challenges </a:t>
            </a:r>
            <a:endParaRPr lang="en-US" dirty="0"/>
          </a:p>
        </p:txBody>
      </p:sp>
      <p:sp>
        <p:nvSpPr>
          <p:cNvPr id="3" name="Content Placeholder 2"/>
          <p:cNvSpPr>
            <a:spLocks noGrp="1"/>
          </p:cNvSpPr>
          <p:nvPr>
            <p:ph idx="1"/>
          </p:nvPr>
        </p:nvSpPr>
        <p:spPr>
          <a:xfrm>
            <a:off x="731520" y="1920241"/>
            <a:ext cx="13167360" cy="5267324"/>
          </a:xfrm>
        </p:spPr>
        <p:txBody>
          <a:bodyPr>
            <a:normAutofit fontScale="92500" lnSpcReduction="20000"/>
          </a:bodyPr>
          <a:lstStyle/>
          <a:p>
            <a:pPr>
              <a:buFont typeface="Arial"/>
              <a:buChar char="•"/>
            </a:pPr>
            <a:r>
              <a:rPr lang="en-US" dirty="0" smtClean="0">
                <a:latin typeface="Avenir Roman"/>
                <a:cs typeface="Avenir Roman"/>
              </a:rPr>
              <a:t>Increased complexity</a:t>
            </a:r>
          </a:p>
          <a:p>
            <a:pPr>
              <a:buFont typeface="Arial"/>
              <a:buChar char="•"/>
            </a:pPr>
            <a:r>
              <a:rPr lang="en-US" dirty="0" smtClean="0">
                <a:latin typeface="Avenir Roman"/>
                <a:cs typeface="Avenir Roman"/>
              </a:rPr>
              <a:t>Range of scales – global scale to highly personalized</a:t>
            </a:r>
          </a:p>
          <a:p>
            <a:pPr>
              <a:buFont typeface="Arial"/>
              <a:buChar char="•"/>
            </a:pPr>
            <a:r>
              <a:rPr lang="en-US" dirty="0" smtClean="0">
                <a:latin typeface="Avenir Roman"/>
                <a:cs typeface="Avenir Roman"/>
              </a:rPr>
              <a:t>Faster time scales – near real-time and/or rapid response</a:t>
            </a:r>
          </a:p>
          <a:p>
            <a:pPr>
              <a:buFont typeface="Arial"/>
              <a:buChar char="•"/>
            </a:pPr>
            <a:r>
              <a:rPr lang="en-US" dirty="0" smtClean="0">
                <a:latin typeface="Avenir Roman"/>
                <a:cs typeface="Avenir Roman"/>
              </a:rPr>
              <a:t>Intelligent/learning system</a:t>
            </a:r>
          </a:p>
          <a:p>
            <a:pPr>
              <a:buFont typeface="Arial"/>
              <a:buChar char="•"/>
            </a:pPr>
            <a:r>
              <a:rPr lang="en-US" dirty="0" smtClean="0">
                <a:latin typeface="Avenir Roman"/>
                <a:cs typeface="Avenir Roman"/>
              </a:rPr>
              <a:t>Human-centered</a:t>
            </a:r>
          </a:p>
        </p:txBody>
      </p:sp>
      <p:sp>
        <p:nvSpPr>
          <p:cNvPr id="4" name="Slide Number Placeholder 3"/>
          <p:cNvSpPr>
            <a:spLocks noGrp="1"/>
          </p:cNvSpPr>
          <p:nvPr>
            <p:ph type="sldNum" sz="quarter" idx="4294967295"/>
          </p:nvPr>
        </p:nvSpPr>
        <p:spPr>
          <a:xfrm>
            <a:off x="731520" y="7627621"/>
            <a:ext cx="1219200" cy="438150"/>
          </a:xfrm>
          <a:prstGeom prst="rect">
            <a:avLst/>
          </a:prstGeom>
        </p:spPr>
        <p:txBody>
          <a:bodyPr lIns="130622" tIns="65311" rIns="130622" bIns="65311"/>
          <a:lstStyle/>
          <a:p>
            <a:pPr>
              <a:defRPr/>
            </a:pPr>
            <a:fld id="{0C3F8F00-6909-4D84-9A55-5EAE00BDEA65}" type="slidenum">
              <a:rPr lang="en-US" smtClean="0"/>
              <a:pPr>
                <a:defRPr/>
              </a:pPr>
              <a:t>12</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60837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67000"/>
            <a:ext cx="13167360" cy="2209800"/>
          </a:xfrm>
          <a:solidFill>
            <a:srgbClr val="0000FF"/>
          </a:solidFill>
        </p:spPr>
        <p:txBody>
          <a:bodyPr>
            <a:normAutofit fontScale="90000"/>
          </a:bodyPr>
          <a:lstStyle/>
          <a:p>
            <a:r>
              <a:rPr lang="en-US" dirty="0" smtClean="0">
                <a:latin typeface="Avenir Roman"/>
                <a:cs typeface="Avenir Roman"/>
              </a:rPr>
              <a:t>What fundamental knowledge is needed?</a:t>
            </a:r>
            <a:br>
              <a:rPr lang="en-US" dirty="0" smtClean="0">
                <a:latin typeface="Avenir Roman"/>
                <a:cs typeface="Avenir Roman"/>
              </a:rPr>
            </a:br>
            <a:r>
              <a:rPr lang="en-US" dirty="0">
                <a:latin typeface="Avenir Roman"/>
                <a:cs typeface="Avenir Roman"/>
              </a:rPr>
              <a:t/>
            </a:r>
            <a:br>
              <a:rPr lang="en-US" dirty="0">
                <a:latin typeface="Avenir Roman"/>
                <a:cs typeface="Avenir Roman"/>
              </a:rPr>
            </a:br>
            <a:r>
              <a:rPr lang="en-US" dirty="0" smtClean="0">
                <a:latin typeface="Avenir Roman"/>
                <a:cs typeface="Avenir Roman"/>
              </a:rPr>
              <a:t>What research communities should be brought in?</a:t>
            </a:r>
            <a:endParaRPr lang="en-US" dirty="0">
              <a:latin typeface="Avenir Roman"/>
              <a:cs typeface="Avenir Roman"/>
            </a:endParaRPr>
          </a:p>
        </p:txBody>
      </p:sp>
      <p:sp>
        <p:nvSpPr>
          <p:cNvPr id="4" name="Slide Number Placeholder 3"/>
          <p:cNvSpPr>
            <a:spLocks noGrp="1"/>
          </p:cNvSpPr>
          <p:nvPr>
            <p:ph type="sldNum" sz="quarter" idx="4"/>
          </p:nvPr>
        </p:nvSpPr>
        <p:spPr/>
        <p:txBody>
          <a:bodyPr/>
          <a:lstStyle/>
          <a:p>
            <a:fld id="{B6947720-F58D-43DD-9796-C804A23AF23D}" type="slidenum">
              <a:rPr lang="en-US" smtClean="0"/>
              <a:pPr/>
              <a:t>13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76045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Thought Experiment</a:t>
            </a:r>
            <a:endParaRPr lang="en-US" dirty="0"/>
          </a:p>
        </p:txBody>
      </p:sp>
      <p:sp>
        <p:nvSpPr>
          <p:cNvPr id="3" name="Content Placeholder 2"/>
          <p:cNvSpPr>
            <a:spLocks noGrp="1"/>
          </p:cNvSpPr>
          <p:nvPr>
            <p:ph idx="1"/>
          </p:nvPr>
        </p:nvSpPr>
        <p:spPr>
          <a:xfrm>
            <a:off x="0" y="1524000"/>
            <a:ext cx="7620000" cy="6705600"/>
          </a:xfrm>
        </p:spPr>
        <p:txBody>
          <a:bodyPr>
            <a:normAutofit fontScale="85000" lnSpcReduction="20000"/>
          </a:bodyPr>
          <a:lstStyle/>
          <a:p>
            <a:r>
              <a:rPr lang="en-US" dirty="0" smtClean="0">
                <a:latin typeface="Avenir Roman"/>
                <a:cs typeface="Avenir Roman"/>
              </a:rPr>
              <a:t>Imagine designing a railway engine at the dawn of the 19</a:t>
            </a:r>
            <a:r>
              <a:rPr lang="en-US" baseline="30000" dirty="0" smtClean="0">
                <a:latin typeface="Avenir Roman"/>
                <a:cs typeface="Avenir Roman"/>
              </a:rPr>
              <a:t>th</a:t>
            </a:r>
            <a:r>
              <a:rPr lang="en-US" dirty="0" smtClean="0">
                <a:latin typeface="Avenir Roman"/>
                <a:cs typeface="Avenir Roman"/>
              </a:rPr>
              <a:t> century</a:t>
            </a:r>
          </a:p>
          <a:p>
            <a:r>
              <a:rPr lang="en-US" dirty="0" smtClean="0">
                <a:latin typeface="Avenir Roman"/>
                <a:cs typeface="Avenir Roman"/>
              </a:rPr>
              <a:t>No systematic mechanical engineering at that time</a:t>
            </a:r>
          </a:p>
          <a:p>
            <a:r>
              <a:rPr lang="en-US" dirty="0" smtClean="0">
                <a:latin typeface="Avenir Roman"/>
                <a:cs typeface="Avenir Roman"/>
              </a:rPr>
              <a:t>Are we in an analogous situation in various service systems?</a:t>
            </a:r>
          </a:p>
          <a:p>
            <a:r>
              <a:rPr lang="en-US" dirty="0" smtClean="0">
                <a:latin typeface="Avenir Roman"/>
                <a:cs typeface="Avenir Roman"/>
              </a:rPr>
              <a:t>What might we learn from the experience in the development of different engineering fields?</a:t>
            </a:r>
            <a:endParaRPr lang="en-US" dirty="0">
              <a:latin typeface="Avenir Roman"/>
              <a:cs typeface="Avenir Roman"/>
            </a:endParaRPr>
          </a:p>
        </p:txBody>
      </p:sp>
      <p:sp>
        <p:nvSpPr>
          <p:cNvPr id="4" name="Slide Number Placeholder 3"/>
          <p:cNvSpPr>
            <a:spLocks noGrp="1"/>
          </p:cNvSpPr>
          <p:nvPr>
            <p:ph type="sldNum" sz="quarter" idx="4"/>
          </p:nvPr>
        </p:nvSpPr>
        <p:spPr/>
        <p:txBody>
          <a:bodyPr/>
          <a:lstStyle/>
          <a:p>
            <a:fld id="{B6947720-F58D-43DD-9796-C804A23AF23D}" type="slidenum">
              <a:rPr lang="en-US" smtClean="0"/>
              <a:pPr/>
              <a:t>14</a:t>
            </a:fld>
            <a:endParaRPr lang="en-US"/>
          </a:p>
        </p:txBody>
      </p:sp>
      <p:pic>
        <p:nvPicPr>
          <p:cNvPr id="5" name="Picture 4"/>
          <p:cNvPicPr>
            <a:picLocks noChangeAspect="1"/>
          </p:cNvPicPr>
          <p:nvPr/>
        </p:nvPicPr>
        <p:blipFill>
          <a:blip r:embed="rId3"/>
          <a:stretch>
            <a:fillRect/>
          </a:stretch>
        </p:blipFill>
        <p:spPr>
          <a:xfrm>
            <a:off x="7532914" y="2438400"/>
            <a:ext cx="6925129" cy="4406900"/>
          </a:xfrm>
          <a:prstGeom prst="rect">
            <a:avLst/>
          </a:prstGeom>
          <a:solidFill>
            <a:schemeClr val="tx2">
              <a:lumMod val="60000"/>
              <a:lumOff val="40000"/>
            </a:schemeClr>
          </a:solidFill>
        </p:spPr>
      </p:pic>
      <p:sp>
        <p:nvSpPr>
          <p:cNvPr id="6" name="TextBox 5"/>
          <p:cNvSpPr txBox="1"/>
          <p:nvPr/>
        </p:nvSpPr>
        <p:spPr>
          <a:xfrm>
            <a:off x="7924800" y="1981200"/>
            <a:ext cx="6350191" cy="369332"/>
          </a:xfrm>
          <a:prstGeom prst="rect">
            <a:avLst/>
          </a:prstGeom>
          <a:noFill/>
        </p:spPr>
        <p:txBody>
          <a:bodyPr wrap="none" rtlCol="0">
            <a:spAutoFit/>
          </a:bodyPr>
          <a:lstStyle/>
          <a:p>
            <a:r>
              <a:rPr lang="en-US" sz="1800" dirty="0">
                <a:solidFill>
                  <a:srgbClr val="FFFF00"/>
                </a:solidFill>
              </a:rPr>
              <a:t>Locomotive made by Richard Trevithick and Andrew Vivian (1801)</a:t>
            </a:r>
          </a:p>
        </p:txBody>
      </p:sp>
      <p:sp>
        <p:nvSpPr>
          <p:cNvPr id="7" name="TextBox 6"/>
          <p:cNvSpPr txBox="1"/>
          <p:nvPr/>
        </p:nvSpPr>
        <p:spPr>
          <a:xfrm>
            <a:off x="8040189" y="6934200"/>
            <a:ext cx="5897630" cy="307773"/>
          </a:xfrm>
          <a:prstGeom prst="rect">
            <a:avLst/>
          </a:prstGeom>
          <a:noFill/>
        </p:spPr>
        <p:txBody>
          <a:bodyPr wrap="none" lIns="91435" tIns="45718" rIns="91435" bIns="45718" rtlCol="0">
            <a:spAutoFit/>
          </a:bodyPr>
          <a:lstStyle/>
          <a:p>
            <a:r>
              <a:rPr lang="en-US" sz="1400" dirty="0" smtClean="0">
                <a:solidFill>
                  <a:srgbClr val="FFFFFF"/>
                </a:solidFill>
              </a:rPr>
              <a:t>Credit</a:t>
            </a:r>
            <a:r>
              <a:rPr lang="en-US" sz="1400" dirty="0">
                <a:solidFill>
                  <a:srgbClr val="FFFFFF"/>
                </a:solidFill>
              </a:rPr>
              <a:t>: By </a:t>
            </a:r>
            <a:r>
              <a:rPr lang="en-US" sz="1400" dirty="0" err="1">
                <a:solidFill>
                  <a:srgbClr val="FFFFFF"/>
                </a:solidFill>
              </a:rPr>
              <a:t>Urizzato</a:t>
            </a:r>
            <a:r>
              <a:rPr lang="en-US" sz="1400" dirty="0">
                <a:solidFill>
                  <a:srgbClr val="FFFFFF"/>
                </a:solidFill>
              </a:rPr>
              <a:t> at </a:t>
            </a:r>
            <a:r>
              <a:rPr lang="en-US" sz="1400" dirty="0" err="1">
                <a:solidFill>
                  <a:srgbClr val="FFFFFF"/>
                </a:solidFill>
              </a:rPr>
              <a:t>en.wikipedia</a:t>
            </a:r>
            <a:r>
              <a:rPr lang="en-US" sz="1400" dirty="0">
                <a:solidFill>
                  <a:srgbClr val="FFFFFF"/>
                </a:solidFill>
              </a:rPr>
              <a:t> [Public domain], from Wikimedia Commons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559890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Models are fundamental building blocks in all engineering fields</a:t>
            </a:r>
          </a:p>
          <a:p>
            <a:r>
              <a:rPr lang="en-US" dirty="0" smtClean="0"/>
              <a:t>Leverage scientific knowledge in physics, chemistry, biology, and the power of mathematics</a:t>
            </a:r>
          </a:p>
          <a:p>
            <a:r>
              <a:rPr lang="en-US" dirty="0" smtClean="0"/>
              <a:t>What might constitute “models” as we think about engineering for service systems?</a:t>
            </a:r>
          </a:p>
          <a:p>
            <a:r>
              <a:rPr lang="en-US" dirty="0" smtClean="0"/>
              <a:t>What would be the role of social and behavioral sciences in this regard?</a:t>
            </a:r>
          </a:p>
        </p:txBody>
      </p:sp>
      <p:sp>
        <p:nvSpPr>
          <p:cNvPr id="4" name="Slide Number Placeholder 3"/>
          <p:cNvSpPr>
            <a:spLocks noGrp="1"/>
          </p:cNvSpPr>
          <p:nvPr>
            <p:ph type="sldNum" sz="quarter" idx="4"/>
          </p:nvPr>
        </p:nvSpPr>
        <p:spPr/>
        <p:txBody>
          <a:bodyPr/>
          <a:lstStyle/>
          <a:p>
            <a:fld id="{B6947720-F58D-43DD-9796-C804A23AF23D}" type="slidenum">
              <a:rPr lang="en-US" smtClean="0"/>
              <a:pPr/>
              <a:t>15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580444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and Design Tools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What analysis and design tools might be developed to systematize the process of engineering service systems?</a:t>
            </a:r>
          </a:p>
          <a:p>
            <a:r>
              <a:rPr lang="en-US" dirty="0" smtClean="0"/>
              <a:t>How do we leverage advances in cyber-physical systems and machine learning?</a:t>
            </a:r>
          </a:p>
          <a:p>
            <a:r>
              <a:rPr lang="en-US" dirty="0"/>
              <a:t>What </a:t>
            </a:r>
            <a:r>
              <a:rPr lang="en-US" dirty="0" smtClean="0"/>
              <a:t>are cyber security implications and needs in this context?</a:t>
            </a:r>
          </a:p>
          <a:p>
            <a:r>
              <a:rPr lang="en-US" dirty="0"/>
              <a:t>How do we put people in the center </a:t>
            </a:r>
            <a:r>
              <a:rPr lang="en-US" dirty="0" smtClean="0"/>
              <a:t>in framing design questions?</a:t>
            </a:r>
          </a:p>
          <a:p>
            <a:r>
              <a:rPr lang="en-US" dirty="0" smtClean="0"/>
              <a:t>What can we learn from early experiences in infrastructure? and retail?</a:t>
            </a:r>
          </a:p>
          <a:p>
            <a:endParaRPr lang="en-US" dirty="0"/>
          </a:p>
        </p:txBody>
      </p:sp>
      <p:sp>
        <p:nvSpPr>
          <p:cNvPr id="4" name="Slide Number Placeholder 3"/>
          <p:cNvSpPr>
            <a:spLocks noGrp="1"/>
          </p:cNvSpPr>
          <p:nvPr>
            <p:ph type="sldNum" sz="quarter" idx="4"/>
          </p:nvPr>
        </p:nvSpPr>
        <p:spPr/>
        <p:txBody>
          <a:bodyPr/>
          <a:lstStyle/>
          <a:p>
            <a:fld id="{B6947720-F58D-43DD-9796-C804A23AF23D}" type="slidenum">
              <a:rPr lang="en-US" smtClean="0"/>
              <a:pPr/>
              <a:t>16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474576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19"/>
            <a:ext cx="13167360" cy="1371600"/>
          </a:xfrm>
        </p:spPr>
        <p:txBody>
          <a:bodyPr/>
          <a:lstStyle/>
          <a:p>
            <a:r>
              <a:rPr lang="en-US" dirty="0" smtClean="0"/>
              <a:t>Example: Learning and Education</a:t>
            </a:r>
            <a:endParaRPr lang="en-US" dirty="0"/>
          </a:p>
        </p:txBody>
      </p:sp>
      <p:sp>
        <p:nvSpPr>
          <p:cNvPr id="3" name="Content Placeholder 2"/>
          <p:cNvSpPr>
            <a:spLocks noGrp="1"/>
          </p:cNvSpPr>
          <p:nvPr>
            <p:ph idx="1"/>
          </p:nvPr>
        </p:nvSpPr>
        <p:spPr>
          <a:xfrm>
            <a:off x="228600" y="1447800"/>
            <a:ext cx="8305800" cy="6781800"/>
          </a:xfrm>
        </p:spPr>
        <p:txBody>
          <a:bodyPr>
            <a:normAutofit fontScale="77500" lnSpcReduction="20000"/>
          </a:bodyPr>
          <a:lstStyle/>
          <a:p>
            <a:r>
              <a:rPr lang="en-US" dirty="0" smtClean="0">
                <a:latin typeface="Avenir Roman"/>
                <a:cs typeface="Avenir Roman"/>
              </a:rPr>
              <a:t>Productivity of a teacher has not improved significantly in decades</a:t>
            </a:r>
          </a:p>
          <a:p>
            <a:r>
              <a:rPr lang="en-US" dirty="0" smtClean="0">
                <a:latin typeface="Avenir Roman"/>
                <a:cs typeface="Avenir Roman"/>
              </a:rPr>
              <a:t>Major challenges in K-16 education</a:t>
            </a:r>
          </a:p>
          <a:p>
            <a:r>
              <a:rPr lang="en-US" dirty="0" smtClean="0">
                <a:latin typeface="Avenir Roman"/>
                <a:cs typeface="Avenir Roman"/>
              </a:rPr>
              <a:t>Growing body of knowledge in learning science and education</a:t>
            </a:r>
          </a:p>
          <a:p>
            <a:r>
              <a:rPr lang="en-US" dirty="0" smtClean="0">
                <a:latin typeface="Avenir Roman"/>
                <a:cs typeface="Avenir Roman"/>
              </a:rPr>
              <a:t>Modern information technology tools provide an unprecedented opportunity to transform education into just-in-time, personalized education</a:t>
            </a:r>
          </a:p>
          <a:p>
            <a:r>
              <a:rPr lang="en-US" dirty="0" smtClean="0">
                <a:solidFill>
                  <a:srgbClr val="FFFF00"/>
                </a:solidFill>
                <a:latin typeface="Avenir Roman"/>
                <a:cs typeface="Avenir Roman"/>
              </a:rPr>
              <a:t>Idea of a learning engineer</a:t>
            </a:r>
          </a:p>
          <a:p>
            <a:endParaRPr lang="en-US" dirty="0" smtClean="0"/>
          </a:p>
          <a:p>
            <a:endParaRPr lang="en-US" dirty="0"/>
          </a:p>
        </p:txBody>
      </p:sp>
      <p:sp>
        <p:nvSpPr>
          <p:cNvPr id="4" name="Slide Number Placeholder 3"/>
          <p:cNvSpPr>
            <a:spLocks noGrp="1"/>
          </p:cNvSpPr>
          <p:nvPr>
            <p:ph type="sldNum" sz="quarter" idx="4"/>
          </p:nvPr>
        </p:nvSpPr>
        <p:spPr/>
        <p:txBody>
          <a:bodyPr/>
          <a:lstStyle/>
          <a:p>
            <a:fld id="{B6947720-F58D-43DD-9796-C804A23AF23D}" type="slidenum">
              <a:rPr lang="en-US" smtClean="0"/>
              <a:pPr/>
              <a:t>17</a:t>
            </a:fld>
            <a:endParaRPr lang="en-US"/>
          </a:p>
        </p:txBody>
      </p:sp>
      <p:sp>
        <p:nvSpPr>
          <p:cNvPr id="5" name="TextBox 4"/>
          <p:cNvSpPr txBox="1"/>
          <p:nvPr/>
        </p:nvSpPr>
        <p:spPr>
          <a:xfrm>
            <a:off x="8686800" y="1524000"/>
            <a:ext cx="5715000" cy="5570756"/>
          </a:xfrm>
          <a:prstGeom prst="rect">
            <a:avLst/>
          </a:prstGeom>
          <a:noFill/>
        </p:spPr>
        <p:txBody>
          <a:bodyPr wrap="square" rtlCol="0">
            <a:spAutoFit/>
          </a:bodyPr>
          <a:lstStyle/>
          <a:p>
            <a:r>
              <a:rPr lang="en-US" dirty="0">
                <a:solidFill>
                  <a:srgbClr val="FFFF00"/>
                </a:solidFill>
                <a:latin typeface="Avenir Oblique"/>
                <a:cs typeface="Avenir Oblique"/>
              </a:rPr>
              <a:t>Plenary session presenters discussed</a:t>
            </a:r>
          </a:p>
          <a:p>
            <a:r>
              <a:rPr lang="en-US" dirty="0">
                <a:solidFill>
                  <a:srgbClr val="FFFF00"/>
                </a:solidFill>
                <a:latin typeface="Avenir Oblique"/>
                <a:cs typeface="Avenir Oblique"/>
              </a:rPr>
              <a:t>advances in the fundamental science of learning—the underlying research base as to </a:t>
            </a:r>
            <a:r>
              <a:rPr lang="en-US" dirty="0" smtClean="0">
                <a:solidFill>
                  <a:srgbClr val="FFFF00"/>
                </a:solidFill>
                <a:latin typeface="Avenir Oblique"/>
                <a:cs typeface="Avenir Oblique"/>
              </a:rPr>
              <a:t>how individuals </a:t>
            </a:r>
            <a:r>
              <a:rPr lang="en-US" dirty="0">
                <a:solidFill>
                  <a:srgbClr val="FFFF00"/>
                </a:solidFill>
                <a:latin typeface="Avenir Oblique"/>
                <a:cs typeface="Avenir Oblique"/>
              </a:rPr>
              <a:t>learn—and called for the development of a new applied discipline—</a:t>
            </a:r>
            <a:r>
              <a:rPr lang="en-US" dirty="0" smtClean="0">
                <a:solidFill>
                  <a:srgbClr val="FFFF00"/>
                </a:solidFill>
                <a:latin typeface="Avenir Oblique"/>
                <a:cs typeface="Avenir Oblique"/>
              </a:rPr>
              <a:t>termed </a:t>
            </a:r>
          </a:p>
          <a:p>
            <a:r>
              <a:rPr lang="en-US" sz="3600" dirty="0" smtClean="0">
                <a:solidFill>
                  <a:srgbClr val="CCFFFF"/>
                </a:solidFill>
                <a:latin typeface="Avenir Oblique"/>
                <a:cs typeface="Avenir Oblique"/>
              </a:rPr>
              <a:t>learning </a:t>
            </a:r>
            <a:r>
              <a:rPr lang="en-US" sz="3600" dirty="0">
                <a:solidFill>
                  <a:srgbClr val="CCFFFF"/>
                </a:solidFill>
                <a:latin typeface="Avenir Oblique"/>
                <a:cs typeface="Avenir Oblique"/>
              </a:rPr>
              <a:t>engineering</a:t>
            </a:r>
            <a:r>
              <a:rPr lang="en-US" dirty="0">
                <a:solidFill>
                  <a:srgbClr val="FFFF00"/>
                </a:solidFill>
                <a:latin typeface="Avenir Oblique"/>
                <a:cs typeface="Avenir Oblique"/>
              </a:rPr>
              <a:t>—</a:t>
            </a:r>
            <a:r>
              <a:rPr lang="en-US" sz="3200" dirty="0">
                <a:solidFill>
                  <a:srgbClr val="FFFF00"/>
                </a:solidFill>
                <a:latin typeface="Avenir Oblique"/>
                <a:cs typeface="Avenir Oblique"/>
              </a:rPr>
              <a:t>which was intended to translate these fundamental insights </a:t>
            </a:r>
            <a:r>
              <a:rPr lang="en-US" sz="3200" dirty="0" smtClean="0">
                <a:solidFill>
                  <a:srgbClr val="FFFF00"/>
                </a:solidFill>
                <a:latin typeface="Avenir Oblique"/>
                <a:cs typeface="Avenir Oblique"/>
              </a:rPr>
              <a:t>into new </a:t>
            </a:r>
            <a:r>
              <a:rPr lang="en-US" sz="3200" dirty="0">
                <a:solidFill>
                  <a:srgbClr val="FFFF00"/>
                </a:solidFill>
                <a:latin typeface="Avenir Oblique"/>
                <a:cs typeface="Avenir Oblique"/>
              </a:rPr>
              <a:t>learning environments and tools</a:t>
            </a:r>
            <a:r>
              <a:rPr lang="en-US" sz="3200" dirty="0" smtClean="0">
                <a:solidFill>
                  <a:srgbClr val="FFFF00"/>
                </a:solidFill>
                <a:latin typeface="Avenir Oblique"/>
                <a:cs typeface="Avenir Oblique"/>
              </a:rPr>
              <a:t>.</a:t>
            </a:r>
            <a:endParaRPr lang="en-US" dirty="0">
              <a:solidFill>
                <a:srgbClr val="FFFF00"/>
              </a:solidFill>
              <a:latin typeface="Avenir Oblique"/>
              <a:cs typeface="Avenir Oblique"/>
            </a:endParaRPr>
          </a:p>
          <a:p>
            <a:r>
              <a:rPr lang="en-US" sz="1800" dirty="0">
                <a:solidFill>
                  <a:schemeClr val="bg1"/>
                </a:solidFill>
                <a:latin typeface="Avenir Oblique"/>
                <a:cs typeface="Avenir Oblique"/>
              </a:rPr>
              <a:t>Advancing Technology-</a:t>
            </a:r>
            <a:r>
              <a:rPr lang="en-US" sz="1800" dirty="0" smtClean="0">
                <a:solidFill>
                  <a:schemeClr val="bg1"/>
                </a:solidFill>
                <a:latin typeface="Avenir Oblique"/>
                <a:cs typeface="Avenir Oblique"/>
              </a:rPr>
              <a:t>Enhanced Education</a:t>
            </a:r>
            <a:r>
              <a:rPr lang="en-US" sz="1800" dirty="0">
                <a:solidFill>
                  <a:schemeClr val="bg1"/>
                </a:solidFill>
                <a:latin typeface="Avenir Oblique"/>
                <a:cs typeface="Avenir Oblique"/>
              </a:rPr>
              <a:t>: A Workshop </a:t>
            </a:r>
            <a:r>
              <a:rPr lang="en-US" sz="1800" dirty="0" smtClean="0">
                <a:solidFill>
                  <a:schemeClr val="bg1"/>
                </a:solidFill>
                <a:latin typeface="Avenir Oblique"/>
                <a:cs typeface="Avenir Oblique"/>
              </a:rPr>
              <a:t>Report, IDA STPI, December 2013</a:t>
            </a:r>
            <a:endParaRPr lang="en-US" sz="1800" dirty="0">
              <a:solidFill>
                <a:schemeClr val="bg1"/>
              </a:solidFill>
              <a:latin typeface="Avenir Oblique"/>
              <a:cs typeface="Avenir Oblique"/>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851882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Health Care</a:t>
            </a:r>
            <a:endParaRPr lang="en-US" dirty="0"/>
          </a:p>
        </p:txBody>
      </p:sp>
      <p:sp>
        <p:nvSpPr>
          <p:cNvPr id="3" name="Content Placeholder 2"/>
          <p:cNvSpPr>
            <a:spLocks noGrp="1"/>
          </p:cNvSpPr>
          <p:nvPr>
            <p:ph idx="1"/>
          </p:nvPr>
        </p:nvSpPr>
        <p:spPr>
          <a:xfrm>
            <a:off x="381000" y="1295400"/>
            <a:ext cx="7421880" cy="6934200"/>
          </a:xfrm>
        </p:spPr>
        <p:txBody>
          <a:bodyPr>
            <a:normAutofit fontScale="92500" lnSpcReduction="20000"/>
          </a:bodyPr>
          <a:lstStyle/>
          <a:p>
            <a:r>
              <a:rPr lang="en-US" dirty="0" smtClean="0"/>
              <a:t>Aging is one of the mega trends for the next many decades</a:t>
            </a:r>
          </a:p>
          <a:p>
            <a:r>
              <a:rPr lang="en-US" dirty="0" smtClean="0"/>
              <a:t>Cost, quality, access, and efficacy of health care are major societal issues of our time</a:t>
            </a:r>
          </a:p>
          <a:p>
            <a:r>
              <a:rPr lang="en-US" dirty="0" smtClean="0"/>
              <a:t>PCAST report on Systems Engineering for health care</a:t>
            </a:r>
          </a:p>
          <a:p>
            <a:r>
              <a:rPr lang="en-US" dirty="0" smtClean="0">
                <a:solidFill>
                  <a:srgbClr val="FFFF00"/>
                </a:solidFill>
              </a:rPr>
              <a:t>Health care engineers</a:t>
            </a:r>
          </a:p>
          <a:p>
            <a:endParaRPr lang="en-US" dirty="0"/>
          </a:p>
        </p:txBody>
      </p:sp>
      <p:sp>
        <p:nvSpPr>
          <p:cNvPr id="4" name="Slide Number Placeholder 3"/>
          <p:cNvSpPr>
            <a:spLocks noGrp="1"/>
          </p:cNvSpPr>
          <p:nvPr>
            <p:ph type="sldNum" sz="quarter" idx="4"/>
          </p:nvPr>
        </p:nvSpPr>
        <p:spPr/>
        <p:txBody>
          <a:bodyPr/>
          <a:lstStyle/>
          <a:p>
            <a:fld id="{B6947720-F58D-43DD-9796-C804A23AF23D}" type="slidenum">
              <a:rPr lang="en-US" smtClean="0"/>
              <a:pPr/>
              <a:t>18</a:t>
            </a:fld>
            <a:endParaRPr lang="en-US"/>
          </a:p>
        </p:txBody>
      </p:sp>
      <p:pic>
        <p:nvPicPr>
          <p:cNvPr id="5" name="Picture 4"/>
          <p:cNvPicPr>
            <a:picLocks noChangeAspect="1"/>
          </p:cNvPicPr>
          <p:nvPr/>
        </p:nvPicPr>
        <p:blipFill>
          <a:blip r:embed="rId3"/>
          <a:stretch>
            <a:fillRect/>
          </a:stretch>
        </p:blipFill>
        <p:spPr>
          <a:xfrm>
            <a:off x="8077200" y="1371600"/>
            <a:ext cx="6386675" cy="54102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77660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Learning Health Care System</a:t>
            </a:r>
            <a:endParaRPr lang="en-US" dirty="0"/>
          </a:p>
        </p:txBody>
      </p:sp>
      <p:sp>
        <p:nvSpPr>
          <p:cNvPr id="4" name="Slide Number Placeholder 3"/>
          <p:cNvSpPr>
            <a:spLocks noGrp="1"/>
          </p:cNvSpPr>
          <p:nvPr>
            <p:ph type="sldNum" sz="quarter" idx="4"/>
          </p:nvPr>
        </p:nvSpPr>
        <p:spPr/>
        <p:txBody>
          <a:bodyPr/>
          <a:lstStyle/>
          <a:p>
            <a:fld id="{B6947720-F58D-43DD-9796-C804A23AF23D}" type="slidenum">
              <a:rPr lang="en-US" smtClean="0"/>
              <a:pPr/>
              <a:t>19</a:t>
            </a:fld>
            <a:endParaRPr lang="en-US"/>
          </a:p>
        </p:txBody>
      </p:sp>
      <p:sp>
        <p:nvSpPr>
          <p:cNvPr id="6" name="TextBox 5"/>
          <p:cNvSpPr txBox="1"/>
          <p:nvPr/>
        </p:nvSpPr>
        <p:spPr>
          <a:xfrm>
            <a:off x="10972800" y="5791200"/>
            <a:ext cx="3505200" cy="1569660"/>
          </a:xfrm>
          <a:prstGeom prst="rect">
            <a:avLst/>
          </a:prstGeom>
          <a:noFill/>
        </p:spPr>
        <p:txBody>
          <a:bodyPr wrap="square" rtlCol="0">
            <a:spAutoFit/>
          </a:bodyPr>
          <a:lstStyle/>
          <a:p>
            <a:r>
              <a:rPr lang="en-US" sz="1200" dirty="0">
                <a:solidFill>
                  <a:schemeClr val="bg1"/>
                </a:solidFill>
              </a:rPr>
              <a:t>SOURCE: Larson EB, Tachibana C, Wagner EH. “Sparking and sustaining the essential functions of research: What supports translation of research into health care? Answers from the Group Health Experience” In: Inui TS, Frankel RM, editors. Enhancing the Professional Culture of Academic Health Science Centers. London: Radcliffe Publishing. 2012.</a:t>
            </a:r>
          </a:p>
        </p:txBody>
      </p:sp>
      <p:pic>
        <p:nvPicPr>
          <p:cNvPr id="7" name="Picture 6"/>
          <p:cNvPicPr>
            <a:picLocks noChangeAspect="1"/>
          </p:cNvPicPr>
          <p:nvPr/>
        </p:nvPicPr>
        <p:blipFill>
          <a:blip r:embed="rId3"/>
          <a:stretch>
            <a:fillRect/>
          </a:stretch>
        </p:blipFill>
        <p:spPr>
          <a:xfrm>
            <a:off x="609600" y="1219200"/>
            <a:ext cx="10341166" cy="6705600"/>
          </a:xfrm>
          <a:prstGeom prst="rect">
            <a:avLst/>
          </a:prstGeom>
        </p:spPr>
      </p:pic>
      <p:sp>
        <p:nvSpPr>
          <p:cNvPr id="8" name="TextBox 7"/>
          <p:cNvSpPr txBox="1"/>
          <p:nvPr/>
        </p:nvSpPr>
        <p:spPr>
          <a:xfrm>
            <a:off x="11201400" y="1981200"/>
            <a:ext cx="3429000" cy="2677656"/>
          </a:xfrm>
          <a:prstGeom prst="rect">
            <a:avLst/>
          </a:prstGeom>
          <a:noFill/>
        </p:spPr>
        <p:txBody>
          <a:bodyPr wrap="square" rtlCol="0">
            <a:spAutoFit/>
          </a:bodyPr>
          <a:lstStyle/>
          <a:p>
            <a:r>
              <a:rPr lang="en-US" sz="2800" dirty="0" smtClean="0">
                <a:solidFill>
                  <a:srgbClr val="FFFF00"/>
                </a:solidFill>
                <a:latin typeface="Avenir Roman"/>
                <a:cs typeface="Avenir Roman"/>
              </a:rPr>
              <a:t>Would a smart health care engineered systems enable such a learning health care system?</a:t>
            </a:r>
            <a:endParaRPr lang="en-US" sz="2800" dirty="0">
              <a:solidFill>
                <a:srgbClr val="FFFF00"/>
              </a:solidFill>
              <a:latin typeface="Avenir Roman"/>
              <a:cs typeface="Avenir Roman"/>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882368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947720-F58D-43DD-9796-C804A23AF23D}" type="slidenum">
              <a:rPr lang="en-US" smtClean="0"/>
              <a:pPr/>
              <a:t>2</a:t>
            </a:fld>
            <a:endParaRPr lang="en-US"/>
          </a:p>
        </p:txBody>
      </p:sp>
      <p:sp>
        <p:nvSpPr>
          <p:cNvPr id="5" name="TextBox 4"/>
          <p:cNvSpPr txBox="1"/>
          <p:nvPr/>
        </p:nvSpPr>
        <p:spPr>
          <a:xfrm>
            <a:off x="1371600" y="1676400"/>
            <a:ext cx="12039600" cy="4924426"/>
          </a:xfrm>
          <a:prstGeom prst="rect">
            <a:avLst/>
          </a:prstGeom>
          <a:noFill/>
        </p:spPr>
        <p:txBody>
          <a:bodyPr wrap="square" rtlCol="0">
            <a:spAutoFit/>
          </a:bodyPr>
          <a:lstStyle/>
          <a:p>
            <a:r>
              <a:rPr lang="en-US" sz="3600" dirty="0" smtClean="0">
                <a:solidFill>
                  <a:srgbClr val="0CEE2E"/>
                </a:solidFill>
                <a:latin typeface="Avenir Roman"/>
                <a:cs typeface="Avenir Roman"/>
              </a:rPr>
              <a:t>“… making </a:t>
            </a:r>
            <a:r>
              <a:rPr lang="en-US" sz="3600" dirty="0">
                <a:solidFill>
                  <a:srgbClr val="0CEE2E"/>
                </a:solidFill>
                <a:latin typeface="Avenir Roman"/>
                <a:cs typeface="Avenir Roman"/>
              </a:rPr>
              <a:t>value requires an integrated system of activities—understanding customers, research, development, design, manufacturing, and services—that are all necessary to deliver value to customers. Making value requires that a holistic system of these activities be developed and optimized in the national interest.”</a:t>
            </a:r>
          </a:p>
          <a:p>
            <a:endParaRPr lang="en-US" sz="3600" dirty="0">
              <a:solidFill>
                <a:srgbClr val="0CEE2E"/>
              </a:solidFill>
              <a:latin typeface="Avenir Roman"/>
              <a:cs typeface="Avenir Roman"/>
            </a:endParaRPr>
          </a:p>
          <a:p>
            <a:pPr algn="r"/>
            <a:r>
              <a:rPr lang="en-US" sz="3600" dirty="0">
                <a:solidFill>
                  <a:srgbClr val="0CEE2E"/>
                </a:solidFill>
                <a:latin typeface="Avenir Roman"/>
                <a:cs typeface="Avenir Roman"/>
              </a:rPr>
              <a:t>- </a:t>
            </a:r>
            <a:r>
              <a:rPr lang="en-US" sz="3600" dirty="0" smtClean="0">
                <a:solidFill>
                  <a:srgbClr val="0CEE2E"/>
                </a:solidFill>
                <a:latin typeface="Avenir Roman"/>
                <a:cs typeface="Avenir Roman"/>
              </a:rPr>
              <a:t>Charles </a:t>
            </a:r>
            <a:r>
              <a:rPr lang="en-US" sz="3600" dirty="0">
                <a:solidFill>
                  <a:srgbClr val="0CEE2E"/>
                </a:solidFill>
                <a:latin typeface="Avenir Roman"/>
                <a:cs typeface="Avenir Roman"/>
              </a:rPr>
              <a:t>M. Vest</a:t>
            </a:r>
          </a:p>
          <a:p>
            <a:endParaRPr lang="en-US" dirty="0">
              <a:latin typeface="Arial Hebrew"/>
              <a:cs typeface="Arial Hebrew"/>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436556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Relevant NSF Programs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Service Enterprise Systems (SES)</a:t>
            </a:r>
          </a:p>
          <a:p>
            <a:r>
              <a:rPr lang="en-US" dirty="0" smtClean="0"/>
              <a:t>Engineering and System Design (ESD)</a:t>
            </a:r>
          </a:p>
          <a:p>
            <a:r>
              <a:rPr lang="en-US" dirty="0" smtClean="0"/>
              <a:t>Systems Science (SS)</a:t>
            </a:r>
          </a:p>
          <a:p>
            <a:r>
              <a:rPr lang="en-US" dirty="0" smtClean="0"/>
              <a:t>Communications, Circuits and Sensing Systems (CCSS)</a:t>
            </a:r>
          </a:p>
          <a:p>
            <a:r>
              <a:rPr lang="en-US" dirty="0" smtClean="0"/>
              <a:t>Cyber-Physical Systems (CPS)</a:t>
            </a:r>
          </a:p>
          <a:p>
            <a:r>
              <a:rPr lang="en-US" dirty="0" smtClean="0"/>
              <a:t>Smart and Connected Health</a:t>
            </a:r>
          </a:p>
          <a:p>
            <a:r>
              <a:rPr lang="en-US" dirty="0" smtClean="0"/>
              <a:t>National Robotic Initiative (NRI)</a:t>
            </a:r>
          </a:p>
          <a:p>
            <a:r>
              <a:rPr lang="en-US" dirty="0" smtClean="0"/>
              <a:t>Building Innovation Capacity (BIC)</a:t>
            </a:r>
          </a:p>
          <a:p>
            <a:r>
              <a:rPr lang="en-US" dirty="0" smtClean="0"/>
              <a:t>US Ignite</a:t>
            </a:r>
          </a:p>
          <a:p>
            <a:r>
              <a:rPr lang="en-US" dirty="0" smtClean="0"/>
              <a:t>Smart Cities DCL (NSF 15-015)</a:t>
            </a:r>
          </a:p>
          <a:p>
            <a:pPr marL="0" indent="0">
              <a:buNone/>
            </a:pPr>
            <a:endParaRPr lang="en-US" dirty="0" smtClean="0"/>
          </a:p>
          <a:p>
            <a:pPr marL="0" indent="0">
              <a:buNone/>
            </a:pPr>
            <a:endParaRPr lang="en-US" dirty="0" smtClean="0"/>
          </a:p>
          <a:p>
            <a:endParaRPr lang="en-US" dirty="0"/>
          </a:p>
        </p:txBody>
      </p:sp>
      <p:sp>
        <p:nvSpPr>
          <p:cNvPr id="4" name="Slide Number Placeholder 3"/>
          <p:cNvSpPr>
            <a:spLocks noGrp="1"/>
          </p:cNvSpPr>
          <p:nvPr>
            <p:ph type="sldNum" sz="quarter" idx="4"/>
          </p:nvPr>
        </p:nvSpPr>
        <p:spPr/>
        <p:txBody>
          <a:bodyPr/>
          <a:lstStyle/>
          <a:p>
            <a:fld id="{B6947720-F58D-43DD-9796-C804A23AF23D}" type="slidenum">
              <a:rPr lang="en-US" smtClean="0"/>
              <a:pPr/>
              <a:t>20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888115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2801601" y="7627939"/>
            <a:ext cx="838200" cy="438150"/>
          </a:xfrm>
          <a:prstGeom prst="rect">
            <a:avLst/>
          </a:prstGeom>
        </p:spPr>
        <p:txBody>
          <a:bodyPr lIns="91435" tIns="45718" rIns="91435" bIns="45718"/>
          <a:lstStyle/>
          <a:p>
            <a:fld id="{B6947720-F58D-43DD-9796-C804A23AF23D}" type="slidenum">
              <a:rPr lang="en-US" smtClean="0"/>
              <a:pPr/>
              <a:t>21</a:t>
            </a:fld>
            <a:endParaRPr lang="en-US" dirty="0"/>
          </a:p>
        </p:txBody>
      </p:sp>
      <p:sp>
        <p:nvSpPr>
          <p:cNvPr id="12" name="Text Placeholder 6"/>
          <p:cNvSpPr txBox="1">
            <a:spLocks/>
          </p:cNvSpPr>
          <p:nvPr/>
        </p:nvSpPr>
        <p:spPr>
          <a:xfrm>
            <a:off x="13274" y="1447800"/>
            <a:ext cx="6466840" cy="5715000"/>
          </a:xfrm>
          <a:prstGeom prst="rect">
            <a:avLst/>
          </a:prstGeom>
          <a:solidFill>
            <a:srgbClr val="FF0000"/>
          </a:solidFill>
        </p:spPr>
        <p:txBody>
          <a:bodyPr lIns="91435" tIns="45718" rIns="91435" bIns="45718">
            <a:noAutofit/>
          </a:bodyPr>
          <a:lstStyle>
            <a:lvl1pPr marL="489833" indent="-489833" algn="l" defTabSz="1306220" rtl="0" eaLnBrk="1" latinLnBrk="0" hangingPunct="1">
              <a:lnSpc>
                <a:spcPct val="114000"/>
              </a:lnSpc>
              <a:spcBef>
                <a:spcPct val="20000"/>
              </a:spcBef>
              <a:buFont typeface="Arial" pitchFamily="34" charset="0"/>
              <a:buChar char="•"/>
              <a:defRPr sz="4600" kern="1200">
                <a:solidFill>
                  <a:schemeClr val="bg1"/>
                </a:solidFill>
                <a:latin typeface="Arial" pitchFamily="34" charset="0"/>
                <a:ea typeface="+mn-ea"/>
                <a:cs typeface="Arial" pitchFamily="34" charset="0"/>
              </a:defRPr>
            </a:lvl1pPr>
            <a:lvl2pPr marL="1061304" indent="-408194" algn="l" defTabSz="1306220" rtl="0" eaLnBrk="1" latinLnBrk="0" hangingPunct="1">
              <a:lnSpc>
                <a:spcPct val="114000"/>
              </a:lnSpc>
              <a:spcBef>
                <a:spcPct val="20000"/>
              </a:spcBef>
              <a:buFont typeface="Arial" pitchFamily="34" charset="0"/>
              <a:buChar char="–"/>
              <a:defRPr sz="4000" kern="1200">
                <a:solidFill>
                  <a:schemeClr val="bg1"/>
                </a:solidFill>
                <a:latin typeface="Arial" pitchFamily="34" charset="0"/>
                <a:ea typeface="+mn-ea"/>
                <a:cs typeface="Arial" pitchFamily="34" charset="0"/>
              </a:defRPr>
            </a:lvl2pPr>
            <a:lvl3pPr marL="1632776" indent="-326555" algn="l" defTabSz="1306220" rtl="0" eaLnBrk="1" latinLnBrk="0" hangingPunct="1">
              <a:lnSpc>
                <a:spcPct val="114000"/>
              </a:lnSpc>
              <a:spcBef>
                <a:spcPct val="20000"/>
              </a:spcBef>
              <a:buFont typeface="Arial" pitchFamily="34" charset="0"/>
              <a:buChar char="•"/>
              <a:defRPr sz="3400" kern="1200">
                <a:solidFill>
                  <a:schemeClr val="bg1"/>
                </a:solidFill>
                <a:latin typeface="Arial" pitchFamily="34" charset="0"/>
                <a:ea typeface="+mn-ea"/>
                <a:cs typeface="Arial" pitchFamily="34" charset="0"/>
              </a:defRPr>
            </a:lvl3pPr>
            <a:lvl4pPr marL="2285886" indent="-326555" algn="l" defTabSz="1306220" rtl="0" eaLnBrk="1" latinLnBrk="0" hangingPunct="1">
              <a:lnSpc>
                <a:spcPct val="114000"/>
              </a:lnSpc>
              <a:spcBef>
                <a:spcPct val="20000"/>
              </a:spcBef>
              <a:buFont typeface="Arial" pitchFamily="34" charset="0"/>
              <a:buChar char="–"/>
              <a:defRPr sz="2900" kern="1200">
                <a:solidFill>
                  <a:schemeClr val="bg1"/>
                </a:solidFill>
                <a:latin typeface="Arial" pitchFamily="34" charset="0"/>
                <a:ea typeface="+mn-ea"/>
                <a:cs typeface="Arial" pitchFamily="34" charset="0"/>
              </a:defRPr>
            </a:lvl4pPr>
            <a:lvl5pPr marL="2938996" indent="-326555" algn="l" defTabSz="1306220" rtl="0" eaLnBrk="1" latinLnBrk="0" hangingPunct="1">
              <a:lnSpc>
                <a:spcPct val="114000"/>
              </a:lnSpc>
              <a:spcBef>
                <a:spcPct val="20000"/>
              </a:spcBef>
              <a:buFont typeface="Arial" pitchFamily="34" charset="0"/>
              <a:buChar char="»"/>
              <a:defRPr sz="2900" kern="1200">
                <a:solidFill>
                  <a:schemeClr val="bg1"/>
                </a:solidFill>
                <a:latin typeface="Arial" pitchFamily="34" charset="0"/>
                <a:ea typeface="+mn-ea"/>
                <a:cs typeface="Arial" pitchFamily="34" charset="0"/>
              </a:defRPr>
            </a:lvl5pPr>
            <a:lvl6pPr marL="359210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itchFamily="34" charset="0"/>
              <a:buChar char="•"/>
              <a:defRPr sz="2900" kern="1200">
                <a:solidFill>
                  <a:schemeClr val="tx1"/>
                </a:solidFill>
                <a:latin typeface="+mn-lt"/>
                <a:ea typeface="+mn-ea"/>
                <a:cs typeface="+mn-cs"/>
              </a:defRPr>
            </a:lvl9pPr>
          </a:lstStyle>
          <a:p>
            <a:pPr marL="0" indent="0" algn="ctr">
              <a:buNone/>
            </a:pPr>
            <a:r>
              <a:rPr lang="en-US" sz="4000" dirty="0"/>
              <a:t>THE FUTURE OF EMPLOYMENT: HOW</a:t>
            </a:r>
          </a:p>
          <a:p>
            <a:pPr marL="0" indent="0" algn="ctr">
              <a:buNone/>
            </a:pPr>
            <a:r>
              <a:rPr lang="en-US" sz="4000" dirty="0"/>
              <a:t>SUSCEPTIBLE ARE JOBS TO</a:t>
            </a:r>
          </a:p>
          <a:p>
            <a:pPr marL="0" indent="0" algn="ctr">
              <a:buNone/>
            </a:pPr>
            <a:r>
              <a:rPr lang="en-US" sz="4000" dirty="0"/>
              <a:t>COMPUTERISATION? </a:t>
            </a:r>
          </a:p>
          <a:p>
            <a:pPr marL="0" indent="0" algn="ctr">
              <a:buNone/>
            </a:pPr>
            <a:r>
              <a:rPr lang="en-US" sz="4000" dirty="0"/>
              <a:t>Osborne and Frey, 2013, Oxford University</a:t>
            </a:r>
          </a:p>
        </p:txBody>
      </p:sp>
      <p:sp>
        <p:nvSpPr>
          <p:cNvPr id="13" name="TextBox 12"/>
          <p:cNvSpPr txBox="1"/>
          <p:nvPr/>
        </p:nvSpPr>
        <p:spPr>
          <a:xfrm>
            <a:off x="6858001" y="609600"/>
            <a:ext cx="7086600" cy="2123654"/>
          </a:xfrm>
          <a:prstGeom prst="rect">
            <a:avLst/>
          </a:prstGeom>
          <a:noFill/>
        </p:spPr>
        <p:txBody>
          <a:bodyPr wrap="square" lIns="91435" tIns="45718" rIns="91435" bIns="45718" rtlCol="0">
            <a:spAutoFit/>
          </a:bodyPr>
          <a:lstStyle/>
          <a:p>
            <a:r>
              <a:rPr lang="en-US" sz="4400" dirty="0">
                <a:solidFill>
                  <a:srgbClr val="FFFF00"/>
                </a:solidFill>
              </a:rPr>
              <a:t>“According to our estimates, about 47 percent of total US employment is at risk.”</a:t>
            </a:r>
          </a:p>
        </p:txBody>
      </p:sp>
      <p:sp>
        <p:nvSpPr>
          <p:cNvPr id="20" name="TextBox 19"/>
          <p:cNvSpPr txBox="1"/>
          <p:nvPr/>
        </p:nvSpPr>
        <p:spPr>
          <a:xfrm>
            <a:off x="7086600" y="3048001"/>
            <a:ext cx="6096000" cy="3970314"/>
          </a:xfrm>
          <a:prstGeom prst="rect">
            <a:avLst/>
          </a:prstGeom>
          <a:noFill/>
        </p:spPr>
        <p:txBody>
          <a:bodyPr wrap="square" lIns="91435" tIns="45718" rIns="91435" bIns="45718" rtlCol="0">
            <a:spAutoFit/>
          </a:bodyPr>
          <a:lstStyle/>
          <a:p>
            <a:r>
              <a:rPr lang="en-US" sz="3600" i="1" dirty="0">
                <a:solidFill>
                  <a:schemeClr val="tx2">
                    <a:lumMod val="20000"/>
                    <a:lumOff val="80000"/>
                  </a:schemeClr>
                </a:solidFill>
              </a:rPr>
              <a:t>“Our model predicts that most workers in transportation and logistics occupations, together with the bulk of office and </a:t>
            </a:r>
          </a:p>
          <a:p>
            <a:r>
              <a:rPr lang="en-US" sz="3600" i="1" dirty="0">
                <a:solidFill>
                  <a:schemeClr val="tx2">
                    <a:lumMod val="20000"/>
                    <a:lumOff val="80000"/>
                  </a:schemeClr>
                </a:solidFill>
              </a:rPr>
              <a:t>administrative support workers, and </a:t>
            </a:r>
            <a:r>
              <a:rPr lang="en-US" sz="3600" i="1" dirty="0" err="1">
                <a:solidFill>
                  <a:schemeClr val="tx2">
                    <a:lumMod val="20000"/>
                    <a:lumOff val="80000"/>
                  </a:schemeClr>
                </a:solidFill>
              </a:rPr>
              <a:t>labour</a:t>
            </a:r>
            <a:r>
              <a:rPr lang="en-US" sz="3600" i="1" dirty="0">
                <a:solidFill>
                  <a:schemeClr val="tx2">
                    <a:lumMod val="20000"/>
                    <a:lumOff val="80000"/>
                  </a:schemeClr>
                </a:solidFill>
              </a:rPr>
              <a:t> in production</a:t>
            </a:r>
          </a:p>
          <a:p>
            <a:r>
              <a:rPr lang="en-US" sz="3600" i="1" dirty="0">
                <a:solidFill>
                  <a:schemeClr val="tx2">
                    <a:lumMod val="20000"/>
                    <a:lumOff val="80000"/>
                  </a:schemeClr>
                </a:solidFill>
              </a:rPr>
              <a:t>occupations, are at risk.”</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435791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Concluding Thoughts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latin typeface="Avenir Roman"/>
                <a:cs typeface="Avenir Roman"/>
              </a:rPr>
              <a:t>Is there an opportunity to lay the foundations of “X Engineering” where X would be transdisciplinary and represent some subset of the service sector?</a:t>
            </a:r>
          </a:p>
          <a:p>
            <a:r>
              <a:rPr lang="en-US" dirty="0" smtClean="0">
                <a:latin typeface="Avenir Roman"/>
                <a:cs typeface="Avenir Roman"/>
              </a:rPr>
              <a:t>We would like to be bold and creative </a:t>
            </a:r>
            <a:r>
              <a:rPr lang="en-US" i="1" dirty="0" smtClean="0">
                <a:latin typeface="Avenir Roman"/>
                <a:cs typeface="Avenir Roman"/>
              </a:rPr>
              <a:t>yet</a:t>
            </a:r>
            <a:r>
              <a:rPr lang="en-US" dirty="0" smtClean="0">
                <a:latin typeface="Avenir Roman"/>
                <a:cs typeface="Avenir Roman"/>
              </a:rPr>
              <a:t> rigorous in our thought processes</a:t>
            </a:r>
          </a:p>
          <a:p>
            <a:r>
              <a:rPr lang="en-US" dirty="0" smtClean="0">
                <a:latin typeface="Avenir Roman"/>
                <a:cs typeface="Avenir Roman"/>
              </a:rPr>
              <a:t>We welcome creative ideas, research agendas, and considered advice from the workshop participants</a:t>
            </a:r>
          </a:p>
          <a:p>
            <a:endParaRPr lang="en-US" dirty="0"/>
          </a:p>
        </p:txBody>
      </p:sp>
      <p:sp>
        <p:nvSpPr>
          <p:cNvPr id="4" name="Slide Number Placeholder 3"/>
          <p:cNvSpPr>
            <a:spLocks noGrp="1"/>
          </p:cNvSpPr>
          <p:nvPr>
            <p:ph type="sldNum" sz="quarter" idx="4"/>
          </p:nvPr>
        </p:nvSpPr>
        <p:spPr/>
        <p:txBody>
          <a:bodyPr/>
          <a:lstStyle/>
          <a:p>
            <a:fld id="{B6947720-F58D-43DD-9796-C804A23AF23D}" type="slidenum">
              <a:rPr lang="en-US" smtClean="0"/>
              <a:pPr/>
              <a:t>22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014012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853440" y="1828800"/>
            <a:ext cx="12435840" cy="3097987"/>
          </a:xfrm>
        </p:spPr>
        <p:txBody>
          <a:bodyPr/>
          <a:lstStyle/>
          <a:p>
            <a:r>
              <a:rPr lang="en-US" b="0" dirty="0" smtClean="0">
                <a:latin typeface="Avenir Book"/>
                <a:cs typeface="Avenir Book"/>
              </a:rPr>
              <a:t>Questions?</a:t>
            </a:r>
            <a:br>
              <a:rPr lang="en-US" b="0" dirty="0" smtClean="0">
                <a:latin typeface="Avenir Book"/>
                <a:cs typeface="Avenir Book"/>
              </a:rPr>
            </a:br>
            <a:r>
              <a:rPr lang="en-US" b="0" dirty="0">
                <a:latin typeface="Avenir Book"/>
                <a:cs typeface="Avenir Book"/>
              </a:rPr>
              <a:t/>
            </a:r>
            <a:br>
              <a:rPr lang="en-US" b="0" dirty="0">
                <a:latin typeface="Avenir Book"/>
                <a:cs typeface="Avenir Book"/>
              </a:rPr>
            </a:br>
            <a:r>
              <a:rPr lang="en-US" b="0" i="1" dirty="0" smtClean="0">
                <a:latin typeface="Avenir Book"/>
                <a:cs typeface="Avenir Book"/>
              </a:rPr>
              <a:t>Ideas, thoughts!</a:t>
            </a:r>
            <a:endParaRPr lang="en-US" b="0" i="1" dirty="0">
              <a:latin typeface="Avenir Book"/>
              <a:cs typeface="Avenir Book"/>
            </a:endParaRPr>
          </a:p>
        </p:txBody>
      </p:sp>
      <p:sp>
        <p:nvSpPr>
          <p:cNvPr id="6" name="Date Placeholder 5"/>
          <p:cNvSpPr>
            <a:spLocks noGrp="1"/>
          </p:cNvSpPr>
          <p:nvPr>
            <p:ph type="dt" sz="half" idx="4294967295"/>
          </p:nvPr>
        </p:nvSpPr>
        <p:spPr>
          <a:xfrm>
            <a:off x="10485120" y="7627621"/>
            <a:ext cx="3413760" cy="438150"/>
          </a:xfrm>
          <a:prstGeom prst="rect">
            <a:avLst/>
          </a:prstGeom>
        </p:spPr>
        <p:txBody>
          <a:bodyPr lIns="130622" tIns="65311" rIns="130622" bIns="65311"/>
          <a:lstStyle/>
          <a:p>
            <a:pPr>
              <a:defRPr/>
            </a:pPr>
            <a:fld id="{694A5128-70B2-4E8B-A413-658E991503A3}" type="datetime4">
              <a:rPr lang="en-US" smtClean="0"/>
              <a:pPr>
                <a:defRPr/>
              </a:pPr>
              <a:t>December 17, 2014</a:t>
            </a:fld>
            <a:endParaRPr lang="en-US" dirty="0"/>
          </a:p>
        </p:txBody>
      </p:sp>
      <p:sp>
        <p:nvSpPr>
          <p:cNvPr id="3" name="Slide Number Placeholder 2"/>
          <p:cNvSpPr>
            <a:spLocks noGrp="1"/>
          </p:cNvSpPr>
          <p:nvPr>
            <p:ph type="sldNum" sz="quarter" idx="4294967295"/>
          </p:nvPr>
        </p:nvSpPr>
        <p:spPr>
          <a:xfrm>
            <a:off x="13030200" y="7620000"/>
            <a:ext cx="1219200" cy="438150"/>
          </a:xfrm>
          <a:prstGeom prst="rect">
            <a:avLst/>
          </a:prstGeom>
        </p:spPr>
        <p:txBody>
          <a:bodyPr lIns="130622" tIns="65311" rIns="130622" bIns="65311"/>
          <a:lstStyle/>
          <a:p>
            <a:pPr>
              <a:defRPr/>
            </a:pPr>
            <a:fld id="{DEE5D33B-5F0E-4CB2-8CDD-F63C41A9D6F1}" type="slidenum">
              <a:rPr lang="en-US" smtClean="0"/>
              <a:pPr>
                <a:defRPr/>
              </a:pPr>
              <a:t>23</a:t>
            </a:fld>
            <a:endParaRPr lang="en-US" dirty="0"/>
          </a:p>
        </p:txBody>
      </p:sp>
      <p:sp>
        <p:nvSpPr>
          <p:cNvPr id="5" name="TextBox 4"/>
          <p:cNvSpPr txBox="1"/>
          <p:nvPr/>
        </p:nvSpPr>
        <p:spPr>
          <a:xfrm>
            <a:off x="8534401" y="5669280"/>
            <a:ext cx="3935949" cy="685895"/>
          </a:xfrm>
          <a:prstGeom prst="rect">
            <a:avLst/>
          </a:prstGeom>
          <a:noFill/>
        </p:spPr>
        <p:txBody>
          <a:bodyPr wrap="none" lIns="130622" tIns="65311" rIns="130622" bIns="65311" rtlCol="0">
            <a:spAutoFit/>
          </a:bodyPr>
          <a:lstStyle/>
          <a:p>
            <a:r>
              <a:rPr lang="en-US" sz="3600" i="1" dirty="0" smtClean="0">
                <a:solidFill>
                  <a:srgbClr val="FFFF00"/>
                </a:solidFill>
              </a:rPr>
              <a:t>pkhargon@nsf.gov</a:t>
            </a:r>
            <a:endParaRPr lang="en-US" sz="3600" i="1" dirty="0">
              <a:solidFill>
                <a:srgbClr val="FFFF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56781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4000" dirty="0"/>
              <a:t/>
            </a:r>
            <a:br>
              <a:rPr lang="en-US" sz="4000" dirty="0"/>
            </a:br>
            <a:r>
              <a:rPr lang="en-US" sz="4000" dirty="0"/>
              <a:t>NSF ENG:  Investing in engineering research and education to foster innovations for benefit to society</a:t>
            </a:r>
          </a:p>
        </p:txBody>
      </p:sp>
      <p:sp>
        <p:nvSpPr>
          <p:cNvPr id="5" name="Slide Number Placeholder 4"/>
          <p:cNvSpPr>
            <a:spLocks noGrp="1"/>
          </p:cNvSpPr>
          <p:nvPr>
            <p:ph type="sldNum" sz="quarter" idx="4294967295"/>
          </p:nvPr>
        </p:nvSpPr>
        <p:spPr>
          <a:xfrm>
            <a:off x="13422201" y="7791450"/>
            <a:ext cx="1219200" cy="438150"/>
          </a:xfrm>
          <a:prstGeom prst="rect">
            <a:avLst/>
          </a:prstGeom>
        </p:spPr>
        <p:txBody>
          <a:bodyPr lIns="130622" tIns="65311" rIns="130622" bIns="65311"/>
          <a:lstStyle/>
          <a:p>
            <a:pPr>
              <a:defRPr/>
            </a:pPr>
            <a:fld id="{0C3F8F00-6909-4D84-9A55-5EAE00BDEA65}" type="slidenum">
              <a:rPr lang="en-US" smtClean="0"/>
              <a:pPr>
                <a:defRPr/>
              </a:pPr>
              <a:t>3</a:t>
            </a:fld>
            <a:endParaRPr lang="en-US" dirty="0"/>
          </a:p>
        </p:txBody>
      </p:sp>
      <p:sp>
        <p:nvSpPr>
          <p:cNvPr id="10" name="Oval 9"/>
          <p:cNvSpPr/>
          <p:nvPr/>
        </p:nvSpPr>
        <p:spPr>
          <a:xfrm>
            <a:off x="975360" y="4754880"/>
            <a:ext cx="12435840" cy="3383280"/>
          </a:xfrm>
          <a:prstGeom prst="ellipse">
            <a:avLst/>
          </a:prstGeom>
          <a:gradFill flip="none" rotWithShape="1">
            <a:gsLst>
              <a:gs pos="0">
                <a:schemeClr val="accent1"/>
              </a:gs>
              <a:gs pos="75000">
                <a:schemeClr val="bg1">
                  <a:alpha val="67000"/>
                </a:schemeClr>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normAutofit/>
          </a:bodyPr>
          <a:lstStyle/>
          <a:p>
            <a:pPr algn="ctr"/>
            <a:endParaRPr lang="en-US" sz="3400" b="1" dirty="0">
              <a:latin typeface="+mj-lt"/>
            </a:endParaRPr>
          </a:p>
          <a:p>
            <a:pPr algn="ctr"/>
            <a:r>
              <a:rPr lang="en-US" sz="3400" b="1" dirty="0">
                <a:latin typeface="+mj-lt"/>
              </a:rPr>
              <a:t>Societal Benefits</a:t>
            </a:r>
          </a:p>
        </p:txBody>
      </p:sp>
      <p:sp>
        <p:nvSpPr>
          <p:cNvPr id="7" name="Down Arrow Callout 6"/>
          <p:cNvSpPr/>
          <p:nvPr/>
        </p:nvSpPr>
        <p:spPr>
          <a:xfrm>
            <a:off x="5608320" y="2517648"/>
            <a:ext cx="7315200" cy="3291840"/>
          </a:xfrm>
          <a:prstGeom prst="downArrowCallout">
            <a:avLst>
              <a:gd name="adj1" fmla="val 25000"/>
              <a:gd name="adj2" fmla="val 25000"/>
              <a:gd name="adj3" fmla="val 13889"/>
              <a:gd name="adj4" fmla="val 768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r>
              <a:rPr lang="en-US" sz="3400" b="1" dirty="0">
                <a:latin typeface="+mj-lt"/>
              </a:rPr>
              <a:t>Research</a:t>
            </a:r>
          </a:p>
        </p:txBody>
      </p:sp>
      <p:sp>
        <p:nvSpPr>
          <p:cNvPr id="8" name="Down Arrow Callout 7"/>
          <p:cNvSpPr/>
          <p:nvPr/>
        </p:nvSpPr>
        <p:spPr>
          <a:xfrm>
            <a:off x="3048000" y="3474720"/>
            <a:ext cx="2926080" cy="2194560"/>
          </a:xfrm>
          <a:prstGeom prst="downArrowCallout">
            <a:avLst>
              <a:gd name="adj1" fmla="val 25000"/>
              <a:gd name="adj2" fmla="val 25000"/>
              <a:gd name="adj3" fmla="val 15145"/>
              <a:gd name="adj4" fmla="val 75991"/>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r>
              <a:rPr lang="en-US" sz="3400" b="1" dirty="0">
                <a:latin typeface="+mj-lt"/>
              </a:rPr>
              <a:t>Education</a:t>
            </a:r>
          </a:p>
        </p:txBody>
      </p:sp>
      <p:sp>
        <p:nvSpPr>
          <p:cNvPr id="11" name="Down Arrow Callout 10"/>
          <p:cNvSpPr/>
          <p:nvPr/>
        </p:nvSpPr>
        <p:spPr>
          <a:xfrm flipH="1">
            <a:off x="5486400" y="4572000"/>
            <a:ext cx="2560320" cy="1645920"/>
          </a:xfrm>
          <a:prstGeom prst="downArrowCallout">
            <a:avLst>
              <a:gd name="adj1" fmla="val 25000"/>
              <a:gd name="adj2" fmla="val 25000"/>
              <a:gd name="adj3" fmla="val 13406"/>
              <a:gd name="adj4" fmla="val 75991"/>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r>
              <a:rPr lang="en-US" sz="3400" b="1" dirty="0">
                <a:latin typeface="+mj-lt"/>
              </a:rPr>
              <a:t>Innovation</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9769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138168"/>
            <a:ext cx="13167360" cy="1371600"/>
          </a:xfrm>
        </p:spPr>
        <p:txBody>
          <a:bodyPr/>
          <a:lstStyle/>
          <a:p>
            <a:r>
              <a:rPr lang="en-US" dirty="0" smtClean="0"/>
              <a:t>The Service Economy</a:t>
            </a:r>
            <a:endParaRPr lang="en-US" dirty="0"/>
          </a:p>
        </p:txBody>
      </p:sp>
      <p:sp>
        <p:nvSpPr>
          <p:cNvPr id="3" name="Content Placeholder 2"/>
          <p:cNvSpPr>
            <a:spLocks noGrp="1"/>
          </p:cNvSpPr>
          <p:nvPr>
            <p:ph idx="1"/>
          </p:nvPr>
        </p:nvSpPr>
        <p:spPr>
          <a:xfrm>
            <a:off x="731520" y="2468880"/>
            <a:ext cx="13167360" cy="5151120"/>
          </a:xfrm>
        </p:spPr>
        <p:txBody>
          <a:bodyPr>
            <a:normAutofit fontScale="85000" lnSpcReduction="20000"/>
          </a:bodyPr>
          <a:lstStyle/>
          <a:p>
            <a:r>
              <a:rPr lang="en-US" dirty="0" smtClean="0">
                <a:latin typeface="Avenir Roman"/>
                <a:cs typeface="Avenir Roman"/>
              </a:rPr>
              <a:t>The U.S. service sector is responsible for:</a:t>
            </a:r>
          </a:p>
          <a:p>
            <a:pPr lvl="1"/>
            <a:r>
              <a:rPr lang="en-US" dirty="0" smtClean="0">
                <a:latin typeface="Avenir Roman"/>
                <a:cs typeface="Avenir Roman"/>
              </a:rPr>
              <a:t>Employing </a:t>
            </a:r>
            <a:r>
              <a:rPr lang="en-US" dirty="0">
                <a:latin typeface="Avenir Roman"/>
                <a:cs typeface="Avenir Roman"/>
              </a:rPr>
              <a:t>approximately </a:t>
            </a:r>
            <a:r>
              <a:rPr lang="en-US" dirty="0" smtClean="0">
                <a:latin typeface="Avenir Roman"/>
                <a:cs typeface="Avenir Roman"/>
              </a:rPr>
              <a:t>80% </a:t>
            </a:r>
            <a:r>
              <a:rPr lang="en-US" dirty="0">
                <a:latin typeface="Avenir Roman"/>
                <a:cs typeface="Avenir Roman"/>
              </a:rPr>
              <a:t>of </a:t>
            </a:r>
            <a:r>
              <a:rPr lang="en-US" dirty="0" smtClean="0">
                <a:latin typeface="Avenir Roman"/>
                <a:cs typeface="Avenir Roman"/>
              </a:rPr>
              <a:t>workers</a:t>
            </a:r>
          </a:p>
          <a:p>
            <a:pPr lvl="1"/>
            <a:r>
              <a:rPr lang="en-US" dirty="0" smtClean="0">
                <a:latin typeface="Avenir Roman"/>
                <a:cs typeface="Avenir Roman"/>
              </a:rPr>
              <a:t>Creating approximately 80% </a:t>
            </a:r>
            <a:r>
              <a:rPr lang="en-US" dirty="0">
                <a:latin typeface="Avenir Roman"/>
                <a:cs typeface="Avenir Roman"/>
              </a:rPr>
              <a:t>of </a:t>
            </a:r>
            <a:r>
              <a:rPr lang="en-US" dirty="0" smtClean="0">
                <a:latin typeface="Avenir Roman"/>
                <a:cs typeface="Avenir Roman"/>
              </a:rPr>
              <a:t>GDP</a:t>
            </a:r>
          </a:p>
          <a:p>
            <a:r>
              <a:rPr lang="en-US" dirty="0" smtClean="0">
                <a:latin typeface="Avenir Roman"/>
                <a:cs typeface="Avenir Roman"/>
              </a:rPr>
              <a:t>Manufacturing (product) industries are increasingly incorporating value-added service components</a:t>
            </a:r>
          </a:p>
          <a:p>
            <a:r>
              <a:rPr lang="en-US" dirty="0" smtClean="0">
                <a:latin typeface="Avenir Roman"/>
                <a:cs typeface="Avenir Roman"/>
              </a:rPr>
              <a:t>We need high-quality, low-cost, and highly personalized solutions in education</a:t>
            </a:r>
            <a:r>
              <a:rPr lang="en-US" dirty="0">
                <a:latin typeface="Avenir Roman"/>
                <a:cs typeface="Avenir Roman"/>
              </a:rPr>
              <a:t>, healthcare, manufacturing, </a:t>
            </a:r>
            <a:r>
              <a:rPr lang="en-US" dirty="0" smtClean="0">
                <a:latin typeface="Avenir Roman"/>
                <a:cs typeface="Avenir Roman"/>
              </a:rPr>
              <a:t>transportation, and agriculture.</a:t>
            </a:r>
          </a:p>
        </p:txBody>
      </p:sp>
      <p:sp>
        <p:nvSpPr>
          <p:cNvPr id="4" name="Date Placeholder 3"/>
          <p:cNvSpPr>
            <a:spLocks noGrp="1"/>
          </p:cNvSpPr>
          <p:nvPr>
            <p:ph type="dt" sz="half" idx="4294967295"/>
          </p:nvPr>
        </p:nvSpPr>
        <p:spPr>
          <a:xfrm>
            <a:off x="10485120" y="7627621"/>
            <a:ext cx="3413760" cy="438150"/>
          </a:xfrm>
          <a:prstGeom prst="rect">
            <a:avLst/>
          </a:prstGeom>
        </p:spPr>
        <p:txBody>
          <a:bodyPr lIns="130622" tIns="65311" rIns="130622" bIns="65311"/>
          <a:lstStyle/>
          <a:p>
            <a:pPr>
              <a:defRPr/>
            </a:pPr>
            <a:fld id="{60350AC7-1D07-41BC-9095-EC5586139054}" type="datetime4">
              <a:rPr lang="en-US" smtClean="0"/>
              <a:pPr>
                <a:defRPr/>
              </a:pPr>
              <a:t>December 17, 2014</a:t>
            </a:fld>
            <a:endParaRPr lang="en-US"/>
          </a:p>
        </p:txBody>
      </p:sp>
      <p:sp>
        <p:nvSpPr>
          <p:cNvPr id="5" name="Slide Number Placeholder 4"/>
          <p:cNvSpPr>
            <a:spLocks noGrp="1"/>
          </p:cNvSpPr>
          <p:nvPr>
            <p:ph type="sldNum" sz="quarter" idx="4294967295"/>
          </p:nvPr>
        </p:nvSpPr>
        <p:spPr>
          <a:xfrm>
            <a:off x="731520" y="7627621"/>
            <a:ext cx="1219200" cy="438150"/>
          </a:xfrm>
          <a:prstGeom prst="rect">
            <a:avLst/>
          </a:prstGeom>
        </p:spPr>
        <p:txBody>
          <a:bodyPr lIns="130622" tIns="65311" rIns="130622" bIns="65311"/>
          <a:lstStyle/>
          <a:p>
            <a:fld id="{49224151-741B-4B65-AA08-8EF841D31CD6}" type="slidenum">
              <a:rPr lang="en-US" smtClean="0"/>
              <a:pPr/>
              <a:t>4</a:t>
            </a:fld>
            <a:endParaRPr lang="en-US" dirty="0"/>
          </a:p>
        </p:txBody>
      </p:sp>
      <p:pic>
        <p:nvPicPr>
          <p:cNvPr id="6" name="Picture 5"/>
          <p:cNvPicPr>
            <a:picLocks noChangeAspect="1"/>
          </p:cNvPicPr>
          <p:nvPr/>
        </p:nvPicPr>
        <p:blipFill>
          <a:blip r:embed="rId3"/>
          <a:stretch>
            <a:fillRect/>
          </a:stretch>
        </p:blipFill>
        <p:spPr>
          <a:xfrm>
            <a:off x="522518" y="1558668"/>
            <a:ext cx="6528597" cy="824575"/>
          </a:xfrm>
          <a:prstGeom prst="rect">
            <a:avLst/>
          </a:prstGeom>
        </p:spPr>
      </p:pic>
      <p:pic>
        <p:nvPicPr>
          <p:cNvPr id="7" name="Picture 6"/>
          <p:cNvPicPr>
            <a:picLocks noChangeAspect="1"/>
          </p:cNvPicPr>
          <p:nvPr/>
        </p:nvPicPr>
        <p:blipFill>
          <a:blip r:embed="rId4"/>
          <a:stretch>
            <a:fillRect/>
          </a:stretch>
        </p:blipFill>
        <p:spPr>
          <a:xfrm>
            <a:off x="7541622" y="1485003"/>
            <a:ext cx="6949440" cy="97190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746545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13167360" cy="1371600"/>
          </a:xfrm>
        </p:spPr>
        <p:txBody>
          <a:bodyPr>
            <a:normAutofit/>
          </a:bodyPr>
          <a:lstStyle/>
          <a:p>
            <a:r>
              <a:rPr lang="en-US" sz="4000" dirty="0" smtClean="0"/>
              <a:t>Productivity and Economic Growth</a:t>
            </a:r>
            <a:endParaRPr lang="en-US" sz="4000" dirty="0"/>
          </a:p>
        </p:txBody>
      </p:sp>
      <p:sp>
        <p:nvSpPr>
          <p:cNvPr id="4" name="Slide Number Placeholder 3"/>
          <p:cNvSpPr>
            <a:spLocks noGrp="1"/>
          </p:cNvSpPr>
          <p:nvPr>
            <p:ph type="sldNum" sz="quarter" idx="4"/>
          </p:nvPr>
        </p:nvSpPr>
        <p:spPr/>
        <p:txBody>
          <a:bodyPr/>
          <a:lstStyle/>
          <a:p>
            <a:fld id="{B6947720-F58D-43DD-9796-C804A23AF23D}" type="slidenum">
              <a:rPr lang="en-US" smtClean="0"/>
              <a:pPr/>
              <a:t>5</a:t>
            </a:fld>
            <a:endParaRPr lang="en-US"/>
          </a:p>
        </p:txBody>
      </p:sp>
      <p:pic>
        <p:nvPicPr>
          <p:cNvPr id="6" name="Picture 5"/>
          <p:cNvPicPr>
            <a:picLocks noChangeAspect="1"/>
          </p:cNvPicPr>
          <p:nvPr/>
        </p:nvPicPr>
        <p:blipFill>
          <a:blip r:embed="rId3"/>
          <a:stretch>
            <a:fillRect/>
          </a:stretch>
        </p:blipFill>
        <p:spPr>
          <a:xfrm>
            <a:off x="914400" y="914400"/>
            <a:ext cx="5603119" cy="3657994"/>
          </a:xfrm>
          <a:prstGeom prst="rect">
            <a:avLst/>
          </a:prstGeom>
        </p:spPr>
      </p:pic>
      <p:pic>
        <p:nvPicPr>
          <p:cNvPr id="3" name="Picture 2"/>
          <p:cNvPicPr>
            <a:picLocks noChangeAspect="1"/>
          </p:cNvPicPr>
          <p:nvPr/>
        </p:nvPicPr>
        <p:blipFill>
          <a:blip r:embed="rId4"/>
          <a:stretch>
            <a:fillRect/>
          </a:stretch>
        </p:blipFill>
        <p:spPr>
          <a:xfrm>
            <a:off x="-152400" y="4724400"/>
            <a:ext cx="8369424" cy="3356056"/>
          </a:xfrm>
          <a:prstGeom prst="rect">
            <a:avLst/>
          </a:prstGeom>
        </p:spPr>
      </p:pic>
      <p:pic>
        <p:nvPicPr>
          <p:cNvPr id="7" name="Picture 6"/>
          <p:cNvPicPr>
            <a:picLocks noChangeAspect="1"/>
          </p:cNvPicPr>
          <p:nvPr/>
        </p:nvPicPr>
        <p:blipFill>
          <a:blip r:embed="rId5"/>
          <a:stretch>
            <a:fillRect/>
          </a:stretch>
        </p:blipFill>
        <p:spPr>
          <a:xfrm>
            <a:off x="8229600" y="5638800"/>
            <a:ext cx="3224463" cy="1371600"/>
          </a:xfrm>
          <a:prstGeom prst="rect">
            <a:avLst/>
          </a:prstGeom>
        </p:spPr>
      </p:pic>
      <p:sp>
        <p:nvSpPr>
          <p:cNvPr id="8" name="TextBox 7"/>
          <p:cNvSpPr txBox="1"/>
          <p:nvPr/>
        </p:nvSpPr>
        <p:spPr>
          <a:xfrm>
            <a:off x="8229600" y="7007423"/>
            <a:ext cx="4141262" cy="307777"/>
          </a:xfrm>
          <a:prstGeom prst="rect">
            <a:avLst/>
          </a:prstGeom>
          <a:noFill/>
        </p:spPr>
        <p:txBody>
          <a:bodyPr wrap="none" rtlCol="0">
            <a:spAutoFit/>
          </a:bodyPr>
          <a:lstStyle/>
          <a:p>
            <a:r>
              <a:rPr lang="en-US" sz="1400" dirty="0" smtClean="0">
                <a:solidFill>
                  <a:srgbClr val="FFFF00"/>
                </a:solidFill>
              </a:rPr>
              <a:t>Source: Kocher and </a:t>
            </a:r>
            <a:r>
              <a:rPr lang="en-US" sz="1400" dirty="0" err="1" smtClean="0">
                <a:solidFill>
                  <a:srgbClr val="FFFF00"/>
                </a:solidFill>
              </a:rPr>
              <a:t>Sahni</a:t>
            </a:r>
            <a:r>
              <a:rPr lang="en-US" sz="1400" dirty="0">
                <a:solidFill>
                  <a:srgbClr val="FFFF00"/>
                </a:solidFill>
              </a:rPr>
              <a:t>, N </a:t>
            </a:r>
            <a:r>
              <a:rPr lang="en-US" sz="1400" dirty="0" err="1">
                <a:solidFill>
                  <a:srgbClr val="FFFF00"/>
                </a:solidFill>
              </a:rPr>
              <a:t>Engl</a:t>
            </a:r>
            <a:r>
              <a:rPr lang="en-US" sz="1400" dirty="0">
                <a:solidFill>
                  <a:srgbClr val="FFFF00"/>
                </a:solidFill>
              </a:rPr>
              <a:t> J </a:t>
            </a:r>
            <a:r>
              <a:rPr lang="en-US" sz="1400" dirty="0" smtClean="0">
                <a:solidFill>
                  <a:srgbClr val="FFFF00"/>
                </a:solidFill>
              </a:rPr>
              <a:t>Med, October 2011</a:t>
            </a:r>
            <a:endParaRPr lang="en-US" sz="1400" dirty="0">
              <a:solidFill>
                <a:srgbClr val="FFFF00"/>
              </a:solidFill>
            </a:endParaRPr>
          </a:p>
        </p:txBody>
      </p:sp>
      <p:pic>
        <p:nvPicPr>
          <p:cNvPr id="5" name="Picture 4"/>
          <p:cNvPicPr>
            <a:picLocks noChangeAspect="1"/>
          </p:cNvPicPr>
          <p:nvPr/>
        </p:nvPicPr>
        <p:blipFill>
          <a:blip r:embed="rId6"/>
          <a:stretch>
            <a:fillRect/>
          </a:stretch>
        </p:blipFill>
        <p:spPr>
          <a:xfrm>
            <a:off x="8229600" y="12843"/>
            <a:ext cx="5638800" cy="5448727"/>
          </a:xfrm>
          <a:prstGeom prst="rect">
            <a:avLst/>
          </a:prstGeom>
        </p:spPr>
      </p:pic>
      <p:sp>
        <p:nvSpPr>
          <p:cNvPr id="10" name="TextBox 9"/>
          <p:cNvSpPr txBox="1"/>
          <p:nvPr/>
        </p:nvSpPr>
        <p:spPr>
          <a:xfrm>
            <a:off x="11633542" y="5486400"/>
            <a:ext cx="2996858" cy="523220"/>
          </a:xfrm>
          <a:prstGeom prst="rect">
            <a:avLst/>
          </a:prstGeom>
          <a:noFill/>
        </p:spPr>
        <p:txBody>
          <a:bodyPr wrap="square" rtlCol="0">
            <a:spAutoFit/>
          </a:bodyPr>
          <a:lstStyle/>
          <a:p>
            <a:r>
              <a:rPr lang="en-US" sz="1400" dirty="0" smtClean="0">
                <a:solidFill>
                  <a:srgbClr val="FFFF00"/>
                </a:solidFill>
              </a:rPr>
              <a:t>Source: Gordon, International Productivity Monitor, Spring 2013</a:t>
            </a:r>
            <a:endParaRPr lang="en-US" sz="1400" dirty="0">
              <a:solidFill>
                <a:srgbClr val="FFFF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222149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dirty="0" smtClean="0">
              <a:solidFill>
                <a:srgbClr val="FFFF00"/>
              </a:solidFill>
            </a:endParaRPr>
          </a:p>
          <a:p>
            <a:pPr marL="0" indent="0" algn="ctr">
              <a:buNone/>
            </a:pPr>
            <a:r>
              <a:rPr lang="en-US" dirty="0" smtClean="0">
                <a:solidFill>
                  <a:srgbClr val="FFFF00"/>
                </a:solidFill>
                <a:latin typeface="Avenir Roman"/>
                <a:cs typeface="Avenir Roman"/>
              </a:rPr>
              <a:t>“Manufacturing </a:t>
            </a:r>
            <a:r>
              <a:rPr lang="en-US" dirty="0">
                <a:solidFill>
                  <a:srgbClr val="FFFF00"/>
                </a:solidFill>
                <a:latin typeface="Avenir Roman"/>
                <a:cs typeface="Avenir Roman"/>
              </a:rPr>
              <a:t>is performing a magnificent ballet on a shrinking stage</a:t>
            </a:r>
            <a:r>
              <a:rPr lang="en-US" dirty="0" smtClean="0">
                <a:solidFill>
                  <a:srgbClr val="FFFF00"/>
                </a:solidFill>
                <a:latin typeface="Avenir Roman"/>
                <a:cs typeface="Avenir Roman"/>
              </a:rPr>
              <a:t>.”</a:t>
            </a:r>
          </a:p>
          <a:p>
            <a:pPr marL="0" indent="0">
              <a:buNone/>
            </a:pPr>
            <a:r>
              <a:rPr lang="en-US" dirty="0">
                <a:solidFill>
                  <a:srgbClr val="FFFF00"/>
                </a:solidFill>
                <a:latin typeface="Avenir Roman"/>
                <a:cs typeface="Avenir Roman"/>
              </a:rPr>
              <a:t>	</a:t>
            </a:r>
            <a:r>
              <a:rPr lang="en-US" dirty="0" smtClean="0">
                <a:solidFill>
                  <a:srgbClr val="FFFF00"/>
                </a:solidFill>
                <a:latin typeface="Avenir Roman"/>
                <a:cs typeface="Avenir Roman"/>
              </a:rPr>
              <a:t>				</a:t>
            </a:r>
          </a:p>
          <a:p>
            <a:pPr marL="0" indent="0">
              <a:buNone/>
            </a:pPr>
            <a:r>
              <a:rPr lang="en-US" dirty="0">
                <a:solidFill>
                  <a:srgbClr val="FFFF00"/>
                </a:solidFill>
                <a:latin typeface="Avenir Roman"/>
                <a:cs typeface="Avenir Roman"/>
              </a:rPr>
              <a:t>	</a:t>
            </a:r>
            <a:r>
              <a:rPr lang="en-US" dirty="0" smtClean="0">
                <a:solidFill>
                  <a:srgbClr val="FFFF00"/>
                </a:solidFill>
                <a:latin typeface="Avenir Roman"/>
                <a:cs typeface="Avenir Roman"/>
              </a:rPr>
              <a:t>							                                           -Robert Gordon</a:t>
            </a:r>
            <a:endParaRPr lang="en-US" dirty="0">
              <a:solidFill>
                <a:srgbClr val="FFFF00"/>
              </a:solidFill>
              <a:latin typeface="Avenir Roman"/>
              <a:cs typeface="Avenir Roman"/>
            </a:endParaRPr>
          </a:p>
        </p:txBody>
      </p:sp>
      <p:sp>
        <p:nvSpPr>
          <p:cNvPr id="4" name="Slide Number Placeholder 3"/>
          <p:cNvSpPr>
            <a:spLocks noGrp="1"/>
          </p:cNvSpPr>
          <p:nvPr>
            <p:ph type="sldNum" sz="quarter" idx="4"/>
          </p:nvPr>
        </p:nvSpPr>
        <p:spPr/>
        <p:txBody>
          <a:bodyPr/>
          <a:lstStyle/>
          <a:p>
            <a:fld id="{B6947720-F58D-43DD-9796-C804A23AF23D}" type="slidenum">
              <a:rPr lang="en-US" smtClean="0"/>
              <a:pPr/>
              <a:t>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403962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13167360" cy="1371600"/>
          </a:xfrm>
        </p:spPr>
        <p:txBody>
          <a:bodyPr/>
          <a:lstStyle/>
          <a:p>
            <a:r>
              <a:rPr lang="en-US" dirty="0" smtClean="0"/>
              <a:t>Service </a:t>
            </a:r>
            <a:r>
              <a:rPr lang="en-US" dirty="0"/>
              <a:t>System </a:t>
            </a:r>
            <a:r>
              <a:rPr lang="en-US" dirty="0" smtClean="0"/>
              <a:t>– A Working </a:t>
            </a:r>
            <a:r>
              <a:rPr lang="en-US" dirty="0"/>
              <a:t>Definition </a:t>
            </a:r>
          </a:p>
        </p:txBody>
      </p:sp>
      <p:sp>
        <p:nvSpPr>
          <p:cNvPr id="4" name="Slide Number Placeholder 3"/>
          <p:cNvSpPr>
            <a:spLocks noGrp="1"/>
          </p:cNvSpPr>
          <p:nvPr>
            <p:ph type="sldNum" sz="quarter" idx="4"/>
          </p:nvPr>
        </p:nvSpPr>
        <p:spPr/>
        <p:txBody>
          <a:bodyPr/>
          <a:lstStyle/>
          <a:p>
            <a:fld id="{B6947720-F58D-43DD-9796-C804A23AF23D}" type="slidenum">
              <a:rPr lang="en-US" smtClean="0"/>
              <a:pPr/>
              <a:t>7</a:t>
            </a:fld>
            <a:endParaRPr lang="en-US"/>
          </a:p>
        </p:txBody>
      </p:sp>
      <p:sp>
        <p:nvSpPr>
          <p:cNvPr id="6" name="TextBox 5"/>
          <p:cNvSpPr txBox="1"/>
          <p:nvPr/>
        </p:nvSpPr>
        <p:spPr>
          <a:xfrm>
            <a:off x="8915400" y="2209800"/>
            <a:ext cx="5715000" cy="3416320"/>
          </a:xfrm>
          <a:prstGeom prst="rect">
            <a:avLst/>
          </a:prstGeom>
          <a:noFill/>
        </p:spPr>
        <p:txBody>
          <a:bodyPr wrap="square" rtlCol="0">
            <a:spAutoFit/>
          </a:bodyPr>
          <a:lstStyle/>
          <a:p>
            <a:pPr algn="ctr"/>
            <a:r>
              <a:rPr lang="en-US" sz="3600" dirty="0" smtClean="0">
                <a:solidFill>
                  <a:srgbClr val="FFFF00"/>
                </a:solidFill>
                <a:latin typeface="Avenir Roman"/>
                <a:cs typeface="Avenir Roman"/>
              </a:rPr>
              <a:t>A system for human interactions with physical and informational environments mediated by advanced technologies to add value</a:t>
            </a:r>
            <a:endParaRPr lang="en-US" sz="3600" dirty="0">
              <a:solidFill>
                <a:srgbClr val="FFFF00"/>
              </a:solidFill>
              <a:latin typeface="Avenir Roman"/>
              <a:cs typeface="Avenir Roman"/>
            </a:endParaRPr>
          </a:p>
        </p:txBody>
      </p:sp>
      <p:sp>
        <p:nvSpPr>
          <p:cNvPr id="12" name="Slide Number Placeholder 3"/>
          <p:cNvSpPr txBox="1">
            <a:spLocks/>
          </p:cNvSpPr>
          <p:nvPr/>
        </p:nvSpPr>
        <p:spPr>
          <a:xfrm>
            <a:off x="12801600" y="7627938"/>
            <a:ext cx="838200" cy="438150"/>
          </a:xfrm>
          <a:prstGeom prst="rect">
            <a:avLst/>
          </a:prstGeom>
        </p:spPr>
        <p:txBody>
          <a:bodyPr vert="horz" lIns="91440" tIns="45720" rIns="91440" bIns="45720" rtlCol="0" anchor="ctr"/>
          <a:lstStyle>
            <a:defPPr>
              <a:defRPr lang="en-US"/>
            </a:defPPr>
            <a:lvl1pPr marL="0" algn="ctr" defTabSz="1306220" rtl="0" eaLnBrk="1" latinLnBrk="0" hangingPunct="1">
              <a:defRPr sz="1800" kern="1200">
                <a:solidFill>
                  <a:schemeClr val="bg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a:lstStyle>
          <a:p>
            <a:fld id="{B6947720-F58D-43DD-9796-C804A23AF23D}" type="slidenum">
              <a:rPr lang="en-US" smtClean="0"/>
              <a:pPr/>
              <a:t>7</a:t>
            </a:fld>
            <a:endParaRPr lang="en-US"/>
          </a:p>
        </p:txBody>
      </p:sp>
      <p:graphicFrame>
        <p:nvGraphicFramePr>
          <p:cNvPr id="13" name="Diagram 12"/>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000399470"/>
              </p:ext>
            </p:extLst>
          </p:nvPr>
        </p:nvGraphicFramePr>
        <p:xfrm>
          <a:off x="304800" y="1901952"/>
          <a:ext cx="8551287" cy="55626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18" name="Up-Down Arrow 17"/>
          <p:cNvSpPr/>
          <p:nvPr/>
        </p:nvSpPr>
        <p:spPr bwMode="auto">
          <a:xfrm rot="815079">
            <a:off x="2202488" y="3992150"/>
            <a:ext cx="484632" cy="1941975"/>
          </a:xfrm>
          <a:prstGeom prst="upDownArrow">
            <a:avLst/>
          </a:prstGeom>
          <a:solidFill>
            <a:srgbClr val="FFC000"/>
          </a:solidFill>
          <a:ln w="9525">
            <a:solidFill>
              <a:schemeClr val="tx1"/>
            </a:solidFill>
            <a:miter lim="800000"/>
            <a:headEnd/>
            <a:tailEnd/>
          </a:ln>
        </p:spPr>
        <p:txBody>
          <a:bodyPr wrap="none" rtlCol="0" anchor="ctr"/>
          <a:lstStyle/>
          <a:p>
            <a:pPr algn="ctr"/>
            <a:endParaRPr lang="en-US" sz="1200" dirty="0" smtClean="0">
              <a:latin typeface="Arial" charset="0"/>
            </a:endParaRPr>
          </a:p>
        </p:txBody>
      </p:sp>
      <p:sp>
        <p:nvSpPr>
          <p:cNvPr id="19" name="Up-Down Arrow 18"/>
          <p:cNvSpPr/>
          <p:nvPr/>
        </p:nvSpPr>
        <p:spPr bwMode="auto">
          <a:xfrm rot="17702476">
            <a:off x="4760930" y="2884932"/>
            <a:ext cx="484632" cy="2912310"/>
          </a:xfrm>
          <a:prstGeom prst="upDownArrow">
            <a:avLst/>
          </a:prstGeom>
          <a:solidFill>
            <a:srgbClr val="FFC000"/>
          </a:solidFill>
          <a:ln w="9525">
            <a:solidFill>
              <a:schemeClr val="tx1"/>
            </a:solidFill>
            <a:miter lim="800000"/>
            <a:headEnd/>
            <a:tailEnd/>
          </a:ln>
        </p:spPr>
        <p:txBody>
          <a:bodyPr wrap="none" rtlCol="0" anchor="ctr"/>
          <a:lstStyle/>
          <a:p>
            <a:pPr algn="ctr"/>
            <a:endParaRPr lang="en-US" sz="1200" dirty="0" smtClean="0">
              <a:latin typeface="Arial" charset="0"/>
            </a:endParaRPr>
          </a:p>
        </p:txBody>
      </p:sp>
      <p:sp>
        <p:nvSpPr>
          <p:cNvPr id="20" name="Up-Down Arrow 19"/>
          <p:cNvSpPr/>
          <p:nvPr/>
        </p:nvSpPr>
        <p:spPr bwMode="auto">
          <a:xfrm rot="4152677">
            <a:off x="4549263" y="4884681"/>
            <a:ext cx="484632" cy="2567935"/>
          </a:xfrm>
          <a:prstGeom prst="upDownArrow">
            <a:avLst/>
          </a:prstGeom>
          <a:solidFill>
            <a:srgbClr val="FFC000"/>
          </a:solidFill>
          <a:ln w="9525">
            <a:solidFill>
              <a:schemeClr val="tx1"/>
            </a:solidFill>
            <a:miter lim="800000"/>
            <a:headEnd/>
            <a:tailEnd/>
          </a:ln>
        </p:spPr>
        <p:txBody>
          <a:bodyPr wrap="none" rtlCol="0" anchor="ctr"/>
          <a:lstStyle/>
          <a:p>
            <a:pPr algn="ctr"/>
            <a:endParaRPr lang="en-US" sz="1200" dirty="0" smtClean="0">
              <a:latin typeface="Arial" charset="0"/>
            </a:endParaRPr>
          </a:p>
        </p:txBody>
      </p:sp>
      <p:sp>
        <p:nvSpPr>
          <p:cNvPr id="3" name="TextBox 2"/>
          <p:cNvSpPr txBox="1"/>
          <p:nvPr/>
        </p:nvSpPr>
        <p:spPr>
          <a:xfrm>
            <a:off x="914400" y="1219200"/>
            <a:ext cx="6665059" cy="646331"/>
          </a:xfrm>
          <a:prstGeom prst="rect">
            <a:avLst/>
          </a:prstGeom>
          <a:noFill/>
        </p:spPr>
        <p:txBody>
          <a:bodyPr wrap="none" rtlCol="0">
            <a:spAutoFit/>
          </a:bodyPr>
          <a:lstStyle/>
          <a:p>
            <a:r>
              <a:rPr lang="en-US" sz="3600" dirty="0" smtClean="0">
                <a:solidFill>
                  <a:srgbClr val="FFFF00"/>
                </a:solidFill>
                <a:latin typeface="Avenir Oblique"/>
                <a:cs typeface="Avenir Oblique"/>
              </a:rPr>
              <a:t>A cyber-physical-social system</a:t>
            </a:r>
            <a:endParaRPr lang="en-US" sz="3600" dirty="0">
              <a:solidFill>
                <a:srgbClr val="FFFF00"/>
              </a:solidFill>
              <a:latin typeface="Avenir Oblique"/>
              <a:cs typeface="Avenir Oblique"/>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815188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Content Placeholder 7"/>
          <p:cNvSpPr>
            <a:spLocks noGrp="1"/>
          </p:cNvSpPr>
          <p:nvPr>
            <p:ph sz="quarter" idx="4"/>
          </p:nvPr>
        </p:nvSpPr>
        <p:spPr>
          <a:xfrm>
            <a:off x="5943600" y="1295400"/>
            <a:ext cx="8077200" cy="6019800"/>
          </a:xfrm>
        </p:spPr>
        <p:txBody>
          <a:bodyPr>
            <a:noAutofit/>
          </a:bodyPr>
          <a:lstStyle/>
          <a:p>
            <a:pPr marL="0" indent="0" algn="ctr">
              <a:buNone/>
            </a:pPr>
            <a:r>
              <a:rPr lang="en-US" sz="4900" i="1" dirty="0">
                <a:solidFill>
                  <a:srgbClr val="FFFF00"/>
                </a:solidFill>
              </a:rPr>
              <a:t>“In short, we’re at an inflection point—a point where the curve starts to bend a lot—because of computers. We are entering a second machine age.”</a:t>
            </a:r>
          </a:p>
        </p:txBody>
      </p:sp>
      <p:sp>
        <p:nvSpPr>
          <p:cNvPr id="4" name="Slide Number Placeholder 3"/>
          <p:cNvSpPr>
            <a:spLocks noGrp="1"/>
          </p:cNvSpPr>
          <p:nvPr>
            <p:ph type="sldNum" sz="quarter" idx="12"/>
          </p:nvPr>
        </p:nvSpPr>
        <p:spPr/>
        <p:txBody>
          <a:bodyPr lIns="91435" tIns="45718" rIns="91435" bIns="45718"/>
          <a:lstStyle/>
          <a:p>
            <a:fld id="{B6947720-F58D-43DD-9796-C804A23AF23D}" type="slidenum">
              <a:rPr lang="en-US" smtClean="0"/>
              <a:pPr/>
              <a:t>8</a:t>
            </a:fld>
            <a:endParaRPr lang="en-US" dirty="0"/>
          </a:p>
        </p:txBody>
      </p:sp>
      <p:sp>
        <p:nvSpPr>
          <p:cNvPr id="9" name="Title 1"/>
          <p:cNvSpPr txBox="1">
            <a:spLocks/>
          </p:cNvSpPr>
          <p:nvPr/>
        </p:nvSpPr>
        <p:spPr>
          <a:xfrm>
            <a:off x="731520" y="0"/>
            <a:ext cx="13167360" cy="1371600"/>
          </a:xfrm>
          <a:prstGeom prst="rect">
            <a:avLst/>
          </a:prstGeom>
        </p:spPr>
        <p:txBody>
          <a:bodyPr vert="horz" lIns="130615" tIns="65308" rIns="130615" bIns="65308" rtlCol="0" anchor="ctr">
            <a:normAutofit/>
          </a:bodyPr>
          <a:lstStyle>
            <a:lvl1pPr algn="l" defTabSz="1306220" rtl="0" eaLnBrk="1" latinLnBrk="0" hangingPunct="1">
              <a:spcBef>
                <a:spcPct val="0"/>
              </a:spcBef>
              <a:buNone/>
              <a:defRPr sz="4800" b="0" kern="1200">
                <a:solidFill>
                  <a:schemeClr val="bg1"/>
                </a:solidFill>
                <a:latin typeface="Arial" pitchFamily="34" charset="0"/>
                <a:ea typeface="+mj-ea"/>
                <a:cs typeface="Arial" pitchFamily="34" charset="0"/>
              </a:defRPr>
            </a:lvl1pPr>
          </a:lstStyle>
          <a:p>
            <a:r>
              <a:rPr lang="en-US" dirty="0" smtClean="0"/>
              <a:t>The Second Machine Age</a:t>
            </a:r>
            <a:endParaRPr lang="en-US" dirty="0"/>
          </a:p>
        </p:txBody>
      </p:sp>
      <p:pic>
        <p:nvPicPr>
          <p:cNvPr id="10" name="Picture 9"/>
          <p:cNvPicPr>
            <a:picLocks noChangeAspect="1"/>
          </p:cNvPicPr>
          <p:nvPr/>
        </p:nvPicPr>
        <p:blipFill>
          <a:blip r:embed="rId3"/>
          <a:stretch>
            <a:fillRect/>
          </a:stretch>
        </p:blipFill>
        <p:spPr>
          <a:xfrm>
            <a:off x="1295400" y="1295400"/>
            <a:ext cx="3759869" cy="5715000"/>
          </a:xfrm>
          <a:prstGeom prst="rect">
            <a:avLst/>
          </a:prstGeom>
        </p:spPr>
      </p:pic>
      <p:sp>
        <p:nvSpPr>
          <p:cNvPr id="11" name="TextBox 10"/>
          <p:cNvSpPr txBox="1"/>
          <p:nvPr/>
        </p:nvSpPr>
        <p:spPr>
          <a:xfrm>
            <a:off x="731521" y="7315200"/>
            <a:ext cx="4632348" cy="338550"/>
          </a:xfrm>
          <a:prstGeom prst="rect">
            <a:avLst/>
          </a:prstGeom>
          <a:noFill/>
        </p:spPr>
        <p:txBody>
          <a:bodyPr wrap="none" lIns="91435" tIns="45718" rIns="91435" bIns="45718" rtlCol="0">
            <a:spAutoFit/>
          </a:bodyPr>
          <a:lstStyle/>
          <a:p>
            <a:r>
              <a:rPr lang="en-US" sz="1600" dirty="0">
                <a:solidFill>
                  <a:srgbClr val="FFFFFF"/>
                </a:solidFill>
              </a:rPr>
              <a:t>Image courtesy Erik </a:t>
            </a:r>
            <a:r>
              <a:rPr lang="en-US" sz="1600" dirty="0" err="1">
                <a:solidFill>
                  <a:srgbClr val="FFFFFF"/>
                </a:solidFill>
              </a:rPr>
              <a:t>Brynjolfsson</a:t>
            </a:r>
            <a:r>
              <a:rPr lang="en-US" sz="1600" dirty="0">
                <a:solidFill>
                  <a:srgbClr val="FFFFFF"/>
                </a:solidFill>
              </a:rPr>
              <a:t> and Andrew McAfee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177476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7162800" y="0"/>
            <a:ext cx="6736080" cy="1371600"/>
          </a:xfrm>
        </p:spPr>
        <p:txBody>
          <a:bodyPr>
            <a:normAutofit fontScale="90000"/>
          </a:bodyPr>
          <a:lstStyle/>
          <a:p>
            <a:r>
              <a:rPr lang="en-US" dirty="0" smtClean="0"/>
              <a:t>Advanced Manufacturing – A National Priority</a:t>
            </a:r>
            <a:endParaRPr lang="en-US" dirty="0"/>
          </a:p>
        </p:txBody>
      </p:sp>
      <p:sp>
        <p:nvSpPr>
          <p:cNvPr id="3" name="Slide Number Placeholder 2"/>
          <p:cNvSpPr>
            <a:spLocks noGrp="1"/>
          </p:cNvSpPr>
          <p:nvPr>
            <p:ph type="sldNum" sz="quarter" idx="4"/>
          </p:nvPr>
        </p:nvSpPr>
        <p:spPr/>
        <p:txBody>
          <a:bodyPr/>
          <a:lstStyle/>
          <a:p>
            <a:fld id="{B6947720-F58D-43DD-9796-C804A23AF23D}" type="slidenum">
              <a:rPr lang="en-US" smtClean="0"/>
              <a:pPr/>
              <a:t>9</a:t>
            </a:fld>
            <a:endParaRPr lang="en-US" dirty="0"/>
          </a:p>
        </p:txBody>
      </p:sp>
      <p:pic>
        <p:nvPicPr>
          <p:cNvPr id="4" name="Picture 3"/>
          <p:cNvPicPr>
            <a:picLocks noChangeAspect="1"/>
          </p:cNvPicPr>
          <p:nvPr/>
        </p:nvPicPr>
        <p:blipFill>
          <a:blip r:embed="rId3"/>
          <a:stretch>
            <a:fillRect/>
          </a:stretch>
        </p:blipFill>
        <p:spPr>
          <a:xfrm>
            <a:off x="381000" y="0"/>
            <a:ext cx="6523002" cy="8229600"/>
          </a:xfrm>
          <a:prstGeom prst="rect">
            <a:avLst/>
          </a:prstGeom>
        </p:spPr>
      </p:pic>
      <p:sp>
        <p:nvSpPr>
          <p:cNvPr id="5" name="TextBox 4"/>
          <p:cNvSpPr txBox="1"/>
          <p:nvPr/>
        </p:nvSpPr>
        <p:spPr>
          <a:xfrm>
            <a:off x="7239000" y="4419600"/>
            <a:ext cx="6858000" cy="2893096"/>
          </a:xfrm>
          <a:prstGeom prst="rect">
            <a:avLst/>
          </a:prstGeom>
          <a:solidFill>
            <a:srgbClr val="FFFF00"/>
          </a:solidFill>
        </p:spPr>
        <p:txBody>
          <a:bodyPr wrap="square" lIns="91435" tIns="45718" rIns="91435" bIns="45718" rtlCol="0">
            <a:spAutoFit/>
          </a:bodyPr>
          <a:lstStyle/>
          <a:p>
            <a:r>
              <a:rPr lang="en-US" dirty="0">
                <a:solidFill>
                  <a:srgbClr val="0000FF"/>
                </a:solidFill>
                <a:latin typeface="Avenir Book"/>
                <a:cs typeface="Avenir Book"/>
              </a:rPr>
              <a:t>“The Internet of Things has already set in motion the idea of a fourth industrial revolution—a new wave of technological changes that will decentralize production control and trigger a paradigm shift in manufacturing.</a:t>
            </a:r>
            <a:r>
              <a:rPr lang="en-US" dirty="0" smtClean="0">
                <a:solidFill>
                  <a:srgbClr val="0000FF"/>
                </a:solidFill>
                <a:latin typeface="Avenir Book"/>
                <a:cs typeface="Avenir Book"/>
              </a:rPr>
              <a:t>”</a:t>
            </a:r>
            <a:endParaRPr lang="en-US" dirty="0">
              <a:solidFill>
                <a:srgbClr val="0000FF"/>
              </a:solidFill>
              <a:latin typeface="Avenir Book"/>
              <a:cs typeface="Avenir Book"/>
            </a:endParaRPr>
          </a:p>
          <a:p>
            <a:r>
              <a:rPr lang="en-US" dirty="0">
                <a:solidFill>
                  <a:srgbClr val="0000FF"/>
                </a:solidFill>
                <a:latin typeface="Avenir Book"/>
                <a:cs typeface="Avenir Book"/>
              </a:rPr>
              <a:t>	</a:t>
            </a:r>
            <a:r>
              <a:rPr lang="en-US" dirty="0" smtClean="0">
                <a:solidFill>
                  <a:srgbClr val="0000FF"/>
                </a:solidFill>
                <a:latin typeface="Avenir Book"/>
                <a:cs typeface="Avenir Book"/>
              </a:rPr>
              <a:t>               -</a:t>
            </a:r>
            <a:r>
              <a:rPr lang="en-US" dirty="0">
                <a:solidFill>
                  <a:srgbClr val="0000FF"/>
                </a:solidFill>
                <a:latin typeface="Avenir Book"/>
                <a:cs typeface="Avenir Book"/>
              </a:rPr>
              <a:t>Markus </a:t>
            </a:r>
            <a:r>
              <a:rPr lang="en-US" dirty="0" err="1">
                <a:solidFill>
                  <a:srgbClr val="0000FF"/>
                </a:solidFill>
                <a:latin typeface="Avenir Book"/>
                <a:cs typeface="Avenir Book"/>
              </a:rPr>
              <a:t>Löffler</a:t>
            </a:r>
            <a:r>
              <a:rPr lang="en-US" dirty="0">
                <a:solidFill>
                  <a:srgbClr val="0000FF"/>
                </a:solidFill>
                <a:latin typeface="Avenir Book"/>
                <a:cs typeface="Avenir Book"/>
              </a:rPr>
              <a:t>, McKinsey</a:t>
            </a:r>
          </a:p>
        </p:txBody>
      </p:sp>
      <p:sp>
        <p:nvSpPr>
          <p:cNvPr id="2" name="TextBox 1"/>
          <p:cNvSpPr txBox="1"/>
          <p:nvPr/>
        </p:nvSpPr>
        <p:spPr>
          <a:xfrm>
            <a:off x="7239000" y="1447800"/>
            <a:ext cx="6858000" cy="2893100"/>
          </a:xfrm>
          <a:prstGeom prst="rect">
            <a:avLst/>
          </a:prstGeom>
          <a:noFill/>
        </p:spPr>
        <p:txBody>
          <a:bodyPr wrap="square" rtlCol="0">
            <a:spAutoFit/>
          </a:bodyPr>
          <a:lstStyle/>
          <a:p>
            <a:r>
              <a:rPr lang="en-US" dirty="0" smtClean="0">
                <a:solidFill>
                  <a:srgbClr val="FFFF00"/>
                </a:solidFill>
                <a:latin typeface="Avenir Roman"/>
                <a:cs typeface="Avenir Roman"/>
              </a:rPr>
              <a:t>“But </a:t>
            </a:r>
            <a:r>
              <a:rPr lang="en-US" dirty="0">
                <a:solidFill>
                  <a:srgbClr val="FFFF00"/>
                </a:solidFill>
                <a:latin typeface="Avenir Roman"/>
                <a:cs typeface="Avenir Roman"/>
              </a:rPr>
              <a:t>in most of </a:t>
            </a:r>
            <a:r>
              <a:rPr lang="en-US" dirty="0" smtClean="0">
                <a:solidFill>
                  <a:srgbClr val="FFFF00"/>
                </a:solidFill>
                <a:latin typeface="Avenir Roman"/>
                <a:cs typeface="Avenir Roman"/>
              </a:rPr>
              <a:t> the </a:t>
            </a:r>
            <a:r>
              <a:rPr lang="en-US" dirty="0">
                <a:solidFill>
                  <a:srgbClr val="FFFF00"/>
                </a:solidFill>
                <a:latin typeface="Avenir Roman"/>
                <a:cs typeface="Avenir Roman"/>
              </a:rPr>
              <a:t>firms in which we carried out our research the traditional line between “manufacturing” </a:t>
            </a:r>
            <a:r>
              <a:rPr lang="en-US" dirty="0" smtClean="0">
                <a:solidFill>
                  <a:srgbClr val="FFFF00"/>
                </a:solidFill>
                <a:latin typeface="Avenir Roman"/>
                <a:cs typeface="Avenir Roman"/>
              </a:rPr>
              <a:t>and </a:t>
            </a:r>
            <a:r>
              <a:rPr lang="en-US" dirty="0">
                <a:solidFill>
                  <a:srgbClr val="FFFF00"/>
                </a:solidFill>
                <a:latin typeface="Avenir Roman"/>
                <a:cs typeface="Avenir Roman"/>
              </a:rPr>
              <a:t>“services” has become so blurred that it no longer serves to distinguish separable and </a:t>
            </a:r>
            <a:r>
              <a:rPr lang="en-US" dirty="0" smtClean="0">
                <a:solidFill>
                  <a:srgbClr val="FFFF00"/>
                </a:solidFill>
                <a:latin typeface="Avenir Roman"/>
                <a:cs typeface="Avenir Roman"/>
              </a:rPr>
              <a:t>distinct </a:t>
            </a:r>
            <a:r>
              <a:rPr lang="en-US" dirty="0">
                <a:solidFill>
                  <a:srgbClr val="FFFF00"/>
                </a:solidFill>
                <a:latin typeface="Avenir Roman"/>
                <a:cs typeface="Avenir Roman"/>
              </a:rPr>
              <a:t>activities or end products</a:t>
            </a:r>
            <a:r>
              <a:rPr lang="en-US" dirty="0" smtClean="0">
                <a:solidFill>
                  <a:srgbClr val="FFFF00"/>
                </a:solidFill>
                <a:latin typeface="Avenir Roman"/>
                <a:cs typeface="Avenir Roman"/>
              </a:rPr>
              <a:t>.”</a:t>
            </a:r>
            <a:endParaRPr lang="en-US" dirty="0">
              <a:solidFill>
                <a:srgbClr val="FFFF00"/>
              </a:solidFill>
              <a:latin typeface="Avenir Roman"/>
              <a:cs typeface="Avenir Roman"/>
            </a:endParaRPr>
          </a:p>
          <a:p>
            <a:pPr lvl="4"/>
            <a:r>
              <a:rPr lang="en-US" dirty="0" smtClean="0">
                <a:solidFill>
                  <a:srgbClr val="FFFF00"/>
                </a:solidFill>
                <a:latin typeface="Avenir Roman"/>
                <a:cs typeface="Avenir Roman"/>
              </a:rPr>
              <a:t>- MIT PIE Report</a:t>
            </a:r>
            <a:endParaRPr lang="en-US" dirty="0">
              <a:solidFill>
                <a:srgbClr val="FFFF00"/>
              </a:solidFill>
              <a:latin typeface="Avenir Roman"/>
              <a:cs typeface="Avenir Roman"/>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44818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21278</TotalTime>
  <Words>1765</Words>
  <Application>Microsoft Macintosh PowerPoint</Application>
  <PresentationFormat>Custom</PresentationFormat>
  <Paragraphs>188</Paragraphs>
  <Slides>23</Slides>
  <Notes>23</Notes>
  <HiddenSlides>0</HiddenSlides>
  <MMClips>0</MMClips>
  <ScaleCrop>false</ScaleCrop>
  <HeadingPairs>
    <vt:vector size="4" baseType="variant">
      <vt:variant>
        <vt:lpstr>Design Template</vt:lpstr>
      </vt:variant>
      <vt:variant>
        <vt:i4>1</vt:i4>
      </vt:variant>
      <vt:variant>
        <vt:lpstr>Slide Titles</vt:lpstr>
      </vt:variant>
      <vt:variant>
        <vt:i4>23</vt:i4>
      </vt:variant>
    </vt:vector>
  </HeadingPairs>
  <TitlesOfParts>
    <vt:vector size="24" baseType="lpstr">
      <vt:lpstr>Office Theme</vt:lpstr>
      <vt:lpstr>Foundational Knowledge for Smart Service Systems: Towards an NSF Vision</vt:lpstr>
      <vt:lpstr>Slide 2</vt:lpstr>
      <vt:lpstr> NSF ENG:  Investing in engineering research and education to foster innovations for benefit to society</vt:lpstr>
      <vt:lpstr>The Service Economy</vt:lpstr>
      <vt:lpstr>Productivity and Economic Growth</vt:lpstr>
      <vt:lpstr>Slide 6</vt:lpstr>
      <vt:lpstr>Service System – A Working Definition </vt:lpstr>
      <vt:lpstr>Slide 8</vt:lpstr>
      <vt:lpstr>Advanced Manufacturing – A National Priority</vt:lpstr>
      <vt:lpstr>Retail Revolution under Way</vt:lpstr>
      <vt:lpstr>Imagine a (cyber-physical-social) future …</vt:lpstr>
      <vt:lpstr>Research Challenges </vt:lpstr>
      <vt:lpstr>What fundamental knowledge is needed?  What research communities should be brought in?</vt:lpstr>
      <vt:lpstr>A Thought Experiment</vt:lpstr>
      <vt:lpstr>Models</vt:lpstr>
      <vt:lpstr>Analysis and Design Tools</vt:lpstr>
      <vt:lpstr>Example: Learning and Education</vt:lpstr>
      <vt:lpstr>Example: Health Care</vt:lpstr>
      <vt:lpstr>A Learning Health Care System</vt:lpstr>
      <vt:lpstr>Relevant NSF Programs</vt:lpstr>
      <vt:lpstr>Slide 21</vt:lpstr>
      <vt:lpstr>Concluding Thoughts</vt:lpstr>
      <vt:lpstr>Questions?  Ideas, thoughts!</vt:lpstr>
    </vt:vector>
  </TitlesOfParts>
  <Company>National Science Foundation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aapodaca</dc:creator>
  <cp:lastModifiedBy>Janice Hall</cp:lastModifiedBy>
  <cp:revision>940</cp:revision>
  <cp:lastPrinted>2014-12-04T15:46:16Z</cp:lastPrinted>
  <dcterms:created xsi:type="dcterms:W3CDTF">2014-12-17T16:08:14Z</dcterms:created>
  <dcterms:modified xsi:type="dcterms:W3CDTF">2014-12-17T16:08:49Z</dcterms:modified>
</cp:coreProperties>
</file>