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3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slideLayouts/slideLayout29.xml" ContentType="application/vnd.openxmlformats-officedocument.presentationml.slideLayout+xml"/>
  <Override PartName="/ppt/diagrams/quickStyle1.xml" ContentType="application/vnd.openxmlformats-officedocument.drawingml.diagramStyle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6" r:id="rId3"/>
    <p:sldId id="280" r:id="rId4"/>
    <p:sldId id="281" r:id="rId5"/>
    <p:sldId id="257" r:id="rId6"/>
    <p:sldId id="269" r:id="rId7"/>
    <p:sldId id="272" r:id="rId8"/>
    <p:sldId id="261" r:id="rId9"/>
    <p:sldId id="268" r:id="rId10"/>
    <p:sldId id="282" r:id="rId1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99"/>
    <a:srgbClr val="8AECB2"/>
    <a:srgbClr val="A9DA74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935" autoAdjust="0"/>
    <p:restoredTop sz="87208" autoAdjust="0"/>
  </p:normalViewPr>
  <p:slideViewPr>
    <p:cSldViewPr>
      <p:cViewPr>
        <p:scale>
          <a:sx n="84" d="100"/>
          <a:sy n="84" d="100"/>
        </p:scale>
        <p:origin x="-872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275" y="898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8854A-0C6F-4B41-8B1A-BD1B318AEE32}" type="doc">
      <dgm:prSet loTypeId="urn:microsoft.com/office/officeart/2005/8/layout/radial1" loCatId="relationship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CCF26E1-C043-4CEC-8DA1-7ADA3C4B686B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Service System</a:t>
          </a:r>
          <a:endParaRPr lang="en-US" b="1" dirty="0"/>
        </a:p>
      </dgm:t>
    </dgm:pt>
    <dgm:pt modelId="{4BCAB11F-5DD0-45F6-A15E-687D9ED3F590}" type="parTrans" cxnId="{D23F44F9-4719-43F5-985B-8E2C05007FB1}">
      <dgm:prSet/>
      <dgm:spPr/>
      <dgm:t>
        <a:bodyPr/>
        <a:lstStyle/>
        <a:p>
          <a:endParaRPr lang="en-US"/>
        </a:p>
      </dgm:t>
    </dgm:pt>
    <dgm:pt modelId="{F3EB243E-EDE7-4F99-83F6-F72217143916}" type="sibTrans" cxnId="{D23F44F9-4719-43F5-985B-8E2C05007FB1}">
      <dgm:prSet/>
      <dgm:spPr/>
      <dgm:t>
        <a:bodyPr/>
        <a:lstStyle/>
        <a:p>
          <a:endParaRPr lang="en-US"/>
        </a:p>
      </dgm:t>
    </dgm:pt>
    <dgm:pt modelId="{178545C9-5701-4A83-BA51-1846E5BB801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dirty="0" smtClean="0"/>
            <a:t>People </a:t>
          </a:r>
          <a:endParaRPr lang="en-US" sz="2800" b="1" dirty="0"/>
        </a:p>
      </dgm:t>
    </dgm:pt>
    <dgm:pt modelId="{DFF888DE-991A-46D5-829D-7566F20965C3}" type="parTrans" cxnId="{61C6C681-E049-45E1-8138-C1D42A6E17D4}">
      <dgm:prSet/>
      <dgm:spPr/>
      <dgm:t>
        <a:bodyPr/>
        <a:lstStyle/>
        <a:p>
          <a:endParaRPr lang="en-US" dirty="0"/>
        </a:p>
      </dgm:t>
    </dgm:pt>
    <dgm:pt modelId="{3B3B670A-09FF-49D5-B6C7-01CDAA1352DC}" type="sibTrans" cxnId="{61C6C681-E049-45E1-8138-C1D42A6E17D4}">
      <dgm:prSet/>
      <dgm:spPr/>
      <dgm:t>
        <a:bodyPr/>
        <a:lstStyle/>
        <a:p>
          <a:endParaRPr lang="en-US"/>
        </a:p>
      </dgm:t>
    </dgm:pt>
    <dgm:pt modelId="{2B9435CC-2AEA-4046-8505-89C6C3642CC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 smtClean="0"/>
            <a:t>Technology (physical reality)</a:t>
          </a:r>
          <a:endParaRPr lang="en-US" sz="2000" dirty="0"/>
        </a:p>
      </dgm:t>
    </dgm:pt>
    <dgm:pt modelId="{244F9E2E-2959-476B-AD08-7F72BD9ACDE3}" type="parTrans" cxnId="{4CF17B8B-55CF-4AFE-BACD-A3BAF93D2D38}">
      <dgm:prSet/>
      <dgm:spPr/>
      <dgm:t>
        <a:bodyPr/>
        <a:lstStyle/>
        <a:p>
          <a:endParaRPr lang="en-US" dirty="0"/>
        </a:p>
      </dgm:t>
    </dgm:pt>
    <dgm:pt modelId="{6FB13D7C-4D11-4015-92B7-D8D5FB9B075B}" type="sibTrans" cxnId="{4CF17B8B-55CF-4AFE-BACD-A3BAF93D2D38}">
      <dgm:prSet/>
      <dgm:spPr/>
      <dgm:t>
        <a:bodyPr/>
        <a:lstStyle/>
        <a:p>
          <a:endParaRPr lang="en-US"/>
        </a:p>
      </dgm:t>
    </dgm:pt>
    <dgm:pt modelId="{BF8BF52D-62CB-4407-B41F-51732110406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baseline="0" dirty="0" smtClean="0"/>
            <a:t>Information</a:t>
          </a:r>
          <a:r>
            <a:rPr lang="en-US" sz="2000" dirty="0" smtClean="0"/>
            <a:t> Exchange (virtual reality)</a:t>
          </a:r>
          <a:endParaRPr lang="en-US" sz="2000" dirty="0"/>
        </a:p>
      </dgm:t>
    </dgm:pt>
    <dgm:pt modelId="{83C74F1C-60EE-49CA-8DEA-B08190C57A8E}" type="parTrans" cxnId="{AB672A47-D216-4916-8ED8-7ABEDAB3AECD}">
      <dgm:prSet/>
      <dgm:spPr/>
      <dgm:t>
        <a:bodyPr/>
        <a:lstStyle/>
        <a:p>
          <a:endParaRPr lang="en-US" dirty="0"/>
        </a:p>
      </dgm:t>
    </dgm:pt>
    <dgm:pt modelId="{382B2ED5-34B6-43D3-ABD5-15290FD73DD4}" type="sibTrans" cxnId="{AB672A47-D216-4916-8ED8-7ABEDAB3AECD}">
      <dgm:prSet/>
      <dgm:spPr/>
      <dgm:t>
        <a:bodyPr/>
        <a:lstStyle/>
        <a:p>
          <a:endParaRPr lang="en-US"/>
        </a:p>
      </dgm:t>
    </dgm:pt>
    <dgm:pt modelId="{1C67685D-93FB-476C-A1F9-8DEB66D053AF}" type="pres">
      <dgm:prSet presAssocID="{F208854A-0C6F-4B41-8B1A-BD1B318AEE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71A160-1CBB-4A2A-9615-87F351368C44}" type="pres">
      <dgm:prSet presAssocID="{ACCF26E1-C043-4CEC-8DA1-7ADA3C4B686B}" presName="centerShape" presStyleLbl="node0" presStyleIdx="0" presStyleCnt="1" custScaleX="123139" custScaleY="116409" custLinFactNeighborX="-8536" custLinFactNeighborY="-3988"/>
      <dgm:spPr/>
      <dgm:t>
        <a:bodyPr/>
        <a:lstStyle/>
        <a:p>
          <a:endParaRPr lang="en-US"/>
        </a:p>
      </dgm:t>
    </dgm:pt>
    <dgm:pt modelId="{8B51121F-9DE5-4074-A064-E637B1051EDF}" type="pres">
      <dgm:prSet presAssocID="{DFF888DE-991A-46D5-829D-7566F20965C3}" presName="Name9" presStyleLbl="parChTrans1D2" presStyleIdx="0" presStyleCnt="3"/>
      <dgm:spPr/>
      <dgm:t>
        <a:bodyPr/>
        <a:lstStyle/>
        <a:p>
          <a:endParaRPr lang="en-US"/>
        </a:p>
      </dgm:t>
    </dgm:pt>
    <dgm:pt modelId="{83EC0A79-B1DB-4FA5-AA0F-E5C6A857C790}" type="pres">
      <dgm:prSet presAssocID="{DFF888DE-991A-46D5-829D-7566F20965C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8B16A98-82C1-4FD6-99BD-2471D7848902}" type="pres">
      <dgm:prSet presAssocID="{178545C9-5701-4A83-BA51-1846E5BB801D}" presName="node" presStyleLbl="node1" presStyleIdx="0" presStyleCnt="3" custRadScaleRad="140849" custRadScaleInc="-41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2FFBC-2459-4CB4-AF0D-93D08D1F9423}" type="pres">
      <dgm:prSet presAssocID="{244F9E2E-2959-476B-AD08-7F72BD9ACDE3}" presName="Name9" presStyleLbl="parChTrans1D2" presStyleIdx="1" presStyleCnt="3"/>
      <dgm:spPr/>
      <dgm:t>
        <a:bodyPr/>
        <a:lstStyle/>
        <a:p>
          <a:endParaRPr lang="en-US"/>
        </a:p>
      </dgm:t>
    </dgm:pt>
    <dgm:pt modelId="{7CF9185D-B978-444B-BE2B-0CBC34C12D35}" type="pres">
      <dgm:prSet presAssocID="{244F9E2E-2959-476B-AD08-7F72BD9ACDE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8A97DBE-D7D5-453B-B1AC-518F267F95D4}" type="pres">
      <dgm:prSet presAssocID="{2B9435CC-2AEA-4046-8505-89C6C3642CCC}" presName="node" presStyleLbl="node1" presStyleIdx="1" presStyleCnt="3" custRadScaleRad="80749" custRadScaleInc="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E3BA5-59BB-46EC-B7B0-8236FEB12C7D}" type="pres">
      <dgm:prSet presAssocID="{83C74F1C-60EE-49CA-8DEA-B08190C57A8E}" presName="Name9" presStyleLbl="parChTrans1D2" presStyleIdx="2" presStyleCnt="3"/>
      <dgm:spPr/>
      <dgm:t>
        <a:bodyPr/>
        <a:lstStyle/>
        <a:p>
          <a:endParaRPr lang="en-US"/>
        </a:p>
      </dgm:t>
    </dgm:pt>
    <dgm:pt modelId="{7FAA86FE-1798-46F5-95AB-191393299A98}" type="pres">
      <dgm:prSet presAssocID="{83C74F1C-60EE-49CA-8DEA-B08190C57A8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0730C95-C4F8-49DE-87EF-927433A95246}" type="pres">
      <dgm:prSet presAssocID="{BF8BF52D-62CB-4407-B41F-517321104068}" presName="node" presStyleLbl="node1" presStyleIdx="2" presStyleCnt="3" custRadScaleRad="133357" custRadScaleInc="-12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7D890F-1C32-4FE1-BAEE-4272B3227505}" type="presOf" srcId="{BF8BF52D-62CB-4407-B41F-517321104068}" destId="{D0730C95-C4F8-49DE-87EF-927433A95246}" srcOrd="0" destOrd="0" presId="urn:microsoft.com/office/officeart/2005/8/layout/radial1"/>
    <dgm:cxn modelId="{A56C7E9A-10BF-47D8-87CE-9962A0769DBA}" type="presOf" srcId="{83C74F1C-60EE-49CA-8DEA-B08190C57A8E}" destId="{7FAA86FE-1798-46F5-95AB-191393299A98}" srcOrd="1" destOrd="0" presId="urn:microsoft.com/office/officeart/2005/8/layout/radial1"/>
    <dgm:cxn modelId="{950FB6C5-60F4-4854-AFFC-B3F9E43B8535}" type="presOf" srcId="{244F9E2E-2959-476B-AD08-7F72BD9ACDE3}" destId="{7CF9185D-B978-444B-BE2B-0CBC34C12D35}" srcOrd="1" destOrd="0" presId="urn:microsoft.com/office/officeart/2005/8/layout/radial1"/>
    <dgm:cxn modelId="{40B0F252-528F-460A-B604-9FF27046C0EF}" type="presOf" srcId="{F208854A-0C6F-4B41-8B1A-BD1B318AEE32}" destId="{1C67685D-93FB-476C-A1F9-8DEB66D053AF}" srcOrd="0" destOrd="0" presId="urn:microsoft.com/office/officeart/2005/8/layout/radial1"/>
    <dgm:cxn modelId="{9523F0C0-EC57-43B3-A86F-2B970DDF01C2}" type="presOf" srcId="{DFF888DE-991A-46D5-829D-7566F20965C3}" destId="{8B51121F-9DE5-4074-A064-E637B1051EDF}" srcOrd="0" destOrd="0" presId="urn:microsoft.com/office/officeart/2005/8/layout/radial1"/>
    <dgm:cxn modelId="{4E8F83C8-6070-4FE9-A84E-0A87481E9C0F}" type="presOf" srcId="{83C74F1C-60EE-49CA-8DEA-B08190C57A8E}" destId="{B97E3BA5-59BB-46EC-B7B0-8236FEB12C7D}" srcOrd="0" destOrd="0" presId="urn:microsoft.com/office/officeart/2005/8/layout/radial1"/>
    <dgm:cxn modelId="{58DDBF87-D4A7-415A-8D21-6B120096D28E}" type="presOf" srcId="{ACCF26E1-C043-4CEC-8DA1-7ADA3C4B686B}" destId="{6E71A160-1CBB-4A2A-9615-87F351368C44}" srcOrd="0" destOrd="0" presId="urn:microsoft.com/office/officeart/2005/8/layout/radial1"/>
    <dgm:cxn modelId="{AB672A47-D216-4916-8ED8-7ABEDAB3AECD}" srcId="{ACCF26E1-C043-4CEC-8DA1-7ADA3C4B686B}" destId="{BF8BF52D-62CB-4407-B41F-517321104068}" srcOrd="2" destOrd="0" parTransId="{83C74F1C-60EE-49CA-8DEA-B08190C57A8E}" sibTransId="{382B2ED5-34B6-43D3-ABD5-15290FD73DD4}"/>
    <dgm:cxn modelId="{4CF17B8B-55CF-4AFE-BACD-A3BAF93D2D38}" srcId="{ACCF26E1-C043-4CEC-8DA1-7ADA3C4B686B}" destId="{2B9435CC-2AEA-4046-8505-89C6C3642CCC}" srcOrd="1" destOrd="0" parTransId="{244F9E2E-2959-476B-AD08-7F72BD9ACDE3}" sibTransId="{6FB13D7C-4D11-4015-92B7-D8D5FB9B075B}"/>
    <dgm:cxn modelId="{F5C46619-0BBE-45C2-A583-30BA93D09DBF}" type="presOf" srcId="{178545C9-5701-4A83-BA51-1846E5BB801D}" destId="{28B16A98-82C1-4FD6-99BD-2471D7848902}" srcOrd="0" destOrd="0" presId="urn:microsoft.com/office/officeart/2005/8/layout/radial1"/>
    <dgm:cxn modelId="{EB502D3E-6BC0-4933-84E6-A4B67CCB1FC2}" type="presOf" srcId="{2B9435CC-2AEA-4046-8505-89C6C3642CCC}" destId="{E8A97DBE-D7D5-453B-B1AC-518F267F95D4}" srcOrd="0" destOrd="0" presId="urn:microsoft.com/office/officeart/2005/8/layout/radial1"/>
    <dgm:cxn modelId="{61C6C681-E049-45E1-8138-C1D42A6E17D4}" srcId="{ACCF26E1-C043-4CEC-8DA1-7ADA3C4B686B}" destId="{178545C9-5701-4A83-BA51-1846E5BB801D}" srcOrd="0" destOrd="0" parTransId="{DFF888DE-991A-46D5-829D-7566F20965C3}" sibTransId="{3B3B670A-09FF-49D5-B6C7-01CDAA1352DC}"/>
    <dgm:cxn modelId="{5B7F426B-7292-4C3F-8A70-B2ECFEF6BBB4}" type="presOf" srcId="{DFF888DE-991A-46D5-829D-7566F20965C3}" destId="{83EC0A79-B1DB-4FA5-AA0F-E5C6A857C790}" srcOrd="1" destOrd="0" presId="urn:microsoft.com/office/officeart/2005/8/layout/radial1"/>
    <dgm:cxn modelId="{D23F44F9-4719-43F5-985B-8E2C05007FB1}" srcId="{F208854A-0C6F-4B41-8B1A-BD1B318AEE32}" destId="{ACCF26E1-C043-4CEC-8DA1-7ADA3C4B686B}" srcOrd="0" destOrd="0" parTransId="{4BCAB11F-5DD0-45F6-A15E-687D9ED3F590}" sibTransId="{F3EB243E-EDE7-4F99-83F6-F72217143916}"/>
    <dgm:cxn modelId="{1C41FC11-6B4E-45EA-8E53-7CB000AAD8F8}" type="presOf" srcId="{244F9E2E-2959-476B-AD08-7F72BD9ACDE3}" destId="{9922FFBC-2459-4CB4-AF0D-93D08D1F9423}" srcOrd="0" destOrd="0" presId="urn:microsoft.com/office/officeart/2005/8/layout/radial1"/>
    <dgm:cxn modelId="{16527AC7-7714-406C-8B25-2335FAB58129}" type="presParOf" srcId="{1C67685D-93FB-476C-A1F9-8DEB66D053AF}" destId="{6E71A160-1CBB-4A2A-9615-87F351368C44}" srcOrd="0" destOrd="0" presId="urn:microsoft.com/office/officeart/2005/8/layout/radial1"/>
    <dgm:cxn modelId="{6BEA37BB-9129-47D9-977C-E5FE5BF21B5C}" type="presParOf" srcId="{1C67685D-93FB-476C-A1F9-8DEB66D053AF}" destId="{8B51121F-9DE5-4074-A064-E637B1051EDF}" srcOrd="1" destOrd="0" presId="urn:microsoft.com/office/officeart/2005/8/layout/radial1"/>
    <dgm:cxn modelId="{6B298B85-9657-4569-84A8-AF85CA2F9570}" type="presParOf" srcId="{8B51121F-9DE5-4074-A064-E637B1051EDF}" destId="{83EC0A79-B1DB-4FA5-AA0F-E5C6A857C790}" srcOrd="0" destOrd="0" presId="urn:microsoft.com/office/officeart/2005/8/layout/radial1"/>
    <dgm:cxn modelId="{E88ABDF7-D09A-486A-98D3-C74E697D10A3}" type="presParOf" srcId="{1C67685D-93FB-476C-A1F9-8DEB66D053AF}" destId="{28B16A98-82C1-4FD6-99BD-2471D7848902}" srcOrd="2" destOrd="0" presId="urn:microsoft.com/office/officeart/2005/8/layout/radial1"/>
    <dgm:cxn modelId="{4746B82E-E62D-44D5-81D2-3D6B6C1FC07B}" type="presParOf" srcId="{1C67685D-93FB-476C-A1F9-8DEB66D053AF}" destId="{9922FFBC-2459-4CB4-AF0D-93D08D1F9423}" srcOrd="3" destOrd="0" presId="urn:microsoft.com/office/officeart/2005/8/layout/radial1"/>
    <dgm:cxn modelId="{6615AAD3-74C5-4986-B6EF-A40B9F36B619}" type="presParOf" srcId="{9922FFBC-2459-4CB4-AF0D-93D08D1F9423}" destId="{7CF9185D-B978-444B-BE2B-0CBC34C12D35}" srcOrd="0" destOrd="0" presId="urn:microsoft.com/office/officeart/2005/8/layout/radial1"/>
    <dgm:cxn modelId="{25ACE42E-1CC8-4658-BF9F-3DE28D69ED34}" type="presParOf" srcId="{1C67685D-93FB-476C-A1F9-8DEB66D053AF}" destId="{E8A97DBE-D7D5-453B-B1AC-518F267F95D4}" srcOrd="4" destOrd="0" presId="urn:microsoft.com/office/officeart/2005/8/layout/radial1"/>
    <dgm:cxn modelId="{6EA58BF6-2BAA-426B-9B66-BCF3F3F54F54}" type="presParOf" srcId="{1C67685D-93FB-476C-A1F9-8DEB66D053AF}" destId="{B97E3BA5-59BB-46EC-B7B0-8236FEB12C7D}" srcOrd="5" destOrd="0" presId="urn:microsoft.com/office/officeart/2005/8/layout/radial1"/>
    <dgm:cxn modelId="{CD51A296-A846-4EC3-8362-78800A4AB398}" type="presParOf" srcId="{B97E3BA5-59BB-46EC-B7B0-8236FEB12C7D}" destId="{7FAA86FE-1798-46F5-95AB-191393299A98}" srcOrd="0" destOrd="0" presId="urn:microsoft.com/office/officeart/2005/8/layout/radial1"/>
    <dgm:cxn modelId="{C1500912-0ECA-443B-9FA0-9229141D7ED4}" type="presParOf" srcId="{1C67685D-93FB-476C-A1F9-8DEB66D053AF}" destId="{D0730C95-C4F8-49DE-87EF-927433A95246}" srcOrd="6" destOrd="0" presId="urn:microsoft.com/office/officeart/2005/8/layout/radial1"/>
  </dgm:cxnLst>
  <dgm:bg/>
  <dgm:whole>
    <a:ln w="9525"/>
  </dgm:whole>
  <dgm:extLst>
    <a:ext uri="{C62137D5-CB1D-491B-B009-E17868A290BF}">
      <dgm14:recolorImg xmlns:dgm14="http://schemas.microsoft.com/office/drawing/2010/diagram" xmlns:a="http://schemas.openxmlformats.org/drawingml/2006/main" xmlns:dgm="http://schemas.openxmlformats.org/drawingml/2006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71A160-1CBB-4A2A-9615-87F351368C44}">
      <dsp:nvSpPr>
        <dsp:cNvPr id="0" name=""/>
        <dsp:cNvSpPr/>
      </dsp:nvSpPr>
      <dsp:spPr>
        <a:xfrm>
          <a:off x="2697923" y="2102355"/>
          <a:ext cx="2318855" cy="2192121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Service System</a:t>
          </a:r>
          <a:endParaRPr lang="en-US" sz="3400" b="1" kern="1200" dirty="0"/>
        </a:p>
      </dsp:txBody>
      <dsp:txXfrm>
        <a:off x="2697923" y="2102355"/>
        <a:ext cx="2318855" cy="2192121"/>
      </dsp:txXfrm>
    </dsp:sp>
    <dsp:sp modelId="{8B51121F-9DE5-4074-A064-E637B1051EDF}">
      <dsp:nvSpPr>
        <dsp:cNvPr id="0" name=""/>
        <dsp:cNvSpPr/>
      </dsp:nvSpPr>
      <dsp:spPr>
        <a:xfrm rot="14727712">
          <a:off x="3091437" y="1975260"/>
          <a:ext cx="433109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433109" y="198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4727712">
        <a:off x="3297164" y="1984252"/>
        <a:ext cx="21655" cy="21655"/>
      </dsp:txXfrm>
    </dsp:sp>
    <dsp:sp modelId="{28B16A98-82C1-4FD6-99BD-2471D7848902}">
      <dsp:nvSpPr>
        <dsp:cNvPr id="0" name=""/>
        <dsp:cNvSpPr/>
      </dsp:nvSpPr>
      <dsp:spPr>
        <a:xfrm>
          <a:off x="1885468" y="0"/>
          <a:ext cx="1883120" cy="1883120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People </a:t>
          </a:r>
          <a:endParaRPr lang="en-US" sz="2800" b="1" kern="1200" dirty="0"/>
        </a:p>
      </dsp:txBody>
      <dsp:txXfrm>
        <a:off x="1885468" y="0"/>
        <a:ext cx="1883120" cy="1883120"/>
      </dsp:txXfrm>
    </dsp:sp>
    <dsp:sp modelId="{9922FFBC-2459-4CB4-AF0D-93D08D1F9423}">
      <dsp:nvSpPr>
        <dsp:cNvPr id="0" name=""/>
        <dsp:cNvSpPr/>
      </dsp:nvSpPr>
      <dsp:spPr>
        <a:xfrm rot="1935513">
          <a:off x="4794306" y="3881633"/>
          <a:ext cx="353842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353842" y="198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935513">
        <a:off x="4962382" y="3892606"/>
        <a:ext cx="17692" cy="17692"/>
      </dsp:txXfrm>
    </dsp:sp>
    <dsp:sp modelId="{E8A97DBE-D7D5-453B-B1AC-518F267F95D4}">
      <dsp:nvSpPr>
        <dsp:cNvPr id="0" name=""/>
        <dsp:cNvSpPr/>
      </dsp:nvSpPr>
      <dsp:spPr>
        <a:xfrm>
          <a:off x="4975509" y="3556871"/>
          <a:ext cx="1883120" cy="1883120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Technology (physical reality)</a:t>
          </a:r>
          <a:endParaRPr lang="en-US" sz="2000" kern="1200" dirty="0"/>
        </a:p>
      </dsp:txBody>
      <dsp:txXfrm>
        <a:off x="4975509" y="3556871"/>
        <a:ext cx="1883120" cy="1883120"/>
      </dsp:txXfrm>
    </dsp:sp>
    <dsp:sp modelId="{B97E3BA5-59BB-46EC-B7B0-8236FEB12C7D}">
      <dsp:nvSpPr>
        <dsp:cNvPr id="0" name=""/>
        <dsp:cNvSpPr/>
      </dsp:nvSpPr>
      <dsp:spPr>
        <a:xfrm rot="8815099">
          <a:off x="2419869" y="3943905"/>
          <a:ext cx="525359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525359" y="198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8815099">
        <a:off x="2669415" y="3950590"/>
        <a:ext cx="26267" cy="26267"/>
      </dsp:txXfrm>
    </dsp:sp>
    <dsp:sp modelId="{D0730C95-C4F8-49DE-87EF-927433A95246}">
      <dsp:nvSpPr>
        <dsp:cNvPr id="0" name=""/>
        <dsp:cNvSpPr/>
      </dsp:nvSpPr>
      <dsp:spPr>
        <a:xfrm>
          <a:off x="731964" y="3679479"/>
          <a:ext cx="1883120" cy="1883120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Information</a:t>
          </a:r>
          <a:r>
            <a:rPr lang="en-US" sz="2000" kern="1200" dirty="0" smtClean="0"/>
            <a:t> Exchange (virtual reality)</a:t>
          </a:r>
          <a:endParaRPr lang="en-US" sz="2000" kern="1200" dirty="0"/>
        </a:p>
      </dsp:txBody>
      <dsp:txXfrm>
        <a:off x="731964" y="3679479"/>
        <a:ext cx="1883120" cy="1883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FDADC39-2A28-4900-BF6A-749DE87E795B}" type="datetimeFigureOut">
              <a:rPr lang="en-US" smtClean="0"/>
              <a:pPr/>
              <a:t>12/8/14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80C581B-F0D2-46AC-9709-340926916B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139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3963" y="690563"/>
            <a:ext cx="46513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581B-F0D2-46AC-9709-340926916BC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895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13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0562" y="4424362"/>
            <a:ext cx="5615940" cy="4187666"/>
          </a:xfrm>
        </p:spPr>
        <p:txBody>
          <a:bodyPr>
            <a:normAutofit/>
          </a:bodyPr>
          <a:lstStyle/>
          <a:p>
            <a:pPr defTabSz="932763"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E9B3-0AC6-4E8B-89C7-15988890CEC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13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3E851-5EEF-4473-9512-1AFDE2D8018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581B-F0D2-46AC-9709-340926916B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1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17550"/>
            <a:ext cx="4654550" cy="3490913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703099" y="4381593"/>
            <a:ext cx="5613727" cy="4186397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600" b="1" dirty="0" smtClean="0">
                <a:latin typeface="Calibri" panose="020F0502020204030204" pitchFamily="34" charset="0"/>
                <a:ea typeface="ＭＳ Ｐゴシック" pitchFamily="34" charset="-128"/>
              </a:rPr>
              <a:t>y.</a:t>
            </a:r>
            <a:endParaRPr lang="en-US" altLang="en-US" sz="1600" b="1" dirty="0"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976852" y="8840947"/>
            <a:ext cx="3041493" cy="46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68" tIns="46634" rIns="93268" bIns="46634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D7BD97D-8CB4-47EB-A014-C6BE3D73A2DA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600" b="1" dirty="0">
              <a:solidFill>
                <a:srgbClr val="FF0000"/>
              </a:solidFill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26" indent="-285093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955" indent="-228074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1272" indent="-228074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20" indent="-228074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3568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9717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5865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2014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6FF0D4-2CD0-4C42-9A3F-CDA4678F1B0C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581B-F0D2-46AC-9709-340926916B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494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9988" y="671513"/>
            <a:ext cx="4651375" cy="3489325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xfrm>
            <a:off x="703099" y="4224484"/>
            <a:ext cx="5664287" cy="4586310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600" b="1" dirty="0"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26" indent="-285093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955" indent="-228074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1272" indent="-228074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20" indent="-228074" defTabSz="931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3568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9717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5865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2014" indent="-228074" defTabSz="931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134BDE1-95AB-43DF-9263-0E0E7C820E59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581B-F0D2-46AC-9709-340926916B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858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28600" y="6313488"/>
            <a:ext cx="20859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Tahoma" pitchFamily="34" charset="0"/>
              </a:rPr>
              <a:t>National Science Foundation</a:t>
            </a:r>
          </a:p>
        </p:txBody>
      </p:sp>
      <p:sp>
        <p:nvSpPr>
          <p:cNvPr id="7" name="Line 26"/>
          <p:cNvSpPr>
            <a:spLocks noChangeShapeType="1"/>
          </p:cNvSpPr>
          <p:nvPr/>
        </p:nvSpPr>
        <p:spPr bwMode="auto">
          <a:xfrm>
            <a:off x="2590800" y="61722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Line 27"/>
          <p:cNvSpPr>
            <a:spLocks noChangeShapeType="1"/>
          </p:cNvSpPr>
          <p:nvPr/>
        </p:nvSpPr>
        <p:spPr bwMode="auto">
          <a:xfrm>
            <a:off x="6477000" y="61722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9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nsf1_for print_color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3048000" y="1447800"/>
            <a:ext cx="5410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  <a:ea typeface="ＭＳ Ｐゴシック" charset="-128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10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577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7357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133600" y="787400"/>
            <a:ext cx="3200400" cy="5588000"/>
          </a:xfrm>
          <a:prstGeom prst="rect">
            <a:avLst/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6698" y="929327"/>
            <a:ext cx="3200400" cy="3596640"/>
          </a:xfrm>
        </p:spPr>
        <p:txBody>
          <a:bodyPr anchor="b" anchorCtr="0">
            <a:norm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698" y="4655185"/>
            <a:ext cx="3200400" cy="146304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701-1BAE-4062-B125-9486CA4D55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0" name="Picture 6" descr="An illustration of multilayer graphene supported on an amorphous SiO2 substrate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38285"/>
          <a:stretch/>
        </p:blipFill>
        <p:spPr bwMode="auto">
          <a:xfrm>
            <a:off x="156277" y="279400"/>
            <a:ext cx="1828800" cy="2483557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6"/>
            </a:solidFill>
            <a:miter lim="800000"/>
          </a:ln>
          <a:effectLst/>
          <a:extLst/>
        </p:spPr>
      </p:pic>
      <p:pic>
        <p:nvPicPr>
          <p:cNvPr id="1032" name="Picture 8" descr="Computer rendering of a section of downtown Salt Lake City, Utah, following a simulated earthquak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7977" r="1"/>
          <a:stretch/>
        </p:blipFill>
        <p:spPr bwMode="auto">
          <a:xfrm>
            <a:off x="5519584" y="177800"/>
            <a:ext cx="1463040" cy="235700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1"/>
            </a:solidFill>
            <a:miter lim="800000"/>
          </a:ln>
          <a:effectLst/>
          <a:extLst/>
        </p:spPr>
      </p:pic>
      <p:pic>
        <p:nvPicPr>
          <p:cNvPr id="12" name="Content Placeholder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19584" y="3390898"/>
            <a:ext cx="3433916" cy="287794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4"/>
            </a:solidFill>
            <a:miter lim="800000"/>
          </a:ln>
          <a:effectLst/>
        </p:spPr>
      </p:pic>
      <p:pic>
        <p:nvPicPr>
          <p:cNvPr id="13" name="Picture 12" descr="C:\Users\cjgonzal\AppData\Local\Microsoft\Windows\Temporary Internet Files\Content.Outlook\8YWBIIA1\leaf_sensor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2423" r="5241"/>
          <a:stretch/>
        </p:blipFill>
        <p:spPr bwMode="auto">
          <a:xfrm>
            <a:off x="7203224" y="889002"/>
            <a:ext cx="1826479" cy="2202607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/>
            </a:solidFill>
            <a:miter lim="800000"/>
          </a:ln>
          <a:effectLst/>
        </p:spPr>
      </p:pic>
      <p:pic>
        <p:nvPicPr>
          <p:cNvPr id="15" name="Picture 4" descr="Hippocampus cells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8632" r="39515" b="38821"/>
          <a:stretch/>
        </p:blipFill>
        <p:spPr bwMode="auto">
          <a:xfrm rot="16200000">
            <a:off x="-554253" y="3734469"/>
            <a:ext cx="3245984" cy="183267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/>
            </a:solidFill>
            <a:miter lim="800000"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986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A415-2F6C-4172-B305-3375DD490C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1109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A415-2F6C-4172-B305-3375DD490C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213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632199"/>
            <a:ext cx="7772400" cy="7747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1EAE-D1A7-43E7-8B21-DEDD085D0F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4" descr="Hippocampus cell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8632" r="39515" b="38821"/>
          <a:stretch/>
        </p:blipFill>
        <p:spPr bwMode="auto">
          <a:xfrm rot="16200000">
            <a:off x="1054004" y="1322739"/>
            <a:ext cx="2692400" cy="1520123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/>
            </a:solidFill>
            <a:miter lim="800000"/>
          </a:ln>
          <a:effectLst/>
          <a:extLst/>
        </p:spPr>
      </p:pic>
      <p:pic>
        <p:nvPicPr>
          <p:cNvPr id="11" name="Picture 6" descr="An illustration of multilayer graphene supported on an amorphous SiO2 substrate.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59226"/>
          <a:stretch/>
        </p:blipFill>
        <p:spPr bwMode="auto">
          <a:xfrm>
            <a:off x="142878" y="736597"/>
            <a:ext cx="1304925" cy="26822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bg2"/>
            </a:solidFill>
            <a:miter lim="800000"/>
          </a:ln>
          <a:effectLst/>
          <a:extLst/>
        </p:spPr>
      </p:pic>
      <p:pic>
        <p:nvPicPr>
          <p:cNvPr id="12" name="Picture 8" descr="Computer rendering of a section of downtown Salt Lake City, Utah, following a simulated earthquake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7977" r="1"/>
          <a:stretch/>
        </p:blipFill>
        <p:spPr bwMode="auto">
          <a:xfrm>
            <a:off x="5229338" y="736597"/>
            <a:ext cx="1664920" cy="26822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1"/>
            </a:solidFill>
            <a:miter lim="800000"/>
          </a:ln>
          <a:effectLst/>
          <a:extLst/>
        </p:spPr>
      </p:pic>
      <p:pic>
        <p:nvPicPr>
          <p:cNvPr id="13" name="Content Placeholder 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7856" r="21727"/>
          <a:stretch/>
        </p:blipFill>
        <p:spPr>
          <a:xfrm>
            <a:off x="7086603" y="736597"/>
            <a:ext cx="1933575" cy="26822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4"/>
            </a:solidFill>
            <a:miter lim="800000"/>
          </a:ln>
          <a:effectLst/>
        </p:spPr>
      </p:pic>
      <p:pic>
        <p:nvPicPr>
          <p:cNvPr id="14" name="Picture 13" descr="C:\Users\cjgonzal\AppData\Local\Microsoft\Windows\Temporary Internet Files\Content.Outlook\8YWBIIA1\leaf_sensor.jp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9980" r="5241"/>
          <a:stretch/>
        </p:blipFill>
        <p:spPr bwMode="auto">
          <a:xfrm>
            <a:off x="3352610" y="736597"/>
            <a:ext cx="1684389" cy="26822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/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752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8A6A-2D18-493E-8B55-843FD8B74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4130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8A6A-2D18-493E-8B55-843FD8B74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5850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8A6A-2D18-493E-8B55-843FD8B74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4457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8A6A-2D18-493E-8B55-843FD8B74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524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3861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8A6A-2D18-493E-8B55-843FD8B74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5150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9400" y="1600200"/>
            <a:ext cx="2057400" cy="223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3820486"/>
            <a:ext cx="2057400" cy="23056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8A6A-2D18-493E-8B55-843FD8B74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6096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3179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9400" y="1600200"/>
            <a:ext cx="2057400" cy="223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3820486"/>
            <a:ext cx="2057400" cy="23056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8A6A-2D18-493E-8B55-843FD8B74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6096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2353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9F7B-B114-4199-9E82-EE8AE94FF7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0683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F618-A53F-481C-9CBE-E7EDB9EACB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29435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ECAC-4CDC-41BB-B921-BC43167CC2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7580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581400" cy="149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4F4-4634-4F40-A755-840D953E26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2232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F04-B76F-4E87-8C19-7D56FEC8B3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7326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9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793-A31F-4D04-8FA8-F46E71A563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79479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53200" y="0"/>
            <a:ext cx="2590800" cy="6273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EBC0-A13E-4111-AE02-4712A37094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669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69647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68291"/>
            <a:ext cx="8229600" cy="618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8B62-C1A9-45EB-997C-08640F4B12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4199E-9FAA-4FC9-94E4-05F9C684C4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5018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852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020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130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869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420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94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255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31.xml"/><Relationship Id="rId21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Line 11"/>
          <p:cNvSpPr>
            <a:spLocks noChangeShapeType="1"/>
          </p:cNvSpPr>
          <p:nvPr/>
        </p:nvSpPr>
        <p:spPr bwMode="auto">
          <a:xfrm>
            <a:off x="2514600" y="61722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200" dirty="0">
              <a:latin typeface="Tahoma" pitchFamily="34" charset="0"/>
            </a:endParaRPr>
          </a:p>
        </p:txBody>
      </p:sp>
      <p:sp>
        <p:nvSpPr>
          <p:cNvPr id="1030" name="Text Box 14"/>
          <p:cNvSpPr txBox="1">
            <a:spLocks noChangeArrowheads="1"/>
          </p:cNvSpPr>
          <p:nvPr/>
        </p:nvSpPr>
        <p:spPr bwMode="auto">
          <a:xfrm>
            <a:off x="152400" y="6313488"/>
            <a:ext cx="20859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Tahoma" pitchFamily="34" charset="0"/>
              </a:rPr>
              <a:t>National Science Foundation</a:t>
            </a:r>
          </a:p>
        </p:txBody>
      </p:sp>
      <p:sp>
        <p:nvSpPr>
          <p:cNvPr id="1031" name="Line 16"/>
          <p:cNvSpPr>
            <a:spLocks noChangeShapeType="1"/>
          </p:cNvSpPr>
          <p:nvPr/>
        </p:nvSpPr>
        <p:spPr bwMode="auto">
          <a:xfrm>
            <a:off x="2514600" y="61722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Line 17"/>
          <p:cNvSpPr>
            <a:spLocks noChangeShapeType="1"/>
          </p:cNvSpPr>
          <p:nvPr/>
        </p:nvSpPr>
        <p:spPr bwMode="auto">
          <a:xfrm>
            <a:off x="6400800" y="61722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21"/>
          <p:cNvSpPr>
            <a:spLocks noChangeShapeType="1"/>
          </p:cNvSpPr>
          <p:nvPr/>
        </p:nvSpPr>
        <p:spPr bwMode="auto">
          <a:xfrm>
            <a:off x="6400800" y="61722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34" charset="0"/>
                <a:ea typeface="ＭＳ Ｐゴシック" charset="-128"/>
              </a:defRPr>
            </a:lvl1pPr>
          </a:lstStyle>
          <a:p>
            <a:fld id="{1912AA18-7425-4E72-B903-B666BFEA8A8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5" name="Picture 2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533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7" name="Picture 27" descr="NSF logo_white backgroun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9225"/>
            <a:ext cx="8413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3181"/>
            <a:ext cx="8229600" cy="102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2B922-5084-459C-B483-DBBB117A00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95C3-ABB5-4D9C-A3DA-1F3D1558D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714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438400" y="1066800"/>
            <a:ext cx="6248400" cy="2362200"/>
          </a:xfrm>
        </p:spPr>
        <p:txBody>
          <a:bodyPr/>
          <a:lstStyle/>
          <a:p>
            <a:r>
              <a:rPr lang="en-US" altLang="en-US" sz="3600" b="1" dirty="0"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  <a:t>Partnerships for Innovation:</a:t>
            </a:r>
            <a:br>
              <a:rPr lang="en-US" altLang="en-US" sz="3600" b="1" dirty="0"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</a:br>
            <a:r>
              <a:rPr lang="en-US" altLang="en-US" sz="3600" b="1" dirty="0"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  <a:t>  Building Innovation Capacity</a:t>
            </a:r>
            <a:br>
              <a:rPr lang="en-US" altLang="en-US" sz="3600" b="1" dirty="0"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</a:br>
            <a:r>
              <a:rPr lang="en-US" altLang="en-US" sz="3600" dirty="0"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  <a:t>PFI:BIC </a:t>
            </a:r>
            <a:br>
              <a:rPr lang="en-US" altLang="en-US" sz="3600" dirty="0"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</a:br>
            <a:r>
              <a:rPr lang="en-US" altLang="en-US" sz="3600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  <a:t>--“</a:t>
            </a:r>
            <a:r>
              <a:rPr lang="en-US" altLang="en-US" sz="3600" dirty="0">
                <a:solidFill>
                  <a:srgbClr val="FF0000"/>
                </a:solidFill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  <a:t>Smart” Service Systems--</a:t>
            </a:r>
            <a:r>
              <a:rPr lang="en-US" altLang="en-US" sz="4000" dirty="0">
                <a:solidFill>
                  <a:srgbClr val="000090"/>
                </a:solidFill>
                <a:latin typeface="Microsoft Sans Serif" panose="020B0604020202020204" pitchFamily="34" charset="0"/>
                <a:ea typeface="ＭＳ Ｐゴシック" pitchFamily="34" charset="-128"/>
                <a:cs typeface="Microsoft Sans Serif" panose="020B0604020202020204" pitchFamily="34" charset="0"/>
              </a:rPr>
              <a:t> </a:t>
            </a:r>
            <a:endParaRPr lang="en-US" sz="3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276600" y="3962400"/>
            <a:ext cx="441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400" kern="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2009401"/>
              </p:ext>
            </p:extLst>
          </p:nvPr>
        </p:nvGraphicFramePr>
        <p:xfrm>
          <a:off x="1219200" y="3810000"/>
          <a:ext cx="7239000" cy="173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800" kern="0" dirty="0" smtClean="0">
                          <a:solidFill>
                            <a:schemeClr val="tx2"/>
                          </a:solidFill>
                          <a:latin typeface="+mn-lt"/>
                          <a:ea typeface="ＭＳ Ｐゴシック" pitchFamily="34" charset="-128"/>
                          <a:cs typeface="Microsoft Tai Le" panose="020B0502040204020203" pitchFamily="34" charset="0"/>
                        </a:rPr>
                        <a:t>Sara Nerlove, Ph.D.</a:t>
                      </a:r>
                    </a:p>
                    <a:p>
                      <a:pPr algn="ctr"/>
                      <a:r>
                        <a:rPr lang="en-US" altLang="en-US" sz="1800" kern="0" dirty="0" smtClean="0">
                          <a:solidFill>
                            <a:schemeClr val="tx2"/>
                          </a:solidFill>
                          <a:latin typeface="+mn-lt"/>
                          <a:ea typeface="ＭＳ Ｐゴシック" pitchFamily="34" charset="-128"/>
                          <a:cs typeface="Microsoft Tai Le" panose="020B0502040204020203" pitchFamily="34" charset="0"/>
                        </a:rPr>
                        <a:t>Program Director, PFI:BIC </a:t>
                      </a:r>
                    </a:p>
                    <a:p>
                      <a:pPr algn="ctr"/>
                      <a:r>
                        <a:rPr lang="en-US" altLang="en-US" sz="1800" kern="0" dirty="0" smtClean="0">
                          <a:solidFill>
                            <a:schemeClr val="tx2"/>
                          </a:solidFill>
                          <a:latin typeface="+mn-lt"/>
                          <a:ea typeface="ＭＳ Ｐゴシック" pitchFamily="34" charset="-128"/>
                          <a:cs typeface="Microsoft Tai Le" panose="020B0502040204020203" pitchFamily="34" charset="0"/>
                        </a:rPr>
                        <a:t>Industrial Innovation and Partnerships</a:t>
                      </a:r>
                    </a:p>
                    <a:p>
                      <a:pPr algn="ctr"/>
                      <a:r>
                        <a:rPr lang="en-US" altLang="en-US" sz="1800" kern="0" dirty="0" smtClean="0">
                          <a:solidFill>
                            <a:schemeClr val="tx2"/>
                          </a:solidFill>
                          <a:latin typeface="+mn-lt"/>
                          <a:ea typeface="ＭＳ Ｐゴシック" pitchFamily="34" charset="-128"/>
                          <a:cs typeface="Microsoft Tai Le" panose="020B0502040204020203" pitchFamily="34" charset="0"/>
                        </a:rPr>
                        <a:t>National Science Foundation</a:t>
                      </a:r>
                      <a:endParaRPr lang="en-US" sz="1800" kern="0" dirty="0" smtClean="0">
                        <a:solidFill>
                          <a:schemeClr val="tx2"/>
                        </a:solidFill>
                        <a:latin typeface="+mn-lt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Alexandra Medina-Borja, Ph.D.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Program Director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Office of the Assistant Director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Directorate for Engineering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National Science Foundation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55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4"/>
          <p:cNvSpPr>
            <a:spLocks noChangeShapeType="1"/>
          </p:cNvSpPr>
          <p:nvPr/>
        </p:nvSpPr>
        <p:spPr bwMode="auto">
          <a:xfrm flipH="1" flipV="1">
            <a:off x="6477000" y="1926989"/>
            <a:ext cx="4572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H="1" flipV="1">
            <a:off x="2286000" y="3124197"/>
            <a:ext cx="4572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NSF Directorate for Engineering (ENG)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H="1" flipV="1">
            <a:off x="2362200" y="2438397"/>
            <a:ext cx="4572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 flipV="1">
            <a:off x="6477000" y="2574689"/>
            <a:ext cx="4572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572000" y="3298591"/>
            <a:ext cx="0" cy="83820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76200" y="1698394"/>
            <a:ext cx="2377440" cy="100077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Emerging Frontiers in </a:t>
            </a: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Research and 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Innovation (</a:t>
            </a: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EFRI)</a:t>
            </a: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Sohi Rastegar</a:t>
            </a:r>
            <a:endParaRPr lang="en-US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6477000" y="3222389"/>
            <a:ext cx="4572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636004" y="1774589"/>
            <a:ext cx="3886200" cy="1600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 anchor="ctr"/>
          <a:lstStyle/>
          <a:p>
            <a:pPr algn="ctr" defTabSz="914298">
              <a:defRPr/>
            </a:pPr>
            <a:r>
              <a:rPr lang="en-US" b="1" dirty="0">
                <a:solidFill>
                  <a:prstClr val="white"/>
                </a:solidFill>
                <a:cs typeface="Arial" pitchFamily="34" charset="0"/>
              </a:rPr>
              <a:t>Office of the Assistant Director</a:t>
            </a:r>
          </a:p>
          <a:p>
            <a:pPr algn="ctr" defTabSz="914298">
              <a:defRPr/>
            </a:pPr>
            <a:r>
              <a:rPr lang="en-US" sz="1600" dirty="0" smtClean="0">
                <a:solidFill>
                  <a:prstClr val="white"/>
                </a:solidFill>
                <a:cs typeface="Arial" pitchFamily="34" charset="0"/>
              </a:rPr>
              <a:t>Pramod Khargonekar, </a:t>
            </a:r>
            <a:r>
              <a:rPr lang="en-US" sz="1600" dirty="0">
                <a:solidFill>
                  <a:prstClr val="white"/>
                </a:solidFill>
                <a:cs typeface="Arial" pitchFamily="34" charset="0"/>
              </a:rPr>
              <a:t>Assistant Director</a:t>
            </a:r>
          </a:p>
          <a:p>
            <a:pPr algn="ctr" defTabSz="914298">
              <a:defRPr/>
            </a:pPr>
            <a:r>
              <a:rPr lang="en-US" sz="1600" dirty="0" smtClean="0">
                <a:solidFill>
                  <a:prstClr val="white"/>
                </a:solidFill>
                <a:cs typeface="Arial" pitchFamily="34" charset="0"/>
              </a:rPr>
              <a:t>Grace Wang, Deputy </a:t>
            </a:r>
            <a:r>
              <a:rPr lang="en-US" sz="1600" dirty="0">
                <a:solidFill>
                  <a:prstClr val="white"/>
                </a:solidFill>
                <a:cs typeface="Arial" pitchFamily="34" charset="0"/>
              </a:rPr>
              <a:t>Assistant Director 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 flipV="1">
            <a:off x="1270003" y="3908189"/>
            <a:ext cx="6672263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295400" y="3886597"/>
            <a:ext cx="0" cy="250195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2971800" y="3886597"/>
            <a:ext cx="0" cy="250195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6248400" y="3886597"/>
            <a:ext cx="0" cy="250195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924800" y="3886597"/>
            <a:ext cx="0" cy="250195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pPr defTabSz="914298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750804" y="1295400"/>
            <a:ext cx="2286000" cy="8229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Senior Advisor for</a:t>
            </a: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Nanotechnology</a:t>
            </a:r>
          </a:p>
          <a:p>
            <a:pPr algn="ctr" defTabSz="914298">
              <a:defRPr/>
            </a:pPr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Mihail Roco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39534" y="4138029"/>
            <a:ext cx="1766887" cy="2056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Chemical, </a:t>
            </a: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Bioengineering,</a:t>
            </a: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Environmental, and 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Transport Systems</a:t>
            </a:r>
            <a:endParaRPr lang="en-US" sz="1400" b="1" dirty="0">
              <a:solidFill>
                <a:prstClr val="white"/>
              </a:solidFill>
              <a:cs typeface="Arial" pitchFamily="34" charset="0"/>
            </a:endParaRP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(CBET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)</a:t>
            </a: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JoAnn Lighty</a:t>
            </a:r>
            <a:endParaRPr lang="en-US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726660" y="4138029"/>
            <a:ext cx="1766887" cy="2056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Civil, 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Mechanical</a:t>
            </a: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, and 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Manufacturing</a:t>
            </a:r>
            <a:endParaRPr lang="en-US" sz="1400" b="1" dirty="0">
              <a:solidFill>
                <a:prstClr val="white"/>
              </a:solidFill>
              <a:cs typeface="Arial" pitchFamily="34" charset="0"/>
            </a:endParaRPr>
          </a:p>
          <a:p>
            <a:pPr algn="ctr" defTabSz="914298">
              <a:defRPr/>
            </a:pP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Innovation (CMMI</a:t>
            </a: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)</a:t>
            </a: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George Hazelrigg</a:t>
            </a: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(acting)</a:t>
            </a:r>
            <a:endParaRPr lang="en-US" sz="16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513792" y="4138029"/>
            <a:ext cx="1787128" cy="2056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Electrical, 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Communications</a:t>
            </a: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and </a:t>
            </a: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Cyber </a:t>
            </a: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 Systems</a:t>
            </a:r>
            <a:endParaRPr lang="en-US" sz="1400" b="1" dirty="0">
              <a:solidFill>
                <a:prstClr val="white"/>
              </a:solidFill>
              <a:cs typeface="Arial" pitchFamily="34" charset="0"/>
            </a:endParaRP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(ECCS)</a:t>
            </a: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Samir El-Ghazaly</a:t>
            </a:r>
            <a:endParaRPr lang="en-US" sz="16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52400" y="4138029"/>
            <a:ext cx="1766888" cy="20561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Engineering Education and Centers (</a:t>
            </a: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EEC)</a:t>
            </a: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Don Millard (acting)</a:t>
            </a:r>
            <a:endParaRPr lang="en-US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7300920" y="4138029"/>
            <a:ext cx="1766887" cy="20561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Industrial</a:t>
            </a: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Innovation and</a:t>
            </a: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Partnerships</a:t>
            </a:r>
          </a:p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(IIP)</a:t>
            </a: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Cheryl Albus (acting)</a:t>
            </a:r>
            <a:endParaRPr lang="en-US" sz="16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6200" y="2780428"/>
            <a:ext cx="2377440" cy="8229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 smtClean="0">
                <a:solidFill>
                  <a:prstClr val="white"/>
                </a:solidFill>
                <a:cs typeface="Arial" pitchFamily="34" charset="0"/>
              </a:rPr>
              <a:t>Innovation Corps</a:t>
            </a:r>
            <a:endParaRPr lang="en-US" sz="1400" b="1" dirty="0">
              <a:solidFill>
                <a:prstClr val="white"/>
              </a:solidFill>
              <a:cs typeface="Arial" pitchFamily="34" charset="0"/>
            </a:endParaRPr>
          </a:p>
          <a:p>
            <a:pPr algn="ctr" defTabSz="914298">
              <a:defRPr/>
            </a:pP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Babu DasGupta</a:t>
            </a:r>
            <a:endParaRPr lang="en-US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6750804" y="3009029"/>
            <a:ext cx="2286000" cy="8229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Program Director for </a:t>
            </a:r>
            <a:br>
              <a:rPr lang="en-US" sz="1400" b="1" dirty="0">
                <a:solidFill>
                  <a:prstClr val="white"/>
                </a:solidFill>
                <a:cs typeface="Arial" pitchFamily="34" charset="0"/>
              </a:rPr>
            </a:b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Evaluation &amp; Assessment</a:t>
            </a:r>
          </a:p>
          <a:p>
            <a:pPr algn="ctr" defTabSz="914298">
              <a:defRPr/>
            </a:pPr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Alexandra Medina-Borja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6750804" y="2152215"/>
            <a:ext cx="2286000" cy="8229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 anchor="ctr"/>
          <a:lstStyle/>
          <a:p>
            <a:pPr algn="ctr" defTabSz="914298">
              <a:defRPr/>
            </a:pPr>
            <a:r>
              <a:rPr lang="en-US" sz="1400" b="1" dirty="0">
                <a:solidFill>
                  <a:prstClr val="white"/>
                </a:solidFill>
                <a:cs typeface="Arial" pitchFamily="34" charset="0"/>
              </a:rPr>
              <a:t>Program Director for Strategic Operations</a:t>
            </a:r>
          </a:p>
          <a:p>
            <a:pPr algn="ctr" defTabSz="914298">
              <a:defRPr/>
            </a:pPr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Cheryl </a:t>
            </a:r>
            <a:r>
              <a:rPr lang="en-US" sz="1400" dirty="0" smtClean="0">
                <a:solidFill>
                  <a:prstClr val="white"/>
                </a:solidFill>
                <a:cs typeface="Arial" pitchFamily="34" charset="0"/>
              </a:rPr>
              <a:t>Albus</a:t>
            </a:r>
            <a:endParaRPr lang="en-US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9872-5F8F-45B9-9362-13D1AD64AB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239000" y="4011694"/>
            <a:ext cx="61920" cy="126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00919" y="4104033"/>
            <a:ext cx="1766887" cy="20901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42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295400" y="27062"/>
            <a:ext cx="7924800" cy="963538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Service </a:t>
            </a:r>
            <a:r>
              <a:rPr lang="en-US" sz="2800" dirty="0"/>
              <a:t>Systems: Socio-Technical </a:t>
            </a:r>
            <a:r>
              <a:rPr lang="en-US" sz="2800" dirty="0" smtClean="0"/>
              <a:t>Configurations  </a:t>
            </a:r>
            <a:endParaRPr lang="en-US" sz="2800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969384"/>
              </p:ext>
            </p:extLst>
          </p:nvPr>
        </p:nvGraphicFramePr>
        <p:xfrm>
          <a:off x="287913" y="-76200"/>
          <a:ext cx="8551287" cy="5562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Curved Right Arrow 16"/>
          <p:cNvSpPr/>
          <p:nvPr/>
        </p:nvSpPr>
        <p:spPr>
          <a:xfrm rot="11991415">
            <a:off x="2604911" y="1818804"/>
            <a:ext cx="815910" cy="2434307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 rot="356444">
            <a:off x="522437" y="1503272"/>
            <a:ext cx="1229105" cy="3029155"/>
          </a:xfrm>
          <a:prstGeom prst="curvedRightArrow">
            <a:avLst/>
          </a:prstGeom>
          <a:solidFill>
            <a:srgbClr val="FFFF00"/>
          </a:solidFill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6892608">
            <a:off x="4728356" y="-728425"/>
            <a:ext cx="1347370" cy="4732824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2AA18-7425-4E72-B903-B666BFEA8A8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Curved Right Arrow 10"/>
          <p:cNvSpPr/>
          <p:nvPr/>
        </p:nvSpPr>
        <p:spPr>
          <a:xfrm rot="4877957">
            <a:off x="4276516" y="2604853"/>
            <a:ext cx="724495" cy="2884357"/>
          </a:xfrm>
          <a:prstGeom prst="curvedRightArrow">
            <a:avLst/>
          </a:prstGeom>
          <a:solidFill>
            <a:srgbClr val="FFFF00"/>
          </a:solidFill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15126172">
            <a:off x="4589431" y="3571722"/>
            <a:ext cx="1100379" cy="3079712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17892360">
            <a:off x="4215251" y="686478"/>
            <a:ext cx="916804" cy="3670890"/>
          </a:xfrm>
          <a:prstGeom prst="curvedRightArrow">
            <a:avLst/>
          </a:prstGeom>
          <a:solidFill>
            <a:srgbClr val="FFFF00"/>
          </a:solidFill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4876800"/>
            <a:ext cx="3124201" cy="193899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Human interaction with technologies and with physical and virtual realities can produce and deliver service(s) never before imagined.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908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 animBg="1"/>
      <p:bldP spid="18" grpId="0" animBg="1"/>
      <p:bldP spid="19" grpId="0" animBg="1"/>
      <p:bldP spid="11" grpId="0" animBg="1"/>
      <p:bldP spid="13" grpId="0" animBg="1"/>
      <p:bldP spid="15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solidFill>
                  <a:srgbClr val="000099"/>
                </a:solidFill>
                <a:ea typeface="ＭＳ Ｐゴシック" pitchFamily="34" charset="-128"/>
              </a:rPr>
              <a:t>What </a:t>
            </a:r>
            <a:r>
              <a:rPr lang="en-US" altLang="en-US" sz="3000" dirty="0" smtClean="0">
                <a:solidFill>
                  <a:srgbClr val="000099"/>
                </a:solidFill>
                <a:ea typeface="ＭＳ Ｐゴシック" pitchFamily="34" charset="-128"/>
              </a:rPr>
              <a:t>Does </a:t>
            </a:r>
            <a:r>
              <a:rPr lang="en-US" altLang="en-US" sz="3000" dirty="0">
                <a:solidFill>
                  <a:srgbClr val="000099"/>
                </a:solidFill>
                <a:ea typeface="ＭＳ Ｐゴシック" pitchFamily="34" charset="-128"/>
              </a:rPr>
              <a:t>PFI: </a:t>
            </a:r>
            <a:r>
              <a:rPr lang="en-US" altLang="en-US" sz="3000" dirty="0" smtClean="0">
                <a:solidFill>
                  <a:srgbClr val="000099"/>
                </a:solidFill>
                <a:ea typeface="ＭＳ Ｐゴシック" pitchFamily="34" charset="-128"/>
              </a:rPr>
              <a:t>BIC Support?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400" dirty="0" smtClean="0"/>
              <a:t>Academe-industry partnerships</a:t>
            </a:r>
          </a:p>
          <a:p>
            <a:pPr lvl="1"/>
            <a:r>
              <a:rPr lang="en-US" sz="2200" dirty="0" smtClean="0"/>
              <a:t>led by an interdisciplinary academic research team </a:t>
            </a:r>
          </a:p>
          <a:p>
            <a:pPr lvl="1"/>
            <a:r>
              <a:rPr lang="en-US" sz="2200" dirty="0" smtClean="0"/>
              <a:t>collaborating with at least one industry partner (U.S.-based with commercial revenues) in order to  carry out research</a:t>
            </a:r>
          </a:p>
          <a:p>
            <a:pPr lvl="1">
              <a:spcBef>
                <a:spcPts val="576"/>
              </a:spcBef>
            </a:pPr>
            <a:r>
              <a:rPr lang="en-US" sz="2200" dirty="0"/>
              <a:t>t</a:t>
            </a:r>
            <a:r>
              <a:rPr lang="en-US" sz="2200" dirty="0" smtClean="0"/>
              <a:t>o design and create or transform a specified </a:t>
            </a:r>
            <a:r>
              <a:rPr lang="en-US" sz="2200" b="1" dirty="0" smtClean="0">
                <a:solidFill>
                  <a:srgbClr val="FF0000"/>
                </a:solidFill>
              </a:rPr>
              <a:t>human-centered, technology-based, </a:t>
            </a:r>
            <a:r>
              <a:rPr lang="en-US" sz="2200" b="1" dirty="0">
                <a:solidFill>
                  <a:srgbClr val="FF0000"/>
                </a:solidFill>
              </a:rPr>
              <a:t>smart service </a:t>
            </a:r>
            <a:r>
              <a:rPr lang="en-US" sz="2200" b="1" dirty="0" smtClean="0">
                <a:solidFill>
                  <a:srgbClr val="FF0000"/>
                </a:solidFill>
              </a:rPr>
              <a:t>system</a:t>
            </a:r>
          </a:p>
          <a:p>
            <a:pPr>
              <a:spcBef>
                <a:spcPts val="576"/>
              </a:spcBef>
            </a:pPr>
            <a:r>
              <a:rPr lang="en-US" sz="2400" dirty="0"/>
              <a:t>E</a:t>
            </a:r>
            <a:r>
              <a:rPr lang="en-US" sz="2400" dirty="0" smtClean="0"/>
              <a:t>nhancing understanding of human interaction with technology, which is essential to advancing, adapting and integrating that technology into the service system</a:t>
            </a:r>
          </a:p>
          <a:p>
            <a:pPr>
              <a:spcBef>
                <a:spcPts val="576"/>
              </a:spcBef>
            </a:pPr>
            <a:r>
              <a:rPr lang="en-US" sz="2400" dirty="0" smtClean="0"/>
              <a:t>Projects in </a:t>
            </a:r>
            <a:r>
              <a:rPr lang="en-US" sz="2400" smtClean="0"/>
              <a:t>the translational </a:t>
            </a:r>
            <a:r>
              <a:rPr lang="en-US" sz="2400" dirty="0" smtClean="0"/>
              <a:t>space, but not yet on a clear path to commercialization</a:t>
            </a:r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2AA18-7425-4E72-B903-B666BFEA8A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35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447800" y="0"/>
            <a:ext cx="7239000" cy="118745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99"/>
                </a:solidFill>
                <a:latin typeface="+mn-lt"/>
                <a:ea typeface="ＭＳ Ｐゴシック" pitchFamily="34" charset="-128"/>
              </a:rPr>
              <a:t>Solicitation: NSF 14-610 </a:t>
            </a:r>
            <a:br>
              <a:rPr lang="en-US" altLang="en-US" b="1" dirty="0" smtClean="0">
                <a:solidFill>
                  <a:srgbClr val="000099"/>
                </a:solidFill>
                <a:latin typeface="+mn-lt"/>
                <a:ea typeface="ＭＳ Ｐゴシック" pitchFamily="34" charset="-128"/>
              </a:rPr>
            </a:br>
            <a:r>
              <a:rPr lang="en-US" altLang="en-US" b="1" dirty="0" smtClean="0">
                <a:solidFill>
                  <a:srgbClr val="000099"/>
                </a:solidFill>
                <a:latin typeface="+mn-lt"/>
                <a:ea typeface="ＭＳ Ｐゴシック" pitchFamily="34" charset="-128"/>
              </a:rPr>
              <a:t>Key Facts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458200" cy="5307012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Letter of Intent (LOI) required:  </a:t>
            </a:r>
            <a:r>
              <a:rPr lang="en-US" altLang="en-US" sz="2400" b="1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December 3, 2014</a:t>
            </a:r>
          </a:p>
          <a:p>
            <a:pPr eaLnBrk="1" hangingPunct="1"/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Full proposal submission deadline: </a:t>
            </a:r>
            <a:r>
              <a:rPr lang="en-US" altLang="en-US" sz="2400" b="1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January 28, 2015</a:t>
            </a:r>
          </a:p>
          <a:p>
            <a:pPr eaLnBrk="1" hangingPunct="1"/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Awards: </a:t>
            </a:r>
            <a:r>
              <a:rPr lang="en-US" altLang="en-US" sz="2400" b="1" dirty="0" smtClean="0">
                <a:latin typeface="+mj-lt"/>
                <a:ea typeface="ＭＳ Ｐゴシック" pitchFamily="34" charset="-128"/>
              </a:rPr>
              <a:t>up to $1,000,000/3-year </a:t>
            </a:r>
            <a:r>
              <a:rPr lang="en-US" altLang="en-US" sz="2400" b="1" dirty="0" smtClean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duration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Estimated: 10 awards</a:t>
            </a:r>
          </a:p>
          <a:p>
            <a:pPr lvl="1"/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Anticipated funding: $10,000,000</a:t>
            </a:r>
          </a:p>
          <a:p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Submission restrictions:</a:t>
            </a:r>
          </a:p>
          <a:p>
            <a:pPr lvl="1"/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One (1) </a:t>
            </a:r>
            <a:r>
              <a:rPr lang="en-US" altLang="en-US" sz="2400" u="sng" dirty="0" smtClean="0">
                <a:latin typeface="+mj-lt"/>
                <a:ea typeface="ＭＳ Ｐゴシック" pitchFamily="34" charset="-128"/>
              </a:rPr>
              <a:t>submission opportunity/year</a:t>
            </a:r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 </a:t>
            </a:r>
          </a:p>
          <a:p>
            <a:pPr lvl="1"/>
            <a:r>
              <a:rPr lang="en-US" altLang="en-US" sz="2400" u="sng" dirty="0" smtClean="0">
                <a:latin typeface="+mj-lt"/>
                <a:ea typeface="ＭＳ Ｐゴシック" pitchFamily="34" charset="-128"/>
              </a:rPr>
              <a:t>Two (2) proposals per institution</a:t>
            </a:r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, each with its own LOI </a:t>
            </a:r>
            <a:endParaRPr lang="en-US" altLang="en-US" sz="2400" u="sng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sz="2400" u="sng" dirty="0" smtClean="0">
                <a:latin typeface="+mj-lt"/>
                <a:ea typeface="ＭＳ Ｐゴシック" pitchFamily="34" charset="-128"/>
              </a:rPr>
              <a:t>Principal Investigator (PI) </a:t>
            </a:r>
            <a:r>
              <a:rPr lang="en-US" altLang="en-US" sz="2400" dirty="0" smtClean="0">
                <a:latin typeface="+mj-lt"/>
                <a:ea typeface="ＭＳ Ｐゴシック" pitchFamily="34" charset="-128"/>
              </a:rPr>
              <a:t> who proposes</a:t>
            </a:r>
          </a:p>
          <a:p>
            <a:pPr lvl="2"/>
            <a:r>
              <a:rPr lang="en-US" altLang="en-US" sz="2000" dirty="0" smtClean="0">
                <a:latin typeface="+mj-lt"/>
                <a:ea typeface="ＭＳ Ｐゴシック" pitchFamily="34" charset="-128"/>
              </a:rPr>
              <a:t>Cannot be concurrently PI on an active award from PFI:BIC </a:t>
            </a:r>
          </a:p>
          <a:p>
            <a:pPr lvl="2"/>
            <a:r>
              <a:rPr lang="en-US" altLang="en-US" sz="2000" dirty="0" smtClean="0">
                <a:latin typeface="+mj-lt"/>
                <a:ea typeface="ＭＳ Ｐゴシック" pitchFamily="34" charset="-128"/>
              </a:rPr>
              <a:t>PI cannot submit both to PFI:BIC and to PFI:AIR for funding with FY 2015 funds</a:t>
            </a:r>
          </a:p>
          <a:p>
            <a:pPr lvl="1">
              <a:buFont typeface="Arial" charset="0"/>
              <a:buNone/>
            </a:pPr>
            <a:endParaRPr lang="en-US" altLang="en-US" sz="2000" dirty="0" smtClean="0">
              <a:latin typeface="+mj-lt"/>
              <a:ea typeface="ＭＳ Ｐゴシック" pitchFamily="34" charset="-128"/>
            </a:endParaRPr>
          </a:p>
          <a:p>
            <a:pPr lvl="1"/>
            <a:endParaRPr lang="en-US" altLang="en-US" sz="2000" b="1" dirty="0" smtClean="0">
              <a:latin typeface="+mj-lt"/>
              <a:ea typeface="ＭＳ Ｐゴシック" pitchFamily="34" charset="-128"/>
            </a:endParaRPr>
          </a:p>
          <a:p>
            <a:pPr lvl="1"/>
            <a:endParaRPr lang="en-US" altLang="en-US" sz="1050" dirty="0" smtClean="0">
              <a:latin typeface="+mj-lt"/>
              <a:ea typeface="ＭＳ Ｐゴシック" pitchFamily="34" charset="-128"/>
            </a:endParaRPr>
          </a:p>
          <a:p>
            <a:endParaRPr lang="en-US" altLang="en-US" sz="2000" dirty="0" smtClean="0">
              <a:latin typeface="+mj-lt"/>
              <a:ea typeface="ＭＳ Ｐゴシック" pitchFamily="34" charset="-128"/>
            </a:endParaRPr>
          </a:p>
          <a:p>
            <a:pPr lvl="1"/>
            <a:endParaRPr lang="en-US" altLang="en-US" dirty="0" smtClean="0">
              <a:latin typeface="+mj-lt"/>
              <a:ea typeface="ＭＳ Ｐゴシック" pitchFamily="34" charset="-128"/>
            </a:endParaRPr>
          </a:p>
          <a:p>
            <a:pPr lvl="1"/>
            <a:endParaRPr lang="en-US" altLang="en-US" dirty="0" smtClean="0">
              <a:latin typeface="+mj-lt"/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US" altLang="en-US" sz="2400" dirty="0" smtClean="0">
              <a:latin typeface="+mj-lt"/>
              <a:ea typeface="ＭＳ Ｐゴシック" pitchFamily="34" charset="-128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Palatino Linotype" pitchFamily="18" charset="0"/>
                <a:ea typeface="+mn-ea"/>
              </a:rPr>
              <a:t>Industrial Innovation &amp; Partners with hips</a:t>
            </a:r>
          </a:p>
        </p:txBody>
      </p:sp>
      <p:sp>
        <p:nvSpPr>
          <p:cNvPr id="8197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F5041F8-4677-465C-9A08-94EA8B76C28C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dirty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35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6"/>
          <p:cNvSpPr>
            <a:spLocks noGrp="1"/>
          </p:cNvSpPr>
          <p:nvPr>
            <p:ph type="title"/>
          </p:nvPr>
        </p:nvSpPr>
        <p:spPr>
          <a:xfrm>
            <a:off x="1447800" y="-76200"/>
            <a:ext cx="7315200" cy="1325562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99"/>
                </a:solidFill>
                <a:ea typeface="ＭＳ Ｐゴシック" pitchFamily="34" charset="-128"/>
              </a:rPr>
              <a:t>Range of Disciplines Required in Addition to those Related to the Technology</a:t>
            </a:r>
          </a:p>
        </p:txBody>
      </p:sp>
      <p:sp>
        <p:nvSpPr>
          <p:cNvPr id="11267" name="Content Placeholder 7"/>
          <p:cNvSpPr>
            <a:spLocks noGrp="1"/>
          </p:cNvSpPr>
          <p:nvPr>
            <p:ph idx="1"/>
          </p:nvPr>
        </p:nvSpPr>
        <p:spPr>
          <a:xfrm>
            <a:off x="204788" y="1219200"/>
            <a:ext cx="8482012" cy="48101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2400" b="1" dirty="0" smtClean="0">
                <a:latin typeface="+mj-lt"/>
                <a:ea typeface="ＭＳ Ｐゴシック" pitchFamily="34" charset="-128"/>
              </a:rPr>
              <a:t>(1) Systems Engineering or Engineering Design</a:t>
            </a:r>
          </a:p>
          <a:p>
            <a:pPr lvl="1"/>
            <a:r>
              <a:rPr lang="en-US" altLang="en-US" sz="2000" dirty="0" smtClean="0">
                <a:latin typeface="+mj-lt"/>
                <a:ea typeface="ＭＳ Ｐゴシック" pitchFamily="34" charset="-128"/>
              </a:rPr>
              <a:t> service system design and system integration issues</a:t>
            </a:r>
          </a:p>
          <a:p>
            <a:pPr marL="0" indent="0">
              <a:buFont typeface="Arial" charset="0"/>
              <a:buNone/>
            </a:pPr>
            <a:r>
              <a:rPr lang="en-US" altLang="en-US" sz="2400" b="1" dirty="0" smtClean="0">
                <a:latin typeface="+mj-lt"/>
                <a:ea typeface="ＭＳ Ｐゴシック" pitchFamily="34" charset="-128"/>
              </a:rPr>
              <a:t>(2) Computer Science/Information Technology </a:t>
            </a:r>
            <a:endParaRPr lang="en-US" altLang="en-US" sz="2000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sz="2000" dirty="0" smtClean="0">
                <a:latin typeface="+mj-lt"/>
                <a:ea typeface="ＭＳ Ｐゴシック" pitchFamily="34" charset="-128"/>
              </a:rPr>
              <a:t>considerations involving data transfer, communication and/or data processing needed</a:t>
            </a:r>
          </a:p>
          <a:p>
            <a:pPr marL="0" indent="0">
              <a:buFont typeface="Arial" charset="0"/>
              <a:buNone/>
            </a:pPr>
            <a:r>
              <a:rPr lang="en-US" altLang="en-US" sz="2400" b="1" dirty="0" smtClean="0">
                <a:latin typeface="+mj-lt"/>
                <a:ea typeface="ＭＳ Ｐゴシック" pitchFamily="34" charset="-128"/>
              </a:rPr>
              <a:t>(3) Human Factors/Behavioral Science/Cognitive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2400" b="1" dirty="0" smtClean="0">
                <a:latin typeface="+mj-lt"/>
                <a:ea typeface="ＭＳ Ｐゴシック" pitchFamily="34" charset="-128"/>
              </a:rPr>
              <a:t>      Engineering</a:t>
            </a:r>
            <a:endParaRPr lang="en-US" altLang="en-US" sz="2400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sz="2000" dirty="0" smtClean="0">
                <a:latin typeface="+mj-lt"/>
                <a:ea typeface="ＭＳ Ｐゴシック" pitchFamily="34" charset="-128"/>
              </a:rPr>
              <a:t>potential effects of human factors as they interact with the technology proposed based on models of human behavior/cognition</a:t>
            </a:r>
          </a:p>
          <a:p>
            <a:pPr lvl="1"/>
            <a:r>
              <a:rPr lang="en-US" altLang="en-US" sz="2000" dirty="0">
                <a:latin typeface="+mj-lt"/>
                <a:ea typeface="ＭＳ Ｐゴシック" pitchFamily="34" charset="-128"/>
              </a:rPr>
              <a:t>t</a:t>
            </a:r>
            <a:r>
              <a:rPr lang="en-US" altLang="en-US" sz="2000" dirty="0" smtClean="0">
                <a:latin typeface="+mj-lt"/>
                <a:ea typeface="ＭＳ Ｐゴシック" pitchFamily="34" charset="-128"/>
              </a:rPr>
              <a:t>hese findings will have an impact on ensuring that the design of the “smart” service system is human-centered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AD9B19-68CC-40B2-A5EF-714BB8169E00}" type="slidenum">
              <a:rPr lang="en-US" altLang="en-US" sz="12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437"/>
            <a:ext cx="8305800" cy="792163"/>
          </a:xfrm>
        </p:spPr>
        <p:txBody>
          <a:bodyPr/>
          <a:lstStyle/>
          <a:p>
            <a:r>
              <a:rPr lang="en-US" sz="3200" dirty="0" smtClean="0">
                <a:solidFill>
                  <a:srgbClr val="000099"/>
                </a:solidFill>
              </a:rPr>
              <a:t> Essential Features of the Research Plan  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400" dirty="0" smtClean="0"/>
              <a:t>Involves high degree of collaboration on research tasks </a:t>
            </a:r>
          </a:p>
          <a:p>
            <a:pPr lvl="1"/>
            <a:r>
              <a:rPr lang="en-US" sz="2400" dirty="0" smtClean="0"/>
              <a:t>primary </a:t>
            </a:r>
            <a:r>
              <a:rPr lang="en-US" sz="2400" dirty="0"/>
              <a:t>industrial </a:t>
            </a:r>
            <a:r>
              <a:rPr lang="en-US" sz="2400" dirty="0" smtClean="0"/>
              <a:t>partner(s) interacts with </a:t>
            </a:r>
            <a:r>
              <a:rPr lang="en-US" sz="2400" dirty="0"/>
              <a:t>academic </a:t>
            </a:r>
            <a:r>
              <a:rPr lang="en-US" sz="2400" dirty="0" smtClean="0"/>
              <a:t>researchers for the life of the award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ll co-PIs and senior personnel engage in meaningful tasks</a:t>
            </a:r>
          </a:p>
          <a:p>
            <a:r>
              <a:rPr lang="en-US" sz="2600" dirty="0" smtClean="0"/>
              <a:t>Key aim of the research </a:t>
            </a:r>
            <a:r>
              <a:rPr lang="en-US" sz="2600" dirty="0"/>
              <a:t>effort </a:t>
            </a:r>
            <a:r>
              <a:rPr lang="en-US" sz="2600" dirty="0" smtClean="0"/>
              <a:t>is to integrate </a:t>
            </a:r>
            <a:r>
              <a:rPr lang="en-US" sz="2600" dirty="0"/>
              <a:t>the technology into a </a:t>
            </a:r>
            <a:r>
              <a:rPr lang="en-US" sz="2600" dirty="0" smtClean="0"/>
              <a:t>specified smart service </a:t>
            </a:r>
            <a:r>
              <a:rPr lang="en-US" sz="2600" dirty="0"/>
              <a:t>system with human factors </a:t>
            </a:r>
            <a:r>
              <a:rPr lang="en-US" sz="2600" dirty="0" smtClean="0"/>
              <a:t>considerations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2AA18-7425-4E72-B903-B666BFEA8A8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93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324600" cy="792163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000099"/>
                </a:solidFill>
                <a:latin typeface="+mn-lt"/>
                <a:ea typeface="ＭＳ Ｐゴシック" pitchFamily="34" charset="-128"/>
              </a:rPr>
              <a:t>Cognizant Program Officers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945063"/>
          </a:xfrm>
        </p:spPr>
        <p:txBody>
          <a:bodyPr/>
          <a:lstStyle/>
          <a:p>
            <a:r>
              <a:rPr lang="en-US" altLang="en-US" sz="2200" dirty="0" smtClean="0">
                <a:ea typeface="ＭＳ Ｐゴシック" pitchFamily="34" charset="-128"/>
              </a:rPr>
              <a:t>Sara B. Nerlove, ENG/IIP/PFI:BIC, Program Director, telephone: (703) 292-7077, email: snerlove@nsf.gov </a:t>
            </a:r>
          </a:p>
          <a:p>
            <a:r>
              <a:rPr lang="en-US" altLang="en-US" sz="2200" dirty="0" smtClean="0">
                <a:ea typeface="ＭＳ Ｐゴシック" pitchFamily="34" charset="-128"/>
              </a:rPr>
              <a:t>Alexandra Medina-Borja, ENG/OAD, telephone: (703) 292-7557, email: amedinab@nsf.gov </a:t>
            </a:r>
          </a:p>
          <a:p>
            <a:r>
              <a:rPr lang="en-US" altLang="en-US" sz="2200" dirty="0" smtClean="0">
                <a:ea typeface="ＭＳ Ｐゴシック" pitchFamily="34" charset="-128"/>
              </a:rPr>
              <a:t>Gurdip Singh, CISE, telephone: (703) 292-8950, email: gsingh@nsf.gov </a:t>
            </a:r>
          </a:p>
          <a:p>
            <a:r>
              <a:rPr lang="en-US" altLang="en-US" sz="2200" dirty="0" smtClean="0">
                <a:ea typeface="ＭＳ Ｐゴシック" pitchFamily="34" charset="-128"/>
              </a:rPr>
              <a:t>Chris Paredis, ENG/CMMI, telephone: (703) 292-2241, email: cparedis@nsf.gov </a:t>
            </a:r>
          </a:p>
          <a:p>
            <a:r>
              <a:rPr lang="en-US" altLang="en-US" sz="2200" dirty="0" smtClean="0">
                <a:ea typeface="ＭＳ Ｐゴシック" pitchFamily="34" charset="-128"/>
              </a:rPr>
              <a:t>Leon Esterowitz, ENG/CBET, telephone: (703) 292-7942, email: lesterow@nsf.gov </a:t>
            </a:r>
          </a:p>
          <a:p>
            <a:r>
              <a:rPr lang="en-US" altLang="en-US" sz="2200" dirty="0" smtClean="0">
                <a:ea typeface="ＭＳ Ｐゴシック" pitchFamily="34" charset="-128"/>
              </a:rPr>
              <a:t>Alexander Leonessa, ENG/CBET, telephone: (703) 292-2678, email: aleoness@nsf.gov </a:t>
            </a:r>
          </a:p>
          <a:p>
            <a:endParaRPr lang="en-US" altLang="en-US" sz="2400" dirty="0" smtClean="0">
              <a:ea typeface="ＭＳ Ｐゴシック" pitchFamily="34" charset="-128"/>
            </a:endParaRPr>
          </a:p>
          <a:p>
            <a:endParaRPr lang="en-US" altLang="en-US" sz="2600" dirty="0" smtClean="0">
              <a:ea typeface="ＭＳ Ｐゴシック" pitchFamily="34" charset="-128"/>
            </a:endParaRPr>
          </a:p>
          <a:p>
            <a:pPr marL="457200" lvl="1" indent="0">
              <a:buFont typeface="Arial" charset="0"/>
              <a:buNone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2E0941-EFC1-4960-A0C8-0DD04C1819FF}" type="slidenum">
              <a:rPr lang="en-US" altLang="en-US" sz="12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33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2AA18-7425-4E72-B903-B666BFEA8A8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 descr="C:\Users\amedinab\AppData\Local\Microsoft\Windows\Temporary Internet Files\Content.IE5\GYH8LSX3\MP90039883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40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6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Template - DIS">
  <a:themeElements>
    <a:clrScheme name="PP Template - DI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 Template - 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>
          <a:defRPr sz="1200" dirty="0"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P Template - D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- DI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- DI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- DI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- DI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- DI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- DI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- DI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- DI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- DI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- DI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- DI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G template 2 fall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EDBI GCM Kick Off</Template>
  <TotalTime>5237</TotalTime>
  <Words>761</Words>
  <Application>Microsoft Macintosh PowerPoint</Application>
  <PresentationFormat>On-screen Show (4:3)</PresentationFormat>
  <Paragraphs>117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PP Template - DIS</vt:lpstr>
      <vt:lpstr>ENG template 2 fall 2014</vt:lpstr>
      <vt:lpstr>Partnerships for Innovation:   Building Innovation Capacity PFI:BIC  --“Smart” Service Systems-- </vt:lpstr>
      <vt:lpstr>NSF Directorate for Engineering (ENG)</vt:lpstr>
      <vt:lpstr>   Service Systems: Socio-Technical Configurations  </vt:lpstr>
      <vt:lpstr>What Does PFI: BIC Support?</vt:lpstr>
      <vt:lpstr>Solicitation: NSF 14-610  Key Facts</vt:lpstr>
      <vt:lpstr>Range of Disciplines Required in Addition to those Related to the Technology</vt:lpstr>
      <vt:lpstr> Essential Features of the Research Plan  </vt:lpstr>
      <vt:lpstr>Cognizant Program Officers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Partnerships for Innovation:   Building Innovation Capacity PFI:BIC  --“Smart” Service Systems--</dc:title>
  <dc:creator>amedinab</dc:creator>
  <cp:lastModifiedBy>Janice Hall</cp:lastModifiedBy>
  <cp:revision>112</cp:revision>
  <cp:lastPrinted>2014-11-18T19:25:10Z</cp:lastPrinted>
  <dcterms:created xsi:type="dcterms:W3CDTF">2014-12-08T13:59:39Z</dcterms:created>
  <dcterms:modified xsi:type="dcterms:W3CDTF">2014-12-08T14:02:51Z</dcterms:modified>
</cp:coreProperties>
</file>