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61" r:id="rId2"/>
    <p:sldId id="286" r:id="rId3"/>
    <p:sldId id="267" r:id="rId4"/>
    <p:sldId id="263" r:id="rId5"/>
    <p:sldId id="288" r:id="rId6"/>
    <p:sldId id="264" r:id="rId7"/>
    <p:sldId id="289" r:id="rId8"/>
    <p:sldId id="265" r:id="rId9"/>
    <p:sldId id="266" r:id="rId10"/>
    <p:sldId id="290" r:id="rId11"/>
    <p:sldId id="282" r:id="rId12"/>
    <p:sldId id="281" r:id="rId13"/>
    <p:sldId id="283" r:id="rId14"/>
    <p:sldId id="284" r:id="rId15"/>
    <p:sldId id="291" r:id="rId16"/>
    <p:sldId id="274" r:id="rId17"/>
    <p:sldId id="280" r:id="rId18"/>
    <p:sldId id="268" r:id="rId19"/>
    <p:sldId id="277" r:id="rId20"/>
    <p:sldId id="278" r:id="rId21"/>
    <p:sldId id="272" r:id="rId22"/>
    <p:sldId id="275" r:id="rId23"/>
    <p:sldId id="276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7937" autoAdjust="0"/>
  </p:normalViewPr>
  <p:slideViewPr>
    <p:cSldViewPr snapToGrid="0" snapToObjects="1">
      <p:cViewPr varScale="1">
        <p:scale>
          <a:sx n="125" d="100"/>
          <a:sy n="125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1C73F-2871-F646-B57A-D210015DC8E6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D3CE6-A9DE-774D-8452-A94A94503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61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D3CE6-A9DE-774D-8452-A94A945034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4480" indent="-282492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970" indent="-225994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1958" indent="-225994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3946" indent="-225994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5934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7921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9909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1897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19D775-C462-2040-B3AD-7A51FAE1EA4D}" type="slidenum">
              <a:rPr lang="en-US"/>
              <a:pPr/>
              <a:t>17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600" b="1"/>
              <a:t>Year 1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sz="1600"/>
              <a:t>There was also a lot of work on the value proposition.</a:t>
            </a:r>
          </a:p>
          <a:p>
            <a:pPr eaLnBrk="1" hangingPunct="1"/>
            <a:r>
              <a:rPr lang="en-US" sz="1600"/>
              <a:t>  When the Digital Greenhouse launched in July 1999, it was based on a business model that leveraged the region’s assets, including:</a:t>
            </a:r>
          </a:p>
          <a:p>
            <a:pPr eaLnBrk="1" hangingPunct="1"/>
            <a:endParaRPr lang="en-US" sz="1600"/>
          </a:p>
          <a:p>
            <a:pPr eaLnBrk="1" hangingPunct="1">
              <a:buFontTx/>
              <a:buChar char="•"/>
            </a:pPr>
            <a:r>
              <a:rPr lang="en-US" sz="1600"/>
              <a:t> An advantageous Business environment</a:t>
            </a:r>
          </a:p>
          <a:p>
            <a:pPr eaLnBrk="1" hangingPunct="1">
              <a:buFontTx/>
              <a:buChar char="•"/>
            </a:pPr>
            <a:r>
              <a:rPr lang="en-US" sz="1600"/>
              <a:t> a Strong base of existing technology companies</a:t>
            </a:r>
          </a:p>
          <a:p>
            <a:pPr eaLnBrk="1" hangingPunct="1">
              <a:buFontTx/>
              <a:buChar char="•"/>
            </a:pPr>
            <a:r>
              <a:rPr lang="en-US" sz="1600"/>
              <a:t> World Class Universities</a:t>
            </a:r>
          </a:p>
          <a:p>
            <a:pPr eaLnBrk="1" hangingPunct="1">
              <a:buFontTx/>
              <a:buChar char="•"/>
            </a:pPr>
            <a:r>
              <a:rPr lang="en-US" sz="1600"/>
              <a:t> And a strong history of Research &amp;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1278" y="8006108"/>
            <a:ext cx="656351" cy="3064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98" tIns="45199" rIns="90398" bIns="45199" anchor="ctr"/>
          <a:lstStyle/>
          <a:p>
            <a:pPr algn="ctr">
              <a:defRPr/>
            </a:pPr>
            <a:r>
              <a:rPr lang="en-US" dirty="0"/>
              <a:t>Page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739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00A9A8-3713-B14F-97C0-68AF60734292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BC2D8-553C-6C45-961B-96A1987B0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603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0118"/>
            <a:ext cx="4038600" cy="48860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0118"/>
            <a:ext cx="4038600" cy="48860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943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94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2824"/>
            <a:ext cx="4040188" cy="4482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1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2824"/>
            <a:ext cx="4041775" cy="4482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241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714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524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01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498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23900"/>
            <a:ext cx="8458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41529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485900"/>
            <a:ext cx="41529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52900"/>
            <a:ext cx="41529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4152900"/>
            <a:ext cx="41529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222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0236"/>
            <a:ext cx="8229600" cy="491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nsf4c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480" y="6420438"/>
            <a:ext cx="411480" cy="411480"/>
          </a:xfrm>
          <a:prstGeom prst="rect">
            <a:avLst/>
          </a:prstGeom>
        </p:spPr>
      </p:pic>
      <p:pic>
        <p:nvPicPr>
          <p:cNvPr id="5" name="Picture 4" descr="QoLT logo with text-long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217920" y="6539310"/>
            <a:ext cx="292608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639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utiger 65 Bold"/>
          <a:ea typeface="+mj-ea"/>
          <a:cs typeface="Frutiger 65 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8938" indent="-28733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4" Type="http://schemas.openxmlformats.org/officeDocument/2006/relationships/oleObject" Target="../embeddings/oleObject2.bin"/><Relationship Id="rId15" Type="http://schemas.openxmlformats.org/officeDocument/2006/relationships/hyperlink" Target="http://pittsburghchamber.com/PRA.cfm" TargetMode="External"/><Relationship Id="rId16" Type="http://schemas.openxmlformats.org/officeDocument/2006/relationships/image" Target="../media/image56.png"/><Relationship Id="rId17" Type="http://schemas.openxmlformats.org/officeDocument/2006/relationships/image" Target="../media/image57.jpe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50" Type="http://schemas.openxmlformats.org/officeDocument/2006/relationships/image" Target="../media/image87.jpeg"/><Relationship Id="rId51" Type="http://schemas.openxmlformats.org/officeDocument/2006/relationships/image" Target="../media/image88.jpeg"/><Relationship Id="rId52" Type="http://schemas.openxmlformats.org/officeDocument/2006/relationships/image" Target="../media/image89.png"/><Relationship Id="rId53" Type="http://schemas.openxmlformats.org/officeDocument/2006/relationships/image" Target="../media/image90.png"/><Relationship Id="rId54" Type="http://schemas.openxmlformats.org/officeDocument/2006/relationships/image" Target="../media/image91.jpeg"/><Relationship Id="rId55" Type="http://schemas.openxmlformats.org/officeDocument/2006/relationships/image" Target="../media/image92.jpeg"/><Relationship Id="rId56" Type="http://schemas.openxmlformats.org/officeDocument/2006/relationships/image" Target="../media/image93.jpeg"/><Relationship Id="rId57" Type="http://schemas.openxmlformats.org/officeDocument/2006/relationships/image" Target="../media/image94.jpeg"/><Relationship Id="rId40" Type="http://schemas.openxmlformats.org/officeDocument/2006/relationships/image" Target="../media/image77.jpeg"/><Relationship Id="rId41" Type="http://schemas.openxmlformats.org/officeDocument/2006/relationships/image" Target="../media/image78.emf"/><Relationship Id="rId42" Type="http://schemas.openxmlformats.org/officeDocument/2006/relationships/image" Target="../media/image79.jpeg"/><Relationship Id="rId43" Type="http://schemas.openxmlformats.org/officeDocument/2006/relationships/image" Target="../media/image80.jpeg"/><Relationship Id="rId44" Type="http://schemas.openxmlformats.org/officeDocument/2006/relationships/image" Target="../media/image81.png"/><Relationship Id="rId45" Type="http://schemas.openxmlformats.org/officeDocument/2006/relationships/image" Target="../media/image82.jpeg"/><Relationship Id="rId46" Type="http://schemas.openxmlformats.org/officeDocument/2006/relationships/image" Target="../media/image83.jpeg"/><Relationship Id="rId47" Type="http://schemas.openxmlformats.org/officeDocument/2006/relationships/image" Target="../media/image84.jpeg"/><Relationship Id="rId48" Type="http://schemas.openxmlformats.org/officeDocument/2006/relationships/image" Target="../media/image85.jpeg"/><Relationship Id="rId49" Type="http://schemas.openxmlformats.org/officeDocument/2006/relationships/image" Target="../media/image8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37.jpeg"/><Relationship Id="rId4" Type="http://schemas.openxmlformats.org/officeDocument/2006/relationships/image" Target="../media/image51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Relationship Id="rId7" Type="http://schemas.openxmlformats.org/officeDocument/2006/relationships/image" Target="../media/image41.png"/><Relationship Id="rId8" Type="http://schemas.openxmlformats.org/officeDocument/2006/relationships/image" Target="../media/image52.png"/><Relationship Id="rId9" Type="http://schemas.openxmlformats.org/officeDocument/2006/relationships/hyperlink" Target="http://www.innovationworks.org/" TargetMode="External"/><Relationship Id="rId30" Type="http://schemas.openxmlformats.org/officeDocument/2006/relationships/image" Target="../media/image69.png"/><Relationship Id="rId31" Type="http://schemas.openxmlformats.org/officeDocument/2006/relationships/hyperlink" Target="http://www.bridgesemi.com/" TargetMode="External"/><Relationship Id="rId32" Type="http://schemas.openxmlformats.org/officeDocument/2006/relationships/image" Target="../media/image70.png"/><Relationship Id="rId33" Type="http://schemas.openxmlformats.org/officeDocument/2006/relationships/image" Target="../media/image71.png"/><Relationship Id="rId34" Type="http://schemas.openxmlformats.org/officeDocument/2006/relationships/image" Target="../media/image72.png"/><Relationship Id="rId35" Type="http://schemas.openxmlformats.org/officeDocument/2006/relationships/image" Target="../media/image73.png"/><Relationship Id="rId36" Type="http://schemas.openxmlformats.org/officeDocument/2006/relationships/image" Target="../media/image74.jpeg"/><Relationship Id="rId37" Type="http://schemas.openxmlformats.org/officeDocument/2006/relationships/image" Target="../media/image75.jpeg"/><Relationship Id="rId38" Type="http://schemas.openxmlformats.org/officeDocument/2006/relationships/image" Target="../media/image76.png"/><Relationship Id="rId39" Type="http://schemas.openxmlformats.org/officeDocument/2006/relationships/oleObject" Target="../embeddings/oleObject4.bin"/><Relationship Id="rId20" Type="http://schemas.openxmlformats.org/officeDocument/2006/relationships/image" Target="../media/image60.jpeg"/><Relationship Id="rId21" Type="http://schemas.openxmlformats.org/officeDocument/2006/relationships/image" Target="../media/image61.jpe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Relationship Id="rId25" Type="http://schemas.openxmlformats.org/officeDocument/2006/relationships/image" Target="../media/image65.png"/><Relationship Id="rId26" Type="http://schemas.openxmlformats.org/officeDocument/2006/relationships/image" Target="../media/image66.png"/><Relationship Id="rId27" Type="http://schemas.openxmlformats.org/officeDocument/2006/relationships/image" Target="../media/image67.png"/><Relationship Id="rId28" Type="http://schemas.openxmlformats.org/officeDocument/2006/relationships/image" Target="../media/image68.png"/><Relationship Id="rId29" Type="http://schemas.openxmlformats.org/officeDocument/2006/relationships/oleObject" Target="../embeddings/oleObject3.bin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hyperlink" Target="http://www.catalystconnection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intel.com/" TargetMode="External"/><Relationship Id="rId12" Type="http://schemas.openxmlformats.org/officeDocument/2006/relationships/hyperlink" Target="http://research.microsoft.com/en-us/default.aspx" TargetMode="External"/><Relationship Id="rId13" Type="http://schemas.openxmlformats.org/officeDocument/2006/relationships/hyperlink" Target="http://www.nec-labs.com/" TargetMode="External"/><Relationship Id="rId14" Type="http://schemas.openxmlformats.org/officeDocument/2006/relationships/hyperlink" Target="http://www.netapp.com/" TargetMode="External"/><Relationship Id="rId15" Type="http://schemas.openxmlformats.org/officeDocument/2006/relationships/hyperlink" Target="http://www.oracle.com/" TargetMode="External"/><Relationship Id="rId16" Type="http://schemas.openxmlformats.org/officeDocument/2006/relationships/hyperlink" Target="http://www.sisa.samsung.com/" TargetMode="External"/><Relationship Id="rId17" Type="http://schemas.openxmlformats.org/officeDocument/2006/relationships/hyperlink" Target="http://www.seagate.com/" TargetMode="External"/><Relationship Id="rId18" Type="http://schemas.openxmlformats.org/officeDocument/2006/relationships/hyperlink" Target="http://www.symantec.com/index.htm" TargetMode="External"/><Relationship Id="rId19" Type="http://schemas.openxmlformats.org/officeDocument/2006/relationships/hyperlink" Target="http://www.wdc.com/en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tifio.com/" TargetMode="External"/><Relationship Id="rId3" Type="http://schemas.openxmlformats.org/officeDocument/2006/relationships/hyperlink" Target="http://www.apc.com/" TargetMode="External"/><Relationship Id="rId4" Type="http://schemas.openxmlformats.org/officeDocument/2006/relationships/hyperlink" Target="http://www.emc.com/" TargetMode="External"/><Relationship Id="rId5" Type="http://schemas.openxmlformats.org/officeDocument/2006/relationships/hyperlink" Target="http://www.new.facebook.com/" TargetMode="External"/><Relationship Id="rId6" Type="http://schemas.openxmlformats.org/officeDocument/2006/relationships/hyperlink" Target="http://www.fusionio.com/" TargetMode="External"/><Relationship Id="rId7" Type="http://schemas.openxmlformats.org/officeDocument/2006/relationships/hyperlink" Target="http://www.google.com/" TargetMode="External"/><Relationship Id="rId8" Type="http://schemas.openxmlformats.org/officeDocument/2006/relationships/hyperlink" Target="http://www.hpl.hp.com/" TargetMode="External"/><Relationship Id="rId9" Type="http://schemas.openxmlformats.org/officeDocument/2006/relationships/hyperlink" Target="http://www.hitachi.com/" TargetMode="External"/><Relationship Id="rId10" Type="http://schemas.openxmlformats.org/officeDocument/2006/relationships/hyperlink" Target="http://www.huawei.com/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20" Type="http://schemas.openxmlformats.org/officeDocument/2006/relationships/image" Target="../media/image21.png"/><Relationship Id="rId21" Type="http://schemas.openxmlformats.org/officeDocument/2006/relationships/image" Target="../media/image22.jpeg"/><Relationship Id="rId22" Type="http://schemas.openxmlformats.org/officeDocument/2006/relationships/image" Target="../media/image23.jpeg"/><Relationship Id="rId23" Type="http://schemas.openxmlformats.org/officeDocument/2006/relationships/image" Target="../media/image24.jpe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jpe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2" Type="http://schemas.openxmlformats.org/officeDocument/2006/relationships/image" Target="../media/image13.gif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gif"/><Relationship Id="rId16" Type="http://schemas.openxmlformats.org/officeDocument/2006/relationships/image" Target="../media/image17.gif"/><Relationship Id="rId17" Type="http://schemas.openxmlformats.org/officeDocument/2006/relationships/image" Target="../media/image18.gif"/><Relationship Id="rId18" Type="http://schemas.openxmlformats.org/officeDocument/2006/relationships/image" Target="../media/image19.jpeg"/><Relationship Id="rId19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emf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gif"/><Relationship Id="rId7" Type="http://schemas.openxmlformats.org/officeDocument/2006/relationships/image" Target="../media/image8.jpeg"/><Relationship Id="rId8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Models of Industrial Relations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Dan Siewiorek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Carnegie Mellon 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November 2014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78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Traditional Industrial Consortium of established companies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Start-up companies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Industrial Laboratories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State/Academic Partnerships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Academic/Industrial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912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221163"/>
          </a:xfrm>
        </p:spPr>
        <p:txBody>
          <a:bodyPr/>
          <a:lstStyle/>
          <a:p>
            <a:r>
              <a:rPr lang="en-US" dirty="0" smtClean="0"/>
              <a:t>PITA is a Commonwealth of Pennsylvania-funded economic development program.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PITA brings companies and university faculty/students together to create and maintain jobs in PA. </a:t>
            </a: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E49C"/>
          </a:solidFill>
          <a:ln w="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990600"/>
            <a:ext cx="69342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000" b="1" i="1" dirty="0"/>
              <a:t>A </a:t>
            </a:r>
            <a:r>
              <a:rPr lang="en-US" sz="1000" b="1" i="1" dirty="0" smtClean="0"/>
              <a:t>Commonwealth-University-Industry Partnership </a:t>
            </a:r>
            <a:r>
              <a:rPr lang="en-US" sz="1000" b="1" i="1" dirty="0"/>
              <a:t>for Economic Development through Research, Technology, and Education.</a:t>
            </a:r>
          </a:p>
        </p:txBody>
      </p:sp>
      <p:pic>
        <p:nvPicPr>
          <p:cNvPr id="13" name="Picture 9" descr="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270492"/>
            <a:ext cx="1525633" cy="6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199" y="664193"/>
            <a:ext cx="7268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PENNSYLVANIA INFRASTRUCTURE TECHNOLOGY ALLIANCE</a:t>
            </a:r>
            <a:endParaRPr lang="en-US" dirty="0"/>
          </a:p>
        </p:txBody>
      </p:sp>
      <p:pic>
        <p:nvPicPr>
          <p:cNvPr id="10" name="Picture 6" descr="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485" y="195645"/>
            <a:ext cx="472957" cy="43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300" y="325026"/>
            <a:ext cx="1103566" cy="2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725" y="303716"/>
            <a:ext cx="1164875" cy="2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72361" y="270492"/>
            <a:ext cx="1204638" cy="3738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69857" y="266832"/>
            <a:ext cx="620770" cy="403957"/>
          </a:xfrm>
          <a:prstGeom prst="rect">
            <a:avLst/>
          </a:prstGeom>
        </p:spPr>
      </p:pic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522659" y="990600"/>
            <a:ext cx="1089912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1" dirty="0" smtClean="0"/>
              <a:t>www.pitapa.org</a:t>
            </a:r>
            <a:endParaRPr lang="en-US" sz="1000" b="1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D3C6-C86F-475C-A1E8-5E219916FB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43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E49C"/>
          </a:solidFill>
          <a:ln w="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9" descr="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67" y="318117"/>
            <a:ext cx="1525633" cy="6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PITA unites the expertise at Carnegie Mellon/LU with the capabilities and needs of PA companies to develop solutions to PA infrastructure problems:</a:t>
            </a:r>
          </a:p>
          <a:p>
            <a:pPr lvl="1"/>
            <a:r>
              <a:rPr lang="en-US" dirty="0" smtClean="0"/>
              <a:t>Transportation Systems</a:t>
            </a:r>
          </a:p>
          <a:p>
            <a:pPr lvl="1"/>
            <a:r>
              <a:rPr lang="en-US" dirty="0" smtClean="0"/>
              <a:t>Telecommunications and Information Technology</a:t>
            </a:r>
          </a:p>
          <a:p>
            <a:pPr lvl="1"/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Water Systems</a:t>
            </a:r>
          </a:p>
          <a:p>
            <a:pPr lvl="1"/>
            <a:r>
              <a:rPr lang="en-US" dirty="0" smtClean="0"/>
              <a:t>Energy &amp; Environment</a:t>
            </a:r>
          </a:p>
          <a:p>
            <a:pPr lvl="1"/>
            <a:r>
              <a:rPr lang="en-US" dirty="0" smtClean="0"/>
              <a:t>Public Health &amp; Medicine</a:t>
            </a:r>
          </a:p>
          <a:p>
            <a:pPr lvl="1"/>
            <a:r>
              <a:rPr lang="en-US" dirty="0" smtClean="0"/>
              <a:t>Hazard Mitigation &amp; Disaster Recovery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D3C6-C86F-475C-A1E8-5E219916FB0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6444733"/>
            <a:ext cx="72687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www.pitapa.org - PENNSYLVANIA INFRASTRUCTURE TECHNOLOGY ALLIANCE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2209800" y="381000"/>
            <a:ext cx="5580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Technical </a:t>
            </a:r>
            <a:r>
              <a:rPr lang="en-US" sz="4800" dirty="0"/>
              <a:t>F</a:t>
            </a:r>
            <a:r>
              <a:rPr lang="en-US" sz="4800" dirty="0" smtClean="0"/>
              <a:t>ocus Areas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8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Project must support PITA goals</a:t>
            </a:r>
          </a:p>
          <a:p>
            <a:pPr lvl="1"/>
            <a:r>
              <a:rPr lang="en-US" dirty="0" smtClean="0"/>
              <a:t>Technology Development</a:t>
            </a:r>
          </a:p>
          <a:p>
            <a:pPr lvl="1"/>
            <a:r>
              <a:rPr lang="en-US" dirty="0" smtClean="0"/>
              <a:t>Education and Outreach</a:t>
            </a:r>
          </a:p>
          <a:p>
            <a:r>
              <a:rPr lang="en-US" dirty="0" smtClean="0"/>
              <a:t>Project is lead by faculty at Carnegie Mellon University or Lehigh University</a:t>
            </a:r>
          </a:p>
          <a:p>
            <a:r>
              <a:rPr lang="en-US" dirty="0" smtClean="0"/>
              <a:t>Project partner includes Pennsylvania-based company that contributes through either:</a:t>
            </a:r>
          </a:p>
          <a:p>
            <a:pPr lvl="1"/>
            <a:r>
              <a:rPr lang="en-US" dirty="0" smtClean="0"/>
              <a:t>Direct financial support</a:t>
            </a:r>
          </a:p>
          <a:p>
            <a:pPr lvl="1"/>
            <a:r>
              <a:rPr lang="en-US" dirty="0" smtClean="0"/>
              <a:t>In-kind support (through material donation, equipment usage, technical guidance etc.)</a:t>
            </a:r>
          </a:p>
          <a:p>
            <a:r>
              <a:rPr lang="en-US" dirty="0" smtClean="0"/>
              <a:t>Project must have $2 of leveraged funding for every $1 of PITA funding</a:t>
            </a:r>
          </a:p>
          <a:p>
            <a:r>
              <a:rPr lang="en-US" dirty="0" smtClean="0"/>
              <a:t>Graduate student participates in project, enabling collaboration with PA industry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D3C6-C86F-475C-A1E8-5E219916FB0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E49C"/>
          </a:solidFill>
          <a:ln w="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9" descr="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67" y="318117"/>
            <a:ext cx="1525633" cy="6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09800" y="381000"/>
            <a:ext cx="3798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Typical Project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9144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6444733"/>
            <a:ext cx="72687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www.pitapa.org - PENNSYLVANIA INFRASTRUCTURE TECHNOLOGY ALLIANCE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55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year history</a:t>
            </a:r>
          </a:p>
          <a:p>
            <a:r>
              <a:rPr lang="en-US" dirty="0" smtClean="0"/>
              <a:t>Nearly 1,000 projects with over 350 PA Companies</a:t>
            </a:r>
          </a:p>
          <a:p>
            <a:r>
              <a:rPr lang="en-US" dirty="0" smtClean="0"/>
              <a:t>Over 1,600 students and 350 faculty</a:t>
            </a:r>
          </a:p>
          <a:p>
            <a:r>
              <a:rPr lang="en-US" dirty="0" smtClean="0"/>
              <a:t>11 new company start-ups with PITA support</a:t>
            </a:r>
          </a:p>
          <a:p>
            <a:r>
              <a:rPr lang="en-US" dirty="0" smtClean="0"/>
              <a:t>$166 million economic impact to 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D3C6-C86F-475C-A1E8-5E219916FB0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E49C"/>
          </a:solidFill>
          <a:ln w="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9" descr="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67" y="318117"/>
            <a:ext cx="1525633" cy="6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09800" y="381000"/>
            <a:ext cx="46061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Accomplishments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9144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6444733"/>
            <a:ext cx="72687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www.pitapa.org - PENNSYLVANIA INFRASTRUCTURE TECHNOLOGY ALLIANCE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111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Traditional Industrial Consortium of established companies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Start-up companies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Industrial Laboratories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State/Academic Partnerships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Academic/Industrial Partnerships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965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161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0733"/>
            <a:ext cx="8229600" cy="606891"/>
          </a:xfrm>
        </p:spPr>
        <p:txBody>
          <a:bodyPr/>
          <a:lstStyle/>
          <a:p>
            <a:r>
              <a:rPr lang="en-US" dirty="0"/>
              <a:t>PDG Overview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0774"/>
            <a:ext cx="8229600" cy="49159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 Not-for-Profit, Economic Development Initiative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PDG Mission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Create jobs related to chip design and embedded system development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Technology Focus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System on Chip (</a:t>
            </a:r>
            <a:r>
              <a:rPr lang="en-US" sz="1800" dirty="0" err="1"/>
              <a:t>SoC</a:t>
            </a:r>
            <a:r>
              <a:rPr lang="en-US" sz="1800" dirty="0"/>
              <a:t>), VLSI, and all related technologies</a:t>
            </a:r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Market Focus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Multimedia and networking applications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762" t="41681" r="6067"/>
          <a:stretch>
            <a:fillRect/>
          </a:stretch>
        </p:blipFill>
        <p:spPr bwMode="auto">
          <a:xfrm>
            <a:off x="1143000" y="3657600"/>
            <a:ext cx="314960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8309" name="Group 5"/>
          <p:cNvGrpSpPr>
            <a:grpSpLocks/>
          </p:cNvGrpSpPr>
          <p:nvPr/>
        </p:nvGrpSpPr>
        <p:grpSpPr bwMode="auto">
          <a:xfrm>
            <a:off x="5207000" y="4094163"/>
            <a:ext cx="528638" cy="512762"/>
            <a:chOff x="3138" y="2172"/>
            <a:chExt cx="1272" cy="1309"/>
          </a:xfrm>
        </p:grpSpPr>
        <p:sp>
          <p:nvSpPr>
            <p:cNvPr id="98310" name="Rectangle 6"/>
            <p:cNvSpPr>
              <a:spLocks noChangeArrowheads="1"/>
            </p:cNvSpPr>
            <p:nvPr/>
          </p:nvSpPr>
          <p:spPr bwMode="auto">
            <a:xfrm>
              <a:off x="3138" y="2172"/>
              <a:ext cx="1272" cy="13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83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235"/>
              <a:ext cx="1174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312" name="AutoShape 8"/>
          <p:cNvSpPr>
            <a:spLocks noChangeArrowheads="1"/>
          </p:cNvSpPr>
          <p:nvPr/>
        </p:nvSpPr>
        <p:spPr bwMode="auto">
          <a:xfrm rot="19001">
            <a:off x="4321175" y="4191000"/>
            <a:ext cx="763588" cy="5921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D073"/>
              </a:gs>
              <a:gs pos="100000">
                <a:srgbClr val="FFD073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5803900" y="4044950"/>
            <a:ext cx="19415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12713" indent="-1127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600" b="1">
                <a:latin typeface="Arial Narrow" charset="0"/>
              </a:rPr>
              <a:t> Processor(s)</a:t>
            </a:r>
          </a:p>
          <a:p>
            <a:pPr>
              <a:buFontTx/>
              <a:buChar char="•"/>
            </a:pPr>
            <a:r>
              <a:rPr lang="en-US" sz="1600" b="1">
                <a:latin typeface="Arial Narrow" charset="0"/>
              </a:rPr>
              <a:t> Memory</a:t>
            </a:r>
          </a:p>
          <a:p>
            <a:pPr>
              <a:buFontTx/>
              <a:buChar char="•"/>
            </a:pPr>
            <a:r>
              <a:rPr lang="en-US" sz="1600" b="1">
                <a:latin typeface="Arial Narrow" charset="0"/>
              </a:rPr>
              <a:t> Communication</a:t>
            </a:r>
          </a:p>
          <a:p>
            <a:pPr>
              <a:buFontTx/>
              <a:buChar char="•"/>
            </a:pPr>
            <a:r>
              <a:rPr lang="en-US" sz="1600" b="1">
                <a:latin typeface="Arial Narrow" charset="0"/>
              </a:rPr>
              <a:t> Analog Interface</a:t>
            </a:r>
          </a:p>
          <a:p>
            <a:pPr>
              <a:buFontTx/>
              <a:buChar char="•"/>
            </a:pPr>
            <a:r>
              <a:rPr lang="en-US" sz="1600" b="1">
                <a:latin typeface="Arial Narrow" charset="0"/>
              </a:rPr>
              <a:t> Embedded Software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3955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ChangeArrowheads="1"/>
          </p:cNvSpPr>
          <p:nvPr/>
        </p:nvSpPr>
        <p:spPr bwMode="auto">
          <a:xfrm>
            <a:off x="277813" y="311150"/>
            <a:ext cx="8575675" cy="612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328733" y="400705"/>
            <a:ext cx="8172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383903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383903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383903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383903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383903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83903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83903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83903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83903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DAD3AE"/>
                </a:solidFill>
                <a:latin typeface="Meiryo" charset="0"/>
                <a:ea typeface="Meiryo" charset="0"/>
                <a:cs typeface="LilyUPC" charset="0"/>
              </a:rPr>
              <a:t>Digital Greenhouse – </a:t>
            </a:r>
            <a:r>
              <a:rPr lang="en-US" sz="2800" dirty="0">
                <a:solidFill>
                  <a:srgbClr val="DAD3AE"/>
                </a:solidFill>
                <a:latin typeface="Meiryo" charset="0"/>
                <a:ea typeface="Meiryo" charset="0"/>
                <a:cs typeface="LilyUPC" charset="0"/>
              </a:rPr>
              <a:t>V</a:t>
            </a:r>
            <a:r>
              <a:rPr lang="en-US" sz="2400" dirty="0">
                <a:solidFill>
                  <a:srgbClr val="DAD3AE"/>
                </a:solidFill>
                <a:latin typeface="Meiryo" charset="0"/>
                <a:ea typeface="Meiryo" charset="0"/>
                <a:cs typeface="LilyUPC" charset="0"/>
              </a:rPr>
              <a:t>ALUE</a:t>
            </a:r>
            <a:r>
              <a:rPr lang="en-US" sz="2800" dirty="0">
                <a:solidFill>
                  <a:srgbClr val="DAD3AE"/>
                </a:solidFill>
                <a:latin typeface="Meiryo" charset="0"/>
                <a:ea typeface="Meiryo" charset="0"/>
                <a:cs typeface="LilyUPC" charset="0"/>
              </a:rPr>
              <a:t> P</a:t>
            </a:r>
            <a:r>
              <a:rPr lang="en-US" sz="2400" dirty="0">
                <a:solidFill>
                  <a:srgbClr val="DAD3AE"/>
                </a:solidFill>
                <a:latin typeface="Meiryo" charset="0"/>
                <a:ea typeface="Meiryo" charset="0"/>
                <a:cs typeface="LilyUPC" charset="0"/>
              </a:rPr>
              <a:t>ROPOSITION</a:t>
            </a:r>
            <a:endParaRPr lang="en-US" sz="2800" dirty="0">
              <a:solidFill>
                <a:srgbClr val="DAD3AE"/>
              </a:solidFill>
              <a:latin typeface="Meiryo" charset="0"/>
              <a:ea typeface="Meiryo" charset="0"/>
              <a:cs typeface="LilyUPC" charset="0"/>
            </a:endParaRP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773113" y="1247775"/>
          <a:ext cx="7620000" cy="4948238"/>
        </p:xfrm>
        <a:graphic>
          <a:graphicData uri="http://schemas.openxmlformats.org/presentationml/2006/ole">
            <p:oleObj spid="_x0000_s18439" name="Clip" r:id="rId4" imgW="4587875" imgH="3665538" progId="">
              <p:embed/>
            </p:oleObj>
          </a:graphicData>
        </a:graphic>
      </p:graphicFrame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1995488" y="5340350"/>
            <a:ext cx="4459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Arial Narrow" charset="0"/>
              </a:rPr>
              <a:t>Business Environment</a:t>
            </a:r>
          </a:p>
          <a:p>
            <a:pPr algn="ctr"/>
            <a:r>
              <a:rPr lang="en-US" sz="1400">
                <a:latin typeface="Arial Narrow" charset="0"/>
              </a:rPr>
              <a:t>15+ Japanese owned companies in the region, with over 8,000 jobs; Within 500 mile radius of 50% of U.S. retail sales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1985963" y="4324350"/>
            <a:ext cx="4468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Arial Narrow" charset="0"/>
              </a:rPr>
              <a:t>Technology</a:t>
            </a:r>
          </a:p>
          <a:p>
            <a:pPr algn="ctr"/>
            <a:r>
              <a:rPr lang="en-US" sz="1400">
                <a:latin typeface="Arial Narrow" charset="0"/>
              </a:rPr>
              <a:t>300+ software firms (&gt;10,000 Employees)</a:t>
            </a:r>
          </a:p>
          <a:p>
            <a:pPr algn="ctr"/>
            <a:r>
              <a:rPr lang="en-US" sz="1400">
                <a:latin typeface="Arial Narrow" charset="0"/>
              </a:rPr>
              <a:t>Engineering firms &gt;30,000 Employees</a:t>
            </a:r>
            <a:endParaRPr lang="en-US" sz="140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3262313" y="3421063"/>
            <a:ext cx="203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Narrow" charset="0"/>
              </a:rPr>
              <a:t>Renowned Universities</a:t>
            </a:r>
            <a:endParaRPr lang="en-US">
              <a:solidFill>
                <a:srgbClr val="FFFF00"/>
              </a:solidFill>
              <a:latin typeface="Arial Narrow" charset="0"/>
            </a:endParaRPr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3798888" y="2319338"/>
            <a:ext cx="939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Narrow" charset="0"/>
              </a:rPr>
              <a:t>Research</a:t>
            </a:r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2860675" y="2551113"/>
            <a:ext cx="236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en-US" sz="1400">
                <a:latin typeface="Arial Narrow" charset="0"/>
              </a:rPr>
              <a:t>3rd in $ U.S. </a:t>
            </a:r>
          </a:p>
          <a:p>
            <a:pPr lvl="1" algn="ctr"/>
            <a:r>
              <a:rPr lang="en-US" sz="1400">
                <a:latin typeface="Arial Narrow" charset="0"/>
              </a:rPr>
              <a:t>with 39 centers</a:t>
            </a:r>
            <a:endParaRPr lang="en-US" sz="140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auto">
          <a:xfrm>
            <a:off x="2995613" y="3663950"/>
            <a:ext cx="2560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 Narrow" charset="0"/>
              </a:rPr>
              <a:t>1,100 EE, CE &amp; CS graduates/year</a:t>
            </a:r>
            <a:endParaRPr lang="en-US" sz="1400">
              <a:solidFill>
                <a:schemeClr val="tx1"/>
              </a:solidFill>
              <a:latin typeface="Arial Narrow" charset="0"/>
            </a:endParaRPr>
          </a:p>
        </p:txBody>
      </p:sp>
      <p:grpSp>
        <p:nvGrpSpPr>
          <p:cNvPr id="32779" name="Group 14"/>
          <p:cNvGrpSpPr>
            <a:grpSpLocks/>
          </p:cNvGrpSpPr>
          <p:nvPr/>
        </p:nvGrpSpPr>
        <p:grpSpPr bwMode="auto">
          <a:xfrm>
            <a:off x="6731000" y="1541463"/>
            <a:ext cx="1527175" cy="292100"/>
            <a:chOff x="779" y="3694"/>
            <a:chExt cx="1325" cy="249"/>
          </a:xfrm>
        </p:grpSpPr>
        <p:sp>
          <p:nvSpPr>
            <p:cNvPr id="32786" name="AutoShape 15"/>
            <p:cNvSpPr>
              <a:spLocks noChangeArrowheads="1"/>
            </p:cNvSpPr>
            <p:nvPr/>
          </p:nvSpPr>
          <p:spPr bwMode="auto">
            <a:xfrm>
              <a:off x="779" y="3694"/>
              <a:ext cx="1325" cy="24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>
              <a:outerShdw blurRad="63500" dist="71842" dir="81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32787" name="Picture 1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" y="3728"/>
              <a:ext cx="123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80" name="Picture 17" descr="D:\PDC project\psu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3963" y="1943100"/>
            <a:ext cx="11239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8" descr="D:\PDC project\Pitt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163" y="1955800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2" name="Group 19"/>
          <p:cNvGrpSpPr>
            <a:grpSpLocks/>
          </p:cNvGrpSpPr>
          <p:nvPr/>
        </p:nvGrpSpPr>
        <p:grpSpPr bwMode="auto">
          <a:xfrm>
            <a:off x="808038" y="1638300"/>
            <a:ext cx="1636712" cy="858838"/>
            <a:chOff x="515" y="922"/>
            <a:chExt cx="5085" cy="2630"/>
          </a:xfrm>
        </p:grpSpPr>
        <p:sp>
          <p:nvSpPr>
            <p:cNvPr id="32784" name="Freeform 20"/>
            <p:cNvSpPr>
              <a:spLocks/>
            </p:cNvSpPr>
            <p:nvPr/>
          </p:nvSpPr>
          <p:spPr bwMode="auto">
            <a:xfrm>
              <a:off x="515" y="922"/>
              <a:ext cx="5085" cy="2630"/>
            </a:xfrm>
            <a:custGeom>
              <a:avLst/>
              <a:gdLst>
                <a:gd name="T0" fmla="*/ 0 w 5136"/>
                <a:gd name="T1" fmla="*/ 432 h 3168"/>
                <a:gd name="T2" fmla="*/ 816 w 5136"/>
                <a:gd name="T3" fmla="*/ 0 h 3168"/>
                <a:gd name="T4" fmla="*/ 816 w 5136"/>
                <a:gd name="T5" fmla="*/ 384 h 3168"/>
                <a:gd name="T6" fmla="*/ 4560 w 5136"/>
                <a:gd name="T7" fmla="*/ 384 h 3168"/>
                <a:gd name="T8" fmla="*/ 4608 w 5136"/>
                <a:gd name="T9" fmla="*/ 432 h 3168"/>
                <a:gd name="T10" fmla="*/ 4608 w 5136"/>
                <a:gd name="T11" fmla="*/ 480 h 3168"/>
                <a:gd name="T12" fmla="*/ 4608 w 5136"/>
                <a:gd name="T13" fmla="*/ 528 h 3168"/>
                <a:gd name="T14" fmla="*/ 4656 w 5136"/>
                <a:gd name="T15" fmla="*/ 576 h 3168"/>
                <a:gd name="T16" fmla="*/ 4704 w 5136"/>
                <a:gd name="T17" fmla="*/ 576 h 3168"/>
                <a:gd name="T18" fmla="*/ 4752 w 5136"/>
                <a:gd name="T19" fmla="*/ 624 h 3168"/>
                <a:gd name="T20" fmla="*/ 4752 w 5136"/>
                <a:gd name="T21" fmla="*/ 672 h 3168"/>
                <a:gd name="T22" fmla="*/ 4800 w 5136"/>
                <a:gd name="T23" fmla="*/ 768 h 3168"/>
                <a:gd name="T24" fmla="*/ 4800 w 5136"/>
                <a:gd name="T25" fmla="*/ 816 h 3168"/>
                <a:gd name="T26" fmla="*/ 4800 w 5136"/>
                <a:gd name="T27" fmla="*/ 912 h 3168"/>
                <a:gd name="T28" fmla="*/ 4848 w 5136"/>
                <a:gd name="T29" fmla="*/ 1008 h 3168"/>
                <a:gd name="T30" fmla="*/ 4896 w 5136"/>
                <a:gd name="T31" fmla="*/ 1008 h 3168"/>
                <a:gd name="T32" fmla="*/ 4992 w 5136"/>
                <a:gd name="T33" fmla="*/ 1056 h 3168"/>
                <a:gd name="T34" fmla="*/ 5088 w 5136"/>
                <a:gd name="T35" fmla="*/ 1104 h 3168"/>
                <a:gd name="T36" fmla="*/ 5088 w 5136"/>
                <a:gd name="T37" fmla="*/ 1152 h 3168"/>
                <a:gd name="T38" fmla="*/ 5088 w 5136"/>
                <a:gd name="T39" fmla="*/ 1200 h 3168"/>
                <a:gd name="T40" fmla="*/ 4992 w 5136"/>
                <a:gd name="T41" fmla="*/ 1296 h 3168"/>
                <a:gd name="T42" fmla="*/ 4944 w 5136"/>
                <a:gd name="T43" fmla="*/ 1344 h 3168"/>
                <a:gd name="T44" fmla="*/ 4944 w 5136"/>
                <a:gd name="T45" fmla="*/ 1440 h 3168"/>
                <a:gd name="T46" fmla="*/ 4848 w 5136"/>
                <a:gd name="T47" fmla="*/ 1488 h 3168"/>
                <a:gd name="T48" fmla="*/ 4800 w 5136"/>
                <a:gd name="T49" fmla="*/ 1584 h 3168"/>
                <a:gd name="T50" fmla="*/ 4704 w 5136"/>
                <a:gd name="T51" fmla="*/ 1632 h 3168"/>
                <a:gd name="T52" fmla="*/ 4800 w 5136"/>
                <a:gd name="T53" fmla="*/ 1776 h 3168"/>
                <a:gd name="T54" fmla="*/ 4704 w 5136"/>
                <a:gd name="T55" fmla="*/ 1872 h 3168"/>
                <a:gd name="T56" fmla="*/ 4656 w 5136"/>
                <a:gd name="T57" fmla="*/ 1920 h 3168"/>
                <a:gd name="T58" fmla="*/ 4656 w 5136"/>
                <a:gd name="T59" fmla="*/ 2064 h 3168"/>
                <a:gd name="T60" fmla="*/ 4944 w 5136"/>
                <a:gd name="T61" fmla="*/ 2304 h 3168"/>
                <a:gd name="T62" fmla="*/ 4992 w 5136"/>
                <a:gd name="T63" fmla="*/ 2400 h 3168"/>
                <a:gd name="T64" fmla="*/ 5136 w 5136"/>
                <a:gd name="T65" fmla="*/ 2496 h 3168"/>
                <a:gd name="T66" fmla="*/ 5136 w 5136"/>
                <a:gd name="T67" fmla="*/ 2640 h 3168"/>
                <a:gd name="T68" fmla="*/ 5088 w 5136"/>
                <a:gd name="T69" fmla="*/ 2688 h 3168"/>
                <a:gd name="T70" fmla="*/ 4944 w 5136"/>
                <a:gd name="T71" fmla="*/ 2736 h 3168"/>
                <a:gd name="T72" fmla="*/ 4848 w 5136"/>
                <a:gd name="T73" fmla="*/ 2832 h 3168"/>
                <a:gd name="T74" fmla="*/ 4800 w 5136"/>
                <a:gd name="T75" fmla="*/ 2832 h 3168"/>
                <a:gd name="T76" fmla="*/ 4752 w 5136"/>
                <a:gd name="T77" fmla="*/ 2880 h 3168"/>
                <a:gd name="T78" fmla="*/ 4752 w 5136"/>
                <a:gd name="T79" fmla="*/ 2976 h 3168"/>
                <a:gd name="T80" fmla="*/ 4704 w 5136"/>
                <a:gd name="T81" fmla="*/ 2976 h 3168"/>
                <a:gd name="T82" fmla="*/ 4608 w 5136"/>
                <a:gd name="T83" fmla="*/ 2976 h 3168"/>
                <a:gd name="T84" fmla="*/ 4560 w 5136"/>
                <a:gd name="T85" fmla="*/ 3024 h 3168"/>
                <a:gd name="T86" fmla="*/ 4560 w 5136"/>
                <a:gd name="T87" fmla="*/ 3072 h 3168"/>
                <a:gd name="T88" fmla="*/ 4464 w 5136"/>
                <a:gd name="T89" fmla="*/ 3072 h 3168"/>
                <a:gd name="T90" fmla="*/ 4368 w 5136"/>
                <a:gd name="T91" fmla="*/ 3024 h 3168"/>
                <a:gd name="T92" fmla="*/ 4272 w 5136"/>
                <a:gd name="T93" fmla="*/ 3024 h 3168"/>
                <a:gd name="T94" fmla="*/ 4176 w 5136"/>
                <a:gd name="T95" fmla="*/ 3072 h 3168"/>
                <a:gd name="T96" fmla="*/ 4176 w 5136"/>
                <a:gd name="T97" fmla="*/ 3120 h 3168"/>
                <a:gd name="T98" fmla="*/ 4176 w 5136"/>
                <a:gd name="T99" fmla="*/ 3168 h 3168"/>
                <a:gd name="T100" fmla="*/ 0 w 5136"/>
                <a:gd name="T101" fmla="*/ 3168 h 3168"/>
                <a:gd name="T102" fmla="*/ 0 w 5136"/>
                <a:gd name="T103" fmla="*/ 432 h 3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36" h="3168">
                  <a:moveTo>
                    <a:pt x="0" y="432"/>
                  </a:moveTo>
                  <a:lnTo>
                    <a:pt x="816" y="0"/>
                  </a:lnTo>
                  <a:lnTo>
                    <a:pt x="816" y="384"/>
                  </a:lnTo>
                  <a:lnTo>
                    <a:pt x="4560" y="384"/>
                  </a:lnTo>
                  <a:lnTo>
                    <a:pt x="4608" y="432"/>
                  </a:lnTo>
                  <a:lnTo>
                    <a:pt x="4608" y="480"/>
                  </a:lnTo>
                  <a:lnTo>
                    <a:pt x="4608" y="528"/>
                  </a:lnTo>
                  <a:lnTo>
                    <a:pt x="4656" y="576"/>
                  </a:lnTo>
                  <a:lnTo>
                    <a:pt x="4704" y="576"/>
                  </a:lnTo>
                  <a:lnTo>
                    <a:pt x="4752" y="624"/>
                  </a:lnTo>
                  <a:lnTo>
                    <a:pt x="4752" y="672"/>
                  </a:lnTo>
                  <a:lnTo>
                    <a:pt x="4800" y="768"/>
                  </a:lnTo>
                  <a:lnTo>
                    <a:pt x="4800" y="816"/>
                  </a:lnTo>
                  <a:lnTo>
                    <a:pt x="4800" y="912"/>
                  </a:lnTo>
                  <a:lnTo>
                    <a:pt x="4848" y="1008"/>
                  </a:lnTo>
                  <a:lnTo>
                    <a:pt x="4896" y="1008"/>
                  </a:lnTo>
                  <a:lnTo>
                    <a:pt x="4992" y="1056"/>
                  </a:lnTo>
                  <a:lnTo>
                    <a:pt x="5088" y="1104"/>
                  </a:lnTo>
                  <a:lnTo>
                    <a:pt x="5088" y="1152"/>
                  </a:lnTo>
                  <a:lnTo>
                    <a:pt x="5088" y="1200"/>
                  </a:lnTo>
                  <a:lnTo>
                    <a:pt x="4992" y="1296"/>
                  </a:lnTo>
                  <a:lnTo>
                    <a:pt x="4944" y="1344"/>
                  </a:lnTo>
                  <a:lnTo>
                    <a:pt x="4944" y="1440"/>
                  </a:lnTo>
                  <a:lnTo>
                    <a:pt x="4848" y="1488"/>
                  </a:lnTo>
                  <a:lnTo>
                    <a:pt x="4800" y="1584"/>
                  </a:lnTo>
                  <a:lnTo>
                    <a:pt x="4704" y="1632"/>
                  </a:lnTo>
                  <a:lnTo>
                    <a:pt x="4800" y="1776"/>
                  </a:lnTo>
                  <a:lnTo>
                    <a:pt x="4704" y="1872"/>
                  </a:lnTo>
                  <a:lnTo>
                    <a:pt x="4656" y="1920"/>
                  </a:lnTo>
                  <a:lnTo>
                    <a:pt x="4656" y="2064"/>
                  </a:lnTo>
                  <a:lnTo>
                    <a:pt x="4944" y="2304"/>
                  </a:lnTo>
                  <a:lnTo>
                    <a:pt x="4992" y="2400"/>
                  </a:lnTo>
                  <a:lnTo>
                    <a:pt x="5136" y="2496"/>
                  </a:lnTo>
                  <a:lnTo>
                    <a:pt x="5136" y="2640"/>
                  </a:lnTo>
                  <a:lnTo>
                    <a:pt x="5088" y="2688"/>
                  </a:lnTo>
                  <a:lnTo>
                    <a:pt x="4944" y="2736"/>
                  </a:lnTo>
                  <a:lnTo>
                    <a:pt x="4848" y="2832"/>
                  </a:lnTo>
                  <a:lnTo>
                    <a:pt x="4800" y="2832"/>
                  </a:lnTo>
                  <a:lnTo>
                    <a:pt x="4752" y="2880"/>
                  </a:lnTo>
                  <a:lnTo>
                    <a:pt x="4752" y="2976"/>
                  </a:lnTo>
                  <a:lnTo>
                    <a:pt x="4704" y="2976"/>
                  </a:lnTo>
                  <a:lnTo>
                    <a:pt x="4608" y="2976"/>
                  </a:lnTo>
                  <a:lnTo>
                    <a:pt x="4560" y="3024"/>
                  </a:lnTo>
                  <a:lnTo>
                    <a:pt x="4560" y="3072"/>
                  </a:lnTo>
                  <a:lnTo>
                    <a:pt x="4464" y="3072"/>
                  </a:lnTo>
                  <a:lnTo>
                    <a:pt x="4368" y="3024"/>
                  </a:lnTo>
                  <a:lnTo>
                    <a:pt x="4272" y="3024"/>
                  </a:lnTo>
                  <a:lnTo>
                    <a:pt x="4176" y="3072"/>
                  </a:lnTo>
                  <a:lnTo>
                    <a:pt x="4176" y="3120"/>
                  </a:lnTo>
                  <a:lnTo>
                    <a:pt x="4176" y="3168"/>
                  </a:lnTo>
                  <a:lnTo>
                    <a:pt x="0" y="3168"/>
                  </a:lnTo>
                  <a:lnTo>
                    <a:pt x="0" y="432"/>
                  </a:lnTo>
                  <a:close/>
                </a:path>
              </a:pathLst>
            </a:custGeom>
            <a:gradFill rotWithShape="0">
              <a:gsLst>
                <a:gs pos="0">
                  <a:srgbClr val="18472F"/>
                </a:gs>
                <a:gs pos="100000">
                  <a:srgbClr val="339966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DDDDDD"/>
              </a:outerShdw>
            </a:effectLst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85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" y="2385"/>
              <a:ext cx="952" cy="91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DDDDDD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pic>
        <p:nvPicPr>
          <p:cNvPr id="3278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2041525"/>
            <a:ext cx="1206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960194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07B65-CE73-3E4B-9FBC-65F43D5C70F1}" type="slidenum">
              <a:rPr lang="en-US"/>
              <a:pPr/>
              <a:t>18</a:t>
            </a:fld>
            <a:endParaRPr lang="en-US" sz="140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Pittsburgh Digital Greenhouse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761431"/>
            <a:ext cx="8509000" cy="4724400"/>
          </a:xfrm>
          <a:noFill/>
          <a:ln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tabLst>
                <a:tab pos="3886200" algn="l"/>
              </a:tabLst>
            </a:pPr>
            <a:r>
              <a:rPr lang="en-US" dirty="0"/>
              <a:t>The Pittsburgh Digital Greenhouse is a Cooperative Initiative by Government, Universities &amp; Industry to Establish Southwestern Pennsylvania as a World Leader in the </a:t>
            </a:r>
            <a:r>
              <a:rPr lang="en-US" u="sng" dirty="0"/>
              <a:t>Digital Video</a:t>
            </a:r>
            <a:r>
              <a:rPr lang="en-US" dirty="0"/>
              <a:t> and </a:t>
            </a:r>
            <a:r>
              <a:rPr lang="en-US" u="sng" dirty="0"/>
              <a:t>Digital Networking</a:t>
            </a:r>
            <a:r>
              <a:rPr lang="en-US" dirty="0"/>
              <a:t> Markets </a:t>
            </a:r>
          </a:p>
        </p:txBody>
      </p:sp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2794000" y="3754438"/>
            <a:ext cx="4406900" cy="2620962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39608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630238" y="4000500"/>
            <a:ext cx="129029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i="1" u="sng" dirty="0">
                <a:latin typeface="Arial" charset="0"/>
              </a:rPr>
              <a:t>Year 2003+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4615815" y="3384550"/>
            <a:ext cx="777557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000" dirty="0">
                <a:latin typeface="Arial" charset="0"/>
              </a:rPr>
              <a:t>Mobile</a:t>
            </a:r>
          </a:p>
          <a:p>
            <a:pPr algn="ctr"/>
            <a:r>
              <a:rPr lang="en-US" sz="1000" dirty="0" err="1">
                <a:latin typeface="Arial" charset="0"/>
              </a:rPr>
              <a:t>Infotronics</a:t>
            </a:r>
            <a:endParaRPr lang="en-US" sz="1000" dirty="0">
              <a:latin typeface="Arial" charset="0"/>
            </a:endParaRPr>
          </a:p>
        </p:txBody>
      </p:sp>
      <p:grpSp>
        <p:nvGrpSpPr>
          <p:cNvPr id="158727" name="Group 7"/>
          <p:cNvGrpSpPr>
            <a:grpSpLocks/>
          </p:cNvGrpSpPr>
          <p:nvPr/>
        </p:nvGrpSpPr>
        <p:grpSpPr bwMode="auto">
          <a:xfrm>
            <a:off x="2547938" y="3790950"/>
            <a:ext cx="884237" cy="404813"/>
            <a:chOff x="1435" y="1344"/>
            <a:chExt cx="557" cy="255"/>
          </a:xfrm>
        </p:grpSpPr>
        <p:sp>
          <p:nvSpPr>
            <p:cNvPr id="158728" name="Rectangle 8"/>
            <p:cNvSpPr>
              <a:spLocks noChangeArrowheads="1"/>
            </p:cNvSpPr>
            <p:nvPr/>
          </p:nvSpPr>
          <p:spPr bwMode="auto">
            <a:xfrm>
              <a:off x="1497" y="1344"/>
              <a:ext cx="41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 dirty="0">
                  <a:latin typeface="Arial" charset="0"/>
                </a:rPr>
                <a:t>Network</a:t>
              </a:r>
            </a:p>
          </p:txBody>
        </p:sp>
        <p:sp>
          <p:nvSpPr>
            <p:cNvPr id="158729" name="Rectangle 9"/>
            <p:cNvSpPr>
              <a:spLocks noChangeArrowheads="1"/>
            </p:cNvSpPr>
            <p:nvPr/>
          </p:nvSpPr>
          <p:spPr bwMode="auto">
            <a:xfrm>
              <a:off x="1435" y="1443"/>
              <a:ext cx="55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 dirty="0">
                  <a:latin typeface="Arial" charset="0"/>
                </a:rPr>
                <a:t>Connectivity</a:t>
              </a:r>
            </a:p>
          </p:txBody>
        </p:sp>
      </p:grpSp>
      <p:grpSp>
        <p:nvGrpSpPr>
          <p:cNvPr id="158730" name="Group 10"/>
          <p:cNvGrpSpPr>
            <a:grpSpLocks/>
          </p:cNvGrpSpPr>
          <p:nvPr/>
        </p:nvGrpSpPr>
        <p:grpSpPr bwMode="auto">
          <a:xfrm>
            <a:off x="6475417" y="3756025"/>
            <a:ext cx="849313" cy="404813"/>
            <a:chOff x="4222" y="1344"/>
            <a:chExt cx="535" cy="255"/>
          </a:xfrm>
        </p:grpSpPr>
        <p:sp>
          <p:nvSpPr>
            <p:cNvPr id="158731" name="Rectangle 11"/>
            <p:cNvSpPr>
              <a:spLocks noChangeArrowheads="1"/>
            </p:cNvSpPr>
            <p:nvPr/>
          </p:nvSpPr>
          <p:spPr bwMode="auto">
            <a:xfrm>
              <a:off x="4222" y="1344"/>
              <a:ext cx="53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Multi-media</a:t>
              </a:r>
            </a:p>
          </p:txBody>
        </p:sp>
        <p:sp>
          <p:nvSpPr>
            <p:cNvPr id="158732" name="Rectangle 12"/>
            <p:cNvSpPr>
              <a:spLocks noChangeArrowheads="1"/>
            </p:cNvSpPr>
            <p:nvPr/>
          </p:nvSpPr>
          <p:spPr bwMode="auto">
            <a:xfrm>
              <a:off x="4225" y="1443"/>
              <a:ext cx="52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 dirty="0">
                  <a:latin typeface="Arial" charset="0"/>
                </a:rPr>
                <a:t>Information</a:t>
              </a:r>
            </a:p>
          </p:txBody>
        </p:sp>
      </p:grp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-103188" y="6015875"/>
            <a:ext cx="1852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/>
            <a:r>
              <a:rPr lang="en-US" sz="1600" i="1" u="sng" dirty="0">
                <a:latin typeface="Arial" charset="0"/>
              </a:rPr>
              <a:t>Southwestern PA Today</a:t>
            </a:r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617538" y="5237163"/>
            <a:ext cx="117046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i="1" u="sng" dirty="0">
                <a:latin typeface="Arial" charset="0"/>
              </a:rPr>
              <a:t>Year 2000</a:t>
            </a:r>
          </a:p>
        </p:txBody>
      </p:sp>
      <p:grpSp>
        <p:nvGrpSpPr>
          <p:cNvPr id="158735" name="Group 15"/>
          <p:cNvGrpSpPr>
            <a:grpSpLocks/>
          </p:cNvGrpSpPr>
          <p:nvPr/>
        </p:nvGrpSpPr>
        <p:grpSpPr bwMode="auto">
          <a:xfrm>
            <a:off x="1828800" y="5145088"/>
            <a:ext cx="6234113" cy="1408112"/>
            <a:chOff x="1152" y="3161"/>
            <a:chExt cx="3927" cy="967"/>
          </a:xfrm>
        </p:grpSpPr>
        <p:sp>
          <p:nvSpPr>
            <p:cNvPr id="158736" name="Freeform 16"/>
            <p:cNvSpPr>
              <a:spLocks/>
            </p:cNvSpPr>
            <p:nvPr/>
          </p:nvSpPr>
          <p:spPr bwMode="auto">
            <a:xfrm>
              <a:off x="1152" y="3824"/>
              <a:ext cx="3927" cy="77"/>
            </a:xfrm>
            <a:custGeom>
              <a:avLst/>
              <a:gdLst>
                <a:gd name="T0" fmla="*/ 0 w 3927"/>
                <a:gd name="T1" fmla="*/ 0 h 77"/>
                <a:gd name="T2" fmla="*/ 3926 w 3927"/>
                <a:gd name="T3" fmla="*/ 0 h 77"/>
                <a:gd name="T4" fmla="*/ 3926 w 3927"/>
                <a:gd name="T5" fmla="*/ 76 h 77"/>
                <a:gd name="T6" fmla="*/ 0 w 3927"/>
                <a:gd name="T7" fmla="*/ 76 h 77"/>
                <a:gd name="T8" fmla="*/ 0 w 3927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77">
                  <a:moveTo>
                    <a:pt x="0" y="0"/>
                  </a:moveTo>
                  <a:lnTo>
                    <a:pt x="3926" y="0"/>
                  </a:lnTo>
                  <a:lnTo>
                    <a:pt x="3926" y="76"/>
                  </a:lnTo>
                  <a:lnTo>
                    <a:pt x="0" y="7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rgbClr val="FF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7" name="Freeform 17"/>
            <p:cNvSpPr>
              <a:spLocks/>
            </p:cNvSpPr>
            <p:nvPr/>
          </p:nvSpPr>
          <p:spPr bwMode="auto">
            <a:xfrm>
              <a:off x="1152" y="3900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8" name="Freeform 18"/>
            <p:cNvSpPr>
              <a:spLocks/>
            </p:cNvSpPr>
            <p:nvPr/>
          </p:nvSpPr>
          <p:spPr bwMode="auto">
            <a:xfrm>
              <a:off x="1152" y="3904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9" name="Freeform 19"/>
            <p:cNvSpPr>
              <a:spLocks/>
            </p:cNvSpPr>
            <p:nvPr/>
          </p:nvSpPr>
          <p:spPr bwMode="auto">
            <a:xfrm>
              <a:off x="1152" y="3909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0" name="Freeform 20"/>
            <p:cNvSpPr>
              <a:spLocks/>
            </p:cNvSpPr>
            <p:nvPr/>
          </p:nvSpPr>
          <p:spPr bwMode="auto">
            <a:xfrm>
              <a:off x="1152" y="3913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1" name="Freeform 21"/>
            <p:cNvSpPr>
              <a:spLocks/>
            </p:cNvSpPr>
            <p:nvPr/>
          </p:nvSpPr>
          <p:spPr bwMode="auto">
            <a:xfrm>
              <a:off x="1152" y="3917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6F6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2" name="Freeform 22"/>
            <p:cNvSpPr>
              <a:spLocks/>
            </p:cNvSpPr>
            <p:nvPr/>
          </p:nvSpPr>
          <p:spPr bwMode="auto">
            <a:xfrm>
              <a:off x="1152" y="3922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3" name="Freeform 23"/>
            <p:cNvSpPr>
              <a:spLocks/>
            </p:cNvSpPr>
            <p:nvPr/>
          </p:nvSpPr>
          <p:spPr bwMode="auto">
            <a:xfrm>
              <a:off x="1152" y="3926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4" name="Freeform 24"/>
            <p:cNvSpPr>
              <a:spLocks/>
            </p:cNvSpPr>
            <p:nvPr/>
          </p:nvSpPr>
          <p:spPr bwMode="auto">
            <a:xfrm>
              <a:off x="1152" y="3931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5" name="Freeform 25"/>
            <p:cNvSpPr>
              <a:spLocks/>
            </p:cNvSpPr>
            <p:nvPr/>
          </p:nvSpPr>
          <p:spPr bwMode="auto">
            <a:xfrm>
              <a:off x="1152" y="3935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6" name="Freeform 26"/>
            <p:cNvSpPr>
              <a:spLocks/>
            </p:cNvSpPr>
            <p:nvPr/>
          </p:nvSpPr>
          <p:spPr bwMode="auto">
            <a:xfrm>
              <a:off x="1152" y="3940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CEC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7" name="Freeform 27"/>
            <p:cNvSpPr>
              <a:spLocks/>
            </p:cNvSpPr>
            <p:nvPr/>
          </p:nvSpPr>
          <p:spPr bwMode="auto">
            <a:xfrm>
              <a:off x="1152" y="3944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8" name="Freeform 28"/>
            <p:cNvSpPr>
              <a:spLocks/>
            </p:cNvSpPr>
            <p:nvPr/>
          </p:nvSpPr>
          <p:spPr bwMode="auto">
            <a:xfrm>
              <a:off x="1152" y="3948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9" name="Freeform 29"/>
            <p:cNvSpPr>
              <a:spLocks/>
            </p:cNvSpPr>
            <p:nvPr/>
          </p:nvSpPr>
          <p:spPr bwMode="auto">
            <a:xfrm>
              <a:off x="1152" y="3953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0" name="Freeform 30"/>
            <p:cNvSpPr>
              <a:spLocks/>
            </p:cNvSpPr>
            <p:nvPr/>
          </p:nvSpPr>
          <p:spPr bwMode="auto">
            <a:xfrm>
              <a:off x="1152" y="3957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1" name="Freeform 31"/>
            <p:cNvSpPr>
              <a:spLocks/>
            </p:cNvSpPr>
            <p:nvPr/>
          </p:nvSpPr>
          <p:spPr bwMode="auto">
            <a:xfrm>
              <a:off x="1152" y="3961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2" name="Freeform 32"/>
            <p:cNvSpPr>
              <a:spLocks/>
            </p:cNvSpPr>
            <p:nvPr/>
          </p:nvSpPr>
          <p:spPr bwMode="auto">
            <a:xfrm>
              <a:off x="1152" y="3966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0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3" name="Freeform 33"/>
            <p:cNvSpPr>
              <a:spLocks/>
            </p:cNvSpPr>
            <p:nvPr/>
          </p:nvSpPr>
          <p:spPr bwMode="auto">
            <a:xfrm>
              <a:off x="1152" y="3970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4" name="Freeform 34"/>
            <p:cNvSpPr>
              <a:spLocks/>
            </p:cNvSpPr>
            <p:nvPr/>
          </p:nvSpPr>
          <p:spPr bwMode="auto">
            <a:xfrm>
              <a:off x="1152" y="3974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CDCD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5" name="Freeform 35"/>
            <p:cNvSpPr>
              <a:spLocks/>
            </p:cNvSpPr>
            <p:nvPr/>
          </p:nvSpPr>
          <p:spPr bwMode="auto">
            <a:xfrm>
              <a:off x="1152" y="3979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6" name="Freeform 36"/>
            <p:cNvSpPr>
              <a:spLocks/>
            </p:cNvSpPr>
            <p:nvPr/>
          </p:nvSpPr>
          <p:spPr bwMode="auto">
            <a:xfrm>
              <a:off x="1152" y="3984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7" name="Freeform 37"/>
            <p:cNvSpPr>
              <a:spLocks/>
            </p:cNvSpPr>
            <p:nvPr/>
          </p:nvSpPr>
          <p:spPr bwMode="auto">
            <a:xfrm>
              <a:off x="1152" y="3988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6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8" name="Freeform 38"/>
            <p:cNvSpPr>
              <a:spLocks/>
            </p:cNvSpPr>
            <p:nvPr/>
          </p:nvSpPr>
          <p:spPr bwMode="auto">
            <a:xfrm>
              <a:off x="1152" y="3992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4D4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9" name="Freeform 39"/>
            <p:cNvSpPr>
              <a:spLocks/>
            </p:cNvSpPr>
            <p:nvPr/>
          </p:nvSpPr>
          <p:spPr bwMode="auto">
            <a:xfrm>
              <a:off x="1152" y="3997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2D2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0" name="Freeform 40"/>
            <p:cNvSpPr>
              <a:spLocks/>
            </p:cNvSpPr>
            <p:nvPr/>
          </p:nvSpPr>
          <p:spPr bwMode="auto">
            <a:xfrm>
              <a:off x="1152" y="4001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1" name="Freeform 41"/>
            <p:cNvSpPr>
              <a:spLocks/>
            </p:cNvSpPr>
            <p:nvPr/>
          </p:nvSpPr>
          <p:spPr bwMode="auto">
            <a:xfrm>
              <a:off x="1152" y="4005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2" name="Freeform 42"/>
            <p:cNvSpPr>
              <a:spLocks/>
            </p:cNvSpPr>
            <p:nvPr/>
          </p:nvSpPr>
          <p:spPr bwMode="auto">
            <a:xfrm>
              <a:off x="1152" y="4010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3" name="Freeform 43"/>
            <p:cNvSpPr>
              <a:spLocks/>
            </p:cNvSpPr>
            <p:nvPr/>
          </p:nvSpPr>
          <p:spPr bwMode="auto">
            <a:xfrm>
              <a:off x="1152" y="4014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4" name="Freeform 44"/>
            <p:cNvSpPr>
              <a:spLocks/>
            </p:cNvSpPr>
            <p:nvPr/>
          </p:nvSpPr>
          <p:spPr bwMode="auto">
            <a:xfrm>
              <a:off x="1152" y="4018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8C8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5" name="Freeform 45"/>
            <p:cNvSpPr>
              <a:spLocks/>
            </p:cNvSpPr>
            <p:nvPr/>
          </p:nvSpPr>
          <p:spPr bwMode="auto">
            <a:xfrm>
              <a:off x="1152" y="4023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6C6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6" name="Freeform 46"/>
            <p:cNvSpPr>
              <a:spLocks/>
            </p:cNvSpPr>
            <p:nvPr/>
          </p:nvSpPr>
          <p:spPr bwMode="auto">
            <a:xfrm>
              <a:off x="1152" y="4027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7" name="Freeform 47"/>
            <p:cNvSpPr>
              <a:spLocks/>
            </p:cNvSpPr>
            <p:nvPr/>
          </p:nvSpPr>
          <p:spPr bwMode="auto">
            <a:xfrm>
              <a:off x="1152" y="4031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8" name="Freeform 48"/>
            <p:cNvSpPr>
              <a:spLocks/>
            </p:cNvSpPr>
            <p:nvPr/>
          </p:nvSpPr>
          <p:spPr bwMode="auto">
            <a:xfrm>
              <a:off x="1152" y="4036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9" name="Freeform 49"/>
            <p:cNvSpPr>
              <a:spLocks/>
            </p:cNvSpPr>
            <p:nvPr/>
          </p:nvSpPr>
          <p:spPr bwMode="auto">
            <a:xfrm>
              <a:off x="1152" y="4041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EB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0" name="Freeform 50"/>
            <p:cNvSpPr>
              <a:spLocks/>
            </p:cNvSpPr>
            <p:nvPr/>
          </p:nvSpPr>
          <p:spPr bwMode="auto">
            <a:xfrm>
              <a:off x="1152" y="4045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CBC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1" name="Freeform 51"/>
            <p:cNvSpPr>
              <a:spLocks/>
            </p:cNvSpPr>
            <p:nvPr/>
          </p:nvSpPr>
          <p:spPr bwMode="auto">
            <a:xfrm>
              <a:off x="1152" y="4049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ABA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2" name="Freeform 52"/>
            <p:cNvSpPr>
              <a:spLocks/>
            </p:cNvSpPr>
            <p:nvPr/>
          </p:nvSpPr>
          <p:spPr bwMode="auto">
            <a:xfrm>
              <a:off x="1152" y="4054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8B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3" name="Freeform 53"/>
            <p:cNvSpPr>
              <a:spLocks/>
            </p:cNvSpPr>
            <p:nvPr/>
          </p:nvSpPr>
          <p:spPr bwMode="auto">
            <a:xfrm>
              <a:off x="1152" y="4058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6B6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4" name="Freeform 54"/>
            <p:cNvSpPr>
              <a:spLocks/>
            </p:cNvSpPr>
            <p:nvPr/>
          </p:nvSpPr>
          <p:spPr bwMode="auto">
            <a:xfrm>
              <a:off x="1152" y="4062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4B4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5" name="Freeform 55"/>
            <p:cNvSpPr>
              <a:spLocks/>
            </p:cNvSpPr>
            <p:nvPr/>
          </p:nvSpPr>
          <p:spPr bwMode="auto">
            <a:xfrm>
              <a:off x="1152" y="4067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6" name="Freeform 56"/>
            <p:cNvSpPr>
              <a:spLocks/>
            </p:cNvSpPr>
            <p:nvPr/>
          </p:nvSpPr>
          <p:spPr bwMode="auto">
            <a:xfrm>
              <a:off x="1152" y="4071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0B0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7" name="Freeform 57"/>
            <p:cNvSpPr>
              <a:spLocks/>
            </p:cNvSpPr>
            <p:nvPr/>
          </p:nvSpPr>
          <p:spPr bwMode="auto">
            <a:xfrm>
              <a:off x="1152" y="4075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EAE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8" name="Freeform 58"/>
            <p:cNvSpPr>
              <a:spLocks/>
            </p:cNvSpPr>
            <p:nvPr/>
          </p:nvSpPr>
          <p:spPr bwMode="auto">
            <a:xfrm>
              <a:off x="1152" y="4080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CAC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9" name="Freeform 59"/>
            <p:cNvSpPr>
              <a:spLocks/>
            </p:cNvSpPr>
            <p:nvPr/>
          </p:nvSpPr>
          <p:spPr bwMode="auto">
            <a:xfrm>
              <a:off x="1152" y="4084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AAA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0" name="Freeform 60"/>
            <p:cNvSpPr>
              <a:spLocks/>
            </p:cNvSpPr>
            <p:nvPr/>
          </p:nvSpPr>
          <p:spPr bwMode="auto">
            <a:xfrm>
              <a:off x="1152" y="4089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8A8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1" name="Freeform 61"/>
            <p:cNvSpPr>
              <a:spLocks/>
            </p:cNvSpPr>
            <p:nvPr/>
          </p:nvSpPr>
          <p:spPr bwMode="auto">
            <a:xfrm>
              <a:off x="1152" y="4093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2" name="Freeform 62"/>
            <p:cNvSpPr>
              <a:spLocks/>
            </p:cNvSpPr>
            <p:nvPr/>
          </p:nvSpPr>
          <p:spPr bwMode="auto">
            <a:xfrm>
              <a:off x="1152" y="4098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3" name="Freeform 63"/>
            <p:cNvSpPr>
              <a:spLocks/>
            </p:cNvSpPr>
            <p:nvPr/>
          </p:nvSpPr>
          <p:spPr bwMode="auto">
            <a:xfrm>
              <a:off x="1152" y="4102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2A2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4" name="Freeform 64"/>
            <p:cNvSpPr>
              <a:spLocks/>
            </p:cNvSpPr>
            <p:nvPr/>
          </p:nvSpPr>
          <p:spPr bwMode="auto">
            <a:xfrm>
              <a:off x="1152" y="4106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0A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5" name="Freeform 65"/>
            <p:cNvSpPr>
              <a:spLocks/>
            </p:cNvSpPr>
            <p:nvPr/>
          </p:nvSpPr>
          <p:spPr bwMode="auto">
            <a:xfrm>
              <a:off x="1152" y="4111"/>
              <a:ext cx="3927" cy="17"/>
            </a:xfrm>
            <a:custGeom>
              <a:avLst/>
              <a:gdLst>
                <a:gd name="T0" fmla="*/ 0 w 3927"/>
                <a:gd name="T1" fmla="*/ 0 h 17"/>
                <a:gd name="T2" fmla="*/ 3926 w 3927"/>
                <a:gd name="T3" fmla="*/ 0 h 17"/>
                <a:gd name="T4" fmla="*/ 3926 w 3927"/>
                <a:gd name="T5" fmla="*/ 16 h 17"/>
                <a:gd name="T6" fmla="*/ 0 w 3927"/>
                <a:gd name="T7" fmla="*/ 16 h 17"/>
                <a:gd name="T8" fmla="*/ 0 w 39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7" h="17">
                  <a:moveTo>
                    <a:pt x="0" y="0"/>
                  </a:moveTo>
                  <a:lnTo>
                    <a:pt x="3926" y="0"/>
                  </a:lnTo>
                  <a:lnTo>
                    <a:pt x="392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6" name="Rectangle 66"/>
            <p:cNvSpPr>
              <a:spLocks noChangeArrowheads="1"/>
            </p:cNvSpPr>
            <p:nvPr/>
          </p:nvSpPr>
          <p:spPr bwMode="auto">
            <a:xfrm>
              <a:off x="1156" y="3828"/>
              <a:ext cx="3918" cy="28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87" name="Rectangle 67"/>
            <p:cNvSpPr>
              <a:spLocks noChangeArrowheads="1"/>
            </p:cNvSpPr>
            <p:nvPr/>
          </p:nvSpPr>
          <p:spPr bwMode="auto">
            <a:xfrm>
              <a:off x="1327" y="3878"/>
              <a:ext cx="30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Network Protocol, Design Automation, Software</a:t>
              </a:r>
            </a:p>
          </p:txBody>
        </p:sp>
        <p:sp>
          <p:nvSpPr>
            <p:cNvPr id="158788" name="Freeform 68"/>
            <p:cNvSpPr>
              <a:spLocks/>
            </p:cNvSpPr>
            <p:nvPr/>
          </p:nvSpPr>
          <p:spPr bwMode="auto">
            <a:xfrm>
              <a:off x="1470" y="3493"/>
              <a:ext cx="1646" cy="87"/>
            </a:xfrm>
            <a:custGeom>
              <a:avLst/>
              <a:gdLst>
                <a:gd name="T0" fmla="*/ 0 w 1646"/>
                <a:gd name="T1" fmla="*/ 0 h 87"/>
                <a:gd name="T2" fmla="*/ 1645 w 1646"/>
                <a:gd name="T3" fmla="*/ 0 h 87"/>
                <a:gd name="T4" fmla="*/ 1645 w 1646"/>
                <a:gd name="T5" fmla="*/ 86 h 87"/>
                <a:gd name="T6" fmla="*/ 0 w 1646"/>
                <a:gd name="T7" fmla="*/ 86 h 87"/>
                <a:gd name="T8" fmla="*/ 0 w 1646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87">
                  <a:moveTo>
                    <a:pt x="0" y="0"/>
                  </a:moveTo>
                  <a:lnTo>
                    <a:pt x="1645" y="0"/>
                  </a:lnTo>
                  <a:lnTo>
                    <a:pt x="1645" y="86"/>
                  </a:lnTo>
                  <a:lnTo>
                    <a:pt x="0" y="8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9" name="Freeform 69"/>
            <p:cNvSpPr>
              <a:spLocks/>
            </p:cNvSpPr>
            <p:nvPr/>
          </p:nvSpPr>
          <p:spPr bwMode="auto">
            <a:xfrm>
              <a:off x="1470" y="357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0" name="Freeform 70"/>
            <p:cNvSpPr>
              <a:spLocks/>
            </p:cNvSpPr>
            <p:nvPr/>
          </p:nvSpPr>
          <p:spPr bwMode="auto">
            <a:xfrm>
              <a:off x="1470" y="3584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1" name="Freeform 71"/>
            <p:cNvSpPr>
              <a:spLocks/>
            </p:cNvSpPr>
            <p:nvPr/>
          </p:nvSpPr>
          <p:spPr bwMode="auto">
            <a:xfrm>
              <a:off x="1470" y="358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2" name="Freeform 72"/>
            <p:cNvSpPr>
              <a:spLocks/>
            </p:cNvSpPr>
            <p:nvPr/>
          </p:nvSpPr>
          <p:spPr bwMode="auto">
            <a:xfrm>
              <a:off x="1470" y="3594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3" name="Freeform 73"/>
            <p:cNvSpPr>
              <a:spLocks/>
            </p:cNvSpPr>
            <p:nvPr/>
          </p:nvSpPr>
          <p:spPr bwMode="auto">
            <a:xfrm>
              <a:off x="1470" y="359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6F6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4" name="Freeform 74"/>
            <p:cNvSpPr>
              <a:spLocks/>
            </p:cNvSpPr>
            <p:nvPr/>
          </p:nvSpPr>
          <p:spPr bwMode="auto">
            <a:xfrm>
              <a:off x="1470" y="3604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5" name="Freeform 75"/>
            <p:cNvSpPr>
              <a:spLocks/>
            </p:cNvSpPr>
            <p:nvPr/>
          </p:nvSpPr>
          <p:spPr bwMode="auto">
            <a:xfrm>
              <a:off x="1470" y="360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6" name="Freeform 76"/>
            <p:cNvSpPr>
              <a:spLocks/>
            </p:cNvSpPr>
            <p:nvPr/>
          </p:nvSpPr>
          <p:spPr bwMode="auto">
            <a:xfrm>
              <a:off x="1470" y="3614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7" name="Freeform 77"/>
            <p:cNvSpPr>
              <a:spLocks/>
            </p:cNvSpPr>
            <p:nvPr/>
          </p:nvSpPr>
          <p:spPr bwMode="auto">
            <a:xfrm>
              <a:off x="1470" y="362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8" name="Freeform 78"/>
            <p:cNvSpPr>
              <a:spLocks/>
            </p:cNvSpPr>
            <p:nvPr/>
          </p:nvSpPr>
          <p:spPr bwMode="auto">
            <a:xfrm>
              <a:off x="1470" y="3624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CEC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9" name="Freeform 79"/>
            <p:cNvSpPr>
              <a:spLocks/>
            </p:cNvSpPr>
            <p:nvPr/>
          </p:nvSpPr>
          <p:spPr bwMode="auto">
            <a:xfrm>
              <a:off x="1470" y="362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0" name="Freeform 80"/>
            <p:cNvSpPr>
              <a:spLocks/>
            </p:cNvSpPr>
            <p:nvPr/>
          </p:nvSpPr>
          <p:spPr bwMode="auto">
            <a:xfrm>
              <a:off x="1470" y="3634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1" name="Freeform 81"/>
            <p:cNvSpPr>
              <a:spLocks/>
            </p:cNvSpPr>
            <p:nvPr/>
          </p:nvSpPr>
          <p:spPr bwMode="auto">
            <a:xfrm>
              <a:off x="1470" y="363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2" name="Freeform 82"/>
            <p:cNvSpPr>
              <a:spLocks/>
            </p:cNvSpPr>
            <p:nvPr/>
          </p:nvSpPr>
          <p:spPr bwMode="auto">
            <a:xfrm>
              <a:off x="1470" y="364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3" name="Freeform 83"/>
            <p:cNvSpPr>
              <a:spLocks/>
            </p:cNvSpPr>
            <p:nvPr/>
          </p:nvSpPr>
          <p:spPr bwMode="auto">
            <a:xfrm>
              <a:off x="1470" y="364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4" name="Freeform 84"/>
            <p:cNvSpPr>
              <a:spLocks/>
            </p:cNvSpPr>
            <p:nvPr/>
          </p:nvSpPr>
          <p:spPr bwMode="auto">
            <a:xfrm>
              <a:off x="1470" y="3654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0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5" name="Freeform 85"/>
            <p:cNvSpPr>
              <a:spLocks/>
            </p:cNvSpPr>
            <p:nvPr/>
          </p:nvSpPr>
          <p:spPr bwMode="auto">
            <a:xfrm>
              <a:off x="1470" y="365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6" name="Freeform 86"/>
            <p:cNvSpPr>
              <a:spLocks/>
            </p:cNvSpPr>
            <p:nvPr/>
          </p:nvSpPr>
          <p:spPr bwMode="auto">
            <a:xfrm>
              <a:off x="1470" y="3664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CDCD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7" name="Freeform 87"/>
            <p:cNvSpPr>
              <a:spLocks/>
            </p:cNvSpPr>
            <p:nvPr/>
          </p:nvSpPr>
          <p:spPr bwMode="auto">
            <a:xfrm>
              <a:off x="1470" y="367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8" name="Freeform 88"/>
            <p:cNvSpPr>
              <a:spLocks/>
            </p:cNvSpPr>
            <p:nvPr/>
          </p:nvSpPr>
          <p:spPr bwMode="auto">
            <a:xfrm>
              <a:off x="1470" y="367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9" name="Freeform 89"/>
            <p:cNvSpPr>
              <a:spLocks/>
            </p:cNvSpPr>
            <p:nvPr/>
          </p:nvSpPr>
          <p:spPr bwMode="auto">
            <a:xfrm>
              <a:off x="1470" y="367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6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0" name="Freeform 90"/>
            <p:cNvSpPr>
              <a:spLocks/>
            </p:cNvSpPr>
            <p:nvPr/>
          </p:nvSpPr>
          <p:spPr bwMode="auto">
            <a:xfrm>
              <a:off x="1470" y="3684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4D4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1" name="Freeform 91"/>
            <p:cNvSpPr>
              <a:spLocks/>
            </p:cNvSpPr>
            <p:nvPr/>
          </p:nvSpPr>
          <p:spPr bwMode="auto">
            <a:xfrm>
              <a:off x="1470" y="369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2D2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2" name="Freeform 92"/>
            <p:cNvSpPr>
              <a:spLocks/>
            </p:cNvSpPr>
            <p:nvPr/>
          </p:nvSpPr>
          <p:spPr bwMode="auto">
            <a:xfrm>
              <a:off x="1470" y="369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3" name="Freeform 93"/>
            <p:cNvSpPr>
              <a:spLocks/>
            </p:cNvSpPr>
            <p:nvPr/>
          </p:nvSpPr>
          <p:spPr bwMode="auto">
            <a:xfrm>
              <a:off x="1470" y="370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4" name="Freeform 94"/>
            <p:cNvSpPr>
              <a:spLocks/>
            </p:cNvSpPr>
            <p:nvPr/>
          </p:nvSpPr>
          <p:spPr bwMode="auto">
            <a:xfrm>
              <a:off x="1470" y="3704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5" name="Freeform 95"/>
            <p:cNvSpPr>
              <a:spLocks/>
            </p:cNvSpPr>
            <p:nvPr/>
          </p:nvSpPr>
          <p:spPr bwMode="auto">
            <a:xfrm>
              <a:off x="1470" y="370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6" name="Freeform 96"/>
            <p:cNvSpPr>
              <a:spLocks/>
            </p:cNvSpPr>
            <p:nvPr/>
          </p:nvSpPr>
          <p:spPr bwMode="auto">
            <a:xfrm>
              <a:off x="1470" y="371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8C8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7" name="Freeform 97"/>
            <p:cNvSpPr>
              <a:spLocks/>
            </p:cNvSpPr>
            <p:nvPr/>
          </p:nvSpPr>
          <p:spPr bwMode="auto">
            <a:xfrm>
              <a:off x="1470" y="372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6C6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8" name="Freeform 98"/>
            <p:cNvSpPr>
              <a:spLocks/>
            </p:cNvSpPr>
            <p:nvPr/>
          </p:nvSpPr>
          <p:spPr bwMode="auto">
            <a:xfrm>
              <a:off x="1470" y="372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9" name="Freeform 99"/>
            <p:cNvSpPr>
              <a:spLocks/>
            </p:cNvSpPr>
            <p:nvPr/>
          </p:nvSpPr>
          <p:spPr bwMode="auto">
            <a:xfrm>
              <a:off x="1470" y="372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0" name="Freeform 100"/>
            <p:cNvSpPr>
              <a:spLocks/>
            </p:cNvSpPr>
            <p:nvPr/>
          </p:nvSpPr>
          <p:spPr bwMode="auto">
            <a:xfrm>
              <a:off x="1470" y="374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EB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1" name="Freeform 101"/>
            <p:cNvSpPr>
              <a:spLocks/>
            </p:cNvSpPr>
            <p:nvPr/>
          </p:nvSpPr>
          <p:spPr bwMode="auto">
            <a:xfrm>
              <a:off x="1470" y="374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CBC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2" name="Freeform 102"/>
            <p:cNvSpPr>
              <a:spLocks/>
            </p:cNvSpPr>
            <p:nvPr/>
          </p:nvSpPr>
          <p:spPr bwMode="auto">
            <a:xfrm>
              <a:off x="1470" y="375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ABA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3" name="Freeform 103"/>
            <p:cNvSpPr>
              <a:spLocks/>
            </p:cNvSpPr>
            <p:nvPr/>
          </p:nvSpPr>
          <p:spPr bwMode="auto">
            <a:xfrm>
              <a:off x="1470" y="375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8B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4" name="Freeform 104"/>
            <p:cNvSpPr>
              <a:spLocks/>
            </p:cNvSpPr>
            <p:nvPr/>
          </p:nvSpPr>
          <p:spPr bwMode="auto">
            <a:xfrm>
              <a:off x="1470" y="3759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6B6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5" name="Freeform 105"/>
            <p:cNvSpPr>
              <a:spLocks/>
            </p:cNvSpPr>
            <p:nvPr/>
          </p:nvSpPr>
          <p:spPr bwMode="auto">
            <a:xfrm>
              <a:off x="1470" y="376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4B4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6" name="Freeform 106"/>
            <p:cNvSpPr>
              <a:spLocks/>
            </p:cNvSpPr>
            <p:nvPr/>
          </p:nvSpPr>
          <p:spPr bwMode="auto">
            <a:xfrm>
              <a:off x="1470" y="377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7" name="Freeform 107"/>
            <p:cNvSpPr>
              <a:spLocks/>
            </p:cNvSpPr>
            <p:nvPr/>
          </p:nvSpPr>
          <p:spPr bwMode="auto">
            <a:xfrm>
              <a:off x="1470" y="377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0B0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8" name="Freeform 108"/>
            <p:cNvSpPr>
              <a:spLocks/>
            </p:cNvSpPr>
            <p:nvPr/>
          </p:nvSpPr>
          <p:spPr bwMode="auto">
            <a:xfrm>
              <a:off x="1470" y="378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EAE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9" name="Freeform 109"/>
            <p:cNvSpPr>
              <a:spLocks/>
            </p:cNvSpPr>
            <p:nvPr/>
          </p:nvSpPr>
          <p:spPr bwMode="auto">
            <a:xfrm>
              <a:off x="1470" y="3784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CAC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0" name="Freeform 110"/>
            <p:cNvSpPr>
              <a:spLocks/>
            </p:cNvSpPr>
            <p:nvPr/>
          </p:nvSpPr>
          <p:spPr bwMode="auto">
            <a:xfrm>
              <a:off x="1470" y="379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AAA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1" name="Freeform 111"/>
            <p:cNvSpPr>
              <a:spLocks/>
            </p:cNvSpPr>
            <p:nvPr/>
          </p:nvSpPr>
          <p:spPr bwMode="auto">
            <a:xfrm>
              <a:off x="1470" y="379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8A8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2" name="Freeform 112"/>
            <p:cNvSpPr>
              <a:spLocks/>
            </p:cNvSpPr>
            <p:nvPr/>
          </p:nvSpPr>
          <p:spPr bwMode="auto">
            <a:xfrm>
              <a:off x="1470" y="380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3" name="Freeform 113"/>
            <p:cNvSpPr>
              <a:spLocks/>
            </p:cNvSpPr>
            <p:nvPr/>
          </p:nvSpPr>
          <p:spPr bwMode="auto">
            <a:xfrm>
              <a:off x="1470" y="380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4" name="Freeform 114"/>
            <p:cNvSpPr>
              <a:spLocks/>
            </p:cNvSpPr>
            <p:nvPr/>
          </p:nvSpPr>
          <p:spPr bwMode="auto">
            <a:xfrm>
              <a:off x="1470" y="381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2A2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5" name="Freeform 115"/>
            <p:cNvSpPr>
              <a:spLocks/>
            </p:cNvSpPr>
            <p:nvPr/>
          </p:nvSpPr>
          <p:spPr bwMode="auto">
            <a:xfrm>
              <a:off x="1470" y="3815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0A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6" name="Freeform 116"/>
            <p:cNvSpPr>
              <a:spLocks/>
            </p:cNvSpPr>
            <p:nvPr/>
          </p:nvSpPr>
          <p:spPr bwMode="auto">
            <a:xfrm>
              <a:off x="1470" y="3820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1645 w 1646"/>
                <a:gd name="T3" fmla="*/ 0 h 17"/>
                <a:gd name="T4" fmla="*/ 1645 w 1646"/>
                <a:gd name="T5" fmla="*/ 16 h 17"/>
                <a:gd name="T6" fmla="*/ 0 w 1646"/>
                <a:gd name="T7" fmla="*/ 16 h 17"/>
                <a:gd name="T8" fmla="*/ 0 w 16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1645" y="0"/>
                  </a:lnTo>
                  <a:lnTo>
                    <a:pt x="164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7" name="Rectangle 117"/>
            <p:cNvSpPr>
              <a:spLocks noChangeArrowheads="1"/>
            </p:cNvSpPr>
            <p:nvPr/>
          </p:nvSpPr>
          <p:spPr bwMode="auto">
            <a:xfrm>
              <a:off x="1474" y="3497"/>
              <a:ext cx="1637" cy="3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38" name="Freeform 118"/>
            <p:cNvSpPr>
              <a:spLocks/>
            </p:cNvSpPr>
            <p:nvPr/>
          </p:nvSpPr>
          <p:spPr bwMode="auto">
            <a:xfrm>
              <a:off x="3114" y="3493"/>
              <a:ext cx="1699" cy="87"/>
            </a:xfrm>
            <a:custGeom>
              <a:avLst/>
              <a:gdLst>
                <a:gd name="T0" fmla="*/ 0 w 1699"/>
                <a:gd name="T1" fmla="*/ 0 h 87"/>
                <a:gd name="T2" fmla="*/ 1698 w 1699"/>
                <a:gd name="T3" fmla="*/ 0 h 87"/>
                <a:gd name="T4" fmla="*/ 1698 w 1699"/>
                <a:gd name="T5" fmla="*/ 86 h 87"/>
                <a:gd name="T6" fmla="*/ 0 w 1699"/>
                <a:gd name="T7" fmla="*/ 86 h 87"/>
                <a:gd name="T8" fmla="*/ 0 w 1699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87">
                  <a:moveTo>
                    <a:pt x="0" y="0"/>
                  </a:moveTo>
                  <a:lnTo>
                    <a:pt x="1698" y="0"/>
                  </a:lnTo>
                  <a:lnTo>
                    <a:pt x="1698" y="86"/>
                  </a:lnTo>
                  <a:lnTo>
                    <a:pt x="0" y="8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9" name="Freeform 119"/>
            <p:cNvSpPr>
              <a:spLocks/>
            </p:cNvSpPr>
            <p:nvPr/>
          </p:nvSpPr>
          <p:spPr bwMode="auto">
            <a:xfrm>
              <a:off x="3114" y="357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40" name="Freeform 120"/>
            <p:cNvSpPr>
              <a:spLocks/>
            </p:cNvSpPr>
            <p:nvPr/>
          </p:nvSpPr>
          <p:spPr bwMode="auto">
            <a:xfrm>
              <a:off x="3114" y="358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41" name="Freeform 121"/>
            <p:cNvSpPr>
              <a:spLocks/>
            </p:cNvSpPr>
            <p:nvPr/>
          </p:nvSpPr>
          <p:spPr bwMode="auto">
            <a:xfrm>
              <a:off x="3114" y="358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42" name="Freeform 122"/>
            <p:cNvSpPr>
              <a:spLocks/>
            </p:cNvSpPr>
            <p:nvPr/>
          </p:nvSpPr>
          <p:spPr bwMode="auto">
            <a:xfrm>
              <a:off x="3114" y="359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43" name="Freeform 123"/>
            <p:cNvSpPr>
              <a:spLocks/>
            </p:cNvSpPr>
            <p:nvPr/>
          </p:nvSpPr>
          <p:spPr bwMode="auto">
            <a:xfrm>
              <a:off x="3114" y="359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6F6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44" name="Freeform 124"/>
            <p:cNvSpPr>
              <a:spLocks/>
            </p:cNvSpPr>
            <p:nvPr/>
          </p:nvSpPr>
          <p:spPr bwMode="auto">
            <a:xfrm>
              <a:off x="3114" y="360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45" name="Freeform 125"/>
            <p:cNvSpPr>
              <a:spLocks/>
            </p:cNvSpPr>
            <p:nvPr/>
          </p:nvSpPr>
          <p:spPr bwMode="auto">
            <a:xfrm>
              <a:off x="3114" y="360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46" name="Freeform 126"/>
            <p:cNvSpPr>
              <a:spLocks/>
            </p:cNvSpPr>
            <p:nvPr/>
          </p:nvSpPr>
          <p:spPr bwMode="auto">
            <a:xfrm>
              <a:off x="3114" y="361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47" name="Freeform 127"/>
            <p:cNvSpPr>
              <a:spLocks/>
            </p:cNvSpPr>
            <p:nvPr/>
          </p:nvSpPr>
          <p:spPr bwMode="auto">
            <a:xfrm>
              <a:off x="3114" y="362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48" name="Freeform 128"/>
            <p:cNvSpPr>
              <a:spLocks/>
            </p:cNvSpPr>
            <p:nvPr/>
          </p:nvSpPr>
          <p:spPr bwMode="auto">
            <a:xfrm>
              <a:off x="3114" y="362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CEC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49" name="Freeform 129"/>
            <p:cNvSpPr>
              <a:spLocks/>
            </p:cNvSpPr>
            <p:nvPr/>
          </p:nvSpPr>
          <p:spPr bwMode="auto">
            <a:xfrm>
              <a:off x="3114" y="362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0" name="Freeform 130"/>
            <p:cNvSpPr>
              <a:spLocks/>
            </p:cNvSpPr>
            <p:nvPr/>
          </p:nvSpPr>
          <p:spPr bwMode="auto">
            <a:xfrm>
              <a:off x="3114" y="363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1" name="Freeform 131"/>
            <p:cNvSpPr>
              <a:spLocks/>
            </p:cNvSpPr>
            <p:nvPr/>
          </p:nvSpPr>
          <p:spPr bwMode="auto">
            <a:xfrm>
              <a:off x="3114" y="363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2" name="Freeform 132"/>
            <p:cNvSpPr>
              <a:spLocks/>
            </p:cNvSpPr>
            <p:nvPr/>
          </p:nvSpPr>
          <p:spPr bwMode="auto">
            <a:xfrm>
              <a:off x="3114" y="3645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3" name="Freeform 133"/>
            <p:cNvSpPr>
              <a:spLocks/>
            </p:cNvSpPr>
            <p:nvPr/>
          </p:nvSpPr>
          <p:spPr bwMode="auto">
            <a:xfrm>
              <a:off x="3114" y="364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4" name="Freeform 134"/>
            <p:cNvSpPr>
              <a:spLocks/>
            </p:cNvSpPr>
            <p:nvPr/>
          </p:nvSpPr>
          <p:spPr bwMode="auto">
            <a:xfrm>
              <a:off x="3114" y="365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0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5" name="Freeform 135"/>
            <p:cNvSpPr>
              <a:spLocks/>
            </p:cNvSpPr>
            <p:nvPr/>
          </p:nvSpPr>
          <p:spPr bwMode="auto">
            <a:xfrm>
              <a:off x="3114" y="365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6" name="Freeform 136"/>
            <p:cNvSpPr>
              <a:spLocks/>
            </p:cNvSpPr>
            <p:nvPr/>
          </p:nvSpPr>
          <p:spPr bwMode="auto">
            <a:xfrm>
              <a:off x="3114" y="366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CDCD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7" name="Freeform 137"/>
            <p:cNvSpPr>
              <a:spLocks/>
            </p:cNvSpPr>
            <p:nvPr/>
          </p:nvSpPr>
          <p:spPr bwMode="auto">
            <a:xfrm>
              <a:off x="3114" y="367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8" name="Freeform 138"/>
            <p:cNvSpPr>
              <a:spLocks/>
            </p:cNvSpPr>
            <p:nvPr/>
          </p:nvSpPr>
          <p:spPr bwMode="auto">
            <a:xfrm>
              <a:off x="3114" y="3675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9" name="Freeform 139"/>
            <p:cNvSpPr>
              <a:spLocks/>
            </p:cNvSpPr>
            <p:nvPr/>
          </p:nvSpPr>
          <p:spPr bwMode="auto">
            <a:xfrm>
              <a:off x="3114" y="367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6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0" name="Freeform 140"/>
            <p:cNvSpPr>
              <a:spLocks/>
            </p:cNvSpPr>
            <p:nvPr/>
          </p:nvSpPr>
          <p:spPr bwMode="auto">
            <a:xfrm>
              <a:off x="3114" y="368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4D4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1" name="Freeform 141"/>
            <p:cNvSpPr>
              <a:spLocks/>
            </p:cNvSpPr>
            <p:nvPr/>
          </p:nvSpPr>
          <p:spPr bwMode="auto">
            <a:xfrm>
              <a:off x="3114" y="369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2D2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2" name="Freeform 142"/>
            <p:cNvSpPr>
              <a:spLocks/>
            </p:cNvSpPr>
            <p:nvPr/>
          </p:nvSpPr>
          <p:spPr bwMode="auto">
            <a:xfrm>
              <a:off x="3114" y="3695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3" name="Freeform 143"/>
            <p:cNvSpPr>
              <a:spLocks/>
            </p:cNvSpPr>
            <p:nvPr/>
          </p:nvSpPr>
          <p:spPr bwMode="auto">
            <a:xfrm>
              <a:off x="3114" y="370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4" name="Freeform 144"/>
            <p:cNvSpPr>
              <a:spLocks/>
            </p:cNvSpPr>
            <p:nvPr/>
          </p:nvSpPr>
          <p:spPr bwMode="auto">
            <a:xfrm>
              <a:off x="3114" y="370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5" name="Freeform 145"/>
            <p:cNvSpPr>
              <a:spLocks/>
            </p:cNvSpPr>
            <p:nvPr/>
          </p:nvSpPr>
          <p:spPr bwMode="auto">
            <a:xfrm>
              <a:off x="3114" y="370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6" name="Freeform 146"/>
            <p:cNvSpPr>
              <a:spLocks/>
            </p:cNvSpPr>
            <p:nvPr/>
          </p:nvSpPr>
          <p:spPr bwMode="auto">
            <a:xfrm>
              <a:off x="3114" y="3715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8C8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7" name="Freeform 147"/>
            <p:cNvSpPr>
              <a:spLocks/>
            </p:cNvSpPr>
            <p:nvPr/>
          </p:nvSpPr>
          <p:spPr bwMode="auto">
            <a:xfrm>
              <a:off x="3114" y="372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6C6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8" name="Freeform 148"/>
            <p:cNvSpPr>
              <a:spLocks/>
            </p:cNvSpPr>
            <p:nvPr/>
          </p:nvSpPr>
          <p:spPr bwMode="auto">
            <a:xfrm>
              <a:off x="3114" y="3725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9" name="Freeform 149"/>
            <p:cNvSpPr>
              <a:spLocks/>
            </p:cNvSpPr>
            <p:nvPr/>
          </p:nvSpPr>
          <p:spPr bwMode="auto">
            <a:xfrm>
              <a:off x="3114" y="372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70" name="Freeform 150"/>
            <p:cNvSpPr>
              <a:spLocks/>
            </p:cNvSpPr>
            <p:nvPr/>
          </p:nvSpPr>
          <p:spPr bwMode="auto">
            <a:xfrm>
              <a:off x="3114" y="373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71" name="Freeform 151"/>
            <p:cNvSpPr>
              <a:spLocks/>
            </p:cNvSpPr>
            <p:nvPr/>
          </p:nvSpPr>
          <p:spPr bwMode="auto">
            <a:xfrm>
              <a:off x="3114" y="374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EB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72" name="Freeform 152"/>
            <p:cNvSpPr>
              <a:spLocks/>
            </p:cNvSpPr>
            <p:nvPr/>
          </p:nvSpPr>
          <p:spPr bwMode="auto">
            <a:xfrm>
              <a:off x="3114" y="3745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CBC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73" name="Freeform 153"/>
            <p:cNvSpPr>
              <a:spLocks/>
            </p:cNvSpPr>
            <p:nvPr/>
          </p:nvSpPr>
          <p:spPr bwMode="auto">
            <a:xfrm>
              <a:off x="3114" y="375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ABA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74" name="Freeform 154"/>
            <p:cNvSpPr>
              <a:spLocks/>
            </p:cNvSpPr>
            <p:nvPr/>
          </p:nvSpPr>
          <p:spPr bwMode="auto">
            <a:xfrm>
              <a:off x="3114" y="3759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6B6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75" name="Freeform 155"/>
            <p:cNvSpPr>
              <a:spLocks/>
            </p:cNvSpPr>
            <p:nvPr/>
          </p:nvSpPr>
          <p:spPr bwMode="auto">
            <a:xfrm>
              <a:off x="3114" y="3765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4B4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76" name="Freeform 156"/>
            <p:cNvSpPr>
              <a:spLocks/>
            </p:cNvSpPr>
            <p:nvPr/>
          </p:nvSpPr>
          <p:spPr bwMode="auto">
            <a:xfrm>
              <a:off x="3114" y="377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77" name="Freeform 157"/>
            <p:cNvSpPr>
              <a:spLocks/>
            </p:cNvSpPr>
            <p:nvPr/>
          </p:nvSpPr>
          <p:spPr bwMode="auto">
            <a:xfrm>
              <a:off x="3114" y="3775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0B0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78" name="Freeform 158"/>
            <p:cNvSpPr>
              <a:spLocks/>
            </p:cNvSpPr>
            <p:nvPr/>
          </p:nvSpPr>
          <p:spPr bwMode="auto">
            <a:xfrm>
              <a:off x="3114" y="378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EAE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79" name="Freeform 159"/>
            <p:cNvSpPr>
              <a:spLocks/>
            </p:cNvSpPr>
            <p:nvPr/>
          </p:nvSpPr>
          <p:spPr bwMode="auto">
            <a:xfrm>
              <a:off x="3114" y="3784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CAC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80" name="Freeform 160"/>
            <p:cNvSpPr>
              <a:spLocks/>
            </p:cNvSpPr>
            <p:nvPr/>
          </p:nvSpPr>
          <p:spPr bwMode="auto">
            <a:xfrm>
              <a:off x="3114" y="379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AAA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81" name="Freeform 161"/>
            <p:cNvSpPr>
              <a:spLocks/>
            </p:cNvSpPr>
            <p:nvPr/>
          </p:nvSpPr>
          <p:spPr bwMode="auto">
            <a:xfrm>
              <a:off x="3114" y="3795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8A8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82" name="Freeform 162"/>
            <p:cNvSpPr>
              <a:spLocks/>
            </p:cNvSpPr>
            <p:nvPr/>
          </p:nvSpPr>
          <p:spPr bwMode="auto">
            <a:xfrm>
              <a:off x="3114" y="380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83" name="Freeform 163"/>
            <p:cNvSpPr>
              <a:spLocks/>
            </p:cNvSpPr>
            <p:nvPr/>
          </p:nvSpPr>
          <p:spPr bwMode="auto">
            <a:xfrm>
              <a:off x="3114" y="3805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84" name="Freeform 164"/>
            <p:cNvSpPr>
              <a:spLocks/>
            </p:cNvSpPr>
            <p:nvPr/>
          </p:nvSpPr>
          <p:spPr bwMode="auto">
            <a:xfrm>
              <a:off x="3114" y="381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2A2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85" name="Freeform 165"/>
            <p:cNvSpPr>
              <a:spLocks/>
            </p:cNvSpPr>
            <p:nvPr/>
          </p:nvSpPr>
          <p:spPr bwMode="auto">
            <a:xfrm>
              <a:off x="3114" y="3815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0A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86" name="Freeform 166"/>
            <p:cNvSpPr>
              <a:spLocks/>
            </p:cNvSpPr>
            <p:nvPr/>
          </p:nvSpPr>
          <p:spPr bwMode="auto">
            <a:xfrm>
              <a:off x="3114" y="3820"/>
              <a:ext cx="1699" cy="17"/>
            </a:xfrm>
            <a:custGeom>
              <a:avLst/>
              <a:gdLst>
                <a:gd name="T0" fmla="*/ 0 w 1699"/>
                <a:gd name="T1" fmla="*/ 0 h 17"/>
                <a:gd name="T2" fmla="*/ 1698 w 1699"/>
                <a:gd name="T3" fmla="*/ 0 h 17"/>
                <a:gd name="T4" fmla="*/ 1698 w 1699"/>
                <a:gd name="T5" fmla="*/ 16 h 17"/>
                <a:gd name="T6" fmla="*/ 0 w 1699"/>
                <a:gd name="T7" fmla="*/ 16 h 17"/>
                <a:gd name="T8" fmla="*/ 0 w 16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7">
                  <a:moveTo>
                    <a:pt x="0" y="0"/>
                  </a:moveTo>
                  <a:lnTo>
                    <a:pt x="1698" y="0"/>
                  </a:lnTo>
                  <a:lnTo>
                    <a:pt x="16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87" name="Rectangle 167"/>
            <p:cNvSpPr>
              <a:spLocks noChangeArrowheads="1"/>
            </p:cNvSpPr>
            <p:nvPr/>
          </p:nvSpPr>
          <p:spPr bwMode="auto">
            <a:xfrm>
              <a:off x="3118" y="3497"/>
              <a:ext cx="1690" cy="3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88" name="Rectangle 168"/>
            <p:cNvSpPr>
              <a:spLocks noChangeArrowheads="1"/>
            </p:cNvSpPr>
            <p:nvPr/>
          </p:nvSpPr>
          <p:spPr bwMode="auto">
            <a:xfrm>
              <a:off x="3584" y="3577"/>
              <a:ext cx="64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Multi-Media</a:t>
              </a:r>
            </a:p>
          </p:txBody>
        </p:sp>
        <p:sp>
          <p:nvSpPr>
            <p:cNvPr id="158889" name="Rectangle 169"/>
            <p:cNvSpPr>
              <a:spLocks noChangeArrowheads="1"/>
            </p:cNvSpPr>
            <p:nvPr/>
          </p:nvSpPr>
          <p:spPr bwMode="auto">
            <a:xfrm>
              <a:off x="1667" y="3577"/>
              <a:ext cx="102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Broadband Network</a:t>
              </a:r>
              <a:endParaRPr lang="en-US" sz="1200" b="0" i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8890" name="Freeform 170"/>
            <p:cNvSpPr>
              <a:spLocks/>
            </p:cNvSpPr>
            <p:nvPr/>
          </p:nvSpPr>
          <p:spPr bwMode="auto">
            <a:xfrm>
              <a:off x="1735" y="3161"/>
              <a:ext cx="1381" cy="88"/>
            </a:xfrm>
            <a:custGeom>
              <a:avLst/>
              <a:gdLst>
                <a:gd name="T0" fmla="*/ 0 w 1381"/>
                <a:gd name="T1" fmla="*/ 0 h 88"/>
                <a:gd name="T2" fmla="*/ 1380 w 1381"/>
                <a:gd name="T3" fmla="*/ 0 h 88"/>
                <a:gd name="T4" fmla="*/ 1380 w 1381"/>
                <a:gd name="T5" fmla="*/ 87 h 88"/>
                <a:gd name="T6" fmla="*/ 0 w 1381"/>
                <a:gd name="T7" fmla="*/ 87 h 88"/>
                <a:gd name="T8" fmla="*/ 0 w 1381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88">
                  <a:moveTo>
                    <a:pt x="0" y="0"/>
                  </a:moveTo>
                  <a:lnTo>
                    <a:pt x="1380" y="0"/>
                  </a:lnTo>
                  <a:lnTo>
                    <a:pt x="1380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91" name="Freeform 171"/>
            <p:cNvSpPr>
              <a:spLocks/>
            </p:cNvSpPr>
            <p:nvPr/>
          </p:nvSpPr>
          <p:spPr bwMode="auto">
            <a:xfrm>
              <a:off x="1735" y="324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92" name="Freeform 172"/>
            <p:cNvSpPr>
              <a:spLocks/>
            </p:cNvSpPr>
            <p:nvPr/>
          </p:nvSpPr>
          <p:spPr bwMode="auto">
            <a:xfrm>
              <a:off x="1735" y="325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93" name="Freeform 173"/>
            <p:cNvSpPr>
              <a:spLocks/>
            </p:cNvSpPr>
            <p:nvPr/>
          </p:nvSpPr>
          <p:spPr bwMode="auto">
            <a:xfrm>
              <a:off x="1735" y="325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94" name="Freeform 174"/>
            <p:cNvSpPr>
              <a:spLocks/>
            </p:cNvSpPr>
            <p:nvPr/>
          </p:nvSpPr>
          <p:spPr bwMode="auto">
            <a:xfrm>
              <a:off x="1735" y="3262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95" name="Freeform 175"/>
            <p:cNvSpPr>
              <a:spLocks/>
            </p:cNvSpPr>
            <p:nvPr/>
          </p:nvSpPr>
          <p:spPr bwMode="auto">
            <a:xfrm>
              <a:off x="1735" y="3267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6F6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96" name="Freeform 176"/>
            <p:cNvSpPr>
              <a:spLocks/>
            </p:cNvSpPr>
            <p:nvPr/>
          </p:nvSpPr>
          <p:spPr bwMode="auto">
            <a:xfrm>
              <a:off x="1735" y="327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97" name="Freeform 177"/>
            <p:cNvSpPr>
              <a:spLocks/>
            </p:cNvSpPr>
            <p:nvPr/>
          </p:nvSpPr>
          <p:spPr bwMode="auto">
            <a:xfrm>
              <a:off x="1735" y="327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98" name="Freeform 178"/>
            <p:cNvSpPr>
              <a:spLocks/>
            </p:cNvSpPr>
            <p:nvPr/>
          </p:nvSpPr>
          <p:spPr bwMode="auto">
            <a:xfrm>
              <a:off x="1735" y="328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99" name="Freeform 179"/>
            <p:cNvSpPr>
              <a:spLocks/>
            </p:cNvSpPr>
            <p:nvPr/>
          </p:nvSpPr>
          <p:spPr bwMode="auto">
            <a:xfrm>
              <a:off x="1735" y="328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00" name="Freeform 180"/>
            <p:cNvSpPr>
              <a:spLocks/>
            </p:cNvSpPr>
            <p:nvPr/>
          </p:nvSpPr>
          <p:spPr bwMode="auto">
            <a:xfrm>
              <a:off x="1735" y="3292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CEC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01" name="Freeform 181"/>
            <p:cNvSpPr>
              <a:spLocks/>
            </p:cNvSpPr>
            <p:nvPr/>
          </p:nvSpPr>
          <p:spPr bwMode="auto">
            <a:xfrm>
              <a:off x="1735" y="329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02" name="Freeform 182"/>
            <p:cNvSpPr>
              <a:spLocks/>
            </p:cNvSpPr>
            <p:nvPr/>
          </p:nvSpPr>
          <p:spPr bwMode="auto">
            <a:xfrm>
              <a:off x="1735" y="330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03" name="Freeform 183"/>
            <p:cNvSpPr>
              <a:spLocks/>
            </p:cNvSpPr>
            <p:nvPr/>
          </p:nvSpPr>
          <p:spPr bwMode="auto">
            <a:xfrm>
              <a:off x="1735" y="330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04" name="Freeform 184"/>
            <p:cNvSpPr>
              <a:spLocks/>
            </p:cNvSpPr>
            <p:nvPr/>
          </p:nvSpPr>
          <p:spPr bwMode="auto">
            <a:xfrm>
              <a:off x="1735" y="331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05" name="Freeform 185"/>
            <p:cNvSpPr>
              <a:spLocks/>
            </p:cNvSpPr>
            <p:nvPr/>
          </p:nvSpPr>
          <p:spPr bwMode="auto">
            <a:xfrm>
              <a:off x="1735" y="331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06" name="Freeform 186"/>
            <p:cNvSpPr>
              <a:spLocks/>
            </p:cNvSpPr>
            <p:nvPr/>
          </p:nvSpPr>
          <p:spPr bwMode="auto">
            <a:xfrm>
              <a:off x="1735" y="332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0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07" name="Freeform 187"/>
            <p:cNvSpPr>
              <a:spLocks/>
            </p:cNvSpPr>
            <p:nvPr/>
          </p:nvSpPr>
          <p:spPr bwMode="auto">
            <a:xfrm>
              <a:off x="1735" y="332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08" name="Freeform 188"/>
            <p:cNvSpPr>
              <a:spLocks/>
            </p:cNvSpPr>
            <p:nvPr/>
          </p:nvSpPr>
          <p:spPr bwMode="auto">
            <a:xfrm>
              <a:off x="1735" y="333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CDCD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09" name="Freeform 189"/>
            <p:cNvSpPr>
              <a:spLocks/>
            </p:cNvSpPr>
            <p:nvPr/>
          </p:nvSpPr>
          <p:spPr bwMode="auto">
            <a:xfrm>
              <a:off x="1735" y="333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10" name="Freeform 190"/>
            <p:cNvSpPr>
              <a:spLocks/>
            </p:cNvSpPr>
            <p:nvPr/>
          </p:nvSpPr>
          <p:spPr bwMode="auto">
            <a:xfrm>
              <a:off x="1735" y="334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11" name="Freeform 191"/>
            <p:cNvSpPr>
              <a:spLocks/>
            </p:cNvSpPr>
            <p:nvPr/>
          </p:nvSpPr>
          <p:spPr bwMode="auto">
            <a:xfrm>
              <a:off x="1735" y="334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6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12" name="Freeform 192"/>
            <p:cNvSpPr>
              <a:spLocks/>
            </p:cNvSpPr>
            <p:nvPr/>
          </p:nvSpPr>
          <p:spPr bwMode="auto">
            <a:xfrm>
              <a:off x="1735" y="335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4D4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13" name="Freeform 193"/>
            <p:cNvSpPr>
              <a:spLocks/>
            </p:cNvSpPr>
            <p:nvPr/>
          </p:nvSpPr>
          <p:spPr bwMode="auto">
            <a:xfrm>
              <a:off x="1735" y="335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2D2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14" name="Freeform 194"/>
            <p:cNvSpPr>
              <a:spLocks/>
            </p:cNvSpPr>
            <p:nvPr/>
          </p:nvSpPr>
          <p:spPr bwMode="auto">
            <a:xfrm>
              <a:off x="1735" y="336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15" name="Freeform 195"/>
            <p:cNvSpPr>
              <a:spLocks/>
            </p:cNvSpPr>
            <p:nvPr/>
          </p:nvSpPr>
          <p:spPr bwMode="auto">
            <a:xfrm>
              <a:off x="1735" y="336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16" name="Freeform 196"/>
            <p:cNvSpPr>
              <a:spLocks/>
            </p:cNvSpPr>
            <p:nvPr/>
          </p:nvSpPr>
          <p:spPr bwMode="auto">
            <a:xfrm>
              <a:off x="1735" y="337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17" name="Freeform 197"/>
            <p:cNvSpPr>
              <a:spLocks/>
            </p:cNvSpPr>
            <p:nvPr/>
          </p:nvSpPr>
          <p:spPr bwMode="auto">
            <a:xfrm>
              <a:off x="1735" y="337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18" name="Freeform 198"/>
            <p:cNvSpPr>
              <a:spLocks/>
            </p:cNvSpPr>
            <p:nvPr/>
          </p:nvSpPr>
          <p:spPr bwMode="auto">
            <a:xfrm>
              <a:off x="1735" y="338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8C8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19" name="Freeform 199"/>
            <p:cNvSpPr>
              <a:spLocks/>
            </p:cNvSpPr>
            <p:nvPr/>
          </p:nvSpPr>
          <p:spPr bwMode="auto">
            <a:xfrm>
              <a:off x="1735" y="338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6C6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20" name="Freeform 200"/>
            <p:cNvSpPr>
              <a:spLocks/>
            </p:cNvSpPr>
            <p:nvPr/>
          </p:nvSpPr>
          <p:spPr bwMode="auto">
            <a:xfrm>
              <a:off x="1735" y="339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21" name="Freeform 201"/>
            <p:cNvSpPr>
              <a:spLocks/>
            </p:cNvSpPr>
            <p:nvPr/>
          </p:nvSpPr>
          <p:spPr bwMode="auto">
            <a:xfrm>
              <a:off x="1735" y="339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22" name="Freeform 202"/>
            <p:cNvSpPr>
              <a:spLocks/>
            </p:cNvSpPr>
            <p:nvPr/>
          </p:nvSpPr>
          <p:spPr bwMode="auto">
            <a:xfrm>
              <a:off x="1735" y="340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23" name="Freeform 203"/>
            <p:cNvSpPr>
              <a:spLocks/>
            </p:cNvSpPr>
            <p:nvPr/>
          </p:nvSpPr>
          <p:spPr bwMode="auto">
            <a:xfrm>
              <a:off x="1735" y="340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EB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24" name="Freeform 204"/>
            <p:cNvSpPr>
              <a:spLocks/>
            </p:cNvSpPr>
            <p:nvPr/>
          </p:nvSpPr>
          <p:spPr bwMode="auto">
            <a:xfrm>
              <a:off x="1735" y="341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CBC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25" name="Freeform 205"/>
            <p:cNvSpPr>
              <a:spLocks/>
            </p:cNvSpPr>
            <p:nvPr/>
          </p:nvSpPr>
          <p:spPr bwMode="auto">
            <a:xfrm>
              <a:off x="1735" y="341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ABA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26" name="Freeform 206"/>
            <p:cNvSpPr>
              <a:spLocks/>
            </p:cNvSpPr>
            <p:nvPr/>
          </p:nvSpPr>
          <p:spPr bwMode="auto">
            <a:xfrm>
              <a:off x="1735" y="3424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8B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27" name="Freeform 207"/>
            <p:cNvSpPr>
              <a:spLocks/>
            </p:cNvSpPr>
            <p:nvPr/>
          </p:nvSpPr>
          <p:spPr bwMode="auto">
            <a:xfrm>
              <a:off x="1735" y="342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6B6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28" name="Freeform 208"/>
            <p:cNvSpPr>
              <a:spLocks/>
            </p:cNvSpPr>
            <p:nvPr/>
          </p:nvSpPr>
          <p:spPr bwMode="auto">
            <a:xfrm>
              <a:off x="1735" y="343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4B4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29" name="Freeform 209"/>
            <p:cNvSpPr>
              <a:spLocks/>
            </p:cNvSpPr>
            <p:nvPr/>
          </p:nvSpPr>
          <p:spPr bwMode="auto">
            <a:xfrm>
              <a:off x="1735" y="3444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0B0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30" name="Freeform 210"/>
            <p:cNvSpPr>
              <a:spLocks/>
            </p:cNvSpPr>
            <p:nvPr/>
          </p:nvSpPr>
          <p:spPr bwMode="auto">
            <a:xfrm>
              <a:off x="1735" y="3449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EAE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31" name="Freeform 211"/>
            <p:cNvSpPr>
              <a:spLocks/>
            </p:cNvSpPr>
            <p:nvPr/>
          </p:nvSpPr>
          <p:spPr bwMode="auto">
            <a:xfrm>
              <a:off x="1735" y="345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CAC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32" name="Freeform 212"/>
            <p:cNvSpPr>
              <a:spLocks/>
            </p:cNvSpPr>
            <p:nvPr/>
          </p:nvSpPr>
          <p:spPr bwMode="auto">
            <a:xfrm>
              <a:off x="1735" y="345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AAA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33" name="Freeform 213"/>
            <p:cNvSpPr>
              <a:spLocks/>
            </p:cNvSpPr>
            <p:nvPr/>
          </p:nvSpPr>
          <p:spPr bwMode="auto">
            <a:xfrm>
              <a:off x="1735" y="346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8A8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34" name="Freeform 214"/>
            <p:cNvSpPr>
              <a:spLocks/>
            </p:cNvSpPr>
            <p:nvPr/>
          </p:nvSpPr>
          <p:spPr bwMode="auto">
            <a:xfrm>
              <a:off x="1735" y="3469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35" name="Freeform 215"/>
            <p:cNvSpPr>
              <a:spLocks/>
            </p:cNvSpPr>
            <p:nvPr/>
          </p:nvSpPr>
          <p:spPr bwMode="auto">
            <a:xfrm>
              <a:off x="1735" y="3474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36" name="Freeform 216"/>
            <p:cNvSpPr>
              <a:spLocks/>
            </p:cNvSpPr>
            <p:nvPr/>
          </p:nvSpPr>
          <p:spPr bwMode="auto">
            <a:xfrm>
              <a:off x="1735" y="3479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2A2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37" name="Freeform 217"/>
            <p:cNvSpPr>
              <a:spLocks/>
            </p:cNvSpPr>
            <p:nvPr/>
          </p:nvSpPr>
          <p:spPr bwMode="auto">
            <a:xfrm>
              <a:off x="1735" y="3483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0A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38" name="Freeform 218"/>
            <p:cNvSpPr>
              <a:spLocks/>
            </p:cNvSpPr>
            <p:nvPr/>
          </p:nvSpPr>
          <p:spPr bwMode="auto">
            <a:xfrm>
              <a:off x="1735" y="3488"/>
              <a:ext cx="1381" cy="17"/>
            </a:xfrm>
            <a:custGeom>
              <a:avLst/>
              <a:gdLst>
                <a:gd name="T0" fmla="*/ 0 w 1381"/>
                <a:gd name="T1" fmla="*/ 0 h 17"/>
                <a:gd name="T2" fmla="*/ 1380 w 1381"/>
                <a:gd name="T3" fmla="*/ 0 h 17"/>
                <a:gd name="T4" fmla="*/ 1380 w 1381"/>
                <a:gd name="T5" fmla="*/ 16 h 17"/>
                <a:gd name="T6" fmla="*/ 0 w 1381"/>
                <a:gd name="T7" fmla="*/ 16 h 17"/>
                <a:gd name="T8" fmla="*/ 0 w 13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17">
                  <a:moveTo>
                    <a:pt x="0" y="0"/>
                  </a:moveTo>
                  <a:lnTo>
                    <a:pt x="1380" y="0"/>
                  </a:lnTo>
                  <a:lnTo>
                    <a:pt x="138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39" name="Rectangle 219"/>
            <p:cNvSpPr>
              <a:spLocks noChangeArrowheads="1"/>
            </p:cNvSpPr>
            <p:nvPr/>
          </p:nvSpPr>
          <p:spPr bwMode="auto">
            <a:xfrm>
              <a:off x="1739" y="3165"/>
              <a:ext cx="1372" cy="32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940" name="Freeform 220"/>
            <p:cNvSpPr>
              <a:spLocks/>
            </p:cNvSpPr>
            <p:nvPr/>
          </p:nvSpPr>
          <p:spPr bwMode="auto">
            <a:xfrm>
              <a:off x="3114" y="3161"/>
              <a:ext cx="1434" cy="88"/>
            </a:xfrm>
            <a:custGeom>
              <a:avLst/>
              <a:gdLst>
                <a:gd name="T0" fmla="*/ 0 w 1434"/>
                <a:gd name="T1" fmla="*/ 0 h 88"/>
                <a:gd name="T2" fmla="*/ 1433 w 1434"/>
                <a:gd name="T3" fmla="*/ 0 h 88"/>
                <a:gd name="T4" fmla="*/ 1433 w 1434"/>
                <a:gd name="T5" fmla="*/ 87 h 88"/>
                <a:gd name="T6" fmla="*/ 0 w 1434"/>
                <a:gd name="T7" fmla="*/ 87 h 88"/>
                <a:gd name="T8" fmla="*/ 0 w 143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88">
                  <a:moveTo>
                    <a:pt x="0" y="0"/>
                  </a:moveTo>
                  <a:lnTo>
                    <a:pt x="1433" y="0"/>
                  </a:lnTo>
                  <a:lnTo>
                    <a:pt x="1433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41" name="Freeform 221"/>
            <p:cNvSpPr>
              <a:spLocks/>
            </p:cNvSpPr>
            <p:nvPr/>
          </p:nvSpPr>
          <p:spPr bwMode="auto">
            <a:xfrm>
              <a:off x="3114" y="324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42" name="Freeform 222"/>
            <p:cNvSpPr>
              <a:spLocks/>
            </p:cNvSpPr>
            <p:nvPr/>
          </p:nvSpPr>
          <p:spPr bwMode="auto">
            <a:xfrm>
              <a:off x="3114" y="325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43" name="Freeform 223"/>
            <p:cNvSpPr>
              <a:spLocks/>
            </p:cNvSpPr>
            <p:nvPr/>
          </p:nvSpPr>
          <p:spPr bwMode="auto">
            <a:xfrm>
              <a:off x="3114" y="325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44" name="Freeform 224"/>
            <p:cNvSpPr>
              <a:spLocks/>
            </p:cNvSpPr>
            <p:nvPr/>
          </p:nvSpPr>
          <p:spPr bwMode="auto">
            <a:xfrm>
              <a:off x="3114" y="3262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45" name="Freeform 225"/>
            <p:cNvSpPr>
              <a:spLocks/>
            </p:cNvSpPr>
            <p:nvPr/>
          </p:nvSpPr>
          <p:spPr bwMode="auto">
            <a:xfrm>
              <a:off x="3114" y="3267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6F6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46" name="Freeform 226"/>
            <p:cNvSpPr>
              <a:spLocks/>
            </p:cNvSpPr>
            <p:nvPr/>
          </p:nvSpPr>
          <p:spPr bwMode="auto">
            <a:xfrm>
              <a:off x="3114" y="327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47" name="Freeform 227"/>
            <p:cNvSpPr>
              <a:spLocks/>
            </p:cNvSpPr>
            <p:nvPr/>
          </p:nvSpPr>
          <p:spPr bwMode="auto">
            <a:xfrm>
              <a:off x="3114" y="327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48" name="Freeform 228"/>
            <p:cNvSpPr>
              <a:spLocks/>
            </p:cNvSpPr>
            <p:nvPr/>
          </p:nvSpPr>
          <p:spPr bwMode="auto">
            <a:xfrm>
              <a:off x="3114" y="328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49" name="Freeform 229"/>
            <p:cNvSpPr>
              <a:spLocks/>
            </p:cNvSpPr>
            <p:nvPr/>
          </p:nvSpPr>
          <p:spPr bwMode="auto">
            <a:xfrm>
              <a:off x="3114" y="328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50" name="Freeform 230"/>
            <p:cNvSpPr>
              <a:spLocks/>
            </p:cNvSpPr>
            <p:nvPr/>
          </p:nvSpPr>
          <p:spPr bwMode="auto">
            <a:xfrm>
              <a:off x="3114" y="3292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CEC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51" name="Freeform 231"/>
            <p:cNvSpPr>
              <a:spLocks/>
            </p:cNvSpPr>
            <p:nvPr/>
          </p:nvSpPr>
          <p:spPr bwMode="auto">
            <a:xfrm>
              <a:off x="3114" y="329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52" name="Freeform 232"/>
            <p:cNvSpPr>
              <a:spLocks/>
            </p:cNvSpPr>
            <p:nvPr/>
          </p:nvSpPr>
          <p:spPr bwMode="auto">
            <a:xfrm>
              <a:off x="3114" y="330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53" name="Freeform 233"/>
            <p:cNvSpPr>
              <a:spLocks/>
            </p:cNvSpPr>
            <p:nvPr/>
          </p:nvSpPr>
          <p:spPr bwMode="auto">
            <a:xfrm>
              <a:off x="3114" y="330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54" name="Freeform 234"/>
            <p:cNvSpPr>
              <a:spLocks/>
            </p:cNvSpPr>
            <p:nvPr/>
          </p:nvSpPr>
          <p:spPr bwMode="auto">
            <a:xfrm>
              <a:off x="3114" y="331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55" name="Freeform 235"/>
            <p:cNvSpPr>
              <a:spLocks/>
            </p:cNvSpPr>
            <p:nvPr/>
          </p:nvSpPr>
          <p:spPr bwMode="auto">
            <a:xfrm>
              <a:off x="3114" y="331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56" name="Freeform 236"/>
            <p:cNvSpPr>
              <a:spLocks/>
            </p:cNvSpPr>
            <p:nvPr/>
          </p:nvSpPr>
          <p:spPr bwMode="auto">
            <a:xfrm>
              <a:off x="3114" y="332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0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57" name="Freeform 237"/>
            <p:cNvSpPr>
              <a:spLocks/>
            </p:cNvSpPr>
            <p:nvPr/>
          </p:nvSpPr>
          <p:spPr bwMode="auto">
            <a:xfrm>
              <a:off x="3114" y="332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58" name="Freeform 238"/>
            <p:cNvSpPr>
              <a:spLocks/>
            </p:cNvSpPr>
            <p:nvPr/>
          </p:nvSpPr>
          <p:spPr bwMode="auto">
            <a:xfrm>
              <a:off x="3114" y="333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CDCD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59" name="Freeform 239"/>
            <p:cNvSpPr>
              <a:spLocks/>
            </p:cNvSpPr>
            <p:nvPr/>
          </p:nvSpPr>
          <p:spPr bwMode="auto">
            <a:xfrm>
              <a:off x="3114" y="333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60" name="Freeform 240"/>
            <p:cNvSpPr>
              <a:spLocks/>
            </p:cNvSpPr>
            <p:nvPr/>
          </p:nvSpPr>
          <p:spPr bwMode="auto">
            <a:xfrm>
              <a:off x="3114" y="334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61" name="Freeform 241"/>
            <p:cNvSpPr>
              <a:spLocks/>
            </p:cNvSpPr>
            <p:nvPr/>
          </p:nvSpPr>
          <p:spPr bwMode="auto">
            <a:xfrm>
              <a:off x="3114" y="334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6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62" name="Freeform 242"/>
            <p:cNvSpPr>
              <a:spLocks/>
            </p:cNvSpPr>
            <p:nvPr/>
          </p:nvSpPr>
          <p:spPr bwMode="auto">
            <a:xfrm>
              <a:off x="3114" y="335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4D4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63" name="Freeform 243"/>
            <p:cNvSpPr>
              <a:spLocks/>
            </p:cNvSpPr>
            <p:nvPr/>
          </p:nvSpPr>
          <p:spPr bwMode="auto">
            <a:xfrm>
              <a:off x="3114" y="335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2D2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64" name="Freeform 244"/>
            <p:cNvSpPr>
              <a:spLocks/>
            </p:cNvSpPr>
            <p:nvPr/>
          </p:nvSpPr>
          <p:spPr bwMode="auto">
            <a:xfrm>
              <a:off x="3114" y="336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65" name="Freeform 245"/>
            <p:cNvSpPr>
              <a:spLocks/>
            </p:cNvSpPr>
            <p:nvPr/>
          </p:nvSpPr>
          <p:spPr bwMode="auto">
            <a:xfrm>
              <a:off x="3114" y="336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66" name="Freeform 246"/>
            <p:cNvSpPr>
              <a:spLocks/>
            </p:cNvSpPr>
            <p:nvPr/>
          </p:nvSpPr>
          <p:spPr bwMode="auto">
            <a:xfrm>
              <a:off x="3114" y="337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67" name="Freeform 247"/>
            <p:cNvSpPr>
              <a:spLocks/>
            </p:cNvSpPr>
            <p:nvPr/>
          </p:nvSpPr>
          <p:spPr bwMode="auto">
            <a:xfrm>
              <a:off x="3114" y="337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A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68" name="Freeform 248"/>
            <p:cNvSpPr>
              <a:spLocks/>
            </p:cNvSpPr>
            <p:nvPr/>
          </p:nvSpPr>
          <p:spPr bwMode="auto">
            <a:xfrm>
              <a:off x="3114" y="338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8C8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69" name="Freeform 249"/>
            <p:cNvSpPr>
              <a:spLocks/>
            </p:cNvSpPr>
            <p:nvPr/>
          </p:nvSpPr>
          <p:spPr bwMode="auto">
            <a:xfrm>
              <a:off x="3114" y="338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6C6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70" name="Freeform 250"/>
            <p:cNvSpPr>
              <a:spLocks/>
            </p:cNvSpPr>
            <p:nvPr/>
          </p:nvSpPr>
          <p:spPr bwMode="auto">
            <a:xfrm>
              <a:off x="3114" y="339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71" name="Freeform 251"/>
            <p:cNvSpPr>
              <a:spLocks/>
            </p:cNvSpPr>
            <p:nvPr/>
          </p:nvSpPr>
          <p:spPr bwMode="auto">
            <a:xfrm>
              <a:off x="3114" y="339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72" name="Freeform 252"/>
            <p:cNvSpPr>
              <a:spLocks/>
            </p:cNvSpPr>
            <p:nvPr/>
          </p:nvSpPr>
          <p:spPr bwMode="auto">
            <a:xfrm>
              <a:off x="3114" y="340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73" name="Freeform 253"/>
            <p:cNvSpPr>
              <a:spLocks/>
            </p:cNvSpPr>
            <p:nvPr/>
          </p:nvSpPr>
          <p:spPr bwMode="auto">
            <a:xfrm>
              <a:off x="3114" y="340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EB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74" name="Freeform 254"/>
            <p:cNvSpPr>
              <a:spLocks/>
            </p:cNvSpPr>
            <p:nvPr/>
          </p:nvSpPr>
          <p:spPr bwMode="auto">
            <a:xfrm>
              <a:off x="3114" y="341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CBC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75" name="Freeform 255"/>
            <p:cNvSpPr>
              <a:spLocks/>
            </p:cNvSpPr>
            <p:nvPr/>
          </p:nvSpPr>
          <p:spPr bwMode="auto">
            <a:xfrm>
              <a:off x="3114" y="341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ABA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76" name="Freeform 256"/>
            <p:cNvSpPr>
              <a:spLocks/>
            </p:cNvSpPr>
            <p:nvPr/>
          </p:nvSpPr>
          <p:spPr bwMode="auto">
            <a:xfrm>
              <a:off x="3114" y="3424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8B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77" name="Freeform 257"/>
            <p:cNvSpPr>
              <a:spLocks/>
            </p:cNvSpPr>
            <p:nvPr/>
          </p:nvSpPr>
          <p:spPr bwMode="auto">
            <a:xfrm>
              <a:off x="3114" y="342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6B6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78" name="Freeform 258"/>
            <p:cNvSpPr>
              <a:spLocks/>
            </p:cNvSpPr>
            <p:nvPr/>
          </p:nvSpPr>
          <p:spPr bwMode="auto">
            <a:xfrm>
              <a:off x="3114" y="343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4B4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79" name="Freeform 259"/>
            <p:cNvSpPr>
              <a:spLocks/>
            </p:cNvSpPr>
            <p:nvPr/>
          </p:nvSpPr>
          <p:spPr bwMode="auto">
            <a:xfrm>
              <a:off x="3114" y="3444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0B0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80" name="Freeform 260"/>
            <p:cNvSpPr>
              <a:spLocks/>
            </p:cNvSpPr>
            <p:nvPr/>
          </p:nvSpPr>
          <p:spPr bwMode="auto">
            <a:xfrm>
              <a:off x="3114" y="3449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EAE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81" name="Freeform 261"/>
            <p:cNvSpPr>
              <a:spLocks/>
            </p:cNvSpPr>
            <p:nvPr/>
          </p:nvSpPr>
          <p:spPr bwMode="auto">
            <a:xfrm>
              <a:off x="3114" y="345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CAC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82" name="Freeform 262"/>
            <p:cNvSpPr>
              <a:spLocks/>
            </p:cNvSpPr>
            <p:nvPr/>
          </p:nvSpPr>
          <p:spPr bwMode="auto">
            <a:xfrm>
              <a:off x="3114" y="345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AAA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83" name="Freeform 263"/>
            <p:cNvSpPr>
              <a:spLocks/>
            </p:cNvSpPr>
            <p:nvPr/>
          </p:nvSpPr>
          <p:spPr bwMode="auto">
            <a:xfrm>
              <a:off x="3114" y="346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8A8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84" name="Freeform 264"/>
            <p:cNvSpPr>
              <a:spLocks/>
            </p:cNvSpPr>
            <p:nvPr/>
          </p:nvSpPr>
          <p:spPr bwMode="auto">
            <a:xfrm>
              <a:off x="3114" y="3469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85" name="Freeform 265"/>
            <p:cNvSpPr>
              <a:spLocks/>
            </p:cNvSpPr>
            <p:nvPr/>
          </p:nvSpPr>
          <p:spPr bwMode="auto">
            <a:xfrm>
              <a:off x="3114" y="3474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86" name="Freeform 266"/>
            <p:cNvSpPr>
              <a:spLocks/>
            </p:cNvSpPr>
            <p:nvPr/>
          </p:nvSpPr>
          <p:spPr bwMode="auto">
            <a:xfrm>
              <a:off x="3114" y="3479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2A2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87" name="Freeform 267"/>
            <p:cNvSpPr>
              <a:spLocks/>
            </p:cNvSpPr>
            <p:nvPr/>
          </p:nvSpPr>
          <p:spPr bwMode="auto">
            <a:xfrm>
              <a:off x="3114" y="3483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0A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88" name="Freeform 268"/>
            <p:cNvSpPr>
              <a:spLocks/>
            </p:cNvSpPr>
            <p:nvPr/>
          </p:nvSpPr>
          <p:spPr bwMode="auto">
            <a:xfrm>
              <a:off x="3114" y="3488"/>
              <a:ext cx="1434" cy="17"/>
            </a:xfrm>
            <a:custGeom>
              <a:avLst/>
              <a:gdLst>
                <a:gd name="T0" fmla="*/ 0 w 1434"/>
                <a:gd name="T1" fmla="*/ 0 h 17"/>
                <a:gd name="T2" fmla="*/ 1433 w 1434"/>
                <a:gd name="T3" fmla="*/ 0 h 17"/>
                <a:gd name="T4" fmla="*/ 1433 w 1434"/>
                <a:gd name="T5" fmla="*/ 16 h 17"/>
                <a:gd name="T6" fmla="*/ 0 w 1434"/>
                <a:gd name="T7" fmla="*/ 16 h 17"/>
                <a:gd name="T8" fmla="*/ 0 w 14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">
                  <a:moveTo>
                    <a:pt x="0" y="0"/>
                  </a:moveTo>
                  <a:lnTo>
                    <a:pt x="1433" y="0"/>
                  </a:lnTo>
                  <a:lnTo>
                    <a:pt x="143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89" name="Rectangle 269"/>
            <p:cNvSpPr>
              <a:spLocks noChangeArrowheads="1"/>
            </p:cNvSpPr>
            <p:nvPr/>
          </p:nvSpPr>
          <p:spPr bwMode="auto">
            <a:xfrm>
              <a:off x="3118" y="3165"/>
              <a:ext cx="1425" cy="32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990" name="Rectangle 270"/>
            <p:cNvSpPr>
              <a:spLocks noChangeArrowheads="1"/>
            </p:cNvSpPr>
            <p:nvPr/>
          </p:nvSpPr>
          <p:spPr bwMode="auto">
            <a:xfrm>
              <a:off x="3451" y="3245"/>
              <a:ext cx="699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Digital Video</a:t>
              </a:r>
            </a:p>
          </p:txBody>
        </p:sp>
        <p:sp>
          <p:nvSpPr>
            <p:cNvPr id="158991" name="Rectangle 271"/>
            <p:cNvSpPr>
              <a:spLocks noChangeArrowheads="1"/>
            </p:cNvSpPr>
            <p:nvPr/>
          </p:nvSpPr>
          <p:spPr bwMode="auto">
            <a:xfrm>
              <a:off x="1895" y="3245"/>
              <a:ext cx="85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Digital Switches</a:t>
              </a:r>
            </a:p>
          </p:txBody>
        </p:sp>
      </p:grpSp>
      <p:grpSp>
        <p:nvGrpSpPr>
          <p:cNvPr id="158992" name="Group 272"/>
          <p:cNvGrpSpPr>
            <a:grpSpLocks/>
          </p:cNvGrpSpPr>
          <p:nvPr/>
        </p:nvGrpSpPr>
        <p:grpSpPr bwMode="auto">
          <a:xfrm rot="-27000000">
            <a:off x="4351337" y="3184526"/>
            <a:ext cx="1273175" cy="2679700"/>
            <a:chOff x="4326" y="993"/>
            <a:chExt cx="1513" cy="1688"/>
          </a:xfrm>
        </p:grpSpPr>
        <p:grpSp>
          <p:nvGrpSpPr>
            <p:cNvPr id="158993" name="Group 273"/>
            <p:cNvGrpSpPr>
              <a:grpSpLocks/>
            </p:cNvGrpSpPr>
            <p:nvPr/>
          </p:nvGrpSpPr>
          <p:grpSpPr bwMode="auto">
            <a:xfrm>
              <a:off x="4326" y="2337"/>
              <a:ext cx="1513" cy="344"/>
              <a:chOff x="4224" y="2237"/>
              <a:chExt cx="1513" cy="344"/>
            </a:xfrm>
          </p:grpSpPr>
          <p:sp>
            <p:nvSpPr>
              <p:cNvPr id="158994" name="Freeform 274"/>
              <p:cNvSpPr>
                <a:spLocks/>
              </p:cNvSpPr>
              <p:nvPr/>
            </p:nvSpPr>
            <p:spPr bwMode="auto">
              <a:xfrm>
                <a:off x="4224" y="2237"/>
                <a:ext cx="1434" cy="88"/>
              </a:xfrm>
              <a:custGeom>
                <a:avLst/>
                <a:gdLst>
                  <a:gd name="T0" fmla="*/ 0 w 1434"/>
                  <a:gd name="T1" fmla="*/ 0 h 88"/>
                  <a:gd name="T2" fmla="*/ 1433 w 1434"/>
                  <a:gd name="T3" fmla="*/ 0 h 88"/>
                  <a:gd name="T4" fmla="*/ 1433 w 1434"/>
                  <a:gd name="T5" fmla="*/ 87 h 88"/>
                  <a:gd name="T6" fmla="*/ 0 w 1434"/>
                  <a:gd name="T7" fmla="*/ 87 h 88"/>
                  <a:gd name="T8" fmla="*/ 0 w 1434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88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87"/>
                    </a:ln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5" name="Freeform 275"/>
              <p:cNvSpPr>
                <a:spLocks/>
              </p:cNvSpPr>
              <p:nvPr/>
            </p:nvSpPr>
            <p:spPr bwMode="auto">
              <a:xfrm>
                <a:off x="4224" y="232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6" name="Freeform 276"/>
              <p:cNvSpPr>
                <a:spLocks/>
              </p:cNvSpPr>
              <p:nvPr/>
            </p:nvSpPr>
            <p:spPr bwMode="auto">
              <a:xfrm>
                <a:off x="4224" y="23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FC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7" name="Freeform 277"/>
              <p:cNvSpPr>
                <a:spLocks/>
              </p:cNvSpPr>
              <p:nvPr/>
            </p:nvSpPr>
            <p:spPr bwMode="auto">
              <a:xfrm>
                <a:off x="4224" y="23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AFAF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8" name="Freeform 278"/>
              <p:cNvSpPr>
                <a:spLocks/>
              </p:cNvSpPr>
              <p:nvPr/>
            </p:nvSpPr>
            <p:spPr bwMode="auto">
              <a:xfrm>
                <a:off x="4224" y="2338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F8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9" name="Freeform 279"/>
              <p:cNvSpPr>
                <a:spLocks/>
              </p:cNvSpPr>
              <p:nvPr/>
            </p:nvSpPr>
            <p:spPr bwMode="auto">
              <a:xfrm>
                <a:off x="4224" y="2343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6F6F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0" name="Freeform 280"/>
              <p:cNvSpPr>
                <a:spLocks/>
              </p:cNvSpPr>
              <p:nvPr/>
            </p:nvSpPr>
            <p:spPr bwMode="auto">
              <a:xfrm>
                <a:off x="4224" y="234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1" name="Freeform 281"/>
              <p:cNvSpPr>
                <a:spLocks/>
              </p:cNvSpPr>
              <p:nvPr/>
            </p:nvSpPr>
            <p:spPr bwMode="auto">
              <a:xfrm>
                <a:off x="4224" y="235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2" name="Freeform 282"/>
              <p:cNvSpPr>
                <a:spLocks/>
              </p:cNvSpPr>
              <p:nvPr/>
            </p:nvSpPr>
            <p:spPr bwMode="auto">
              <a:xfrm>
                <a:off x="4224" y="23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3" name="Freeform 283"/>
              <p:cNvSpPr>
                <a:spLocks/>
              </p:cNvSpPr>
              <p:nvPr/>
            </p:nvSpPr>
            <p:spPr bwMode="auto">
              <a:xfrm>
                <a:off x="4224" y="23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EEEE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4" name="Freeform 284"/>
              <p:cNvSpPr>
                <a:spLocks/>
              </p:cNvSpPr>
              <p:nvPr/>
            </p:nvSpPr>
            <p:spPr bwMode="auto">
              <a:xfrm>
                <a:off x="4224" y="2368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CECE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5" name="Freeform 285"/>
              <p:cNvSpPr>
                <a:spLocks/>
              </p:cNvSpPr>
              <p:nvPr/>
            </p:nvSpPr>
            <p:spPr bwMode="auto">
              <a:xfrm>
                <a:off x="4224" y="237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6" name="Freeform 286"/>
              <p:cNvSpPr>
                <a:spLocks/>
              </p:cNvSpPr>
              <p:nvPr/>
            </p:nvSpPr>
            <p:spPr bwMode="auto">
              <a:xfrm>
                <a:off x="4224" y="237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8E8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7" name="Freeform 287"/>
              <p:cNvSpPr>
                <a:spLocks/>
              </p:cNvSpPr>
              <p:nvPr/>
            </p:nvSpPr>
            <p:spPr bwMode="auto">
              <a:xfrm>
                <a:off x="4224" y="238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8" name="Freeform 288"/>
              <p:cNvSpPr>
                <a:spLocks/>
              </p:cNvSpPr>
              <p:nvPr/>
            </p:nvSpPr>
            <p:spPr bwMode="auto">
              <a:xfrm>
                <a:off x="4224" y="238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E4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9" name="Freeform 289"/>
              <p:cNvSpPr>
                <a:spLocks/>
              </p:cNvSpPr>
              <p:nvPr/>
            </p:nvSpPr>
            <p:spPr bwMode="auto">
              <a:xfrm>
                <a:off x="4224" y="239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0" name="Freeform 290"/>
              <p:cNvSpPr>
                <a:spLocks/>
              </p:cNvSpPr>
              <p:nvPr/>
            </p:nvSpPr>
            <p:spPr bwMode="auto">
              <a:xfrm>
                <a:off x="4224" y="239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1" name="Freeform 291"/>
              <p:cNvSpPr>
                <a:spLocks/>
              </p:cNvSpPr>
              <p:nvPr/>
            </p:nvSpPr>
            <p:spPr bwMode="auto">
              <a:xfrm>
                <a:off x="4224" y="240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DE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2" name="Freeform 292"/>
              <p:cNvSpPr>
                <a:spLocks/>
              </p:cNvSpPr>
              <p:nvPr/>
            </p:nvSpPr>
            <p:spPr bwMode="auto">
              <a:xfrm>
                <a:off x="4224" y="240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DCD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3" name="Freeform 293"/>
              <p:cNvSpPr>
                <a:spLocks/>
              </p:cNvSpPr>
              <p:nvPr/>
            </p:nvSpPr>
            <p:spPr bwMode="auto">
              <a:xfrm>
                <a:off x="4224" y="241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4" name="Freeform 294"/>
              <p:cNvSpPr>
                <a:spLocks/>
              </p:cNvSpPr>
              <p:nvPr/>
            </p:nvSpPr>
            <p:spPr bwMode="auto">
              <a:xfrm>
                <a:off x="4224" y="241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5" name="Freeform 295"/>
              <p:cNvSpPr>
                <a:spLocks/>
              </p:cNvSpPr>
              <p:nvPr/>
            </p:nvSpPr>
            <p:spPr bwMode="auto">
              <a:xfrm>
                <a:off x="4224" y="242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6" name="Freeform 296"/>
              <p:cNvSpPr>
                <a:spLocks/>
              </p:cNvSpPr>
              <p:nvPr/>
            </p:nvSpPr>
            <p:spPr bwMode="auto">
              <a:xfrm>
                <a:off x="4224" y="24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4D4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7" name="Freeform 297"/>
              <p:cNvSpPr>
                <a:spLocks/>
              </p:cNvSpPr>
              <p:nvPr/>
            </p:nvSpPr>
            <p:spPr bwMode="auto">
              <a:xfrm>
                <a:off x="4224" y="24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8" name="Freeform 298"/>
              <p:cNvSpPr>
                <a:spLocks/>
              </p:cNvSpPr>
              <p:nvPr/>
            </p:nvSpPr>
            <p:spPr bwMode="auto">
              <a:xfrm>
                <a:off x="4224" y="243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D0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9" name="Freeform 299"/>
              <p:cNvSpPr>
                <a:spLocks/>
              </p:cNvSpPr>
              <p:nvPr/>
            </p:nvSpPr>
            <p:spPr bwMode="auto">
              <a:xfrm>
                <a:off x="4224" y="244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CE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0" name="Freeform 300"/>
              <p:cNvSpPr>
                <a:spLocks/>
              </p:cNvSpPr>
              <p:nvPr/>
            </p:nvSpPr>
            <p:spPr bwMode="auto">
              <a:xfrm>
                <a:off x="4224" y="244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1" name="Freeform 301"/>
              <p:cNvSpPr>
                <a:spLocks/>
              </p:cNvSpPr>
              <p:nvPr/>
            </p:nvSpPr>
            <p:spPr bwMode="auto">
              <a:xfrm>
                <a:off x="4224" y="245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ACA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2" name="Freeform 302"/>
              <p:cNvSpPr>
                <a:spLocks/>
              </p:cNvSpPr>
              <p:nvPr/>
            </p:nvSpPr>
            <p:spPr bwMode="auto">
              <a:xfrm>
                <a:off x="4224" y="24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C8C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3" name="Freeform 303"/>
              <p:cNvSpPr>
                <a:spLocks/>
              </p:cNvSpPr>
              <p:nvPr/>
            </p:nvSpPr>
            <p:spPr bwMode="auto">
              <a:xfrm>
                <a:off x="4224" y="24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C6C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4" name="Freeform 304"/>
              <p:cNvSpPr>
                <a:spLocks/>
              </p:cNvSpPr>
              <p:nvPr/>
            </p:nvSpPr>
            <p:spPr bwMode="auto">
              <a:xfrm>
                <a:off x="4224" y="246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5" name="Freeform 305"/>
              <p:cNvSpPr>
                <a:spLocks/>
              </p:cNvSpPr>
              <p:nvPr/>
            </p:nvSpPr>
            <p:spPr bwMode="auto">
              <a:xfrm>
                <a:off x="4224" y="247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2C2C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6" name="Freeform 306"/>
              <p:cNvSpPr>
                <a:spLocks/>
              </p:cNvSpPr>
              <p:nvPr/>
            </p:nvSpPr>
            <p:spPr bwMode="auto">
              <a:xfrm>
                <a:off x="4224" y="247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7" name="Freeform 307"/>
              <p:cNvSpPr>
                <a:spLocks/>
              </p:cNvSpPr>
              <p:nvPr/>
            </p:nvSpPr>
            <p:spPr bwMode="auto">
              <a:xfrm>
                <a:off x="4224" y="248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BEB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8" name="Freeform 308"/>
              <p:cNvSpPr>
                <a:spLocks/>
              </p:cNvSpPr>
              <p:nvPr/>
            </p:nvSpPr>
            <p:spPr bwMode="auto">
              <a:xfrm>
                <a:off x="4224" y="248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CBC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9" name="Freeform 309"/>
              <p:cNvSpPr>
                <a:spLocks/>
              </p:cNvSpPr>
              <p:nvPr/>
            </p:nvSpPr>
            <p:spPr bwMode="auto">
              <a:xfrm>
                <a:off x="4224" y="249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BAB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0" name="Freeform 310"/>
              <p:cNvSpPr>
                <a:spLocks/>
              </p:cNvSpPr>
              <p:nvPr/>
            </p:nvSpPr>
            <p:spPr bwMode="auto">
              <a:xfrm>
                <a:off x="4224" y="250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1" name="Freeform 311"/>
              <p:cNvSpPr>
                <a:spLocks/>
              </p:cNvSpPr>
              <p:nvPr/>
            </p:nvSpPr>
            <p:spPr bwMode="auto">
              <a:xfrm>
                <a:off x="4224" y="250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B6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2" name="Freeform 312"/>
              <p:cNvSpPr>
                <a:spLocks/>
              </p:cNvSpPr>
              <p:nvPr/>
            </p:nvSpPr>
            <p:spPr bwMode="auto">
              <a:xfrm>
                <a:off x="4224" y="250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3" name="Freeform 313"/>
              <p:cNvSpPr>
                <a:spLocks/>
              </p:cNvSpPr>
              <p:nvPr/>
            </p:nvSpPr>
            <p:spPr bwMode="auto">
              <a:xfrm>
                <a:off x="4224" y="252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0B0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4" name="Freeform 314"/>
              <p:cNvSpPr>
                <a:spLocks/>
              </p:cNvSpPr>
              <p:nvPr/>
            </p:nvSpPr>
            <p:spPr bwMode="auto">
              <a:xfrm>
                <a:off x="4224" y="252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EAE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5" name="Freeform 315"/>
              <p:cNvSpPr>
                <a:spLocks/>
              </p:cNvSpPr>
              <p:nvPr/>
            </p:nvSpPr>
            <p:spPr bwMode="auto">
              <a:xfrm>
                <a:off x="4224" y="25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CACA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6" name="Freeform 316"/>
              <p:cNvSpPr>
                <a:spLocks/>
              </p:cNvSpPr>
              <p:nvPr/>
            </p:nvSpPr>
            <p:spPr bwMode="auto">
              <a:xfrm>
                <a:off x="4224" y="25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AAA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7" name="Freeform 317"/>
              <p:cNvSpPr>
                <a:spLocks/>
              </p:cNvSpPr>
              <p:nvPr/>
            </p:nvSpPr>
            <p:spPr bwMode="auto">
              <a:xfrm>
                <a:off x="4224" y="253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8" name="Freeform 318"/>
              <p:cNvSpPr>
                <a:spLocks/>
              </p:cNvSpPr>
              <p:nvPr/>
            </p:nvSpPr>
            <p:spPr bwMode="auto">
              <a:xfrm>
                <a:off x="4224" y="254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6A6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9" name="Freeform 319"/>
              <p:cNvSpPr>
                <a:spLocks/>
              </p:cNvSpPr>
              <p:nvPr/>
            </p:nvSpPr>
            <p:spPr bwMode="auto">
              <a:xfrm>
                <a:off x="4224" y="255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4A4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0" name="Freeform 320"/>
              <p:cNvSpPr>
                <a:spLocks/>
              </p:cNvSpPr>
              <p:nvPr/>
            </p:nvSpPr>
            <p:spPr bwMode="auto">
              <a:xfrm>
                <a:off x="4224" y="255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A2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1" name="Freeform 321"/>
              <p:cNvSpPr>
                <a:spLocks/>
              </p:cNvSpPr>
              <p:nvPr/>
            </p:nvSpPr>
            <p:spPr bwMode="auto">
              <a:xfrm>
                <a:off x="4224" y="25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2" name="Freeform 322"/>
              <p:cNvSpPr>
                <a:spLocks/>
              </p:cNvSpPr>
              <p:nvPr/>
            </p:nvSpPr>
            <p:spPr bwMode="auto">
              <a:xfrm>
                <a:off x="4224" y="25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E9E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3" name="Rectangle 323"/>
              <p:cNvSpPr>
                <a:spLocks noChangeArrowheads="1"/>
              </p:cNvSpPr>
              <p:nvPr/>
            </p:nvSpPr>
            <p:spPr bwMode="auto">
              <a:xfrm>
                <a:off x="4228" y="2241"/>
                <a:ext cx="1425" cy="32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044" name="Rectangle 324"/>
              <p:cNvSpPr>
                <a:spLocks noChangeArrowheads="1"/>
              </p:cNvSpPr>
              <p:nvPr/>
            </p:nvSpPr>
            <p:spPr bwMode="auto">
              <a:xfrm>
                <a:off x="4550" y="2315"/>
                <a:ext cx="118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Arial" charset="0"/>
                  </a:rPr>
                  <a:t>Digital STB</a:t>
                </a:r>
              </a:p>
            </p:txBody>
          </p:sp>
        </p:grpSp>
        <p:grpSp>
          <p:nvGrpSpPr>
            <p:cNvPr id="159045" name="Group 325"/>
            <p:cNvGrpSpPr>
              <a:grpSpLocks/>
            </p:cNvGrpSpPr>
            <p:nvPr/>
          </p:nvGrpSpPr>
          <p:grpSpPr bwMode="auto">
            <a:xfrm>
              <a:off x="4326" y="1999"/>
              <a:ext cx="1434" cy="344"/>
              <a:chOff x="4224" y="2237"/>
              <a:chExt cx="1434" cy="344"/>
            </a:xfrm>
          </p:grpSpPr>
          <p:sp>
            <p:nvSpPr>
              <p:cNvPr id="159046" name="Freeform 326"/>
              <p:cNvSpPr>
                <a:spLocks/>
              </p:cNvSpPr>
              <p:nvPr/>
            </p:nvSpPr>
            <p:spPr bwMode="auto">
              <a:xfrm>
                <a:off x="4224" y="2237"/>
                <a:ext cx="1434" cy="88"/>
              </a:xfrm>
              <a:custGeom>
                <a:avLst/>
                <a:gdLst>
                  <a:gd name="T0" fmla="*/ 0 w 1434"/>
                  <a:gd name="T1" fmla="*/ 0 h 88"/>
                  <a:gd name="T2" fmla="*/ 1433 w 1434"/>
                  <a:gd name="T3" fmla="*/ 0 h 88"/>
                  <a:gd name="T4" fmla="*/ 1433 w 1434"/>
                  <a:gd name="T5" fmla="*/ 87 h 88"/>
                  <a:gd name="T6" fmla="*/ 0 w 1434"/>
                  <a:gd name="T7" fmla="*/ 87 h 88"/>
                  <a:gd name="T8" fmla="*/ 0 w 1434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88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87"/>
                    </a:ln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7" name="Freeform 327"/>
              <p:cNvSpPr>
                <a:spLocks/>
              </p:cNvSpPr>
              <p:nvPr/>
            </p:nvSpPr>
            <p:spPr bwMode="auto">
              <a:xfrm>
                <a:off x="4224" y="232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8" name="Freeform 328"/>
              <p:cNvSpPr>
                <a:spLocks/>
              </p:cNvSpPr>
              <p:nvPr/>
            </p:nvSpPr>
            <p:spPr bwMode="auto">
              <a:xfrm>
                <a:off x="4224" y="23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FC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9" name="Freeform 329"/>
              <p:cNvSpPr>
                <a:spLocks/>
              </p:cNvSpPr>
              <p:nvPr/>
            </p:nvSpPr>
            <p:spPr bwMode="auto">
              <a:xfrm>
                <a:off x="4224" y="23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AFAF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0" name="Freeform 330"/>
              <p:cNvSpPr>
                <a:spLocks/>
              </p:cNvSpPr>
              <p:nvPr/>
            </p:nvSpPr>
            <p:spPr bwMode="auto">
              <a:xfrm>
                <a:off x="4224" y="2338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F8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1" name="Freeform 331"/>
              <p:cNvSpPr>
                <a:spLocks/>
              </p:cNvSpPr>
              <p:nvPr/>
            </p:nvSpPr>
            <p:spPr bwMode="auto">
              <a:xfrm>
                <a:off x="4224" y="2343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6F6F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2" name="Freeform 332"/>
              <p:cNvSpPr>
                <a:spLocks/>
              </p:cNvSpPr>
              <p:nvPr/>
            </p:nvSpPr>
            <p:spPr bwMode="auto">
              <a:xfrm>
                <a:off x="4224" y="234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3" name="Freeform 333"/>
              <p:cNvSpPr>
                <a:spLocks/>
              </p:cNvSpPr>
              <p:nvPr/>
            </p:nvSpPr>
            <p:spPr bwMode="auto">
              <a:xfrm>
                <a:off x="4224" y="235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4" name="Freeform 334"/>
              <p:cNvSpPr>
                <a:spLocks/>
              </p:cNvSpPr>
              <p:nvPr/>
            </p:nvSpPr>
            <p:spPr bwMode="auto">
              <a:xfrm>
                <a:off x="4224" y="23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5" name="Freeform 335"/>
              <p:cNvSpPr>
                <a:spLocks/>
              </p:cNvSpPr>
              <p:nvPr/>
            </p:nvSpPr>
            <p:spPr bwMode="auto">
              <a:xfrm>
                <a:off x="4224" y="23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EEEE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6" name="Freeform 336"/>
              <p:cNvSpPr>
                <a:spLocks/>
              </p:cNvSpPr>
              <p:nvPr/>
            </p:nvSpPr>
            <p:spPr bwMode="auto">
              <a:xfrm>
                <a:off x="4224" y="2368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CECE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7" name="Freeform 337"/>
              <p:cNvSpPr>
                <a:spLocks/>
              </p:cNvSpPr>
              <p:nvPr/>
            </p:nvSpPr>
            <p:spPr bwMode="auto">
              <a:xfrm>
                <a:off x="4224" y="237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8" name="Freeform 338"/>
              <p:cNvSpPr>
                <a:spLocks/>
              </p:cNvSpPr>
              <p:nvPr/>
            </p:nvSpPr>
            <p:spPr bwMode="auto">
              <a:xfrm>
                <a:off x="4224" y="237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8E8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9" name="Freeform 339"/>
              <p:cNvSpPr>
                <a:spLocks/>
              </p:cNvSpPr>
              <p:nvPr/>
            </p:nvSpPr>
            <p:spPr bwMode="auto">
              <a:xfrm>
                <a:off x="4224" y="238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0" name="Freeform 340"/>
              <p:cNvSpPr>
                <a:spLocks/>
              </p:cNvSpPr>
              <p:nvPr/>
            </p:nvSpPr>
            <p:spPr bwMode="auto">
              <a:xfrm>
                <a:off x="4224" y="238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E4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1" name="Freeform 341"/>
              <p:cNvSpPr>
                <a:spLocks/>
              </p:cNvSpPr>
              <p:nvPr/>
            </p:nvSpPr>
            <p:spPr bwMode="auto">
              <a:xfrm>
                <a:off x="4224" y="239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2" name="Freeform 342"/>
              <p:cNvSpPr>
                <a:spLocks/>
              </p:cNvSpPr>
              <p:nvPr/>
            </p:nvSpPr>
            <p:spPr bwMode="auto">
              <a:xfrm>
                <a:off x="4224" y="239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3" name="Freeform 343"/>
              <p:cNvSpPr>
                <a:spLocks/>
              </p:cNvSpPr>
              <p:nvPr/>
            </p:nvSpPr>
            <p:spPr bwMode="auto">
              <a:xfrm>
                <a:off x="4224" y="240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DE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4" name="Freeform 344"/>
              <p:cNvSpPr>
                <a:spLocks/>
              </p:cNvSpPr>
              <p:nvPr/>
            </p:nvSpPr>
            <p:spPr bwMode="auto">
              <a:xfrm>
                <a:off x="4224" y="240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DCD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5" name="Freeform 345"/>
              <p:cNvSpPr>
                <a:spLocks/>
              </p:cNvSpPr>
              <p:nvPr/>
            </p:nvSpPr>
            <p:spPr bwMode="auto">
              <a:xfrm>
                <a:off x="4224" y="241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6" name="Freeform 346"/>
              <p:cNvSpPr>
                <a:spLocks/>
              </p:cNvSpPr>
              <p:nvPr/>
            </p:nvSpPr>
            <p:spPr bwMode="auto">
              <a:xfrm>
                <a:off x="4224" y="241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7" name="Freeform 347"/>
              <p:cNvSpPr>
                <a:spLocks/>
              </p:cNvSpPr>
              <p:nvPr/>
            </p:nvSpPr>
            <p:spPr bwMode="auto">
              <a:xfrm>
                <a:off x="4224" y="242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8" name="Freeform 348"/>
              <p:cNvSpPr>
                <a:spLocks/>
              </p:cNvSpPr>
              <p:nvPr/>
            </p:nvSpPr>
            <p:spPr bwMode="auto">
              <a:xfrm>
                <a:off x="4224" y="24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4D4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9" name="Freeform 349"/>
              <p:cNvSpPr>
                <a:spLocks/>
              </p:cNvSpPr>
              <p:nvPr/>
            </p:nvSpPr>
            <p:spPr bwMode="auto">
              <a:xfrm>
                <a:off x="4224" y="24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0" name="Freeform 350"/>
              <p:cNvSpPr>
                <a:spLocks/>
              </p:cNvSpPr>
              <p:nvPr/>
            </p:nvSpPr>
            <p:spPr bwMode="auto">
              <a:xfrm>
                <a:off x="4224" y="243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D0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1" name="Freeform 351"/>
              <p:cNvSpPr>
                <a:spLocks/>
              </p:cNvSpPr>
              <p:nvPr/>
            </p:nvSpPr>
            <p:spPr bwMode="auto">
              <a:xfrm>
                <a:off x="4224" y="244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CE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2" name="Freeform 352"/>
              <p:cNvSpPr>
                <a:spLocks/>
              </p:cNvSpPr>
              <p:nvPr/>
            </p:nvSpPr>
            <p:spPr bwMode="auto">
              <a:xfrm>
                <a:off x="4224" y="244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3" name="Freeform 353"/>
              <p:cNvSpPr>
                <a:spLocks/>
              </p:cNvSpPr>
              <p:nvPr/>
            </p:nvSpPr>
            <p:spPr bwMode="auto">
              <a:xfrm>
                <a:off x="4224" y="245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ACA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4" name="Freeform 354"/>
              <p:cNvSpPr>
                <a:spLocks/>
              </p:cNvSpPr>
              <p:nvPr/>
            </p:nvSpPr>
            <p:spPr bwMode="auto">
              <a:xfrm>
                <a:off x="4224" y="24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C8C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5" name="Freeform 355"/>
              <p:cNvSpPr>
                <a:spLocks/>
              </p:cNvSpPr>
              <p:nvPr/>
            </p:nvSpPr>
            <p:spPr bwMode="auto">
              <a:xfrm>
                <a:off x="4224" y="24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C6C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6" name="Freeform 356"/>
              <p:cNvSpPr>
                <a:spLocks/>
              </p:cNvSpPr>
              <p:nvPr/>
            </p:nvSpPr>
            <p:spPr bwMode="auto">
              <a:xfrm>
                <a:off x="4224" y="246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7" name="Freeform 357"/>
              <p:cNvSpPr>
                <a:spLocks/>
              </p:cNvSpPr>
              <p:nvPr/>
            </p:nvSpPr>
            <p:spPr bwMode="auto">
              <a:xfrm>
                <a:off x="4224" y="247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2C2C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8" name="Freeform 358"/>
              <p:cNvSpPr>
                <a:spLocks/>
              </p:cNvSpPr>
              <p:nvPr/>
            </p:nvSpPr>
            <p:spPr bwMode="auto">
              <a:xfrm>
                <a:off x="4224" y="247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9" name="Freeform 359"/>
              <p:cNvSpPr>
                <a:spLocks/>
              </p:cNvSpPr>
              <p:nvPr/>
            </p:nvSpPr>
            <p:spPr bwMode="auto">
              <a:xfrm>
                <a:off x="4224" y="248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BEB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0" name="Freeform 360"/>
              <p:cNvSpPr>
                <a:spLocks/>
              </p:cNvSpPr>
              <p:nvPr/>
            </p:nvSpPr>
            <p:spPr bwMode="auto">
              <a:xfrm>
                <a:off x="4224" y="248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CBC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1" name="Freeform 361"/>
              <p:cNvSpPr>
                <a:spLocks/>
              </p:cNvSpPr>
              <p:nvPr/>
            </p:nvSpPr>
            <p:spPr bwMode="auto">
              <a:xfrm>
                <a:off x="4224" y="249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BAB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2" name="Freeform 362"/>
              <p:cNvSpPr>
                <a:spLocks/>
              </p:cNvSpPr>
              <p:nvPr/>
            </p:nvSpPr>
            <p:spPr bwMode="auto">
              <a:xfrm>
                <a:off x="4224" y="250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3" name="Freeform 363"/>
              <p:cNvSpPr>
                <a:spLocks/>
              </p:cNvSpPr>
              <p:nvPr/>
            </p:nvSpPr>
            <p:spPr bwMode="auto">
              <a:xfrm>
                <a:off x="4224" y="250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B6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4" name="Freeform 364"/>
              <p:cNvSpPr>
                <a:spLocks/>
              </p:cNvSpPr>
              <p:nvPr/>
            </p:nvSpPr>
            <p:spPr bwMode="auto">
              <a:xfrm>
                <a:off x="4224" y="250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5" name="Freeform 365"/>
              <p:cNvSpPr>
                <a:spLocks/>
              </p:cNvSpPr>
              <p:nvPr/>
            </p:nvSpPr>
            <p:spPr bwMode="auto">
              <a:xfrm>
                <a:off x="4224" y="252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0B0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6" name="Freeform 366"/>
              <p:cNvSpPr>
                <a:spLocks/>
              </p:cNvSpPr>
              <p:nvPr/>
            </p:nvSpPr>
            <p:spPr bwMode="auto">
              <a:xfrm>
                <a:off x="4224" y="252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EAE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7" name="Freeform 367"/>
              <p:cNvSpPr>
                <a:spLocks/>
              </p:cNvSpPr>
              <p:nvPr/>
            </p:nvSpPr>
            <p:spPr bwMode="auto">
              <a:xfrm>
                <a:off x="4224" y="25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CACA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8" name="Freeform 368"/>
              <p:cNvSpPr>
                <a:spLocks/>
              </p:cNvSpPr>
              <p:nvPr/>
            </p:nvSpPr>
            <p:spPr bwMode="auto">
              <a:xfrm>
                <a:off x="4224" y="25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AAA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9" name="Freeform 369"/>
              <p:cNvSpPr>
                <a:spLocks/>
              </p:cNvSpPr>
              <p:nvPr/>
            </p:nvSpPr>
            <p:spPr bwMode="auto">
              <a:xfrm>
                <a:off x="4224" y="253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0" name="Freeform 370"/>
              <p:cNvSpPr>
                <a:spLocks/>
              </p:cNvSpPr>
              <p:nvPr/>
            </p:nvSpPr>
            <p:spPr bwMode="auto">
              <a:xfrm>
                <a:off x="4224" y="254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6A6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1" name="Freeform 371"/>
              <p:cNvSpPr>
                <a:spLocks/>
              </p:cNvSpPr>
              <p:nvPr/>
            </p:nvSpPr>
            <p:spPr bwMode="auto">
              <a:xfrm>
                <a:off x="4224" y="255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4A4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2" name="Freeform 372"/>
              <p:cNvSpPr>
                <a:spLocks/>
              </p:cNvSpPr>
              <p:nvPr/>
            </p:nvSpPr>
            <p:spPr bwMode="auto">
              <a:xfrm>
                <a:off x="4224" y="255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A2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3" name="Freeform 373"/>
              <p:cNvSpPr>
                <a:spLocks/>
              </p:cNvSpPr>
              <p:nvPr/>
            </p:nvSpPr>
            <p:spPr bwMode="auto">
              <a:xfrm>
                <a:off x="4224" y="25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4" name="Freeform 374"/>
              <p:cNvSpPr>
                <a:spLocks/>
              </p:cNvSpPr>
              <p:nvPr/>
            </p:nvSpPr>
            <p:spPr bwMode="auto">
              <a:xfrm>
                <a:off x="4224" y="25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E9E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5" name="Rectangle 375"/>
              <p:cNvSpPr>
                <a:spLocks noChangeArrowheads="1"/>
              </p:cNvSpPr>
              <p:nvPr/>
            </p:nvSpPr>
            <p:spPr bwMode="auto">
              <a:xfrm>
                <a:off x="4228" y="2241"/>
                <a:ext cx="1425" cy="32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096" name="Rectangle 376"/>
              <p:cNvSpPr>
                <a:spLocks noChangeArrowheads="1"/>
              </p:cNvSpPr>
              <p:nvPr/>
            </p:nvSpPr>
            <p:spPr bwMode="auto">
              <a:xfrm>
                <a:off x="4550" y="2315"/>
                <a:ext cx="105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Arial" charset="0"/>
                  </a:rPr>
                  <a:t>Digital TV</a:t>
                </a:r>
              </a:p>
            </p:txBody>
          </p:sp>
        </p:grpSp>
        <p:grpSp>
          <p:nvGrpSpPr>
            <p:cNvPr id="159097" name="Group 377"/>
            <p:cNvGrpSpPr>
              <a:grpSpLocks/>
            </p:cNvGrpSpPr>
            <p:nvPr/>
          </p:nvGrpSpPr>
          <p:grpSpPr bwMode="auto">
            <a:xfrm>
              <a:off x="4326" y="1663"/>
              <a:ext cx="1434" cy="344"/>
              <a:chOff x="4224" y="2237"/>
              <a:chExt cx="1434" cy="344"/>
            </a:xfrm>
          </p:grpSpPr>
          <p:sp>
            <p:nvSpPr>
              <p:cNvPr id="159098" name="Freeform 378"/>
              <p:cNvSpPr>
                <a:spLocks/>
              </p:cNvSpPr>
              <p:nvPr/>
            </p:nvSpPr>
            <p:spPr bwMode="auto">
              <a:xfrm>
                <a:off x="4224" y="2237"/>
                <a:ext cx="1434" cy="88"/>
              </a:xfrm>
              <a:custGeom>
                <a:avLst/>
                <a:gdLst>
                  <a:gd name="T0" fmla="*/ 0 w 1434"/>
                  <a:gd name="T1" fmla="*/ 0 h 88"/>
                  <a:gd name="T2" fmla="*/ 1433 w 1434"/>
                  <a:gd name="T3" fmla="*/ 0 h 88"/>
                  <a:gd name="T4" fmla="*/ 1433 w 1434"/>
                  <a:gd name="T5" fmla="*/ 87 h 88"/>
                  <a:gd name="T6" fmla="*/ 0 w 1434"/>
                  <a:gd name="T7" fmla="*/ 87 h 88"/>
                  <a:gd name="T8" fmla="*/ 0 w 1434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88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87"/>
                    </a:ln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9" name="Freeform 379"/>
              <p:cNvSpPr>
                <a:spLocks/>
              </p:cNvSpPr>
              <p:nvPr/>
            </p:nvSpPr>
            <p:spPr bwMode="auto">
              <a:xfrm>
                <a:off x="4224" y="232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0" name="Freeform 380"/>
              <p:cNvSpPr>
                <a:spLocks/>
              </p:cNvSpPr>
              <p:nvPr/>
            </p:nvSpPr>
            <p:spPr bwMode="auto">
              <a:xfrm>
                <a:off x="4224" y="23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FC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1" name="Freeform 381"/>
              <p:cNvSpPr>
                <a:spLocks/>
              </p:cNvSpPr>
              <p:nvPr/>
            </p:nvSpPr>
            <p:spPr bwMode="auto">
              <a:xfrm>
                <a:off x="4224" y="23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AFAF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2" name="Freeform 382"/>
              <p:cNvSpPr>
                <a:spLocks/>
              </p:cNvSpPr>
              <p:nvPr/>
            </p:nvSpPr>
            <p:spPr bwMode="auto">
              <a:xfrm>
                <a:off x="4224" y="2338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F8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3" name="Freeform 383"/>
              <p:cNvSpPr>
                <a:spLocks/>
              </p:cNvSpPr>
              <p:nvPr/>
            </p:nvSpPr>
            <p:spPr bwMode="auto">
              <a:xfrm>
                <a:off x="4224" y="2343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6F6F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4" name="Freeform 384"/>
              <p:cNvSpPr>
                <a:spLocks/>
              </p:cNvSpPr>
              <p:nvPr/>
            </p:nvSpPr>
            <p:spPr bwMode="auto">
              <a:xfrm>
                <a:off x="4224" y="234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5" name="Freeform 385"/>
              <p:cNvSpPr>
                <a:spLocks/>
              </p:cNvSpPr>
              <p:nvPr/>
            </p:nvSpPr>
            <p:spPr bwMode="auto">
              <a:xfrm>
                <a:off x="4224" y="235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6" name="Freeform 386"/>
              <p:cNvSpPr>
                <a:spLocks/>
              </p:cNvSpPr>
              <p:nvPr/>
            </p:nvSpPr>
            <p:spPr bwMode="auto">
              <a:xfrm>
                <a:off x="4224" y="23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7" name="Freeform 387"/>
              <p:cNvSpPr>
                <a:spLocks/>
              </p:cNvSpPr>
              <p:nvPr/>
            </p:nvSpPr>
            <p:spPr bwMode="auto">
              <a:xfrm>
                <a:off x="4224" y="23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EEEE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8" name="Freeform 388"/>
              <p:cNvSpPr>
                <a:spLocks/>
              </p:cNvSpPr>
              <p:nvPr/>
            </p:nvSpPr>
            <p:spPr bwMode="auto">
              <a:xfrm>
                <a:off x="4224" y="2368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CECE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9" name="Freeform 389"/>
              <p:cNvSpPr>
                <a:spLocks/>
              </p:cNvSpPr>
              <p:nvPr/>
            </p:nvSpPr>
            <p:spPr bwMode="auto">
              <a:xfrm>
                <a:off x="4224" y="237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0" name="Freeform 390"/>
              <p:cNvSpPr>
                <a:spLocks/>
              </p:cNvSpPr>
              <p:nvPr/>
            </p:nvSpPr>
            <p:spPr bwMode="auto">
              <a:xfrm>
                <a:off x="4224" y="237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8E8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1" name="Freeform 391"/>
              <p:cNvSpPr>
                <a:spLocks/>
              </p:cNvSpPr>
              <p:nvPr/>
            </p:nvSpPr>
            <p:spPr bwMode="auto">
              <a:xfrm>
                <a:off x="4224" y="238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2" name="Freeform 392"/>
              <p:cNvSpPr>
                <a:spLocks/>
              </p:cNvSpPr>
              <p:nvPr/>
            </p:nvSpPr>
            <p:spPr bwMode="auto">
              <a:xfrm>
                <a:off x="4224" y="238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E4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3" name="Freeform 393"/>
              <p:cNvSpPr>
                <a:spLocks/>
              </p:cNvSpPr>
              <p:nvPr/>
            </p:nvSpPr>
            <p:spPr bwMode="auto">
              <a:xfrm>
                <a:off x="4224" y="239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4" name="Freeform 394"/>
              <p:cNvSpPr>
                <a:spLocks/>
              </p:cNvSpPr>
              <p:nvPr/>
            </p:nvSpPr>
            <p:spPr bwMode="auto">
              <a:xfrm>
                <a:off x="4224" y="239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5" name="Freeform 395"/>
              <p:cNvSpPr>
                <a:spLocks/>
              </p:cNvSpPr>
              <p:nvPr/>
            </p:nvSpPr>
            <p:spPr bwMode="auto">
              <a:xfrm>
                <a:off x="4224" y="240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DE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6" name="Freeform 396"/>
              <p:cNvSpPr>
                <a:spLocks/>
              </p:cNvSpPr>
              <p:nvPr/>
            </p:nvSpPr>
            <p:spPr bwMode="auto">
              <a:xfrm>
                <a:off x="4224" y="240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DCD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7" name="Freeform 397"/>
              <p:cNvSpPr>
                <a:spLocks/>
              </p:cNvSpPr>
              <p:nvPr/>
            </p:nvSpPr>
            <p:spPr bwMode="auto">
              <a:xfrm>
                <a:off x="4224" y="241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8" name="Freeform 398"/>
              <p:cNvSpPr>
                <a:spLocks/>
              </p:cNvSpPr>
              <p:nvPr/>
            </p:nvSpPr>
            <p:spPr bwMode="auto">
              <a:xfrm>
                <a:off x="4224" y="241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9" name="Freeform 399"/>
              <p:cNvSpPr>
                <a:spLocks/>
              </p:cNvSpPr>
              <p:nvPr/>
            </p:nvSpPr>
            <p:spPr bwMode="auto">
              <a:xfrm>
                <a:off x="4224" y="242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0" name="Freeform 400"/>
              <p:cNvSpPr>
                <a:spLocks/>
              </p:cNvSpPr>
              <p:nvPr/>
            </p:nvSpPr>
            <p:spPr bwMode="auto">
              <a:xfrm>
                <a:off x="4224" y="24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4D4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1" name="Freeform 401"/>
              <p:cNvSpPr>
                <a:spLocks/>
              </p:cNvSpPr>
              <p:nvPr/>
            </p:nvSpPr>
            <p:spPr bwMode="auto">
              <a:xfrm>
                <a:off x="4224" y="24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2" name="Freeform 402"/>
              <p:cNvSpPr>
                <a:spLocks/>
              </p:cNvSpPr>
              <p:nvPr/>
            </p:nvSpPr>
            <p:spPr bwMode="auto">
              <a:xfrm>
                <a:off x="4224" y="243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D0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3" name="Freeform 403"/>
              <p:cNvSpPr>
                <a:spLocks/>
              </p:cNvSpPr>
              <p:nvPr/>
            </p:nvSpPr>
            <p:spPr bwMode="auto">
              <a:xfrm>
                <a:off x="4224" y="244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CE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4" name="Freeform 404"/>
              <p:cNvSpPr>
                <a:spLocks/>
              </p:cNvSpPr>
              <p:nvPr/>
            </p:nvSpPr>
            <p:spPr bwMode="auto">
              <a:xfrm>
                <a:off x="4224" y="244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5" name="Freeform 405"/>
              <p:cNvSpPr>
                <a:spLocks/>
              </p:cNvSpPr>
              <p:nvPr/>
            </p:nvSpPr>
            <p:spPr bwMode="auto">
              <a:xfrm>
                <a:off x="4224" y="245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ACA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6" name="Freeform 406"/>
              <p:cNvSpPr>
                <a:spLocks/>
              </p:cNvSpPr>
              <p:nvPr/>
            </p:nvSpPr>
            <p:spPr bwMode="auto">
              <a:xfrm>
                <a:off x="4224" y="24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C8C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7" name="Freeform 407"/>
              <p:cNvSpPr>
                <a:spLocks/>
              </p:cNvSpPr>
              <p:nvPr/>
            </p:nvSpPr>
            <p:spPr bwMode="auto">
              <a:xfrm>
                <a:off x="4224" y="24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C6C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8" name="Freeform 408"/>
              <p:cNvSpPr>
                <a:spLocks/>
              </p:cNvSpPr>
              <p:nvPr/>
            </p:nvSpPr>
            <p:spPr bwMode="auto">
              <a:xfrm>
                <a:off x="4224" y="246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9" name="Freeform 409"/>
              <p:cNvSpPr>
                <a:spLocks/>
              </p:cNvSpPr>
              <p:nvPr/>
            </p:nvSpPr>
            <p:spPr bwMode="auto">
              <a:xfrm>
                <a:off x="4224" y="247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2C2C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0" name="Freeform 410"/>
              <p:cNvSpPr>
                <a:spLocks/>
              </p:cNvSpPr>
              <p:nvPr/>
            </p:nvSpPr>
            <p:spPr bwMode="auto">
              <a:xfrm>
                <a:off x="4224" y="247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1" name="Freeform 411"/>
              <p:cNvSpPr>
                <a:spLocks/>
              </p:cNvSpPr>
              <p:nvPr/>
            </p:nvSpPr>
            <p:spPr bwMode="auto">
              <a:xfrm>
                <a:off x="4224" y="248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BEB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2" name="Freeform 412"/>
              <p:cNvSpPr>
                <a:spLocks/>
              </p:cNvSpPr>
              <p:nvPr/>
            </p:nvSpPr>
            <p:spPr bwMode="auto">
              <a:xfrm>
                <a:off x="4224" y="248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CBC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3" name="Freeform 413"/>
              <p:cNvSpPr>
                <a:spLocks/>
              </p:cNvSpPr>
              <p:nvPr/>
            </p:nvSpPr>
            <p:spPr bwMode="auto">
              <a:xfrm>
                <a:off x="4224" y="249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BAB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4" name="Freeform 414"/>
              <p:cNvSpPr>
                <a:spLocks/>
              </p:cNvSpPr>
              <p:nvPr/>
            </p:nvSpPr>
            <p:spPr bwMode="auto">
              <a:xfrm>
                <a:off x="4224" y="250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5" name="Freeform 415"/>
              <p:cNvSpPr>
                <a:spLocks/>
              </p:cNvSpPr>
              <p:nvPr/>
            </p:nvSpPr>
            <p:spPr bwMode="auto">
              <a:xfrm>
                <a:off x="4224" y="250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B6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6" name="Freeform 416"/>
              <p:cNvSpPr>
                <a:spLocks/>
              </p:cNvSpPr>
              <p:nvPr/>
            </p:nvSpPr>
            <p:spPr bwMode="auto">
              <a:xfrm>
                <a:off x="4224" y="250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7" name="Freeform 417"/>
              <p:cNvSpPr>
                <a:spLocks/>
              </p:cNvSpPr>
              <p:nvPr/>
            </p:nvSpPr>
            <p:spPr bwMode="auto">
              <a:xfrm>
                <a:off x="4224" y="252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0B0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8" name="Freeform 418"/>
              <p:cNvSpPr>
                <a:spLocks/>
              </p:cNvSpPr>
              <p:nvPr/>
            </p:nvSpPr>
            <p:spPr bwMode="auto">
              <a:xfrm>
                <a:off x="4224" y="252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EAE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9" name="Freeform 419"/>
              <p:cNvSpPr>
                <a:spLocks/>
              </p:cNvSpPr>
              <p:nvPr/>
            </p:nvSpPr>
            <p:spPr bwMode="auto">
              <a:xfrm>
                <a:off x="4224" y="25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CACA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0" name="Freeform 420"/>
              <p:cNvSpPr>
                <a:spLocks/>
              </p:cNvSpPr>
              <p:nvPr/>
            </p:nvSpPr>
            <p:spPr bwMode="auto">
              <a:xfrm>
                <a:off x="4224" y="25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AAA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1" name="Freeform 421"/>
              <p:cNvSpPr>
                <a:spLocks/>
              </p:cNvSpPr>
              <p:nvPr/>
            </p:nvSpPr>
            <p:spPr bwMode="auto">
              <a:xfrm>
                <a:off x="4224" y="253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2" name="Freeform 422"/>
              <p:cNvSpPr>
                <a:spLocks/>
              </p:cNvSpPr>
              <p:nvPr/>
            </p:nvSpPr>
            <p:spPr bwMode="auto">
              <a:xfrm>
                <a:off x="4224" y="254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6A6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3" name="Freeform 423"/>
              <p:cNvSpPr>
                <a:spLocks/>
              </p:cNvSpPr>
              <p:nvPr/>
            </p:nvSpPr>
            <p:spPr bwMode="auto">
              <a:xfrm>
                <a:off x="4224" y="255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4A4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4" name="Freeform 424"/>
              <p:cNvSpPr>
                <a:spLocks/>
              </p:cNvSpPr>
              <p:nvPr/>
            </p:nvSpPr>
            <p:spPr bwMode="auto">
              <a:xfrm>
                <a:off x="4224" y="255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A2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5" name="Freeform 425"/>
              <p:cNvSpPr>
                <a:spLocks/>
              </p:cNvSpPr>
              <p:nvPr/>
            </p:nvSpPr>
            <p:spPr bwMode="auto">
              <a:xfrm>
                <a:off x="4224" y="25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6" name="Freeform 426"/>
              <p:cNvSpPr>
                <a:spLocks/>
              </p:cNvSpPr>
              <p:nvPr/>
            </p:nvSpPr>
            <p:spPr bwMode="auto">
              <a:xfrm>
                <a:off x="4224" y="25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E9E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7" name="Rectangle 427"/>
              <p:cNvSpPr>
                <a:spLocks noChangeArrowheads="1"/>
              </p:cNvSpPr>
              <p:nvPr/>
            </p:nvSpPr>
            <p:spPr bwMode="auto">
              <a:xfrm>
                <a:off x="4228" y="2241"/>
                <a:ext cx="1425" cy="32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148" name="Rectangle 428"/>
              <p:cNvSpPr>
                <a:spLocks noChangeArrowheads="1"/>
              </p:cNvSpPr>
              <p:nvPr/>
            </p:nvSpPr>
            <p:spPr bwMode="auto">
              <a:xfrm>
                <a:off x="4550" y="2315"/>
                <a:ext cx="95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Arial" charset="0"/>
                  </a:rPr>
                  <a:t>Ethernet</a:t>
                </a:r>
              </a:p>
            </p:txBody>
          </p:sp>
        </p:grpSp>
        <p:grpSp>
          <p:nvGrpSpPr>
            <p:cNvPr id="159149" name="Group 429"/>
            <p:cNvGrpSpPr>
              <a:grpSpLocks/>
            </p:cNvGrpSpPr>
            <p:nvPr/>
          </p:nvGrpSpPr>
          <p:grpSpPr bwMode="auto">
            <a:xfrm>
              <a:off x="4326" y="1325"/>
              <a:ext cx="1434" cy="344"/>
              <a:chOff x="4224" y="2237"/>
              <a:chExt cx="1434" cy="344"/>
            </a:xfrm>
          </p:grpSpPr>
          <p:sp>
            <p:nvSpPr>
              <p:cNvPr id="159150" name="Freeform 430"/>
              <p:cNvSpPr>
                <a:spLocks/>
              </p:cNvSpPr>
              <p:nvPr/>
            </p:nvSpPr>
            <p:spPr bwMode="auto">
              <a:xfrm>
                <a:off x="4224" y="2237"/>
                <a:ext cx="1434" cy="88"/>
              </a:xfrm>
              <a:custGeom>
                <a:avLst/>
                <a:gdLst>
                  <a:gd name="T0" fmla="*/ 0 w 1434"/>
                  <a:gd name="T1" fmla="*/ 0 h 88"/>
                  <a:gd name="T2" fmla="*/ 1433 w 1434"/>
                  <a:gd name="T3" fmla="*/ 0 h 88"/>
                  <a:gd name="T4" fmla="*/ 1433 w 1434"/>
                  <a:gd name="T5" fmla="*/ 87 h 88"/>
                  <a:gd name="T6" fmla="*/ 0 w 1434"/>
                  <a:gd name="T7" fmla="*/ 87 h 88"/>
                  <a:gd name="T8" fmla="*/ 0 w 1434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88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87"/>
                    </a:ln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1" name="Freeform 431"/>
              <p:cNvSpPr>
                <a:spLocks/>
              </p:cNvSpPr>
              <p:nvPr/>
            </p:nvSpPr>
            <p:spPr bwMode="auto">
              <a:xfrm>
                <a:off x="4224" y="232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2" name="Freeform 432"/>
              <p:cNvSpPr>
                <a:spLocks/>
              </p:cNvSpPr>
              <p:nvPr/>
            </p:nvSpPr>
            <p:spPr bwMode="auto">
              <a:xfrm>
                <a:off x="4224" y="23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FC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3" name="Freeform 433"/>
              <p:cNvSpPr>
                <a:spLocks/>
              </p:cNvSpPr>
              <p:nvPr/>
            </p:nvSpPr>
            <p:spPr bwMode="auto">
              <a:xfrm>
                <a:off x="4224" y="23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AFAF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4" name="Freeform 434"/>
              <p:cNvSpPr>
                <a:spLocks/>
              </p:cNvSpPr>
              <p:nvPr/>
            </p:nvSpPr>
            <p:spPr bwMode="auto">
              <a:xfrm>
                <a:off x="4224" y="2338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F8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5" name="Freeform 435"/>
              <p:cNvSpPr>
                <a:spLocks/>
              </p:cNvSpPr>
              <p:nvPr/>
            </p:nvSpPr>
            <p:spPr bwMode="auto">
              <a:xfrm>
                <a:off x="4224" y="2343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6F6F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6" name="Freeform 436"/>
              <p:cNvSpPr>
                <a:spLocks/>
              </p:cNvSpPr>
              <p:nvPr/>
            </p:nvSpPr>
            <p:spPr bwMode="auto">
              <a:xfrm>
                <a:off x="4224" y="234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7" name="Freeform 437"/>
              <p:cNvSpPr>
                <a:spLocks/>
              </p:cNvSpPr>
              <p:nvPr/>
            </p:nvSpPr>
            <p:spPr bwMode="auto">
              <a:xfrm>
                <a:off x="4224" y="235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8" name="Freeform 438"/>
              <p:cNvSpPr>
                <a:spLocks/>
              </p:cNvSpPr>
              <p:nvPr/>
            </p:nvSpPr>
            <p:spPr bwMode="auto">
              <a:xfrm>
                <a:off x="4224" y="23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9" name="Freeform 439"/>
              <p:cNvSpPr>
                <a:spLocks/>
              </p:cNvSpPr>
              <p:nvPr/>
            </p:nvSpPr>
            <p:spPr bwMode="auto">
              <a:xfrm>
                <a:off x="4224" y="23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EEEE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0" name="Freeform 440"/>
              <p:cNvSpPr>
                <a:spLocks/>
              </p:cNvSpPr>
              <p:nvPr/>
            </p:nvSpPr>
            <p:spPr bwMode="auto">
              <a:xfrm>
                <a:off x="4224" y="2368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CECE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1" name="Freeform 441"/>
              <p:cNvSpPr>
                <a:spLocks/>
              </p:cNvSpPr>
              <p:nvPr/>
            </p:nvSpPr>
            <p:spPr bwMode="auto">
              <a:xfrm>
                <a:off x="4224" y="237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2" name="Freeform 442"/>
              <p:cNvSpPr>
                <a:spLocks/>
              </p:cNvSpPr>
              <p:nvPr/>
            </p:nvSpPr>
            <p:spPr bwMode="auto">
              <a:xfrm>
                <a:off x="4224" y="237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8E8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3" name="Freeform 443"/>
              <p:cNvSpPr>
                <a:spLocks/>
              </p:cNvSpPr>
              <p:nvPr/>
            </p:nvSpPr>
            <p:spPr bwMode="auto">
              <a:xfrm>
                <a:off x="4224" y="238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4" name="Freeform 444"/>
              <p:cNvSpPr>
                <a:spLocks/>
              </p:cNvSpPr>
              <p:nvPr/>
            </p:nvSpPr>
            <p:spPr bwMode="auto">
              <a:xfrm>
                <a:off x="4224" y="238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E4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5" name="Freeform 445"/>
              <p:cNvSpPr>
                <a:spLocks/>
              </p:cNvSpPr>
              <p:nvPr/>
            </p:nvSpPr>
            <p:spPr bwMode="auto">
              <a:xfrm>
                <a:off x="4224" y="239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6" name="Freeform 446"/>
              <p:cNvSpPr>
                <a:spLocks/>
              </p:cNvSpPr>
              <p:nvPr/>
            </p:nvSpPr>
            <p:spPr bwMode="auto">
              <a:xfrm>
                <a:off x="4224" y="239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7" name="Freeform 447"/>
              <p:cNvSpPr>
                <a:spLocks/>
              </p:cNvSpPr>
              <p:nvPr/>
            </p:nvSpPr>
            <p:spPr bwMode="auto">
              <a:xfrm>
                <a:off x="4224" y="240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DE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8" name="Freeform 448"/>
              <p:cNvSpPr>
                <a:spLocks/>
              </p:cNvSpPr>
              <p:nvPr/>
            </p:nvSpPr>
            <p:spPr bwMode="auto">
              <a:xfrm>
                <a:off x="4224" y="240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DCD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9" name="Freeform 449"/>
              <p:cNvSpPr>
                <a:spLocks/>
              </p:cNvSpPr>
              <p:nvPr/>
            </p:nvSpPr>
            <p:spPr bwMode="auto">
              <a:xfrm>
                <a:off x="4224" y="241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0" name="Freeform 450"/>
              <p:cNvSpPr>
                <a:spLocks/>
              </p:cNvSpPr>
              <p:nvPr/>
            </p:nvSpPr>
            <p:spPr bwMode="auto">
              <a:xfrm>
                <a:off x="4224" y="241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1" name="Freeform 451"/>
              <p:cNvSpPr>
                <a:spLocks/>
              </p:cNvSpPr>
              <p:nvPr/>
            </p:nvSpPr>
            <p:spPr bwMode="auto">
              <a:xfrm>
                <a:off x="4224" y="242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2" name="Freeform 452"/>
              <p:cNvSpPr>
                <a:spLocks/>
              </p:cNvSpPr>
              <p:nvPr/>
            </p:nvSpPr>
            <p:spPr bwMode="auto">
              <a:xfrm>
                <a:off x="4224" y="24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4D4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3" name="Freeform 453"/>
              <p:cNvSpPr>
                <a:spLocks/>
              </p:cNvSpPr>
              <p:nvPr/>
            </p:nvSpPr>
            <p:spPr bwMode="auto">
              <a:xfrm>
                <a:off x="4224" y="24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4" name="Freeform 454"/>
              <p:cNvSpPr>
                <a:spLocks/>
              </p:cNvSpPr>
              <p:nvPr/>
            </p:nvSpPr>
            <p:spPr bwMode="auto">
              <a:xfrm>
                <a:off x="4224" y="243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D0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5" name="Freeform 455"/>
              <p:cNvSpPr>
                <a:spLocks/>
              </p:cNvSpPr>
              <p:nvPr/>
            </p:nvSpPr>
            <p:spPr bwMode="auto">
              <a:xfrm>
                <a:off x="4224" y="244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CE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6" name="Freeform 456"/>
              <p:cNvSpPr>
                <a:spLocks/>
              </p:cNvSpPr>
              <p:nvPr/>
            </p:nvSpPr>
            <p:spPr bwMode="auto">
              <a:xfrm>
                <a:off x="4224" y="244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7" name="Freeform 457"/>
              <p:cNvSpPr>
                <a:spLocks/>
              </p:cNvSpPr>
              <p:nvPr/>
            </p:nvSpPr>
            <p:spPr bwMode="auto">
              <a:xfrm>
                <a:off x="4224" y="245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ACA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8" name="Freeform 458"/>
              <p:cNvSpPr>
                <a:spLocks/>
              </p:cNvSpPr>
              <p:nvPr/>
            </p:nvSpPr>
            <p:spPr bwMode="auto">
              <a:xfrm>
                <a:off x="4224" y="24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C8C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9" name="Freeform 459"/>
              <p:cNvSpPr>
                <a:spLocks/>
              </p:cNvSpPr>
              <p:nvPr/>
            </p:nvSpPr>
            <p:spPr bwMode="auto">
              <a:xfrm>
                <a:off x="4224" y="24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C6C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0" name="Freeform 460"/>
              <p:cNvSpPr>
                <a:spLocks/>
              </p:cNvSpPr>
              <p:nvPr/>
            </p:nvSpPr>
            <p:spPr bwMode="auto">
              <a:xfrm>
                <a:off x="4224" y="246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1" name="Freeform 461"/>
              <p:cNvSpPr>
                <a:spLocks/>
              </p:cNvSpPr>
              <p:nvPr/>
            </p:nvSpPr>
            <p:spPr bwMode="auto">
              <a:xfrm>
                <a:off x="4224" y="247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2C2C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2" name="Freeform 462"/>
              <p:cNvSpPr>
                <a:spLocks/>
              </p:cNvSpPr>
              <p:nvPr/>
            </p:nvSpPr>
            <p:spPr bwMode="auto">
              <a:xfrm>
                <a:off x="4224" y="247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3" name="Freeform 463"/>
              <p:cNvSpPr>
                <a:spLocks/>
              </p:cNvSpPr>
              <p:nvPr/>
            </p:nvSpPr>
            <p:spPr bwMode="auto">
              <a:xfrm>
                <a:off x="4224" y="248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BEB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4" name="Freeform 464"/>
              <p:cNvSpPr>
                <a:spLocks/>
              </p:cNvSpPr>
              <p:nvPr/>
            </p:nvSpPr>
            <p:spPr bwMode="auto">
              <a:xfrm>
                <a:off x="4224" y="248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CBC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5" name="Freeform 465"/>
              <p:cNvSpPr>
                <a:spLocks/>
              </p:cNvSpPr>
              <p:nvPr/>
            </p:nvSpPr>
            <p:spPr bwMode="auto">
              <a:xfrm>
                <a:off x="4224" y="249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BAB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6" name="Freeform 466"/>
              <p:cNvSpPr>
                <a:spLocks/>
              </p:cNvSpPr>
              <p:nvPr/>
            </p:nvSpPr>
            <p:spPr bwMode="auto">
              <a:xfrm>
                <a:off x="4224" y="250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7" name="Freeform 467"/>
              <p:cNvSpPr>
                <a:spLocks/>
              </p:cNvSpPr>
              <p:nvPr/>
            </p:nvSpPr>
            <p:spPr bwMode="auto">
              <a:xfrm>
                <a:off x="4224" y="250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B6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8" name="Freeform 468"/>
              <p:cNvSpPr>
                <a:spLocks/>
              </p:cNvSpPr>
              <p:nvPr/>
            </p:nvSpPr>
            <p:spPr bwMode="auto">
              <a:xfrm>
                <a:off x="4224" y="250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9" name="Freeform 469"/>
              <p:cNvSpPr>
                <a:spLocks/>
              </p:cNvSpPr>
              <p:nvPr/>
            </p:nvSpPr>
            <p:spPr bwMode="auto">
              <a:xfrm>
                <a:off x="4224" y="252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0B0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0" name="Freeform 470"/>
              <p:cNvSpPr>
                <a:spLocks/>
              </p:cNvSpPr>
              <p:nvPr/>
            </p:nvSpPr>
            <p:spPr bwMode="auto">
              <a:xfrm>
                <a:off x="4224" y="252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EAE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1" name="Freeform 471"/>
              <p:cNvSpPr>
                <a:spLocks/>
              </p:cNvSpPr>
              <p:nvPr/>
            </p:nvSpPr>
            <p:spPr bwMode="auto">
              <a:xfrm>
                <a:off x="4224" y="25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CACA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2" name="Freeform 472"/>
              <p:cNvSpPr>
                <a:spLocks/>
              </p:cNvSpPr>
              <p:nvPr/>
            </p:nvSpPr>
            <p:spPr bwMode="auto">
              <a:xfrm>
                <a:off x="4224" y="25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AAA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3" name="Freeform 473"/>
              <p:cNvSpPr>
                <a:spLocks/>
              </p:cNvSpPr>
              <p:nvPr/>
            </p:nvSpPr>
            <p:spPr bwMode="auto">
              <a:xfrm>
                <a:off x="4224" y="253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4" name="Freeform 474"/>
              <p:cNvSpPr>
                <a:spLocks/>
              </p:cNvSpPr>
              <p:nvPr/>
            </p:nvSpPr>
            <p:spPr bwMode="auto">
              <a:xfrm>
                <a:off x="4224" y="254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6A6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5" name="Freeform 475"/>
              <p:cNvSpPr>
                <a:spLocks/>
              </p:cNvSpPr>
              <p:nvPr/>
            </p:nvSpPr>
            <p:spPr bwMode="auto">
              <a:xfrm>
                <a:off x="4224" y="255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4A4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6" name="Freeform 476"/>
              <p:cNvSpPr>
                <a:spLocks/>
              </p:cNvSpPr>
              <p:nvPr/>
            </p:nvSpPr>
            <p:spPr bwMode="auto">
              <a:xfrm>
                <a:off x="4224" y="255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A2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7" name="Freeform 477"/>
              <p:cNvSpPr>
                <a:spLocks/>
              </p:cNvSpPr>
              <p:nvPr/>
            </p:nvSpPr>
            <p:spPr bwMode="auto">
              <a:xfrm>
                <a:off x="4224" y="25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8" name="Freeform 478"/>
              <p:cNvSpPr>
                <a:spLocks/>
              </p:cNvSpPr>
              <p:nvPr/>
            </p:nvSpPr>
            <p:spPr bwMode="auto">
              <a:xfrm>
                <a:off x="4224" y="25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E9E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9" name="Rectangle 479"/>
              <p:cNvSpPr>
                <a:spLocks noChangeArrowheads="1"/>
              </p:cNvSpPr>
              <p:nvPr/>
            </p:nvSpPr>
            <p:spPr bwMode="auto">
              <a:xfrm>
                <a:off x="4228" y="2241"/>
                <a:ext cx="1425" cy="32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200" name="Rectangle 480"/>
              <p:cNvSpPr>
                <a:spLocks noChangeArrowheads="1"/>
              </p:cNvSpPr>
              <p:nvPr/>
            </p:nvSpPr>
            <p:spPr bwMode="auto">
              <a:xfrm>
                <a:off x="4550" y="2315"/>
                <a:ext cx="6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Arial" charset="0"/>
                  </a:rPr>
                  <a:t>ATM</a:t>
                </a:r>
              </a:p>
            </p:txBody>
          </p:sp>
        </p:grpSp>
        <p:grpSp>
          <p:nvGrpSpPr>
            <p:cNvPr id="159201" name="Group 481"/>
            <p:cNvGrpSpPr>
              <a:grpSpLocks/>
            </p:cNvGrpSpPr>
            <p:nvPr/>
          </p:nvGrpSpPr>
          <p:grpSpPr bwMode="auto">
            <a:xfrm>
              <a:off x="4326" y="993"/>
              <a:ext cx="1434" cy="344"/>
              <a:chOff x="4224" y="2237"/>
              <a:chExt cx="1434" cy="344"/>
            </a:xfrm>
          </p:grpSpPr>
          <p:sp>
            <p:nvSpPr>
              <p:cNvPr id="159202" name="Freeform 482"/>
              <p:cNvSpPr>
                <a:spLocks/>
              </p:cNvSpPr>
              <p:nvPr/>
            </p:nvSpPr>
            <p:spPr bwMode="auto">
              <a:xfrm>
                <a:off x="4224" y="2237"/>
                <a:ext cx="1434" cy="88"/>
              </a:xfrm>
              <a:custGeom>
                <a:avLst/>
                <a:gdLst>
                  <a:gd name="T0" fmla="*/ 0 w 1434"/>
                  <a:gd name="T1" fmla="*/ 0 h 88"/>
                  <a:gd name="T2" fmla="*/ 1433 w 1434"/>
                  <a:gd name="T3" fmla="*/ 0 h 88"/>
                  <a:gd name="T4" fmla="*/ 1433 w 1434"/>
                  <a:gd name="T5" fmla="*/ 87 h 88"/>
                  <a:gd name="T6" fmla="*/ 0 w 1434"/>
                  <a:gd name="T7" fmla="*/ 87 h 88"/>
                  <a:gd name="T8" fmla="*/ 0 w 1434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88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87"/>
                    </a:ln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3" name="Freeform 483"/>
              <p:cNvSpPr>
                <a:spLocks/>
              </p:cNvSpPr>
              <p:nvPr/>
            </p:nvSpPr>
            <p:spPr bwMode="auto">
              <a:xfrm>
                <a:off x="4224" y="232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4" name="Freeform 484"/>
              <p:cNvSpPr>
                <a:spLocks/>
              </p:cNvSpPr>
              <p:nvPr/>
            </p:nvSpPr>
            <p:spPr bwMode="auto">
              <a:xfrm>
                <a:off x="4224" y="23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FC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5" name="Freeform 485"/>
              <p:cNvSpPr>
                <a:spLocks/>
              </p:cNvSpPr>
              <p:nvPr/>
            </p:nvSpPr>
            <p:spPr bwMode="auto">
              <a:xfrm>
                <a:off x="4224" y="23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AFAF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6" name="Freeform 486"/>
              <p:cNvSpPr>
                <a:spLocks/>
              </p:cNvSpPr>
              <p:nvPr/>
            </p:nvSpPr>
            <p:spPr bwMode="auto">
              <a:xfrm>
                <a:off x="4224" y="2338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F8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7" name="Freeform 487"/>
              <p:cNvSpPr>
                <a:spLocks/>
              </p:cNvSpPr>
              <p:nvPr/>
            </p:nvSpPr>
            <p:spPr bwMode="auto">
              <a:xfrm>
                <a:off x="4224" y="2343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6F6F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8" name="Freeform 488"/>
              <p:cNvSpPr>
                <a:spLocks/>
              </p:cNvSpPr>
              <p:nvPr/>
            </p:nvSpPr>
            <p:spPr bwMode="auto">
              <a:xfrm>
                <a:off x="4224" y="234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9" name="Freeform 489"/>
              <p:cNvSpPr>
                <a:spLocks/>
              </p:cNvSpPr>
              <p:nvPr/>
            </p:nvSpPr>
            <p:spPr bwMode="auto">
              <a:xfrm>
                <a:off x="4224" y="235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0" name="Freeform 490"/>
              <p:cNvSpPr>
                <a:spLocks/>
              </p:cNvSpPr>
              <p:nvPr/>
            </p:nvSpPr>
            <p:spPr bwMode="auto">
              <a:xfrm>
                <a:off x="4224" y="23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1" name="Freeform 491"/>
              <p:cNvSpPr>
                <a:spLocks/>
              </p:cNvSpPr>
              <p:nvPr/>
            </p:nvSpPr>
            <p:spPr bwMode="auto">
              <a:xfrm>
                <a:off x="4224" y="23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EEEE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2" name="Freeform 492"/>
              <p:cNvSpPr>
                <a:spLocks/>
              </p:cNvSpPr>
              <p:nvPr/>
            </p:nvSpPr>
            <p:spPr bwMode="auto">
              <a:xfrm>
                <a:off x="4224" y="2368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CECE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3" name="Freeform 493"/>
              <p:cNvSpPr>
                <a:spLocks/>
              </p:cNvSpPr>
              <p:nvPr/>
            </p:nvSpPr>
            <p:spPr bwMode="auto">
              <a:xfrm>
                <a:off x="4224" y="237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4" name="Freeform 494"/>
              <p:cNvSpPr>
                <a:spLocks/>
              </p:cNvSpPr>
              <p:nvPr/>
            </p:nvSpPr>
            <p:spPr bwMode="auto">
              <a:xfrm>
                <a:off x="4224" y="237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8E8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5" name="Freeform 495"/>
              <p:cNvSpPr>
                <a:spLocks/>
              </p:cNvSpPr>
              <p:nvPr/>
            </p:nvSpPr>
            <p:spPr bwMode="auto">
              <a:xfrm>
                <a:off x="4224" y="238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6" name="Freeform 496"/>
              <p:cNvSpPr>
                <a:spLocks/>
              </p:cNvSpPr>
              <p:nvPr/>
            </p:nvSpPr>
            <p:spPr bwMode="auto">
              <a:xfrm>
                <a:off x="4224" y="238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E4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7" name="Freeform 497"/>
              <p:cNvSpPr>
                <a:spLocks/>
              </p:cNvSpPr>
              <p:nvPr/>
            </p:nvSpPr>
            <p:spPr bwMode="auto">
              <a:xfrm>
                <a:off x="4224" y="239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8" name="Freeform 498"/>
              <p:cNvSpPr>
                <a:spLocks/>
              </p:cNvSpPr>
              <p:nvPr/>
            </p:nvSpPr>
            <p:spPr bwMode="auto">
              <a:xfrm>
                <a:off x="4224" y="239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9" name="Freeform 499"/>
              <p:cNvSpPr>
                <a:spLocks/>
              </p:cNvSpPr>
              <p:nvPr/>
            </p:nvSpPr>
            <p:spPr bwMode="auto">
              <a:xfrm>
                <a:off x="4224" y="240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DE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0" name="Freeform 500"/>
              <p:cNvSpPr>
                <a:spLocks/>
              </p:cNvSpPr>
              <p:nvPr/>
            </p:nvSpPr>
            <p:spPr bwMode="auto">
              <a:xfrm>
                <a:off x="4224" y="240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DCD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1" name="Freeform 501"/>
              <p:cNvSpPr>
                <a:spLocks/>
              </p:cNvSpPr>
              <p:nvPr/>
            </p:nvSpPr>
            <p:spPr bwMode="auto">
              <a:xfrm>
                <a:off x="4224" y="241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2" name="Freeform 502"/>
              <p:cNvSpPr>
                <a:spLocks/>
              </p:cNvSpPr>
              <p:nvPr/>
            </p:nvSpPr>
            <p:spPr bwMode="auto">
              <a:xfrm>
                <a:off x="4224" y="241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3" name="Freeform 503"/>
              <p:cNvSpPr>
                <a:spLocks/>
              </p:cNvSpPr>
              <p:nvPr/>
            </p:nvSpPr>
            <p:spPr bwMode="auto">
              <a:xfrm>
                <a:off x="4224" y="242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4" name="Freeform 504"/>
              <p:cNvSpPr>
                <a:spLocks/>
              </p:cNvSpPr>
              <p:nvPr/>
            </p:nvSpPr>
            <p:spPr bwMode="auto">
              <a:xfrm>
                <a:off x="4224" y="24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4D4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5" name="Freeform 505"/>
              <p:cNvSpPr>
                <a:spLocks/>
              </p:cNvSpPr>
              <p:nvPr/>
            </p:nvSpPr>
            <p:spPr bwMode="auto">
              <a:xfrm>
                <a:off x="4224" y="24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6" name="Freeform 506"/>
              <p:cNvSpPr>
                <a:spLocks/>
              </p:cNvSpPr>
              <p:nvPr/>
            </p:nvSpPr>
            <p:spPr bwMode="auto">
              <a:xfrm>
                <a:off x="4224" y="243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D0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7" name="Freeform 507"/>
              <p:cNvSpPr>
                <a:spLocks/>
              </p:cNvSpPr>
              <p:nvPr/>
            </p:nvSpPr>
            <p:spPr bwMode="auto">
              <a:xfrm>
                <a:off x="4224" y="244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CE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8" name="Freeform 508"/>
              <p:cNvSpPr>
                <a:spLocks/>
              </p:cNvSpPr>
              <p:nvPr/>
            </p:nvSpPr>
            <p:spPr bwMode="auto">
              <a:xfrm>
                <a:off x="4224" y="244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9" name="Freeform 509"/>
              <p:cNvSpPr>
                <a:spLocks/>
              </p:cNvSpPr>
              <p:nvPr/>
            </p:nvSpPr>
            <p:spPr bwMode="auto">
              <a:xfrm>
                <a:off x="4224" y="245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ACA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0" name="Freeform 510"/>
              <p:cNvSpPr>
                <a:spLocks/>
              </p:cNvSpPr>
              <p:nvPr/>
            </p:nvSpPr>
            <p:spPr bwMode="auto">
              <a:xfrm>
                <a:off x="4224" y="24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C8C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1" name="Freeform 511"/>
              <p:cNvSpPr>
                <a:spLocks/>
              </p:cNvSpPr>
              <p:nvPr/>
            </p:nvSpPr>
            <p:spPr bwMode="auto">
              <a:xfrm>
                <a:off x="4224" y="24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C6C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2" name="Freeform 512"/>
              <p:cNvSpPr>
                <a:spLocks/>
              </p:cNvSpPr>
              <p:nvPr/>
            </p:nvSpPr>
            <p:spPr bwMode="auto">
              <a:xfrm>
                <a:off x="4224" y="246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3" name="Freeform 513"/>
              <p:cNvSpPr>
                <a:spLocks/>
              </p:cNvSpPr>
              <p:nvPr/>
            </p:nvSpPr>
            <p:spPr bwMode="auto">
              <a:xfrm>
                <a:off x="4224" y="247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2C2C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4" name="Freeform 514"/>
              <p:cNvSpPr>
                <a:spLocks/>
              </p:cNvSpPr>
              <p:nvPr/>
            </p:nvSpPr>
            <p:spPr bwMode="auto">
              <a:xfrm>
                <a:off x="4224" y="247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5" name="Freeform 515"/>
              <p:cNvSpPr>
                <a:spLocks/>
              </p:cNvSpPr>
              <p:nvPr/>
            </p:nvSpPr>
            <p:spPr bwMode="auto">
              <a:xfrm>
                <a:off x="4224" y="248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BEB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6" name="Freeform 516"/>
              <p:cNvSpPr>
                <a:spLocks/>
              </p:cNvSpPr>
              <p:nvPr/>
            </p:nvSpPr>
            <p:spPr bwMode="auto">
              <a:xfrm>
                <a:off x="4224" y="248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CBC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7" name="Freeform 517"/>
              <p:cNvSpPr>
                <a:spLocks/>
              </p:cNvSpPr>
              <p:nvPr/>
            </p:nvSpPr>
            <p:spPr bwMode="auto">
              <a:xfrm>
                <a:off x="4224" y="249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BAB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8" name="Freeform 518"/>
              <p:cNvSpPr>
                <a:spLocks/>
              </p:cNvSpPr>
              <p:nvPr/>
            </p:nvSpPr>
            <p:spPr bwMode="auto">
              <a:xfrm>
                <a:off x="4224" y="250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9" name="Freeform 519"/>
              <p:cNvSpPr>
                <a:spLocks/>
              </p:cNvSpPr>
              <p:nvPr/>
            </p:nvSpPr>
            <p:spPr bwMode="auto">
              <a:xfrm>
                <a:off x="4224" y="250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B6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0" name="Freeform 520"/>
              <p:cNvSpPr>
                <a:spLocks/>
              </p:cNvSpPr>
              <p:nvPr/>
            </p:nvSpPr>
            <p:spPr bwMode="auto">
              <a:xfrm>
                <a:off x="4224" y="250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1" name="Freeform 521"/>
              <p:cNvSpPr>
                <a:spLocks/>
              </p:cNvSpPr>
              <p:nvPr/>
            </p:nvSpPr>
            <p:spPr bwMode="auto">
              <a:xfrm>
                <a:off x="4224" y="252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0B0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2" name="Freeform 522"/>
              <p:cNvSpPr>
                <a:spLocks/>
              </p:cNvSpPr>
              <p:nvPr/>
            </p:nvSpPr>
            <p:spPr bwMode="auto">
              <a:xfrm>
                <a:off x="4224" y="252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EAE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3" name="Freeform 523"/>
              <p:cNvSpPr>
                <a:spLocks/>
              </p:cNvSpPr>
              <p:nvPr/>
            </p:nvSpPr>
            <p:spPr bwMode="auto">
              <a:xfrm>
                <a:off x="4224" y="252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CACA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4" name="Freeform 524"/>
              <p:cNvSpPr>
                <a:spLocks/>
              </p:cNvSpPr>
              <p:nvPr/>
            </p:nvSpPr>
            <p:spPr bwMode="auto">
              <a:xfrm>
                <a:off x="4224" y="253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AAA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5" name="Freeform 525"/>
              <p:cNvSpPr>
                <a:spLocks/>
              </p:cNvSpPr>
              <p:nvPr/>
            </p:nvSpPr>
            <p:spPr bwMode="auto">
              <a:xfrm>
                <a:off x="4224" y="253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6" name="Freeform 526"/>
              <p:cNvSpPr>
                <a:spLocks/>
              </p:cNvSpPr>
              <p:nvPr/>
            </p:nvSpPr>
            <p:spPr bwMode="auto">
              <a:xfrm>
                <a:off x="4224" y="254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6A6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7" name="Freeform 527"/>
              <p:cNvSpPr>
                <a:spLocks/>
              </p:cNvSpPr>
              <p:nvPr/>
            </p:nvSpPr>
            <p:spPr bwMode="auto">
              <a:xfrm>
                <a:off x="4224" y="2550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4A4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8" name="Freeform 528"/>
              <p:cNvSpPr>
                <a:spLocks/>
              </p:cNvSpPr>
              <p:nvPr/>
            </p:nvSpPr>
            <p:spPr bwMode="auto">
              <a:xfrm>
                <a:off x="4224" y="2555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A2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9" name="Freeform 529"/>
              <p:cNvSpPr>
                <a:spLocks/>
              </p:cNvSpPr>
              <p:nvPr/>
            </p:nvSpPr>
            <p:spPr bwMode="auto">
              <a:xfrm>
                <a:off x="4224" y="2559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0" name="Freeform 530"/>
              <p:cNvSpPr>
                <a:spLocks/>
              </p:cNvSpPr>
              <p:nvPr/>
            </p:nvSpPr>
            <p:spPr bwMode="auto">
              <a:xfrm>
                <a:off x="4224" y="2564"/>
                <a:ext cx="1434" cy="17"/>
              </a:xfrm>
              <a:custGeom>
                <a:avLst/>
                <a:gdLst>
                  <a:gd name="T0" fmla="*/ 0 w 1434"/>
                  <a:gd name="T1" fmla="*/ 0 h 17"/>
                  <a:gd name="T2" fmla="*/ 1433 w 1434"/>
                  <a:gd name="T3" fmla="*/ 0 h 17"/>
                  <a:gd name="T4" fmla="*/ 1433 w 1434"/>
                  <a:gd name="T5" fmla="*/ 16 h 17"/>
                  <a:gd name="T6" fmla="*/ 0 w 1434"/>
                  <a:gd name="T7" fmla="*/ 16 h 17"/>
                  <a:gd name="T8" fmla="*/ 0 w 14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7">
                    <a:moveTo>
                      <a:pt x="0" y="0"/>
                    </a:moveTo>
                    <a:lnTo>
                      <a:pt x="1433" y="0"/>
                    </a:lnTo>
                    <a:lnTo>
                      <a:pt x="143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E9E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1" name="Rectangle 531"/>
              <p:cNvSpPr>
                <a:spLocks noChangeArrowheads="1"/>
              </p:cNvSpPr>
              <p:nvPr/>
            </p:nvSpPr>
            <p:spPr bwMode="auto">
              <a:xfrm>
                <a:off x="4228" y="2241"/>
                <a:ext cx="1425" cy="32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252" name="Rectangle 532"/>
              <p:cNvSpPr>
                <a:spLocks noChangeArrowheads="1"/>
              </p:cNvSpPr>
              <p:nvPr/>
            </p:nvSpPr>
            <p:spPr bwMode="auto">
              <a:xfrm>
                <a:off x="4550" y="2315"/>
                <a:ext cx="9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Arial" charset="0"/>
                  </a:rPr>
                  <a:t>Wireless</a:t>
                </a:r>
              </a:p>
            </p:txBody>
          </p:sp>
        </p:grpSp>
      </p:grpSp>
      <p:grpSp>
        <p:nvGrpSpPr>
          <p:cNvPr id="535" name="Group 16"/>
          <p:cNvGrpSpPr>
            <a:grpSpLocks/>
          </p:cNvGrpSpPr>
          <p:nvPr/>
        </p:nvGrpSpPr>
        <p:grpSpPr bwMode="auto">
          <a:xfrm>
            <a:off x="7764463" y="171450"/>
            <a:ext cx="1308100" cy="1054100"/>
            <a:chOff x="4184" y="3160"/>
            <a:chExt cx="824" cy="664"/>
          </a:xfrm>
        </p:grpSpPr>
        <p:sp>
          <p:nvSpPr>
            <p:cNvPr id="536" name="Rectangle 17"/>
            <p:cNvSpPr>
              <a:spLocks noChangeArrowheads="1"/>
            </p:cNvSpPr>
            <p:nvPr/>
          </p:nvSpPr>
          <p:spPr bwMode="auto">
            <a:xfrm>
              <a:off x="4184" y="3160"/>
              <a:ext cx="824" cy="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37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" y="3192"/>
              <a:ext cx="43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38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" y="3576"/>
              <a:ext cx="75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923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43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669" y="661529"/>
            <a:ext cx="8229600" cy="606891"/>
          </a:xfrm>
        </p:spPr>
        <p:txBody>
          <a:bodyPr/>
          <a:lstStyle/>
          <a:p>
            <a:r>
              <a:rPr lang="en-US" sz="2800" dirty="0"/>
              <a:t>PDG Research Program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Economic development objectives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Fund startups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Develop the region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infrastructure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Commercialize technology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 Technology transfer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 Product development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Serve as focal point for membership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Member directed research projects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Annual funding of $3-4M; 2 RFP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per year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Technology Advisory Board (TAB) selects projects to fund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Members get shared IP rights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Average research project is 12 months, $200K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Definitive project milestones and deliverables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6312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Traditional Industrial Consortium of established companies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Start-up companies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Industrial Laboratories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State/Academic Partnerships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Academic/Industrial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1713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1583" name="Rectangle 207"/>
          <p:cNvSpPr>
            <a:spLocks noGrp="1" noChangeArrowheads="1"/>
          </p:cNvSpPr>
          <p:nvPr>
            <p:ph type="title"/>
          </p:nvPr>
        </p:nvSpPr>
        <p:spPr>
          <a:xfrm>
            <a:off x="609600" y="693117"/>
            <a:ext cx="8229600" cy="606891"/>
          </a:xfrm>
        </p:spPr>
        <p:txBody>
          <a:bodyPr/>
          <a:lstStyle/>
          <a:p>
            <a:r>
              <a:rPr lang="en-US" sz="2800" dirty="0"/>
              <a:t>PDG Membership</a:t>
            </a:r>
          </a:p>
        </p:txBody>
      </p:sp>
      <p:sp>
        <p:nvSpPr>
          <p:cNvPr id="101584" name="Rectangle 20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5900"/>
            <a:ext cx="7289800" cy="5181600"/>
          </a:xfrm>
        </p:spPr>
        <p:txBody>
          <a:bodyPr/>
          <a:lstStyle/>
          <a:p>
            <a:r>
              <a:rPr lang="en-US" sz="2400"/>
              <a:t>Member eligibility</a:t>
            </a:r>
          </a:p>
          <a:p>
            <a:pPr lvl="1"/>
            <a:r>
              <a:rPr lang="en-US" sz="1800"/>
              <a:t>IC designers</a:t>
            </a:r>
          </a:p>
          <a:p>
            <a:pPr lvl="1"/>
            <a:r>
              <a:rPr lang="en-US" sz="1800"/>
              <a:t>EDA tool vendors</a:t>
            </a:r>
          </a:p>
          <a:p>
            <a:pPr lvl="1"/>
            <a:r>
              <a:rPr lang="en-US" sz="1800"/>
              <a:t>Embedded software developers</a:t>
            </a:r>
          </a:p>
          <a:p>
            <a:endParaRPr lang="en-US" sz="2400"/>
          </a:p>
          <a:p>
            <a:r>
              <a:rPr lang="en-US" sz="2400"/>
              <a:t>Membership categories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2400"/>
              <a:t>Annual dues based on company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revenue</a:t>
            </a:r>
          </a:p>
        </p:txBody>
      </p:sp>
      <p:sp>
        <p:nvSpPr>
          <p:cNvPr id="101649" name="Rectangle 273"/>
          <p:cNvSpPr>
            <a:spLocks noGrp="1" noChangeArrowheads="1"/>
          </p:cNvSpPr>
          <p:nvPr>
            <p:ph type="body" sz="half" idx="2"/>
          </p:nvPr>
        </p:nvSpPr>
        <p:spPr>
          <a:xfrm>
            <a:off x="4241800" y="1485900"/>
            <a:ext cx="4152900" cy="5181600"/>
          </a:xfrm>
        </p:spPr>
        <p:txBody>
          <a:bodyPr/>
          <a:lstStyle/>
          <a:p>
            <a:pPr lvl="1"/>
            <a:endParaRPr lang="en-US" sz="1800"/>
          </a:p>
          <a:p>
            <a:pPr lvl="1"/>
            <a:r>
              <a:rPr lang="en-US" sz="1800"/>
              <a:t>Integrated Device Manufacturers (IDM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s)</a:t>
            </a:r>
          </a:p>
          <a:p>
            <a:pPr lvl="1"/>
            <a:r>
              <a:rPr lang="en-US" sz="1800"/>
              <a:t>Advanced electronic component and product companies</a:t>
            </a:r>
          </a:p>
          <a:p>
            <a:endParaRPr lang="en-US" sz="2400"/>
          </a:p>
        </p:txBody>
      </p:sp>
      <p:graphicFrame>
        <p:nvGraphicFramePr>
          <p:cNvPr id="101652" name="Group 276"/>
          <p:cNvGraphicFramePr>
            <a:graphicFrameLocks noGrp="1"/>
          </p:cNvGraphicFramePr>
          <p:nvPr>
            <p:ph idx="4294967295"/>
          </p:nvPr>
        </p:nvGraphicFramePr>
        <p:xfrm>
          <a:off x="381000" y="3930650"/>
          <a:ext cx="8458200" cy="1658938"/>
        </p:xfrm>
        <a:graphic>
          <a:graphicData uri="http://schemas.openxmlformats.org/drawingml/2006/table">
            <a:tbl>
              <a:tblPr/>
              <a:tblGrid>
                <a:gridCol w="1049338"/>
                <a:gridCol w="1114425"/>
                <a:gridCol w="990600"/>
                <a:gridCol w="1358900"/>
                <a:gridCol w="1089025"/>
                <a:gridCol w="1684337"/>
                <a:gridCol w="1171575"/>
              </a:tblGrid>
              <a:tr h="1730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Research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Education and Training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Talent Recruitment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Business Support Services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Networking and Marketing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3-year royalty free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Royalty bearing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234950" marR="0" lvl="0" indent="-234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Affiliate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234950" marR="0" lvl="0" indent="-234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Associate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234950" marR="0" lvl="0" indent="-234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Full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6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610350"/>
            <a:ext cx="1905000" cy="247650"/>
          </a:xfrm>
          <a:prstGeom prst="rect">
            <a:avLst/>
          </a:prstGeom>
        </p:spPr>
        <p:txBody>
          <a:bodyPr/>
          <a:lstStyle/>
          <a:p>
            <a:fld id="{F5C47BAD-3610-E145-A145-A93D1DB1E9D8}" type="slidenum">
              <a:rPr lang="en-US"/>
              <a:pPr/>
              <a:t>21</a:t>
            </a:fld>
            <a:endParaRPr lang="en-US" sz="140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39713"/>
            <a:ext cx="7924800" cy="6858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/>
              <a:t>Electronic Design Technology </a:t>
            </a:r>
            <a:br>
              <a:rPr lang="en-US"/>
            </a:br>
            <a:r>
              <a:rPr lang="en-US"/>
              <a:t>Development Program</a:t>
            </a:r>
          </a:p>
        </p:txBody>
      </p:sp>
      <p:sp>
        <p:nvSpPr>
          <p:cNvPr id="180227" name="Rectangle 3" descr="C:\My Documents\logos\PDG IC bkgd lite small.tif"/>
          <p:cNvSpPr>
            <a:spLocks noChangeArrowheads="1"/>
          </p:cNvSpPr>
          <p:nvPr/>
        </p:nvSpPr>
        <p:spPr bwMode="auto">
          <a:xfrm>
            <a:off x="906463" y="5130800"/>
            <a:ext cx="6980237" cy="9207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2400" b="0">
              <a:latin typeface="Times New Roman" charset="0"/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230313" y="5183188"/>
            <a:ext cx="6413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THE PITTSBURGH DIGITAL GREENHOUSE</a:t>
            </a:r>
          </a:p>
          <a:p>
            <a:pPr algn="ctr"/>
            <a:r>
              <a:rPr lang="en-US" sz="2400">
                <a:latin typeface="Arial" charset="0"/>
              </a:rPr>
              <a:t>INDUSTRY MEMBERS AND OTHERS </a:t>
            </a:r>
          </a:p>
        </p:txBody>
      </p:sp>
      <p:sp>
        <p:nvSpPr>
          <p:cNvPr id="180229" name="AutoShape 5"/>
          <p:cNvSpPr>
            <a:spLocks noChangeArrowheads="1"/>
          </p:cNvSpPr>
          <p:nvPr/>
        </p:nvSpPr>
        <p:spPr bwMode="auto">
          <a:xfrm>
            <a:off x="4838700" y="2997200"/>
            <a:ext cx="482600" cy="4445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3366FF"/>
              </a:gs>
              <a:gs pos="100000">
                <a:srgbClr val="0099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3263900" y="4406900"/>
            <a:ext cx="482600" cy="698500"/>
          </a:xfrm>
          <a:prstGeom prst="downArrow">
            <a:avLst>
              <a:gd name="adj1" fmla="val 50000"/>
              <a:gd name="adj2" fmla="val 36184"/>
            </a:avLst>
          </a:prstGeom>
          <a:gradFill rotWithShape="0">
            <a:gsLst>
              <a:gs pos="0">
                <a:srgbClr val="3366FF"/>
              </a:gs>
              <a:gs pos="100000">
                <a:srgbClr val="0099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0231" name="AutoShape 7"/>
          <p:cNvSpPr>
            <a:spLocks noChangeArrowheads="1"/>
          </p:cNvSpPr>
          <p:nvPr/>
        </p:nvSpPr>
        <p:spPr bwMode="auto">
          <a:xfrm>
            <a:off x="5372100" y="4406900"/>
            <a:ext cx="482600" cy="698500"/>
          </a:xfrm>
          <a:prstGeom prst="downArrow">
            <a:avLst>
              <a:gd name="adj1" fmla="val 50000"/>
              <a:gd name="adj2" fmla="val 36184"/>
            </a:avLst>
          </a:prstGeom>
          <a:gradFill rotWithShape="0">
            <a:gsLst>
              <a:gs pos="0">
                <a:srgbClr val="3366FF"/>
              </a:gs>
              <a:gs pos="100000">
                <a:srgbClr val="0099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0232" name="AutoShape 8"/>
          <p:cNvSpPr>
            <a:spLocks noChangeArrowheads="1"/>
          </p:cNvSpPr>
          <p:nvPr/>
        </p:nvSpPr>
        <p:spPr bwMode="auto">
          <a:xfrm>
            <a:off x="3340100" y="3009900"/>
            <a:ext cx="482600" cy="4445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3366FF"/>
              </a:gs>
              <a:gs pos="100000">
                <a:srgbClr val="0099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661988" y="1228725"/>
            <a:ext cx="46878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Technology Advisory Board</a:t>
            </a:r>
          </a:p>
        </p:txBody>
      </p:sp>
      <p:grpSp>
        <p:nvGrpSpPr>
          <p:cNvPr id="180234" name="Group 10"/>
          <p:cNvGrpSpPr>
            <a:grpSpLocks/>
          </p:cNvGrpSpPr>
          <p:nvPr/>
        </p:nvGrpSpPr>
        <p:grpSpPr bwMode="auto">
          <a:xfrm>
            <a:off x="520700" y="1892300"/>
            <a:ext cx="8128000" cy="774700"/>
            <a:chOff x="336" y="872"/>
            <a:chExt cx="5120" cy="504"/>
          </a:xfrm>
        </p:grpSpPr>
        <p:sp>
          <p:nvSpPr>
            <p:cNvPr id="180235" name="AutoShape 11"/>
            <p:cNvSpPr>
              <a:spLocks noChangeArrowheads="1"/>
            </p:cNvSpPr>
            <p:nvPr/>
          </p:nvSpPr>
          <p:spPr bwMode="auto">
            <a:xfrm>
              <a:off x="336" y="872"/>
              <a:ext cx="5024" cy="5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8080"/>
                </a:gs>
                <a:gs pos="100000">
                  <a:srgbClr val="008080">
                    <a:gamma/>
                    <a:tint val="8549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0236" name="Rectangle 12"/>
            <p:cNvSpPr>
              <a:spLocks noChangeArrowheads="1"/>
            </p:cNvSpPr>
            <p:nvPr/>
          </p:nvSpPr>
          <p:spPr bwMode="auto">
            <a:xfrm>
              <a:off x="392" y="908"/>
              <a:ext cx="5064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gradFill rotWithShape="0">
                    <a:gsLst>
                      <a:gs pos="0">
                        <a:srgbClr val="000099"/>
                      </a:gs>
                      <a:gs pos="100000">
                        <a:srgbClr val="000099">
                          <a:gamma/>
                          <a:shade val="8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>
                  <a:solidFill>
                    <a:schemeClr val="bg1"/>
                  </a:solidFill>
                  <a:latin typeface="Bookman Old Style" charset="0"/>
                </a:rPr>
                <a:t>SONY          CASIO         CADENCE              SIMA CORP         IMD</a:t>
              </a:r>
            </a:p>
            <a:p>
              <a:pPr>
                <a:lnSpc>
                  <a:spcPct val="70000"/>
                </a:lnSpc>
              </a:pPr>
              <a:endParaRPr lang="en-US">
                <a:solidFill>
                  <a:schemeClr val="bg1"/>
                </a:solidFill>
                <a:latin typeface="Bookman Old Style" charset="0"/>
              </a:endParaRPr>
            </a:p>
            <a:p>
              <a:pPr>
                <a:lnSpc>
                  <a:spcPct val="70000"/>
                </a:lnSpc>
              </a:pPr>
              <a:r>
                <a:rPr lang="en-US">
                  <a:solidFill>
                    <a:schemeClr val="bg1"/>
                  </a:solidFill>
                  <a:latin typeface="Bookman Old Style" charset="0"/>
                </a:rPr>
                <a:t>           OKI           CISCO             NEO LINEAR            VIDEON</a:t>
              </a:r>
            </a:p>
          </p:txBody>
        </p:sp>
      </p:grpSp>
      <p:sp>
        <p:nvSpPr>
          <p:cNvPr id="180237" name="AutoShape 13"/>
          <p:cNvSpPr>
            <a:spLocks noChangeArrowheads="1"/>
          </p:cNvSpPr>
          <p:nvPr/>
        </p:nvSpPr>
        <p:spPr bwMode="auto">
          <a:xfrm>
            <a:off x="2730500" y="2628900"/>
            <a:ext cx="3276600" cy="387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80"/>
              </a:gs>
              <a:gs pos="100000">
                <a:srgbClr val="008080">
                  <a:gamma/>
                  <a:tint val="8549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2743200" y="2716213"/>
            <a:ext cx="340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gradFill rotWithShape="0">
                  <a:gsLst>
                    <a:gs pos="0">
                      <a:srgbClr val="000099"/>
                    </a:gs>
                    <a:gs pos="100000">
                      <a:srgbClr val="000099">
                        <a:gamma/>
                        <a:shade val="8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70000"/>
              </a:lnSpc>
            </a:pPr>
            <a:r>
              <a:rPr lang="en-US">
                <a:solidFill>
                  <a:schemeClr val="bg1"/>
                </a:solidFill>
                <a:latin typeface="Bookman Old Style" charset="0"/>
              </a:rPr>
              <a:t>PITT          PSU        CMU</a:t>
            </a:r>
          </a:p>
          <a:p>
            <a:pPr>
              <a:lnSpc>
                <a:spcPct val="70000"/>
              </a:lnSpc>
            </a:pPr>
            <a:endParaRPr lang="en-US">
              <a:solidFill>
                <a:schemeClr val="folHlink"/>
              </a:solidFill>
              <a:latin typeface="Bookman Old Style" charset="0"/>
            </a:endParaRPr>
          </a:p>
        </p:txBody>
      </p:sp>
      <p:sp>
        <p:nvSpPr>
          <p:cNvPr id="180239" name="AutoShape 15"/>
          <p:cNvSpPr>
            <a:spLocks noChangeArrowheads="1"/>
          </p:cNvSpPr>
          <p:nvPr/>
        </p:nvSpPr>
        <p:spPr bwMode="auto">
          <a:xfrm>
            <a:off x="927100" y="3467100"/>
            <a:ext cx="7315200" cy="977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66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0240" name="Rectangle 16"/>
          <p:cNvSpPr>
            <a:spLocks noChangeArrowheads="1"/>
          </p:cNvSpPr>
          <p:nvPr/>
        </p:nvSpPr>
        <p:spPr bwMode="auto">
          <a:xfrm>
            <a:off x="927100" y="3611563"/>
            <a:ext cx="75057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gradFill rotWithShape="0">
                  <a:gsLst>
                    <a:gs pos="0">
                      <a:srgbClr val="000099"/>
                    </a:gs>
                    <a:gs pos="100000">
                      <a:srgbClr val="000099">
                        <a:gamma/>
                        <a:shade val="8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05000"/>
              </a:lnSpc>
            </a:pPr>
            <a:r>
              <a:rPr lang="en-US">
                <a:solidFill>
                  <a:srgbClr val="FFFF00"/>
                </a:solidFill>
                <a:latin typeface="Bookman Old Style" charset="0"/>
              </a:rPr>
              <a:t>Assess        Develop          Select       Execute     Technology</a:t>
            </a:r>
          </a:p>
          <a:p>
            <a:pPr>
              <a:lnSpc>
                <a:spcPct val="105000"/>
              </a:lnSpc>
            </a:pPr>
            <a:r>
              <a:rPr lang="en-US">
                <a:solidFill>
                  <a:srgbClr val="FFFF00"/>
                </a:solidFill>
                <a:latin typeface="Bookman Old Style" charset="0"/>
              </a:rPr>
              <a:t>Needs        Roadmap       Projects      Projects       Transfer</a:t>
            </a:r>
          </a:p>
          <a:p>
            <a:pPr>
              <a:lnSpc>
                <a:spcPct val="105000"/>
              </a:lnSpc>
            </a:pPr>
            <a:endParaRPr lang="en-US">
              <a:solidFill>
                <a:srgbClr val="FFFF00"/>
              </a:solidFill>
              <a:latin typeface="Bookman Old Style" charset="0"/>
            </a:endParaRP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7764463" y="171450"/>
            <a:ext cx="1308100" cy="1054100"/>
            <a:chOff x="4184" y="3160"/>
            <a:chExt cx="824" cy="664"/>
          </a:xfrm>
        </p:grpSpPr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184" y="3160"/>
              <a:ext cx="824" cy="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" y="3192"/>
              <a:ext cx="43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" y="3576"/>
              <a:ext cx="75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4175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-1588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7570" name="Freeform 2"/>
          <p:cNvSpPr>
            <a:spLocks/>
          </p:cNvSpPr>
          <p:nvPr/>
        </p:nvSpPr>
        <p:spPr bwMode="auto">
          <a:xfrm>
            <a:off x="638175" y="1530350"/>
            <a:ext cx="1939925" cy="1939925"/>
          </a:xfrm>
          <a:custGeom>
            <a:avLst/>
            <a:gdLst>
              <a:gd name="T0" fmla="*/ 0 w 1248"/>
              <a:gd name="T1" fmla="*/ 0 h 1152"/>
              <a:gd name="T2" fmla="*/ 0 w 1248"/>
              <a:gd name="T3" fmla="*/ 1152 h 1152"/>
              <a:gd name="T4" fmla="*/ 1248 w 1248"/>
              <a:gd name="T5" fmla="*/ 817 h 1152"/>
              <a:gd name="T6" fmla="*/ 1248 w 1248"/>
              <a:gd name="T7" fmla="*/ 0 h 1152"/>
              <a:gd name="T8" fmla="*/ 0 w 1248"/>
              <a:gd name="T9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152">
                <a:moveTo>
                  <a:pt x="0" y="0"/>
                </a:moveTo>
                <a:lnTo>
                  <a:pt x="0" y="1152"/>
                </a:lnTo>
                <a:lnTo>
                  <a:pt x="1248" y="817"/>
                </a:lnTo>
                <a:lnTo>
                  <a:pt x="124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</a:t>
            </a:r>
            <a:r>
              <a:rPr lang="en-US" sz="2800"/>
              <a:t>ARTNERS </a:t>
            </a:r>
            <a:r>
              <a:rPr lang="en-US"/>
              <a:t>&amp; M</a:t>
            </a:r>
            <a:r>
              <a:rPr lang="en-US" sz="2800"/>
              <a:t>EMBERS</a:t>
            </a: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2797175" y="1530350"/>
            <a:ext cx="1706563" cy="13652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2375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835150"/>
            <a:ext cx="987425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3238" y="1524000"/>
            <a:ext cx="1228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00B200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u="sng">
                <a:solidFill>
                  <a:srgbClr val="003300"/>
                </a:solidFill>
                <a:latin typeface="Arial" charset="0"/>
              </a:rPr>
              <a:t>Government</a:t>
            </a:r>
            <a:endParaRPr lang="en-US" sz="1200" b="1">
              <a:solidFill>
                <a:srgbClr val="003300"/>
              </a:solidFill>
              <a:latin typeface="Times New Roman" charset="0"/>
            </a:endParaRPr>
          </a:p>
        </p:txBody>
      </p:sp>
      <p:sp>
        <p:nvSpPr>
          <p:cNvPr id="237575" name="Freeform 7"/>
          <p:cNvSpPr>
            <a:spLocks/>
          </p:cNvSpPr>
          <p:nvPr/>
        </p:nvSpPr>
        <p:spPr bwMode="auto">
          <a:xfrm flipH="1">
            <a:off x="6569075" y="1530350"/>
            <a:ext cx="1862138" cy="1939925"/>
          </a:xfrm>
          <a:custGeom>
            <a:avLst/>
            <a:gdLst>
              <a:gd name="T0" fmla="*/ 0 w 1248"/>
              <a:gd name="T1" fmla="*/ 0 h 1152"/>
              <a:gd name="T2" fmla="*/ 0 w 1248"/>
              <a:gd name="T3" fmla="*/ 1152 h 1152"/>
              <a:gd name="T4" fmla="*/ 1248 w 1248"/>
              <a:gd name="T5" fmla="*/ 817 h 1152"/>
              <a:gd name="T6" fmla="*/ 1248 w 1248"/>
              <a:gd name="T7" fmla="*/ 0 h 1152"/>
              <a:gd name="T8" fmla="*/ 0 w 1248"/>
              <a:gd name="T9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152">
                <a:moveTo>
                  <a:pt x="0" y="0"/>
                </a:moveTo>
                <a:lnTo>
                  <a:pt x="0" y="1152"/>
                </a:lnTo>
                <a:lnTo>
                  <a:pt x="1248" y="817"/>
                </a:lnTo>
                <a:lnTo>
                  <a:pt x="124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6935788" y="1525588"/>
            <a:ext cx="11890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00B200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u="sng">
                <a:solidFill>
                  <a:srgbClr val="003300"/>
                </a:solidFill>
                <a:latin typeface="Arial" charset="0"/>
              </a:rPr>
              <a:t>Universities</a:t>
            </a:r>
            <a:endParaRPr lang="en-US" sz="1000" b="1">
              <a:solidFill>
                <a:srgbClr val="003300"/>
              </a:solidFill>
              <a:latin typeface="Times New Roman" charset="0"/>
            </a:endParaRPr>
          </a:p>
        </p:txBody>
      </p:sp>
      <p:pic>
        <p:nvPicPr>
          <p:cNvPr id="237577" name="Picture 9" descr="Pitt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38400"/>
            <a:ext cx="6572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7578" name="Picture 10" descr="psu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150" y="2295525"/>
            <a:ext cx="877888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7579" name="Group 11"/>
          <p:cNvGrpSpPr>
            <a:grpSpLocks/>
          </p:cNvGrpSpPr>
          <p:nvPr/>
        </p:nvGrpSpPr>
        <p:grpSpPr bwMode="auto">
          <a:xfrm>
            <a:off x="6737350" y="1938338"/>
            <a:ext cx="1582738" cy="214312"/>
            <a:chOff x="4290" y="968"/>
            <a:chExt cx="1045" cy="144"/>
          </a:xfrm>
        </p:grpSpPr>
        <p:sp>
          <p:nvSpPr>
            <p:cNvPr id="237580" name="AutoShape 12"/>
            <p:cNvSpPr>
              <a:spLocks noChangeArrowheads="1"/>
            </p:cNvSpPr>
            <p:nvPr/>
          </p:nvSpPr>
          <p:spPr bwMode="auto">
            <a:xfrm>
              <a:off x="4290" y="968"/>
              <a:ext cx="1045" cy="1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>
              <a:outerShdw blurRad="63500" dist="71842" dir="81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237581" name="Picture 1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" y="988"/>
              <a:ext cx="97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685800" y="1525588"/>
            <a:ext cx="18970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00B200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u="sng">
                <a:solidFill>
                  <a:srgbClr val="003300"/>
                </a:solidFill>
                <a:latin typeface="Arial" charset="0"/>
              </a:rPr>
              <a:t>Economic Initiatives</a:t>
            </a:r>
            <a:endParaRPr lang="en-US" sz="1000" b="1">
              <a:solidFill>
                <a:srgbClr val="003300"/>
              </a:solidFill>
              <a:latin typeface="Times New Roman" charset="0"/>
            </a:endParaRPr>
          </a:p>
        </p:txBody>
      </p:sp>
      <p:sp>
        <p:nvSpPr>
          <p:cNvPr id="237583" name="Rectangle 15"/>
          <p:cNvSpPr>
            <a:spLocks noChangeArrowheads="1"/>
          </p:cNvSpPr>
          <p:nvPr/>
        </p:nvSpPr>
        <p:spPr bwMode="auto">
          <a:xfrm>
            <a:off x="4722813" y="1530350"/>
            <a:ext cx="1628775" cy="13652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4956175" y="1524000"/>
            <a:ext cx="1244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00B200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u="sng">
                <a:solidFill>
                  <a:srgbClr val="003300"/>
                </a:solidFill>
                <a:latin typeface="Arial" charset="0"/>
              </a:rPr>
              <a:t>Foundations</a:t>
            </a:r>
            <a:endParaRPr lang="en-US" sz="1000" b="1">
              <a:solidFill>
                <a:srgbClr val="003300"/>
              </a:solidFill>
              <a:latin typeface="Times New Roman" charset="0"/>
            </a:endParaRPr>
          </a:p>
        </p:txBody>
      </p:sp>
      <p:sp>
        <p:nvSpPr>
          <p:cNvPr id="237585" name="Text Box 17"/>
          <p:cNvSpPr txBox="1">
            <a:spLocks noChangeArrowheads="1"/>
          </p:cNvSpPr>
          <p:nvPr/>
        </p:nvSpPr>
        <p:spPr bwMode="auto">
          <a:xfrm>
            <a:off x="5122863" y="1697038"/>
            <a:ext cx="7048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3300"/>
                </a:solidFill>
                <a:latin typeface="Arial Narrow" charset="0"/>
              </a:rPr>
              <a:t>Alcoa</a:t>
            </a:r>
          </a:p>
          <a:p>
            <a:r>
              <a:rPr lang="en-US" sz="1000" b="1">
                <a:solidFill>
                  <a:srgbClr val="003300"/>
                </a:solidFill>
                <a:latin typeface="Arial Narrow" charset="0"/>
              </a:rPr>
              <a:t>Benedum</a:t>
            </a:r>
          </a:p>
          <a:p>
            <a:r>
              <a:rPr lang="en-US" sz="1000" b="1">
                <a:solidFill>
                  <a:srgbClr val="003300"/>
                </a:solidFill>
                <a:latin typeface="Arial Narrow" charset="0"/>
              </a:rPr>
              <a:t>Heinz</a:t>
            </a:r>
          </a:p>
          <a:p>
            <a:r>
              <a:rPr lang="en-US" sz="1000" b="1">
                <a:solidFill>
                  <a:srgbClr val="003300"/>
                </a:solidFill>
                <a:latin typeface="Arial Narrow" charset="0"/>
              </a:rPr>
              <a:t>Hillman</a:t>
            </a:r>
          </a:p>
          <a:p>
            <a:r>
              <a:rPr lang="en-US" sz="1000" b="1">
                <a:solidFill>
                  <a:srgbClr val="003300"/>
                </a:solidFill>
                <a:latin typeface="Arial Narrow" charset="0"/>
              </a:rPr>
              <a:t>McCune</a:t>
            </a:r>
          </a:p>
          <a:p>
            <a:r>
              <a:rPr lang="en-US" sz="1000" b="1">
                <a:solidFill>
                  <a:srgbClr val="003300"/>
                </a:solidFill>
                <a:latin typeface="Arial Narrow" charset="0"/>
              </a:rPr>
              <a:t>Mellon</a:t>
            </a:r>
          </a:p>
          <a:p>
            <a:r>
              <a:rPr lang="en-US" sz="1000" b="1">
                <a:solidFill>
                  <a:srgbClr val="003300"/>
                </a:solidFill>
                <a:latin typeface="Arial Narrow" charset="0"/>
              </a:rPr>
              <a:t>Pittsburgh</a:t>
            </a:r>
          </a:p>
        </p:txBody>
      </p:sp>
      <p:pic>
        <p:nvPicPr>
          <p:cNvPr id="23758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8888" r="2631"/>
          <a:stretch>
            <a:fillRect/>
          </a:stretch>
        </p:blipFill>
        <p:spPr bwMode="auto">
          <a:xfrm>
            <a:off x="657225" y="2093913"/>
            <a:ext cx="68738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7587" name="Picture 19" descr="Innovation Work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0836"/>
          <a:stretch>
            <a:fillRect/>
          </a:stretch>
        </p:blipFill>
        <p:spPr bwMode="auto">
          <a:xfrm>
            <a:off x="679450" y="2933700"/>
            <a:ext cx="1212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88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6844"/>
          <a:stretch>
            <a:fillRect/>
          </a:stretch>
        </p:blipFill>
        <p:spPr bwMode="auto">
          <a:xfrm>
            <a:off x="1625600" y="1778000"/>
            <a:ext cx="8699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7589" name="Picture 21" descr="Logo for Catalyst Connectio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05075"/>
            <a:ext cx="830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7590" name="Object 22"/>
          <p:cNvGraphicFramePr>
            <a:graphicFrameLocks noChangeAspect="1"/>
          </p:cNvGraphicFramePr>
          <p:nvPr/>
        </p:nvGraphicFramePr>
        <p:xfrm>
          <a:off x="685800" y="2584450"/>
          <a:ext cx="825500" cy="301625"/>
        </p:xfrm>
        <a:graphic>
          <a:graphicData uri="http://schemas.openxmlformats.org/presentationml/2006/ole">
            <p:oleObj spid="_x0000_s9239" r:id="rId14" imgW="5304762" imgH="1933333" progId="">
              <p:embed/>
            </p:oleObj>
          </a:graphicData>
        </a:graphic>
      </p:graphicFrame>
      <p:pic>
        <p:nvPicPr>
          <p:cNvPr id="237591" name="Picture 23" descr="Logo for Pittsburgh Regional Alliance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1781175"/>
            <a:ext cx="8874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92" name="Picture 24" descr="rf-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114550"/>
            <a:ext cx="785812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7593" name="Group 25"/>
          <p:cNvGrpSpPr>
            <a:grpSpLocks/>
          </p:cNvGrpSpPr>
          <p:nvPr/>
        </p:nvGrpSpPr>
        <p:grpSpPr bwMode="auto">
          <a:xfrm>
            <a:off x="520700" y="3103563"/>
            <a:ext cx="7880350" cy="3551237"/>
            <a:chOff x="328" y="939"/>
            <a:chExt cx="4964" cy="2237"/>
          </a:xfrm>
        </p:grpSpPr>
        <p:sp>
          <p:nvSpPr>
            <p:cNvPr id="237594" name="Freeform 26"/>
            <p:cNvSpPr>
              <a:spLocks/>
            </p:cNvSpPr>
            <p:nvPr/>
          </p:nvSpPr>
          <p:spPr bwMode="auto">
            <a:xfrm>
              <a:off x="336" y="939"/>
              <a:ext cx="4945" cy="2221"/>
            </a:xfrm>
            <a:custGeom>
              <a:avLst/>
              <a:gdLst>
                <a:gd name="T0" fmla="*/ 16 w 5024"/>
                <a:gd name="T1" fmla="*/ 320 h 1808"/>
                <a:gd name="T2" fmla="*/ 1264 w 5024"/>
                <a:gd name="T3" fmla="*/ 0 h 1808"/>
                <a:gd name="T4" fmla="*/ 3760 w 5024"/>
                <a:gd name="T5" fmla="*/ 0 h 1808"/>
                <a:gd name="T6" fmla="*/ 5024 w 5024"/>
                <a:gd name="T7" fmla="*/ 320 h 1808"/>
                <a:gd name="T8" fmla="*/ 5024 w 5024"/>
                <a:gd name="T9" fmla="*/ 1808 h 1808"/>
                <a:gd name="T10" fmla="*/ 0 w 5024"/>
                <a:gd name="T11" fmla="*/ 1808 h 1808"/>
                <a:gd name="T12" fmla="*/ 0 w 5024"/>
                <a:gd name="T13" fmla="*/ 368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4" h="1808">
                  <a:moveTo>
                    <a:pt x="16" y="320"/>
                  </a:moveTo>
                  <a:lnTo>
                    <a:pt x="1264" y="0"/>
                  </a:lnTo>
                  <a:lnTo>
                    <a:pt x="3760" y="0"/>
                  </a:lnTo>
                  <a:lnTo>
                    <a:pt x="5024" y="320"/>
                  </a:lnTo>
                  <a:lnTo>
                    <a:pt x="5024" y="1808"/>
                  </a:lnTo>
                  <a:lnTo>
                    <a:pt x="0" y="1808"/>
                  </a:lnTo>
                  <a:lnTo>
                    <a:pt x="0" y="368"/>
                  </a:lnTo>
                </a:path>
              </a:pathLst>
            </a:custGeom>
            <a:solidFill>
              <a:schemeClr val="folHlink"/>
            </a:solid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237595" name="Picture 2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4001" t="32544" r="60800" b="12204"/>
            <a:stretch>
              <a:fillRect/>
            </a:stretch>
          </p:blipFill>
          <p:spPr bwMode="auto">
            <a:xfrm>
              <a:off x="4537" y="2837"/>
              <a:ext cx="73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596" name="Picture 28" descr="ICMechanics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2931"/>
              <a:ext cx="10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597" name="Picture 29" descr="seagate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1781"/>
              <a:ext cx="80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598" name="Picture 30" descr="maya_logo_pd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" y="992"/>
              <a:ext cx="6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599" name="Picture 31" descr="CISCO copy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465"/>
              <a:ext cx="83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7600" name="Picture 32" descr="Sima Logo copy lite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" y="2616"/>
              <a:ext cx="71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7601" name="Picture 33" descr="Steel River logo_large copy lite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" y="2588"/>
              <a:ext cx="608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7602" name="Picture 34" descr="pa_sonylogo copy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1786"/>
              <a:ext cx="10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7603" name="Picture 35" descr="Logo Cadence copy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86" t="7143" r="2786" b="10953"/>
            <a:stretch>
              <a:fillRect/>
            </a:stretch>
          </p:blipFill>
          <p:spPr bwMode="auto">
            <a:xfrm>
              <a:off x="348" y="2600"/>
              <a:ext cx="85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604" name="Picture 36" descr="Oki logo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2337"/>
              <a:ext cx="88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7605" name="Picture 37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" y="2547"/>
              <a:ext cx="6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aphicFrame>
          <p:nvGraphicFramePr>
            <p:cNvPr id="237606" name="Object 38"/>
            <p:cNvGraphicFramePr>
              <a:graphicFrameLocks noChangeAspect="1"/>
            </p:cNvGraphicFramePr>
            <p:nvPr/>
          </p:nvGraphicFramePr>
          <p:xfrm>
            <a:off x="2590" y="2549"/>
            <a:ext cx="513" cy="308"/>
          </p:xfrm>
          <a:graphic>
            <a:graphicData uri="http://schemas.openxmlformats.org/presentationml/2006/ole">
              <p:oleObj spid="_x0000_s9240" name="Artwork" r:id="rId29" imgW="2048161" imgH="1228571" progId="">
                <p:embed/>
              </p:oleObj>
            </a:graphicData>
          </a:graphic>
        </p:graphicFrame>
        <p:grpSp>
          <p:nvGrpSpPr>
            <p:cNvPr id="237607" name="Group 39"/>
            <p:cNvGrpSpPr>
              <a:grpSpLocks/>
            </p:cNvGrpSpPr>
            <p:nvPr/>
          </p:nvGrpSpPr>
          <p:grpSpPr bwMode="auto">
            <a:xfrm>
              <a:off x="3915" y="2820"/>
              <a:ext cx="519" cy="356"/>
              <a:chOff x="3654" y="3682"/>
              <a:chExt cx="689" cy="474"/>
            </a:xfrm>
          </p:grpSpPr>
          <p:sp>
            <p:nvSpPr>
              <p:cNvPr id="237608" name="AutoShape 40"/>
              <p:cNvSpPr>
                <a:spLocks noChangeArrowheads="1"/>
              </p:cNvSpPr>
              <p:nvPr/>
            </p:nvSpPr>
            <p:spPr bwMode="auto">
              <a:xfrm>
                <a:off x="3654" y="3682"/>
                <a:ext cx="689" cy="416"/>
              </a:xfrm>
              <a:prstGeom prst="roundRect">
                <a:avLst>
                  <a:gd name="adj" fmla="val 28880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609" name="Group 41"/>
              <p:cNvGrpSpPr>
                <a:grpSpLocks/>
              </p:cNvGrpSpPr>
              <p:nvPr/>
            </p:nvGrpSpPr>
            <p:grpSpPr bwMode="auto">
              <a:xfrm>
                <a:off x="3785" y="3682"/>
                <a:ext cx="535" cy="474"/>
                <a:chOff x="3767" y="3656"/>
                <a:chExt cx="535" cy="474"/>
              </a:xfrm>
            </p:grpSpPr>
            <p:sp>
              <p:nvSpPr>
                <p:cNvPr id="237610" name="Rectangle 42"/>
                <p:cNvSpPr>
                  <a:spLocks noChangeArrowheads="1"/>
                </p:cNvSpPr>
                <p:nvPr/>
              </p:nvSpPr>
              <p:spPr bwMode="auto">
                <a:xfrm>
                  <a:off x="3767" y="3687"/>
                  <a:ext cx="94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3200">
                      <a:solidFill>
                        <a:srgbClr val="FF0000"/>
                      </a:solidFill>
                      <a:latin typeface="CastleTLig" charset="0"/>
                    </a:rPr>
                    <a:t>I</a:t>
                  </a:r>
                  <a:endParaRPr lang="en-US" sz="1800" b="1">
                    <a:latin typeface="Arial Narrow" charset="0"/>
                  </a:endParaRPr>
                </a:p>
              </p:txBody>
            </p:sp>
            <p:sp>
              <p:nvSpPr>
                <p:cNvPr id="2376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837" y="3722"/>
                  <a:ext cx="233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3200">
                      <a:solidFill>
                        <a:srgbClr val="000000"/>
                      </a:solidFill>
                      <a:latin typeface="CastleTLig" charset="0"/>
                    </a:rPr>
                    <a:t>M</a:t>
                  </a:r>
                  <a:endParaRPr lang="en-US" sz="1800" b="1">
                    <a:latin typeface="Arial Narrow" charset="0"/>
                  </a:endParaRPr>
                </a:p>
              </p:txBody>
            </p:sp>
            <p:sp>
              <p:nvSpPr>
                <p:cNvPr id="237612" name="Rectangle 44"/>
                <p:cNvSpPr>
                  <a:spLocks noChangeArrowheads="1"/>
                </p:cNvSpPr>
                <p:nvPr/>
              </p:nvSpPr>
              <p:spPr bwMode="auto">
                <a:xfrm>
                  <a:off x="4057" y="3656"/>
                  <a:ext cx="245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3200">
                      <a:solidFill>
                        <a:srgbClr val="0000FF"/>
                      </a:solidFill>
                      <a:latin typeface="CastleTLig" charset="0"/>
                    </a:rPr>
                    <a:t>D</a:t>
                  </a:r>
                  <a:endParaRPr lang="en-US" sz="1800" b="1">
                    <a:latin typeface="Arial Narrow" charset="0"/>
                  </a:endParaRPr>
                </a:p>
              </p:txBody>
            </p:sp>
          </p:grpSp>
        </p:grpSp>
        <p:pic>
          <p:nvPicPr>
            <p:cNvPr id="237613" name="Picture 45" descr="marconi_logo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1732"/>
              <a:ext cx="608" cy="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14" name="Picture 46" descr="Bridge Semiconductor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" y="2317"/>
              <a:ext cx="564" cy="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15" name="Picture 47" descr="header.gif (5234 bytes)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64063"/>
            <a:stretch>
              <a:fillRect/>
            </a:stretch>
          </p:blipFill>
          <p:spPr bwMode="auto">
            <a:xfrm>
              <a:off x="487" y="1201"/>
              <a:ext cx="95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616" name="Picture 48" descr="Fairchild fr web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1769"/>
              <a:ext cx="810" cy="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17" name="Picture 49" descr="thar_technologies2_lite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" y="2256"/>
              <a:ext cx="813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18" name="Picture 50" descr="AccipiterLogo_4c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" y="1436"/>
              <a:ext cx="69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619" name="Picture 51" descr="AI MASTER FULL LOGO copy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" y="1761"/>
              <a:ext cx="57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7620" name="Group 52"/>
            <p:cNvGrpSpPr>
              <a:grpSpLocks/>
            </p:cNvGrpSpPr>
            <p:nvPr/>
          </p:nvGrpSpPr>
          <p:grpSpPr bwMode="auto">
            <a:xfrm>
              <a:off x="3839" y="2260"/>
              <a:ext cx="584" cy="330"/>
              <a:chOff x="3417" y="1501"/>
              <a:chExt cx="777" cy="439"/>
            </a:xfrm>
          </p:grpSpPr>
          <p:sp>
            <p:nvSpPr>
              <p:cNvPr id="237621" name="Rectangle 53"/>
              <p:cNvSpPr>
                <a:spLocks noChangeArrowheads="1"/>
              </p:cNvSpPr>
              <p:nvPr/>
            </p:nvSpPr>
            <p:spPr bwMode="auto">
              <a:xfrm>
                <a:off x="3417" y="1501"/>
                <a:ext cx="777" cy="4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2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73" y="1506"/>
                <a:ext cx="685" cy="38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Deflate">
                  <a:avLst>
                    <a:gd name="adj" fmla="val 26227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333399"/>
                    </a:solidFill>
                    <a:latin typeface="Impact"/>
                    <a:ea typeface="Impact"/>
                    <a:cs typeface="Impact"/>
                  </a:rPr>
                  <a:t>Novocell</a:t>
                </a:r>
              </a:p>
            </p:txBody>
          </p:sp>
        </p:grpSp>
        <p:pic>
          <p:nvPicPr>
            <p:cNvPr id="237623" name="Picture 55" descr="From Globes to Stripes: The IBM Logo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" y="1431"/>
              <a:ext cx="586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37624" name="Object 56"/>
            <p:cNvGraphicFramePr>
              <a:graphicFrameLocks noChangeAspect="1"/>
            </p:cNvGraphicFramePr>
            <p:nvPr/>
          </p:nvGraphicFramePr>
          <p:xfrm>
            <a:off x="2138" y="2436"/>
            <a:ext cx="433" cy="408"/>
          </p:xfrm>
          <a:graphic>
            <a:graphicData uri="http://schemas.openxmlformats.org/presentationml/2006/ole">
              <p:oleObj spid="_x0000_s9241" name="Bitmap Image" r:id="rId39" imgW="6095238" imgH="5733333" progId="">
                <p:embed/>
              </p:oleObj>
            </a:graphicData>
          </a:graphic>
        </p:graphicFrame>
        <p:pic>
          <p:nvPicPr>
            <p:cNvPr id="237625" name="Picture 57" descr="adcus-logo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1789"/>
              <a:ext cx="72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626" name="Picture 58" descr="identifi-logo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1161"/>
              <a:ext cx="835" cy="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627" name="Picture 59" descr="BitArmor-logo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2598"/>
              <a:ext cx="828" cy="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28" name="Picture 60" descr="dielelhdfill-logo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2058"/>
              <a:ext cx="115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629" name="Picture 61" descr="xactix_jpg_grey_small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2056"/>
              <a:ext cx="812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30" name="Picture 62" descr="desantage-logo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2186"/>
              <a:ext cx="765" cy="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31" name="Picture 63" descr="3eTI Logo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2871"/>
              <a:ext cx="72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632" name="Picture 64" descr="compunetix-logo-may0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1523"/>
              <a:ext cx="884" cy="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33" name="Picture 65" descr="vocollect-logo-may04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2865"/>
              <a:ext cx="669" cy="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34" name="Picture 66" descr="caracal-logo-jun04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2822"/>
              <a:ext cx="812" cy="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35" name="Picture 67" descr="net-app-logo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" y="1195"/>
              <a:ext cx="523" cy="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36" name="Picture 68" descr="New API logos_large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940"/>
              <a:ext cx="1288" cy="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37" name="Picture 69" descr="seegrid-logo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71"/>
              <a:ext cx="1057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38" name="Picture 70" descr="automatika-logo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182"/>
              <a:ext cx="1095" cy="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39" name="Picture 71" descr="redzon-logo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" y="2059"/>
              <a:ext cx="789" cy="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40" name="Picture 72" descr="re2-logo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" y="2072"/>
              <a:ext cx="933" cy="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41" name="Picture 73" descr="assistware_logo_c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" y="1204"/>
              <a:ext cx="722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42" name="Picture 74" descr="plextronic-logo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2271"/>
              <a:ext cx="710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643" name="Rectangle 75"/>
            <p:cNvSpPr>
              <a:spLocks noChangeArrowheads="1"/>
            </p:cNvSpPr>
            <p:nvPr/>
          </p:nvSpPr>
          <p:spPr bwMode="auto">
            <a:xfrm>
              <a:off x="3336" y="976"/>
              <a:ext cx="139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200" b="1" i="1">
                  <a:solidFill>
                    <a:schemeClr val="accent2"/>
                  </a:solidFill>
                  <a:latin typeface="Arial" charset="0"/>
                </a:rPr>
                <a:t>FireFly Power Technologies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60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975" y="3175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644" y="752009"/>
            <a:ext cx="8229600" cy="606891"/>
          </a:xfrm>
        </p:spPr>
        <p:txBody>
          <a:bodyPr/>
          <a:lstStyle/>
          <a:p>
            <a:r>
              <a:rPr lang="en-US" dirty="0"/>
              <a:t>Western PA Members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" y="1358900"/>
            <a:ext cx="4527550" cy="5329238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endParaRPr lang="en-US" sz="1000">
              <a:solidFill>
                <a:srgbClr val="000099"/>
              </a:solidFill>
              <a:latin typeface="Arial Narrow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3eTI	</a:t>
            </a:r>
            <a:r>
              <a:rPr lang="en-US" sz="1400" b="0">
                <a:latin typeface="Arial Narrow" charset="0"/>
              </a:rPr>
              <a:t>Wireless network gateways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Accipiter Systems	</a:t>
            </a:r>
            <a:r>
              <a:rPr lang="en-US" sz="1400" b="0">
                <a:latin typeface="Arial Narrow" charset="0"/>
              </a:rPr>
              <a:t>Network modeling &amp; design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ADCUS	</a:t>
            </a:r>
            <a:r>
              <a:rPr lang="en-US" sz="1400" b="0">
                <a:latin typeface="Arial Narrow" charset="0"/>
              </a:rPr>
              <a:t>MCU technology 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Aethon	</a:t>
            </a:r>
            <a:r>
              <a:rPr lang="en-US" sz="1400" b="0">
                <a:latin typeface="Arial Narrow" charset="0"/>
              </a:rPr>
              <a:t>Material hauling </a:t>
            </a:r>
            <a:r>
              <a:rPr lang="ja-JP" altLang="en-US" sz="1400" b="0">
                <a:latin typeface="Arial"/>
              </a:rPr>
              <a:t>“</a:t>
            </a:r>
            <a:r>
              <a:rPr lang="en-US" sz="1400" b="0">
                <a:latin typeface="Arial Narrow" charset="0"/>
              </a:rPr>
              <a:t>Tug</a:t>
            </a:r>
            <a:r>
              <a:rPr lang="ja-JP" altLang="en-US" sz="1400" b="0">
                <a:latin typeface="Arial"/>
              </a:rPr>
              <a:t>”</a:t>
            </a:r>
            <a:r>
              <a:rPr lang="en-US" sz="1400" b="0">
                <a:latin typeface="Arial Narrow" charset="0"/>
              </a:rPr>
              <a:t> product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AIT	</a:t>
            </a:r>
            <a:r>
              <a:rPr lang="en-US" sz="1400" b="0">
                <a:latin typeface="Arial Narrow" charset="0"/>
              </a:rPr>
              <a:t>Advanced HCI Technologies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Applied Perception</a:t>
            </a:r>
            <a:r>
              <a:rPr lang="en-US" sz="1400" b="0">
                <a:latin typeface="Arial Narrow" charset="0"/>
              </a:rPr>
              <a:t>	Sensing and navigation products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AssistWare</a:t>
            </a:r>
            <a:r>
              <a:rPr lang="en-US" sz="1400" b="0">
                <a:latin typeface="Arial Narrow" charset="0"/>
              </a:rPr>
              <a:t>	Lane departure warning system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Automatika</a:t>
            </a:r>
            <a:r>
              <a:rPr lang="en-US" sz="1400" b="0">
                <a:latin typeface="Arial Narrow" charset="0"/>
              </a:rPr>
              <a:t>	Robotic system engineering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Benchmark Photonics	</a:t>
            </a:r>
            <a:r>
              <a:rPr lang="en-US" sz="1400" b="0">
                <a:latin typeface="Arial Narrow" charset="0"/>
              </a:rPr>
              <a:t>Fiber Monitors and Switches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BitArmor Systems	</a:t>
            </a:r>
            <a:r>
              <a:rPr lang="en-US" sz="1400" b="0">
                <a:latin typeface="Arial Narrow" charset="0"/>
              </a:rPr>
              <a:t>Cybersecurity solutions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Bridge Semi	</a:t>
            </a:r>
            <a:r>
              <a:rPr lang="en-US" sz="1400" b="0">
                <a:latin typeface="Arial Narrow" charset="0"/>
              </a:rPr>
              <a:t>Mixed-Signal ASSP</a:t>
            </a:r>
            <a:r>
              <a:rPr lang="ja-JP" altLang="en-US" sz="1400" b="0">
                <a:latin typeface="Arial"/>
              </a:rPr>
              <a:t>’</a:t>
            </a:r>
            <a:r>
              <a:rPr lang="en-US" sz="1400" b="0">
                <a:latin typeface="Arial Narrow" charset="0"/>
              </a:rPr>
              <a:t>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Caracal, Inc.</a:t>
            </a:r>
            <a:r>
              <a:rPr lang="en-US" sz="1400" b="0">
                <a:latin typeface="Arial Narrow" charset="0"/>
              </a:rPr>
              <a:t>	SiC wafers and devices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Compunetix 	</a:t>
            </a:r>
            <a:r>
              <a:rPr lang="en-US" sz="1400" b="0">
                <a:latin typeface="Arial Narrow" charset="0"/>
              </a:rPr>
              <a:t>Audio/Video Conferencing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Cycle Time</a:t>
            </a:r>
            <a:r>
              <a:rPr lang="en-US" sz="1400" b="0">
                <a:latin typeface="Arial Narrow" charset="0"/>
              </a:rPr>
              <a:t>	Industrial automation technologies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Desantage	</a:t>
            </a:r>
            <a:r>
              <a:rPr lang="en-US" sz="1400" b="0">
                <a:latin typeface="Arial Narrow" charset="0"/>
              </a:rPr>
              <a:t>PCB design tools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Dielectric Solutions	</a:t>
            </a:r>
            <a:r>
              <a:rPr lang="en-US" sz="1400" b="0">
                <a:latin typeface="Arial Narrow" charset="0"/>
              </a:rPr>
              <a:t>Glass fiber materials 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FireFly</a:t>
            </a:r>
            <a:r>
              <a:rPr lang="en-US" sz="1400" b="0">
                <a:latin typeface="Arial Narrow" charset="0"/>
              </a:rPr>
              <a:t>	Electrical power technologies</a:t>
            </a:r>
            <a:endParaRPr lang="en-US" sz="1400">
              <a:latin typeface="Arial Narrow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IC Mechanics	</a:t>
            </a:r>
            <a:r>
              <a:rPr lang="en-US" sz="1400" b="0">
                <a:latin typeface="Arial Narrow" charset="0"/>
              </a:rPr>
              <a:t>MEMS-based Motion Sensors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Identifi	</a:t>
            </a:r>
            <a:r>
              <a:rPr lang="en-US" sz="1400" b="0">
                <a:latin typeface="Arial Narrow" charset="0"/>
              </a:rPr>
              <a:t>RFID chips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938338" algn="l"/>
              </a:tabLst>
            </a:pPr>
            <a:r>
              <a:rPr lang="en-US" sz="1400">
                <a:latin typeface="Arial Narrow" charset="0"/>
              </a:rPr>
              <a:t>IMD   	</a:t>
            </a:r>
            <a:r>
              <a:rPr lang="en-US" sz="1400" b="0">
                <a:latin typeface="Arial Narrow" charset="0"/>
              </a:rPr>
              <a:t>Memory Design Services/IP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5350" y="1358900"/>
            <a:ext cx="4381500" cy="532765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endParaRPr lang="en-US" sz="1000">
              <a:solidFill>
                <a:schemeClr val="accent2"/>
              </a:solidFill>
              <a:latin typeface="Arial Narrow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Laurel Networks	</a:t>
            </a:r>
            <a:r>
              <a:rPr lang="en-US" sz="1400" b="0">
                <a:latin typeface="Arial Narrow" charset="0"/>
              </a:rPr>
              <a:t>Optical Edge Router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Maya Design</a:t>
            </a:r>
            <a:r>
              <a:rPr lang="en-US" sz="1400" b="0">
                <a:latin typeface="Arial Narrow" charset="0"/>
              </a:rPr>
              <a:t>	Product Design/Packaging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Marconi </a:t>
            </a:r>
            <a:r>
              <a:rPr lang="en-US" sz="1400" b="0">
                <a:latin typeface="Arial Narrow" charset="0"/>
              </a:rPr>
              <a:t>	Broadband switches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Neolinear </a:t>
            </a:r>
            <a:r>
              <a:rPr lang="en-US" sz="1400" b="0">
                <a:latin typeface="Arial Narrow" charset="0"/>
              </a:rPr>
              <a:t>	Mixed Signal EDA Tools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Novocell</a:t>
            </a:r>
            <a:r>
              <a:rPr lang="en-US" sz="1400" b="0">
                <a:latin typeface="Arial Narrow" charset="0"/>
              </a:rPr>
              <a:t> 	Non-Volatile Memory IP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Oki</a:t>
            </a:r>
            <a:r>
              <a:rPr lang="en-US" sz="1400" b="0">
                <a:latin typeface="Arial Narrow" charset="0"/>
              </a:rPr>
              <a:t>	ASIC Design Center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Plextronics</a:t>
            </a:r>
            <a:r>
              <a:rPr lang="en-US" sz="1400" b="0">
                <a:latin typeface="Arial Narrow" charset="0"/>
              </a:rPr>
              <a:t>	Inherently conductive polymers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RE</a:t>
            </a:r>
            <a:r>
              <a:rPr lang="en-US" sz="1400" baseline="30000">
                <a:latin typeface="Arial Narrow" charset="0"/>
              </a:rPr>
              <a:t>2</a:t>
            </a:r>
            <a:r>
              <a:rPr lang="en-US" sz="1400" b="0">
                <a:latin typeface="Arial Narrow" charset="0"/>
              </a:rPr>
              <a:t>	Robotic system engineering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RedZone Robotics</a:t>
            </a:r>
            <a:r>
              <a:rPr lang="en-US" sz="1400" b="0">
                <a:latin typeface="Arial Narrow" charset="0"/>
              </a:rPr>
              <a:t>	Construction/field service robots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Saronix</a:t>
            </a:r>
            <a:r>
              <a:rPr lang="en-US" sz="1400" b="0">
                <a:latin typeface="Arial Narrow" charset="0"/>
              </a:rPr>
              <a:t>	Frequency/Timing Control Products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Seagate</a:t>
            </a:r>
            <a:r>
              <a:rPr lang="en-US" sz="1400" b="0">
                <a:latin typeface="Arial Narrow" charset="0"/>
              </a:rPr>
              <a:t> 	Hard disc drives 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SEEGRID</a:t>
            </a:r>
            <a:r>
              <a:rPr lang="en-US" sz="1400" b="0">
                <a:latin typeface="Arial Narrow" charset="0"/>
              </a:rPr>
              <a:t>	3D mobile perception technology 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SIMA</a:t>
            </a:r>
            <a:r>
              <a:rPr lang="en-US" sz="1400" b="0">
                <a:latin typeface="Arial Narrow" charset="0"/>
              </a:rPr>
              <a:t> 	Consumer Audio/Video Products 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Spinnaker</a:t>
            </a:r>
            <a:r>
              <a:rPr lang="en-US" sz="1400" b="0">
                <a:latin typeface="Arial Narrow" charset="0"/>
              </a:rPr>
              <a:t> </a:t>
            </a:r>
            <a:r>
              <a:rPr lang="en-US" sz="1400">
                <a:latin typeface="Arial Narrow" charset="0"/>
              </a:rPr>
              <a:t>Networks</a:t>
            </a:r>
            <a:r>
              <a:rPr lang="en-US" sz="1400" b="0">
                <a:latin typeface="Arial Narrow" charset="0"/>
              </a:rPr>
              <a:t>	Network Storage 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Steel</a:t>
            </a:r>
            <a:r>
              <a:rPr lang="en-US" sz="1400" b="0">
                <a:latin typeface="Arial Narrow" charset="0"/>
              </a:rPr>
              <a:t> </a:t>
            </a:r>
            <a:r>
              <a:rPr lang="en-US" sz="1400">
                <a:latin typeface="Arial Narrow" charset="0"/>
              </a:rPr>
              <a:t>River</a:t>
            </a:r>
            <a:r>
              <a:rPr lang="en-US" sz="1400" b="0">
                <a:latin typeface="Arial Narrow" charset="0"/>
              </a:rPr>
              <a:t> </a:t>
            </a:r>
            <a:r>
              <a:rPr lang="en-US" sz="1400">
                <a:latin typeface="Arial Narrow" charset="0"/>
              </a:rPr>
              <a:t>Systems</a:t>
            </a:r>
            <a:r>
              <a:rPr lang="en-US" sz="1400" b="0">
                <a:latin typeface="Arial Narrow" charset="0"/>
              </a:rPr>
              <a:t> 	DSP Tools/Hardware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Thar</a:t>
            </a:r>
            <a:r>
              <a:rPr lang="en-US" sz="1400" b="0">
                <a:latin typeface="Arial Narrow" charset="0"/>
              </a:rPr>
              <a:t> </a:t>
            </a:r>
            <a:r>
              <a:rPr lang="en-US" sz="1400">
                <a:latin typeface="Arial Narrow" charset="0"/>
              </a:rPr>
              <a:t>Technologies</a:t>
            </a:r>
            <a:r>
              <a:rPr lang="en-US" sz="1400" b="0">
                <a:latin typeface="Arial Narrow" charset="0"/>
              </a:rPr>
              <a:t>	Supercritical fluid technology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TRS</a:t>
            </a:r>
            <a:r>
              <a:rPr lang="en-US" sz="1400" b="0">
                <a:latin typeface="Arial Narrow" charset="0"/>
              </a:rPr>
              <a:t> </a:t>
            </a:r>
            <a:r>
              <a:rPr lang="en-US" sz="1400">
                <a:latin typeface="Arial Narrow" charset="0"/>
              </a:rPr>
              <a:t>Technologies</a:t>
            </a:r>
            <a:r>
              <a:rPr lang="en-US" sz="1400" b="0">
                <a:latin typeface="Arial Narrow" charset="0"/>
              </a:rPr>
              <a:t>	Specialty ceramic materials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Vocollect</a:t>
            </a:r>
            <a:r>
              <a:rPr lang="en-US" sz="1400" b="0">
                <a:latin typeface="Arial Narrow" charset="0"/>
              </a:rPr>
              <a:t> 	Wireless Wearables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tabLst>
                <a:tab pos="1828800" algn="l"/>
              </a:tabLst>
            </a:pPr>
            <a:r>
              <a:rPr lang="en-US" sz="1400">
                <a:latin typeface="Arial Narrow" charset="0"/>
              </a:rPr>
              <a:t>Xactix</a:t>
            </a:r>
            <a:r>
              <a:rPr lang="en-US" sz="1400" b="0">
                <a:latin typeface="Arial Narrow" charset="0"/>
              </a:rPr>
              <a:t>	MEMS etching equipment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445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40D6F-928E-3C4E-9801-BDC64C8992F3}" type="slidenum">
              <a:rPr lang="en-US"/>
              <a:pPr/>
              <a:t>24</a:t>
            </a:fld>
            <a:endParaRPr lang="en-US" sz="140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Design Education Program</a:t>
            </a:r>
          </a:p>
        </p:txBody>
      </p:sp>
      <p:grpSp>
        <p:nvGrpSpPr>
          <p:cNvPr id="181251" name="Group 3"/>
          <p:cNvGrpSpPr>
            <a:grpSpLocks/>
          </p:cNvGrpSpPr>
          <p:nvPr/>
        </p:nvGrpSpPr>
        <p:grpSpPr bwMode="auto">
          <a:xfrm>
            <a:off x="898525" y="2041525"/>
            <a:ext cx="2286000" cy="1501775"/>
            <a:chOff x="3545" y="1458"/>
            <a:chExt cx="1204" cy="746"/>
          </a:xfrm>
        </p:grpSpPr>
        <p:sp>
          <p:nvSpPr>
            <p:cNvPr id="181252" name="Oval 4"/>
            <p:cNvSpPr>
              <a:spLocks noChangeArrowheads="1"/>
            </p:cNvSpPr>
            <p:nvPr/>
          </p:nvSpPr>
          <p:spPr bwMode="auto">
            <a:xfrm>
              <a:off x="3545" y="1458"/>
              <a:ext cx="1204" cy="746"/>
            </a:xfrm>
            <a:prstGeom prst="ellipse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EF91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chemeClr val="hlink">
                  <a:alpha val="74998"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11204" tIns="105602" rIns="211204" bIns="105602">
              <a:spAutoFit/>
            </a:bodyPr>
            <a:lstStyle/>
            <a:p>
              <a:endParaRPr lang="en-US"/>
            </a:p>
          </p:txBody>
        </p:sp>
        <p:sp>
          <p:nvSpPr>
            <p:cNvPr id="181253" name="Oval 5"/>
            <p:cNvSpPr>
              <a:spLocks noChangeArrowheads="1"/>
            </p:cNvSpPr>
            <p:nvPr/>
          </p:nvSpPr>
          <p:spPr bwMode="auto">
            <a:xfrm>
              <a:off x="3605" y="1513"/>
              <a:ext cx="1081" cy="637"/>
            </a:xfrm>
            <a:prstGeom prst="ellipse">
              <a:avLst/>
            </a:prstGeom>
            <a:gradFill rotWithShape="0">
              <a:gsLst>
                <a:gs pos="0">
                  <a:srgbClr val="EF9100">
                    <a:gamma/>
                    <a:shade val="69804"/>
                    <a:invGamma/>
                  </a:srgbClr>
                </a:gs>
                <a:gs pos="100000">
                  <a:srgbClr val="EF91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211204" tIns="105602" rIns="211204" bIns="105602">
              <a:spAutoFit/>
            </a:bodyPr>
            <a:lstStyle/>
            <a:p>
              <a:endParaRPr lang="en-US"/>
            </a:p>
          </p:txBody>
        </p:sp>
        <p:sp>
          <p:nvSpPr>
            <p:cNvPr id="181254" name="Rectangle 6"/>
            <p:cNvSpPr>
              <a:spLocks noChangeArrowheads="1"/>
            </p:cNvSpPr>
            <p:nvPr/>
          </p:nvSpPr>
          <p:spPr bwMode="auto">
            <a:xfrm>
              <a:off x="3704" y="1543"/>
              <a:ext cx="902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211204" tIns="105602" rIns="211204" bIns="105602">
              <a:spAutoFit/>
            </a:bodyPr>
            <a:lstStyle/>
            <a:p>
              <a:pPr algn="ctr" defTabSz="835025">
                <a:lnSpc>
                  <a:spcPct val="90000"/>
                </a:lnSpc>
              </a:pPr>
              <a:r>
                <a:rPr lang="en-US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Electronic</a:t>
              </a:r>
            </a:p>
            <a:p>
              <a:pPr algn="ctr" defTabSz="835025">
                <a:lnSpc>
                  <a:spcPct val="90000"/>
                </a:lnSpc>
              </a:pPr>
              <a:r>
                <a:rPr lang="en-US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Design</a:t>
              </a:r>
            </a:p>
            <a:p>
              <a:pPr algn="ctr" defTabSz="835025">
                <a:lnSpc>
                  <a:spcPct val="90000"/>
                </a:lnSpc>
              </a:pPr>
              <a:r>
                <a:rPr lang="en-US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Education</a:t>
              </a:r>
            </a:p>
          </p:txBody>
        </p:sp>
      </p:grpSp>
      <p:sp>
        <p:nvSpPr>
          <p:cNvPr id="181255" name="AutoShape 7"/>
          <p:cNvSpPr>
            <a:spLocks noChangeArrowheads="1"/>
          </p:cNvSpPr>
          <p:nvPr/>
        </p:nvSpPr>
        <p:spPr bwMode="auto">
          <a:xfrm>
            <a:off x="3551238" y="2308225"/>
            <a:ext cx="1155700" cy="1098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256" name="Group 8"/>
          <p:cNvGrpSpPr>
            <a:grpSpLocks/>
          </p:cNvGrpSpPr>
          <p:nvPr/>
        </p:nvGrpSpPr>
        <p:grpSpPr bwMode="auto">
          <a:xfrm>
            <a:off x="5186363" y="1457325"/>
            <a:ext cx="3354387" cy="4003675"/>
            <a:chOff x="3307" y="1102"/>
            <a:chExt cx="2312" cy="2770"/>
          </a:xfrm>
        </p:grpSpPr>
        <p:sp>
          <p:nvSpPr>
            <p:cNvPr id="181257" name="Rectangle 9"/>
            <p:cNvSpPr>
              <a:spLocks noChangeArrowheads="1"/>
            </p:cNvSpPr>
            <p:nvPr/>
          </p:nvSpPr>
          <p:spPr bwMode="auto">
            <a:xfrm>
              <a:off x="4625" y="2403"/>
              <a:ext cx="8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8" name="Rectangle 10"/>
            <p:cNvSpPr>
              <a:spLocks noChangeArrowheads="1"/>
            </p:cNvSpPr>
            <p:nvPr/>
          </p:nvSpPr>
          <p:spPr bwMode="auto">
            <a:xfrm>
              <a:off x="4637" y="3207"/>
              <a:ext cx="8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9" name="Rectangle 11"/>
            <p:cNvSpPr>
              <a:spLocks noChangeArrowheads="1"/>
            </p:cNvSpPr>
            <p:nvPr/>
          </p:nvSpPr>
          <p:spPr bwMode="auto">
            <a:xfrm>
              <a:off x="3307" y="1102"/>
              <a:ext cx="2274" cy="2770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26275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1260" name="Group 12"/>
            <p:cNvGrpSpPr>
              <a:grpSpLocks/>
            </p:cNvGrpSpPr>
            <p:nvPr/>
          </p:nvGrpSpPr>
          <p:grpSpPr bwMode="auto">
            <a:xfrm>
              <a:off x="4596" y="1822"/>
              <a:ext cx="940" cy="1961"/>
              <a:chOff x="4238" y="1795"/>
              <a:chExt cx="940" cy="1961"/>
            </a:xfrm>
          </p:grpSpPr>
          <p:sp>
            <p:nvSpPr>
              <p:cNvPr id="181261" name="Rectangle 13"/>
              <p:cNvSpPr>
                <a:spLocks noChangeArrowheads="1"/>
              </p:cNvSpPr>
              <p:nvPr/>
            </p:nvSpPr>
            <p:spPr bwMode="auto">
              <a:xfrm>
                <a:off x="4238" y="1795"/>
                <a:ext cx="5" cy="1961"/>
              </a:xfrm>
              <a:prstGeom prst="rect">
                <a:avLst/>
              </a:prstGeom>
              <a:solidFill>
                <a:srgbClr val="001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2" name="Rectangle 14"/>
              <p:cNvSpPr>
                <a:spLocks noChangeArrowheads="1"/>
              </p:cNvSpPr>
              <p:nvPr/>
            </p:nvSpPr>
            <p:spPr bwMode="auto">
              <a:xfrm>
                <a:off x="4243" y="1795"/>
                <a:ext cx="5" cy="1961"/>
              </a:xfrm>
              <a:prstGeom prst="rect">
                <a:avLst/>
              </a:prstGeom>
              <a:solidFill>
                <a:srgbClr val="00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3" name="Rectangle 15"/>
              <p:cNvSpPr>
                <a:spLocks noChangeArrowheads="1"/>
              </p:cNvSpPr>
              <p:nvPr/>
            </p:nvSpPr>
            <p:spPr bwMode="auto">
              <a:xfrm>
                <a:off x="4248" y="1795"/>
                <a:ext cx="5" cy="1961"/>
              </a:xfrm>
              <a:prstGeom prst="rect">
                <a:avLst/>
              </a:prstGeom>
              <a:solidFill>
                <a:srgbClr val="001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4" name="Rectangle 16"/>
              <p:cNvSpPr>
                <a:spLocks noChangeArrowheads="1"/>
              </p:cNvSpPr>
              <p:nvPr/>
            </p:nvSpPr>
            <p:spPr bwMode="auto">
              <a:xfrm>
                <a:off x="4253" y="1795"/>
                <a:ext cx="5" cy="1961"/>
              </a:xfrm>
              <a:prstGeom prst="rect">
                <a:avLst/>
              </a:prstGeom>
              <a:solidFill>
                <a:srgbClr val="001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5" name="Rectangle 17"/>
              <p:cNvSpPr>
                <a:spLocks noChangeArrowheads="1"/>
              </p:cNvSpPr>
              <p:nvPr/>
            </p:nvSpPr>
            <p:spPr bwMode="auto">
              <a:xfrm>
                <a:off x="4258" y="1795"/>
                <a:ext cx="4" cy="1961"/>
              </a:xfrm>
              <a:prstGeom prst="rect">
                <a:avLst/>
              </a:prstGeom>
              <a:solidFill>
                <a:srgbClr val="001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6" name="Rectangle 18"/>
              <p:cNvSpPr>
                <a:spLocks noChangeArrowheads="1"/>
              </p:cNvSpPr>
              <p:nvPr/>
            </p:nvSpPr>
            <p:spPr bwMode="auto">
              <a:xfrm>
                <a:off x="4262" y="1795"/>
                <a:ext cx="5" cy="1961"/>
              </a:xfrm>
              <a:prstGeom prst="rect">
                <a:avLst/>
              </a:prstGeom>
              <a:solidFill>
                <a:srgbClr val="001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7" name="Rectangle 19"/>
              <p:cNvSpPr>
                <a:spLocks noChangeArrowheads="1"/>
              </p:cNvSpPr>
              <p:nvPr/>
            </p:nvSpPr>
            <p:spPr bwMode="auto">
              <a:xfrm>
                <a:off x="4267" y="1795"/>
                <a:ext cx="5" cy="1961"/>
              </a:xfrm>
              <a:prstGeom prst="rect">
                <a:avLst/>
              </a:prstGeom>
              <a:solidFill>
                <a:srgbClr val="001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8" name="Rectangle 20"/>
              <p:cNvSpPr>
                <a:spLocks noChangeArrowheads="1"/>
              </p:cNvSpPr>
              <p:nvPr/>
            </p:nvSpPr>
            <p:spPr bwMode="auto">
              <a:xfrm>
                <a:off x="4272" y="1795"/>
                <a:ext cx="5" cy="1961"/>
              </a:xfrm>
              <a:prstGeom prst="rect">
                <a:avLst/>
              </a:prstGeom>
              <a:solidFill>
                <a:srgbClr val="001D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9" name="Rectangle 21"/>
              <p:cNvSpPr>
                <a:spLocks noChangeArrowheads="1"/>
              </p:cNvSpPr>
              <p:nvPr/>
            </p:nvSpPr>
            <p:spPr bwMode="auto">
              <a:xfrm>
                <a:off x="4277" y="1795"/>
                <a:ext cx="5" cy="1961"/>
              </a:xfrm>
              <a:prstGeom prst="rect">
                <a:avLst/>
              </a:prstGeom>
              <a:solidFill>
                <a:srgbClr val="00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70" name="Rectangle 22"/>
              <p:cNvSpPr>
                <a:spLocks noChangeArrowheads="1"/>
              </p:cNvSpPr>
              <p:nvPr/>
            </p:nvSpPr>
            <p:spPr bwMode="auto">
              <a:xfrm>
                <a:off x="4282" y="1795"/>
                <a:ext cx="5" cy="1961"/>
              </a:xfrm>
              <a:prstGeom prst="rect">
                <a:avLst/>
              </a:prstGeom>
              <a:solidFill>
                <a:srgbClr val="001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71" name="Rectangle 23"/>
              <p:cNvSpPr>
                <a:spLocks noChangeArrowheads="1"/>
              </p:cNvSpPr>
              <p:nvPr/>
            </p:nvSpPr>
            <p:spPr bwMode="auto">
              <a:xfrm>
                <a:off x="4287" y="1795"/>
                <a:ext cx="5" cy="1961"/>
              </a:xfrm>
              <a:prstGeom prst="rect">
                <a:avLst/>
              </a:prstGeom>
              <a:solidFill>
                <a:srgbClr val="002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72" name="Rectangle 24"/>
              <p:cNvSpPr>
                <a:spLocks noChangeArrowheads="1"/>
              </p:cNvSpPr>
              <p:nvPr/>
            </p:nvSpPr>
            <p:spPr bwMode="auto">
              <a:xfrm>
                <a:off x="4292" y="1795"/>
                <a:ext cx="5" cy="1961"/>
              </a:xfrm>
              <a:prstGeom prst="rect">
                <a:avLst/>
              </a:prstGeom>
              <a:solidFill>
                <a:srgbClr val="00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73" name="Rectangle 25"/>
              <p:cNvSpPr>
                <a:spLocks noChangeArrowheads="1"/>
              </p:cNvSpPr>
              <p:nvPr/>
            </p:nvSpPr>
            <p:spPr bwMode="auto">
              <a:xfrm>
                <a:off x="4297" y="1795"/>
                <a:ext cx="5" cy="1961"/>
              </a:xfrm>
              <a:prstGeom prst="rect">
                <a:avLst/>
              </a:prstGeom>
              <a:solidFill>
                <a:srgbClr val="002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74" name="Rectangle 26"/>
              <p:cNvSpPr>
                <a:spLocks noChangeArrowheads="1"/>
              </p:cNvSpPr>
              <p:nvPr/>
            </p:nvSpPr>
            <p:spPr bwMode="auto">
              <a:xfrm>
                <a:off x="4302" y="1795"/>
                <a:ext cx="5" cy="1961"/>
              </a:xfrm>
              <a:prstGeom prst="rect">
                <a:avLst/>
              </a:prstGeom>
              <a:solidFill>
                <a:srgbClr val="00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75" name="Rectangle 27"/>
              <p:cNvSpPr>
                <a:spLocks noChangeArrowheads="1"/>
              </p:cNvSpPr>
              <p:nvPr/>
            </p:nvSpPr>
            <p:spPr bwMode="auto">
              <a:xfrm>
                <a:off x="4307" y="1795"/>
                <a:ext cx="4" cy="1961"/>
              </a:xfrm>
              <a:prstGeom prst="rect">
                <a:avLst/>
              </a:prstGeom>
              <a:solidFill>
                <a:srgbClr val="002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76" name="Rectangle 28"/>
              <p:cNvSpPr>
                <a:spLocks noChangeArrowheads="1"/>
              </p:cNvSpPr>
              <p:nvPr/>
            </p:nvSpPr>
            <p:spPr bwMode="auto">
              <a:xfrm>
                <a:off x="4311" y="1795"/>
                <a:ext cx="5" cy="1961"/>
              </a:xfrm>
              <a:prstGeom prst="rect">
                <a:avLst/>
              </a:prstGeom>
              <a:solidFill>
                <a:srgbClr val="0024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77" name="Rectangle 29"/>
              <p:cNvSpPr>
                <a:spLocks noChangeArrowheads="1"/>
              </p:cNvSpPr>
              <p:nvPr/>
            </p:nvSpPr>
            <p:spPr bwMode="auto">
              <a:xfrm>
                <a:off x="4316" y="1795"/>
                <a:ext cx="5" cy="1961"/>
              </a:xfrm>
              <a:prstGeom prst="rect">
                <a:avLst/>
              </a:prstGeom>
              <a:solidFill>
                <a:srgbClr val="002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78" name="Rectangle 30"/>
              <p:cNvSpPr>
                <a:spLocks noChangeArrowheads="1"/>
              </p:cNvSpPr>
              <p:nvPr/>
            </p:nvSpPr>
            <p:spPr bwMode="auto">
              <a:xfrm>
                <a:off x="4321" y="1795"/>
                <a:ext cx="5" cy="1961"/>
              </a:xfrm>
              <a:prstGeom prst="rect">
                <a:avLst/>
              </a:prstGeom>
              <a:solidFill>
                <a:srgbClr val="002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79" name="Rectangle 31"/>
              <p:cNvSpPr>
                <a:spLocks noChangeArrowheads="1"/>
              </p:cNvSpPr>
              <p:nvPr/>
            </p:nvSpPr>
            <p:spPr bwMode="auto">
              <a:xfrm>
                <a:off x="4326" y="1795"/>
                <a:ext cx="5" cy="1961"/>
              </a:xfrm>
              <a:prstGeom prst="rect">
                <a:avLst/>
              </a:prstGeom>
              <a:solidFill>
                <a:srgbClr val="00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80" name="Rectangle 32"/>
              <p:cNvSpPr>
                <a:spLocks noChangeArrowheads="1"/>
              </p:cNvSpPr>
              <p:nvPr/>
            </p:nvSpPr>
            <p:spPr bwMode="auto">
              <a:xfrm>
                <a:off x="4331" y="1795"/>
                <a:ext cx="5" cy="1961"/>
              </a:xfrm>
              <a:prstGeom prst="rect">
                <a:avLst/>
              </a:prstGeom>
              <a:solidFill>
                <a:srgbClr val="0028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81" name="Rectangle 33"/>
              <p:cNvSpPr>
                <a:spLocks noChangeArrowheads="1"/>
              </p:cNvSpPr>
              <p:nvPr/>
            </p:nvSpPr>
            <p:spPr bwMode="auto">
              <a:xfrm>
                <a:off x="4336" y="1795"/>
                <a:ext cx="5" cy="1961"/>
              </a:xfrm>
              <a:prstGeom prst="rect">
                <a:avLst/>
              </a:prstGeom>
              <a:solidFill>
                <a:srgbClr val="002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82" name="Rectangle 34"/>
              <p:cNvSpPr>
                <a:spLocks noChangeArrowheads="1"/>
              </p:cNvSpPr>
              <p:nvPr/>
            </p:nvSpPr>
            <p:spPr bwMode="auto">
              <a:xfrm>
                <a:off x="4341" y="1795"/>
                <a:ext cx="5" cy="1961"/>
              </a:xfrm>
              <a:prstGeom prst="rect">
                <a:avLst/>
              </a:prstGeom>
              <a:solidFill>
                <a:srgbClr val="002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83" name="Rectangle 35"/>
              <p:cNvSpPr>
                <a:spLocks noChangeArrowheads="1"/>
              </p:cNvSpPr>
              <p:nvPr/>
            </p:nvSpPr>
            <p:spPr bwMode="auto">
              <a:xfrm>
                <a:off x="4346" y="1795"/>
                <a:ext cx="5" cy="1961"/>
              </a:xfrm>
              <a:prstGeom prst="rect">
                <a:avLst/>
              </a:prstGeom>
              <a:solidFill>
                <a:srgbClr val="002B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84" name="Rectangle 36"/>
              <p:cNvSpPr>
                <a:spLocks noChangeArrowheads="1"/>
              </p:cNvSpPr>
              <p:nvPr/>
            </p:nvSpPr>
            <p:spPr bwMode="auto">
              <a:xfrm>
                <a:off x="4351" y="1795"/>
                <a:ext cx="4" cy="1961"/>
              </a:xfrm>
              <a:prstGeom prst="rect">
                <a:avLst/>
              </a:prstGeom>
              <a:solidFill>
                <a:srgbClr val="002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85" name="Rectangle 37"/>
              <p:cNvSpPr>
                <a:spLocks noChangeArrowheads="1"/>
              </p:cNvSpPr>
              <p:nvPr/>
            </p:nvSpPr>
            <p:spPr bwMode="auto">
              <a:xfrm>
                <a:off x="4355" y="1795"/>
                <a:ext cx="5" cy="1961"/>
              </a:xfrm>
              <a:prstGeom prst="rect">
                <a:avLst/>
              </a:prstGeom>
              <a:solidFill>
                <a:srgbClr val="002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86" name="Rectangle 38"/>
              <p:cNvSpPr>
                <a:spLocks noChangeArrowheads="1"/>
              </p:cNvSpPr>
              <p:nvPr/>
            </p:nvSpPr>
            <p:spPr bwMode="auto">
              <a:xfrm>
                <a:off x="4360" y="1795"/>
                <a:ext cx="5" cy="1961"/>
              </a:xfrm>
              <a:prstGeom prst="rect">
                <a:avLst/>
              </a:prstGeom>
              <a:solidFill>
                <a:srgbClr val="002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87" name="Rectangle 39"/>
              <p:cNvSpPr>
                <a:spLocks noChangeArrowheads="1"/>
              </p:cNvSpPr>
              <p:nvPr/>
            </p:nvSpPr>
            <p:spPr bwMode="auto">
              <a:xfrm>
                <a:off x="4365" y="1795"/>
                <a:ext cx="5" cy="1961"/>
              </a:xfrm>
              <a:prstGeom prst="rect">
                <a:avLst/>
              </a:prstGeom>
              <a:solidFill>
                <a:srgbClr val="003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88" name="Rectangle 40"/>
              <p:cNvSpPr>
                <a:spLocks noChangeArrowheads="1"/>
              </p:cNvSpPr>
              <p:nvPr/>
            </p:nvSpPr>
            <p:spPr bwMode="auto">
              <a:xfrm>
                <a:off x="4370" y="1795"/>
                <a:ext cx="5" cy="1961"/>
              </a:xfrm>
              <a:prstGeom prst="rect">
                <a:avLst/>
              </a:prstGeom>
              <a:solidFill>
                <a:srgbClr val="003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89" name="Rectangle 41"/>
              <p:cNvSpPr>
                <a:spLocks noChangeArrowheads="1"/>
              </p:cNvSpPr>
              <p:nvPr/>
            </p:nvSpPr>
            <p:spPr bwMode="auto">
              <a:xfrm>
                <a:off x="4375" y="1795"/>
                <a:ext cx="5" cy="1961"/>
              </a:xfrm>
              <a:prstGeom prst="rect">
                <a:avLst/>
              </a:prstGeom>
              <a:solidFill>
                <a:srgbClr val="003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90" name="Rectangle 42"/>
              <p:cNvSpPr>
                <a:spLocks noChangeArrowheads="1"/>
              </p:cNvSpPr>
              <p:nvPr/>
            </p:nvSpPr>
            <p:spPr bwMode="auto">
              <a:xfrm>
                <a:off x="4380" y="1795"/>
                <a:ext cx="5" cy="1961"/>
              </a:xfrm>
              <a:prstGeom prst="rect">
                <a:avLst/>
              </a:prstGeom>
              <a:solidFill>
                <a:srgbClr val="003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91" name="Rectangle 43"/>
              <p:cNvSpPr>
                <a:spLocks noChangeArrowheads="1"/>
              </p:cNvSpPr>
              <p:nvPr/>
            </p:nvSpPr>
            <p:spPr bwMode="auto">
              <a:xfrm>
                <a:off x="4385" y="1795"/>
                <a:ext cx="5" cy="1961"/>
              </a:xfrm>
              <a:prstGeom prst="rect">
                <a:avLst/>
              </a:prstGeom>
              <a:solidFill>
                <a:srgbClr val="0035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92" name="Rectangle 44"/>
              <p:cNvSpPr>
                <a:spLocks noChangeArrowheads="1"/>
              </p:cNvSpPr>
              <p:nvPr/>
            </p:nvSpPr>
            <p:spPr bwMode="auto">
              <a:xfrm>
                <a:off x="4390" y="1795"/>
                <a:ext cx="5" cy="1961"/>
              </a:xfrm>
              <a:prstGeom prst="rect">
                <a:avLst/>
              </a:prstGeom>
              <a:solidFill>
                <a:srgbClr val="0036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93" name="Rectangle 45"/>
              <p:cNvSpPr>
                <a:spLocks noChangeArrowheads="1"/>
              </p:cNvSpPr>
              <p:nvPr/>
            </p:nvSpPr>
            <p:spPr bwMode="auto">
              <a:xfrm>
                <a:off x="4395" y="1795"/>
                <a:ext cx="5" cy="1961"/>
              </a:xfrm>
              <a:prstGeom prst="rect">
                <a:avLst/>
              </a:prstGeom>
              <a:solidFill>
                <a:srgbClr val="0037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94" name="Rectangle 46"/>
              <p:cNvSpPr>
                <a:spLocks noChangeArrowheads="1"/>
              </p:cNvSpPr>
              <p:nvPr/>
            </p:nvSpPr>
            <p:spPr bwMode="auto">
              <a:xfrm>
                <a:off x="4400" y="1795"/>
                <a:ext cx="4" cy="1961"/>
              </a:xfrm>
              <a:prstGeom prst="rect">
                <a:avLst/>
              </a:prstGeom>
              <a:solidFill>
                <a:srgbClr val="003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95" name="Rectangle 47"/>
              <p:cNvSpPr>
                <a:spLocks noChangeArrowheads="1"/>
              </p:cNvSpPr>
              <p:nvPr/>
            </p:nvSpPr>
            <p:spPr bwMode="auto">
              <a:xfrm>
                <a:off x="4404" y="1795"/>
                <a:ext cx="5" cy="1961"/>
              </a:xfrm>
              <a:prstGeom prst="rect">
                <a:avLst/>
              </a:prstGeom>
              <a:solidFill>
                <a:srgbClr val="003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96" name="Rectangle 48"/>
              <p:cNvSpPr>
                <a:spLocks noChangeArrowheads="1"/>
              </p:cNvSpPr>
              <p:nvPr/>
            </p:nvSpPr>
            <p:spPr bwMode="auto">
              <a:xfrm>
                <a:off x="4409" y="1795"/>
                <a:ext cx="5" cy="1961"/>
              </a:xfrm>
              <a:prstGeom prst="rect">
                <a:avLst/>
              </a:prstGeom>
              <a:solidFill>
                <a:srgbClr val="003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97" name="Rectangle 49"/>
              <p:cNvSpPr>
                <a:spLocks noChangeArrowheads="1"/>
              </p:cNvSpPr>
              <p:nvPr/>
            </p:nvSpPr>
            <p:spPr bwMode="auto">
              <a:xfrm>
                <a:off x="4414" y="1795"/>
                <a:ext cx="5" cy="1961"/>
              </a:xfrm>
              <a:prstGeom prst="rect">
                <a:avLst/>
              </a:prstGeom>
              <a:solidFill>
                <a:srgbClr val="003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98" name="Rectangle 50"/>
              <p:cNvSpPr>
                <a:spLocks noChangeArrowheads="1"/>
              </p:cNvSpPr>
              <p:nvPr/>
            </p:nvSpPr>
            <p:spPr bwMode="auto">
              <a:xfrm>
                <a:off x="4419" y="1795"/>
                <a:ext cx="5" cy="1961"/>
              </a:xfrm>
              <a:prstGeom prst="rect">
                <a:avLst/>
              </a:prstGeom>
              <a:solidFill>
                <a:srgbClr val="003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99" name="Rectangle 51"/>
              <p:cNvSpPr>
                <a:spLocks noChangeArrowheads="1"/>
              </p:cNvSpPr>
              <p:nvPr/>
            </p:nvSpPr>
            <p:spPr bwMode="auto">
              <a:xfrm>
                <a:off x="4424" y="1795"/>
                <a:ext cx="5" cy="1961"/>
              </a:xfrm>
              <a:prstGeom prst="rect">
                <a:avLst/>
              </a:prstGeom>
              <a:solidFill>
                <a:srgbClr val="003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0" name="Rectangle 52"/>
              <p:cNvSpPr>
                <a:spLocks noChangeArrowheads="1"/>
              </p:cNvSpPr>
              <p:nvPr/>
            </p:nvSpPr>
            <p:spPr bwMode="auto">
              <a:xfrm>
                <a:off x="4429" y="1795"/>
                <a:ext cx="5" cy="1961"/>
              </a:xfrm>
              <a:prstGeom prst="rect">
                <a:avLst/>
              </a:prstGeom>
              <a:solidFill>
                <a:srgbClr val="004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1" name="Rectangle 53"/>
              <p:cNvSpPr>
                <a:spLocks noChangeArrowheads="1"/>
              </p:cNvSpPr>
              <p:nvPr/>
            </p:nvSpPr>
            <p:spPr bwMode="auto">
              <a:xfrm>
                <a:off x="4434" y="1795"/>
                <a:ext cx="5" cy="1961"/>
              </a:xfrm>
              <a:prstGeom prst="rect">
                <a:avLst/>
              </a:prstGeom>
              <a:solidFill>
                <a:srgbClr val="0041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2" name="Rectangle 54"/>
              <p:cNvSpPr>
                <a:spLocks noChangeArrowheads="1"/>
              </p:cNvSpPr>
              <p:nvPr/>
            </p:nvSpPr>
            <p:spPr bwMode="auto">
              <a:xfrm>
                <a:off x="4439" y="1795"/>
                <a:ext cx="5" cy="1961"/>
              </a:xfrm>
              <a:prstGeom prst="rect">
                <a:avLst/>
              </a:prstGeom>
              <a:solidFill>
                <a:srgbClr val="004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3" name="Rectangle 55"/>
              <p:cNvSpPr>
                <a:spLocks noChangeArrowheads="1"/>
              </p:cNvSpPr>
              <p:nvPr/>
            </p:nvSpPr>
            <p:spPr bwMode="auto">
              <a:xfrm>
                <a:off x="4444" y="1795"/>
                <a:ext cx="5" cy="1961"/>
              </a:xfrm>
              <a:prstGeom prst="rect">
                <a:avLst/>
              </a:prstGeom>
              <a:solidFill>
                <a:srgbClr val="004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4" name="Rectangle 56"/>
              <p:cNvSpPr>
                <a:spLocks noChangeArrowheads="1"/>
              </p:cNvSpPr>
              <p:nvPr/>
            </p:nvSpPr>
            <p:spPr bwMode="auto">
              <a:xfrm>
                <a:off x="4449" y="1795"/>
                <a:ext cx="4" cy="1961"/>
              </a:xfrm>
              <a:prstGeom prst="rect">
                <a:avLst/>
              </a:prstGeom>
              <a:solidFill>
                <a:srgbClr val="004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5" name="Rectangle 57"/>
              <p:cNvSpPr>
                <a:spLocks noChangeArrowheads="1"/>
              </p:cNvSpPr>
              <p:nvPr/>
            </p:nvSpPr>
            <p:spPr bwMode="auto">
              <a:xfrm>
                <a:off x="4453" y="1795"/>
                <a:ext cx="5" cy="1961"/>
              </a:xfrm>
              <a:prstGeom prst="rect">
                <a:avLst/>
              </a:prstGeom>
              <a:solidFill>
                <a:srgbClr val="0046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6" name="Rectangle 58"/>
              <p:cNvSpPr>
                <a:spLocks noChangeArrowheads="1"/>
              </p:cNvSpPr>
              <p:nvPr/>
            </p:nvSpPr>
            <p:spPr bwMode="auto">
              <a:xfrm>
                <a:off x="4458" y="1795"/>
                <a:ext cx="5" cy="1961"/>
              </a:xfrm>
              <a:prstGeom prst="rect">
                <a:avLst/>
              </a:prstGeom>
              <a:solidFill>
                <a:srgbClr val="00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7" name="Rectangle 59"/>
              <p:cNvSpPr>
                <a:spLocks noChangeArrowheads="1"/>
              </p:cNvSpPr>
              <p:nvPr/>
            </p:nvSpPr>
            <p:spPr bwMode="auto">
              <a:xfrm>
                <a:off x="4463" y="1795"/>
                <a:ext cx="5" cy="1961"/>
              </a:xfrm>
              <a:prstGeom prst="rect">
                <a:avLst/>
              </a:prstGeom>
              <a:solidFill>
                <a:srgbClr val="004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8" name="Rectangle 60"/>
              <p:cNvSpPr>
                <a:spLocks noChangeArrowheads="1"/>
              </p:cNvSpPr>
              <p:nvPr/>
            </p:nvSpPr>
            <p:spPr bwMode="auto">
              <a:xfrm>
                <a:off x="4468" y="1795"/>
                <a:ext cx="5" cy="1961"/>
              </a:xfrm>
              <a:prstGeom prst="rect">
                <a:avLst/>
              </a:prstGeom>
              <a:solidFill>
                <a:srgbClr val="0049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9" name="Rectangle 61"/>
              <p:cNvSpPr>
                <a:spLocks noChangeArrowheads="1"/>
              </p:cNvSpPr>
              <p:nvPr/>
            </p:nvSpPr>
            <p:spPr bwMode="auto">
              <a:xfrm>
                <a:off x="4473" y="1795"/>
                <a:ext cx="5" cy="1961"/>
              </a:xfrm>
              <a:prstGeom prst="rect">
                <a:avLst/>
              </a:prstGeom>
              <a:solidFill>
                <a:srgbClr val="004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0" name="Rectangle 62"/>
              <p:cNvSpPr>
                <a:spLocks noChangeArrowheads="1"/>
              </p:cNvSpPr>
              <p:nvPr/>
            </p:nvSpPr>
            <p:spPr bwMode="auto">
              <a:xfrm>
                <a:off x="4478" y="1795"/>
                <a:ext cx="5" cy="1961"/>
              </a:xfrm>
              <a:prstGeom prst="rect">
                <a:avLst/>
              </a:prstGeom>
              <a:solidFill>
                <a:srgbClr val="004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1" name="Rectangle 63"/>
              <p:cNvSpPr>
                <a:spLocks noChangeArrowheads="1"/>
              </p:cNvSpPr>
              <p:nvPr/>
            </p:nvSpPr>
            <p:spPr bwMode="auto">
              <a:xfrm>
                <a:off x="4483" y="1795"/>
                <a:ext cx="5" cy="1961"/>
              </a:xfrm>
              <a:prstGeom prst="rect">
                <a:avLst/>
              </a:prstGeom>
              <a:solidFill>
                <a:srgbClr val="004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2" name="Rectangle 64"/>
              <p:cNvSpPr>
                <a:spLocks noChangeArrowheads="1"/>
              </p:cNvSpPr>
              <p:nvPr/>
            </p:nvSpPr>
            <p:spPr bwMode="auto">
              <a:xfrm>
                <a:off x="4488" y="1795"/>
                <a:ext cx="5" cy="1961"/>
              </a:xfrm>
              <a:prstGeom prst="rect">
                <a:avLst/>
              </a:prstGeom>
              <a:solidFill>
                <a:srgbClr val="004E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3" name="Rectangle 65"/>
              <p:cNvSpPr>
                <a:spLocks noChangeArrowheads="1"/>
              </p:cNvSpPr>
              <p:nvPr/>
            </p:nvSpPr>
            <p:spPr bwMode="auto">
              <a:xfrm>
                <a:off x="4493" y="1795"/>
                <a:ext cx="4" cy="1961"/>
              </a:xfrm>
              <a:prstGeom prst="rect">
                <a:avLst/>
              </a:prstGeom>
              <a:solidFill>
                <a:srgbClr val="004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4" name="Rectangle 66"/>
              <p:cNvSpPr>
                <a:spLocks noChangeArrowheads="1"/>
              </p:cNvSpPr>
              <p:nvPr/>
            </p:nvSpPr>
            <p:spPr bwMode="auto">
              <a:xfrm>
                <a:off x="4497" y="1795"/>
                <a:ext cx="5" cy="1961"/>
              </a:xfrm>
              <a:prstGeom prst="rect">
                <a:avLst/>
              </a:prstGeom>
              <a:solidFill>
                <a:srgbClr val="005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5" name="Rectangle 67"/>
              <p:cNvSpPr>
                <a:spLocks noChangeArrowheads="1"/>
              </p:cNvSpPr>
              <p:nvPr/>
            </p:nvSpPr>
            <p:spPr bwMode="auto">
              <a:xfrm>
                <a:off x="4502" y="1795"/>
                <a:ext cx="5" cy="1961"/>
              </a:xfrm>
              <a:prstGeom prst="rect">
                <a:avLst/>
              </a:prstGeom>
              <a:solidFill>
                <a:srgbClr val="005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6" name="Rectangle 68"/>
              <p:cNvSpPr>
                <a:spLocks noChangeArrowheads="1"/>
              </p:cNvSpPr>
              <p:nvPr/>
            </p:nvSpPr>
            <p:spPr bwMode="auto">
              <a:xfrm>
                <a:off x="4507" y="1795"/>
                <a:ext cx="5" cy="1961"/>
              </a:xfrm>
              <a:prstGeom prst="rect">
                <a:avLst/>
              </a:prstGeom>
              <a:solidFill>
                <a:srgbClr val="005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7" name="Rectangle 69"/>
              <p:cNvSpPr>
                <a:spLocks noChangeArrowheads="1"/>
              </p:cNvSpPr>
              <p:nvPr/>
            </p:nvSpPr>
            <p:spPr bwMode="auto">
              <a:xfrm>
                <a:off x="4512" y="1795"/>
                <a:ext cx="5" cy="1961"/>
              </a:xfrm>
              <a:prstGeom prst="rect">
                <a:avLst/>
              </a:prstGeom>
              <a:solidFill>
                <a:srgbClr val="005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8" name="Rectangle 70"/>
              <p:cNvSpPr>
                <a:spLocks noChangeArrowheads="1"/>
              </p:cNvSpPr>
              <p:nvPr/>
            </p:nvSpPr>
            <p:spPr bwMode="auto">
              <a:xfrm>
                <a:off x="4517" y="1795"/>
                <a:ext cx="5" cy="1961"/>
              </a:xfrm>
              <a:prstGeom prst="rect">
                <a:avLst/>
              </a:prstGeom>
              <a:solidFill>
                <a:srgbClr val="005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9" name="Rectangle 71"/>
              <p:cNvSpPr>
                <a:spLocks noChangeArrowheads="1"/>
              </p:cNvSpPr>
              <p:nvPr/>
            </p:nvSpPr>
            <p:spPr bwMode="auto">
              <a:xfrm>
                <a:off x="4522" y="1795"/>
                <a:ext cx="5" cy="1961"/>
              </a:xfrm>
              <a:prstGeom prst="rect">
                <a:avLst/>
              </a:prstGeom>
              <a:solidFill>
                <a:srgbClr val="005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20" name="Rectangle 72"/>
              <p:cNvSpPr>
                <a:spLocks noChangeArrowheads="1"/>
              </p:cNvSpPr>
              <p:nvPr/>
            </p:nvSpPr>
            <p:spPr bwMode="auto">
              <a:xfrm>
                <a:off x="4527" y="1795"/>
                <a:ext cx="5" cy="1961"/>
              </a:xfrm>
              <a:prstGeom prst="rect">
                <a:avLst/>
              </a:prstGeom>
              <a:solidFill>
                <a:srgbClr val="005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21" name="Rectangle 73"/>
              <p:cNvSpPr>
                <a:spLocks noChangeArrowheads="1"/>
              </p:cNvSpPr>
              <p:nvPr/>
            </p:nvSpPr>
            <p:spPr bwMode="auto">
              <a:xfrm>
                <a:off x="4532" y="1795"/>
                <a:ext cx="5" cy="1961"/>
              </a:xfrm>
              <a:prstGeom prst="rect">
                <a:avLst/>
              </a:prstGeom>
              <a:solidFill>
                <a:srgbClr val="0057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22" name="Rectangle 74"/>
              <p:cNvSpPr>
                <a:spLocks noChangeArrowheads="1"/>
              </p:cNvSpPr>
              <p:nvPr/>
            </p:nvSpPr>
            <p:spPr bwMode="auto">
              <a:xfrm>
                <a:off x="4537" y="1795"/>
                <a:ext cx="5" cy="1961"/>
              </a:xfrm>
              <a:prstGeom prst="rect">
                <a:avLst/>
              </a:prstGeom>
              <a:solidFill>
                <a:srgbClr val="005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23" name="Rectangle 75"/>
              <p:cNvSpPr>
                <a:spLocks noChangeArrowheads="1"/>
              </p:cNvSpPr>
              <p:nvPr/>
            </p:nvSpPr>
            <p:spPr bwMode="auto">
              <a:xfrm>
                <a:off x="4542" y="1795"/>
                <a:ext cx="4" cy="1961"/>
              </a:xfrm>
              <a:prstGeom prst="rect">
                <a:avLst/>
              </a:prstGeom>
              <a:solidFill>
                <a:srgbClr val="005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24" name="Rectangle 76"/>
              <p:cNvSpPr>
                <a:spLocks noChangeArrowheads="1"/>
              </p:cNvSpPr>
              <p:nvPr/>
            </p:nvSpPr>
            <p:spPr bwMode="auto">
              <a:xfrm>
                <a:off x="4546" y="1795"/>
                <a:ext cx="5" cy="1961"/>
              </a:xfrm>
              <a:prstGeom prst="rect">
                <a:avLst/>
              </a:prstGeom>
              <a:solidFill>
                <a:srgbClr val="0059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25" name="Rectangle 77"/>
              <p:cNvSpPr>
                <a:spLocks noChangeArrowheads="1"/>
              </p:cNvSpPr>
              <p:nvPr/>
            </p:nvSpPr>
            <p:spPr bwMode="auto">
              <a:xfrm>
                <a:off x="4551" y="1795"/>
                <a:ext cx="5" cy="1961"/>
              </a:xfrm>
              <a:prstGeom prst="rect">
                <a:avLst/>
              </a:prstGeom>
              <a:solidFill>
                <a:srgbClr val="005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26" name="Rectangle 78"/>
              <p:cNvSpPr>
                <a:spLocks noChangeArrowheads="1"/>
              </p:cNvSpPr>
              <p:nvPr/>
            </p:nvSpPr>
            <p:spPr bwMode="auto">
              <a:xfrm>
                <a:off x="4556" y="1795"/>
                <a:ext cx="5" cy="1961"/>
              </a:xfrm>
              <a:prstGeom prst="rect">
                <a:avLst/>
              </a:prstGeom>
              <a:solidFill>
                <a:srgbClr val="005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27" name="Rectangle 79"/>
              <p:cNvSpPr>
                <a:spLocks noChangeArrowheads="1"/>
              </p:cNvSpPr>
              <p:nvPr/>
            </p:nvSpPr>
            <p:spPr bwMode="auto">
              <a:xfrm>
                <a:off x="4561" y="1795"/>
                <a:ext cx="5" cy="1961"/>
              </a:xfrm>
              <a:prstGeom prst="rect">
                <a:avLst/>
              </a:prstGeom>
              <a:solidFill>
                <a:srgbClr val="005B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28" name="Rectangle 80"/>
              <p:cNvSpPr>
                <a:spLocks noChangeArrowheads="1"/>
              </p:cNvSpPr>
              <p:nvPr/>
            </p:nvSpPr>
            <p:spPr bwMode="auto">
              <a:xfrm>
                <a:off x="4566" y="1795"/>
                <a:ext cx="5" cy="1961"/>
              </a:xfrm>
              <a:prstGeom prst="rect">
                <a:avLst/>
              </a:prstGeom>
              <a:solidFill>
                <a:srgbClr val="005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29" name="Rectangle 81"/>
              <p:cNvSpPr>
                <a:spLocks noChangeArrowheads="1"/>
              </p:cNvSpPr>
              <p:nvPr/>
            </p:nvSpPr>
            <p:spPr bwMode="auto">
              <a:xfrm>
                <a:off x="4571" y="1795"/>
                <a:ext cx="5" cy="1961"/>
              </a:xfrm>
              <a:prstGeom prst="rect">
                <a:avLst/>
              </a:prstGeom>
              <a:solidFill>
                <a:srgbClr val="005C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30" name="Rectangle 82"/>
              <p:cNvSpPr>
                <a:spLocks noChangeArrowheads="1"/>
              </p:cNvSpPr>
              <p:nvPr/>
            </p:nvSpPr>
            <p:spPr bwMode="auto">
              <a:xfrm>
                <a:off x="4576" y="1795"/>
                <a:ext cx="5" cy="1961"/>
              </a:xfrm>
              <a:prstGeom prst="rect">
                <a:avLst/>
              </a:prstGeom>
              <a:solidFill>
                <a:srgbClr val="005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31" name="Rectangle 83"/>
              <p:cNvSpPr>
                <a:spLocks noChangeArrowheads="1"/>
              </p:cNvSpPr>
              <p:nvPr/>
            </p:nvSpPr>
            <p:spPr bwMode="auto">
              <a:xfrm>
                <a:off x="4581" y="1795"/>
                <a:ext cx="5" cy="1961"/>
              </a:xfrm>
              <a:prstGeom prst="rect">
                <a:avLst/>
              </a:prstGeom>
              <a:solidFill>
                <a:srgbClr val="005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32" name="Rectangle 84"/>
              <p:cNvSpPr>
                <a:spLocks noChangeArrowheads="1"/>
              </p:cNvSpPr>
              <p:nvPr/>
            </p:nvSpPr>
            <p:spPr bwMode="auto">
              <a:xfrm>
                <a:off x="4586" y="1795"/>
                <a:ext cx="4" cy="1961"/>
              </a:xfrm>
              <a:prstGeom prst="rect">
                <a:avLst/>
              </a:prstGeom>
              <a:solidFill>
                <a:srgbClr val="005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33" name="Rectangle 85"/>
              <p:cNvSpPr>
                <a:spLocks noChangeArrowheads="1"/>
              </p:cNvSpPr>
              <p:nvPr/>
            </p:nvSpPr>
            <p:spPr bwMode="auto">
              <a:xfrm>
                <a:off x="4590" y="1795"/>
                <a:ext cx="5" cy="1961"/>
              </a:xfrm>
              <a:prstGeom prst="rect">
                <a:avLst/>
              </a:prstGeom>
              <a:solidFill>
                <a:srgbClr val="005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34" name="Rectangle 86"/>
              <p:cNvSpPr>
                <a:spLocks noChangeArrowheads="1"/>
              </p:cNvSpPr>
              <p:nvPr/>
            </p:nvSpPr>
            <p:spPr bwMode="auto">
              <a:xfrm>
                <a:off x="4595" y="1795"/>
                <a:ext cx="5" cy="1961"/>
              </a:xfrm>
              <a:prstGeom prst="rect">
                <a:avLst/>
              </a:prstGeom>
              <a:solidFill>
                <a:srgbClr val="005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35" name="Rectangle 87"/>
              <p:cNvSpPr>
                <a:spLocks noChangeArrowheads="1"/>
              </p:cNvSpPr>
              <p:nvPr/>
            </p:nvSpPr>
            <p:spPr bwMode="auto">
              <a:xfrm>
                <a:off x="4600" y="1795"/>
                <a:ext cx="5" cy="1961"/>
              </a:xfrm>
              <a:prstGeom prst="rect">
                <a:avLst/>
              </a:prstGeom>
              <a:solidFill>
                <a:srgbClr val="006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36" name="Rectangle 88"/>
              <p:cNvSpPr>
                <a:spLocks noChangeArrowheads="1"/>
              </p:cNvSpPr>
              <p:nvPr/>
            </p:nvSpPr>
            <p:spPr bwMode="auto">
              <a:xfrm>
                <a:off x="4605" y="1795"/>
                <a:ext cx="5" cy="1961"/>
              </a:xfrm>
              <a:prstGeom prst="rect">
                <a:avLst/>
              </a:prstGeom>
              <a:solidFill>
                <a:srgbClr val="006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37" name="Rectangle 89"/>
              <p:cNvSpPr>
                <a:spLocks noChangeArrowheads="1"/>
              </p:cNvSpPr>
              <p:nvPr/>
            </p:nvSpPr>
            <p:spPr bwMode="auto">
              <a:xfrm>
                <a:off x="4610" y="1795"/>
                <a:ext cx="5" cy="1961"/>
              </a:xfrm>
              <a:prstGeom prst="rect">
                <a:avLst/>
              </a:prstGeom>
              <a:solidFill>
                <a:srgbClr val="006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38" name="Rectangle 90"/>
              <p:cNvSpPr>
                <a:spLocks noChangeArrowheads="1"/>
              </p:cNvSpPr>
              <p:nvPr/>
            </p:nvSpPr>
            <p:spPr bwMode="auto">
              <a:xfrm>
                <a:off x="4615" y="1795"/>
                <a:ext cx="5" cy="1961"/>
              </a:xfrm>
              <a:prstGeom prst="rect">
                <a:avLst/>
              </a:prstGeom>
              <a:solidFill>
                <a:srgbClr val="006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39" name="Rectangle 91"/>
              <p:cNvSpPr>
                <a:spLocks noChangeArrowheads="1"/>
              </p:cNvSpPr>
              <p:nvPr/>
            </p:nvSpPr>
            <p:spPr bwMode="auto">
              <a:xfrm>
                <a:off x="4620" y="1795"/>
                <a:ext cx="5" cy="1961"/>
              </a:xfrm>
              <a:prstGeom prst="rect">
                <a:avLst/>
              </a:prstGeom>
              <a:solidFill>
                <a:srgbClr val="006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0" name="Rectangle 92"/>
              <p:cNvSpPr>
                <a:spLocks noChangeArrowheads="1"/>
              </p:cNvSpPr>
              <p:nvPr/>
            </p:nvSpPr>
            <p:spPr bwMode="auto">
              <a:xfrm>
                <a:off x="4625" y="1795"/>
                <a:ext cx="5" cy="1961"/>
              </a:xfrm>
              <a:prstGeom prst="rect">
                <a:avLst/>
              </a:prstGeom>
              <a:solidFill>
                <a:srgbClr val="006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1" name="Rectangle 93"/>
              <p:cNvSpPr>
                <a:spLocks noChangeArrowheads="1"/>
              </p:cNvSpPr>
              <p:nvPr/>
            </p:nvSpPr>
            <p:spPr bwMode="auto">
              <a:xfrm>
                <a:off x="4630" y="1795"/>
                <a:ext cx="5" cy="1961"/>
              </a:xfrm>
              <a:prstGeom prst="rect">
                <a:avLst/>
              </a:prstGeom>
              <a:solidFill>
                <a:srgbClr val="006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2" name="Rectangle 94"/>
              <p:cNvSpPr>
                <a:spLocks noChangeArrowheads="1"/>
              </p:cNvSpPr>
              <p:nvPr/>
            </p:nvSpPr>
            <p:spPr bwMode="auto">
              <a:xfrm>
                <a:off x="4635" y="1795"/>
                <a:ext cx="4" cy="1961"/>
              </a:xfrm>
              <a:prstGeom prst="rect">
                <a:avLst/>
              </a:prstGeom>
              <a:solidFill>
                <a:srgbClr val="006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3" name="Rectangle 95"/>
              <p:cNvSpPr>
                <a:spLocks noChangeArrowheads="1"/>
              </p:cNvSpPr>
              <p:nvPr/>
            </p:nvSpPr>
            <p:spPr bwMode="auto">
              <a:xfrm>
                <a:off x="4639" y="1795"/>
                <a:ext cx="5" cy="1961"/>
              </a:xfrm>
              <a:prstGeom prst="rect">
                <a:avLst/>
              </a:prstGeom>
              <a:solidFill>
                <a:srgbClr val="006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4" name="Rectangle 96"/>
              <p:cNvSpPr>
                <a:spLocks noChangeArrowheads="1"/>
              </p:cNvSpPr>
              <p:nvPr/>
            </p:nvSpPr>
            <p:spPr bwMode="auto">
              <a:xfrm>
                <a:off x="4644" y="1795"/>
                <a:ext cx="5" cy="1961"/>
              </a:xfrm>
              <a:prstGeom prst="rect">
                <a:avLst/>
              </a:prstGeom>
              <a:solidFill>
                <a:srgbClr val="006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5" name="Rectangle 97"/>
              <p:cNvSpPr>
                <a:spLocks noChangeArrowheads="1"/>
              </p:cNvSpPr>
              <p:nvPr/>
            </p:nvSpPr>
            <p:spPr bwMode="auto">
              <a:xfrm>
                <a:off x="4649" y="1795"/>
                <a:ext cx="5" cy="1961"/>
              </a:xfrm>
              <a:prstGeom prst="rect">
                <a:avLst/>
              </a:prstGeom>
              <a:solidFill>
                <a:srgbClr val="006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6" name="Rectangle 98"/>
              <p:cNvSpPr>
                <a:spLocks noChangeArrowheads="1"/>
              </p:cNvSpPr>
              <p:nvPr/>
            </p:nvSpPr>
            <p:spPr bwMode="auto">
              <a:xfrm>
                <a:off x="4654" y="1795"/>
                <a:ext cx="5" cy="1961"/>
              </a:xfrm>
              <a:prstGeom prst="rect">
                <a:avLst/>
              </a:prstGeom>
              <a:solidFill>
                <a:srgbClr val="006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7" name="Rectangle 99"/>
              <p:cNvSpPr>
                <a:spLocks noChangeArrowheads="1"/>
              </p:cNvSpPr>
              <p:nvPr/>
            </p:nvSpPr>
            <p:spPr bwMode="auto">
              <a:xfrm>
                <a:off x="4659" y="1795"/>
                <a:ext cx="5" cy="1961"/>
              </a:xfrm>
              <a:prstGeom prst="rect">
                <a:avLst/>
              </a:prstGeom>
              <a:solidFill>
                <a:srgbClr val="006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8" name="Rectangle 100"/>
              <p:cNvSpPr>
                <a:spLocks noChangeArrowheads="1"/>
              </p:cNvSpPr>
              <p:nvPr/>
            </p:nvSpPr>
            <p:spPr bwMode="auto">
              <a:xfrm>
                <a:off x="4664" y="1795"/>
                <a:ext cx="5" cy="1961"/>
              </a:xfrm>
              <a:prstGeom prst="rect">
                <a:avLst/>
              </a:prstGeom>
              <a:solidFill>
                <a:srgbClr val="006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9" name="Rectangle 101"/>
              <p:cNvSpPr>
                <a:spLocks noChangeArrowheads="1"/>
              </p:cNvSpPr>
              <p:nvPr/>
            </p:nvSpPr>
            <p:spPr bwMode="auto">
              <a:xfrm>
                <a:off x="4669" y="1795"/>
                <a:ext cx="5" cy="1961"/>
              </a:xfrm>
              <a:prstGeom prst="rect">
                <a:avLst/>
              </a:prstGeom>
              <a:solidFill>
                <a:srgbClr val="006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0" name="Rectangle 102"/>
              <p:cNvSpPr>
                <a:spLocks noChangeArrowheads="1"/>
              </p:cNvSpPr>
              <p:nvPr/>
            </p:nvSpPr>
            <p:spPr bwMode="auto">
              <a:xfrm>
                <a:off x="4674" y="1795"/>
                <a:ext cx="5" cy="1961"/>
              </a:xfrm>
              <a:prstGeom prst="rect">
                <a:avLst/>
              </a:prstGeom>
              <a:solidFill>
                <a:srgbClr val="006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1" name="Rectangle 103"/>
              <p:cNvSpPr>
                <a:spLocks noChangeArrowheads="1"/>
              </p:cNvSpPr>
              <p:nvPr/>
            </p:nvSpPr>
            <p:spPr bwMode="auto">
              <a:xfrm>
                <a:off x="4679" y="1795"/>
                <a:ext cx="5" cy="1961"/>
              </a:xfrm>
              <a:prstGeom prst="rect">
                <a:avLst/>
              </a:prstGeom>
              <a:solidFill>
                <a:srgbClr val="006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2" name="Rectangle 104"/>
              <p:cNvSpPr>
                <a:spLocks noChangeArrowheads="1"/>
              </p:cNvSpPr>
              <p:nvPr/>
            </p:nvSpPr>
            <p:spPr bwMode="auto">
              <a:xfrm>
                <a:off x="4684" y="1795"/>
                <a:ext cx="4" cy="1961"/>
              </a:xfrm>
              <a:prstGeom prst="rect">
                <a:avLst/>
              </a:prstGeom>
              <a:solidFill>
                <a:srgbClr val="006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3" name="Rectangle 105"/>
              <p:cNvSpPr>
                <a:spLocks noChangeArrowheads="1"/>
              </p:cNvSpPr>
              <p:nvPr/>
            </p:nvSpPr>
            <p:spPr bwMode="auto">
              <a:xfrm>
                <a:off x="4688" y="1795"/>
                <a:ext cx="5" cy="1961"/>
              </a:xfrm>
              <a:prstGeom prst="rect">
                <a:avLst/>
              </a:prstGeom>
              <a:solidFill>
                <a:srgbClr val="006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4" name="Rectangle 106"/>
              <p:cNvSpPr>
                <a:spLocks noChangeArrowheads="1"/>
              </p:cNvSpPr>
              <p:nvPr/>
            </p:nvSpPr>
            <p:spPr bwMode="auto">
              <a:xfrm>
                <a:off x="4693" y="1795"/>
                <a:ext cx="5" cy="1961"/>
              </a:xfrm>
              <a:prstGeom prst="rect">
                <a:avLst/>
              </a:prstGeom>
              <a:solidFill>
                <a:srgbClr val="006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5" name="Rectangle 107"/>
              <p:cNvSpPr>
                <a:spLocks noChangeArrowheads="1"/>
              </p:cNvSpPr>
              <p:nvPr/>
            </p:nvSpPr>
            <p:spPr bwMode="auto">
              <a:xfrm>
                <a:off x="4698" y="1795"/>
                <a:ext cx="5" cy="1961"/>
              </a:xfrm>
              <a:prstGeom prst="rect">
                <a:avLst/>
              </a:prstGeom>
              <a:solidFill>
                <a:srgbClr val="006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6" name="Rectangle 108"/>
              <p:cNvSpPr>
                <a:spLocks noChangeArrowheads="1"/>
              </p:cNvSpPr>
              <p:nvPr/>
            </p:nvSpPr>
            <p:spPr bwMode="auto">
              <a:xfrm>
                <a:off x="4703" y="1795"/>
                <a:ext cx="5" cy="1961"/>
              </a:xfrm>
              <a:prstGeom prst="rect">
                <a:avLst/>
              </a:prstGeom>
              <a:solidFill>
                <a:srgbClr val="006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7" name="Rectangle 109"/>
              <p:cNvSpPr>
                <a:spLocks noChangeArrowheads="1"/>
              </p:cNvSpPr>
              <p:nvPr/>
            </p:nvSpPr>
            <p:spPr bwMode="auto">
              <a:xfrm>
                <a:off x="4708" y="1795"/>
                <a:ext cx="5" cy="1961"/>
              </a:xfrm>
              <a:prstGeom prst="rect">
                <a:avLst/>
              </a:prstGeom>
              <a:solidFill>
                <a:srgbClr val="006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8" name="Rectangle 110"/>
              <p:cNvSpPr>
                <a:spLocks noChangeArrowheads="1"/>
              </p:cNvSpPr>
              <p:nvPr/>
            </p:nvSpPr>
            <p:spPr bwMode="auto">
              <a:xfrm>
                <a:off x="4713" y="1795"/>
                <a:ext cx="5" cy="1961"/>
              </a:xfrm>
              <a:prstGeom prst="rect">
                <a:avLst/>
              </a:prstGeom>
              <a:solidFill>
                <a:srgbClr val="006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9" name="Rectangle 111"/>
              <p:cNvSpPr>
                <a:spLocks noChangeArrowheads="1"/>
              </p:cNvSpPr>
              <p:nvPr/>
            </p:nvSpPr>
            <p:spPr bwMode="auto">
              <a:xfrm>
                <a:off x="4718" y="1795"/>
                <a:ext cx="5" cy="1961"/>
              </a:xfrm>
              <a:prstGeom prst="rect">
                <a:avLst/>
              </a:prstGeom>
              <a:solidFill>
                <a:srgbClr val="006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60" name="Rectangle 112"/>
              <p:cNvSpPr>
                <a:spLocks noChangeArrowheads="1"/>
              </p:cNvSpPr>
              <p:nvPr/>
            </p:nvSpPr>
            <p:spPr bwMode="auto">
              <a:xfrm>
                <a:off x="4723" y="1795"/>
                <a:ext cx="5" cy="1961"/>
              </a:xfrm>
              <a:prstGeom prst="rect">
                <a:avLst/>
              </a:prstGeom>
              <a:solidFill>
                <a:srgbClr val="006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61" name="Rectangle 113"/>
              <p:cNvSpPr>
                <a:spLocks noChangeArrowheads="1"/>
              </p:cNvSpPr>
              <p:nvPr/>
            </p:nvSpPr>
            <p:spPr bwMode="auto">
              <a:xfrm>
                <a:off x="4728" y="1795"/>
                <a:ext cx="4" cy="1961"/>
              </a:xfrm>
              <a:prstGeom prst="rect">
                <a:avLst/>
              </a:prstGeom>
              <a:solidFill>
                <a:srgbClr val="006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62" name="Rectangle 114"/>
              <p:cNvSpPr>
                <a:spLocks noChangeArrowheads="1"/>
              </p:cNvSpPr>
              <p:nvPr/>
            </p:nvSpPr>
            <p:spPr bwMode="auto">
              <a:xfrm>
                <a:off x="4732" y="1795"/>
                <a:ext cx="5" cy="1961"/>
              </a:xfrm>
              <a:prstGeom prst="rect">
                <a:avLst/>
              </a:prstGeom>
              <a:solidFill>
                <a:srgbClr val="006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63" name="Rectangle 115"/>
              <p:cNvSpPr>
                <a:spLocks noChangeArrowheads="1"/>
              </p:cNvSpPr>
              <p:nvPr/>
            </p:nvSpPr>
            <p:spPr bwMode="auto">
              <a:xfrm>
                <a:off x="4737" y="1795"/>
                <a:ext cx="5" cy="1961"/>
              </a:xfrm>
              <a:prstGeom prst="rect">
                <a:avLst/>
              </a:prstGeom>
              <a:solidFill>
                <a:srgbClr val="006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64" name="Rectangle 116"/>
              <p:cNvSpPr>
                <a:spLocks noChangeArrowheads="1"/>
              </p:cNvSpPr>
              <p:nvPr/>
            </p:nvSpPr>
            <p:spPr bwMode="auto">
              <a:xfrm>
                <a:off x="4742" y="1795"/>
                <a:ext cx="5" cy="1961"/>
              </a:xfrm>
              <a:prstGeom prst="rect">
                <a:avLst/>
              </a:prstGeom>
              <a:solidFill>
                <a:srgbClr val="006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65" name="Rectangle 117"/>
              <p:cNvSpPr>
                <a:spLocks noChangeArrowheads="1"/>
              </p:cNvSpPr>
              <p:nvPr/>
            </p:nvSpPr>
            <p:spPr bwMode="auto">
              <a:xfrm>
                <a:off x="4747" y="1795"/>
                <a:ext cx="5" cy="1961"/>
              </a:xfrm>
              <a:prstGeom prst="rect">
                <a:avLst/>
              </a:prstGeom>
              <a:solidFill>
                <a:srgbClr val="006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66" name="Rectangle 118"/>
              <p:cNvSpPr>
                <a:spLocks noChangeArrowheads="1"/>
              </p:cNvSpPr>
              <p:nvPr/>
            </p:nvSpPr>
            <p:spPr bwMode="auto">
              <a:xfrm>
                <a:off x="4752" y="1795"/>
                <a:ext cx="5" cy="1961"/>
              </a:xfrm>
              <a:prstGeom prst="rect">
                <a:avLst/>
              </a:prstGeom>
              <a:solidFill>
                <a:srgbClr val="006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67" name="Rectangle 119"/>
              <p:cNvSpPr>
                <a:spLocks noChangeArrowheads="1"/>
              </p:cNvSpPr>
              <p:nvPr/>
            </p:nvSpPr>
            <p:spPr bwMode="auto">
              <a:xfrm>
                <a:off x="4757" y="1795"/>
                <a:ext cx="5" cy="1961"/>
              </a:xfrm>
              <a:prstGeom prst="rect">
                <a:avLst/>
              </a:prstGeom>
              <a:solidFill>
                <a:srgbClr val="006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68" name="Rectangle 120"/>
              <p:cNvSpPr>
                <a:spLocks noChangeArrowheads="1"/>
              </p:cNvSpPr>
              <p:nvPr/>
            </p:nvSpPr>
            <p:spPr bwMode="auto">
              <a:xfrm>
                <a:off x="4762" y="1795"/>
                <a:ext cx="5" cy="1961"/>
              </a:xfrm>
              <a:prstGeom prst="rect">
                <a:avLst/>
              </a:prstGeom>
              <a:solidFill>
                <a:srgbClr val="006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69" name="Rectangle 121"/>
              <p:cNvSpPr>
                <a:spLocks noChangeArrowheads="1"/>
              </p:cNvSpPr>
              <p:nvPr/>
            </p:nvSpPr>
            <p:spPr bwMode="auto">
              <a:xfrm>
                <a:off x="4767" y="1795"/>
                <a:ext cx="5" cy="1961"/>
              </a:xfrm>
              <a:prstGeom prst="rect">
                <a:avLst/>
              </a:prstGeom>
              <a:solidFill>
                <a:srgbClr val="006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70" name="Rectangle 122"/>
              <p:cNvSpPr>
                <a:spLocks noChangeArrowheads="1"/>
              </p:cNvSpPr>
              <p:nvPr/>
            </p:nvSpPr>
            <p:spPr bwMode="auto">
              <a:xfrm>
                <a:off x="4772" y="1795"/>
                <a:ext cx="5" cy="1961"/>
              </a:xfrm>
              <a:prstGeom prst="rect">
                <a:avLst/>
              </a:prstGeom>
              <a:solidFill>
                <a:srgbClr val="006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71" name="Rectangle 123"/>
              <p:cNvSpPr>
                <a:spLocks noChangeArrowheads="1"/>
              </p:cNvSpPr>
              <p:nvPr/>
            </p:nvSpPr>
            <p:spPr bwMode="auto">
              <a:xfrm>
                <a:off x="4777" y="1795"/>
                <a:ext cx="4" cy="1961"/>
              </a:xfrm>
              <a:prstGeom prst="rect">
                <a:avLst/>
              </a:prstGeom>
              <a:solidFill>
                <a:srgbClr val="006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72" name="Rectangle 124"/>
              <p:cNvSpPr>
                <a:spLocks noChangeArrowheads="1"/>
              </p:cNvSpPr>
              <p:nvPr/>
            </p:nvSpPr>
            <p:spPr bwMode="auto">
              <a:xfrm>
                <a:off x="4781" y="1795"/>
                <a:ext cx="5" cy="1961"/>
              </a:xfrm>
              <a:prstGeom prst="rect">
                <a:avLst/>
              </a:prstGeom>
              <a:solidFill>
                <a:srgbClr val="006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73" name="Rectangle 125"/>
              <p:cNvSpPr>
                <a:spLocks noChangeArrowheads="1"/>
              </p:cNvSpPr>
              <p:nvPr/>
            </p:nvSpPr>
            <p:spPr bwMode="auto">
              <a:xfrm>
                <a:off x="4786" y="1795"/>
                <a:ext cx="5" cy="1961"/>
              </a:xfrm>
              <a:prstGeom prst="rect">
                <a:avLst/>
              </a:prstGeom>
              <a:solidFill>
                <a:srgbClr val="006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74" name="Rectangle 126"/>
              <p:cNvSpPr>
                <a:spLocks noChangeArrowheads="1"/>
              </p:cNvSpPr>
              <p:nvPr/>
            </p:nvSpPr>
            <p:spPr bwMode="auto">
              <a:xfrm>
                <a:off x="4791" y="1795"/>
                <a:ext cx="5" cy="1961"/>
              </a:xfrm>
              <a:prstGeom prst="rect">
                <a:avLst/>
              </a:prstGeom>
              <a:solidFill>
                <a:srgbClr val="006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75" name="Rectangle 127"/>
              <p:cNvSpPr>
                <a:spLocks noChangeArrowheads="1"/>
              </p:cNvSpPr>
              <p:nvPr/>
            </p:nvSpPr>
            <p:spPr bwMode="auto">
              <a:xfrm>
                <a:off x="4796" y="1795"/>
                <a:ext cx="5" cy="1961"/>
              </a:xfrm>
              <a:prstGeom prst="rect">
                <a:avLst/>
              </a:prstGeom>
              <a:solidFill>
                <a:srgbClr val="006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76" name="Rectangle 128"/>
              <p:cNvSpPr>
                <a:spLocks noChangeArrowheads="1"/>
              </p:cNvSpPr>
              <p:nvPr/>
            </p:nvSpPr>
            <p:spPr bwMode="auto">
              <a:xfrm>
                <a:off x="4801" y="1795"/>
                <a:ext cx="5" cy="1961"/>
              </a:xfrm>
              <a:prstGeom prst="rect">
                <a:avLst/>
              </a:prstGeom>
              <a:solidFill>
                <a:srgbClr val="006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77" name="Rectangle 129"/>
              <p:cNvSpPr>
                <a:spLocks noChangeArrowheads="1"/>
              </p:cNvSpPr>
              <p:nvPr/>
            </p:nvSpPr>
            <p:spPr bwMode="auto">
              <a:xfrm>
                <a:off x="4806" y="1795"/>
                <a:ext cx="5" cy="1961"/>
              </a:xfrm>
              <a:prstGeom prst="rect">
                <a:avLst/>
              </a:prstGeom>
              <a:solidFill>
                <a:srgbClr val="006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78" name="Rectangle 130"/>
              <p:cNvSpPr>
                <a:spLocks noChangeArrowheads="1"/>
              </p:cNvSpPr>
              <p:nvPr/>
            </p:nvSpPr>
            <p:spPr bwMode="auto">
              <a:xfrm>
                <a:off x="4811" y="1795"/>
                <a:ext cx="5" cy="1961"/>
              </a:xfrm>
              <a:prstGeom prst="rect">
                <a:avLst/>
              </a:prstGeom>
              <a:solidFill>
                <a:srgbClr val="006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79" name="Rectangle 131"/>
              <p:cNvSpPr>
                <a:spLocks noChangeArrowheads="1"/>
              </p:cNvSpPr>
              <p:nvPr/>
            </p:nvSpPr>
            <p:spPr bwMode="auto">
              <a:xfrm>
                <a:off x="4816" y="1795"/>
                <a:ext cx="5" cy="1961"/>
              </a:xfrm>
              <a:prstGeom prst="rect">
                <a:avLst/>
              </a:prstGeom>
              <a:solidFill>
                <a:srgbClr val="005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80" name="Rectangle 132"/>
              <p:cNvSpPr>
                <a:spLocks noChangeArrowheads="1"/>
              </p:cNvSpPr>
              <p:nvPr/>
            </p:nvSpPr>
            <p:spPr bwMode="auto">
              <a:xfrm>
                <a:off x="4821" y="1795"/>
                <a:ext cx="4" cy="1961"/>
              </a:xfrm>
              <a:prstGeom prst="rect">
                <a:avLst/>
              </a:prstGeom>
              <a:solidFill>
                <a:srgbClr val="005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81" name="Rectangle 133"/>
              <p:cNvSpPr>
                <a:spLocks noChangeArrowheads="1"/>
              </p:cNvSpPr>
              <p:nvPr/>
            </p:nvSpPr>
            <p:spPr bwMode="auto">
              <a:xfrm>
                <a:off x="4825" y="1795"/>
                <a:ext cx="5" cy="1961"/>
              </a:xfrm>
              <a:prstGeom prst="rect">
                <a:avLst/>
              </a:prstGeom>
              <a:solidFill>
                <a:srgbClr val="005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82" name="Rectangle 134"/>
              <p:cNvSpPr>
                <a:spLocks noChangeArrowheads="1"/>
              </p:cNvSpPr>
              <p:nvPr/>
            </p:nvSpPr>
            <p:spPr bwMode="auto">
              <a:xfrm>
                <a:off x="4830" y="1795"/>
                <a:ext cx="5" cy="1961"/>
              </a:xfrm>
              <a:prstGeom prst="rect">
                <a:avLst/>
              </a:prstGeom>
              <a:solidFill>
                <a:srgbClr val="005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83" name="Rectangle 135"/>
              <p:cNvSpPr>
                <a:spLocks noChangeArrowheads="1"/>
              </p:cNvSpPr>
              <p:nvPr/>
            </p:nvSpPr>
            <p:spPr bwMode="auto">
              <a:xfrm>
                <a:off x="4835" y="1795"/>
                <a:ext cx="5" cy="1961"/>
              </a:xfrm>
              <a:prstGeom prst="rect">
                <a:avLst/>
              </a:prstGeom>
              <a:solidFill>
                <a:srgbClr val="005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84" name="Rectangle 136"/>
              <p:cNvSpPr>
                <a:spLocks noChangeArrowheads="1"/>
              </p:cNvSpPr>
              <p:nvPr/>
            </p:nvSpPr>
            <p:spPr bwMode="auto">
              <a:xfrm>
                <a:off x="4840" y="1795"/>
                <a:ext cx="5" cy="1961"/>
              </a:xfrm>
              <a:prstGeom prst="rect">
                <a:avLst/>
              </a:prstGeom>
              <a:solidFill>
                <a:srgbClr val="005C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85" name="Rectangle 137"/>
              <p:cNvSpPr>
                <a:spLocks noChangeArrowheads="1"/>
              </p:cNvSpPr>
              <p:nvPr/>
            </p:nvSpPr>
            <p:spPr bwMode="auto">
              <a:xfrm>
                <a:off x="4845" y="1795"/>
                <a:ext cx="5" cy="1961"/>
              </a:xfrm>
              <a:prstGeom prst="rect">
                <a:avLst/>
              </a:prstGeom>
              <a:solidFill>
                <a:srgbClr val="005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86" name="Rectangle 138"/>
              <p:cNvSpPr>
                <a:spLocks noChangeArrowheads="1"/>
              </p:cNvSpPr>
              <p:nvPr/>
            </p:nvSpPr>
            <p:spPr bwMode="auto">
              <a:xfrm>
                <a:off x="4850" y="1795"/>
                <a:ext cx="5" cy="1961"/>
              </a:xfrm>
              <a:prstGeom prst="rect">
                <a:avLst/>
              </a:prstGeom>
              <a:solidFill>
                <a:srgbClr val="005B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87" name="Rectangle 139"/>
              <p:cNvSpPr>
                <a:spLocks noChangeArrowheads="1"/>
              </p:cNvSpPr>
              <p:nvPr/>
            </p:nvSpPr>
            <p:spPr bwMode="auto">
              <a:xfrm>
                <a:off x="4855" y="1795"/>
                <a:ext cx="5" cy="1961"/>
              </a:xfrm>
              <a:prstGeom prst="rect">
                <a:avLst/>
              </a:prstGeom>
              <a:solidFill>
                <a:srgbClr val="005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88" name="Rectangle 140"/>
              <p:cNvSpPr>
                <a:spLocks noChangeArrowheads="1"/>
              </p:cNvSpPr>
              <p:nvPr/>
            </p:nvSpPr>
            <p:spPr bwMode="auto">
              <a:xfrm>
                <a:off x="4860" y="1795"/>
                <a:ext cx="5" cy="1961"/>
              </a:xfrm>
              <a:prstGeom prst="rect">
                <a:avLst/>
              </a:prstGeom>
              <a:solidFill>
                <a:srgbClr val="005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89" name="Rectangle 141"/>
              <p:cNvSpPr>
                <a:spLocks noChangeArrowheads="1"/>
              </p:cNvSpPr>
              <p:nvPr/>
            </p:nvSpPr>
            <p:spPr bwMode="auto">
              <a:xfrm>
                <a:off x="4865" y="1795"/>
                <a:ext cx="5" cy="1961"/>
              </a:xfrm>
              <a:prstGeom prst="rect">
                <a:avLst/>
              </a:prstGeom>
              <a:solidFill>
                <a:srgbClr val="0059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90" name="Rectangle 142"/>
              <p:cNvSpPr>
                <a:spLocks noChangeArrowheads="1"/>
              </p:cNvSpPr>
              <p:nvPr/>
            </p:nvSpPr>
            <p:spPr bwMode="auto">
              <a:xfrm>
                <a:off x="4870" y="1795"/>
                <a:ext cx="4" cy="1961"/>
              </a:xfrm>
              <a:prstGeom prst="rect">
                <a:avLst/>
              </a:prstGeom>
              <a:solidFill>
                <a:srgbClr val="005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91" name="Rectangle 143"/>
              <p:cNvSpPr>
                <a:spLocks noChangeArrowheads="1"/>
              </p:cNvSpPr>
              <p:nvPr/>
            </p:nvSpPr>
            <p:spPr bwMode="auto">
              <a:xfrm>
                <a:off x="4874" y="1795"/>
                <a:ext cx="5" cy="1961"/>
              </a:xfrm>
              <a:prstGeom prst="rect">
                <a:avLst/>
              </a:prstGeom>
              <a:solidFill>
                <a:srgbClr val="005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92" name="Rectangle 144"/>
              <p:cNvSpPr>
                <a:spLocks noChangeArrowheads="1"/>
              </p:cNvSpPr>
              <p:nvPr/>
            </p:nvSpPr>
            <p:spPr bwMode="auto">
              <a:xfrm>
                <a:off x="4879" y="1795"/>
                <a:ext cx="5" cy="1961"/>
              </a:xfrm>
              <a:prstGeom prst="rect">
                <a:avLst/>
              </a:prstGeom>
              <a:solidFill>
                <a:srgbClr val="0057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93" name="Rectangle 145"/>
              <p:cNvSpPr>
                <a:spLocks noChangeArrowheads="1"/>
              </p:cNvSpPr>
              <p:nvPr/>
            </p:nvSpPr>
            <p:spPr bwMode="auto">
              <a:xfrm>
                <a:off x="4884" y="1795"/>
                <a:ext cx="5" cy="1961"/>
              </a:xfrm>
              <a:prstGeom prst="rect">
                <a:avLst/>
              </a:prstGeom>
              <a:solidFill>
                <a:srgbClr val="005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94" name="Rectangle 146"/>
              <p:cNvSpPr>
                <a:spLocks noChangeArrowheads="1"/>
              </p:cNvSpPr>
              <p:nvPr/>
            </p:nvSpPr>
            <p:spPr bwMode="auto">
              <a:xfrm>
                <a:off x="4889" y="1795"/>
                <a:ext cx="5" cy="1961"/>
              </a:xfrm>
              <a:prstGeom prst="rect">
                <a:avLst/>
              </a:prstGeom>
              <a:solidFill>
                <a:srgbClr val="005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95" name="Rectangle 147"/>
              <p:cNvSpPr>
                <a:spLocks noChangeArrowheads="1"/>
              </p:cNvSpPr>
              <p:nvPr/>
            </p:nvSpPr>
            <p:spPr bwMode="auto">
              <a:xfrm>
                <a:off x="4894" y="1795"/>
                <a:ext cx="5" cy="1961"/>
              </a:xfrm>
              <a:prstGeom prst="rect">
                <a:avLst/>
              </a:prstGeom>
              <a:solidFill>
                <a:srgbClr val="005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96" name="Rectangle 148"/>
              <p:cNvSpPr>
                <a:spLocks noChangeArrowheads="1"/>
              </p:cNvSpPr>
              <p:nvPr/>
            </p:nvSpPr>
            <p:spPr bwMode="auto">
              <a:xfrm>
                <a:off x="4899" y="1795"/>
                <a:ext cx="5" cy="1961"/>
              </a:xfrm>
              <a:prstGeom prst="rect">
                <a:avLst/>
              </a:prstGeom>
              <a:solidFill>
                <a:srgbClr val="005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97" name="Rectangle 149"/>
              <p:cNvSpPr>
                <a:spLocks noChangeArrowheads="1"/>
              </p:cNvSpPr>
              <p:nvPr/>
            </p:nvSpPr>
            <p:spPr bwMode="auto">
              <a:xfrm>
                <a:off x="4904" y="1795"/>
                <a:ext cx="5" cy="1961"/>
              </a:xfrm>
              <a:prstGeom prst="rect">
                <a:avLst/>
              </a:prstGeom>
              <a:solidFill>
                <a:srgbClr val="005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98" name="Rectangle 150"/>
              <p:cNvSpPr>
                <a:spLocks noChangeArrowheads="1"/>
              </p:cNvSpPr>
              <p:nvPr/>
            </p:nvSpPr>
            <p:spPr bwMode="auto">
              <a:xfrm>
                <a:off x="4909" y="1795"/>
                <a:ext cx="5" cy="1961"/>
              </a:xfrm>
              <a:prstGeom prst="rect">
                <a:avLst/>
              </a:prstGeom>
              <a:solidFill>
                <a:srgbClr val="005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99" name="Rectangle 151"/>
              <p:cNvSpPr>
                <a:spLocks noChangeArrowheads="1"/>
              </p:cNvSpPr>
              <p:nvPr/>
            </p:nvSpPr>
            <p:spPr bwMode="auto">
              <a:xfrm>
                <a:off x="4914" y="1795"/>
                <a:ext cx="5" cy="1961"/>
              </a:xfrm>
              <a:prstGeom prst="rect">
                <a:avLst/>
              </a:prstGeom>
              <a:solidFill>
                <a:srgbClr val="005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00" name="Rectangle 152"/>
              <p:cNvSpPr>
                <a:spLocks noChangeArrowheads="1"/>
              </p:cNvSpPr>
              <p:nvPr/>
            </p:nvSpPr>
            <p:spPr bwMode="auto">
              <a:xfrm>
                <a:off x="4919" y="1795"/>
                <a:ext cx="4" cy="1961"/>
              </a:xfrm>
              <a:prstGeom prst="rect">
                <a:avLst/>
              </a:prstGeom>
              <a:solidFill>
                <a:srgbClr val="004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01" name="Rectangle 153"/>
              <p:cNvSpPr>
                <a:spLocks noChangeArrowheads="1"/>
              </p:cNvSpPr>
              <p:nvPr/>
            </p:nvSpPr>
            <p:spPr bwMode="auto">
              <a:xfrm>
                <a:off x="4923" y="1795"/>
                <a:ext cx="5" cy="1961"/>
              </a:xfrm>
              <a:prstGeom prst="rect">
                <a:avLst/>
              </a:prstGeom>
              <a:solidFill>
                <a:srgbClr val="004E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02" name="Rectangle 154"/>
              <p:cNvSpPr>
                <a:spLocks noChangeArrowheads="1"/>
              </p:cNvSpPr>
              <p:nvPr/>
            </p:nvSpPr>
            <p:spPr bwMode="auto">
              <a:xfrm>
                <a:off x="4928" y="1795"/>
                <a:ext cx="5" cy="1961"/>
              </a:xfrm>
              <a:prstGeom prst="rect">
                <a:avLst/>
              </a:prstGeom>
              <a:solidFill>
                <a:srgbClr val="004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03" name="Rectangle 155"/>
              <p:cNvSpPr>
                <a:spLocks noChangeArrowheads="1"/>
              </p:cNvSpPr>
              <p:nvPr/>
            </p:nvSpPr>
            <p:spPr bwMode="auto">
              <a:xfrm>
                <a:off x="4933" y="1795"/>
                <a:ext cx="5" cy="1961"/>
              </a:xfrm>
              <a:prstGeom prst="rect">
                <a:avLst/>
              </a:prstGeom>
              <a:solidFill>
                <a:srgbClr val="004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04" name="Rectangle 156"/>
              <p:cNvSpPr>
                <a:spLocks noChangeArrowheads="1"/>
              </p:cNvSpPr>
              <p:nvPr/>
            </p:nvSpPr>
            <p:spPr bwMode="auto">
              <a:xfrm>
                <a:off x="4938" y="1795"/>
                <a:ext cx="5" cy="1961"/>
              </a:xfrm>
              <a:prstGeom prst="rect">
                <a:avLst/>
              </a:prstGeom>
              <a:solidFill>
                <a:srgbClr val="004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05" name="Rectangle 157"/>
              <p:cNvSpPr>
                <a:spLocks noChangeArrowheads="1"/>
              </p:cNvSpPr>
              <p:nvPr/>
            </p:nvSpPr>
            <p:spPr bwMode="auto">
              <a:xfrm>
                <a:off x="4943" y="1795"/>
                <a:ext cx="5" cy="1961"/>
              </a:xfrm>
              <a:prstGeom prst="rect">
                <a:avLst/>
              </a:prstGeom>
              <a:solidFill>
                <a:srgbClr val="0049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06" name="Rectangle 158"/>
              <p:cNvSpPr>
                <a:spLocks noChangeArrowheads="1"/>
              </p:cNvSpPr>
              <p:nvPr/>
            </p:nvSpPr>
            <p:spPr bwMode="auto">
              <a:xfrm>
                <a:off x="4948" y="1795"/>
                <a:ext cx="5" cy="1961"/>
              </a:xfrm>
              <a:prstGeom prst="rect">
                <a:avLst/>
              </a:prstGeom>
              <a:solidFill>
                <a:srgbClr val="004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07" name="Rectangle 159"/>
              <p:cNvSpPr>
                <a:spLocks noChangeArrowheads="1"/>
              </p:cNvSpPr>
              <p:nvPr/>
            </p:nvSpPr>
            <p:spPr bwMode="auto">
              <a:xfrm>
                <a:off x="4953" y="1795"/>
                <a:ext cx="5" cy="1961"/>
              </a:xfrm>
              <a:prstGeom prst="rect">
                <a:avLst/>
              </a:prstGeom>
              <a:solidFill>
                <a:srgbClr val="00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08" name="Rectangle 160"/>
              <p:cNvSpPr>
                <a:spLocks noChangeArrowheads="1"/>
              </p:cNvSpPr>
              <p:nvPr/>
            </p:nvSpPr>
            <p:spPr bwMode="auto">
              <a:xfrm>
                <a:off x="4958" y="1795"/>
                <a:ext cx="5" cy="1961"/>
              </a:xfrm>
              <a:prstGeom prst="rect">
                <a:avLst/>
              </a:prstGeom>
              <a:solidFill>
                <a:srgbClr val="0046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09" name="Rectangle 161"/>
              <p:cNvSpPr>
                <a:spLocks noChangeArrowheads="1"/>
              </p:cNvSpPr>
              <p:nvPr/>
            </p:nvSpPr>
            <p:spPr bwMode="auto">
              <a:xfrm>
                <a:off x="4963" y="1795"/>
                <a:ext cx="4" cy="1961"/>
              </a:xfrm>
              <a:prstGeom prst="rect">
                <a:avLst/>
              </a:prstGeom>
              <a:solidFill>
                <a:srgbClr val="004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10" name="Rectangle 162"/>
              <p:cNvSpPr>
                <a:spLocks noChangeArrowheads="1"/>
              </p:cNvSpPr>
              <p:nvPr/>
            </p:nvSpPr>
            <p:spPr bwMode="auto">
              <a:xfrm>
                <a:off x="4967" y="1795"/>
                <a:ext cx="5" cy="1961"/>
              </a:xfrm>
              <a:prstGeom prst="rect">
                <a:avLst/>
              </a:prstGeom>
              <a:solidFill>
                <a:srgbClr val="004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11" name="Rectangle 163"/>
              <p:cNvSpPr>
                <a:spLocks noChangeArrowheads="1"/>
              </p:cNvSpPr>
              <p:nvPr/>
            </p:nvSpPr>
            <p:spPr bwMode="auto">
              <a:xfrm>
                <a:off x="4972" y="1795"/>
                <a:ext cx="5" cy="1961"/>
              </a:xfrm>
              <a:prstGeom prst="rect">
                <a:avLst/>
              </a:prstGeom>
              <a:solidFill>
                <a:srgbClr val="004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12" name="Rectangle 164"/>
              <p:cNvSpPr>
                <a:spLocks noChangeArrowheads="1"/>
              </p:cNvSpPr>
              <p:nvPr/>
            </p:nvSpPr>
            <p:spPr bwMode="auto">
              <a:xfrm>
                <a:off x="4977" y="1795"/>
                <a:ext cx="5" cy="1961"/>
              </a:xfrm>
              <a:prstGeom prst="rect">
                <a:avLst/>
              </a:prstGeom>
              <a:solidFill>
                <a:srgbClr val="0041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13" name="Rectangle 165"/>
              <p:cNvSpPr>
                <a:spLocks noChangeArrowheads="1"/>
              </p:cNvSpPr>
              <p:nvPr/>
            </p:nvSpPr>
            <p:spPr bwMode="auto">
              <a:xfrm>
                <a:off x="4982" y="1795"/>
                <a:ext cx="5" cy="1961"/>
              </a:xfrm>
              <a:prstGeom prst="rect">
                <a:avLst/>
              </a:prstGeom>
              <a:solidFill>
                <a:srgbClr val="004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14" name="Rectangle 166"/>
              <p:cNvSpPr>
                <a:spLocks noChangeArrowheads="1"/>
              </p:cNvSpPr>
              <p:nvPr/>
            </p:nvSpPr>
            <p:spPr bwMode="auto">
              <a:xfrm>
                <a:off x="4987" y="1795"/>
                <a:ext cx="5" cy="1961"/>
              </a:xfrm>
              <a:prstGeom prst="rect">
                <a:avLst/>
              </a:prstGeom>
              <a:solidFill>
                <a:srgbClr val="003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15" name="Rectangle 167"/>
              <p:cNvSpPr>
                <a:spLocks noChangeArrowheads="1"/>
              </p:cNvSpPr>
              <p:nvPr/>
            </p:nvSpPr>
            <p:spPr bwMode="auto">
              <a:xfrm>
                <a:off x="4992" y="1795"/>
                <a:ext cx="5" cy="1961"/>
              </a:xfrm>
              <a:prstGeom prst="rect">
                <a:avLst/>
              </a:prstGeom>
              <a:solidFill>
                <a:srgbClr val="003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16" name="Rectangle 168"/>
              <p:cNvSpPr>
                <a:spLocks noChangeArrowheads="1"/>
              </p:cNvSpPr>
              <p:nvPr/>
            </p:nvSpPr>
            <p:spPr bwMode="auto">
              <a:xfrm>
                <a:off x="4997" y="1795"/>
                <a:ext cx="5" cy="1961"/>
              </a:xfrm>
              <a:prstGeom prst="rect">
                <a:avLst/>
              </a:prstGeom>
              <a:solidFill>
                <a:srgbClr val="003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17" name="Rectangle 169"/>
              <p:cNvSpPr>
                <a:spLocks noChangeArrowheads="1"/>
              </p:cNvSpPr>
              <p:nvPr/>
            </p:nvSpPr>
            <p:spPr bwMode="auto">
              <a:xfrm>
                <a:off x="5002" y="1795"/>
                <a:ext cx="5" cy="1961"/>
              </a:xfrm>
              <a:prstGeom prst="rect">
                <a:avLst/>
              </a:prstGeom>
              <a:solidFill>
                <a:srgbClr val="003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18" name="Rectangle 170"/>
              <p:cNvSpPr>
                <a:spLocks noChangeArrowheads="1"/>
              </p:cNvSpPr>
              <p:nvPr/>
            </p:nvSpPr>
            <p:spPr bwMode="auto">
              <a:xfrm>
                <a:off x="5007" y="1795"/>
                <a:ext cx="5" cy="1961"/>
              </a:xfrm>
              <a:prstGeom prst="rect">
                <a:avLst/>
              </a:prstGeom>
              <a:solidFill>
                <a:srgbClr val="003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19" name="Rectangle 171"/>
              <p:cNvSpPr>
                <a:spLocks noChangeArrowheads="1"/>
              </p:cNvSpPr>
              <p:nvPr/>
            </p:nvSpPr>
            <p:spPr bwMode="auto">
              <a:xfrm>
                <a:off x="5012" y="1795"/>
                <a:ext cx="4" cy="1961"/>
              </a:xfrm>
              <a:prstGeom prst="rect">
                <a:avLst/>
              </a:prstGeom>
              <a:solidFill>
                <a:srgbClr val="003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20" name="Rectangle 172"/>
              <p:cNvSpPr>
                <a:spLocks noChangeArrowheads="1"/>
              </p:cNvSpPr>
              <p:nvPr/>
            </p:nvSpPr>
            <p:spPr bwMode="auto">
              <a:xfrm>
                <a:off x="5016" y="1795"/>
                <a:ext cx="5" cy="1961"/>
              </a:xfrm>
              <a:prstGeom prst="rect">
                <a:avLst/>
              </a:prstGeom>
              <a:solidFill>
                <a:srgbClr val="0037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21" name="Rectangle 173"/>
              <p:cNvSpPr>
                <a:spLocks noChangeArrowheads="1"/>
              </p:cNvSpPr>
              <p:nvPr/>
            </p:nvSpPr>
            <p:spPr bwMode="auto">
              <a:xfrm>
                <a:off x="5021" y="1795"/>
                <a:ext cx="5" cy="1961"/>
              </a:xfrm>
              <a:prstGeom prst="rect">
                <a:avLst/>
              </a:prstGeom>
              <a:solidFill>
                <a:srgbClr val="0036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22" name="Rectangle 174"/>
              <p:cNvSpPr>
                <a:spLocks noChangeArrowheads="1"/>
              </p:cNvSpPr>
              <p:nvPr/>
            </p:nvSpPr>
            <p:spPr bwMode="auto">
              <a:xfrm>
                <a:off x="5026" y="1795"/>
                <a:ext cx="5" cy="1961"/>
              </a:xfrm>
              <a:prstGeom prst="rect">
                <a:avLst/>
              </a:prstGeom>
              <a:solidFill>
                <a:srgbClr val="0035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23" name="Rectangle 175"/>
              <p:cNvSpPr>
                <a:spLocks noChangeArrowheads="1"/>
              </p:cNvSpPr>
              <p:nvPr/>
            </p:nvSpPr>
            <p:spPr bwMode="auto">
              <a:xfrm>
                <a:off x="5031" y="1795"/>
                <a:ext cx="5" cy="1961"/>
              </a:xfrm>
              <a:prstGeom prst="rect">
                <a:avLst/>
              </a:prstGeom>
              <a:solidFill>
                <a:srgbClr val="003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24" name="Rectangle 176"/>
              <p:cNvSpPr>
                <a:spLocks noChangeArrowheads="1"/>
              </p:cNvSpPr>
              <p:nvPr/>
            </p:nvSpPr>
            <p:spPr bwMode="auto">
              <a:xfrm>
                <a:off x="5036" y="1795"/>
                <a:ext cx="5" cy="1961"/>
              </a:xfrm>
              <a:prstGeom prst="rect">
                <a:avLst/>
              </a:prstGeom>
              <a:solidFill>
                <a:srgbClr val="003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25" name="Rectangle 177"/>
              <p:cNvSpPr>
                <a:spLocks noChangeArrowheads="1"/>
              </p:cNvSpPr>
              <p:nvPr/>
            </p:nvSpPr>
            <p:spPr bwMode="auto">
              <a:xfrm>
                <a:off x="5041" y="1795"/>
                <a:ext cx="5" cy="1961"/>
              </a:xfrm>
              <a:prstGeom prst="rect">
                <a:avLst/>
              </a:prstGeom>
              <a:solidFill>
                <a:srgbClr val="003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26" name="Rectangle 178"/>
              <p:cNvSpPr>
                <a:spLocks noChangeArrowheads="1"/>
              </p:cNvSpPr>
              <p:nvPr/>
            </p:nvSpPr>
            <p:spPr bwMode="auto">
              <a:xfrm>
                <a:off x="5046" y="1795"/>
                <a:ext cx="5" cy="1961"/>
              </a:xfrm>
              <a:prstGeom prst="rect">
                <a:avLst/>
              </a:prstGeom>
              <a:solidFill>
                <a:srgbClr val="003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27" name="Rectangle 179"/>
              <p:cNvSpPr>
                <a:spLocks noChangeArrowheads="1"/>
              </p:cNvSpPr>
              <p:nvPr/>
            </p:nvSpPr>
            <p:spPr bwMode="auto">
              <a:xfrm>
                <a:off x="5051" y="1795"/>
                <a:ext cx="5" cy="1961"/>
              </a:xfrm>
              <a:prstGeom prst="rect">
                <a:avLst/>
              </a:prstGeom>
              <a:solidFill>
                <a:srgbClr val="002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28" name="Rectangle 180"/>
              <p:cNvSpPr>
                <a:spLocks noChangeArrowheads="1"/>
              </p:cNvSpPr>
              <p:nvPr/>
            </p:nvSpPr>
            <p:spPr bwMode="auto">
              <a:xfrm>
                <a:off x="5056" y="1795"/>
                <a:ext cx="4" cy="1961"/>
              </a:xfrm>
              <a:prstGeom prst="rect">
                <a:avLst/>
              </a:prstGeom>
              <a:solidFill>
                <a:srgbClr val="002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29" name="Rectangle 181"/>
              <p:cNvSpPr>
                <a:spLocks noChangeArrowheads="1"/>
              </p:cNvSpPr>
              <p:nvPr/>
            </p:nvSpPr>
            <p:spPr bwMode="auto">
              <a:xfrm>
                <a:off x="5060" y="1795"/>
                <a:ext cx="5" cy="1961"/>
              </a:xfrm>
              <a:prstGeom prst="rect">
                <a:avLst/>
              </a:prstGeom>
              <a:solidFill>
                <a:srgbClr val="002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30" name="Rectangle 182"/>
              <p:cNvSpPr>
                <a:spLocks noChangeArrowheads="1"/>
              </p:cNvSpPr>
              <p:nvPr/>
            </p:nvSpPr>
            <p:spPr bwMode="auto">
              <a:xfrm>
                <a:off x="5065" y="1795"/>
                <a:ext cx="5" cy="1961"/>
              </a:xfrm>
              <a:prstGeom prst="rect">
                <a:avLst/>
              </a:prstGeom>
              <a:solidFill>
                <a:srgbClr val="002B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31" name="Rectangle 183"/>
              <p:cNvSpPr>
                <a:spLocks noChangeArrowheads="1"/>
              </p:cNvSpPr>
              <p:nvPr/>
            </p:nvSpPr>
            <p:spPr bwMode="auto">
              <a:xfrm>
                <a:off x="5070" y="1795"/>
                <a:ext cx="5" cy="1961"/>
              </a:xfrm>
              <a:prstGeom prst="rect">
                <a:avLst/>
              </a:prstGeom>
              <a:solidFill>
                <a:srgbClr val="002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32" name="Rectangle 184"/>
              <p:cNvSpPr>
                <a:spLocks noChangeArrowheads="1"/>
              </p:cNvSpPr>
              <p:nvPr/>
            </p:nvSpPr>
            <p:spPr bwMode="auto">
              <a:xfrm>
                <a:off x="5075" y="1795"/>
                <a:ext cx="5" cy="1961"/>
              </a:xfrm>
              <a:prstGeom prst="rect">
                <a:avLst/>
              </a:prstGeom>
              <a:solidFill>
                <a:srgbClr val="002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33" name="Rectangle 185"/>
              <p:cNvSpPr>
                <a:spLocks noChangeArrowheads="1"/>
              </p:cNvSpPr>
              <p:nvPr/>
            </p:nvSpPr>
            <p:spPr bwMode="auto">
              <a:xfrm>
                <a:off x="5080" y="1795"/>
                <a:ext cx="5" cy="1961"/>
              </a:xfrm>
              <a:prstGeom prst="rect">
                <a:avLst/>
              </a:prstGeom>
              <a:solidFill>
                <a:srgbClr val="0028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34" name="Rectangle 186"/>
              <p:cNvSpPr>
                <a:spLocks noChangeArrowheads="1"/>
              </p:cNvSpPr>
              <p:nvPr/>
            </p:nvSpPr>
            <p:spPr bwMode="auto">
              <a:xfrm>
                <a:off x="5085" y="1795"/>
                <a:ext cx="5" cy="1961"/>
              </a:xfrm>
              <a:prstGeom prst="rect">
                <a:avLst/>
              </a:prstGeom>
              <a:solidFill>
                <a:srgbClr val="00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35" name="Rectangle 187"/>
              <p:cNvSpPr>
                <a:spLocks noChangeArrowheads="1"/>
              </p:cNvSpPr>
              <p:nvPr/>
            </p:nvSpPr>
            <p:spPr bwMode="auto">
              <a:xfrm>
                <a:off x="5090" y="1795"/>
                <a:ext cx="5" cy="1961"/>
              </a:xfrm>
              <a:prstGeom prst="rect">
                <a:avLst/>
              </a:prstGeom>
              <a:solidFill>
                <a:srgbClr val="002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36" name="Rectangle 188"/>
              <p:cNvSpPr>
                <a:spLocks noChangeArrowheads="1"/>
              </p:cNvSpPr>
              <p:nvPr/>
            </p:nvSpPr>
            <p:spPr bwMode="auto">
              <a:xfrm>
                <a:off x="5095" y="1795"/>
                <a:ext cx="5" cy="1961"/>
              </a:xfrm>
              <a:prstGeom prst="rect">
                <a:avLst/>
              </a:prstGeom>
              <a:solidFill>
                <a:srgbClr val="002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37" name="Rectangle 189"/>
              <p:cNvSpPr>
                <a:spLocks noChangeArrowheads="1"/>
              </p:cNvSpPr>
              <p:nvPr/>
            </p:nvSpPr>
            <p:spPr bwMode="auto">
              <a:xfrm>
                <a:off x="5100" y="1795"/>
                <a:ext cx="5" cy="1961"/>
              </a:xfrm>
              <a:prstGeom prst="rect">
                <a:avLst/>
              </a:prstGeom>
              <a:solidFill>
                <a:srgbClr val="0024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38" name="Rectangle 190"/>
              <p:cNvSpPr>
                <a:spLocks noChangeArrowheads="1"/>
              </p:cNvSpPr>
              <p:nvPr/>
            </p:nvSpPr>
            <p:spPr bwMode="auto">
              <a:xfrm>
                <a:off x="5105" y="1795"/>
                <a:ext cx="4" cy="1961"/>
              </a:xfrm>
              <a:prstGeom prst="rect">
                <a:avLst/>
              </a:prstGeom>
              <a:solidFill>
                <a:srgbClr val="002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39" name="Rectangle 191"/>
              <p:cNvSpPr>
                <a:spLocks noChangeArrowheads="1"/>
              </p:cNvSpPr>
              <p:nvPr/>
            </p:nvSpPr>
            <p:spPr bwMode="auto">
              <a:xfrm>
                <a:off x="5109" y="1795"/>
                <a:ext cx="5" cy="1961"/>
              </a:xfrm>
              <a:prstGeom prst="rect">
                <a:avLst/>
              </a:prstGeom>
              <a:solidFill>
                <a:srgbClr val="00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40" name="Rectangle 192"/>
              <p:cNvSpPr>
                <a:spLocks noChangeArrowheads="1"/>
              </p:cNvSpPr>
              <p:nvPr/>
            </p:nvSpPr>
            <p:spPr bwMode="auto">
              <a:xfrm>
                <a:off x="5114" y="1795"/>
                <a:ext cx="5" cy="1961"/>
              </a:xfrm>
              <a:prstGeom prst="rect">
                <a:avLst/>
              </a:prstGeom>
              <a:solidFill>
                <a:srgbClr val="002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41" name="Rectangle 193"/>
              <p:cNvSpPr>
                <a:spLocks noChangeArrowheads="1"/>
              </p:cNvSpPr>
              <p:nvPr/>
            </p:nvSpPr>
            <p:spPr bwMode="auto">
              <a:xfrm>
                <a:off x="5119" y="1795"/>
                <a:ext cx="5" cy="1961"/>
              </a:xfrm>
              <a:prstGeom prst="rect">
                <a:avLst/>
              </a:prstGeom>
              <a:solidFill>
                <a:srgbClr val="00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42" name="Rectangle 194"/>
              <p:cNvSpPr>
                <a:spLocks noChangeArrowheads="1"/>
              </p:cNvSpPr>
              <p:nvPr/>
            </p:nvSpPr>
            <p:spPr bwMode="auto">
              <a:xfrm>
                <a:off x="5124" y="1795"/>
                <a:ext cx="5" cy="1961"/>
              </a:xfrm>
              <a:prstGeom prst="rect">
                <a:avLst/>
              </a:prstGeom>
              <a:solidFill>
                <a:srgbClr val="002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43" name="Rectangle 195"/>
              <p:cNvSpPr>
                <a:spLocks noChangeArrowheads="1"/>
              </p:cNvSpPr>
              <p:nvPr/>
            </p:nvSpPr>
            <p:spPr bwMode="auto">
              <a:xfrm>
                <a:off x="5129" y="1795"/>
                <a:ext cx="5" cy="1961"/>
              </a:xfrm>
              <a:prstGeom prst="rect">
                <a:avLst/>
              </a:prstGeom>
              <a:solidFill>
                <a:srgbClr val="001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44" name="Rectangle 196"/>
              <p:cNvSpPr>
                <a:spLocks noChangeArrowheads="1"/>
              </p:cNvSpPr>
              <p:nvPr/>
            </p:nvSpPr>
            <p:spPr bwMode="auto">
              <a:xfrm>
                <a:off x="5134" y="1795"/>
                <a:ext cx="5" cy="1961"/>
              </a:xfrm>
              <a:prstGeom prst="rect">
                <a:avLst/>
              </a:prstGeom>
              <a:solidFill>
                <a:srgbClr val="00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45" name="Rectangle 197"/>
              <p:cNvSpPr>
                <a:spLocks noChangeArrowheads="1"/>
              </p:cNvSpPr>
              <p:nvPr/>
            </p:nvSpPr>
            <p:spPr bwMode="auto">
              <a:xfrm>
                <a:off x="5139" y="1795"/>
                <a:ext cx="5" cy="1961"/>
              </a:xfrm>
              <a:prstGeom prst="rect">
                <a:avLst/>
              </a:prstGeom>
              <a:solidFill>
                <a:srgbClr val="001D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46" name="Rectangle 198"/>
              <p:cNvSpPr>
                <a:spLocks noChangeArrowheads="1"/>
              </p:cNvSpPr>
              <p:nvPr/>
            </p:nvSpPr>
            <p:spPr bwMode="auto">
              <a:xfrm>
                <a:off x="5144" y="1795"/>
                <a:ext cx="5" cy="1961"/>
              </a:xfrm>
              <a:prstGeom prst="rect">
                <a:avLst/>
              </a:prstGeom>
              <a:solidFill>
                <a:srgbClr val="001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47" name="Rectangle 199"/>
              <p:cNvSpPr>
                <a:spLocks noChangeArrowheads="1"/>
              </p:cNvSpPr>
              <p:nvPr/>
            </p:nvSpPr>
            <p:spPr bwMode="auto">
              <a:xfrm>
                <a:off x="5149" y="1795"/>
                <a:ext cx="5" cy="1961"/>
              </a:xfrm>
              <a:prstGeom prst="rect">
                <a:avLst/>
              </a:prstGeom>
              <a:solidFill>
                <a:srgbClr val="001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48" name="Rectangle 200"/>
              <p:cNvSpPr>
                <a:spLocks noChangeArrowheads="1"/>
              </p:cNvSpPr>
              <p:nvPr/>
            </p:nvSpPr>
            <p:spPr bwMode="auto">
              <a:xfrm>
                <a:off x="5154" y="1795"/>
                <a:ext cx="4" cy="1961"/>
              </a:xfrm>
              <a:prstGeom prst="rect">
                <a:avLst/>
              </a:prstGeom>
              <a:solidFill>
                <a:srgbClr val="001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49" name="Rectangle 201"/>
              <p:cNvSpPr>
                <a:spLocks noChangeArrowheads="1"/>
              </p:cNvSpPr>
              <p:nvPr/>
            </p:nvSpPr>
            <p:spPr bwMode="auto">
              <a:xfrm>
                <a:off x="5158" y="1795"/>
                <a:ext cx="5" cy="1961"/>
              </a:xfrm>
              <a:prstGeom prst="rect">
                <a:avLst/>
              </a:prstGeom>
              <a:solidFill>
                <a:srgbClr val="001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50" name="Rectangle 202"/>
              <p:cNvSpPr>
                <a:spLocks noChangeArrowheads="1"/>
              </p:cNvSpPr>
              <p:nvPr/>
            </p:nvSpPr>
            <p:spPr bwMode="auto">
              <a:xfrm>
                <a:off x="5163" y="1795"/>
                <a:ext cx="5" cy="1961"/>
              </a:xfrm>
              <a:prstGeom prst="rect">
                <a:avLst/>
              </a:prstGeom>
              <a:solidFill>
                <a:srgbClr val="001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51" name="Rectangle 203"/>
              <p:cNvSpPr>
                <a:spLocks noChangeArrowheads="1"/>
              </p:cNvSpPr>
              <p:nvPr/>
            </p:nvSpPr>
            <p:spPr bwMode="auto">
              <a:xfrm>
                <a:off x="5168" y="1795"/>
                <a:ext cx="5" cy="1961"/>
              </a:xfrm>
              <a:prstGeom prst="rect">
                <a:avLst/>
              </a:prstGeom>
              <a:solidFill>
                <a:srgbClr val="00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52" name="Rectangle 204"/>
              <p:cNvSpPr>
                <a:spLocks noChangeArrowheads="1"/>
              </p:cNvSpPr>
              <p:nvPr/>
            </p:nvSpPr>
            <p:spPr bwMode="auto">
              <a:xfrm>
                <a:off x="5173" y="1795"/>
                <a:ext cx="5" cy="1961"/>
              </a:xfrm>
              <a:prstGeom prst="rect">
                <a:avLst/>
              </a:prstGeom>
              <a:solidFill>
                <a:srgbClr val="001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1453" name="Group 205"/>
            <p:cNvGrpSpPr>
              <a:grpSpLocks/>
            </p:cNvGrpSpPr>
            <p:nvPr/>
          </p:nvGrpSpPr>
          <p:grpSpPr bwMode="auto">
            <a:xfrm>
              <a:off x="3374" y="1850"/>
              <a:ext cx="939" cy="1961"/>
              <a:chOff x="3016" y="1796"/>
              <a:chExt cx="939" cy="1961"/>
            </a:xfrm>
          </p:grpSpPr>
          <p:sp>
            <p:nvSpPr>
              <p:cNvPr id="181454" name="Rectangle 206"/>
              <p:cNvSpPr>
                <a:spLocks noChangeArrowheads="1"/>
              </p:cNvSpPr>
              <p:nvPr/>
            </p:nvSpPr>
            <p:spPr bwMode="auto">
              <a:xfrm>
                <a:off x="3016" y="1796"/>
                <a:ext cx="7" cy="1961"/>
              </a:xfrm>
              <a:prstGeom prst="rect">
                <a:avLst/>
              </a:pr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55" name="Rectangle 207"/>
              <p:cNvSpPr>
                <a:spLocks noChangeArrowheads="1"/>
              </p:cNvSpPr>
              <p:nvPr/>
            </p:nvSpPr>
            <p:spPr bwMode="auto">
              <a:xfrm>
                <a:off x="3023" y="1796"/>
                <a:ext cx="8" cy="1961"/>
              </a:xfrm>
              <a:prstGeom prst="rect">
                <a:avLst/>
              </a:prstGeom>
              <a:solidFill>
                <a:srgbClr val="46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56" name="Rectangle 208"/>
              <p:cNvSpPr>
                <a:spLocks noChangeArrowheads="1"/>
              </p:cNvSpPr>
              <p:nvPr/>
            </p:nvSpPr>
            <p:spPr bwMode="auto">
              <a:xfrm>
                <a:off x="3031" y="1796"/>
                <a:ext cx="7" cy="1961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57" name="Rectangle 209"/>
              <p:cNvSpPr>
                <a:spLocks noChangeArrowheads="1"/>
              </p:cNvSpPr>
              <p:nvPr/>
            </p:nvSpPr>
            <p:spPr bwMode="auto">
              <a:xfrm>
                <a:off x="3038" y="1796"/>
                <a:ext cx="7" cy="1961"/>
              </a:xfrm>
              <a:prstGeom prst="rect">
                <a:avLst/>
              </a:pr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58" name="Rectangle 210"/>
              <p:cNvSpPr>
                <a:spLocks noChangeArrowheads="1"/>
              </p:cNvSpPr>
              <p:nvPr/>
            </p:nvSpPr>
            <p:spPr bwMode="auto">
              <a:xfrm>
                <a:off x="3045" y="1796"/>
                <a:ext cx="8" cy="1961"/>
              </a:xfrm>
              <a:prstGeom prst="rect">
                <a:avLst/>
              </a:pr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59" name="Rectangle 211"/>
              <p:cNvSpPr>
                <a:spLocks noChangeArrowheads="1"/>
              </p:cNvSpPr>
              <p:nvPr/>
            </p:nvSpPr>
            <p:spPr bwMode="auto">
              <a:xfrm>
                <a:off x="3053" y="1796"/>
                <a:ext cx="7" cy="1961"/>
              </a:xfrm>
              <a:prstGeom prst="rect">
                <a:avLst/>
              </a:pr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60" name="Rectangle 212"/>
              <p:cNvSpPr>
                <a:spLocks noChangeArrowheads="1"/>
              </p:cNvSpPr>
              <p:nvPr/>
            </p:nvSpPr>
            <p:spPr bwMode="auto">
              <a:xfrm>
                <a:off x="3060" y="1796"/>
                <a:ext cx="7" cy="1961"/>
              </a:xfrm>
              <a:prstGeom prst="rect">
                <a:avLst/>
              </a:pr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61" name="Rectangle 213"/>
              <p:cNvSpPr>
                <a:spLocks noChangeArrowheads="1"/>
              </p:cNvSpPr>
              <p:nvPr/>
            </p:nvSpPr>
            <p:spPr bwMode="auto">
              <a:xfrm>
                <a:off x="3067" y="1796"/>
                <a:ext cx="8" cy="196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62" name="Rectangle 214"/>
              <p:cNvSpPr>
                <a:spLocks noChangeArrowheads="1"/>
              </p:cNvSpPr>
              <p:nvPr/>
            </p:nvSpPr>
            <p:spPr bwMode="auto">
              <a:xfrm>
                <a:off x="3075" y="1796"/>
                <a:ext cx="7" cy="1961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63" name="Rectangle 215"/>
              <p:cNvSpPr>
                <a:spLocks noChangeArrowheads="1"/>
              </p:cNvSpPr>
              <p:nvPr/>
            </p:nvSpPr>
            <p:spPr bwMode="auto">
              <a:xfrm>
                <a:off x="3082" y="1796"/>
                <a:ext cx="7" cy="1961"/>
              </a:xfrm>
              <a:prstGeom prst="rect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64" name="Rectangle 216"/>
              <p:cNvSpPr>
                <a:spLocks noChangeArrowheads="1"/>
              </p:cNvSpPr>
              <p:nvPr/>
            </p:nvSpPr>
            <p:spPr bwMode="auto">
              <a:xfrm>
                <a:off x="3089" y="1796"/>
                <a:ext cx="8" cy="1961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65" name="Rectangle 217"/>
              <p:cNvSpPr>
                <a:spLocks noChangeArrowheads="1"/>
              </p:cNvSpPr>
              <p:nvPr/>
            </p:nvSpPr>
            <p:spPr bwMode="auto">
              <a:xfrm>
                <a:off x="3097" y="1796"/>
                <a:ext cx="7" cy="1961"/>
              </a:xfrm>
              <a:prstGeom prst="rect">
                <a:avLst/>
              </a:pr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66" name="Rectangle 218"/>
              <p:cNvSpPr>
                <a:spLocks noChangeArrowheads="1"/>
              </p:cNvSpPr>
              <p:nvPr/>
            </p:nvSpPr>
            <p:spPr bwMode="auto">
              <a:xfrm>
                <a:off x="3104" y="1796"/>
                <a:ext cx="7" cy="1961"/>
              </a:xfrm>
              <a:prstGeom prst="rect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67" name="Rectangle 219"/>
              <p:cNvSpPr>
                <a:spLocks noChangeArrowheads="1"/>
              </p:cNvSpPr>
              <p:nvPr/>
            </p:nvSpPr>
            <p:spPr bwMode="auto">
              <a:xfrm>
                <a:off x="3111" y="1796"/>
                <a:ext cx="8" cy="1961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68" name="Rectangle 220"/>
              <p:cNvSpPr>
                <a:spLocks noChangeArrowheads="1"/>
              </p:cNvSpPr>
              <p:nvPr/>
            </p:nvSpPr>
            <p:spPr bwMode="auto">
              <a:xfrm>
                <a:off x="3119" y="1796"/>
                <a:ext cx="7" cy="1961"/>
              </a:xfrm>
              <a:prstGeom prst="rect">
                <a:avLst/>
              </a:prstGeom>
              <a:solidFill>
                <a:srgbClr val="5C5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69" name="Rectangle 221"/>
              <p:cNvSpPr>
                <a:spLocks noChangeArrowheads="1"/>
              </p:cNvSpPr>
              <p:nvPr/>
            </p:nvSpPr>
            <p:spPr bwMode="auto">
              <a:xfrm>
                <a:off x="3126" y="1796"/>
                <a:ext cx="7" cy="1961"/>
              </a:xfrm>
              <a:prstGeom prst="rect">
                <a:avLst/>
              </a:pr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70" name="Rectangle 222"/>
              <p:cNvSpPr>
                <a:spLocks noChangeArrowheads="1"/>
              </p:cNvSpPr>
              <p:nvPr/>
            </p:nvSpPr>
            <p:spPr bwMode="auto">
              <a:xfrm>
                <a:off x="3133" y="1796"/>
                <a:ext cx="8" cy="1961"/>
              </a:xfrm>
              <a:prstGeom prst="rect">
                <a:avLst/>
              </a:pr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71" name="Rectangle 223"/>
              <p:cNvSpPr>
                <a:spLocks noChangeArrowheads="1"/>
              </p:cNvSpPr>
              <p:nvPr/>
            </p:nvSpPr>
            <p:spPr bwMode="auto">
              <a:xfrm>
                <a:off x="3141" y="1796"/>
                <a:ext cx="7" cy="1961"/>
              </a:xfrm>
              <a:prstGeom prst="rect">
                <a:avLst/>
              </a:pr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72" name="Rectangle 224"/>
              <p:cNvSpPr>
                <a:spLocks noChangeArrowheads="1"/>
              </p:cNvSpPr>
              <p:nvPr/>
            </p:nvSpPr>
            <p:spPr bwMode="auto">
              <a:xfrm>
                <a:off x="3148" y="1796"/>
                <a:ext cx="7" cy="1961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73" name="Rectangle 225"/>
              <p:cNvSpPr>
                <a:spLocks noChangeArrowheads="1"/>
              </p:cNvSpPr>
              <p:nvPr/>
            </p:nvSpPr>
            <p:spPr bwMode="auto">
              <a:xfrm>
                <a:off x="3155" y="1796"/>
                <a:ext cx="8" cy="1961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74" name="Rectangle 226"/>
              <p:cNvSpPr>
                <a:spLocks noChangeArrowheads="1"/>
              </p:cNvSpPr>
              <p:nvPr/>
            </p:nvSpPr>
            <p:spPr bwMode="auto">
              <a:xfrm>
                <a:off x="3163" y="1796"/>
                <a:ext cx="7" cy="1961"/>
              </a:xfrm>
              <a:prstGeom prst="rect">
                <a:avLst/>
              </a:pr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75" name="Rectangle 227"/>
              <p:cNvSpPr>
                <a:spLocks noChangeArrowheads="1"/>
              </p:cNvSpPr>
              <p:nvPr/>
            </p:nvSpPr>
            <p:spPr bwMode="auto">
              <a:xfrm>
                <a:off x="3170" y="1796"/>
                <a:ext cx="7" cy="1961"/>
              </a:xfrm>
              <a:prstGeom prst="rect">
                <a:avLst/>
              </a:pr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76" name="Rectangle 228"/>
              <p:cNvSpPr>
                <a:spLocks noChangeArrowheads="1"/>
              </p:cNvSpPr>
              <p:nvPr/>
            </p:nvSpPr>
            <p:spPr bwMode="auto">
              <a:xfrm>
                <a:off x="3177" y="1796"/>
                <a:ext cx="8" cy="1961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77" name="Rectangle 229"/>
              <p:cNvSpPr>
                <a:spLocks noChangeArrowheads="1"/>
              </p:cNvSpPr>
              <p:nvPr/>
            </p:nvSpPr>
            <p:spPr bwMode="auto">
              <a:xfrm>
                <a:off x="3185" y="1796"/>
                <a:ext cx="7" cy="1961"/>
              </a:xfrm>
              <a:prstGeom prst="rect">
                <a:avLst/>
              </a:prstGeom>
              <a:solidFill>
                <a:srgbClr val="76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78" name="Rectangle 230"/>
              <p:cNvSpPr>
                <a:spLocks noChangeArrowheads="1"/>
              </p:cNvSpPr>
              <p:nvPr/>
            </p:nvSpPr>
            <p:spPr bwMode="auto">
              <a:xfrm>
                <a:off x="3192" y="1796"/>
                <a:ext cx="7" cy="1961"/>
              </a:xfrm>
              <a:prstGeom prst="rect">
                <a:avLst/>
              </a:pr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79" name="Rectangle 231"/>
              <p:cNvSpPr>
                <a:spLocks noChangeArrowheads="1"/>
              </p:cNvSpPr>
              <p:nvPr/>
            </p:nvSpPr>
            <p:spPr bwMode="auto">
              <a:xfrm>
                <a:off x="3199" y="1796"/>
                <a:ext cx="8" cy="1961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80" name="Rectangle 232"/>
              <p:cNvSpPr>
                <a:spLocks noChangeArrowheads="1"/>
              </p:cNvSpPr>
              <p:nvPr/>
            </p:nvSpPr>
            <p:spPr bwMode="auto">
              <a:xfrm>
                <a:off x="3207" y="1796"/>
                <a:ext cx="7" cy="1961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81" name="Rectangle 233"/>
              <p:cNvSpPr>
                <a:spLocks noChangeArrowheads="1"/>
              </p:cNvSpPr>
              <p:nvPr/>
            </p:nvSpPr>
            <p:spPr bwMode="auto">
              <a:xfrm>
                <a:off x="3214" y="1796"/>
                <a:ext cx="7" cy="1961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82" name="Rectangle 234"/>
              <p:cNvSpPr>
                <a:spLocks noChangeArrowheads="1"/>
              </p:cNvSpPr>
              <p:nvPr/>
            </p:nvSpPr>
            <p:spPr bwMode="auto">
              <a:xfrm>
                <a:off x="3221" y="1796"/>
                <a:ext cx="8" cy="1961"/>
              </a:xfrm>
              <a:prstGeom prst="rect">
                <a:avLst/>
              </a:pr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83" name="Rectangle 235"/>
              <p:cNvSpPr>
                <a:spLocks noChangeArrowheads="1"/>
              </p:cNvSpPr>
              <p:nvPr/>
            </p:nvSpPr>
            <p:spPr bwMode="auto">
              <a:xfrm>
                <a:off x="3229" y="1796"/>
                <a:ext cx="7" cy="1961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84" name="Rectangle 236"/>
              <p:cNvSpPr>
                <a:spLocks noChangeArrowheads="1"/>
              </p:cNvSpPr>
              <p:nvPr/>
            </p:nvSpPr>
            <p:spPr bwMode="auto">
              <a:xfrm>
                <a:off x="3236" y="1796"/>
                <a:ext cx="7" cy="1961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85" name="Rectangle 237"/>
              <p:cNvSpPr>
                <a:spLocks noChangeArrowheads="1"/>
              </p:cNvSpPr>
              <p:nvPr/>
            </p:nvSpPr>
            <p:spPr bwMode="auto">
              <a:xfrm>
                <a:off x="3243" y="1796"/>
                <a:ext cx="8" cy="1961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86" name="Rectangle 238"/>
              <p:cNvSpPr>
                <a:spLocks noChangeArrowheads="1"/>
              </p:cNvSpPr>
              <p:nvPr/>
            </p:nvSpPr>
            <p:spPr bwMode="auto">
              <a:xfrm>
                <a:off x="3251" y="1796"/>
                <a:ext cx="7" cy="1961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87" name="Rectangle 239"/>
              <p:cNvSpPr>
                <a:spLocks noChangeArrowheads="1"/>
              </p:cNvSpPr>
              <p:nvPr/>
            </p:nvSpPr>
            <p:spPr bwMode="auto">
              <a:xfrm>
                <a:off x="3258" y="1796"/>
                <a:ext cx="7" cy="1961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88" name="Rectangle 240"/>
              <p:cNvSpPr>
                <a:spLocks noChangeArrowheads="1"/>
              </p:cNvSpPr>
              <p:nvPr/>
            </p:nvSpPr>
            <p:spPr bwMode="auto">
              <a:xfrm>
                <a:off x="3265" y="1796"/>
                <a:ext cx="8" cy="1961"/>
              </a:xfrm>
              <a:prstGeom prst="rect">
                <a:avLst/>
              </a:pr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89" name="Rectangle 241"/>
              <p:cNvSpPr>
                <a:spLocks noChangeArrowheads="1"/>
              </p:cNvSpPr>
              <p:nvPr/>
            </p:nvSpPr>
            <p:spPr bwMode="auto">
              <a:xfrm>
                <a:off x="3273" y="1796"/>
                <a:ext cx="7" cy="1961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90" name="Rectangle 242"/>
              <p:cNvSpPr>
                <a:spLocks noChangeArrowheads="1"/>
              </p:cNvSpPr>
              <p:nvPr/>
            </p:nvSpPr>
            <p:spPr bwMode="auto">
              <a:xfrm>
                <a:off x="3280" y="1796"/>
                <a:ext cx="7" cy="1961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91" name="Rectangle 243"/>
              <p:cNvSpPr>
                <a:spLocks noChangeArrowheads="1"/>
              </p:cNvSpPr>
              <p:nvPr/>
            </p:nvSpPr>
            <p:spPr bwMode="auto">
              <a:xfrm>
                <a:off x="3287" y="1796"/>
                <a:ext cx="8" cy="1961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92" name="Rectangle 244"/>
              <p:cNvSpPr>
                <a:spLocks noChangeArrowheads="1"/>
              </p:cNvSpPr>
              <p:nvPr/>
            </p:nvSpPr>
            <p:spPr bwMode="auto">
              <a:xfrm>
                <a:off x="3295" y="1796"/>
                <a:ext cx="7" cy="1961"/>
              </a:xfrm>
              <a:prstGeom prst="rect">
                <a:avLst/>
              </a:pr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93" name="Rectangle 245"/>
              <p:cNvSpPr>
                <a:spLocks noChangeArrowheads="1"/>
              </p:cNvSpPr>
              <p:nvPr/>
            </p:nvSpPr>
            <p:spPr bwMode="auto">
              <a:xfrm>
                <a:off x="3302" y="1796"/>
                <a:ext cx="7" cy="1961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94" name="Rectangle 246"/>
              <p:cNvSpPr>
                <a:spLocks noChangeArrowheads="1"/>
              </p:cNvSpPr>
              <p:nvPr/>
            </p:nvSpPr>
            <p:spPr bwMode="auto">
              <a:xfrm>
                <a:off x="3309" y="1796"/>
                <a:ext cx="8" cy="1961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95" name="Rectangle 247"/>
              <p:cNvSpPr>
                <a:spLocks noChangeArrowheads="1"/>
              </p:cNvSpPr>
              <p:nvPr/>
            </p:nvSpPr>
            <p:spPr bwMode="auto">
              <a:xfrm>
                <a:off x="3317" y="1796"/>
                <a:ext cx="7" cy="1961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96" name="Rectangle 248"/>
              <p:cNvSpPr>
                <a:spLocks noChangeArrowheads="1"/>
              </p:cNvSpPr>
              <p:nvPr/>
            </p:nvSpPr>
            <p:spPr bwMode="auto">
              <a:xfrm>
                <a:off x="3324" y="1796"/>
                <a:ext cx="7" cy="1961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97" name="Rectangle 249"/>
              <p:cNvSpPr>
                <a:spLocks noChangeArrowheads="1"/>
              </p:cNvSpPr>
              <p:nvPr/>
            </p:nvSpPr>
            <p:spPr bwMode="auto">
              <a:xfrm>
                <a:off x="3331" y="1796"/>
                <a:ext cx="8" cy="1961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98" name="Rectangle 250"/>
              <p:cNvSpPr>
                <a:spLocks noChangeArrowheads="1"/>
              </p:cNvSpPr>
              <p:nvPr/>
            </p:nvSpPr>
            <p:spPr bwMode="auto">
              <a:xfrm>
                <a:off x="3339" y="1796"/>
                <a:ext cx="7" cy="1961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99" name="Rectangle 251"/>
              <p:cNvSpPr>
                <a:spLocks noChangeArrowheads="1"/>
              </p:cNvSpPr>
              <p:nvPr/>
            </p:nvSpPr>
            <p:spPr bwMode="auto">
              <a:xfrm>
                <a:off x="3346" y="1796"/>
                <a:ext cx="7" cy="1961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00" name="Rectangle 252"/>
              <p:cNvSpPr>
                <a:spLocks noChangeArrowheads="1"/>
              </p:cNvSpPr>
              <p:nvPr/>
            </p:nvSpPr>
            <p:spPr bwMode="auto">
              <a:xfrm>
                <a:off x="3353" y="1796"/>
                <a:ext cx="8" cy="196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01" name="Rectangle 253"/>
              <p:cNvSpPr>
                <a:spLocks noChangeArrowheads="1"/>
              </p:cNvSpPr>
              <p:nvPr/>
            </p:nvSpPr>
            <p:spPr bwMode="auto">
              <a:xfrm>
                <a:off x="3361" y="1796"/>
                <a:ext cx="7" cy="1961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02" name="Rectangle 254"/>
              <p:cNvSpPr>
                <a:spLocks noChangeArrowheads="1"/>
              </p:cNvSpPr>
              <p:nvPr/>
            </p:nvSpPr>
            <p:spPr bwMode="auto">
              <a:xfrm>
                <a:off x="3368" y="1796"/>
                <a:ext cx="7" cy="1961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03" name="Rectangle 255"/>
              <p:cNvSpPr>
                <a:spLocks noChangeArrowheads="1"/>
              </p:cNvSpPr>
              <p:nvPr/>
            </p:nvSpPr>
            <p:spPr bwMode="auto">
              <a:xfrm>
                <a:off x="3375" y="1796"/>
                <a:ext cx="8" cy="1961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04" name="Rectangle 256"/>
              <p:cNvSpPr>
                <a:spLocks noChangeArrowheads="1"/>
              </p:cNvSpPr>
              <p:nvPr/>
            </p:nvSpPr>
            <p:spPr bwMode="auto">
              <a:xfrm>
                <a:off x="3383" y="1796"/>
                <a:ext cx="7" cy="1961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05" name="Rectangle 257"/>
              <p:cNvSpPr>
                <a:spLocks noChangeArrowheads="1"/>
              </p:cNvSpPr>
              <p:nvPr/>
            </p:nvSpPr>
            <p:spPr bwMode="auto">
              <a:xfrm>
                <a:off x="3390" y="1796"/>
                <a:ext cx="7" cy="1961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06" name="Rectangle 258"/>
              <p:cNvSpPr>
                <a:spLocks noChangeArrowheads="1"/>
              </p:cNvSpPr>
              <p:nvPr/>
            </p:nvSpPr>
            <p:spPr bwMode="auto">
              <a:xfrm>
                <a:off x="3397" y="1796"/>
                <a:ext cx="8" cy="1961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07" name="Rectangle 259"/>
              <p:cNvSpPr>
                <a:spLocks noChangeArrowheads="1"/>
              </p:cNvSpPr>
              <p:nvPr/>
            </p:nvSpPr>
            <p:spPr bwMode="auto">
              <a:xfrm>
                <a:off x="3405" y="1796"/>
                <a:ext cx="7" cy="1961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08" name="Rectangle 260"/>
              <p:cNvSpPr>
                <a:spLocks noChangeArrowheads="1"/>
              </p:cNvSpPr>
              <p:nvPr/>
            </p:nvSpPr>
            <p:spPr bwMode="auto">
              <a:xfrm>
                <a:off x="3412" y="1796"/>
                <a:ext cx="7" cy="1961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09" name="Rectangle 261"/>
              <p:cNvSpPr>
                <a:spLocks noChangeArrowheads="1"/>
              </p:cNvSpPr>
              <p:nvPr/>
            </p:nvSpPr>
            <p:spPr bwMode="auto">
              <a:xfrm>
                <a:off x="3419" y="1796"/>
                <a:ext cx="8" cy="1961"/>
              </a:xfrm>
              <a:prstGeom prst="rect">
                <a:avLst/>
              </a:pr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10" name="Rectangle 262"/>
              <p:cNvSpPr>
                <a:spLocks noChangeArrowheads="1"/>
              </p:cNvSpPr>
              <p:nvPr/>
            </p:nvSpPr>
            <p:spPr bwMode="auto">
              <a:xfrm>
                <a:off x="3427" y="1796"/>
                <a:ext cx="7" cy="1961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11" name="Rectangle 263"/>
              <p:cNvSpPr>
                <a:spLocks noChangeArrowheads="1"/>
              </p:cNvSpPr>
              <p:nvPr/>
            </p:nvSpPr>
            <p:spPr bwMode="auto">
              <a:xfrm>
                <a:off x="3434" y="1796"/>
                <a:ext cx="7" cy="1961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12" name="Rectangle 264"/>
              <p:cNvSpPr>
                <a:spLocks noChangeArrowheads="1"/>
              </p:cNvSpPr>
              <p:nvPr/>
            </p:nvSpPr>
            <p:spPr bwMode="auto">
              <a:xfrm>
                <a:off x="3441" y="1796"/>
                <a:ext cx="8" cy="1961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13" name="Rectangle 265"/>
              <p:cNvSpPr>
                <a:spLocks noChangeArrowheads="1"/>
              </p:cNvSpPr>
              <p:nvPr/>
            </p:nvSpPr>
            <p:spPr bwMode="auto">
              <a:xfrm>
                <a:off x="3449" y="1796"/>
                <a:ext cx="7" cy="1961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14" name="Rectangle 266"/>
              <p:cNvSpPr>
                <a:spLocks noChangeArrowheads="1"/>
              </p:cNvSpPr>
              <p:nvPr/>
            </p:nvSpPr>
            <p:spPr bwMode="auto">
              <a:xfrm>
                <a:off x="3456" y="1796"/>
                <a:ext cx="7" cy="1961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15" name="Rectangle 267"/>
              <p:cNvSpPr>
                <a:spLocks noChangeArrowheads="1"/>
              </p:cNvSpPr>
              <p:nvPr/>
            </p:nvSpPr>
            <p:spPr bwMode="auto">
              <a:xfrm>
                <a:off x="3463" y="1796"/>
                <a:ext cx="8" cy="196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16" name="Rectangle 268"/>
              <p:cNvSpPr>
                <a:spLocks noChangeArrowheads="1"/>
              </p:cNvSpPr>
              <p:nvPr/>
            </p:nvSpPr>
            <p:spPr bwMode="auto">
              <a:xfrm>
                <a:off x="3471" y="1796"/>
                <a:ext cx="7" cy="196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17" name="Rectangle 269"/>
              <p:cNvSpPr>
                <a:spLocks noChangeArrowheads="1"/>
              </p:cNvSpPr>
              <p:nvPr/>
            </p:nvSpPr>
            <p:spPr bwMode="auto">
              <a:xfrm>
                <a:off x="3478" y="1796"/>
                <a:ext cx="7" cy="196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18" name="Rectangle 270"/>
              <p:cNvSpPr>
                <a:spLocks noChangeArrowheads="1"/>
              </p:cNvSpPr>
              <p:nvPr/>
            </p:nvSpPr>
            <p:spPr bwMode="auto">
              <a:xfrm>
                <a:off x="3485" y="1796"/>
                <a:ext cx="8" cy="196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19" name="Rectangle 271"/>
              <p:cNvSpPr>
                <a:spLocks noChangeArrowheads="1"/>
              </p:cNvSpPr>
              <p:nvPr/>
            </p:nvSpPr>
            <p:spPr bwMode="auto">
              <a:xfrm>
                <a:off x="3493" y="1796"/>
                <a:ext cx="7" cy="196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20" name="Rectangle 272"/>
              <p:cNvSpPr>
                <a:spLocks noChangeArrowheads="1"/>
              </p:cNvSpPr>
              <p:nvPr/>
            </p:nvSpPr>
            <p:spPr bwMode="auto">
              <a:xfrm>
                <a:off x="3500" y="1796"/>
                <a:ext cx="8" cy="196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21" name="Rectangle 273"/>
              <p:cNvSpPr>
                <a:spLocks noChangeArrowheads="1"/>
              </p:cNvSpPr>
              <p:nvPr/>
            </p:nvSpPr>
            <p:spPr bwMode="auto">
              <a:xfrm>
                <a:off x="3508" y="1796"/>
                <a:ext cx="7" cy="1961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22" name="Rectangle 274"/>
              <p:cNvSpPr>
                <a:spLocks noChangeArrowheads="1"/>
              </p:cNvSpPr>
              <p:nvPr/>
            </p:nvSpPr>
            <p:spPr bwMode="auto">
              <a:xfrm>
                <a:off x="3515" y="1796"/>
                <a:ext cx="7" cy="1961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23" name="Rectangle 275"/>
              <p:cNvSpPr>
                <a:spLocks noChangeArrowheads="1"/>
              </p:cNvSpPr>
              <p:nvPr/>
            </p:nvSpPr>
            <p:spPr bwMode="auto">
              <a:xfrm>
                <a:off x="3522" y="1796"/>
                <a:ext cx="8" cy="1961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24" name="Rectangle 276"/>
              <p:cNvSpPr>
                <a:spLocks noChangeArrowheads="1"/>
              </p:cNvSpPr>
              <p:nvPr/>
            </p:nvSpPr>
            <p:spPr bwMode="auto">
              <a:xfrm>
                <a:off x="3530" y="1796"/>
                <a:ext cx="7" cy="1961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25" name="Rectangle 277"/>
              <p:cNvSpPr>
                <a:spLocks noChangeArrowheads="1"/>
              </p:cNvSpPr>
              <p:nvPr/>
            </p:nvSpPr>
            <p:spPr bwMode="auto">
              <a:xfrm>
                <a:off x="3537" y="1796"/>
                <a:ext cx="7" cy="1961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26" name="Rectangle 278"/>
              <p:cNvSpPr>
                <a:spLocks noChangeArrowheads="1"/>
              </p:cNvSpPr>
              <p:nvPr/>
            </p:nvSpPr>
            <p:spPr bwMode="auto">
              <a:xfrm>
                <a:off x="3544" y="1796"/>
                <a:ext cx="8" cy="1961"/>
              </a:xfrm>
              <a:prstGeom prst="rect">
                <a:avLst/>
              </a:pr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27" name="Rectangle 279"/>
              <p:cNvSpPr>
                <a:spLocks noChangeArrowheads="1"/>
              </p:cNvSpPr>
              <p:nvPr/>
            </p:nvSpPr>
            <p:spPr bwMode="auto">
              <a:xfrm>
                <a:off x="3552" y="1796"/>
                <a:ext cx="7" cy="1961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28" name="Rectangle 280"/>
              <p:cNvSpPr>
                <a:spLocks noChangeArrowheads="1"/>
              </p:cNvSpPr>
              <p:nvPr/>
            </p:nvSpPr>
            <p:spPr bwMode="auto">
              <a:xfrm>
                <a:off x="3559" y="1796"/>
                <a:ext cx="7" cy="1961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29" name="Rectangle 281"/>
              <p:cNvSpPr>
                <a:spLocks noChangeArrowheads="1"/>
              </p:cNvSpPr>
              <p:nvPr/>
            </p:nvSpPr>
            <p:spPr bwMode="auto">
              <a:xfrm>
                <a:off x="3566" y="1796"/>
                <a:ext cx="8" cy="1961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30" name="Rectangle 282"/>
              <p:cNvSpPr>
                <a:spLocks noChangeArrowheads="1"/>
              </p:cNvSpPr>
              <p:nvPr/>
            </p:nvSpPr>
            <p:spPr bwMode="auto">
              <a:xfrm>
                <a:off x="3574" y="1796"/>
                <a:ext cx="7" cy="1961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31" name="Rectangle 283"/>
              <p:cNvSpPr>
                <a:spLocks noChangeArrowheads="1"/>
              </p:cNvSpPr>
              <p:nvPr/>
            </p:nvSpPr>
            <p:spPr bwMode="auto">
              <a:xfrm>
                <a:off x="3581" y="1796"/>
                <a:ext cx="7" cy="1961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32" name="Rectangle 284"/>
              <p:cNvSpPr>
                <a:spLocks noChangeArrowheads="1"/>
              </p:cNvSpPr>
              <p:nvPr/>
            </p:nvSpPr>
            <p:spPr bwMode="auto">
              <a:xfrm>
                <a:off x="3588" y="1796"/>
                <a:ext cx="8" cy="1961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33" name="Rectangle 285"/>
              <p:cNvSpPr>
                <a:spLocks noChangeArrowheads="1"/>
              </p:cNvSpPr>
              <p:nvPr/>
            </p:nvSpPr>
            <p:spPr bwMode="auto">
              <a:xfrm>
                <a:off x="3596" y="1796"/>
                <a:ext cx="7" cy="1961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34" name="Rectangle 286"/>
              <p:cNvSpPr>
                <a:spLocks noChangeArrowheads="1"/>
              </p:cNvSpPr>
              <p:nvPr/>
            </p:nvSpPr>
            <p:spPr bwMode="auto">
              <a:xfrm>
                <a:off x="3603" y="1796"/>
                <a:ext cx="7" cy="1961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35" name="Rectangle 287"/>
              <p:cNvSpPr>
                <a:spLocks noChangeArrowheads="1"/>
              </p:cNvSpPr>
              <p:nvPr/>
            </p:nvSpPr>
            <p:spPr bwMode="auto">
              <a:xfrm>
                <a:off x="3610" y="1796"/>
                <a:ext cx="8" cy="196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36" name="Rectangle 288"/>
              <p:cNvSpPr>
                <a:spLocks noChangeArrowheads="1"/>
              </p:cNvSpPr>
              <p:nvPr/>
            </p:nvSpPr>
            <p:spPr bwMode="auto">
              <a:xfrm>
                <a:off x="3618" y="1796"/>
                <a:ext cx="7" cy="1961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37" name="Rectangle 289"/>
              <p:cNvSpPr>
                <a:spLocks noChangeArrowheads="1"/>
              </p:cNvSpPr>
              <p:nvPr/>
            </p:nvSpPr>
            <p:spPr bwMode="auto">
              <a:xfrm>
                <a:off x="3625" y="1796"/>
                <a:ext cx="7" cy="1961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38" name="Rectangle 290"/>
              <p:cNvSpPr>
                <a:spLocks noChangeArrowheads="1"/>
              </p:cNvSpPr>
              <p:nvPr/>
            </p:nvSpPr>
            <p:spPr bwMode="auto">
              <a:xfrm>
                <a:off x="3632" y="1796"/>
                <a:ext cx="8" cy="1961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39" name="Rectangle 291"/>
              <p:cNvSpPr>
                <a:spLocks noChangeArrowheads="1"/>
              </p:cNvSpPr>
              <p:nvPr/>
            </p:nvSpPr>
            <p:spPr bwMode="auto">
              <a:xfrm>
                <a:off x="3640" y="1796"/>
                <a:ext cx="7" cy="1961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40" name="Rectangle 292"/>
              <p:cNvSpPr>
                <a:spLocks noChangeArrowheads="1"/>
              </p:cNvSpPr>
              <p:nvPr/>
            </p:nvSpPr>
            <p:spPr bwMode="auto">
              <a:xfrm>
                <a:off x="3647" y="1796"/>
                <a:ext cx="7" cy="1961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41" name="Rectangle 293"/>
              <p:cNvSpPr>
                <a:spLocks noChangeArrowheads="1"/>
              </p:cNvSpPr>
              <p:nvPr/>
            </p:nvSpPr>
            <p:spPr bwMode="auto">
              <a:xfrm>
                <a:off x="3654" y="1796"/>
                <a:ext cx="8" cy="1961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42" name="Rectangle 294"/>
              <p:cNvSpPr>
                <a:spLocks noChangeArrowheads="1"/>
              </p:cNvSpPr>
              <p:nvPr/>
            </p:nvSpPr>
            <p:spPr bwMode="auto">
              <a:xfrm>
                <a:off x="3662" y="1796"/>
                <a:ext cx="7" cy="1961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43" name="Rectangle 295"/>
              <p:cNvSpPr>
                <a:spLocks noChangeArrowheads="1"/>
              </p:cNvSpPr>
              <p:nvPr/>
            </p:nvSpPr>
            <p:spPr bwMode="auto">
              <a:xfrm>
                <a:off x="3669" y="1796"/>
                <a:ext cx="7" cy="1961"/>
              </a:xfrm>
              <a:prstGeom prst="rect">
                <a:avLst/>
              </a:pr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44" name="Rectangle 296"/>
              <p:cNvSpPr>
                <a:spLocks noChangeArrowheads="1"/>
              </p:cNvSpPr>
              <p:nvPr/>
            </p:nvSpPr>
            <p:spPr bwMode="auto">
              <a:xfrm>
                <a:off x="3676" y="1796"/>
                <a:ext cx="8" cy="1961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45" name="Rectangle 297"/>
              <p:cNvSpPr>
                <a:spLocks noChangeArrowheads="1"/>
              </p:cNvSpPr>
              <p:nvPr/>
            </p:nvSpPr>
            <p:spPr bwMode="auto">
              <a:xfrm>
                <a:off x="3684" y="1796"/>
                <a:ext cx="7" cy="1961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46" name="Rectangle 298"/>
              <p:cNvSpPr>
                <a:spLocks noChangeArrowheads="1"/>
              </p:cNvSpPr>
              <p:nvPr/>
            </p:nvSpPr>
            <p:spPr bwMode="auto">
              <a:xfrm>
                <a:off x="3691" y="1796"/>
                <a:ext cx="7" cy="1961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47" name="Rectangle 299"/>
              <p:cNvSpPr>
                <a:spLocks noChangeArrowheads="1"/>
              </p:cNvSpPr>
              <p:nvPr/>
            </p:nvSpPr>
            <p:spPr bwMode="auto">
              <a:xfrm>
                <a:off x="3698" y="1796"/>
                <a:ext cx="8" cy="1961"/>
              </a:xfrm>
              <a:prstGeom prst="rect">
                <a:avLst/>
              </a:pr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48" name="Rectangle 300"/>
              <p:cNvSpPr>
                <a:spLocks noChangeArrowheads="1"/>
              </p:cNvSpPr>
              <p:nvPr/>
            </p:nvSpPr>
            <p:spPr bwMode="auto">
              <a:xfrm>
                <a:off x="3706" y="1796"/>
                <a:ext cx="7" cy="1961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49" name="Rectangle 301"/>
              <p:cNvSpPr>
                <a:spLocks noChangeArrowheads="1"/>
              </p:cNvSpPr>
              <p:nvPr/>
            </p:nvSpPr>
            <p:spPr bwMode="auto">
              <a:xfrm>
                <a:off x="3713" y="1796"/>
                <a:ext cx="7" cy="1961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50" name="Rectangle 302"/>
              <p:cNvSpPr>
                <a:spLocks noChangeArrowheads="1"/>
              </p:cNvSpPr>
              <p:nvPr/>
            </p:nvSpPr>
            <p:spPr bwMode="auto">
              <a:xfrm>
                <a:off x="3720" y="1796"/>
                <a:ext cx="8" cy="1961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51" name="Rectangle 303"/>
              <p:cNvSpPr>
                <a:spLocks noChangeArrowheads="1"/>
              </p:cNvSpPr>
              <p:nvPr/>
            </p:nvSpPr>
            <p:spPr bwMode="auto">
              <a:xfrm>
                <a:off x="3728" y="1796"/>
                <a:ext cx="7" cy="1961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52" name="Rectangle 304"/>
              <p:cNvSpPr>
                <a:spLocks noChangeArrowheads="1"/>
              </p:cNvSpPr>
              <p:nvPr/>
            </p:nvSpPr>
            <p:spPr bwMode="auto">
              <a:xfrm>
                <a:off x="3735" y="1796"/>
                <a:ext cx="7" cy="1961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53" name="Rectangle 305"/>
              <p:cNvSpPr>
                <a:spLocks noChangeArrowheads="1"/>
              </p:cNvSpPr>
              <p:nvPr/>
            </p:nvSpPr>
            <p:spPr bwMode="auto">
              <a:xfrm>
                <a:off x="3742" y="1796"/>
                <a:ext cx="8" cy="1961"/>
              </a:xfrm>
              <a:prstGeom prst="rect">
                <a:avLst/>
              </a:pr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54" name="Rectangle 306"/>
              <p:cNvSpPr>
                <a:spLocks noChangeArrowheads="1"/>
              </p:cNvSpPr>
              <p:nvPr/>
            </p:nvSpPr>
            <p:spPr bwMode="auto">
              <a:xfrm>
                <a:off x="3750" y="1796"/>
                <a:ext cx="7" cy="1961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55" name="Rectangle 307"/>
              <p:cNvSpPr>
                <a:spLocks noChangeArrowheads="1"/>
              </p:cNvSpPr>
              <p:nvPr/>
            </p:nvSpPr>
            <p:spPr bwMode="auto">
              <a:xfrm>
                <a:off x="3757" y="1796"/>
                <a:ext cx="7" cy="1961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56" name="Rectangle 308"/>
              <p:cNvSpPr>
                <a:spLocks noChangeArrowheads="1"/>
              </p:cNvSpPr>
              <p:nvPr/>
            </p:nvSpPr>
            <p:spPr bwMode="auto">
              <a:xfrm>
                <a:off x="3764" y="1796"/>
                <a:ext cx="8" cy="1961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57" name="Rectangle 309"/>
              <p:cNvSpPr>
                <a:spLocks noChangeArrowheads="1"/>
              </p:cNvSpPr>
              <p:nvPr/>
            </p:nvSpPr>
            <p:spPr bwMode="auto">
              <a:xfrm>
                <a:off x="3772" y="1796"/>
                <a:ext cx="7" cy="1961"/>
              </a:xfrm>
              <a:prstGeom prst="rect">
                <a:avLst/>
              </a:pr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58" name="Rectangle 310"/>
              <p:cNvSpPr>
                <a:spLocks noChangeArrowheads="1"/>
              </p:cNvSpPr>
              <p:nvPr/>
            </p:nvSpPr>
            <p:spPr bwMode="auto">
              <a:xfrm>
                <a:off x="3779" y="1796"/>
                <a:ext cx="7" cy="1961"/>
              </a:xfrm>
              <a:prstGeom prst="rect">
                <a:avLst/>
              </a:prstGeom>
              <a:solidFill>
                <a:srgbClr val="76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59" name="Rectangle 311"/>
              <p:cNvSpPr>
                <a:spLocks noChangeArrowheads="1"/>
              </p:cNvSpPr>
              <p:nvPr/>
            </p:nvSpPr>
            <p:spPr bwMode="auto">
              <a:xfrm>
                <a:off x="3786" y="1796"/>
                <a:ext cx="8" cy="1961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60" name="Rectangle 312"/>
              <p:cNvSpPr>
                <a:spLocks noChangeArrowheads="1"/>
              </p:cNvSpPr>
              <p:nvPr/>
            </p:nvSpPr>
            <p:spPr bwMode="auto">
              <a:xfrm>
                <a:off x="3794" y="1796"/>
                <a:ext cx="7" cy="1961"/>
              </a:xfrm>
              <a:prstGeom prst="rect">
                <a:avLst/>
              </a:pr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61" name="Rectangle 313"/>
              <p:cNvSpPr>
                <a:spLocks noChangeArrowheads="1"/>
              </p:cNvSpPr>
              <p:nvPr/>
            </p:nvSpPr>
            <p:spPr bwMode="auto">
              <a:xfrm>
                <a:off x="3801" y="1796"/>
                <a:ext cx="7" cy="1961"/>
              </a:xfrm>
              <a:prstGeom prst="rect">
                <a:avLst/>
              </a:pr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62" name="Rectangle 314"/>
              <p:cNvSpPr>
                <a:spLocks noChangeArrowheads="1"/>
              </p:cNvSpPr>
              <p:nvPr/>
            </p:nvSpPr>
            <p:spPr bwMode="auto">
              <a:xfrm>
                <a:off x="3808" y="1796"/>
                <a:ext cx="8" cy="1961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63" name="Rectangle 315"/>
              <p:cNvSpPr>
                <a:spLocks noChangeArrowheads="1"/>
              </p:cNvSpPr>
              <p:nvPr/>
            </p:nvSpPr>
            <p:spPr bwMode="auto">
              <a:xfrm>
                <a:off x="3816" y="1796"/>
                <a:ext cx="7" cy="1961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64" name="Rectangle 316"/>
              <p:cNvSpPr>
                <a:spLocks noChangeArrowheads="1"/>
              </p:cNvSpPr>
              <p:nvPr/>
            </p:nvSpPr>
            <p:spPr bwMode="auto">
              <a:xfrm>
                <a:off x="3823" y="1796"/>
                <a:ext cx="7" cy="1961"/>
              </a:xfrm>
              <a:prstGeom prst="rect">
                <a:avLst/>
              </a:pr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65" name="Rectangle 317"/>
              <p:cNvSpPr>
                <a:spLocks noChangeArrowheads="1"/>
              </p:cNvSpPr>
              <p:nvPr/>
            </p:nvSpPr>
            <p:spPr bwMode="auto">
              <a:xfrm>
                <a:off x="3830" y="1796"/>
                <a:ext cx="8" cy="1961"/>
              </a:xfrm>
              <a:prstGeom prst="rect">
                <a:avLst/>
              </a:pr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66" name="Rectangle 318"/>
              <p:cNvSpPr>
                <a:spLocks noChangeArrowheads="1"/>
              </p:cNvSpPr>
              <p:nvPr/>
            </p:nvSpPr>
            <p:spPr bwMode="auto">
              <a:xfrm>
                <a:off x="3838" y="1796"/>
                <a:ext cx="7" cy="1961"/>
              </a:xfrm>
              <a:prstGeom prst="rect">
                <a:avLst/>
              </a:pr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67" name="Rectangle 319"/>
              <p:cNvSpPr>
                <a:spLocks noChangeArrowheads="1"/>
              </p:cNvSpPr>
              <p:nvPr/>
            </p:nvSpPr>
            <p:spPr bwMode="auto">
              <a:xfrm>
                <a:off x="3845" y="1796"/>
                <a:ext cx="7" cy="1961"/>
              </a:xfrm>
              <a:prstGeom prst="rect">
                <a:avLst/>
              </a:prstGeom>
              <a:solidFill>
                <a:srgbClr val="5C5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68" name="Rectangle 320"/>
              <p:cNvSpPr>
                <a:spLocks noChangeArrowheads="1"/>
              </p:cNvSpPr>
              <p:nvPr/>
            </p:nvSpPr>
            <p:spPr bwMode="auto">
              <a:xfrm>
                <a:off x="3852" y="1796"/>
                <a:ext cx="8" cy="1961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69" name="Rectangle 321"/>
              <p:cNvSpPr>
                <a:spLocks noChangeArrowheads="1"/>
              </p:cNvSpPr>
              <p:nvPr/>
            </p:nvSpPr>
            <p:spPr bwMode="auto">
              <a:xfrm>
                <a:off x="3860" y="1796"/>
                <a:ext cx="7" cy="1961"/>
              </a:xfrm>
              <a:prstGeom prst="rect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70" name="Rectangle 322"/>
              <p:cNvSpPr>
                <a:spLocks noChangeArrowheads="1"/>
              </p:cNvSpPr>
              <p:nvPr/>
            </p:nvSpPr>
            <p:spPr bwMode="auto">
              <a:xfrm>
                <a:off x="3867" y="1796"/>
                <a:ext cx="7" cy="1961"/>
              </a:xfrm>
              <a:prstGeom prst="rect">
                <a:avLst/>
              </a:pr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71" name="Rectangle 323"/>
              <p:cNvSpPr>
                <a:spLocks noChangeArrowheads="1"/>
              </p:cNvSpPr>
              <p:nvPr/>
            </p:nvSpPr>
            <p:spPr bwMode="auto">
              <a:xfrm>
                <a:off x="3874" y="1796"/>
                <a:ext cx="8" cy="1961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72" name="Rectangle 324"/>
              <p:cNvSpPr>
                <a:spLocks noChangeArrowheads="1"/>
              </p:cNvSpPr>
              <p:nvPr/>
            </p:nvSpPr>
            <p:spPr bwMode="auto">
              <a:xfrm>
                <a:off x="3882" y="1796"/>
                <a:ext cx="7" cy="1961"/>
              </a:xfrm>
              <a:prstGeom prst="rect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73" name="Rectangle 325"/>
              <p:cNvSpPr>
                <a:spLocks noChangeArrowheads="1"/>
              </p:cNvSpPr>
              <p:nvPr/>
            </p:nvSpPr>
            <p:spPr bwMode="auto">
              <a:xfrm>
                <a:off x="3889" y="1796"/>
                <a:ext cx="7" cy="1961"/>
              </a:xfrm>
              <a:prstGeom prst="rect">
                <a:avLst/>
              </a:pr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74" name="Rectangle 326"/>
              <p:cNvSpPr>
                <a:spLocks noChangeArrowheads="1"/>
              </p:cNvSpPr>
              <p:nvPr/>
            </p:nvSpPr>
            <p:spPr bwMode="auto">
              <a:xfrm>
                <a:off x="3896" y="1796"/>
                <a:ext cx="8" cy="196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75" name="Rectangle 327"/>
              <p:cNvSpPr>
                <a:spLocks noChangeArrowheads="1"/>
              </p:cNvSpPr>
              <p:nvPr/>
            </p:nvSpPr>
            <p:spPr bwMode="auto">
              <a:xfrm>
                <a:off x="3904" y="1796"/>
                <a:ext cx="7" cy="1961"/>
              </a:xfrm>
              <a:prstGeom prst="rect">
                <a:avLst/>
              </a:pr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76" name="Rectangle 328"/>
              <p:cNvSpPr>
                <a:spLocks noChangeArrowheads="1"/>
              </p:cNvSpPr>
              <p:nvPr/>
            </p:nvSpPr>
            <p:spPr bwMode="auto">
              <a:xfrm>
                <a:off x="3911" y="1796"/>
                <a:ext cx="7" cy="1961"/>
              </a:xfrm>
              <a:prstGeom prst="rect">
                <a:avLst/>
              </a:pr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77" name="Rectangle 329"/>
              <p:cNvSpPr>
                <a:spLocks noChangeArrowheads="1"/>
              </p:cNvSpPr>
              <p:nvPr/>
            </p:nvSpPr>
            <p:spPr bwMode="auto">
              <a:xfrm>
                <a:off x="3918" y="1796"/>
                <a:ext cx="8" cy="1961"/>
              </a:xfrm>
              <a:prstGeom prst="rect">
                <a:avLst/>
              </a:pr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78" name="Rectangle 330"/>
              <p:cNvSpPr>
                <a:spLocks noChangeArrowheads="1"/>
              </p:cNvSpPr>
              <p:nvPr/>
            </p:nvSpPr>
            <p:spPr bwMode="auto">
              <a:xfrm>
                <a:off x="3926" y="1796"/>
                <a:ext cx="7" cy="1961"/>
              </a:xfrm>
              <a:prstGeom prst="rect">
                <a:avLst/>
              </a:pr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79" name="Rectangle 331"/>
              <p:cNvSpPr>
                <a:spLocks noChangeArrowheads="1"/>
              </p:cNvSpPr>
              <p:nvPr/>
            </p:nvSpPr>
            <p:spPr bwMode="auto">
              <a:xfrm>
                <a:off x="3933" y="1796"/>
                <a:ext cx="7" cy="1961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80" name="Rectangle 332"/>
              <p:cNvSpPr>
                <a:spLocks noChangeArrowheads="1"/>
              </p:cNvSpPr>
              <p:nvPr/>
            </p:nvSpPr>
            <p:spPr bwMode="auto">
              <a:xfrm>
                <a:off x="3940" y="1796"/>
                <a:ext cx="8" cy="1961"/>
              </a:xfrm>
              <a:prstGeom prst="rect">
                <a:avLst/>
              </a:prstGeom>
              <a:solidFill>
                <a:srgbClr val="46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81" name="Rectangle 333"/>
              <p:cNvSpPr>
                <a:spLocks noChangeArrowheads="1"/>
              </p:cNvSpPr>
              <p:nvPr/>
            </p:nvSpPr>
            <p:spPr bwMode="auto">
              <a:xfrm>
                <a:off x="3948" y="1796"/>
                <a:ext cx="7" cy="1961"/>
              </a:xfrm>
              <a:prstGeom prst="rect">
                <a:avLst/>
              </a:pr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1582" name="Rectangle 334"/>
            <p:cNvSpPr>
              <a:spLocks noChangeArrowheads="1"/>
            </p:cNvSpPr>
            <p:nvPr/>
          </p:nvSpPr>
          <p:spPr bwMode="auto">
            <a:xfrm>
              <a:off x="3722" y="2288"/>
              <a:ext cx="3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83" name="Rectangle 335"/>
            <p:cNvSpPr>
              <a:spLocks noChangeArrowheads="1"/>
            </p:cNvSpPr>
            <p:nvPr/>
          </p:nvSpPr>
          <p:spPr bwMode="auto">
            <a:xfrm>
              <a:off x="3722" y="2281"/>
              <a:ext cx="3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919191"/>
                  </a:solidFill>
                </a:rPr>
                <a:t>CMU</a:t>
              </a:r>
              <a:endParaRPr lang="en-US" sz="2400" b="0">
                <a:latin typeface="Times New Roman" charset="0"/>
              </a:endParaRPr>
            </a:p>
          </p:txBody>
        </p:sp>
        <p:grpSp>
          <p:nvGrpSpPr>
            <p:cNvPr id="181584" name="Group 336"/>
            <p:cNvGrpSpPr>
              <a:grpSpLocks/>
            </p:cNvGrpSpPr>
            <p:nvPr/>
          </p:nvGrpSpPr>
          <p:grpSpPr bwMode="auto">
            <a:xfrm>
              <a:off x="3459" y="2228"/>
              <a:ext cx="772" cy="477"/>
              <a:chOff x="3101" y="2174"/>
              <a:chExt cx="772" cy="477"/>
            </a:xfrm>
          </p:grpSpPr>
          <p:grpSp>
            <p:nvGrpSpPr>
              <p:cNvPr id="181585" name="Group 337"/>
              <p:cNvGrpSpPr>
                <a:grpSpLocks/>
              </p:cNvGrpSpPr>
              <p:nvPr/>
            </p:nvGrpSpPr>
            <p:grpSpPr bwMode="auto">
              <a:xfrm>
                <a:off x="3101" y="2174"/>
                <a:ext cx="771" cy="476"/>
                <a:chOff x="3101" y="2174"/>
                <a:chExt cx="771" cy="476"/>
              </a:xfrm>
            </p:grpSpPr>
            <p:sp>
              <p:nvSpPr>
                <p:cNvPr id="18158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101" y="2174"/>
                  <a:ext cx="6" cy="476"/>
                </a:xfrm>
                <a:prstGeom prst="rect">
                  <a:avLst/>
                </a:prstGeom>
                <a:solidFill>
                  <a:srgbClr val="4F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87" name="Rectangle 339"/>
                <p:cNvSpPr>
                  <a:spLocks noChangeArrowheads="1"/>
                </p:cNvSpPr>
                <p:nvPr/>
              </p:nvSpPr>
              <p:spPr bwMode="auto">
                <a:xfrm>
                  <a:off x="3107" y="2174"/>
                  <a:ext cx="6" cy="476"/>
                </a:xfrm>
                <a:prstGeom prst="rect">
                  <a:avLst/>
                </a:prstGeom>
                <a:solidFill>
                  <a:srgbClr val="4F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88" name="Rectangle 340"/>
                <p:cNvSpPr>
                  <a:spLocks noChangeArrowheads="1"/>
                </p:cNvSpPr>
                <p:nvPr/>
              </p:nvSpPr>
              <p:spPr bwMode="auto">
                <a:xfrm>
                  <a:off x="3113" y="2174"/>
                  <a:ext cx="6" cy="476"/>
                </a:xfrm>
                <a:prstGeom prst="rect">
                  <a:avLst/>
                </a:prstGeom>
                <a:solidFill>
                  <a:srgbClr val="50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89" name="Rectangle 341"/>
                <p:cNvSpPr>
                  <a:spLocks noChangeArrowheads="1"/>
                </p:cNvSpPr>
                <p:nvPr/>
              </p:nvSpPr>
              <p:spPr bwMode="auto">
                <a:xfrm>
                  <a:off x="3119" y="2174"/>
                  <a:ext cx="6" cy="476"/>
                </a:xfrm>
                <a:prstGeom prst="rect">
                  <a:avLst/>
                </a:prstGeom>
                <a:solidFill>
                  <a:srgbClr val="51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90" name="Rectangle 342"/>
                <p:cNvSpPr>
                  <a:spLocks noChangeArrowheads="1"/>
                </p:cNvSpPr>
                <p:nvPr/>
              </p:nvSpPr>
              <p:spPr bwMode="auto">
                <a:xfrm>
                  <a:off x="3125" y="2174"/>
                  <a:ext cx="6" cy="476"/>
                </a:xfrm>
                <a:prstGeom prst="rect">
                  <a:avLst/>
                </a:prstGeom>
                <a:solidFill>
                  <a:srgbClr val="51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91" name="Rectangle 343"/>
                <p:cNvSpPr>
                  <a:spLocks noChangeArrowheads="1"/>
                </p:cNvSpPr>
                <p:nvPr/>
              </p:nvSpPr>
              <p:spPr bwMode="auto">
                <a:xfrm>
                  <a:off x="3131" y="2174"/>
                  <a:ext cx="6" cy="476"/>
                </a:xfrm>
                <a:prstGeom prst="rect">
                  <a:avLst/>
                </a:prstGeom>
                <a:solidFill>
                  <a:srgbClr val="52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92" name="Rectangle 344"/>
                <p:cNvSpPr>
                  <a:spLocks noChangeArrowheads="1"/>
                </p:cNvSpPr>
                <p:nvPr/>
              </p:nvSpPr>
              <p:spPr bwMode="auto">
                <a:xfrm>
                  <a:off x="3137" y="2174"/>
                  <a:ext cx="6" cy="476"/>
                </a:xfrm>
                <a:prstGeom prst="rect">
                  <a:avLst/>
                </a:prstGeom>
                <a:solidFill>
                  <a:srgbClr val="53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93" name="Rectangle 345"/>
                <p:cNvSpPr>
                  <a:spLocks noChangeArrowheads="1"/>
                </p:cNvSpPr>
                <p:nvPr/>
              </p:nvSpPr>
              <p:spPr bwMode="auto">
                <a:xfrm>
                  <a:off x="3143" y="2174"/>
                  <a:ext cx="6" cy="476"/>
                </a:xfrm>
                <a:prstGeom prst="rect">
                  <a:avLst/>
                </a:prstGeom>
                <a:solidFill>
                  <a:srgbClr val="54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94" name="Rectangle 346"/>
                <p:cNvSpPr>
                  <a:spLocks noChangeArrowheads="1"/>
                </p:cNvSpPr>
                <p:nvPr/>
              </p:nvSpPr>
              <p:spPr bwMode="auto">
                <a:xfrm>
                  <a:off x="3149" y="2174"/>
                  <a:ext cx="6" cy="476"/>
                </a:xfrm>
                <a:prstGeom prst="rect">
                  <a:avLst/>
                </a:prstGeom>
                <a:solidFill>
                  <a:srgbClr val="55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95" name="Rectangle 347"/>
                <p:cNvSpPr>
                  <a:spLocks noChangeArrowheads="1"/>
                </p:cNvSpPr>
                <p:nvPr/>
              </p:nvSpPr>
              <p:spPr bwMode="auto">
                <a:xfrm>
                  <a:off x="3155" y="2174"/>
                  <a:ext cx="6" cy="476"/>
                </a:xfrm>
                <a:prstGeom prst="rect">
                  <a:avLst/>
                </a:prstGeom>
                <a:solidFill>
                  <a:srgbClr val="57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96" name="Rectangle 348"/>
                <p:cNvSpPr>
                  <a:spLocks noChangeArrowheads="1"/>
                </p:cNvSpPr>
                <p:nvPr/>
              </p:nvSpPr>
              <p:spPr bwMode="auto">
                <a:xfrm>
                  <a:off x="3161" y="2174"/>
                  <a:ext cx="6" cy="476"/>
                </a:xfrm>
                <a:prstGeom prst="rect">
                  <a:avLst/>
                </a:prstGeom>
                <a:solidFill>
                  <a:srgbClr val="58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97" name="Rectangle 349"/>
                <p:cNvSpPr>
                  <a:spLocks noChangeArrowheads="1"/>
                </p:cNvSpPr>
                <p:nvPr/>
              </p:nvSpPr>
              <p:spPr bwMode="auto">
                <a:xfrm>
                  <a:off x="3167" y="2174"/>
                  <a:ext cx="6" cy="476"/>
                </a:xfrm>
                <a:prstGeom prst="rect">
                  <a:avLst/>
                </a:prstGeom>
                <a:solidFill>
                  <a:srgbClr val="59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98" name="Rectangle 350"/>
                <p:cNvSpPr>
                  <a:spLocks noChangeArrowheads="1"/>
                </p:cNvSpPr>
                <p:nvPr/>
              </p:nvSpPr>
              <p:spPr bwMode="auto">
                <a:xfrm>
                  <a:off x="3173" y="2174"/>
                  <a:ext cx="6" cy="476"/>
                </a:xfrm>
                <a:prstGeom prst="rect">
                  <a:avLst/>
                </a:prstGeom>
                <a:solidFill>
                  <a:srgbClr val="5B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99" name="Rectangle 351"/>
                <p:cNvSpPr>
                  <a:spLocks noChangeArrowheads="1"/>
                </p:cNvSpPr>
                <p:nvPr/>
              </p:nvSpPr>
              <p:spPr bwMode="auto">
                <a:xfrm>
                  <a:off x="3179" y="2174"/>
                  <a:ext cx="6" cy="476"/>
                </a:xfrm>
                <a:prstGeom prst="rect">
                  <a:avLst/>
                </a:prstGeom>
                <a:solidFill>
                  <a:srgbClr val="5C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00" name="Rectangle 352"/>
                <p:cNvSpPr>
                  <a:spLocks noChangeArrowheads="1"/>
                </p:cNvSpPr>
                <p:nvPr/>
              </p:nvSpPr>
              <p:spPr bwMode="auto">
                <a:xfrm>
                  <a:off x="3185" y="2174"/>
                  <a:ext cx="6" cy="476"/>
                </a:xfrm>
                <a:prstGeom prst="rect">
                  <a:avLst/>
                </a:prstGeom>
                <a:solidFill>
                  <a:srgbClr val="5E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01" name="Rectangle 353"/>
                <p:cNvSpPr>
                  <a:spLocks noChangeArrowheads="1"/>
                </p:cNvSpPr>
                <p:nvPr/>
              </p:nvSpPr>
              <p:spPr bwMode="auto">
                <a:xfrm>
                  <a:off x="3191" y="2174"/>
                  <a:ext cx="6" cy="476"/>
                </a:xfrm>
                <a:prstGeom prst="rect">
                  <a:avLst/>
                </a:prstGeom>
                <a:solidFill>
                  <a:srgbClr val="60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02" name="Rectangle 354"/>
                <p:cNvSpPr>
                  <a:spLocks noChangeArrowheads="1"/>
                </p:cNvSpPr>
                <p:nvPr/>
              </p:nvSpPr>
              <p:spPr bwMode="auto">
                <a:xfrm>
                  <a:off x="3197" y="2174"/>
                  <a:ext cx="6" cy="476"/>
                </a:xfrm>
                <a:prstGeom prst="rect">
                  <a:avLst/>
                </a:prstGeom>
                <a:solidFill>
                  <a:srgbClr val="62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03" name="Rectangle 355"/>
                <p:cNvSpPr>
                  <a:spLocks noChangeArrowheads="1"/>
                </p:cNvSpPr>
                <p:nvPr/>
              </p:nvSpPr>
              <p:spPr bwMode="auto">
                <a:xfrm>
                  <a:off x="3203" y="2174"/>
                  <a:ext cx="6" cy="476"/>
                </a:xfrm>
                <a:prstGeom prst="rect">
                  <a:avLst/>
                </a:prstGeom>
                <a:solidFill>
                  <a:srgbClr val="64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04" name="Rectangle 356"/>
                <p:cNvSpPr>
                  <a:spLocks noChangeArrowheads="1"/>
                </p:cNvSpPr>
                <p:nvPr/>
              </p:nvSpPr>
              <p:spPr bwMode="auto">
                <a:xfrm>
                  <a:off x="3209" y="2174"/>
                  <a:ext cx="6" cy="476"/>
                </a:xfrm>
                <a:prstGeom prst="rect">
                  <a:avLst/>
                </a:prstGeom>
                <a:solidFill>
                  <a:srgbClr val="66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05" name="Rectangle 357"/>
                <p:cNvSpPr>
                  <a:spLocks noChangeArrowheads="1"/>
                </p:cNvSpPr>
                <p:nvPr/>
              </p:nvSpPr>
              <p:spPr bwMode="auto">
                <a:xfrm>
                  <a:off x="3215" y="2174"/>
                  <a:ext cx="6" cy="476"/>
                </a:xfrm>
                <a:prstGeom prst="rect">
                  <a:avLst/>
                </a:prstGeom>
                <a:solidFill>
                  <a:srgbClr val="68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06" name="Rectangle 358"/>
                <p:cNvSpPr>
                  <a:spLocks noChangeArrowheads="1"/>
                </p:cNvSpPr>
                <p:nvPr/>
              </p:nvSpPr>
              <p:spPr bwMode="auto">
                <a:xfrm>
                  <a:off x="3221" y="2174"/>
                  <a:ext cx="6" cy="476"/>
                </a:xfrm>
                <a:prstGeom prst="rect">
                  <a:avLst/>
                </a:prstGeom>
                <a:solidFill>
                  <a:srgbClr val="6A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3227" y="2174"/>
                  <a:ext cx="7" cy="476"/>
                </a:xfrm>
                <a:prstGeom prst="rect">
                  <a:avLst/>
                </a:prstGeom>
                <a:solidFill>
                  <a:srgbClr val="6C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3234" y="2174"/>
                  <a:ext cx="6" cy="476"/>
                </a:xfrm>
                <a:prstGeom prst="rect">
                  <a:avLst/>
                </a:prstGeom>
                <a:solidFill>
                  <a:srgbClr val="6F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09" name="Rectangle 361"/>
                <p:cNvSpPr>
                  <a:spLocks noChangeArrowheads="1"/>
                </p:cNvSpPr>
                <p:nvPr/>
              </p:nvSpPr>
              <p:spPr bwMode="auto">
                <a:xfrm>
                  <a:off x="3240" y="2174"/>
                  <a:ext cx="6" cy="476"/>
                </a:xfrm>
                <a:prstGeom prst="rect">
                  <a:avLst/>
                </a:prstGeom>
                <a:solidFill>
                  <a:srgbClr val="71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10" name="Rectangle 362"/>
                <p:cNvSpPr>
                  <a:spLocks noChangeArrowheads="1"/>
                </p:cNvSpPr>
                <p:nvPr/>
              </p:nvSpPr>
              <p:spPr bwMode="auto">
                <a:xfrm>
                  <a:off x="3246" y="2174"/>
                  <a:ext cx="6" cy="476"/>
                </a:xfrm>
                <a:prstGeom prst="rect">
                  <a:avLst/>
                </a:prstGeom>
                <a:solidFill>
                  <a:srgbClr val="73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11" name="Rectangle 363"/>
                <p:cNvSpPr>
                  <a:spLocks noChangeArrowheads="1"/>
                </p:cNvSpPr>
                <p:nvPr/>
              </p:nvSpPr>
              <p:spPr bwMode="auto">
                <a:xfrm>
                  <a:off x="3252" y="2174"/>
                  <a:ext cx="6" cy="476"/>
                </a:xfrm>
                <a:prstGeom prst="rect">
                  <a:avLst/>
                </a:prstGeom>
                <a:solidFill>
                  <a:srgbClr val="76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12" name="Rectangle 364"/>
                <p:cNvSpPr>
                  <a:spLocks noChangeArrowheads="1"/>
                </p:cNvSpPr>
                <p:nvPr/>
              </p:nvSpPr>
              <p:spPr bwMode="auto">
                <a:xfrm>
                  <a:off x="3258" y="2174"/>
                  <a:ext cx="6" cy="476"/>
                </a:xfrm>
                <a:prstGeom prst="rect">
                  <a:avLst/>
                </a:prstGeom>
                <a:solidFill>
                  <a:srgbClr val="78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13" name="Rectangle 365"/>
                <p:cNvSpPr>
                  <a:spLocks noChangeArrowheads="1"/>
                </p:cNvSpPr>
                <p:nvPr/>
              </p:nvSpPr>
              <p:spPr bwMode="auto">
                <a:xfrm>
                  <a:off x="3264" y="2174"/>
                  <a:ext cx="6" cy="476"/>
                </a:xfrm>
                <a:prstGeom prst="rect">
                  <a:avLst/>
                </a:prstGeom>
                <a:solidFill>
                  <a:srgbClr val="7B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14" name="Rectangle 366"/>
                <p:cNvSpPr>
                  <a:spLocks noChangeArrowheads="1"/>
                </p:cNvSpPr>
                <p:nvPr/>
              </p:nvSpPr>
              <p:spPr bwMode="auto">
                <a:xfrm>
                  <a:off x="3270" y="2174"/>
                  <a:ext cx="6" cy="476"/>
                </a:xfrm>
                <a:prstGeom prst="rect">
                  <a:avLst/>
                </a:prstGeom>
                <a:solidFill>
                  <a:srgbClr val="7D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15" name="Rectangle 367"/>
                <p:cNvSpPr>
                  <a:spLocks noChangeArrowheads="1"/>
                </p:cNvSpPr>
                <p:nvPr/>
              </p:nvSpPr>
              <p:spPr bwMode="auto">
                <a:xfrm>
                  <a:off x="3276" y="2174"/>
                  <a:ext cx="6" cy="476"/>
                </a:xfrm>
                <a:prstGeom prst="rect">
                  <a:avLst/>
                </a:prstGeom>
                <a:solidFill>
                  <a:srgbClr val="7F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16" name="Rectangle 368"/>
                <p:cNvSpPr>
                  <a:spLocks noChangeArrowheads="1"/>
                </p:cNvSpPr>
                <p:nvPr/>
              </p:nvSpPr>
              <p:spPr bwMode="auto">
                <a:xfrm>
                  <a:off x="3282" y="2174"/>
                  <a:ext cx="6" cy="476"/>
                </a:xfrm>
                <a:prstGeom prst="rect">
                  <a:avLst/>
                </a:prstGeom>
                <a:solidFill>
                  <a:srgbClr val="82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17" name="Rectangle 369"/>
                <p:cNvSpPr>
                  <a:spLocks noChangeArrowheads="1"/>
                </p:cNvSpPr>
                <p:nvPr/>
              </p:nvSpPr>
              <p:spPr bwMode="auto">
                <a:xfrm>
                  <a:off x="3288" y="2174"/>
                  <a:ext cx="6" cy="476"/>
                </a:xfrm>
                <a:prstGeom prst="rect">
                  <a:avLst/>
                </a:prstGeom>
                <a:solidFill>
                  <a:srgbClr val="84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18" name="Rectangle 370"/>
                <p:cNvSpPr>
                  <a:spLocks noChangeArrowheads="1"/>
                </p:cNvSpPr>
                <p:nvPr/>
              </p:nvSpPr>
              <p:spPr bwMode="auto">
                <a:xfrm>
                  <a:off x="3294" y="2174"/>
                  <a:ext cx="6" cy="476"/>
                </a:xfrm>
                <a:prstGeom prst="rect">
                  <a:avLst/>
                </a:prstGeom>
                <a:solidFill>
                  <a:srgbClr val="86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19" name="Rectangle 371"/>
                <p:cNvSpPr>
                  <a:spLocks noChangeArrowheads="1"/>
                </p:cNvSpPr>
                <p:nvPr/>
              </p:nvSpPr>
              <p:spPr bwMode="auto">
                <a:xfrm>
                  <a:off x="3300" y="2174"/>
                  <a:ext cx="6" cy="476"/>
                </a:xfrm>
                <a:prstGeom prst="rect">
                  <a:avLst/>
                </a:prstGeom>
                <a:solidFill>
                  <a:srgbClr val="88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20" name="Rectangle 372"/>
                <p:cNvSpPr>
                  <a:spLocks noChangeArrowheads="1"/>
                </p:cNvSpPr>
                <p:nvPr/>
              </p:nvSpPr>
              <p:spPr bwMode="auto">
                <a:xfrm>
                  <a:off x="3306" y="2174"/>
                  <a:ext cx="6" cy="476"/>
                </a:xfrm>
                <a:prstGeom prst="rect">
                  <a:avLst/>
                </a:prstGeom>
                <a:solidFill>
                  <a:srgbClr val="8A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21" name="Rectangle 373"/>
                <p:cNvSpPr>
                  <a:spLocks noChangeArrowheads="1"/>
                </p:cNvSpPr>
                <p:nvPr/>
              </p:nvSpPr>
              <p:spPr bwMode="auto">
                <a:xfrm>
                  <a:off x="3312" y="2174"/>
                  <a:ext cx="6" cy="476"/>
                </a:xfrm>
                <a:prstGeom prst="rect">
                  <a:avLst/>
                </a:prstGeom>
                <a:solidFill>
                  <a:srgbClr val="8D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22" name="Rectangle 374"/>
                <p:cNvSpPr>
                  <a:spLocks noChangeArrowheads="1"/>
                </p:cNvSpPr>
                <p:nvPr/>
              </p:nvSpPr>
              <p:spPr bwMode="auto">
                <a:xfrm>
                  <a:off x="3318" y="2174"/>
                  <a:ext cx="6" cy="476"/>
                </a:xfrm>
                <a:prstGeom prst="rect">
                  <a:avLst/>
                </a:prstGeom>
                <a:solidFill>
                  <a:srgbClr val="8F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23" name="Rectangle 375"/>
                <p:cNvSpPr>
                  <a:spLocks noChangeArrowheads="1"/>
                </p:cNvSpPr>
                <p:nvPr/>
              </p:nvSpPr>
              <p:spPr bwMode="auto">
                <a:xfrm>
                  <a:off x="3324" y="2174"/>
                  <a:ext cx="6" cy="476"/>
                </a:xfrm>
                <a:prstGeom prst="rect">
                  <a:avLst/>
                </a:prstGeom>
                <a:solidFill>
                  <a:srgbClr val="91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24" name="Rectangle 376"/>
                <p:cNvSpPr>
                  <a:spLocks noChangeArrowheads="1"/>
                </p:cNvSpPr>
                <p:nvPr/>
              </p:nvSpPr>
              <p:spPr bwMode="auto">
                <a:xfrm>
                  <a:off x="3330" y="2174"/>
                  <a:ext cx="6" cy="476"/>
                </a:xfrm>
                <a:prstGeom prst="rect">
                  <a:avLst/>
                </a:prstGeom>
                <a:solidFill>
                  <a:srgbClr val="93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25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6" y="2174"/>
                  <a:ext cx="6" cy="476"/>
                </a:xfrm>
                <a:prstGeom prst="rect">
                  <a:avLst/>
                </a:prstGeom>
                <a:solidFill>
                  <a:srgbClr val="94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26" name="Rectangle 378"/>
                <p:cNvSpPr>
                  <a:spLocks noChangeArrowheads="1"/>
                </p:cNvSpPr>
                <p:nvPr/>
              </p:nvSpPr>
              <p:spPr bwMode="auto">
                <a:xfrm>
                  <a:off x="3342" y="2174"/>
                  <a:ext cx="6" cy="476"/>
                </a:xfrm>
                <a:prstGeom prst="rect">
                  <a:avLst/>
                </a:prstGeom>
                <a:solidFill>
                  <a:srgbClr val="96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27" name="Rectangle 379"/>
                <p:cNvSpPr>
                  <a:spLocks noChangeArrowheads="1"/>
                </p:cNvSpPr>
                <p:nvPr/>
              </p:nvSpPr>
              <p:spPr bwMode="auto">
                <a:xfrm>
                  <a:off x="3348" y="2174"/>
                  <a:ext cx="6" cy="476"/>
                </a:xfrm>
                <a:prstGeom prst="rect">
                  <a:avLst/>
                </a:prstGeom>
                <a:solidFill>
                  <a:srgbClr val="98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28" name="Rectangle 380"/>
                <p:cNvSpPr>
                  <a:spLocks noChangeArrowheads="1"/>
                </p:cNvSpPr>
                <p:nvPr/>
              </p:nvSpPr>
              <p:spPr bwMode="auto">
                <a:xfrm>
                  <a:off x="3354" y="2174"/>
                  <a:ext cx="6" cy="476"/>
                </a:xfrm>
                <a:prstGeom prst="rect">
                  <a:avLst/>
                </a:prstGeom>
                <a:solidFill>
                  <a:srgbClr val="99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29" name="Rectangle 381"/>
                <p:cNvSpPr>
                  <a:spLocks noChangeArrowheads="1"/>
                </p:cNvSpPr>
                <p:nvPr/>
              </p:nvSpPr>
              <p:spPr bwMode="auto">
                <a:xfrm>
                  <a:off x="3360" y="2174"/>
                  <a:ext cx="6" cy="476"/>
                </a:xfrm>
                <a:prstGeom prst="rect">
                  <a:avLst/>
                </a:prstGeom>
                <a:solidFill>
                  <a:srgbClr val="9B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0" name="Rectangle 382"/>
                <p:cNvSpPr>
                  <a:spLocks noChangeArrowheads="1"/>
                </p:cNvSpPr>
                <p:nvPr/>
              </p:nvSpPr>
              <p:spPr bwMode="auto">
                <a:xfrm>
                  <a:off x="3366" y="2174"/>
                  <a:ext cx="6" cy="476"/>
                </a:xfrm>
                <a:prstGeom prst="rect">
                  <a:avLst/>
                </a:prstGeom>
                <a:solidFill>
                  <a:srgbClr val="9C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1" name="Rectangle 383"/>
                <p:cNvSpPr>
                  <a:spLocks noChangeArrowheads="1"/>
                </p:cNvSpPr>
                <p:nvPr/>
              </p:nvSpPr>
              <p:spPr bwMode="auto">
                <a:xfrm>
                  <a:off x="3372" y="2174"/>
                  <a:ext cx="6" cy="476"/>
                </a:xfrm>
                <a:prstGeom prst="rect">
                  <a:avLst/>
                </a:prstGeom>
                <a:solidFill>
                  <a:srgbClr val="9D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2" name="Rectangle 384"/>
                <p:cNvSpPr>
                  <a:spLocks noChangeArrowheads="1"/>
                </p:cNvSpPr>
                <p:nvPr/>
              </p:nvSpPr>
              <p:spPr bwMode="auto">
                <a:xfrm>
                  <a:off x="3378" y="2174"/>
                  <a:ext cx="6" cy="476"/>
                </a:xfrm>
                <a:prstGeom prst="rect">
                  <a:avLst/>
                </a:prstGeom>
                <a:solidFill>
                  <a:srgbClr val="9F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3" name="Rectangle 385"/>
                <p:cNvSpPr>
                  <a:spLocks noChangeArrowheads="1"/>
                </p:cNvSpPr>
                <p:nvPr/>
              </p:nvSpPr>
              <p:spPr bwMode="auto">
                <a:xfrm>
                  <a:off x="3384" y="2174"/>
                  <a:ext cx="6" cy="476"/>
                </a:xfrm>
                <a:prstGeom prst="rect">
                  <a:avLst/>
                </a:prstGeom>
                <a:solidFill>
                  <a:srgbClr val="A0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4" name="Rectangle 386"/>
                <p:cNvSpPr>
                  <a:spLocks noChangeArrowheads="1"/>
                </p:cNvSpPr>
                <p:nvPr/>
              </p:nvSpPr>
              <p:spPr bwMode="auto">
                <a:xfrm>
                  <a:off x="3390" y="2174"/>
                  <a:ext cx="6" cy="476"/>
                </a:xfrm>
                <a:prstGeom prst="rect">
                  <a:avLst/>
                </a:prstGeom>
                <a:solidFill>
                  <a:srgbClr val="A1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5" name="Rectangle 387"/>
                <p:cNvSpPr>
                  <a:spLocks noChangeArrowheads="1"/>
                </p:cNvSpPr>
                <p:nvPr/>
              </p:nvSpPr>
              <p:spPr bwMode="auto">
                <a:xfrm>
                  <a:off x="3396" y="2174"/>
                  <a:ext cx="6" cy="476"/>
                </a:xfrm>
                <a:prstGeom prst="rect">
                  <a:avLst/>
                </a:prstGeom>
                <a:solidFill>
                  <a:srgbClr val="A2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6" name="Rectangle 388"/>
                <p:cNvSpPr>
                  <a:spLocks noChangeArrowheads="1"/>
                </p:cNvSpPr>
                <p:nvPr/>
              </p:nvSpPr>
              <p:spPr bwMode="auto">
                <a:xfrm>
                  <a:off x="3402" y="2174"/>
                  <a:ext cx="6" cy="476"/>
                </a:xfrm>
                <a:prstGeom prst="rect">
                  <a:avLst/>
                </a:prstGeom>
                <a:solidFill>
                  <a:srgbClr val="A3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7" name="Rectangle 389"/>
                <p:cNvSpPr>
                  <a:spLocks noChangeArrowheads="1"/>
                </p:cNvSpPr>
                <p:nvPr/>
              </p:nvSpPr>
              <p:spPr bwMode="auto">
                <a:xfrm>
                  <a:off x="3408" y="2174"/>
                  <a:ext cx="6" cy="476"/>
                </a:xfrm>
                <a:prstGeom prst="rect">
                  <a:avLst/>
                </a:prstGeom>
                <a:solidFill>
                  <a:srgbClr val="A4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8" name="Rectangle 390"/>
                <p:cNvSpPr>
                  <a:spLocks noChangeArrowheads="1"/>
                </p:cNvSpPr>
                <p:nvPr/>
              </p:nvSpPr>
              <p:spPr bwMode="auto">
                <a:xfrm>
                  <a:off x="3414" y="2174"/>
                  <a:ext cx="6" cy="476"/>
                </a:xfrm>
                <a:prstGeom prst="rect">
                  <a:avLst/>
                </a:prstGeom>
                <a:solidFill>
                  <a:srgbClr val="A5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9" name="Rectangle 391"/>
                <p:cNvSpPr>
                  <a:spLocks noChangeArrowheads="1"/>
                </p:cNvSpPr>
                <p:nvPr/>
              </p:nvSpPr>
              <p:spPr bwMode="auto">
                <a:xfrm>
                  <a:off x="3420" y="2174"/>
                  <a:ext cx="6" cy="476"/>
                </a:xfrm>
                <a:prstGeom prst="rect">
                  <a:avLst/>
                </a:prstGeom>
                <a:solidFill>
                  <a:srgbClr val="A6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40" name="Rectangle 392"/>
                <p:cNvSpPr>
                  <a:spLocks noChangeArrowheads="1"/>
                </p:cNvSpPr>
                <p:nvPr/>
              </p:nvSpPr>
              <p:spPr bwMode="auto">
                <a:xfrm>
                  <a:off x="3426" y="2174"/>
                  <a:ext cx="6" cy="476"/>
                </a:xfrm>
                <a:prstGeom prst="rect">
                  <a:avLst/>
                </a:prstGeom>
                <a:solidFill>
                  <a:srgbClr val="A6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41" name="Rectangle 393"/>
                <p:cNvSpPr>
                  <a:spLocks noChangeArrowheads="1"/>
                </p:cNvSpPr>
                <p:nvPr/>
              </p:nvSpPr>
              <p:spPr bwMode="auto">
                <a:xfrm>
                  <a:off x="3432" y="2174"/>
                  <a:ext cx="6" cy="476"/>
                </a:xfrm>
                <a:prstGeom prst="rect">
                  <a:avLst/>
                </a:prstGeom>
                <a:solidFill>
                  <a:srgbClr val="A7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42" name="Rectangle 394"/>
                <p:cNvSpPr>
                  <a:spLocks noChangeArrowheads="1"/>
                </p:cNvSpPr>
                <p:nvPr/>
              </p:nvSpPr>
              <p:spPr bwMode="auto">
                <a:xfrm>
                  <a:off x="3438" y="2174"/>
                  <a:ext cx="6" cy="476"/>
                </a:xfrm>
                <a:prstGeom prst="rect">
                  <a:avLst/>
                </a:prstGeom>
                <a:solidFill>
                  <a:srgbClr val="A8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43" name="Rectangle 395"/>
                <p:cNvSpPr>
                  <a:spLocks noChangeArrowheads="1"/>
                </p:cNvSpPr>
                <p:nvPr/>
              </p:nvSpPr>
              <p:spPr bwMode="auto">
                <a:xfrm>
                  <a:off x="3444" y="2174"/>
                  <a:ext cx="6" cy="476"/>
                </a:xfrm>
                <a:prstGeom prst="rect">
                  <a:avLst/>
                </a:prstGeom>
                <a:solidFill>
                  <a:srgbClr val="A8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44" name="Rectangle 396"/>
                <p:cNvSpPr>
                  <a:spLocks noChangeArrowheads="1"/>
                </p:cNvSpPr>
                <p:nvPr/>
              </p:nvSpPr>
              <p:spPr bwMode="auto">
                <a:xfrm>
                  <a:off x="3450" y="2174"/>
                  <a:ext cx="6" cy="476"/>
                </a:xfrm>
                <a:prstGeom prst="rect">
                  <a:avLst/>
                </a:prstGeom>
                <a:solidFill>
                  <a:srgbClr val="A9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45" name="Rectangle 397"/>
                <p:cNvSpPr>
                  <a:spLocks noChangeArrowheads="1"/>
                </p:cNvSpPr>
                <p:nvPr/>
              </p:nvSpPr>
              <p:spPr bwMode="auto">
                <a:xfrm>
                  <a:off x="3456" y="2174"/>
                  <a:ext cx="6" cy="476"/>
                </a:xfrm>
                <a:prstGeom prst="rect">
                  <a:avLst/>
                </a:prstGeom>
                <a:solidFill>
                  <a:srgbClr val="A9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46" name="Rectangle 398"/>
                <p:cNvSpPr>
                  <a:spLocks noChangeArrowheads="1"/>
                </p:cNvSpPr>
                <p:nvPr/>
              </p:nvSpPr>
              <p:spPr bwMode="auto">
                <a:xfrm>
                  <a:off x="3462" y="2174"/>
                  <a:ext cx="6" cy="476"/>
                </a:xfrm>
                <a:prstGeom prst="rect">
                  <a:avLst/>
                </a:prstGeom>
                <a:solidFill>
                  <a:srgbClr val="A9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47" name="Rectangle 399"/>
                <p:cNvSpPr>
                  <a:spLocks noChangeArrowheads="1"/>
                </p:cNvSpPr>
                <p:nvPr/>
              </p:nvSpPr>
              <p:spPr bwMode="auto">
                <a:xfrm>
                  <a:off x="3468" y="2174"/>
                  <a:ext cx="6" cy="476"/>
                </a:xfrm>
                <a:prstGeom prst="rect">
                  <a:avLst/>
                </a:prstGeom>
                <a:solidFill>
                  <a:srgbClr val="AA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48" name="Rectangle 400"/>
                <p:cNvSpPr>
                  <a:spLocks noChangeArrowheads="1"/>
                </p:cNvSpPr>
                <p:nvPr/>
              </p:nvSpPr>
              <p:spPr bwMode="auto">
                <a:xfrm>
                  <a:off x="3474" y="2174"/>
                  <a:ext cx="6" cy="476"/>
                </a:xfrm>
                <a:prstGeom prst="rect">
                  <a:avLst/>
                </a:prstGeom>
                <a:solidFill>
                  <a:srgbClr val="AA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49" name="Rectangle 401"/>
                <p:cNvSpPr>
                  <a:spLocks noChangeArrowheads="1"/>
                </p:cNvSpPr>
                <p:nvPr/>
              </p:nvSpPr>
              <p:spPr bwMode="auto">
                <a:xfrm>
                  <a:off x="3480" y="2174"/>
                  <a:ext cx="6" cy="476"/>
                </a:xfrm>
                <a:prstGeom prst="rect">
                  <a:avLst/>
                </a:prstGeom>
                <a:solidFill>
                  <a:srgbClr val="AA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0" name="Rectangle 402"/>
                <p:cNvSpPr>
                  <a:spLocks noChangeArrowheads="1"/>
                </p:cNvSpPr>
                <p:nvPr/>
              </p:nvSpPr>
              <p:spPr bwMode="auto">
                <a:xfrm>
                  <a:off x="3486" y="2174"/>
                  <a:ext cx="7" cy="476"/>
                </a:xfrm>
                <a:prstGeom prst="rect">
                  <a:avLst/>
                </a:prstGeom>
                <a:solidFill>
                  <a:srgbClr val="AA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1" name="Rectangle 403"/>
                <p:cNvSpPr>
                  <a:spLocks noChangeArrowheads="1"/>
                </p:cNvSpPr>
                <p:nvPr/>
              </p:nvSpPr>
              <p:spPr bwMode="auto">
                <a:xfrm>
                  <a:off x="3493" y="2174"/>
                  <a:ext cx="6" cy="476"/>
                </a:xfrm>
                <a:prstGeom prst="rect">
                  <a:avLst/>
                </a:prstGeom>
                <a:solidFill>
                  <a:srgbClr val="AA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2" name="Rectangle 404"/>
                <p:cNvSpPr>
                  <a:spLocks noChangeArrowheads="1"/>
                </p:cNvSpPr>
                <p:nvPr/>
              </p:nvSpPr>
              <p:spPr bwMode="auto">
                <a:xfrm>
                  <a:off x="3499" y="2174"/>
                  <a:ext cx="6" cy="476"/>
                </a:xfrm>
                <a:prstGeom prst="rect">
                  <a:avLst/>
                </a:prstGeom>
                <a:solidFill>
                  <a:srgbClr val="AA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3" name="Rectangle 405"/>
                <p:cNvSpPr>
                  <a:spLocks noChangeArrowheads="1"/>
                </p:cNvSpPr>
                <p:nvPr/>
              </p:nvSpPr>
              <p:spPr bwMode="auto">
                <a:xfrm>
                  <a:off x="3505" y="2174"/>
                  <a:ext cx="6" cy="476"/>
                </a:xfrm>
                <a:prstGeom prst="rect">
                  <a:avLst/>
                </a:prstGeom>
                <a:solidFill>
                  <a:srgbClr val="A9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4" name="Rectangle 406"/>
                <p:cNvSpPr>
                  <a:spLocks noChangeArrowheads="1"/>
                </p:cNvSpPr>
                <p:nvPr/>
              </p:nvSpPr>
              <p:spPr bwMode="auto">
                <a:xfrm>
                  <a:off x="3511" y="2174"/>
                  <a:ext cx="6" cy="476"/>
                </a:xfrm>
                <a:prstGeom prst="rect">
                  <a:avLst/>
                </a:prstGeom>
                <a:solidFill>
                  <a:srgbClr val="A9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5" name="Rectangle 407"/>
                <p:cNvSpPr>
                  <a:spLocks noChangeArrowheads="1"/>
                </p:cNvSpPr>
                <p:nvPr/>
              </p:nvSpPr>
              <p:spPr bwMode="auto">
                <a:xfrm>
                  <a:off x="3517" y="2174"/>
                  <a:ext cx="6" cy="476"/>
                </a:xfrm>
                <a:prstGeom prst="rect">
                  <a:avLst/>
                </a:prstGeom>
                <a:solidFill>
                  <a:srgbClr val="A9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6" name="Rectangle 408"/>
                <p:cNvSpPr>
                  <a:spLocks noChangeArrowheads="1"/>
                </p:cNvSpPr>
                <p:nvPr/>
              </p:nvSpPr>
              <p:spPr bwMode="auto">
                <a:xfrm>
                  <a:off x="3523" y="2174"/>
                  <a:ext cx="6" cy="476"/>
                </a:xfrm>
                <a:prstGeom prst="rect">
                  <a:avLst/>
                </a:prstGeom>
                <a:solidFill>
                  <a:srgbClr val="A8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7" name="Rectangle 409"/>
                <p:cNvSpPr>
                  <a:spLocks noChangeArrowheads="1"/>
                </p:cNvSpPr>
                <p:nvPr/>
              </p:nvSpPr>
              <p:spPr bwMode="auto">
                <a:xfrm>
                  <a:off x="3529" y="2174"/>
                  <a:ext cx="6" cy="476"/>
                </a:xfrm>
                <a:prstGeom prst="rect">
                  <a:avLst/>
                </a:prstGeom>
                <a:solidFill>
                  <a:srgbClr val="A8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8" name="Rectangle 410"/>
                <p:cNvSpPr>
                  <a:spLocks noChangeArrowheads="1"/>
                </p:cNvSpPr>
                <p:nvPr/>
              </p:nvSpPr>
              <p:spPr bwMode="auto">
                <a:xfrm>
                  <a:off x="3535" y="2174"/>
                  <a:ext cx="6" cy="476"/>
                </a:xfrm>
                <a:prstGeom prst="rect">
                  <a:avLst/>
                </a:prstGeom>
                <a:solidFill>
                  <a:srgbClr val="A7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9" name="Rectangle 411"/>
                <p:cNvSpPr>
                  <a:spLocks noChangeArrowheads="1"/>
                </p:cNvSpPr>
                <p:nvPr/>
              </p:nvSpPr>
              <p:spPr bwMode="auto">
                <a:xfrm>
                  <a:off x="3541" y="2174"/>
                  <a:ext cx="6" cy="476"/>
                </a:xfrm>
                <a:prstGeom prst="rect">
                  <a:avLst/>
                </a:prstGeom>
                <a:solidFill>
                  <a:srgbClr val="A6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60" name="Rectangle 412"/>
                <p:cNvSpPr>
                  <a:spLocks noChangeArrowheads="1"/>
                </p:cNvSpPr>
                <p:nvPr/>
              </p:nvSpPr>
              <p:spPr bwMode="auto">
                <a:xfrm>
                  <a:off x="3547" y="2174"/>
                  <a:ext cx="6" cy="476"/>
                </a:xfrm>
                <a:prstGeom prst="rect">
                  <a:avLst/>
                </a:prstGeom>
                <a:solidFill>
                  <a:srgbClr val="A6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61" name="Rectangle 413"/>
                <p:cNvSpPr>
                  <a:spLocks noChangeArrowheads="1"/>
                </p:cNvSpPr>
                <p:nvPr/>
              </p:nvSpPr>
              <p:spPr bwMode="auto">
                <a:xfrm>
                  <a:off x="3553" y="2174"/>
                  <a:ext cx="6" cy="476"/>
                </a:xfrm>
                <a:prstGeom prst="rect">
                  <a:avLst/>
                </a:prstGeom>
                <a:solidFill>
                  <a:srgbClr val="A5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62" name="Rectangle 414"/>
                <p:cNvSpPr>
                  <a:spLocks noChangeArrowheads="1"/>
                </p:cNvSpPr>
                <p:nvPr/>
              </p:nvSpPr>
              <p:spPr bwMode="auto">
                <a:xfrm>
                  <a:off x="3559" y="2174"/>
                  <a:ext cx="6" cy="476"/>
                </a:xfrm>
                <a:prstGeom prst="rect">
                  <a:avLst/>
                </a:prstGeom>
                <a:solidFill>
                  <a:srgbClr val="A4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63" name="Rectangle 415"/>
                <p:cNvSpPr>
                  <a:spLocks noChangeArrowheads="1"/>
                </p:cNvSpPr>
                <p:nvPr/>
              </p:nvSpPr>
              <p:spPr bwMode="auto">
                <a:xfrm>
                  <a:off x="3565" y="2174"/>
                  <a:ext cx="6" cy="476"/>
                </a:xfrm>
                <a:prstGeom prst="rect">
                  <a:avLst/>
                </a:prstGeom>
                <a:solidFill>
                  <a:srgbClr val="A3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64" name="Rectangle 416"/>
                <p:cNvSpPr>
                  <a:spLocks noChangeArrowheads="1"/>
                </p:cNvSpPr>
                <p:nvPr/>
              </p:nvSpPr>
              <p:spPr bwMode="auto">
                <a:xfrm>
                  <a:off x="3571" y="2174"/>
                  <a:ext cx="6" cy="476"/>
                </a:xfrm>
                <a:prstGeom prst="rect">
                  <a:avLst/>
                </a:prstGeom>
                <a:solidFill>
                  <a:srgbClr val="A2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65" name="Rectangle 417"/>
                <p:cNvSpPr>
                  <a:spLocks noChangeArrowheads="1"/>
                </p:cNvSpPr>
                <p:nvPr/>
              </p:nvSpPr>
              <p:spPr bwMode="auto">
                <a:xfrm>
                  <a:off x="3577" y="2174"/>
                  <a:ext cx="6" cy="476"/>
                </a:xfrm>
                <a:prstGeom prst="rect">
                  <a:avLst/>
                </a:prstGeom>
                <a:solidFill>
                  <a:srgbClr val="A1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66" name="Rectangle 418"/>
                <p:cNvSpPr>
                  <a:spLocks noChangeArrowheads="1"/>
                </p:cNvSpPr>
                <p:nvPr/>
              </p:nvSpPr>
              <p:spPr bwMode="auto">
                <a:xfrm>
                  <a:off x="3583" y="2174"/>
                  <a:ext cx="6" cy="476"/>
                </a:xfrm>
                <a:prstGeom prst="rect">
                  <a:avLst/>
                </a:prstGeom>
                <a:solidFill>
                  <a:srgbClr val="A0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67" name="Rectangle 419"/>
                <p:cNvSpPr>
                  <a:spLocks noChangeArrowheads="1"/>
                </p:cNvSpPr>
                <p:nvPr/>
              </p:nvSpPr>
              <p:spPr bwMode="auto">
                <a:xfrm>
                  <a:off x="3589" y="2174"/>
                  <a:ext cx="6" cy="476"/>
                </a:xfrm>
                <a:prstGeom prst="rect">
                  <a:avLst/>
                </a:prstGeom>
                <a:solidFill>
                  <a:srgbClr val="9F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68" name="Rectangle 420"/>
                <p:cNvSpPr>
                  <a:spLocks noChangeArrowheads="1"/>
                </p:cNvSpPr>
                <p:nvPr/>
              </p:nvSpPr>
              <p:spPr bwMode="auto">
                <a:xfrm>
                  <a:off x="3595" y="2174"/>
                  <a:ext cx="6" cy="476"/>
                </a:xfrm>
                <a:prstGeom prst="rect">
                  <a:avLst/>
                </a:prstGeom>
                <a:solidFill>
                  <a:srgbClr val="9D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69" name="Rectangle 421"/>
                <p:cNvSpPr>
                  <a:spLocks noChangeArrowheads="1"/>
                </p:cNvSpPr>
                <p:nvPr/>
              </p:nvSpPr>
              <p:spPr bwMode="auto">
                <a:xfrm>
                  <a:off x="3601" y="2174"/>
                  <a:ext cx="6" cy="476"/>
                </a:xfrm>
                <a:prstGeom prst="rect">
                  <a:avLst/>
                </a:prstGeom>
                <a:solidFill>
                  <a:srgbClr val="9C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0" name="Rectangle 422"/>
                <p:cNvSpPr>
                  <a:spLocks noChangeArrowheads="1"/>
                </p:cNvSpPr>
                <p:nvPr/>
              </p:nvSpPr>
              <p:spPr bwMode="auto">
                <a:xfrm>
                  <a:off x="3607" y="2174"/>
                  <a:ext cx="6" cy="476"/>
                </a:xfrm>
                <a:prstGeom prst="rect">
                  <a:avLst/>
                </a:prstGeom>
                <a:solidFill>
                  <a:srgbClr val="9B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1" name="Rectangle 423"/>
                <p:cNvSpPr>
                  <a:spLocks noChangeArrowheads="1"/>
                </p:cNvSpPr>
                <p:nvPr/>
              </p:nvSpPr>
              <p:spPr bwMode="auto">
                <a:xfrm>
                  <a:off x="3613" y="2174"/>
                  <a:ext cx="6" cy="476"/>
                </a:xfrm>
                <a:prstGeom prst="rect">
                  <a:avLst/>
                </a:prstGeom>
                <a:solidFill>
                  <a:srgbClr val="99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2" name="Rectangle 424"/>
                <p:cNvSpPr>
                  <a:spLocks noChangeArrowheads="1"/>
                </p:cNvSpPr>
                <p:nvPr/>
              </p:nvSpPr>
              <p:spPr bwMode="auto">
                <a:xfrm>
                  <a:off x="3619" y="2174"/>
                  <a:ext cx="6" cy="476"/>
                </a:xfrm>
                <a:prstGeom prst="rect">
                  <a:avLst/>
                </a:prstGeom>
                <a:solidFill>
                  <a:srgbClr val="9800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3" name="Rectangle 425"/>
                <p:cNvSpPr>
                  <a:spLocks noChangeArrowheads="1"/>
                </p:cNvSpPr>
                <p:nvPr/>
              </p:nvSpPr>
              <p:spPr bwMode="auto">
                <a:xfrm>
                  <a:off x="3625" y="2174"/>
                  <a:ext cx="6" cy="476"/>
                </a:xfrm>
                <a:prstGeom prst="rect">
                  <a:avLst/>
                </a:prstGeom>
                <a:solidFill>
                  <a:srgbClr val="96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4" name="Rectangle 426"/>
                <p:cNvSpPr>
                  <a:spLocks noChangeArrowheads="1"/>
                </p:cNvSpPr>
                <p:nvPr/>
              </p:nvSpPr>
              <p:spPr bwMode="auto">
                <a:xfrm>
                  <a:off x="3631" y="2174"/>
                  <a:ext cx="6" cy="476"/>
                </a:xfrm>
                <a:prstGeom prst="rect">
                  <a:avLst/>
                </a:prstGeom>
                <a:solidFill>
                  <a:srgbClr val="94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5" name="Rectangle 427"/>
                <p:cNvSpPr>
                  <a:spLocks noChangeArrowheads="1"/>
                </p:cNvSpPr>
                <p:nvPr/>
              </p:nvSpPr>
              <p:spPr bwMode="auto">
                <a:xfrm>
                  <a:off x="3637" y="2174"/>
                  <a:ext cx="6" cy="476"/>
                </a:xfrm>
                <a:prstGeom prst="rect">
                  <a:avLst/>
                </a:prstGeom>
                <a:solidFill>
                  <a:srgbClr val="93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6" name="Rectangle 428"/>
                <p:cNvSpPr>
                  <a:spLocks noChangeArrowheads="1"/>
                </p:cNvSpPr>
                <p:nvPr/>
              </p:nvSpPr>
              <p:spPr bwMode="auto">
                <a:xfrm>
                  <a:off x="3643" y="2174"/>
                  <a:ext cx="6" cy="476"/>
                </a:xfrm>
                <a:prstGeom prst="rect">
                  <a:avLst/>
                </a:prstGeom>
                <a:solidFill>
                  <a:srgbClr val="91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7" name="Rectangle 429"/>
                <p:cNvSpPr>
                  <a:spLocks noChangeArrowheads="1"/>
                </p:cNvSpPr>
                <p:nvPr/>
              </p:nvSpPr>
              <p:spPr bwMode="auto">
                <a:xfrm>
                  <a:off x="3649" y="2174"/>
                  <a:ext cx="6" cy="476"/>
                </a:xfrm>
                <a:prstGeom prst="rect">
                  <a:avLst/>
                </a:prstGeom>
                <a:solidFill>
                  <a:srgbClr val="8F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8" name="Rectangle 430"/>
                <p:cNvSpPr>
                  <a:spLocks noChangeArrowheads="1"/>
                </p:cNvSpPr>
                <p:nvPr/>
              </p:nvSpPr>
              <p:spPr bwMode="auto">
                <a:xfrm>
                  <a:off x="3655" y="2174"/>
                  <a:ext cx="6" cy="476"/>
                </a:xfrm>
                <a:prstGeom prst="rect">
                  <a:avLst/>
                </a:prstGeom>
                <a:solidFill>
                  <a:srgbClr val="8D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9" name="Rectangle 431"/>
                <p:cNvSpPr>
                  <a:spLocks noChangeArrowheads="1"/>
                </p:cNvSpPr>
                <p:nvPr/>
              </p:nvSpPr>
              <p:spPr bwMode="auto">
                <a:xfrm>
                  <a:off x="3661" y="2174"/>
                  <a:ext cx="6" cy="476"/>
                </a:xfrm>
                <a:prstGeom prst="rect">
                  <a:avLst/>
                </a:prstGeom>
                <a:solidFill>
                  <a:srgbClr val="8A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80" name="Rectangle 432"/>
                <p:cNvSpPr>
                  <a:spLocks noChangeArrowheads="1"/>
                </p:cNvSpPr>
                <p:nvPr/>
              </p:nvSpPr>
              <p:spPr bwMode="auto">
                <a:xfrm>
                  <a:off x="3667" y="2174"/>
                  <a:ext cx="6" cy="476"/>
                </a:xfrm>
                <a:prstGeom prst="rect">
                  <a:avLst/>
                </a:prstGeom>
                <a:solidFill>
                  <a:srgbClr val="88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81" name="Rectangle 433"/>
                <p:cNvSpPr>
                  <a:spLocks noChangeArrowheads="1"/>
                </p:cNvSpPr>
                <p:nvPr/>
              </p:nvSpPr>
              <p:spPr bwMode="auto">
                <a:xfrm>
                  <a:off x="3673" y="2174"/>
                  <a:ext cx="6" cy="476"/>
                </a:xfrm>
                <a:prstGeom prst="rect">
                  <a:avLst/>
                </a:prstGeom>
                <a:solidFill>
                  <a:srgbClr val="86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82" name="Rectangle 434"/>
                <p:cNvSpPr>
                  <a:spLocks noChangeArrowheads="1"/>
                </p:cNvSpPr>
                <p:nvPr/>
              </p:nvSpPr>
              <p:spPr bwMode="auto">
                <a:xfrm>
                  <a:off x="3679" y="2174"/>
                  <a:ext cx="6" cy="476"/>
                </a:xfrm>
                <a:prstGeom prst="rect">
                  <a:avLst/>
                </a:prstGeom>
                <a:solidFill>
                  <a:srgbClr val="84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83" name="Rectangle 435"/>
                <p:cNvSpPr>
                  <a:spLocks noChangeArrowheads="1"/>
                </p:cNvSpPr>
                <p:nvPr/>
              </p:nvSpPr>
              <p:spPr bwMode="auto">
                <a:xfrm>
                  <a:off x="3685" y="2174"/>
                  <a:ext cx="6" cy="476"/>
                </a:xfrm>
                <a:prstGeom prst="rect">
                  <a:avLst/>
                </a:prstGeom>
                <a:solidFill>
                  <a:srgbClr val="82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84" name="Rectangle 436"/>
                <p:cNvSpPr>
                  <a:spLocks noChangeArrowheads="1"/>
                </p:cNvSpPr>
                <p:nvPr/>
              </p:nvSpPr>
              <p:spPr bwMode="auto">
                <a:xfrm>
                  <a:off x="3691" y="2174"/>
                  <a:ext cx="6" cy="476"/>
                </a:xfrm>
                <a:prstGeom prst="rect">
                  <a:avLst/>
                </a:prstGeom>
                <a:solidFill>
                  <a:srgbClr val="7F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85" name="Rectangle 437"/>
                <p:cNvSpPr>
                  <a:spLocks noChangeArrowheads="1"/>
                </p:cNvSpPr>
                <p:nvPr/>
              </p:nvSpPr>
              <p:spPr bwMode="auto">
                <a:xfrm>
                  <a:off x="3697" y="2174"/>
                  <a:ext cx="6" cy="476"/>
                </a:xfrm>
                <a:prstGeom prst="rect">
                  <a:avLst/>
                </a:prstGeom>
                <a:solidFill>
                  <a:srgbClr val="7D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86" name="Rectangle 438"/>
                <p:cNvSpPr>
                  <a:spLocks noChangeArrowheads="1"/>
                </p:cNvSpPr>
                <p:nvPr/>
              </p:nvSpPr>
              <p:spPr bwMode="auto">
                <a:xfrm>
                  <a:off x="3703" y="2174"/>
                  <a:ext cx="6" cy="476"/>
                </a:xfrm>
                <a:prstGeom prst="rect">
                  <a:avLst/>
                </a:prstGeom>
                <a:solidFill>
                  <a:srgbClr val="7B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87" name="Rectangle 439"/>
                <p:cNvSpPr>
                  <a:spLocks noChangeArrowheads="1"/>
                </p:cNvSpPr>
                <p:nvPr/>
              </p:nvSpPr>
              <p:spPr bwMode="auto">
                <a:xfrm>
                  <a:off x="3709" y="2174"/>
                  <a:ext cx="6" cy="476"/>
                </a:xfrm>
                <a:prstGeom prst="rect">
                  <a:avLst/>
                </a:prstGeom>
                <a:solidFill>
                  <a:srgbClr val="78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88" name="Rectangle 440"/>
                <p:cNvSpPr>
                  <a:spLocks noChangeArrowheads="1"/>
                </p:cNvSpPr>
                <p:nvPr/>
              </p:nvSpPr>
              <p:spPr bwMode="auto">
                <a:xfrm>
                  <a:off x="3715" y="2174"/>
                  <a:ext cx="6" cy="476"/>
                </a:xfrm>
                <a:prstGeom prst="rect">
                  <a:avLst/>
                </a:prstGeom>
                <a:solidFill>
                  <a:srgbClr val="76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89" name="Rectangle 441"/>
                <p:cNvSpPr>
                  <a:spLocks noChangeArrowheads="1"/>
                </p:cNvSpPr>
                <p:nvPr/>
              </p:nvSpPr>
              <p:spPr bwMode="auto">
                <a:xfrm>
                  <a:off x="3721" y="2174"/>
                  <a:ext cx="6" cy="476"/>
                </a:xfrm>
                <a:prstGeom prst="rect">
                  <a:avLst/>
                </a:prstGeom>
                <a:solidFill>
                  <a:srgbClr val="730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0" name="Rectangle 442"/>
                <p:cNvSpPr>
                  <a:spLocks noChangeArrowheads="1"/>
                </p:cNvSpPr>
                <p:nvPr/>
              </p:nvSpPr>
              <p:spPr bwMode="auto">
                <a:xfrm>
                  <a:off x="3727" y="2174"/>
                  <a:ext cx="6" cy="476"/>
                </a:xfrm>
                <a:prstGeom prst="rect">
                  <a:avLst/>
                </a:prstGeom>
                <a:solidFill>
                  <a:srgbClr val="71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1" name="Rectangle 443"/>
                <p:cNvSpPr>
                  <a:spLocks noChangeArrowheads="1"/>
                </p:cNvSpPr>
                <p:nvPr/>
              </p:nvSpPr>
              <p:spPr bwMode="auto">
                <a:xfrm>
                  <a:off x="3733" y="2174"/>
                  <a:ext cx="6" cy="476"/>
                </a:xfrm>
                <a:prstGeom prst="rect">
                  <a:avLst/>
                </a:prstGeom>
                <a:solidFill>
                  <a:srgbClr val="6F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2" name="Rectangle 444"/>
                <p:cNvSpPr>
                  <a:spLocks noChangeArrowheads="1"/>
                </p:cNvSpPr>
                <p:nvPr/>
              </p:nvSpPr>
              <p:spPr bwMode="auto">
                <a:xfrm>
                  <a:off x="3739" y="2174"/>
                  <a:ext cx="7" cy="476"/>
                </a:xfrm>
                <a:prstGeom prst="rect">
                  <a:avLst/>
                </a:prstGeom>
                <a:solidFill>
                  <a:srgbClr val="6C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3" name="Rectangle 445"/>
                <p:cNvSpPr>
                  <a:spLocks noChangeArrowheads="1"/>
                </p:cNvSpPr>
                <p:nvPr/>
              </p:nvSpPr>
              <p:spPr bwMode="auto">
                <a:xfrm>
                  <a:off x="3746" y="2174"/>
                  <a:ext cx="6" cy="476"/>
                </a:xfrm>
                <a:prstGeom prst="rect">
                  <a:avLst/>
                </a:prstGeom>
                <a:solidFill>
                  <a:srgbClr val="6A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4" name="Rectangle 446"/>
                <p:cNvSpPr>
                  <a:spLocks noChangeArrowheads="1"/>
                </p:cNvSpPr>
                <p:nvPr/>
              </p:nvSpPr>
              <p:spPr bwMode="auto">
                <a:xfrm>
                  <a:off x="3752" y="2174"/>
                  <a:ext cx="6" cy="476"/>
                </a:xfrm>
                <a:prstGeom prst="rect">
                  <a:avLst/>
                </a:prstGeom>
                <a:solidFill>
                  <a:srgbClr val="68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5" name="Rectangle 447"/>
                <p:cNvSpPr>
                  <a:spLocks noChangeArrowheads="1"/>
                </p:cNvSpPr>
                <p:nvPr/>
              </p:nvSpPr>
              <p:spPr bwMode="auto">
                <a:xfrm>
                  <a:off x="3758" y="2174"/>
                  <a:ext cx="6" cy="476"/>
                </a:xfrm>
                <a:prstGeom prst="rect">
                  <a:avLst/>
                </a:prstGeom>
                <a:solidFill>
                  <a:srgbClr val="66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6" name="Rectangle 448"/>
                <p:cNvSpPr>
                  <a:spLocks noChangeArrowheads="1"/>
                </p:cNvSpPr>
                <p:nvPr/>
              </p:nvSpPr>
              <p:spPr bwMode="auto">
                <a:xfrm>
                  <a:off x="3764" y="2174"/>
                  <a:ext cx="6" cy="476"/>
                </a:xfrm>
                <a:prstGeom prst="rect">
                  <a:avLst/>
                </a:prstGeom>
                <a:solidFill>
                  <a:srgbClr val="64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7" name="Rectangle 449"/>
                <p:cNvSpPr>
                  <a:spLocks noChangeArrowheads="1"/>
                </p:cNvSpPr>
                <p:nvPr/>
              </p:nvSpPr>
              <p:spPr bwMode="auto">
                <a:xfrm>
                  <a:off x="3770" y="2174"/>
                  <a:ext cx="6" cy="476"/>
                </a:xfrm>
                <a:prstGeom prst="rect">
                  <a:avLst/>
                </a:prstGeom>
                <a:solidFill>
                  <a:srgbClr val="62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8" name="Rectangle 450"/>
                <p:cNvSpPr>
                  <a:spLocks noChangeArrowheads="1"/>
                </p:cNvSpPr>
                <p:nvPr/>
              </p:nvSpPr>
              <p:spPr bwMode="auto">
                <a:xfrm>
                  <a:off x="3776" y="2174"/>
                  <a:ext cx="6" cy="476"/>
                </a:xfrm>
                <a:prstGeom prst="rect">
                  <a:avLst/>
                </a:prstGeom>
                <a:solidFill>
                  <a:srgbClr val="6000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9" name="Rectangle 451"/>
                <p:cNvSpPr>
                  <a:spLocks noChangeArrowheads="1"/>
                </p:cNvSpPr>
                <p:nvPr/>
              </p:nvSpPr>
              <p:spPr bwMode="auto">
                <a:xfrm>
                  <a:off x="3782" y="2174"/>
                  <a:ext cx="6" cy="476"/>
                </a:xfrm>
                <a:prstGeom prst="rect">
                  <a:avLst/>
                </a:prstGeom>
                <a:solidFill>
                  <a:srgbClr val="5E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00" name="Rectangle 452"/>
                <p:cNvSpPr>
                  <a:spLocks noChangeArrowheads="1"/>
                </p:cNvSpPr>
                <p:nvPr/>
              </p:nvSpPr>
              <p:spPr bwMode="auto">
                <a:xfrm>
                  <a:off x="3788" y="2174"/>
                  <a:ext cx="6" cy="476"/>
                </a:xfrm>
                <a:prstGeom prst="rect">
                  <a:avLst/>
                </a:prstGeom>
                <a:solidFill>
                  <a:srgbClr val="5C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01" name="Rectangle 453"/>
                <p:cNvSpPr>
                  <a:spLocks noChangeArrowheads="1"/>
                </p:cNvSpPr>
                <p:nvPr/>
              </p:nvSpPr>
              <p:spPr bwMode="auto">
                <a:xfrm>
                  <a:off x="3794" y="2174"/>
                  <a:ext cx="6" cy="476"/>
                </a:xfrm>
                <a:prstGeom prst="rect">
                  <a:avLst/>
                </a:prstGeom>
                <a:solidFill>
                  <a:srgbClr val="5B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02" name="Rectangle 454"/>
                <p:cNvSpPr>
                  <a:spLocks noChangeArrowheads="1"/>
                </p:cNvSpPr>
                <p:nvPr/>
              </p:nvSpPr>
              <p:spPr bwMode="auto">
                <a:xfrm>
                  <a:off x="3800" y="2174"/>
                  <a:ext cx="6" cy="476"/>
                </a:xfrm>
                <a:prstGeom prst="rect">
                  <a:avLst/>
                </a:prstGeom>
                <a:solidFill>
                  <a:srgbClr val="59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03" name="Rectangle 455"/>
                <p:cNvSpPr>
                  <a:spLocks noChangeArrowheads="1"/>
                </p:cNvSpPr>
                <p:nvPr/>
              </p:nvSpPr>
              <p:spPr bwMode="auto">
                <a:xfrm>
                  <a:off x="3806" y="2174"/>
                  <a:ext cx="6" cy="476"/>
                </a:xfrm>
                <a:prstGeom prst="rect">
                  <a:avLst/>
                </a:prstGeom>
                <a:solidFill>
                  <a:srgbClr val="58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04" name="Rectangle 456"/>
                <p:cNvSpPr>
                  <a:spLocks noChangeArrowheads="1"/>
                </p:cNvSpPr>
                <p:nvPr/>
              </p:nvSpPr>
              <p:spPr bwMode="auto">
                <a:xfrm>
                  <a:off x="3812" y="2174"/>
                  <a:ext cx="6" cy="476"/>
                </a:xfrm>
                <a:prstGeom prst="rect">
                  <a:avLst/>
                </a:prstGeom>
                <a:solidFill>
                  <a:srgbClr val="57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05" name="Rectangle 457"/>
                <p:cNvSpPr>
                  <a:spLocks noChangeArrowheads="1"/>
                </p:cNvSpPr>
                <p:nvPr/>
              </p:nvSpPr>
              <p:spPr bwMode="auto">
                <a:xfrm>
                  <a:off x="3818" y="2174"/>
                  <a:ext cx="6" cy="476"/>
                </a:xfrm>
                <a:prstGeom prst="rect">
                  <a:avLst/>
                </a:prstGeom>
                <a:solidFill>
                  <a:srgbClr val="55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06" name="Rectangle 458"/>
                <p:cNvSpPr>
                  <a:spLocks noChangeArrowheads="1"/>
                </p:cNvSpPr>
                <p:nvPr/>
              </p:nvSpPr>
              <p:spPr bwMode="auto">
                <a:xfrm>
                  <a:off x="3824" y="2174"/>
                  <a:ext cx="6" cy="476"/>
                </a:xfrm>
                <a:prstGeom prst="rect">
                  <a:avLst/>
                </a:prstGeom>
                <a:solidFill>
                  <a:srgbClr val="54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07" name="Rectangle 459"/>
                <p:cNvSpPr>
                  <a:spLocks noChangeArrowheads="1"/>
                </p:cNvSpPr>
                <p:nvPr/>
              </p:nvSpPr>
              <p:spPr bwMode="auto">
                <a:xfrm>
                  <a:off x="3830" y="2174"/>
                  <a:ext cx="6" cy="476"/>
                </a:xfrm>
                <a:prstGeom prst="rect">
                  <a:avLst/>
                </a:prstGeom>
                <a:solidFill>
                  <a:srgbClr val="53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08" name="Rectangle 460"/>
                <p:cNvSpPr>
                  <a:spLocks noChangeArrowheads="1"/>
                </p:cNvSpPr>
                <p:nvPr/>
              </p:nvSpPr>
              <p:spPr bwMode="auto">
                <a:xfrm>
                  <a:off x="3836" y="2174"/>
                  <a:ext cx="6" cy="476"/>
                </a:xfrm>
                <a:prstGeom prst="rect">
                  <a:avLst/>
                </a:prstGeom>
                <a:solidFill>
                  <a:srgbClr val="52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09" name="Rectangle 461"/>
                <p:cNvSpPr>
                  <a:spLocks noChangeArrowheads="1"/>
                </p:cNvSpPr>
                <p:nvPr/>
              </p:nvSpPr>
              <p:spPr bwMode="auto">
                <a:xfrm>
                  <a:off x="3842" y="2174"/>
                  <a:ext cx="6" cy="476"/>
                </a:xfrm>
                <a:prstGeom prst="rect">
                  <a:avLst/>
                </a:prstGeom>
                <a:solidFill>
                  <a:srgbClr val="51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10" name="Rectangle 462"/>
                <p:cNvSpPr>
                  <a:spLocks noChangeArrowheads="1"/>
                </p:cNvSpPr>
                <p:nvPr/>
              </p:nvSpPr>
              <p:spPr bwMode="auto">
                <a:xfrm>
                  <a:off x="3848" y="2174"/>
                  <a:ext cx="6" cy="476"/>
                </a:xfrm>
                <a:prstGeom prst="rect">
                  <a:avLst/>
                </a:prstGeom>
                <a:solidFill>
                  <a:srgbClr val="51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11" name="Rectangle 463"/>
                <p:cNvSpPr>
                  <a:spLocks noChangeArrowheads="1"/>
                </p:cNvSpPr>
                <p:nvPr/>
              </p:nvSpPr>
              <p:spPr bwMode="auto">
                <a:xfrm>
                  <a:off x="3854" y="2174"/>
                  <a:ext cx="6" cy="476"/>
                </a:xfrm>
                <a:prstGeom prst="rect">
                  <a:avLst/>
                </a:prstGeom>
                <a:solidFill>
                  <a:srgbClr val="50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12" name="Rectangle 464"/>
                <p:cNvSpPr>
                  <a:spLocks noChangeArrowheads="1"/>
                </p:cNvSpPr>
                <p:nvPr/>
              </p:nvSpPr>
              <p:spPr bwMode="auto">
                <a:xfrm>
                  <a:off x="3860" y="2174"/>
                  <a:ext cx="6" cy="476"/>
                </a:xfrm>
                <a:prstGeom prst="rect">
                  <a:avLst/>
                </a:prstGeom>
                <a:solidFill>
                  <a:srgbClr val="4F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13" name="Rectangle 465"/>
                <p:cNvSpPr>
                  <a:spLocks noChangeArrowheads="1"/>
                </p:cNvSpPr>
                <p:nvPr/>
              </p:nvSpPr>
              <p:spPr bwMode="auto">
                <a:xfrm>
                  <a:off x="3866" y="2174"/>
                  <a:ext cx="6" cy="476"/>
                </a:xfrm>
                <a:prstGeom prst="rect">
                  <a:avLst/>
                </a:prstGeom>
                <a:solidFill>
                  <a:srgbClr val="4F0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714" name="Rectangle 466"/>
              <p:cNvSpPr>
                <a:spLocks noChangeArrowheads="1"/>
              </p:cNvSpPr>
              <p:nvPr/>
            </p:nvSpPr>
            <p:spPr bwMode="auto">
              <a:xfrm>
                <a:off x="3101" y="2174"/>
                <a:ext cx="772" cy="47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1715" name="Rectangle 467"/>
            <p:cNvSpPr>
              <a:spLocks noChangeArrowheads="1"/>
            </p:cNvSpPr>
            <p:nvPr/>
          </p:nvSpPr>
          <p:spPr bwMode="auto">
            <a:xfrm>
              <a:off x="3679" y="2390"/>
              <a:ext cx="3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16" name="Rectangle 468"/>
            <p:cNvSpPr>
              <a:spLocks noChangeArrowheads="1"/>
            </p:cNvSpPr>
            <p:nvPr/>
          </p:nvSpPr>
          <p:spPr bwMode="auto">
            <a:xfrm>
              <a:off x="3679" y="2383"/>
              <a:ext cx="3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FFFFFF"/>
                  </a:solidFill>
                </a:rPr>
                <a:t>CMU</a:t>
              </a:r>
              <a:endParaRPr lang="en-US" sz="2200" b="0">
                <a:latin typeface="Times New Roman" charset="0"/>
              </a:endParaRPr>
            </a:p>
          </p:txBody>
        </p:sp>
        <p:grpSp>
          <p:nvGrpSpPr>
            <p:cNvPr id="181717" name="Group 469"/>
            <p:cNvGrpSpPr>
              <a:grpSpLocks/>
            </p:cNvGrpSpPr>
            <p:nvPr/>
          </p:nvGrpSpPr>
          <p:grpSpPr bwMode="auto">
            <a:xfrm>
              <a:off x="3461" y="2742"/>
              <a:ext cx="772" cy="477"/>
              <a:chOff x="3103" y="2688"/>
              <a:chExt cx="772" cy="477"/>
            </a:xfrm>
          </p:grpSpPr>
          <p:grpSp>
            <p:nvGrpSpPr>
              <p:cNvPr id="181718" name="Group 470"/>
              <p:cNvGrpSpPr>
                <a:grpSpLocks/>
              </p:cNvGrpSpPr>
              <p:nvPr/>
            </p:nvGrpSpPr>
            <p:grpSpPr bwMode="auto">
              <a:xfrm>
                <a:off x="3103" y="2688"/>
                <a:ext cx="771" cy="476"/>
                <a:chOff x="3103" y="2688"/>
                <a:chExt cx="771" cy="476"/>
              </a:xfrm>
            </p:grpSpPr>
            <p:sp>
              <p:nvSpPr>
                <p:cNvPr id="181719" name="Rectangle 471"/>
                <p:cNvSpPr>
                  <a:spLocks noChangeArrowheads="1"/>
                </p:cNvSpPr>
                <p:nvPr/>
              </p:nvSpPr>
              <p:spPr bwMode="auto">
                <a:xfrm>
                  <a:off x="3103" y="2688"/>
                  <a:ext cx="6" cy="476"/>
                </a:xfrm>
                <a:prstGeom prst="rect">
                  <a:avLst/>
                </a:prstGeom>
                <a:solidFill>
                  <a:srgbClr val="5E0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20" name="Rectangle 472"/>
                <p:cNvSpPr>
                  <a:spLocks noChangeArrowheads="1"/>
                </p:cNvSpPr>
                <p:nvPr/>
              </p:nvSpPr>
              <p:spPr bwMode="auto">
                <a:xfrm>
                  <a:off x="3109" y="2688"/>
                  <a:ext cx="6" cy="476"/>
                </a:xfrm>
                <a:prstGeom prst="rect">
                  <a:avLst/>
                </a:prstGeom>
                <a:solidFill>
                  <a:srgbClr val="5E0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21" name="Rectangle 473"/>
                <p:cNvSpPr>
                  <a:spLocks noChangeArrowheads="1"/>
                </p:cNvSpPr>
                <p:nvPr/>
              </p:nvSpPr>
              <p:spPr bwMode="auto">
                <a:xfrm>
                  <a:off x="3115" y="2688"/>
                  <a:ext cx="6" cy="476"/>
                </a:xfrm>
                <a:prstGeom prst="rect">
                  <a:avLst/>
                </a:prstGeom>
                <a:solidFill>
                  <a:srgbClr val="5F00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22" name="Rectangle 474"/>
                <p:cNvSpPr>
                  <a:spLocks noChangeArrowheads="1"/>
                </p:cNvSpPr>
                <p:nvPr/>
              </p:nvSpPr>
              <p:spPr bwMode="auto">
                <a:xfrm>
                  <a:off x="3121" y="2688"/>
                  <a:ext cx="6" cy="476"/>
                </a:xfrm>
                <a:prstGeom prst="rect">
                  <a:avLst/>
                </a:prstGeom>
                <a:solidFill>
                  <a:srgbClr val="6000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23" name="Rectangle 475"/>
                <p:cNvSpPr>
                  <a:spLocks noChangeArrowheads="1"/>
                </p:cNvSpPr>
                <p:nvPr/>
              </p:nvSpPr>
              <p:spPr bwMode="auto">
                <a:xfrm>
                  <a:off x="3127" y="2688"/>
                  <a:ext cx="6" cy="476"/>
                </a:xfrm>
                <a:prstGeom prst="rect">
                  <a:avLst/>
                </a:prstGeom>
                <a:solidFill>
                  <a:srgbClr val="610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24" name="Rectangle 476"/>
                <p:cNvSpPr>
                  <a:spLocks noChangeArrowheads="1"/>
                </p:cNvSpPr>
                <p:nvPr/>
              </p:nvSpPr>
              <p:spPr bwMode="auto">
                <a:xfrm>
                  <a:off x="3133" y="2688"/>
                  <a:ext cx="6" cy="476"/>
                </a:xfrm>
                <a:prstGeom prst="rect">
                  <a:avLst/>
                </a:prstGeom>
                <a:solidFill>
                  <a:srgbClr val="6200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25" name="Rectangle 477"/>
                <p:cNvSpPr>
                  <a:spLocks noChangeArrowheads="1"/>
                </p:cNvSpPr>
                <p:nvPr/>
              </p:nvSpPr>
              <p:spPr bwMode="auto">
                <a:xfrm>
                  <a:off x="3139" y="2688"/>
                  <a:ext cx="6" cy="476"/>
                </a:xfrm>
                <a:prstGeom prst="rect">
                  <a:avLst/>
                </a:prstGeom>
                <a:solidFill>
                  <a:srgbClr val="630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26" name="Rectangle 478"/>
                <p:cNvSpPr>
                  <a:spLocks noChangeArrowheads="1"/>
                </p:cNvSpPr>
                <p:nvPr/>
              </p:nvSpPr>
              <p:spPr bwMode="auto">
                <a:xfrm>
                  <a:off x="3145" y="2688"/>
                  <a:ext cx="6" cy="476"/>
                </a:xfrm>
                <a:prstGeom prst="rect">
                  <a:avLst/>
                </a:prstGeom>
                <a:solidFill>
                  <a:srgbClr val="64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27" name="Rectangle 479"/>
                <p:cNvSpPr>
                  <a:spLocks noChangeArrowheads="1"/>
                </p:cNvSpPr>
                <p:nvPr/>
              </p:nvSpPr>
              <p:spPr bwMode="auto">
                <a:xfrm>
                  <a:off x="3151" y="2688"/>
                  <a:ext cx="6" cy="476"/>
                </a:xfrm>
                <a:prstGeom prst="rect">
                  <a:avLst/>
                </a:prstGeom>
                <a:solidFill>
                  <a:srgbClr val="660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28" name="Rectangle 480"/>
                <p:cNvSpPr>
                  <a:spLocks noChangeArrowheads="1"/>
                </p:cNvSpPr>
                <p:nvPr/>
              </p:nvSpPr>
              <p:spPr bwMode="auto">
                <a:xfrm>
                  <a:off x="3157" y="2688"/>
                  <a:ext cx="6" cy="476"/>
                </a:xfrm>
                <a:prstGeom prst="rect">
                  <a:avLst/>
                </a:prstGeom>
                <a:solidFill>
                  <a:srgbClr val="670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29" name="Rectangle 481"/>
                <p:cNvSpPr>
                  <a:spLocks noChangeArrowheads="1"/>
                </p:cNvSpPr>
                <p:nvPr/>
              </p:nvSpPr>
              <p:spPr bwMode="auto">
                <a:xfrm>
                  <a:off x="3163" y="2688"/>
                  <a:ext cx="6" cy="476"/>
                </a:xfrm>
                <a:prstGeom prst="rect">
                  <a:avLst/>
                </a:prstGeom>
                <a:solidFill>
                  <a:srgbClr val="690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30" name="Rectangle 482"/>
                <p:cNvSpPr>
                  <a:spLocks noChangeArrowheads="1"/>
                </p:cNvSpPr>
                <p:nvPr/>
              </p:nvSpPr>
              <p:spPr bwMode="auto">
                <a:xfrm>
                  <a:off x="3169" y="2688"/>
                  <a:ext cx="6" cy="476"/>
                </a:xfrm>
                <a:prstGeom prst="rect">
                  <a:avLst/>
                </a:prstGeom>
                <a:solidFill>
                  <a:srgbClr val="6A0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31" name="Rectangle 483"/>
                <p:cNvSpPr>
                  <a:spLocks noChangeArrowheads="1"/>
                </p:cNvSpPr>
                <p:nvPr/>
              </p:nvSpPr>
              <p:spPr bwMode="auto">
                <a:xfrm>
                  <a:off x="3175" y="2688"/>
                  <a:ext cx="6" cy="476"/>
                </a:xfrm>
                <a:prstGeom prst="rect">
                  <a:avLst/>
                </a:prstGeom>
                <a:solidFill>
                  <a:srgbClr val="6C00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32" name="Rectangle 484"/>
                <p:cNvSpPr>
                  <a:spLocks noChangeArrowheads="1"/>
                </p:cNvSpPr>
                <p:nvPr/>
              </p:nvSpPr>
              <p:spPr bwMode="auto">
                <a:xfrm>
                  <a:off x="3181" y="2688"/>
                  <a:ext cx="6" cy="476"/>
                </a:xfrm>
                <a:prstGeom prst="rect">
                  <a:avLst/>
                </a:prstGeom>
                <a:solidFill>
                  <a:srgbClr val="6E0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33" name="Rectangle 485"/>
                <p:cNvSpPr>
                  <a:spLocks noChangeArrowheads="1"/>
                </p:cNvSpPr>
                <p:nvPr/>
              </p:nvSpPr>
              <p:spPr bwMode="auto">
                <a:xfrm>
                  <a:off x="3187" y="2688"/>
                  <a:ext cx="6" cy="476"/>
                </a:xfrm>
                <a:prstGeom prst="rect">
                  <a:avLst/>
                </a:prstGeom>
                <a:solidFill>
                  <a:srgbClr val="7000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34" name="Rectangle 486"/>
                <p:cNvSpPr>
                  <a:spLocks noChangeArrowheads="1"/>
                </p:cNvSpPr>
                <p:nvPr/>
              </p:nvSpPr>
              <p:spPr bwMode="auto">
                <a:xfrm>
                  <a:off x="3193" y="2688"/>
                  <a:ext cx="6" cy="476"/>
                </a:xfrm>
                <a:prstGeom prst="rect">
                  <a:avLst/>
                </a:prstGeom>
                <a:solidFill>
                  <a:srgbClr val="7200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35" name="Rectangle 487"/>
                <p:cNvSpPr>
                  <a:spLocks noChangeArrowheads="1"/>
                </p:cNvSpPr>
                <p:nvPr/>
              </p:nvSpPr>
              <p:spPr bwMode="auto">
                <a:xfrm>
                  <a:off x="3199" y="2688"/>
                  <a:ext cx="6" cy="476"/>
                </a:xfrm>
                <a:prstGeom prst="rect">
                  <a:avLst/>
                </a:prstGeom>
                <a:solidFill>
                  <a:srgbClr val="7400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36" name="Rectangle 488"/>
                <p:cNvSpPr>
                  <a:spLocks noChangeArrowheads="1"/>
                </p:cNvSpPr>
                <p:nvPr/>
              </p:nvSpPr>
              <p:spPr bwMode="auto">
                <a:xfrm>
                  <a:off x="3205" y="2688"/>
                  <a:ext cx="6" cy="476"/>
                </a:xfrm>
                <a:prstGeom prst="rect">
                  <a:avLst/>
                </a:prstGeom>
                <a:solidFill>
                  <a:srgbClr val="7700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37" name="Rectangle 489"/>
                <p:cNvSpPr>
                  <a:spLocks noChangeArrowheads="1"/>
                </p:cNvSpPr>
                <p:nvPr/>
              </p:nvSpPr>
              <p:spPr bwMode="auto">
                <a:xfrm>
                  <a:off x="3211" y="2688"/>
                  <a:ext cx="6" cy="476"/>
                </a:xfrm>
                <a:prstGeom prst="rect">
                  <a:avLst/>
                </a:prstGeom>
                <a:solidFill>
                  <a:srgbClr val="7900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38" name="Rectangle 490"/>
                <p:cNvSpPr>
                  <a:spLocks noChangeArrowheads="1"/>
                </p:cNvSpPr>
                <p:nvPr/>
              </p:nvSpPr>
              <p:spPr bwMode="auto">
                <a:xfrm>
                  <a:off x="3217" y="2688"/>
                  <a:ext cx="6" cy="476"/>
                </a:xfrm>
                <a:prstGeom prst="rect">
                  <a:avLst/>
                </a:prstGeom>
                <a:solidFill>
                  <a:srgbClr val="7C00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39" name="Rectangle 491"/>
                <p:cNvSpPr>
                  <a:spLocks noChangeArrowheads="1"/>
                </p:cNvSpPr>
                <p:nvPr/>
              </p:nvSpPr>
              <p:spPr bwMode="auto">
                <a:xfrm>
                  <a:off x="3223" y="2688"/>
                  <a:ext cx="6" cy="476"/>
                </a:xfrm>
                <a:prstGeom prst="rect">
                  <a:avLst/>
                </a:prstGeom>
                <a:solidFill>
                  <a:srgbClr val="7E00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40" name="Rectangle 492"/>
                <p:cNvSpPr>
                  <a:spLocks noChangeArrowheads="1"/>
                </p:cNvSpPr>
                <p:nvPr/>
              </p:nvSpPr>
              <p:spPr bwMode="auto">
                <a:xfrm>
                  <a:off x="3229" y="2688"/>
                  <a:ext cx="7" cy="476"/>
                </a:xfrm>
                <a:prstGeom prst="rect">
                  <a:avLst/>
                </a:prstGeom>
                <a:solidFill>
                  <a:srgbClr val="8100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41" name="Rectangle 493"/>
                <p:cNvSpPr>
                  <a:spLocks noChangeArrowheads="1"/>
                </p:cNvSpPr>
                <p:nvPr/>
              </p:nvSpPr>
              <p:spPr bwMode="auto">
                <a:xfrm>
                  <a:off x="3236" y="2688"/>
                  <a:ext cx="6" cy="476"/>
                </a:xfrm>
                <a:prstGeom prst="rect">
                  <a:avLst/>
                </a:prstGeom>
                <a:solidFill>
                  <a:srgbClr val="840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42" name="Rectangle 494"/>
                <p:cNvSpPr>
                  <a:spLocks noChangeArrowheads="1"/>
                </p:cNvSpPr>
                <p:nvPr/>
              </p:nvSpPr>
              <p:spPr bwMode="auto">
                <a:xfrm>
                  <a:off x="3242" y="2688"/>
                  <a:ext cx="6" cy="476"/>
                </a:xfrm>
                <a:prstGeom prst="rect">
                  <a:avLst/>
                </a:prstGeom>
                <a:solidFill>
                  <a:srgbClr val="8700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43" name="Rectangle 495"/>
                <p:cNvSpPr>
                  <a:spLocks noChangeArrowheads="1"/>
                </p:cNvSpPr>
                <p:nvPr/>
              </p:nvSpPr>
              <p:spPr bwMode="auto">
                <a:xfrm>
                  <a:off x="3248" y="2688"/>
                  <a:ext cx="6" cy="476"/>
                </a:xfrm>
                <a:prstGeom prst="rect">
                  <a:avLst/>
                </a:prstGeom>
                <a:solidFill>
                  <a:srgbClr val="8A00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44" name="Rectangle 496"/>
                <p:cNvSpPr>
                  <a:spLocks noChangeArrowheads="1"/>
                </p:cNvSpPr>
                <p:nvPr/>
              </p:nvSpPr>
              <p:spPr bwMode="auto">
                <a:xfrm>
                  <a:off x="3254" y="2688"/>
                  <a:ext cx="6" cy="476"/>
                </a:xfrm>
                <a:prstGeom prst="rect">
                  <a:avLst/>
                </a:prstGeom>
                <a:solidFill>
                  <a:srgbClr val="8D00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45" name="Rectangle 497"/>
                <p:cNvSpPr>
                  <a:spLocks noChangeArrowheads="1"/>
                </p:cNvSpPr>
                <p:nvPr/>
              </p:nvSpPr>
              <p:spPr bwMode="auto">
                <a:xfrm>
                  <a:off x="3260" y="2688"/>
                  <a:ext cx="6" cy="476"/>
                </a:xfrm>
                <a:prstGeom prst="rect">
                  <a:avLst/>
                </a:prstGeom>
                <a:solidFill>
                  <a:srgbClr val="8F00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46" name="Rectangle 498"/>
                <p:cNvSpPr>
                  <a:spLocks noChangeArrowheads="1"/>
                </p:cNvSpPr>
                <p:nvPr/>
              </p:nvSpPr>
              <p:spPr bwMode="auto">
                <a:xfrm>
                  <a:off x="3266" y="2688"/>
                  <a:ext cx="6" cy="476"/>
                </a:xfrm>
                <a:prstGeom prst="rect">
                  <a:avLst/>
                </a:prstGeom>
                <a:solidFill>
                  <a:srgbClr val="9200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47" name="Rectangle 499"/>
                <p:cNvSpPr>
                  <a:spLocks noChangeArrowheads="1"/>
                </p:cNvSpPr>
                <p:nvPr/>
              </p:nvSpPr>
              <p:spPr bwMode="auto">
                <a:xfrm>
                  <a:off x="3272" y="2688"/>
                  <a:ext cx="6" cy="476"/>
                </a:xfrm>
                <a:prstGeom prst="rect">
                  <a:avLst/>
                </a:prstGeom>
                <a:solidFill>
                  <a:srgbClr val="9500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48" name="Rectangle 500"/>
                <p:cNvSpPr>
                  <a:spLocks noChangeArrowheads="1"/>
                </p:cNvSpPr>
                <p:nvPr/>
              </p:nvSpPr>
              <p:spPr bwMode="auto">
                <a:xfrm>
                  <a:off x="3278" y="2688"/>
                  <a:ext cx="6" cy="476"/>
                </a:xfrm>
                <a:prstGeom prst="rect">
                  <a:avLst/>
                </a:prstGeom>
                <a:solidFill>
                  <a:srgbClr val="98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49" name="Rectangle 501"/>
                <p:cNvSpPr>
                  <a:spLocks noChangeArrowheads="1"/>
                </p:cNvSpPr>
                <p:nvPr/>
              </p:nvSpPr>
              <p:spPr bwMode="auto">
                <a:xfrm>
                  <a:off x="3284" y="2688"/>
                  <a:ext cx="6" cy="476"/>
                </a:xfrm>
                <a:prstGeom prst="rect">
                  <a:avLst/>
                </a:prstGeom>
                <a:solidFill>
                  <a:srgbClr val="9B00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50" name="Rectangle 502"/>
                <p:cNvSpPr>
                  <a:spLocks noChangeArrowheads="1"/>
                </p:cNvSpPr>
                <p:nvPr/>
              </p:nvSpPr>
              <p:spPr bwMode="auto">
                <a:xfrm>
                  <a:off x="3290" y="2688"/>
                  <a:ext cx="6" cy="476"/>
                </a:xfrm>
                <a:prstGeom prst="rect">
                  <a:avLst/>
                </a:prstGeom>
                <a:solidFill>
                  <a:srgbClr val="9D00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51" name="Rectangle 503"/>
                <p:cNvSpPr>
                  <a:spLocks noChangeArrowheads="1"/>
                </p:cNvSpPr>
                <p:nvPr/>
              </p:nvSpPr>
              <p:spPr bwMode="auto">
                <a:xfrm>
                  <a:off x="3296" y="2688"/>
                  <a:ext cx="6" cy="476"/>
                </a:xfrm>
                <a:prstGeom prst="rect">
                  <a:avLst/>
                </a:prstGeom>
                <a:solidFill>
                  <a:srgbClr val="A00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52" name="Rectangle 504"/>
                <p:cNvSpPr>
                  <a:spLocks noChangeArrowheads="1"/>
                </p:cNvSpPr>
                <p:nvPr/>
              </p:nvSpPr>
              <p:spPr bwMode="auto">
                <a:xfrm>
                  <a:off x="3302" y="2688"/>
                  <a:ext cx="6" cy="476"/>
                </a:xfrm>
                <a:prstGeom prst="rect">
                  <a:avLst/>
                </a:prstGeom>
                <a:solidFill>
                  <a:srgbClr val="A30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53" name="Rectangle 505"/>
                <p:cNvSpPr>
                  <a:spLocks noChangeArrowheads="1"/>
                </p:cNvSpPr>
                <p:nvPr/>
              </p:nvSpPr>
              <p:spPr bwMode="auto">
                <a:xfrm>
                  <a:off x="3308" y="2688"/>
                  <a:ext cx="6" cy="476"/>
                </a:xfrm>
                <a:prstGeom prst="rect">
                  <a:avLst/>
                </a:prstGeom>
                <a:solidFill>
                  <a:srgbClr val="A5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54" name="Rectangle 506"/>
                <p:cNvSpPr>
                  <a:spLocks noChangeArrowheads="1"/>
                </p:cNvSpPr>
                <p:nvPr/>
              </p:nvSpPr>
              <p:spPr bwMode="auto">
                <a:xfrm>
                  <a:off x="3314" y="2688"/>
                  <a:ext cx="6" cy="476"/>
                </a:xfrm>
                <a:prstGeom prst="rect">
                  <a:avLst/>
                </a:prstGeom>
                <a:solidFill>
                  <a:srgbClr val="A800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55" name="Rectangle 507"/>
                <p:cNvSpPr>
                  <a:spLocks noChangeArrowheads="1"/>
                </p:cNvSpPr>
                <p:nvPr/>
              </p:nvSpPr>
              <p:spPr bwMode="auto">
                <a:xfrm>
                  <a:off x="3320" y="2688"/>
                  <a:ext cx="6" cy="476"/>
                </a:xfrm>
                <a:prstGeom prst="rect">
                  <a:avLst/>
                </a:prstGeom>
                <a:solidFill>
                  <a:srgbClr val="AA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56" name="Rectangle 508"/>
                <p:cNvSpPr>
                  <a:spLocks noChangeArrowheads="1"/>
                </p:cNvSpPr>
                <p:nvPr/>
              </p:nvSpPr>
              <p:spPr bwMode="auto">
                <a:xfrm>
                  <a:off x="3326" y="2688"/>
                  <a:ext cx="6" cy="476"/>
                </a:xfrm>
                <a:prstGeom prst="rect">
                  <a:avLst/>
                </a:prstGeom>
                <a:solidFill>
                  <a:srgbClr val="AD00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57" name="Rectangle 509"/>
                <p:cNvSpPr>
                  <a:spLocks noChangeArrowheads="1"/>
                </p:cNvSpPr>
                <p:nvPr/>
              </p:nvSpPr>
              <p:spPr bwMode="auto">
                <a:xfrm>
                  <a:off x="3332" y="2688"/>
                  <a:ext cx="6" cy="476"/>
                </a:xfrm>
                <a:prstGeom prst="rect">
                  <a:avLst/>
                </a:prstGeom>
                <a:solidFill>
                  <a:srgbClr val="AF0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58" name="Rectangle 510"/>
                <p:cNvSpPr>
                  <a:spLocks noChangeArrowheads="1"/>
                </p:cNvSpPr>
                <p:nvPr/>
              </p:nvSpPr>
              <p:spPr bwMode="auto">
                <a:xfrm>
                  <a:off x="3338" y="2688"/>
                  <a:ext cx="6" cy="476"/>
                </a:xfrm>
                <a:prstGeom prst="rect">
                  <a:avLst/>
                </a:prstGeom>
                <a:solidFill>
                  <a:srgbClr val="B10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59" name="Rectangle 511"/>
                <p:cNvSpPr>
                  <a:spLocks noChangeArrowheads="1"/>
                </p:cNvSpPr>
                <p:nvPr/>
              </p:nvSpPr>
              <p:spPr bwMode="auto">
                <a:xfrm>
                  <a:off x="3344" y="2688"/>
                  <a:ext cx="6" cy="476"/>
                </a:xfrm>
                <a:prstGeom prst="rect">
                  <a:avLst/>
                </a:prstGeom>
                <a:solidFill>
                  <a:srgbClr val="B30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0" name="Rectangle 512"/>
                <p:cNvSpPr>
                  <a:spLocks noChangeArrowheads="1"/>
                </p:cNvSpPr>
                <p:nvPr/>
              </p:nvSpPr>
              <p:spPr bwMode="auto">
                <a:xfrm>
                  <a:off x="3350" y="2688"/>
                  <a:ext cx="6" cy="476"/>
                </a:xfrm>
                <a:prstGeom prst="rect">
                  <a:avLst/>
                </a:prstGeom>
                <a:solidFill>
                  <a:srgbClr val="B500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1" name="Rectangle 513"/>
                <p:cNvSpPr>
                  <a:spLocks noChangeArrowheads="1"/>
                </p:cNvSpPr>
                <p:nvPr/>
              </p:nvSpPr>
              <p:spPr bwMode="auto">
                <a:xfrm>
                  <a:off x="3356" y="2688"/>
                  <a:ext cx="6" cy="476"/>
                </a:xfrm>
                <a:prstGeom prst="rect">
                  <a:avLst/>
                </a:prstGeom>
                <a:solidFill>
                  <a:srgbClr val="B700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2" name="Rectangle 514"/>
                <p:cNvSpPr>
                  <a:spLocks noChangeArrowheads="1"/>
                </p:cNvSpPr>
                <p:nvPr/>
              </p:nvSpPr>
              <p:spPr bwMode="auto">
                <a:xfrm>
                  <a:off x="3362" y="2688"/>
                  <a:ext cx="6" cy="476"/>
                </a:xfrm>
                <a:prstGeom prst="rect">
                  <a:avLst/>
                </a:prstGeom>
                <a:solidFill>
                  <a:srgbClr val="B90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3" name="Rectangle 515"/>
                <p:cNvSpPr>
                  <a:spLocks noChangeArrowheads="1"/>
                </p:cNvSpPr>
                <p:nvPr/>
              </p:nvSpPr>
              <p:spPr bwMode="auto">
                <a:xfrm>
                  <a:off x="3368" y="2688"/>
                  <a:ext cx="6" cy="476"/>
                </a:xfrm>
                <a:prstGeom prst="rect">
                  <a:avLst/>
                </a:prstGeom>
                <a:solidFill>
                  <a:srgbClr val="BA00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4" name="Rectangle 516"/>
                <p:cNvSpPr>
                  <a:spLocks noChangeArrowheads="1"/>
                </p:cNvSpPr>
                <p:nvPr/>
              </p:nvSpPr>
              <p:spPr bwMode="auto">
                <a:xfrm>
                  <a:off x="3374" y="2688"/>
                  <a:ext cx="6" cy="476"/>
                </a:xfrm>
                <a:prstGeom prst="rect">
                  <a:avLst/>
                </a:prstGeom>
                <a:solidFill>
                  <a:srgbClr val="BC00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5" name="Rectangle 517"/>
                <p:cNvSpPr>
                  <a:spLocks noChangeArrowheads="1"/>
                </p:cNvSpPr>
                <p:nvPr/>
              </p:nvSpPr>
              <p:spPr bwMode="auto">
                <a:xfrm>
                  <a:off x="3380" y="2688"/>
                  <a:ext cx="6" cy="476"/>
                </a:xfrm>
                <a:prstGeom prst="rect">
                  <a:avLst/>
                </a:prstGeom>
                <a:solidFill>
                  <a:srgbClr val="BD00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6" name="Rectangle 518"/>
                <p:cNvSpPr>
                  <a:spLocks noChangeArrowheads="1"/>
                </p:cNvSpPr>
                <p:nvPr/>
              </p:nvSpPr>
              <p:spPr bwMode="auto">
                <a:xfrm>
                  <a:off x="3386" y="2688"/>
                  <a:ext cx="6" cy="476"/>
                </a:xfrm>
                <a:prstGeom prst="rect">
                  <a:avLst/>
                </a:prstGeom>
                <a:solidFill>
                  <a:srgbClr val="BF00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7" name="Rectangle 519"/>
                <p:cNvSpPr>
                  <a:spLocks noChangeArrowheads="1"/>
                </p:cNvSpPr>
                <p:nvPr/>
              </p:nvSpPr>
              <p:spPr bwMode="auto">
                <a:xfrm>
                  <a:off x="3392" y="2688"/>
                  <a:ext cx="6" cy="476"/>
                </a:xfrm>
                <a:prstGeom prst="rect">
                  <a:avLst/>
                </a:prstGeom>
                <a:solidFill>
                  <a:srgbClr val="C000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8" name="Rectangle 520"/>
                <p:cNvSpPr>
                  <a:spLocks noChangeArrowheads="1"/>
                </p:cNvSpPr>
                <p:nvPr/>
              </p:nvSpPr>
              <p:spPr bwMode="auto">
                <a:xfrm>
                  <a:off x="3398" y="2688"/>
                  <a:ext cx="6" cy="476"/>
                </a:xfrm>
                <a:prstGeom prst="rect">
                  <a:avLst/>
                </a:prstGeom>
                <a:solidFill>
                  <a:srgbClr val="C200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9" name="Rectangle 521"/>
                <p:cNvSpPr>
                  <a:spLocks noChangeArrowheads="1"/>
                </p:cNvSpPr>
                <p:nvPr/>
              </p:nvSpPr>
              <p:spPr bwMode="auto">
                <a:xfrm>
                  <a:off x="3404" y="2688"/>
                  <a:ext cx="6" cy="476"/>
                </a:xfrm>
                <a:prstGeom prst="rect">
                  <a:avLst/>
                </a:prstGeom>
                <a:solidFill>
                  <a:srgbClr val="C30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0" name="Rectangle 522"/>
                <p:cNvSpPr>
                  <a:spLocks noChangeArrowheads="1"/>
                </p:cNvSpPr>
                <p:nvPr/>
              </p:nvSpPr>
              <p:spPr bwMode="auto">
                <a:xfrm>
                  <a:off x="3410" y="2688"/>
                  <a:ext cx="6" cy="476"/>
                </a:xfrm>
                <a:prstGeom prst="rect">
                  <a:avLst/>
                </a:prstGeom>
                <a:solidFill>
                  <a:srgbClr val="C400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1" name="Rectangle 523"/>
                <p:cNvSpPr>
                  <a:spLocks noChangeArrowheads="1"/>
                </p:cNvSpPr>
                <p:nvPr/>
              </p:nvSpPr>
              <p:spPr bwMode="auto">
                <a:xfrm>
                  <a:off x="3416" y="2688"/>
                  <a:ext cx="6" cy="476"/>
                </a:xfrm>
                <a:prstGeom prst="rect">
                  <a:avLst/>
                </a:prstGeom>
                <a:solidFill>
                  <a:srgbClr val="C50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2" name="Rectangle 524"/>
                <p:cNvSpPr>
                  <a:spLocks noChangeArrowheads="1"/>
                </p:cNvSpPr>
                <p:nvPr/>
              </p:nvSpPr>
              <p:spPr bwMode="auto">
                <a:xfrm>
                  <a:off x="3422" y="2688"/>
                  <a:ext cx="6" cy="476"/>
                </a:xfrm>
                <a:prstGeom prst="rect">
                  <a:avLst/>
                </a:prstGeom>
                <a:solidFill>
                  <a:srgbClr val="C60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3" name="Rectangle 525"/>
                <p:cNvSpPr>
                  <a:spLocks noChangeArrowheads="1"/>
                </p:cNvSpPr>
                <p:nvPr/>
              </p:nvSpPr>
              <p:spPr bwMode="auto">
                <a:xfrm>
                  <a:off x="3428" y="2688"/>
                  <a:ext cx="6" cy="476"/>
                </a:xfrm>
                <a:prstGeom prst="rect">
                  <a:avLst/>
                </a:prstGeom>
                <a:solidFill>
                  <a:srgbClr val="C700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4" name="Rectangle 526"/>
                <p:cNvSpPr>
                  <a:spLocks noChangeArrowheads="1"/>
                </p:cNvSpPr>
                <p:nvPr/>
              </p:nvSpPr>
              <p:spPr bwMode="auto">
                <a:xfrm>
                  <a:off x="3434" y="2688"/>
                  <a:ext cx="6" cy="476"/>
                </a:xfrm>
                <a:prstGeom prst="rect">
                  <a:avLst/>
                </a:prstGeom>
                <a:solidFill>
                  <a:srgbClr val="C700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5" name="Rectangle 527"/>
                <p:cNvSpPr>
                  <a:spLocks noChangeArrowheads="1"/>
                </p:cNvSpPr>
                <p:nvPr/>
              </p:nvSpPr>
              <p:spPr bwMode="auto">
                <a:xfrm>
                  <a:off x="3440" y="2688"/>
                  <a:ext cx="6" cy="476"/>
                </a:xfrm>
                <a:prstGeom prst="rect">
                  <a:avLst/>
                </a:prstGeom>
                <a:solidFill>
                  <a:srgbClr val="C800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6" name="Rectangle 528"/>
                <p:cNvSpPr>
                  <a:spLocks noChangeArrowheads="1"/>
                </p:cNvSpPr>
                <p:nvPr/>
              </p:nvSpPr>
              <p:spPr bwMode="auto">
                <a:xfrm>
                  <a:off x="3446" y="2688"/>
                  <a:ext cx="6" cy="476"/>
                </a:xfrm>
                <a:prstGeom prst="rect">
                  <a:avLst/>
                </a:prstGeom>
                <a:solidFill>
                  <a:srgbClr val="C900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7" name="Rectangle 529"/>
                <p:cNvSpPr>
                  <a:spLocks noChangeArrowheads="1"/>
                </p:cNvSpPr>
                <p:nvPr/>
              </p:nvSpPr>
              <p:spPr bwMode="auto">
                <a:xfrm>
                  <a:off x="3452" y="2688"/>
                  <a:ext cx="6" cy="476"/>
                </a:xfrm>
                <a:prstGeom prst="rect">
                  <a:avLst/>
                </a:prstGeom>
                <a:solidFill>
                  <a:srgbClr val="C900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8" name="Rectangle 530"/>
                <p:cNvSpPr>
                  <a:spLocks noChangeArrowheads="1"/>
                </p:cNvSpPr>
                <p:nvPr/>
              </p:nvSpPr>
              <p:spPr bwMode="auto">
                <a:xfrm>
                  <a:off x="3458" y="2688"/>
                  <a:ext cx="6" cy="476"/>
                </a:xfrm>
                <a:prstGeom prst="rect">
                  <a:avLst/>
                </a:prstGeom>
                <a:solidFill>
                  <a:srgbClr val="CA00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9" name="Rectangle 531"/>
                <p:cNvSpPr>
                  <a:spLocks noChangeArrowheads="1"/>
                </p:cNvSpPr>
                <p:nvPr/>
              </p:nvSpPr>
              <p:spPr bwMode="auto">
                <a:xfrm>
                  <a:off x="3464" y="2688"/>
                  <a:ext cx="6" cy="476"/>
                </a:xfrm>
                <a:prstGeom prst="rect">
                  <a:avLst/>
                </a:prstGeom>
                <a:solidFill>
                  <a:srgbClr val="CA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80" name="Rectangle 532"/>
                <p:cNvSpPr>
                  <a:spLocks noChangeArrowheads="1"/>
                </p:cNvSpPr>
                <p:nvPr/>
              </p:nvSpPr>
              <p:spPr bwMode="auto">
                <a:xfrm>
                  <a:off x="3470" y="2688"/>
                  <a:ext cx="6" cy="476"/>
                </a:xfrm>
                <a:prstGeom prst="rect">
                  <a:avLst/>
                </a:prstGeom>
                <a:solidFill>
                  <a:srgbClr val="CB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81" name="Rectangle 533"/>
                <p:cNvSpPr>
                  <a:spLocks noChangeArrowheads="1"/>
                </p:cNvSpPr>
                <p:nvPr/>
              </p:nvSpPr>
              <p:spPr bwMode="auto">
                <a:xfrm>
                  <a:off x="3476" y="2688"/>
                  <a:ext cx="6" cy="476"/>
                </a:xfrm>
                <a:prstGeom prst="rect">
                  <a:avLst/>
                </a:prstGeom>
                <a:solidFill>
                  <a:srgbClr val="CB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82" name="Rectangle 534"/>
                <p:cNvSpPr>
                  <a:spLocks noChangeArrowheads="1"/>
                </p:cNvSpPr>
                <p:nvPr/>
              </p:nvSpPr>
              <p:spPr bwMode="auto">
                <a:xfrm>
                  <a:off x="3482" y="2688"/>
                  <a:ext cx="6" cy="476"/>
                </a:xfrm>
                <a:prstGeom prst="rect">
                  <a:avLst/>
                </a:prstGeom>
                <a:solidFill>
                  <a:srgbClr val="CB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83" name="Rectangle 535"/>
                <p:cNvSpPr>
                  <a:spLocks noChangeArrowheads="1"/>
                </p:cNvSpPr>
                <p:nvPr/>
              </p:nvSpPr>
              <p:spPr bwMode="auto">
                <a:xfrm>
                  <a:off x="3488" y="2688"/>
                  <a:ext cx="7" cy="476"/>
                </a:xfrm>
                <a:prstGeom prst="rect">
                  <a:avLst/>
                </a:prstGeom>
                <a:solidFill>
                  <a:srgbClr val="CB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84" name="Rectangle 536"/>
                <p:cNvSpPr>
                  <a:spLocks noChangeArrowheads="1"/>
                </p:cNvSpPr>
                <p:nvPr/>
              </p:nvSpPr>
              <p:spPr bwMode="auto">
                <a:xfrm>
                  <a:off x="3495" y="2688"/>
                  <a:ext cx="6" cy="476"/>
                </a:xfrm>
                <a:prstGeom prst="rect">
                  <a:avLst/>
                </a:prstGeom>
                <a:solidFill>
                  <a:srgbClr val="CB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85" name="Rectangle 537"/>
                <p:cNvSpPr>
                  <a:spLocks noChangeArrowheads="1"/>
                </p:cNvSpPr>
                <p:nvPr/>
              </p:nvSpPr>
              <p:spPr bwMode="auto">
                <a:xfrm>
                  <a:off x="3501" y="2688"/>
                  <a:ext cx="6" cy="476"/>
                </a:xfrm>
                <a:prstGeom prst="rect">
                  <a:avLst/>
                </a:prstGeom>
                <a:solidFill>
                  <a:srgbClr val="CB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86" name="Rectangle 538"/>
                <p:cNvSpPr>
                  <a:spLocks noChangeArrowheads="1"/>
                </p:cNvSpPr>
                <p:nvPr/>
              </p:nvSpPr>
              <p:spPr bwMode="auto">
                <a:xfrm>
                  <a:off x="3507" y="2688"/>
                  <a:ext cx="6" cy="476"/>
                </a:xfrm>
                <a:prstGeom prst="rect">
                  <a:avLst/>
                </a:prstGeom>
                <a:solidFill>
                  <a:srgbClr val="CA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87" name="Rectangle 539"/>
                <p:cNvSpPr>
                  <a:spLocks noChangeArrowheads="1"/>
                </p:cNvSpPr>
                <p:nvPr/>
              </p:nvSpPr>
              <p:spPr bwMode="auto">
                <a:xfrm>
                  <a:off x="3513" y="2688"/>
                  <a:ext cx="6" cy="476"/>
                </a:xfrm>
                <a:prstGeom prst="rect">
                  <a:avLst/>
                </a:prstGeom>
                <a:solidFill>
                  <a:srgbClr val="CA00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88" name="Rectangle 540"/>
                <p:cNvSpPr>
                  <a:spLocks noChangeArrowheads="1"/>
                </p:cNvSpPr>
                <p:nvPr/>
              </p:nvSpPr>
              <p:spPr bwMode="auto">
                <a:xfrm>
                  <a:off x="3519" y="2688"/>
                  <a:ext cx="6" cy="476"/>
                </a:xfrm>
                <a:prstGeom prst="rect">
                  <a:avLst/>
                </a:prstGeom>
                <a:solidFill>
                  <a:srgbClr val="C900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89" name="Rectangle 541"/>
                <p:cNvSpPr>
                  <a:spLocks noChangeArrowheads="1"/>
                </p:cNvSpPr>
                <p:nvPr/>
              </p:nvSpPr>
              <p:spPr bwMode="auto">
                <a:xfrm>
                  <a:off x="3525" y="2688"/>
                  <a:ext cx="6" cy="476"/>
                </a:xfrm>
                <a:prstGeom prst="rect">
                  <a:avLst/>
                </a:prstGeom>
                <a:solidFill>
                  <a:srgbClr val="C900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90" name="Rectangle 542"/>
                <p:cNvSpPr>
                  <a:spLocks noChangeArrowheads="1"/>
                </p:cNvSpPr>
                <p:nvPr/>
              </p:nvSpPr>
              <p:spPr bwMode="auto">
                <a:xfrm>
                  <a:off x="3531" y="2688"/>
                  <a:ext cx="6" cy="476"/>
                </a:xfrm>
                <a:prstGeom prst="rect">
                  <a:avLst/>
                </a:prstGeom>
                <a:solidFill>
                  <a:srgbClr val="C800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91" name="Rectangle 543"/>
                <p:cNvSpPr>
                  <a:spLocks noChangeArrowheads="1"/>
                </p:cNvSpPr>
                <p:nvPr/>
              </p:nvSpPr>
              <p:spPr bwMode="auto">
                <a:xfrm>
                  <a:off x="3537" y="2688"/>
                  <a:ext cx="6" cy="476"/>
                </a:xfrm>
                <a:prstGeom prst="rect">
                  <a:avLst/>
                </a:prstGeom>
                <a:solidFill>
                  <a:srgbClr val="C700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92" name="Rectangle 544"/>
                <p:cNvSpPr>
                  <a:spLocks noChangeArrowheads="1"/>
                </p:cNvSpPr>
                <p:nvPr/>
              </p:nvSpPr>
              <p:spPr bwMode="auto">
                <a:xfrm>
                  <a:off x="3543" y="2688"/>
                  <a:ext cx="6" cy="476"/>
                </a:xfrm>
                <a:prstGeom prst="rect">
                  <a:avLst/>
                </a:prstGeom>
                <a:solidFill>
                  <a:srgbClr val="C700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93" name="Rectangle 545"/>
                <p:cNvSpPr>
                  <a:spLocks noChangeArrowheads="1"/>
                </p:cNvSpPr>
                <p:nvPr/>
              </p:nvSpPr>
              <p:spPr bwMode="auto">
                <a:xfrm>
                  <a:off x="3549" y="2688"/>
                  <a:ext cx="6" cy="476"/>
                </a:xfrm>
                <a:prstGeom prst="rect">
                  <a:avLst/>
                </a:prstGeom>
                <a:solidFill>
                  <a:srgbClr val="C60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94" name="Rectangle 546"/>
                <p:cNvSpPr>
                  <a:spLocks noChangeArrowheads="1"/>
                </p:cNvSpPr>
                <p:nvPr/>
              </p:nvSpPr>
              <p:spPr bwMode="auto">
                <a:xfrm>
                  <a:off x="3555" y="2688"/>
                  <a:ext cx="6" cy="476"/>
                </a:xfrm>
                <a:prstGeom prst="rect">
                  <a:avLst/>
                </a:prstGeom>
                <a:solidFill>
                  <a:srgbClr val="C50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95" name="Rectangle 547"/>
                <p:cNvSpPr>
                  <a:spLocks noChangeArrowheads="1"/>
                </p:cNvSpPr>
                <p:nvPr/>
              </p:nvSpPr>
              <p:spPr bwMode="auto">
                <a:xfrm>
                  <a:off x="3561" y="2688"/>
                  <a:ext cx="6" cy="476"/>
                </a:xfrm>
                <a:prstGeom prst="rect">
                  <a:avLst/>
                </a:prstGeom>
                <a:solidFill>
                  <a:srgbClr val="C400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96" name="Rectangle 548"/>
                <p:cNvSpPr>
                  <a:spLocks noChangeArrowheads="1"/>
                </p:cNvSpPr>
                <p:nvPr/>
              </p:nvSpPr>
              <p:spPr bwMode="auto">
                <a:xfrm>
                  <a:off x="3567" y="2688"/>
                  <a:ext cx="6" cy="476"/>
                </a:xfrm>
                <a:prstGeom prst="rect">
                  <a:avLst/>
                </a:prstGeom>
                <a:solidFill>
                  <a:srgbClr val="C30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97" name="Rectangle 549"/>
                <p:cNvSpPr>
                  <a:spLocks noChangeArrowheads="1"/>
                </p:cNvSpPr>
                <p:nvPr/>
              </p:nvSpPr>
              <p:spPr bwMode="auto">
                <a:xfrm>
                  <a:off x="3573" y="2688"/>
                  <a:ext cx="6" cy="476"/>
                </a:xfrm>
                <a:prstGeom prst="rect">
                  <a:avLst/>
                </a:prstGeom>
                <a:solidFill>
                  <a:srgbClr val="C200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98" name="Rectangle 550"/>
                <p:cNvSpPr>
                  <a:spLocks noChangeArrowheads="1"/>
                </p:cNvSpPr>
                <p:nvPr/>
              </p:nvSpPr>
              <p:spPr bwMode="auto">
                <a:xfrm>
                  <a:off x="3579" y="2688"/>
                  <a:ext cx="6" cy="476"/>
                </a:xfrm>
                <a:prstGeom prst="rect">
                  <a:avLst/>
                </a:prstGeom>
                <a:solidFill>
                  <a:srgbClr val="C000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99" name="Rectangle 551"/>
                <p:cNvSpPr>
                  <a:spLocks noChangeArrowheads="1"/>
                </p:cNvSpPr>
                <p:nvPr/>
              </p:nvSpPr>
              <p:spPr bwMode="auto">
                <a:xfrm>
                  <a:off x="3585" y="2688"/>
                  <a:ext cx="6" cy="476"/>
                </a:xfrm>
                <a:prstGeom prst="rect">
                  <a:avLst/>
                </a:prstGeom>
                <a:solidFill>
                  <a:srgbClr val="BF00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00" name="Rectangle 552"/>
                <p:cNvSpPr>
                  <a:spLocks noChangeArrowheads="1"/>
                </p:cNvSpPr>
                <p:nvPr/>
              </p:nvSpPr>
              <p:spPr bwMode="auto">
                <a:xfrm>
                  <a:off x="3591" y="2688"/>
                  <a:ext cx="6" cy="476"/>
                </a:xfrm>
                <a:prstGeom prst="rect">
                  <a:avLst/>
                </a:prstGeom>
                <a:solidFill>
                  <a:srgbClr val="BD00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01" name="Rectangle 553"/>
                <p:cNvSpPr>
                  <a:spLocks noChangeArrowheads="1"/>
                </p:cNvSpPr>
                <p:nvPr/>
              </p:nvSpPr>
              <p:spPr bwMode="auto">
                <a:xfrm>
                  <a:off x="3597" y="2688"/>
                  <a:ext cx="6" cy="476"/>
                </a:xfrm>
                <a:prstGeom prst="rect">
                  <a:avLst/>
                </a:prstGeom>
                <a:solidFill>
                  <a:srgbClr val="BC00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02" name="Rectangle 554"/>
                <p:cNvSpPr>
                  <a:spLocks noChangeArrowheads="1"/>
                </p:cNvSpPr>
                <p:nvPr/>
              </p:nvSpPr>
              <p:spPr bwMode="auto">
                <a:xfrm>
                  <a:off x="3603" y="2688"/>
                  <a:ext cx="6" cy="476"/>
                </a:xfrm>
                <a:prstGeom prst="rect">
                  <a:avLst/>
                </a:prstGeom>
                <a:solidFill>
                  <a:srgbClr val="BA00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03" name="Rectangle 555"/>
                <p:cNvSpPr>
                  <a:spLocks noChangeArrowheads="1"/>
                </p:cNvSpPr>
                <p:nvPr/>
              </p:nvSpPr>
              <p:spPr bwMode="auto">
                <a:xfrm>
                  <a:off x="3609" y="2688"/>
                  <a:ext cx="6" cy="476"/>
                </a:xfrm>
                <a:prstGeom prst="rect">
                  <a:avLst/>
                </a:prstGeom>
                <a:solidFill>
                  <a:srgbClr val="B90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04" name="Rectangle 556"/>
                <p:cNvSpPr>
                  <a:spLocks noChangeArrowheads="1"/>
                </p:cNvSpPr>
                <p:nvPr/>
              </p:nvSpPr>
              <p:spPr bwMode="auto">
                <a:xfrm>
                  <a:off x="3615" y="2688"/>
                  <a:ext cx="6" cy="476"/>
                </a:xfrm>
                <a:prstGeom prst="rect">
                  <a:avLst/>
                </a:prstGeom>
                <a:solidFill>
                  <a:srgbClr val="B700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05" name="Rectangle 557"/>
                <p:cNvSpPr>
                  <a:spLocks noChangeArrowheads="1"/>
                </p:cNvSpPr>
                <p:nvPr/>
              </p:nvSpPr>
              <p:spPr bwMode="auto">
                <a:xfrm>
                  <a:off x="3621" y="2688"/>
                  <a:ext cx="6" cy="476"/>
                </a:xfrm>
                <a:prstGeom prst="rect">
                  <a:avLst/>
                </a:prstGeom>
                <a:solidFill>
                  <a:srgbClr val="B500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06" name="Rectangle 558"/>
                <p:cNvSpPr>
                  <a:spLocks noChangeArrowheads="1"/>
                </p:cNvSpPr>
                <p:nvPr/>
              </p:nvSpPr>
              <p:spPr bwMode="auto">
                <a:xfrm>
                  <a:off x="3627" y="2688"/>
                  <a:ext cx="6" cy="476"/>
                </a:xfrm>
                <a:prstGeom prst="rect">
                  <a:avLst/>
                </a:prstGeom>
                <a:solidFill>
                  <a:srgbClr val="B30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07" name="Rectangle 559"/>
                <p:cNvSpPr>
                  <a:spLocks noChangeArrowheads="1"/>
                </p:cNvSpPr>
                <p:nvPr/>
              </p:nvSpPr>
              <p:spPr bwMode="auto">
                <a:xfrm>
                  <a:off x="3633" y="2688"/>
                  <a:ext cx="6" cy="476"/>
                </a:xfrm>
                <a:prstGeom prst="rect">
                  <a:avLst/>
                </a:prstGeom>
                <a:solidFill>
                  <a:srgbClr val="B10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08" name="Rectangle 560"/>
                <p:cNvSpPr>
                  <a:spLocks noChangeArrowheads="1"/>
                </p:cNvSpPr>
                <p:nvPr/>
              </p:nvSpPr>
              <p:spPr bwMode="auto">
                <a:xfrm>
                  <a:off x="3639" y="2688"/>
                  <a:ext cx="6" cy="476"/>
                </a:xfrm>
                <a:prstGeom prst="rect">
                  <a:avLst/>
                </a:prstGeom>
                <a:solidFill>
                  <a:srgbClr val="AF0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09" name="Rectangle 561"/>
                <p:cNvSpPr>
                  <a:spLocks noChangeArrowheads="1"/>
                </p:cNvSpPr>
                <p:nvPr/>
              </p:nvSpPr>
              <p:spPr bwMode="auto">
                <a:xfrm>
                  <a:off x="3645" y="2688"/>
                  <a:ext cx="6" cy="476"/>
                </a:xfrm>
                <a:prstGeom prst="rect">
                  <a:avLst/>
                </a:prstGeom>
                <a:solidFill>
                  <a:srgbClr val="AD00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10" name="Rectangle 562"/>
                <p:cNvSpPr>
                  <a:spLocks noChangeArrowheads="1"/>
                </p:cNvSpPr>
                <p:nvPr/>
              </p:nvSpPr>
              <p:spPr bwMode="auto">
                <a:xfrm>
                  <a:off x="3651" y="2688"/>
                  <a:ext cx="6" cy="476"/>
                </a:xfrm>
                <a:prstGeom prst="rect">
                  <a:avLst/>
                </a:prstGeom>
                <a:solidFill>
                  <a:srgbClr val="AA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11" name="Rectangle 563"/>
                <p:cNvSpPr>
                  <a:spLocks noChangeArrowheads="1"/>
                </p:cNvSpPr>
                <p:nvPr/>
              </p:nvSpPr>
              <p:spPr bwMode="auto">
                <a:xfrm>
                  <a:off x="3657" y="2688"/>
                  <a:ext cx="6" cy="476"/>
                </a:xfrm>
                <a:prstGeom prst="rect">
                  <a:avLst/>
                </a:prstGeom>
                <a:solidFill>
                  <a:srgbClr val="A800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12" name="Rectangle 564"/>
                <p:cNvSpPr>
                  <a:spLocks noChangeArrowheads="1"/>
                </p:cNvSpPr>
                <p:nvPr/>
              </p:nvSpPr>
              <p:spPr bwMode="auto">
                <a:xfrm>
                  <a:off x="3663" y="2688"/>
                  <a:ext cx="6" cy="476"/>
                </a:xfrm>
                <a:prstGeom prst="rect">
                  <a:avLst/>
                </a:prstGeom>
                <a:solidFill>
                  <a:srgbClr val="A5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13" name="Rectangle 565"/>
                <p:cNvSpPr>
                  <a:spLocks noChangeArrowheads="1"/>
                </p:cNvSpPr>
                <p:nvPr/>
              </p:nvSpPr>
              <p:spPr bwMode="auto">
                <a:xfrm>
                  <a:off x="3669" y="2688"/>
                  <a:ext cx="6" cy="476"/>
                </a:xfrm>
                <a:prstGeom prst="rect">
                  <a:avLst/>
                </a:prstGeom>
                <a:solidFill>
                  <a:srgbClr val="A30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14" name="Rectangle 566"/>
                <p:cNvSpPr>
                  <a:spLocks noChangeArrowheads="1"/>
                </p:cNvSpPr>
                <p:nvPr/>
              </p:nvSpPr>
              <p:spPr bwMode="auto">
                <a:xfrm>
                  <a:off x="3675" y="2688"/>
                  <a:ext cx="6" cy="476"/>
                </a:xfrm>
                <a:prstGeom prst="rect">
                  <a:avLst/>
                </a:prstGeom>
                <a:solidFill>
                  <a:srgbClr val="A00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15" name="Rectangle 567"/>
                <p:cNvSpPr>
                  <a:spLocks noChangeArrowheads="1"/>
                </p:cNvSpPr>
                <p:nvPr/>
              </p:nvSpPr>
              <p:spPr bwMode="auto">
                <a:xfrm>
                  <a:off x="3681" y="2688"/>
                  <a:ext cx="6" cy="476"/>
                </a:xfrm>
                <a:prstGeom prst="rect">
                  <a:avLst/>
                </a:prstGeom>
                <a:solidFill>
                  <a:srgbClr val="9D00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16" name="Rectangle 568"/>
                <p:cNvSpPr>
                  <a:spLocks noChangeArrowheads="1"/>
                </p:cNvSpPr>
                <p:nvPr/>
              </p:nvSpPr>
              <p:spPr bwMode="auto">
                <a:xfrm>
                  <a:off x="3687" y="2688"/>
                  <a:ext cx="6" cy="476"/>
                </a:xfrm>
                <a:prstGeom prst="rect">
                  <a:avLst/>
                </a:prstGeom>
                <a:solidFill>
                  <a:srgbClr val="9B00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17" name="Rectangle 569"/>
                <p:cNvSpPr>
                  <a:spLocks noChangeArrowheads="1"/>
                </p:cNvSpPr>
                <p:nvPr/>
              </p:nvSpPr>
              <p:spPr bwMode="auto">
                <a:xfrm>
                  <a:off x="3693" y="2688"/>
                  <a:ext cx="6" cy="476"/>
                </a:xfrm>
                <a:prstGeom prst="rect">
                  <a:avLst/>
                </a:prstGeom>
                <a:solidFill>
                  <a:srgbClr val="98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18" name="Rectangle 570"/>
                <p:cNvSpPr>
                  <a:spLocks noChangeArrowheads="1"/>
                </p:cNvSpPr>
                <p:nvPr/>
              </p:nvSpPr>
              <p:spPr bwMode="auto">
                <a:xfrm>
                  <a:off x="3699" y="2688"/>
                  <a:ext cx="6" cy="476"/>
                </a:xfrm>
                <a:prstGeom prst="rect">
                  <a:avLst/>
                </a:prstGeom>
                <a:solidFill>
                  <a:srgbClr val="9500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19" name="Rectangle 571"/>
                <p:cNvSpPr>
                  <a:spLocks noChangeArrowheads="1"/>
                </p:cNvSpPr>
                <p:nvPr/>
              </p:nvSpPr>
              <p:spPr bwMode="auto">
                <a:xfrm>
                  <a:off x="3705" y="2688"/>
                  <a:ext cx="6" cy="476"/>
                </a:xfrm>
                <a:prstGeom prst="rect">
                  <a:avLst/>
                </a:prstGeom>
                <a:solidFill>
                  <a:srgbClr val="9200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20" name="Rectangle 572"/>
                <p:cNvSpPr>
                  <a:spLocks noChangeArrowheads="1"/>
                </p:cNvSpPr>
                <p:nvPr/>
              </p:nvSpPr>
              <p:spPr bwMode="auto">
                <a:xfrm>
                  <a:off x="3711" y="2688"/>
                  <a:ext cx="6" cy="476"/>
                </a:xfrm>
                <a:prstGeom prst="rect">
                  <a:avLst/>
                </a:prstGeom>
                <a:solidFill>
                  <a:srgbClr val="8F00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21" name="Rectangle 573"/>
                <p:cNvSpPr>
                  <a:spLocks noChangeArrowheads="1"/>
                </p:cNvSpPr>
                <p:nvPr/>
              </p:nvSpPr>
              <p:spPr bwMode="auto">
                <a:xfrm>
                  <a:off x="3717" y="2688"/>
                  <a:ext cx="6" cy="476"/>
                </a:xfrm>
                <a:prstGeom prst="rect">
                  <a:avLst/>
                </a:prstGeom>
                <a:solidFill>
                  <a:srgbClr val="8D00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22" name="Rectangle 574"/>
                <p:cNvSpPr>
                  <a:spLocks noChangeArrowheads="1"/>
                </p:cNvSpPr>
                <p:nvPr/>
              </p:nvSpPr>
              <p:spPr bwMode="auto">
                <a:xfrm>
                  <a:off x="3723" y="2688"/>
                  <a:ext cx="6" cy="476"/>
                </a:xfrm>
                <a:prstGeom prst="rect">
                  <a:avLst/>
                </a:prstGeom>
                <a:solidFill>
                  <a:srgbClr val="8A00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23" name="Rectangle 575"/>
                <p:cNvSpPr>
                  <a:spLocks noChangeArrowheads="1"/>
                </p:cNvSpPr>
                <p:nvPr/>
              </p:nvSpPr>
              <p:spPr bwMode="auto">
                <a:xfrm>
                  <a:off x="3729" y="2688"/>
                  <a:ext cx="6" cy="476"/>
                </a:xfrm>
                <a:prstGeom prst="rect">
                  <a:avLst/>
                </a:prstGeom>
                <a:solidFill>
                  <a:srgbClr val="8700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24" name="Rectangle 576"/>
                <p:cNvSpPr>
                  <a:spLocks noChangeArrowheads="1"/>
                </p:cNvSpPr>
                <p:nvPr/>
              </p:nvSpPr>
              <p:spPr bwMode="auto">
                <a:xfrm>
                  <a:off x="3735" y="2688"/>
                  <a:ext cx="6" cy="476"/>
                </a:xfrm>
                <a:prstGeom prst="rect">
                  <a:avLst/>
                </a:prstGeom>
                <a:solidFill>
                  <a:srgbClr val="840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25" name="Rectangle 577"/>
                <p:cNvSpPr>
                  <a:spLocks noChangeArrowheads="1"/>
                </p:cNvSpPr>
                <p:nvPr/>
              </p:nvSpPr>
              <p:spPr bwMode="auto">
                <a:xfrm>
                  <a:off x="3741" y="2688"/>
                  <a:ext cx="7" cy="476"/>
                </a:xfrm>
                <a:prstGeom prst="rect">
                  <a:avLst/>
                </a:prstGeom>
                <a:solidFill>
                  <a:srgbClr val="8100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26" name="Rectangle 578"/>
                <p:cNvSpPr>
                  <a:spLocks noChangeArrowheads="1"/>
                </p:cNvSpPr>
                <p:nvPr/>
              </p:nvSpPr>
              <p:spPr bwMode="auto">
                <a:xfrm>
                  <a:off x="3748" y="2688"/>
                  <a:ext cx="6" cy="476"/>
                </a:xfrm>
                <a:prstGeom prst="rect">
                  <a:avLst/>
                </a:prstGeom>
                <a:solidFill>
                  <a:srgbClr val="7E00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27" name="Rectangle 579"/>
                <p:cNvSpPr>
                  <a:spLocks noChangeArrowheads="1"/>
                </p:cNvSpPr>
                <p:nvPr/>
              </p:nvSpPr>
              <p:spPr bwMode="auto">
                <a:xfrm>
                  <a:off x="3754" y="2688"/>
                  <a:ext cx="6" cy="476"/>
                </a:xfrm>
                <a:prstGeom prst="rect">
                  <a:avLst/>
                </a:prstGeom>
                <a:solidFill>
                  <a:srgbClr val="7C00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28" name="Rectangle 580"/>
                <p:cNvSpPr>
                  <a:spLocks noChangeArrowheads="1"/>
                </p:cNvSpPr>
                <p:nvPr/>
              </p:nvSpPr>
              <p:spPr bwMode="auto">
                <a:xfrm>
                  <a:off x="3760" y="2688"/>
                  <a:ext cx="6" cy="476"/>
                </a:xfrm>
                <a:prstGeom prst="rect">
                  <a:avLst/>
                </a:prstGeom>
                <a:solidFill>
                  <a:srgbClr val="7900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29" name="Rectangle 581"/>
                <p:cNvSpPr>
                  <a:spLocks noChangeArrowheads="1"/>
                </p:cNvSpPr>
                <p:nvPr/>
              </p:nvSpPr>
              <p:spPr bwMode="auto">
                <a:xfrm>
                  <a:off x="3766" y="2688"/>
                  <a:ext cx="6" cy="476"/>
                </a:xfrm>
                <a:prstGeom prst="rect">
                  <a:avLst/>
                </a:prstGeom>
                <a:solidFill>
                  <a:srgbClr val="7700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30" name="Rectangle 582"/>
                <p:cNvSpPr>
                  <a:spLocks noChangeArrowheads="1"/>
                </p:cNvSpPr>
                <p:nvPr/>
              </p:nvSpPr>
              <p:spPr bwMode="auto">
                <a:xfrm>
                  <a:off x="3772" y="2688"/>
                  <a:ext cx="6" cy="476"/>
                </a:xfrm>
                <a:prstGeom prst="rect">
                  <a:avLst/>
                </a:prstGeom>
                <a:solidFill>
                  <a:srgbClr val="7400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31" name="Rectangle 583"/>
                <p:cNvSpPr>
                  <a:spLocks noChangeArrowheads="1"/>
                </p:cNvSpPr>
                <p:nvPr/>
              </p:nvSpPr>
              <p:spPr bwMode="auto">
                <a:xfrm>
                  <a:off x="3778" y="2688"/>
                  <a:ext cx="6" cy="476"/>
                </a:xfrm>
                <a:prstGeom prst="rect">
                  <a:avLst/>
                </a:prstGeom>
                <a:solidFill>
                  <a:srgbClr val="7200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32" name="Rectangle 584"/>
                <p:cNvSpPr>
                  <a:spLocks noChangeArrowheads="1"/>
                </p:cNvSpPr>
                <p:nvPr/>
              </p:nvSpPr>
              <p:spPr bwMode="auto">
                <a:xfrm>
                  <a:off x="3784" y="2688"/>
                  <a:ext cx="6" cy="476"/>
                </a:xfrm>
                <a:prstGeom prst="rect">
                  <a:avLst/>
                </a:prstGeom>
                <a:solidFill>
                  <a:srgbClr val="7000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33" name="Rectangle 585"/>
                <p:cNvSpPr>
                  <a:spLocks noChangeArrowheads="1"/>
                </p:cNvSpPr>
                <p:nvPr/>
              </p:nvSpPr>
              <p:spPr bwMode="auto">
                <a:xfrm>
                  <a:off x="3790" y="2688"/>
                  <a:ext cx="6" cy="476"/>
                </a:xfrm>
                <a:prstGeom prst="rect">
                  <a:avLst/>
                </a:prstGeom>
                <a:solidFill>
                  <a:srgbClr val="6E0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34" name="Rectangle 586"/>
                <p:cNvSpPr>
                  <a:spLocks noChangeArrowheads="1"/>
                </p:cNvSpPr>
                <p:nvPr/>
              </p:nvSpPr>
              <p:spPr bwMode="auto">
                <a:xfrm>
                  <a:off x="3796" y="2688"/>
                  <a:ext cx="6" cy="476"/>
                </a:xfrm>
                <a:prstGeom prst="rect">
                  <a:avLst/>
                </a:prstGeom>
                <a:solidFill>
                  <a:srgbClr val="6C00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35" name="Rectangle 587"/>
                <p:cNvSpPr>
                  <a:spLocks noChangeArrowheads="1"/>
                </p:cNvSpPr>
                <p:nvPr/>
              </p:nvSpPr>
              <p:spPr bwMode="auto">
                <a:xfrm>
                  <a:off x="3802" y="2688"/>
                  <a:ext cx="6" cy="476"/>
                </a:xfrm>
                <a:prstGeom prst="rect">
                  <a:avLst/>
                </a:prstGeom>
                <a:solidFill>
                  <a:srgbClr val="6A0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36" name="Rectangle 588"/>
                <p:cNvSpPr>
                  <a:spLocks noChangeArrowheads="1"/>
                </p:cNvSpPr>
                <p:nvPr/>
              </p:nvSpPr>
              <p:spPr bwMode="auto">
                <a:xfrm>
                  <a:off x="3808" y="2688"/>
                  <a:ext cx="6" cy="476"/>
                </a:xfrm>
                <a:prstGeom prst="rect">
                  <a:avLst/>
                </a:prstGeom>
                <a:solidFill>
                  <a:srgbClr val="690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37" name="Rectangle 589"/>
                <p:cNvSpPr>
                  <a:spLocks noChangeArrowheads="1"/>
                </p:cNvSpPr>
                <p:nvPr/>
              </p:nvSpPr>
              <p:spPr bwMode="auto">
                <a:xfrm>
                  <a:off x="3814" y="2688"/>
                  <a:ext cx="6" cy="476"/>
                </a:xfrm>
                <a:prstGeom prst="rect">
                  <a:avLst/>
                </a:prstGeom>
                <a:solidFill>
                  <a:srgbClr val="670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38" name="Rectangle 590"/>
                <p:cNvSpPr>
                  <a:spLocks noChangeArrowheads="1"/>
                </p:cNvSpPr>
                <p:nvPr/>
              </p:nvSpPr>
              <p:spPr bwMode="auto">
                <a:xfrm>
                  <a:off x="3820" y="2688"/>
                  <a:ext cx="6" cy="476"/>
                </a:xfrm>
                <a:prstGeom prst="rect">
                  <a:avLst/>
                </a:prstGeom>
                <a:solidFill>
                  <a:srgbClr val="660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39" name="Rectangle 591"/>
                <p:cNvSpPr>
                  <a:spLocks noChangeArrowheads="1"/>
                </p:cNvSpPr>
                <p:nvPr/>
              </p:nvSpPr>
              <p:spPr bwMode="auto">
                <a:xfrm>
                  <a:off x="3826" y="2688"/>
                  <a:ext cx="6" cy="476"/>
                </a:xfrm>
                <a:prstGeom prst="rect">
                  <a:avLst/>
                </a:prstGeom>
                <a:solidFill>
                  <a:srgbClr val="64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40" name="Rectangle 592"/>
                <p:cNvSpPr>
                  <a:spLocks noChangeArrowheads="1"/>
                </p:cNvSpPr>
                <p:nvPr/>
              </p:nvSpPr>
              <p:spPr bwMode="auto">
                <a:xfrm>
                  <a:off x="3832" y="2688"/>
                  <a:ext cx="6" cy="476"/>
                </a:xfrm>
                <a:prstGeom prst="rect">
                  <a:avLst/>
                </a:prstGeom>
                <a:solidFill>
                  <a:srgbClr val="630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41" name="Rectangle 593"/>
                <p:cNvSpPr>
                  <a:spLocks noChangeArrowheads="1"/>
                </p:cNvSpPr>
                <p:nvPr/>
              </p:nvSpPr>
              <p:spPr bwMode="auto">
                <a:xfrm>
                  <a:off x="3838" y="2688"/>
                  <a:ext cx="6" cy="476"/>
                </a:xfrm>
                <a:prstGeom prst="rect">
                  <a:avLst/>
                </a:prstGeom>
                <a:solidFill>
                  <a:srgbClr val="6200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42" name="Rectangle 594"/>
                <p:cNvSpPr>
                  <a:spLocks noChangeArrowheads="1"/>
                </p:cNvSpPr>
                <p:nvPr/>
              </p:nvSpPr>
              <p:spPr bwMode="auto">
                <a:xfrm>
                  <a:off x="3844" y="2688"/>
                  <a:ext cx="6" cy="476"/>
                </a:xfrm>
                <a:prstGeom prst="rect">
                  <a:avLst/>
                </a:prstGeom>
                <a:solidFill>
                  <a:srgbClr val="610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43" name="Rectangle 595"/>
                <p:cNvSpPr>
                  <a:spLocks noChangeArrowheads="1"/>
                </p:cNvSpPr>
                <p:nvPr/>
              </p:nvSpPr>
              <p:spPr bwMode="auto">
                <a:xfrm>
                  <a:off x="3850" y="2688"/>
                  <a:ext cx="6" cy="476"/>
                </a:xfrm>
                <a:prstGeom prst="rect">
                  <a:avLst/>
                </a:prstGeom>
                <a:solidFill>
                  <a:srgbClr val="6000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44" name="Rectangle 596"/>
                <p:cNvSpPr>
                  <a:spLocks noChangeArrowheads="1"/>
                </p:cNvSpPr>
                <p:nvPr/>
              </p:nvSpPr>
              <p:spPr bwMode="auto">
                <a:xfrm>
                  <a:off x="3856" y="2688"/>
                  <a:ext cx="6" cy="476"/>
                </a:xfrm>
                <a:prstGeom prst="rect">
                  <a:avLst/>
                </a:prstGeom>
                <a:solidFill>
                  <a:srgbClr val="5F00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45" name="Rectangle 597"/>
                <p:cNvSpPr>
                  <a:spLocks noChangeArrowheads="1"/>
                </p:cNvSpPr>
                <p:nvPr/>
              </p:nvSpPr>
              <p:spPr bwMode="auto">
                <a:xfrm>
                  <a:off x="3862" y="2688"/>
                  <a:ext cx="6" cy="476"/>
                </a:xfrm>
                <a:prstGeom prst="rect">
                  <a:avLst/>
                </a:prstGeom>
                <a:solidFill>
                  <a:srgbClr val="5E0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46" name="Rectangle 598"/>
                <p:cNvSpPr>
                  <a:spLocks noChangeArrowheads="1"/>
                </p:cNvSpPr>
                <p:nvPr/>
              </p:nvSpPr>
              <p:spPr bwMode="auto">
                <a:xfrm>
                  <a:off x="3868" y="2688"/>
                  <a:ext cx="6" cy="476"/>
                </a:xfrm>
                <a:prstGeom prst="rect">
                  <a:avLst/>
                </a:prstGeom>
                <a:solidFill>
                  <a:srgbClr val="5E0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847" name="Rectangle 599"/>
              <p:cNvSpPr>
                <a:spLocks noChangeArrowheads="1"/>
              </p:cNvSpPr>
              <p:nvPr/>
            </p:nvSpPr>
            <p:spPr bwMode="auto">
              <a:xfrm>
                <a:off x="3103" y="2688"/>
                <a:ext cx="772" cy="47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1848" name="Rectangle 600"/>
            <p:cNvSpPr>
              <a:spLocks noChangeArrowheads="1"/>
            </p:cNvSpPr>
            <p:nvPr/>
          </p:nvSpPr>
          <p:spPr bwMode="auto">
            <a:xfrm>
              <a:off x="3694" y="2904"/>
              <a:ext cx="28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49" name="Rectangle 601"/>
            <p:cNvSpPr>
              <a:spLocks noChangeArrowheads="1"/>
            </p:cNvSpPr>
            <p:nvPr/>
          </p:nvSpPr>
          <p:spPr bwMode="auto">
            <a:xfrm>
              <a:off x="3694" y="2897"/>
              <a:ext cx="3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FFFFFF"/>
                  </a:solidFill>
                </a:rPr>
                <a:t>PITT</a:t>
              </a:r>
              <a:endParaRPr lang="en-US" sz="2200" b="0">
                <a:latin typeface="Times New Roman" charset="0"/>
              </a:endParaRPr>
            </a:p>
          </p:txBody>
        </p:sp>
        <p:grpSp>
          <p:nvGrpSpPr>
            <p:cNvPr id="181850" name="Group 602"/>
            <p:cNvGrpSpPr>
              <a:grpSpLocks/>
            </p:cNvGrpSpPr>
            <p:nvPr/>
          </p:nvGrpSpPr>
          <p:grpSpPr bwMode="auto">
            <a:xfrm>
              <a:off x="3455" y="3253"/>
              <a:ext cx="772" cy="477"/>
              <a:chOff x="3097" y="3199"/>
              <a:chExt cx="772" cy="477"/>
            </a:xfrm>
          </p:grpSpPr>
          <p:grpSp>
            <p:nvGrpSpPr>
              <p:cNvPr id="181851" name="Group 603"/>
              <p:cNvGrpSpPr>
                <a:grpSpLocks/>
              </p:cNvGrpSpPr>
              <p:nvPr/>
            </p:nvGrpSpPr>
            <p:grpSpPr bwMode="auto">
              <a:xfrm>
                <a:off x="3097" y="3199"/>
                <a:ext cx="771" cy="476"/>
                <a:chOff x="3097" y="3199"/>
                <a:chExt cx="771" cy="476"/>
              </a:xfrm>
            </p:grpSpPr>
            <p:sp>
              <p:nvSpPr>
                <p:cNvPr id="181852" name="Rectangle 604"/>
                <p:cNvSpPr>
                  <a:spLocks noChangeArrowheads="1"/>
                </p:cNvSpPr>
                <p:nvPr/>
              </p:nvSpPr>
              <p:spPr bwMode="auto">
                <a:xfrm>
                  <a:off x="3097" y="3199"/>
                  <a:ext cx="8" cy="476"/>
                </a:xfrm>
                <a:prstGeom prst="rect">
                  <a:avLst/>
                </a:prstGeom>
                <a:solidFill>
                  <a:srgbClr val="1747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53" name="Rectangle 605"/>
                <p:cNvSpPr>
                  <a:spLocks noChangeArrowheads="1"/>
                </p:cNvSpPr>
                <p:nvPr/>
              </p:nvSpPr>
              <p:spPr bwMode="auto">
                <a:xfrm>
                  <a:off x="3105" y="3199"/>
                  <a:ext cx="8" cy="476"/>
                </a:xfrm>
                <a:prstGeom prst="rect">
                  <a:avLst/>
                </a:prstGeom>
                <a:solidFill>
                  <a:srgbClr val="1747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54" name="Rectangle 606"/>
                <p:cNvSpPr>
                  <a:spLocks noChangeArrowheads="1"/>
                </p:cNvSpPr>
                <p:nvPr/>
              </p:nvSpPr>
              <p:spPr bwMode="auto">
                <a:xfrm>
                  <a:off x="3113" y="3199"/>
                  <a:ext cx="8" cy="476"/>
                </a:xfrm>
                <a:prstGeom prst="rect">
                  <a:avLst/>
                </a:prstGeom>
                <a:solidFill>
                  <a:srgbClr val="1748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55" name="Rectangle 607"/>
                <p:cNvSpPr>
                  <a:spLocks noChangeArrowheads="1"/>
                </p:cNvSpPr>
                <p:nvPr/>
              </p:nvSpPr>
              <p:spPr bwMode="auto">
                <a:xfrm>
                  <a:off x="3121" y="3199"/>
                  <a:ext cx="8" cy="476"/>
                </a:xfrm>
                <a:prstGeom prst="rect">
                  <a:avLst/>
                </a:prstGeom>
                <a:solidFill>
                  <a:srgbClr val="1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56" name="Rectangle 608"/>
                <p:cNvSpPr>
                  <a:spLocks noChangeArrowheads="1"/>
                </p:cNvSpPr>
                <p:nvPr/>
              </p:nvSpPr>
              <p:spPr bwMode="auto">
                <a:xfrm>
                  <a:off x="3129" y="3199"/>
                  <a:ext cx="8" cy="476"/>
                </a:xfrm>
                <a:prstGeom prst="rect">
                  <a:avLst/>
                </a:prstGeom>
                <a:solidFill>
                  <a:srgbClr val="184A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57" name="Rectangle 609"/>
                <p:cNvSpPr>
                  <a:spLocks noChangeArrowheads="1"/>
                </p:cNvSpPr>
                <p:nvPr/>
              </p:nvSpPr>
              <p:spPr bwMode="auto">
                <a:xfrm>
                  <a:off x="3137" y="3199"/>
                  <a:ext cx="8" cy="476"/>
                </a:xfrm>
                <a:prstGeom prst="rect">
                  <a:avLst/>
                </a:prstGeom>
                <a:solidFill>
                  <a:srgbClr val="184C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58" name="Rectangle 610"/>
                <p:cNvSpPr>
                  <a:spLocks noChangeArrowheads="1"/>
                </p:cNvSpPr>
                <p:nvPr/>
              </p:nvSpPr>
              <p:spPr bwMode="auto">
                <a:xfrm>
                  <a:off x="3145" y="3199"/>
                  <a:ext cx="8" cy="476"/>
                </a:xfrm>
                <a:prstGeom prst="rect">
                  <a:avLst/>
                </a:prstGeom>
                <a:solidFill>
                  <a:srgbClr val="194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59" name="Rectangle 611"/>
                <p:cNvSpPr>
                  <a:spLocks noChangeArrowheads="1"/>
                </p:cNvSpPr>
                <p:nvPr/>
              </p:nvSpPr>
              <p:spPr bwMode="auto">
                <a:xfrm>
                  <a:off x="3153" y="3199"/>
                  <a:ext cx="8" cy="476"/>
                </a:xfrm>
                <a:prstGeom prst="rect">
                  <a:avLst/>
                </a:prstGeom>
                <a:solidFill>
                  <a:srgbClr val="194E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60" name="Rectangle 612"/>
                <p:cNvSpPr>
                  <a:spLocks noChangeArrowheads="1"/>
                </p:cNvSpPr>
                <p:nvPr/>
              </p:nvSpPr>
              <p:spPr bwMode="auto">
                <a:xfrm>
                  <a:off x="3161" y="3199"/>
                  <a:ext cx="8" cy="476"/>
                </a:xfrm>
                <a:prstGeom prst="rect">
                  <a:avLst/>
                </a:prstGeom>
                <a:solidFill>
                  <a:srgbClr val="1A50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61" name="Rectangle 613"/>
                <p:cNvSpPr>
                  <a:spLocks noChangeArrowheads="1"/>
                </p:cNvSpPr>
                <p:nvPr/>
              </p:nvSpPr>
              <p:spPr bwMode="auto">
                <a:xfrm>
                  <a:off x="3169" y="3199"/>
                  <a:ext cx="8" cy="476"/>
                </a:xfrm>
                <a:prstGeom prst="rect">
                  <a:avLst/>
                </a:prstGeom>
                <a:solidFill>
                  <a:srgbClr val="1A52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62" name="Rectangle 614"/>
                <p:cNvSpPr>
                  <a:spLocks noChangeArrowheads="1"/>
                </p:cNvSpPr>
                <p:nvPr/>
              </p:nvSpPr>
              <p:spPr bwMode="auto">
                <a:xfrm>
                  <a:off x="3177" y="3199"/>
                  <a:ext cx="8" cy="476"/>
                </a:xfrm>
                <a:prstGeom prst="rect">
                  <a:avLst/>
                </a:prstGeom>
                <a:solidFill>
                  <a:srgbClr val="1B54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63" name="Rectangle 615"/>
                <p:cNvSpPr>
                  <a:spLocks noChangeArrowheads="1"/>
                </p:cNvSpPr>
                <p:nvPr/>
              </p:nvSpPr>
              <p:spPr bwMode="auto">
                <a:xfrm>
                  <a:off x="3185" y="3199"/>
                  <a:ext cx="8" cy="476"/>
                </a:xfrm>
                <a:prstGeom prst="rect">
                  <a:avLst/>
                </a:prstGeom>
                <a:solidFill>
                  <a:srgbClr val="1C5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64" name="Rectangle 616"/>
                <p:cNvSpPr>
                  <a:spLocks noChangeArrowheads="1"/>
                </p:cNvSpPr>
                <p:nvPr/>
              </p:nvSpPr>
              <p:spPr bwMode="auto">
                <a:xfrm>
                  <a:off x="3193" y="3199"/>
                  <a:ext cx="8" cy="476"/>
                </a:xfrm>
                <a:prstGeom prst="rect">
                  <a:avLst/>
                </a:prstGeom>
                <a:solidFill>
                  <a:srgbClr val="1D5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65" name="Rectangle 617"/>
                <p:cNvSpPr>
                  <a:spLocks noChangeArrowheads="1"/>
                </p:cNvSpPr>
                <p:nvPr/>
              </p:nvSpPr>
              <p:spPr bwMode="auto">
                <a:xfrm>
                  <a:off x="3201" y="3199"/>
                  <a:ext cx="8" cy="476"/>
                </a:xfrm>
                <a:prstGeom prst="rect">
                  <a:avLst/>
                </a:prstGeom>
                <a:solidFill>
                  <a:srgbClr val="1D5A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66" name="Rectangle 618"/>
                <p:cNvSpPr>
                  <a:spLocks noChangeArrowheads="1"/>
                </p:cNvSpPr>
                <p:nvPr/>
              </p:nvSpPr>
              <p:spPr bwMode="auto">
                <a:xfrm>
                  <a:off x="3209" y="3199"/>
                  <a:ext cx="8" cy="476"/>
                </a:xfrm>
                <a:prstGeom prst="rect">
                  <a:avLst/>
                </a:prstGeom>
                <a:solidFill>
                  <a:srgbClr val="1E5D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67" name="Rectangle 619"/>
                <p:cNvSpPr>
                  <a:spLocks noChangeArrowheads="1"/>
                </p:cNvSpPr>
                <p:nvPr/>
              </p:nvSpPr>
              <p:spPr bwMode="auto">
                <a:xfrm>
                  <a:off x="3217" y="3199"/>
                  <a:ext cx="8" cy="476"/>
                </a:xfrm>
                <a:prstGeom prst="rect">
                  <a:avLst/>
                </a:prstGeom>
                <a:solidFill>
                  <a:srgbClr val="1F5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68" name="Rectangle 620"/>
                <p:cNvSpPr>
                  <a:spLocks noChangeArrowheads="1"/>
                </p:cNvSpPr>
                <p:nvPr/>
              </p:nvSpPr>
              <p:spPr bwMode="auto">
                <a:xfrm>
                  <a:off x="3225" y="3199"/>
                  <a:ext cx="9" cy="476"/>
                </a:xfrm>
                <a:prstGeom prst="rect">
                  <a:avLst/>
                </a:prstGeom>
                <a:solidFill>
                  <a:srgbClr val="2062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69" name="Rectangle 621"/>
                <p:cNvSpPr>
                  <a:spLocks noChangeArrowheads="1"/>
                </p:cNvSpPr>
                <p:nvPr/>
              </p:nvSpPr>
              <p:spPr bwMode="auto">
                <a:xfrm>
                  <a:off x="3234" y="3199"/>
                  <a:ext cx="8" cy="476"/>
                </a:xfrm>
                <a:prstGeom prst="rect">
                  <a:avLst/>
                </a:prstGeom>
                <a:solidFill>
                  <a:srgbClr val="216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70" name="Rectangle 622"/>
                <p:cNvSpPr>
                  <a:spLocks noChangeArrowheads="1"/>
                </p:cNvSpPr>
                <p:nvPr/>
              </p:nvSpPr>
              <p:spPr bwMode="auto">
                <a:xfrm>
                  <a:off x="3242" y="3199"/>
                  <a:ext cx="8" cy="476"/>
                </a:xfrm>
                <a:prstGeom prst="rect">
                  <a:avLst/>
                </a:prstGeom>
                <a:solidFill>
                  <a:srgbClr val="2267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71" name="Rectangle 623"/>
                <p:cNvSpPr>
                  <a:spLocks noChangeArrowheads="1"/>
                </p:cNvSpPr>
                <p:nvPr/>
              </p:nvSpPr>
              <p:spPr bwMode="auto">
                <a:xfrm>
                  <a:off x="3250" y="3199"/>
                  <a:ext cx="8" cy="476"/>
                </a:xfrm>
                <a:prstGeom prst="rect">
                  <a:avLst/>
                </a:prstGeom>
                <a:solidFill>
                  <a:srgbClr val="236B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72" name="Rectangle 624"/>
                <p:cNvSpPr>
                  <a:spLocks noChangeArrowheads="1"/>
                </p:cNvSpPr>
                <p:nvPr/>
              </p:nvSpPr>
              <p:spPr bwMode="auto">
                <a:xfrm>
                  <a:off x="3258" y="3199"/>
                  <a:ext cx="8" cy="476"/>
                </a:xfrm>
                <a:prstGeom prst="rect">
                  <a:avLst/>
                </a:prstGeom>
                <a:solidFill>
                  <a:srgbClr val="246D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73" name="Rectangle 625"/>
                <p:cNvSpPr>
                  <a:spLocks noChangeArrowheads="1"/>
                </p:cNvSpPr>
                <p:nvPr/>
              </p:nvSpPr>
              <p:spPr bwMode="auto">
                <a:xfrm>
                  <a:off x="3266" y="3199"/>
                  <a:ext cx="8" cy="476"/>
                </a:xfrm>
                <a:prstGeom prst="rect">
                  <a:avLst/>
                </a:prstGeom>
                <a:solidFill>
                  <a:srgbClr val="2570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74" name="Rectangle 626"/>
                <p:cNvSpPr>
                  <a:spLocks noChangeArrowheads="1"/>
                </p:cNvSpPr>
                <p:nvPr/>
              </p:nvSpPr>
              <p:spPr bwMode="auto">
                <a:xfrm>
                  <a:off x="3274" y="3199"/>
                  <a:ext cx="8" cy="476"/>
                </a:xfrm>
                <a:prstGeom prst="rect">
                  <a:avLst/>
                </a:prstGeom>
                <a:solidFill>
                  <a:srgbClr val="2673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75" name="Rectangle 627"/>
                <p:cNvSpPr>
                  <a:spLocks noChangeArrowheads="1"/>
                </p:cNvSpPr>
                <p:nvPr/>
              </p:nvSpPr>
              <p:spPr bwMode="auto">
                <a:xfrm>
                  <a:off x="3282" y="3199"/>
                  <a:ext cx="8" cy="476"/>
                </a:xfrm>
                <a:prstGeom prst="rect">
                  <a:avLst/>
                </a:prstGeom>
                <a:solidFill>
                  <a:srgbClr val="2776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76" name="Rectangle 628"/>
                <p:cNvSpPr>
                  <a:spLocks noChangeArrowheads="1"/>
                </p:cNvSpPr>
                <p:nvPr/>
              </p:nvSpPr>
              <p:spPr bwMode="auto">
                <a:xfrm>
                  <a:off x="3290" y="3199"/>
                  <a:ext cx="8" cy="476"/>
                </a:xfrm>
                <a:prstGeom prst="rect">
                  <a:avLst/>
                </a:prstGeom>
                <a:solidFill>
                  <a:srgbClr val="2778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77" name="Rectangle 629"/>
                <p:cNvSpPr>
                  <a:spLocks noChangeArrowheads="1"/>
                </p:cNvSpPr>
                <p:nvPr/>
              </p:nvSpPr>
              <p:spPr bwMode="auto">
                <a:xfrm>
                  <a:off x="3298" y="3199"/>
                  <a:ext cx="8" cy="476"/>
                </a:xfrm>
                <a:prstGeom prst="rect">
                  <a:avLst/>
                </a:prstGeom>
                <a:solidFill>
                  <a:srgbClr val="287B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78" name="Rectangle 630"/>
                <p:cNvSpPr>
                  <a:spLocks noChangeArrowheads="1"/>
                </p:cNvSpPr>
                <p:nvPr/>
              </p:nvSpPr>
              <p:spPr bwMode="auto">
                <a:xfrm>
                  <a:off x="3306" y="3199"/>
                  <a:ext cx="8" cy="476"/>
                </a:xfrm>
                <a:prstGeom prst="rect">
                  <a:avLst/>
                </a:prstGeom>
                <a:solidFill>
                  <a:srgbClr val="297D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79" name="Rectangle 631"/>
                <p:cNvSpPr>
                  <a:spLocks noChangeArrowheads="1"/>
                </p:cNvSpPr>
                <p:nvPr/>
              </p:nvSpPr>
              <p:spPr bwMode="auto">
                <a:xfrm>
                  <a:off x="3314" y="3199"/>
                  <a:ext cx="8" cy="476"/>
                </a:xfrm>
                <a:prstGeom prst="rect">
                  <a:avLst/>
                </a:prstGeom>
                <a:solidFill>
                  <a:srgbClr val="2A80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0" name="Rectangle 632"/>
                <p:cNvSpPr>
                  <a:spLocks noChangeArrowheads="1"/>
                </p:cNvSpPr>
                <p:nvPr/>
              </p:nvSpPr>
              <p:spPr bwMode="auto">
                <a:xfrm>
                  <a:off x="3322" y="3199"/>
                  <a:ext cx="8" cy="476"/>
                </a:xfrm>
                <a:prstGeom prst="rect">
                  <a:avLst/>
                </a:prstGeom>
                <a:solidFill>
                  <a:srgbClr val="2B82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1" name="Rectangle 633"/>
                <p:cNvSpPr>
                  <a:spLocks noChangeArrowheads="1"/>
                </p:cNvSpPr>
                <p:nvPr/>
              </p:nvSpPr>
              <p:spPr bwMode="auto">
                <a:xfrm>
                  <a:off x="3330" y="3199"/>
                  <a:ext cx="8" cy="476"/>
                </a:xfrm>
                <a:prstGeom prst="rect">
                  <a:avLst/>
                </a:prstGeom>
                <a:solidFill>
                  <a:srgbClr val="2C84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2" name="Rectangle 634"/>
                <p:cNvSpPr>
                  <a:spLocks noChangeArrowheads="1"/>
                </p:cNvSpPr>
                <p:nvPr/>
              </p:nvSpPr>
              <p:spPr bwMode="auto">
                <a:xfrm>
                  <a:off x="3338" y="3199"/>
                  <a:ext cx="8" cy="476"/>
                </a:xfrm>
                <a:prstGeom prst="rect">
                  <a:avLst/>
                </a:prstGeom>
                <a:solidFill>
                  <a:srgbClr val="2C8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3" name="Rectangle 635"/>
                <p:cNvSpPr>
                  <a:spLocks noChangeArrowheads="1"/>
                </p:cNvSpPr>
                <p:nvPr/>
              </p:nvSpPr>
              <p:spPr bwMode="auto">
                <a:xfrm>
                  <a:off x="3346" y="3199"/>
                  <a:ext cx="8" cy="476"/>
                </a:xfrm>
                <a:prstGeom prst="rect">
                  <a:avLst/>
                </a:prstGeom>
                <a:solidFill>
                  <a:srgbClr val="2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4" name="Rectangle 636"/>
                <p:cNvSpPr>
                  <a:spLocks noChangeArrowheads="1"/>
                </p:cNvSpPr>
                <p:nvPr/>
              </p:nvSpPr>
              <p:spPr bwMode="auto">
                <a:xfrm>
                  <a:off x="3354" y="3199"/>
                  <a:ext cx="8" cy="476"/>
                </a:xfrm>
                <a:prstGeom prst="rect">
                  <a:avLst/>
                </a:prstGeom>
                <a:solidFill>
                  <a:srgbClr val="2E8A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5" name="Rectangle 637"/>
                <p:cNvSpPr>
                  <a:spLocks noChangeArrowheads="1"/>
                </p:cNvSpPr>
                <p:nvPr/>
              </p:nvSpPr>
              <p:spPr bwMode="auto">
                <a:xfrm>
                  <a:off x="3362" y="3199"/>
                  <a:ext cx="8" cy="476"/>
                </a:xfrm>
                <a:prstGeom prst="rect">
                  <a:avLst/>
                </a:prstGeom>
                <a:solidFill>
                  <a:srgbClr val="2E8C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6" name="Rectangle 638"/>
                <p:cNvSpPr>
                  <a:spLocks noChangeArrowheads="1"/>
                </p:cNvSpPr>
                <p:nvPr/>
              </p:nvSpPr>
              <p:spPr bwMode="auto">
                <a:xfrm>
                  <a:off x="3370" y="3199"/>
                  <a:ext cx="8" cy="476"/>
                </a:xfrm>
                <a:prstGeom prst="rect">
                  <a:avLst/>
                </a:prstGeom>
                <a:solidFill>
                  <a:srgbClr val="2F8D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7" name="Rectangle 639"/>
                <p:cNvSpPr>
                  <a:spLocks noChangeArrowheads="1"/>
                </p:cNvSpPr>
                <p:nvPr/>
              </p:nvSpPr>
              <p:spPr bwMode="auto">
                <a:xfrm>
                  <a:off x="3378" y="3199"/>
                  <a:ext cx="8" cy="476"/>
                </a:xfrm>
                <a:prstGeom prst="rect">
                  <a:avLst/>
                </a:prstGeom>
                <a:solidFill>
                  <a:srgbClr val="2F8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8" name="Rectangle 640"/>
                <p:cNvSpPr>
                  <a:spLocks noChangeArrowheads="1"/>
                </p:cNvSpPr>
                <p:nvPr/>
              </p:nvSpPr>
              <p:spPr bwMode="auto">
                <a:xfrm>
                  <a:off x="3386" y="3199"/>
                  <a:ext cx="8" cy="476"/>
                </a:xfrm>
                <a:prstGeom prst="rect">
                  <a:avLst/>
                </a:prstGeom>
                <a:solidFill>
                  <a:srgbClr val="309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9" name="Rectangle 641"/>
                <p:cNvSpPr>
                  <a:spLocks noChangeArrowheads="1"/>
                </p:cNvSpPr>
                <p:nvPr/>
              </p:nvSpPr>
              <p:spPr bwMode="auto">
                <a:xfrm>
                  <a:off x="3394" y="3199"/>
                  <a:ext cx="8" cy="476"/>
                </a:xfrm>
                <a:prstGeom prst="rect">
                  <a:avLst/>
                </a:prstGeom>
                <a:solidFill>
                  <a:srgbClr val="309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90" name="Rectangle 642"/>
                <p:cNvSpPr>
                  <a:spLocks noChangeArrowheads="1"/>
                </p:cNvSpPr>
                <p:nvPr/>
              </p:nvSpPr>
              <p:spPr bwMode="auto">
                <a:xfrm>
                  <a:off x="3402" y="3199"/>
                  <a:ext cx="8" cy="476"/>
                </a:xfrm>
                <a:prstGeom prst="rect">
                  <a:avLst/>
                </a:prstGeom>
                <a:solidFill>
                  <a:srgbClr val="3193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91" name="Rectangle 643"/>
                <p:cNvSpPr>
                  <a:spLocks noChangeArrowheads="1"/>
                </p:cNvSpPr>
                <p:nvPr/>
              </p:nvSpPr>
              <p:spPr bwMode="auto">
                <a:xfrm>
                  <a:off x="3410" y="3199"/>
                  <a:ext cx="8" cy="476"/>
                </a:xfrm>
                <a:prstGeom prst="rect">
                  <a:avLst/>
                </a:prstGeom>
                <a:solidFill>
                  <a:srgbClr val="3194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92" name="Rectangle 644"/>
                <p:cNvSpPr>
                  <a:spLocks noChangeArrowheads="1"/>
                </p:cNvSpPr>
                <p:nvPr/>
              </p:nvSpPr>
              <p:spPr bwMode="auto">
                <a:xfrm>
                  <a:off x="3418" y="3199"/>
                  <a:ext cx="8" cy="476"/>
                </a:xfrm>
                <a:prstGeom prst="rect">
                  <a:avLst/>
                </a:prstGeom>
                <a:solidFill>
                  <a:srgbClr val="31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93" name="Rectangle 645"/>
                <p:cNvSpPr>
                  <a:spLocks noChangeArrowheads="1"/>
                </p:cNvSpPr>
                <p:nvPr/>
              </p:nvSpPr>
              <p:spPr bwMode="auto">
                <a:xfrm>
                  <a:off x="3426" y="3199"/>
                  <a:ext cx="8" cy="476"/>
                </a:xfrm>
                <a:prstGeom prst="rect">
                  <a:avLst/>
                </a:prstGeom>
                <a:solidFill>
                  <a:srgbClr val="31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94" name="Rectangle 646"/>
                <p:cNvSpPr>
                  <a:spLocks noChangeArrowheads="1"/>
                </p:cNvSpPr>
                <p:nvPr/>
              </p:nvSpPr>
              <p:spPr bwMode="auto">
                <a:xfrm>
                  <a:off x="3434" y="3199"/>
                  <a:ext cx="8" cy="476"/>
                </a:xfrm>
                <a:prstGeom prst="rect">
                  <a:avLst/>
                </a:prstGeom>
                <a:solidFill>
                  <a:srgbClr val="3296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95" name="Rectangle 647"/>
                <p:cNvSpPr>
                  <a:spLocks noChangeArrowheads="1"/>
                </p:cNvSpPr>
                <p:nvPr/>
              </p:nvSpPr>
              <p:spPr bwMode="auto">
                <a:xfrm>
                  <a:off x="3442" y="3199"/>
                  <a:ext cx="8" cy="476"/>
                </a:xfrm>
                <a:prstGeom prst="rect">
                  <a:avLst/>
                </a:prstGeom>
                <a:solidFill>
                  <a:srgbClr val="3297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96" name="Rectangle 648"/>
                <p:cNvSpPr>
                  <a:spLocks noChangeArrowheads="1"/>
                </p:cNvSpPr>
                <p:nvPr/>
              </p:nvSpPr>
              <p:spPr bwMode="auto">
                <a:xfrm>
                  <a:off x="3450" y="3199"/>
                  <a:ext cx="8" cy="476"/>
                </a:xfrm>
                <a:prstGeom prst="rect">
                  <a:avLst/>
                </a:prstGeom>
                <a:solidFill>
                  <a:srgbClr val="3297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97" name="Rectangle 649"/>
                <p:cNvSpPr>
                  <a:spLocks noChangeArrowheads="1"/>
                </p:cNvSpPr>
                <p:nvPr/>
              </p:nvSpPr>
              <p:spPr bwMode="auto">
                <a:xfrm>
                  <a:off x="3458" y="3199"/>
                  <a:ext cx="8" cy="476"/>
                </a:xfrm>
                <a:prstGeom prst="rect">
                  <a:avLst/>
                </a:prstGeom>
                <a:solidFill>
                  <a:srgbClr val="3298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98" name="Rectangle 650"/>
                <p:cNvSpPr>
                  <a:spLocks noChangeArrowheads="1"/>
                </p:cNvSpPr>
                <p:nvPr/>
              </p:nvSpPr>
              <p:spPr bwMode="auto">
                <a:xfrm>
                  <a:off x="3466" y="3199"/>
                  <a:ext cx="8" cy="476"/>
                </a:xfrm>
                <a:prstGeom prst="rect">
                  <a:avLst/>
                </a:prstGeom>
                <a:solidFill>
                  <a:srgbClr val="3298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99" name="Rectangle 651"/>
                <p:cNvSpPr>
                  <a:spLocks noChangeArrowheads="1"/>
                </p:cNvSpPr>
                <p:nvPr/>
              </p:nvSpPr>
              <p:spPr bwMode="auto">
                <a:xfrm>
                  <a:off x="3474" y="3199"/>
                  <a:ext cx="8" cy="476"/>
                </a:xfrm>
                <a:prstGeom prst="rect">
                  <a:avLst/>
                </a:prstGeom>
                <a:solidFill>
                  <a:srgbClr val="3298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00" name="Rectangle 652"/>
                <p:cNvSpPr>
                  <a:spLocks noChangeArrowheads="1"/>
                </p:cNvSpPr>
                <p:nvPr/>
              </p:nvSpPr>
              <p:spPr bwMode="auto">
                <a:xfrm>
                  <a:off x="3482" y="3199"/>
                  <a:ext cx="9" cy="476"/>
                </a:xfrm>
                <a:prstGeom prst="rect">
                  <a:avLst/>
                </a:prstGeom>
                <a:solidFill>
                  <a:srgbClr val="3298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01" name="Rectangle 653"/>
                <p:cNvSpPr>
                  <a:spLocks noChangeArrowheads="1"/>
                </p:cNvSpPr>
                <p:nvPr/>
              </p:nvSpPr>
              <p:spPr bwMode="auto">
                <a:xfrm>
                  <a:off x="3491" y="3199"/>
                  <a:ext cx="8" cy="476"/>
                </a:xfrm>
                <a:prstGeom prst="rect">
                  <a:avLst/>
                </a:prstGeom>
                <a:solidFill>
                  <a:srgbClr val="3298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02" name="Rectangle 654"/>
                <p:cNvSpPr>
                  <a:spLocks noChangeArrowheads="1"/>
                </p:cNvSpPr>
                <p:nvPr/>
              </p:nvSpPr>
              <p:spPr bwMode="auto">
                <a:xfrm>
                  <a:off x="3499" y="3199"/>
                  <a:ext cx="8" cy="476"/>
                </a:xfrm>
                <a:prstGeom prst="rect">
                  <a:avLst/>
                </a:prstGeom>
                <a:solidFill>
                  <a:srgbClr val="3298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03" name="Rectangle 655"/>
                <p:cNvSpPr>
                  <a:spLocks noChangeArrowheads="1"/>
                </p:cNvSpPr>
                <p:nvPr/>
              </p:nvSpPr>
              <p:spPr bwMode="auto">
                <a:xfrm>
                  <a:off x="3507" y="3199"/>
                  <a:ext cx="8" cy="476"/>
                </a:xfrm>
                <a:prstGeom prst="rect">
                  <a:avLst/>
                </a:prstGeom>
                <a:solidFill>
                  <a:srgbClr val="3297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04" name="Rectangle 656"/>
                <p:cNvSpPr>
                  <a:spLocks noChangeArrowheads="1"/>
                </p:cNvSpPr>
                <p:nvPr/>
              </p:nvSpPr>
              <p:spPr bwMode="auto">
                <a:xfrm>
                  <a:off x="3515" y="3199"/>
                  <a:ext cx="8" cy="476"/>
                </a:xfrm>
                <a:prstGeom prst="rect">
                  <a:avLst/>
                </a:prstGeom>
                <a:solidFill>
                  <a:srgbClr val="3297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05" name="Rectangle 657"/>
                <p:cNvSpPr>
                  <a:spLocks noChangeArrowheads="1"/>
                </p:cNvSpPr>
                <p:nvPr/>
              </p:nvSpPr>
              <p:spPr bwMode="auto">
                <a:xfrm>
                  <a:off x="3523" y="3199"/>
                  <a:ext cx="8" cy="476"/>
                </a:xfrm>
                <a:prstGeom prst="rect">
                  <a:avLst/>
                </a:prstGeom>
                <a:solidFill>
                  <a:srgbClr val="3296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06" name="Rectangle 658"/>
                <p:cNvSpPr>
                  <a:spLocks noChangeArrowheads="1"/>
                </p:cNvSpPr>
                <p:nvPr/>
              </p:nvSpPr>
              <p:spPr bwMode="auto">
                <a:xfrm>
                  <a:off x="3531" y="3199"/>
                  <a:ext cx="8" cy="476"/>
                </a:xfrm>
                <a:prstGeom prst="rect">
                  <a:avLst/>
                </a:prstGeom>
                <a:solidFill>
                  <a:srgbClr val="31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07" name="Rectangle 659"/>
                <p:cNvSpPr>
                  <a:spLocks noChangeArrowheads="1"/>
                </p:cNvSpPr>
                <p:nvPr/>
              </p:nvSpPr>
              <p:spPr bwMode="auto">
                <a:xfrm>
                  <a:off x="3539" y="3199"/>
                  <a:ext cx="8" cy="476"/>
                </a:xfrm>
                <a:prstGeom prst="rect">
                  <a:avLst/>
                </a:prstGeom>
                <a:solidFill>
                  <a:srgbClr val="31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08" name="Rectangle 660"/>
                <p:cNvSpPr>
                  <a:spLocks noChangeArrowheads="1"/>
                </p:cNvSpPr>
                <p:nvPr/>
              </p:nvSpPr>
              <p:spPr bwMode="auto">
                <a:xfrm>
                  <a:off x="3547" y="3199"/>
                  <a:ext cx="8" cy="476"/>
                </a:xfrm>
                <a:prstGeom prst="rect">
                  <a:avLst/>
                </a:prstGeom>
                <a:solidFill>
                  <a:srgbClr val="3194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09" name="Rectangle 661"/>
                <p:cNvSpPr>
                  <a:spLocks noChangeArrowheads="1"/>
                </p:cNvSpPr>
                <p:nvPr/>
              </p:nvSpPr>
              <p:spPr bwMode="auto">
                <a:xfrm>
                  <a:off x="3555" y="3199"/>
                  <a:ext cx="8" cy="476"/>
                </a:xfrm>
                <a:prstGeom prst="rect">
                  <a:avLst/>
                </a:prstGeom>
                <a:solidFill>
                  <a:srgbClr val="3193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10" name="Rectangle 662"/>
                <p:cNvSpPr>
                  <a:spLocks noChangeArrowheads="1"/>
                </p:cNvSpPr>
                <p:nvPr/>
              </p:nvSpPr>
              <p:spPr bwMode="auto">
                <a:xfrm>
                  <a:off x="3563" y="3199"/>
                  <a:ext cx="8" cy="476"/>
                </a:xfrm>
                <a:prstGeom prst="rect">
                  <a:avLst/>
                </a:prstGeom>
                <a:solidFill>
                  <a:srgbClr val="309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11" name="Rectangle 663"/>
                <p:cNvSpPr>
                  <a:spLocks noChangeArrowheads="1"/>
                </p:cNvSpPr>
                <p:nvPr/>
              </p:nvSpPr>
              <p:spPr bwMode="auto">
                <a:xfrm>
                  <a:off x="3571" y="3199"/>
                  <a:ext cx="8" cy="476"/>
                </a:xfrm>
                <a:prstGeom prst="rect">
                  <a:avLst/>
                </a:prstGeom>
                <a:solidFill>
                  <a:srgbClr val="309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12" name="Rectangle 664"/>
                <p:cNvSpPr>
                  <a:spLocks noChangeArrowheads="1"/>
                </p:cNvSpPr>
                <p:nvPr/>
              </p:nvSpPr>
              <p:spPr bwMode="auto">
                <a:xfrm>
                  <a:off x="3579" y="3199"/>
                  <a:ext cx="8" cy="476"/>
                </a:xfrm>
                <a:prstGeom prst="rect">
                  <a:avLst/>
                </a:prstGeom>
                <a:solidFill>
                  <a:srgbClr val="2F8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13" name="Rectangle 665"/>
                <p:cNvSpPr>
                  <a:spLocks noChangeArrowheads="1"/>
                </p:cNvSpPr>
                <p:nvPr/>
              </p:nvSpPr>
              <p:spPr bwMode="auto">
                <a:xfrm>
                  <a:off x="3587" y="3199"/>
                  <a:ext cx="8" cy="476"/>
                </a:xfrm>
                <a:prstGeom prst="rect">
                  <a:avLst/>
                </a:prstGeom>
                <a:solidFill>
                  <a:srgbClr val="2F8D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14" name="Rectangle 666"/>
                <p:cNvSpPr>
                  <a:spLocks noChangeArrowheads="1"/>
                </p:cNvSpPr>
                <p:nvPr/>
              </p:nvSpPr>
              <p:spPr bwMode="auto">
                <a:xfrm>
                  <a:off x="3595" y="3199"/>
                  <a:ext cx="8" cy="476"/>
                </a:xfrm>
                <a:prstGeom prst="rect">
                  <a:avLst/>
                </a:prstGeom>
                <a:solidFill>
                  <a:srgbClr val="2E8C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15" name="Rectangle 667"/>
                <p:cNvSpPr>
                  <a:spLocks noChangeArrowheads="1"/>
                </p:cNvSpPr>
                <p:nvPr/>
              </p:nvSpPr>
              <p:spPr bwMode="auto">
                <a:xfrm>
                  <a:off x="3603" y="3199"/>
                  <a:ext cx="8" cy="476"/>
                </a:xfrm>
                <a:prstGeom prst="rect">
                  <a:avLst/>
                </a:prstGeom>
                <a:solidFill>
                  <a:srgbClr val="2E8A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16" name="Rectangle 668"/>
                <p:cNvSpPr>
                  <a:spLocks noChangeArrowheads="1"/>
                </p:cNvSpPr>
                <p:nvPr/>
              </p:nvSpPr>
              <p:spPr bwMode="auto">
                <a:xfrm>
                  <a:off x="3611" y="3199"/>
                  <a:ext cx="8" cy="476"/>
                </a:xfrm>
                <a:prstGeom prst="rect">
                  <a:avLst/>
                </a:prstGeom>
                <a:solidFill>
                  <a:srgbClr val="2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17" name="Rectangle 669"/>
                <p:cNvSpPr>
                  <a:spLocks noChangeArrowheads="1"/>
                </p:cNvSpPr>
                <p:nvPr/>
              </p:nvSpPr>
              <p:spPr bwMode="auto">
                <a:xfrm>
                  <a:off x="3619" y="3199"/>
                  <a:ext cx="8" cy="476"/>
                </a:xfrm>
                <a:prstGeom prst="rect">
                  <a:avLst/>
                </a:prstGeom>
                <a:solidFill>
                  <a:srgbClr val="2C8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18" name="Rectangle 670"/>
                <p:cNvSpPr>
                  <a:spLocks noChangeArrowheads="1"/>
                </p:cNvSpPr>
                <p:nvPr/>
              </p:nvSpPr>
              <p:spPr bwMode="auto">
                <a:xfrm>
                  <a:off x="3627" y="3199"/>
                  <a:ext cx="8" cy="476"/>
                </a:xfrm>
                <a:prstGeom prst="rect">
                  <a:avLst/>
                </a:prstGeom>
                <a:solidFill>
                  <a:srgbClr val="2C84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19" name="Rectangle 671"/>
                <p:cNvSpPr>
                  <a:spLocks noChangeArrowheads="1"/>
                </p:cNvSpPr>
                <p:nvPr/>
              </p:nvSpPr>
              <p:spPr bwMode="auto">
                <a:xfrm>
                  <a:off x="3635" y="3199"/>
                  <a:ext cx="8" cy="476"/>
                </a:xfrm>
                <a:prstGeom prst="rect">
                  <a:avLst/>
                </a:prstGeom>
                <a:solidFill>
                  <a:srgbClr val="2B82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20" name="Rectangle 672"/>
                <p:cNvSpPr>
                  <a:spLocks noChangeArrowheads="1"/>
                </p:cNvSpPr>
                <p:nvPr/>
              </p:nvSpPr>
              <p:spPr bwMode="auto">
                <a:xfrm>
                  <a:off x="3643" y="3199"/>
                  <a:ext cx="8" cy="476"/>
                </a:xfrm>
                <a:prstGeom prst="rect">
                  <a:avLst/>
                </a:prstGeom>
                <a:solidFill>
                  <a:srgbClr val="2A80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21" name="Rectangle 673"/>
                <p:cNvSpPr>
                  <a:spLocks noChangeArrowheads="1"/>
                </p:cNvSpPr>
                <p:nvPr/>
              </p:nvSpPr>
              <p:spPr bwMode="auto">
                <a:xfrm>
                  <a:off x="3651" y="3199"/>
                  <a:ext cx="8" cy="476"/>
                </a:xfrm>
                <a:prstGeom prst="rect">
                  <a:avLst/>
                </a:prstGeom>
                <a:solidFill>
                  <a:srgbClr val="297D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22" name="Rectangle 674"/>
                <p:cNvSpPr>
                  <a:spLocks noChangeArrowheads="1"/>
                </p:cNvSpPr>
                <p:nvPr/>
              </p:nvSpPr>
              <p:spPr bwMode="auto">
                <a:xfrm>
                  <a:off x="3659" y="3199"/>
                  <a:ext cx="8" cy="476"/>
                </a:xfrm>
                <a:prstGeom prst="rect">
                  <a:avLst/>
                </a:prstGeom>
                <a:solidFill>
                  <a:srgbClr val="287B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23" name="Rectangle 675"/>
                <p:cNvSpPr>
                  <a:spLocks noChangeArrowheads="1"/>
                </p:cNvSpPr>
                <p:nvPr/>
              </p:nvSpPr>
              <p:spPr bwMode="auto">
                <a:xfrm>
                  <a:off x="3667" y="3199"/>
                  <a:ext cx="8" cy="476"/>
                </a:xfrm>
                <a:prstGeom prst="rect">
                  <a:avLst/>
                </a:prstGeom>
                <a:solidFill>
                  <a:srgbClr val="2778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24" name="Rectangle 676"/>
                <p:cNvSpPr>
                  <a:spLocks noChangeArrowheads="1"/>
                </p:cNvSpPr>
                <p:nvPr/>
              </p:nvSpPr>
              <p:spPr bwMode="auto">
                <a:xfrm>
                  <a:off x="3675" y="3199"/>
                  <a:ext cx="8" cy="476"/>
                </a:xfrm>
                <a:prstGeom prst="rect">
                  <a:avLst/>
                </a:prstGeom>
                <a:solidFill>
                  <a:srgbClr val="2776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25" name="Rectangle 677"/>
                <p:cNvSpPr>
                  <a:spLocks noChangeArrowheads="1"/>
                </p:cNvSpPr>
                <p:nvPr/>
              </p:nvSpPr>
              <p:spPr bwMode="auto">
                <a:xfrm>
                  <a:off x="3683" y="3199"/>
                  <a:ext cx="8" cy="476"/>
                </a:xfrm>
                <a:prstGeom prst="rect">
                  <a:avLst/>
                </a:prstGeom>
                <a:solidFill>
                  <a:srgbClr val="2673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26" name="Rectangle 678"/>
                <p:cNvSpPr>
                  <a:spLocks noChangeArrowheads="1"/>
                </p:cNvSpPr>
                <p:nvPr/>
              </p:nvSpPr>
              <p:spPr bwMode="auto">
                <a:xfrm>
                  <a:off x="3691" y="3199"/>
                  <a:ext cx="8" cy="476"/>
                </a:xfrm>
                <a:prstGeom prst="rect">
                  <a:avLst/>
                </a:prstGeom>
                <a:solidFill>
                  <a:srgbClr val="2570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27" name="Rectangle 679"/>
                <p:cNvSpPr>
                  <a:spLocks noChangeArrowheads="1"/>
                </p:cNvSpPr>
                <p:nvPr/>
              </p:nvSpPr>
              <p:spPr bwMode="auto">
                <a:xfrm>
                  <a:off x="3699" y="3199"/>
                  <a:ext cx="8" cy="476"/>
                </a:xfrm>
                <a:prstGeom prst="rect">
                  <a:avLst/>
                </a:prstGeom>
                <a:solidFill>
                  <a:srgbClr val="246D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28" name="Rectangle 680"/>
                <p:cNvSpPr>
                  <a:spLocks noChangeArrowheads="1"/>
                </p:cNvSpPr>
                <p:nvPr/>
              </p:nvSpPr>
              <p:spPr bwMode="auto">
                <a:xfrm>
                  <a:off x="3707" y="3199"/>
                  <a:ext cx="8" cy="476"/>
                </a:xfrm>
                <a:prstGeom prst="rect">
                  <a:avLst/>
                </a:prstGeom>
                <a:solidFill>
                  <a:srgbClr val="236B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29" name="Rectangle 681"/>
                <p:cNvSpPr>
                  <a:spLocks noChangeArrowheads="1"/>
                </p:cNvSpPr>
                <p:nvPr/>
              </p:nvSpPr>
              <p:spPr bwMode="auto">
                <a:xfrm>
                  <a:off x="3715" y="3199"/>
                  <a:ext cx="8" cy="476"/>
                </a:xfrm>
                <a:prstGeom prst="rect">
                  <a:avLst/>
                </a:prstGeom>
                <a:solidFill>
                  <a:srgbClr val="2267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30" name="Rectangle 682"/>
                <p:cNvSpPr>
                  <a:spLocks noChangeArrowheads="1"/>
                </p:cNvSpPr>
                <p:nvPr/>
              </p:nvSpPr>
              <p:spPr bwMode="auto">
                <a:xfrm>
                  <a:off x="3723" y="3199"/>
                  <a:ext cx="8" cy="476"/>
                </a:xfrm>
                <a:prstGeom prst="rect">
                  <a:avLst/>
                </a:prstGeom>
                <a:solidFill>
                  <a:srgbClr val="216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31" name="Rectangle 683"/>
                <p:cNvSpPr>
                  <a:spLocks noChangeArrowheads="1"/>
                </p:cNvSpPr>
                <p:nvPr/>
              </p:nvSpPr>
              <p:spPr bwMode="auto">
                <a:xfrm>
                  <a:off x="3731" y="3199"/>
                  <a:ext cx="8" cy="476"/>
                </a:xfrm>
                <a:prstGeom prst="rect">
                  <a:avLst/>
                </a:prstGeom>
                <a:solidFill>
                  <a:srgbClr val="2062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32" name="Rectangle 684"/>
                <p:cNvSpPr>
                  <a:spLocks noChangeArrowheads="1"/>
                </p:cNvSpPr>
                <p:nvPr/>
              </p:nvSpPr>
              <p:spPr bwMode="auto">
                <a:xfrm>
                  <a:off x="3739" y="3199"/>
                  <a:ext cx="9" cy="476"/>
                </a:xfrm>
                <a:prstGeom prst="rect">
                  <a:avLst/>
                </a:prstGeom>
                <a:solidFill>
                  <a:srgbClr val="1F5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33" name="Rectangle 685"/>
                <p:cNvSpPr>
                  <a:spLocks noChangeArrowheads="1"/>
                </p:cNvSpPr>
                <p:nvPr/>
              </p:nvSpPr>
              <p:spPr bwMode="auto">
                <a:xfrm>
                  <a:off x="3748" y="3199"/>
                  <a:ext cx="8" cy="476"/>
                </a:xfrm>
                <a:prstGeom prst="rect">
                  <a:avLst/>
                </a:prstGeom>
                <a:solidFill>
                  <a:srgbClr val="1E5D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34" name="Rectangle 686"/>
                <p:cNvSpPr>
                  <a:spLocks noChangeArrowheads="1"/>
                </p:cNvSpPr>
                <p:nvPr/>
              </p:nvSpPr>
              <p:spPr bwMode="auto">
                <a:xfrm>
                  <a:off x="3756" y="3199"/>
                  <a:ext cx="8" cy="476"/>
                </a:xfrm>
                <a:prstGeom prst="rect">
                  <a:avLst/>
                </a:prstGeom>
                <a:solidFill>
                  <a:srgbClr val="1D5A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35" name="Rectangle 687"/>
                <p:cNvSpPr>
                  <a:spLocks noChangeArrowheads="1"/>
                </p:cNvSpPr>
                <p:nvPr/>
              </p:nvSpPr>
              <p:spPr bwMode="auto">
                <a:xfrm>
                  <a:off x="3764" y="3199"/>
                  <a:ext cx="8" cy="476"/>
                </a:xfrm>
                <a:prstGeom prst="rect">
                  <a:avLst/>
                </a:prstGeom>
                <a:solidFill>
                  <a:srgbClr val="1D5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36" name="Rectangle 688"/>
                <p:cNvSpPr>
                  <a:spLocks noChangeArrowheads="1"/>
                </p:cNvSpPr>
                <p:nvPr/>
              </p:nvSpPr>
              <p:spPr bwMode="auto">
                <a:xfrm>
                  <a:off x="3772" y="3199"/>
                  <a:ext cx="8" cy="476"/>
                </a:xfrm>
                <a:prstGeom prst="rect">
                  <a:avLst/>
                </a:prstGeom>
                <a:solidFill>
                  <a:srgbClr val="1C5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37" name="Rectangle 689"/>
                <p:cNvSpPr>
                  <a:spLocks noChangeArrowheads="1"/>
                </p:cNvSpPr>
                <p:nvPr/>
              </p:nvSpPr>
              <p:spPr bwMode="auto">
                <a:xfrm>
                  <a:off x="3780" y="3199"/>
                  <a:ext cx="8" cy="476"/>
                </a:xfrm>
                <a:prstGeom prst="rect">
                  <a:avLst/>
                </a:prstGeom>
                <a:solidFill>
                  <a:srgbClr val="1B54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38" name="Rectangle 690"/>
                <p:cNvSpPr>
                  <a:spLocks noChangeArrowheads="1"/>
                </p:cNvSpPr>
                <p:nvPr/>
              </p:nvSpPr>
              <p:spPr bwMode="auto">
                <a:xfrm>
                  <a:off x="3788" y="3199"/>
                  <a:ext cx="8" cy="476"/>
                </a:xfrm>
                <a:prstGeom prst="rect">
                  <a:avLst/>
                </a:prstGeom>
                <a:solidFill>
                  <a:srgbClr val="1A52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39" name="Rectangle 691"/>
                <p:cNvSpPr>
                  <a:spLocks noChangeArrowheads="1"/>
                </p:cNvSpPr>
                <p:nvPr/>
              </p:nvSpPr>
              <p:spPr bwMode="auto">
                <a:xfrm>
                  <a:off x="3796" y="3199"/>
                  <a:ext cx="8" cy="476"/>
                </a:xfrm>
                <a:prstGeom prst="rect">
                  <a:avLst/>
                </a:prstGeom>
                <a:solidFill>
                  <a:srgbClr val="1A50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40" name="Rectangle 692"/>
                <p:cNvSpPr>
                  <a:spLocks noChangeArrowheads="1"/>
                </p:cNvSpPr>
                <p:nvPr/>
              </p:nvSpPr>
              <p:spPr bwMode="auto">
                <a:xfrm>
                  <a:off x="3804" y="3199"/>
                  <a:ext cx="8" cy="476"/>
                </a:xfrm>
                <a:prstGeom prst="rect">
                  <a:avLst/>
                </a:prstGeom>
                <a:solidFill>
                  <a:srgbClr val="194E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41" name="Rectangle 693"/>
                <p:cNvSpPr>
                  <a:spLocks noChangeArrowheads="1"/>
                </p:cNvSpPr>
                <p:nvPr/>
              </p:nvSpPr>
              <p:spPr bwMode="auto">
                <a:xfrm>
                  <a:off x="3812" y="3199"/>
                  <a:ext cx="8" cy="476"/>
                </a:xfrm>
                <a:prstGeom prst="rect">
                  <a:avLst/>
                </a:prstGeom>
                <a:solidFill>
                  <a:srgbClr val="194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42" name="Rectangle 694"/>
                <p:cNvSpPr>
                  <a:spLocks noChangeArrowheads="1"/>
                </p:cNvSpPr>
                <p:nvPr/>
              </p:nvSpPr>
              <p:spPr bwMode="auto">
                <a:xfrm>
                  <a:off x="3820" y="3199"/>
                  <a:ext cx="8" cy="476"/>
                </a:xfrm>
                <a:prstGeom prst="rect">
                  <a:avLst/>
                </a:prstGeom>
                <a:solidFill>
                  <a:srgbClr val="184C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43" name="Rectangle 695"/>
                <p:cNvSpPr>
                  <a:spLocks noChangeArrowheads="1"/>
                </p:cNvSpPr>
                <p:nvPr/>
              </p:nvSpPr>
              <p:spPr bwMode="auto">
                <a:xfrm>
                  <a:off x="3828" y="3199"/>
                  <a:ext cx="8" cy="476"/>
                </a:xfrm>
                <a:prstGeom prst="rect">
                  <a:avLst/>
                </a:prstGeom>
                <a:solidFill>
                  <a:srgbClr val="184A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44" name="Rectangle 696"/>
                <p:cNvSpPr>
                  <a:spLocks noChangeArrowheads="1"/>
                </p:cNvSpPr>
                <p:nvPr/>
              </p:nvSpPr>
              <p:spPr bwMode="auto">
                <a:xfrm>
                  <a:off x="3836" y="3199"/>
                  <a:ext cx="8" cy="476"/>
                </a:xfrm>
                <a:prstGeom prst="rect">
                  <a:avLst/>
                </a:prstGeom>
                <a:solidFill>
                  <a:srgbClr val="1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45" name="Rectangle 697"/>
                <p:cNvSpPr>
                  <a:spLocks noChangeArrowheads="1"/>
                </p:cNvSpPr>
                <p:nvPr/>
              </p:nvSpPr>
              <p:spPr bwMode="auto">
                <a:xfrm>
                  <a:off x="3844" y="3199"/>
                  <a:ext cx="8" cy="476"/>
                </a:xfrm>
                <a:prstGeom prst="rect">
                  <a:avLst/>
                </a:prstGeom>
                <a:solidFill>
                  <a:srgbClr val="1748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46" name="Rectangle 698"/>
                <p:cNvSpPr>
                  <a:spLocks noChangeArrowheads="1"/>
                </p:cNvSpPr>
                <p:nvPr/>
              </p:nvSpPr>
              <p:spPr bwMode="auto">
                <a:xfrm>
                  <a:off x="3852" y="3199"/>
                  <a:ext cx="8" cy="476"/>
                </a:xfrm>
                <a:prstGeom prst="rect">
                  <a:avLst/>
                </a:prstGeom>
                <a:solidFill>
                  <a:srgbClr val="1747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47" name="Rectangle 699"/>
                <p:cNvSpPr>
                  <a:spLocks noChangeArrowheads="1"/>
                </p:cNvSpPr>
                <p:nvPr/>
              </p:nvSpPr>
              <p:spPr bwMode="auto">
                <a:xfrm>
                  <a:off x="3860" y="3199"/>
                  <a:ext cx="8" cy="476"/>
                </a:xfrm>
                <a:prstGeom prst="rect">
                  <a:avLst/>
                </a:prstGeom>
                <a:solidFill>
                  <a:srgbClr val="1747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948" name="Rectangle 700"/>
              <p:cNvSpPr>
                <a:spLocks noChangeArrowheads="1"/>
              </p:cNvSpPr>
              <p:nvPr/>
            </p:nvSpPr>
            <p:spPr bwMode="auto">
              <a:xfrm>
                <a:off x="3097" y="3199"/>
                <a:ext cx="772" cy="47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1949" name="Rectangle 701"/>
            <p:cNvSpPr>
              <a:spLocks noChangeArrowheads="1"/>
            </p:cNvSpPr>
            <p:nvPr/>
          </p:nvSpPr>
          <p:spPr bwMode="auto">
            <a:xfrm>
              <a:off x="3708" y="3415"/>
              <a:ext cx="2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50" name="Rectangle 702"/>
            <p:cNvSpPr>
              <a:spLocks noChangeArrowheads="1"/>
            </p:cNvSpPr>
            <p:nvPr/>
          </p:nvSpPr>
          <p:spPr bwMode="auto">
            <a:xfrm>
              <a:off x="3707" y="3409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FFFFFF"/>
                  </a:solidFill>
                </a:rPr>
                <a:t>PSU</a:t>
              </a:r>
              <a:endParaRPr lang="en-US" sz="2200" b="0">
                <a:latin typeface="Times New Roman" charset="0"/>
              </a:endParaRPr>
            </a:p>
          </p:txBody>
        </p:sp>
        <p:sp>
          <p:nvSpPr>
            <p:cNvPr id="181951" name="Rectangle 703"/>
            <p:cNvSpPr>
              <a:spLocks noChangeArrowheads="1"/>
            </p:cNvSpPr>
            <p:nvPr/>
          </p:nvSpPr>
          <p:spPr bwMode="auto">
            <a:xfrm>
              <a:off x="3575" y="1830"/>
              <a:ext cx="585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52" name="Rectangle 704"/>
            <p:cNvSpPr>
              <a:spLocks noChangeArrowheads="1"/>
            </p:cNvSpPr>
            <p:nvPr/>
          </p:nvSpPr>
          <p:spPr bwMode="auto">
            <a:xfrm>
              <a:off x="3631" y="1823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FFFFFF"/>
                  </a:solidFill>
                </a:rPr>
                <a:t>Degree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181953" name="Rectangle 705"/>
            <p:cNvSpPr>
              <a:spLocks noChangeArrowheads="1"/>
            </p:cNvSpPr>
            <p:nvPr/>
          </p:nvSpPr>
          <p:spPr bwMode="auto">
            <a:xfrm>
              <a:off x="3575" y="2013"/>
              <a:ext cx="6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FFFFFF"/>
                  </a:solidFill>
                </a:rPr>
                <a:t>Offerings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181954" name="Rectangle 706"/>
            <p:cNvSpPr>
              <a:spLocks noChangeArrowheads="1"/>
            </p:cNvSpPr>
            <p:nvPr/>
          </p:nvSpPr>
          <p:spPr bwMode="auto">
            <a:xfrm>
              <a:off x="4775" y="1825"/>
              <a:ext cx="62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55" name="Rectangle 707"/>
            <p:cNvSpPr>
              <a:spLocks noChangeArrowheads="1"/>
            </p:cNvSpPr>
            <p:nvPr/>
          </p:nvSpPr>
          <p:spPr bwMode="auto">
            <a:xfrm>
              <a:off x="4575" y="1954"/>
              <a:ext cx="935" cy="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200" b="0">
                  <a:solidFill>
                    <a:srgbClr val="FFFFFF"/>
                  </a:solidFill>
                </a:rPr>
                <a:t>EDE</a:t>
              </a:r>
            </a:p>
            <a:p>
              <a:pPr algn="ctr"/>
              <a:r>
                <a:rPr lang="en-US" sz="2200" b="0">
                  <a:solidFill>
                    <a:srgbClr val="FFFFFF"/>
                  </a:solidFill>
                </a:rPr>
                <a:t> Initial </a:t>
              </a:r>
            </a:p>
            <a:p>
              <a:pPr algn="ctr"/>
              <a:r>
                <a:rPr lang="en-US" sz="2200" b="0">
                  <a:solidFill>
                    <a:srgbClr val="FFFFFF"/>
                  </a:solidFill>
                </a:rPr>
                <a:t> Offerings:</a:t>
              </a:r>
            </a:p>
            <a:p>
              <a:pPr algn="ctr"/>
              <a:endParaRPr lang="en-US" sz="2200" b="0">
                <a:solidFill>
                  <a:srgbClr val="FFFFFF"/>
                </a:solidFill>
              </a:endParaRPr>
            </a:p>
            <a:p>
              <a:pPr algn="ctr">
                <a:buFont typeface="Wingdings" charset="0"/>
                <a:buChar char=""/>
              </a:pPr>
              <a:r>
                <a:rPr lang="en-US" sz="1200" b="0">
                  <a:solidFill>
                    <a:srgbClr val="FFFFFF"/>
                  </a:solidFill>
                </a:rPr>
                <a:t> SOC Design Overview</a:t>
              </a:r>
            </a:p>
            <a:p>
              <a:pPr algn="ctr">
                <a:buFont typeface="Wingdings" charset="0"/>
                <a:buChar char=""/>
              </a:pPr>
              <a:r>
                <a:rPr lang="en-US" sz="1200" b="0">
                  <a:solidFill>
                    <a:srgbClr val="FFFFFF"/>
                  </a:solidFill>
                </a:rPr>
                <a:t> System Level Design</a:t>
              </a:r>
            </a:p>
            <a:p>
              <a:pPr algn="ctr">
                <a:buFont typeface="Wingdings" charset="0"/>
                <a:buChar char=""/>
              </a:pPr>
              <a:r>
                <a:rPr lang="en-US" sz="1200" b="0">
                  <a:solidFill>
                    <a:srgbClr val="FFFFFF"/>
                  </a:solidFill>
                </a:rPr>
                <a:t> Structural Chip Design</a:t>
              </a:r>
            </a:p>
            <a:p>
              <a:pPr algn="ctr">
                <a:buFont typeface="Wingdings" charset="0"/>
                <a:buChar char=""/>
              </a:pPr>
              <a:r>
                <a:rPr lang="en-US" sz="1200" b="0">
                  <a:solidFill>
                    <a:srgbClr val="FFFFFF"/>
                  </a:solidFill>
                </a:rPr>
                <a:t> Physical Chip Design</a:t>
              </a:r>
            </a:p>
            <a:p>
              <a:pPr algn="ctr">
                <a:buFont typeface="Wingdings" charset="0"/>
                <a:buChar char=""/>
              </a:pPr>
              <a:r>
                <a:rPr lang="en-US" sz="1200" b="0">
                  <a:solidFill>
                    <a:srgbClr val="FFFFFF"/>
                  </a:solidFill>
                </a:rPr>
                <a:t> EDA Tools Courses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181956" name="Rectangle 708"/>
            <p:cNvSpPr>
              <a:spLocks noChangeArrowheads="1"/>
            </p:cNvSpPr>
            <p:nvPr/>
          </p:nvSpPr>
          <p:spPr bwMode="auto">
            <a:xfrm>
              <a:off x="4739" y="2327"/>
              <a:ext cx="880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1957" name="Group 709"/>
            <p:cNvGrpSpPr>
              <a:grpSpLocks/>
            </p:cNvGrpSpPr>
            <p:nvPr/>
          </p:nvGrpSpPr>
          <p:grpSpPr bwMode="auto">
            <a:xfrm>
              <a:off x="3393" y="1174"/>
              <a:ext cx="2122" cy="666"/>
              <a:chOff x="3017" y="920"/>
              <a:chExt cx="2122" cy="666"/>
            </a:xfrm>
          </p:grpSpPr>
          <p:sp>
            <p:nvSpPr>
              <p:cNvPr id="181958" name="AutoShape 710"/>
              <p:cNvSpPr>
                <a:spLocks noChangeArrowheads="1"/>
              </p:cNvSpPr>
              <p:nvPr/>
            </p:nvSpPr>
            <p:spPr bwMode="auto">
              <a:xfrm>
                <a:off x="3253" y="1391"/>
                <a:ext cx="400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AE743A">
                      <a:gamma/>
                      <a:shade val="26275"/>
                      <a:invGamma/>
                    </a:srgbClr>
                  </a:gs>
                  <a:gs pos="100000">
                    <a:srgbClr val="AE743A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1959" name="Group 711"/>
              <p:cNvGrpSpPr>
                <a:grpSpLocks/>
              </p:cNvGrpSpPr>
              <p:nvPr/>
            </p:nvGrpSpPr>
            <p:grpSpPr bwMode="auto">
              <a:xfrm>
                <a:off x="3017" y="920"/>
                <a:ext cx="2122" cy="476"/>
                <a:chOff x="3017" y="920"/>
                <a:chExt cx="2122" cy="476"/>
              </a:xfrm>
            </p:grpSpPr>
            <p:grpSp>
              <p:nvGrpSpPr>
                <p:cNvPr id="181960" name="Group 712"/>
                <p:cNvGrpSpPr>
                  <a:grpSpLocks/>
                </p:cNvGrpSpPr>
                <p:nvPr/>
              </p:nvGrpSpPr>
              <p:grpSpPr bwMode="auto">
                <a:xfrm>
                  <a:off x="3017" y="920"/>
                  <a:ext cx="2121" cy="475"/>
                  <a:chOff x="3035" y="1120"/>
                  <a:chExt cx="2121" cy="475"/>
                </a:xfrm>
              </p:grpSpPr>
              <p:sp>
                <p:nvSpPr>
                  <p:cNvPr id="181961" name="Rectangle 71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20"/>
                    <a:ext cx="2121" cy="4"/>
                  </a:xfrm>
                  <a:prstGeom prst="rect">
                    <a:avLst/>
                  </a:prstGeom>
                  <a:solidFill>
                    <a:srgbClr val="5E2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62" name="Rectangle 71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24"/>
                    <a:ext cx="2121" cy="3"/>
                  </a:xfrm>
                  <a:prstGeom prst="rect">
                    <a:avLst/>
                  </a:prstGeom>
                  <a:solidFill>
                    <a:srgbClr val="5E2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63" name="Rectangle 71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27"/>
                    <a:ext cx="2121" cy="4"/>
                  </a:xfrm>
                  <a:prstGeom prst="rect">
                    <a:avLst/>
                  </a:prstGeom>
                  <a:solidFill>
                    <a:srgbClr val="5F2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64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31"/>
                    <a:ext cx="2121" cy="4"/>
                  </a:xfrm>
                  <a:prstGeom prst="rect">
                    <a:avLst/>
                  </a:prstGeom>
                  <a:solidFill>
                    <a:srgbClr val="60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65" name="Rectangle 71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35"/>
                    <a:ext cx="2121" cy="4"/>
                  </a:xfrm>
                  <a:prstGeom prst="rect">
                    <a:avLst/>
                  </a:prstGeom>
                  <a:solidFill>
                    <a:srgbClr val="61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66" name="Rectangle 71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39"/>
                    <a:ext cx="2121" cy="3"/>
                  </a:xfrm>
                  <a:prstGeom prst="rect">
                    <a:avLst/>
                  </a:prstGeom>
                  <a:solidFill>
                    <a:srgbClr val="623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67" name="Rectangle 71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42"/>
                    <a:ext cx="2121" cy="4"/>
                  </a:xfrm>
                  <a:prstGeom prst="rect">
                    <a:avLst/>
                  </a:prstGeom>
                  <a:solidFill>
                    <a:srgbClr val="633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68" name="Rectangle 72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46"/>
                    <a:ext cx="2121" cy="4"/>
                  </a:xfrm>
                  <a:prstGeom prst="rect">
                    <a:avLst/>
                  </a:prstGeom>
                  <a:solidFill>
                    <a:srgbClr val="653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69" name="Rectangle 72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50"/>
                    <a:ext cx="2121" cy="3"/>
                  </a:xfrm>
                  <a:prstGeom prst="rect">
                    <a:avLst/>
                  </a:prstGeom>
                  <a:solidFill>
                    <a:srgbClr val="66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70" name="Rectangle 72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53"/>
                    <a:ext cx="2121" cy="4"/>
                  </a:xfrm>
                  <a:prstGeom prst="rect">
                    <a:avLst/>
                  </a:prstGeom>
                  <a:solidFill>
                    <a:srgbClr val="67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71" name="Rectangle 72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57"/>
                    <a:ext cx="2121" cy="4"/>
                  </a:xfrm>
                  <a:prstGeom prst="rect">
                    <a:avLst/>
                  </a:prstGeom>
                  <a:solidFill>
                    <a:srgbClr val="693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72" name="Rectangle 72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61"/>
                    <a:ext cx="2121" cy="4"/>
                  </a:xfrm>
                  <a:prstGeom prst="rect">
                    <a:avLst/>
                  </a:prstGeom>
                  <a:solidFill>
                    <a:srgbClr val="6B3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73" name="Rectangle 72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65"/>
                    <a:ext cx="2121" cy="3"/>
                  </a:xfrm>
                  <a:prstGeom prst="rect">
                    <a:avLst/>
                  </a:prstGeom>
                  <a:solidFill>
                    <a:srgbClr val="6D3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74" name="Rectangle 72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68"/>
                    <a:ext cx="2121" cy="4"/>
                  </a:xfrm>
                  <a:prstGeom prst="rect">
                    <a:avLst/>
                  </a:prstGeom>
                  <a:solidFill>
                    <a:srgbClr val="6E3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75" name="Rectangle 72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72"/>
                    <a:ext cx="2121" cy="4"/>
                  </a:xfrm>
                  <a:prstGeom prst="rect">
                    <a:avLst/>
                  </a:prstGeom>
                  <a:solidFill>
                    <a:srgbClr val="713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76" name="Rectangle 72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76"/>
                    <a:ext cx="2121" cy="3"/>
                  </a:xfrm>
                  <a:prstGeom prst="rect">
                    <a:avLst/>
                  </a:prstGeom>
                  <a:solidFill>
                    <a:srgbClr val="723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77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79"/>
                    <a:ext cx="2121" cy="4"/>
                  </a:xfrm>
                  <a:prstGeom prst="rect">
                    <a:avLst/>
                  </a:prstGeom>
                  <a:solidFill>
                    <a:srgbClr val="743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78" name="Rectangle 73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83"/>
                    <a:ext cx="2121" cy="4"/>
                  </a:xfrm>
                  <a:prstGeom prst="rect">
                    <a:avLst/>
                  </a:prstGeom>
                  <a:solidFill>
                    <a:srgbClr val="77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79" name="Rectangle 73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87"/>
                    <a:ext cx="2121" cy="4"/>
                  </a:xfrm>
                  <a:prstGeom prst="rect">
                    <a:avLst/>
                  </a:prstGeom>
                  <a:solidFill>
                    <a:srgbClr val="7A3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80" name="Rectangle 73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91"/>
                    <a:ext cx="2121" cy="3"/>
                  </a:xfrm>
                  <a:prstGeom prst="rect">
                    <a:avLst/>
                  </a:prstGeom>
                  <a:solidFill>
                    <a:srgbClr val="7C3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81" name="Rectangle 73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94"/>
                    <a:ext cx="2121" cy="4"/>
                  </a:xfrm>
                  <a:prstGeom prst="rect">
                    <a:avLst/>
                  </a:prstGeom>
                  <a:solidFill>
                    <a:srgbClr val="7E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82" name="Rectangle 73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198"/>
                    <a:ext cx="2121" cy="4"/>
                  </a:xfrm>
                  <a:prstGeom prst="rect">
                    <a:avLst/>
                  </a:prstGeom>
                  <a:solidFill>
                    <a:srgbClr val="81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83" name="Rectangle 73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02"/>
                    <a:ext cx="2121" cy="3"/>
                  </a:xfrm>
                  <a:prstGeom prst="rect">
                    <a:avLst/>
                  </a:prstGeom>
                  <a:solidFill>
                    <a:srgbClr val="844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84" name="Rectangle 73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05"/>
                    <a:ext cx="2121" cy="4"/>
                  </a:xfrm>
                  <a:prstGeom prst="rect">
                    <a:avLst/>
                  </a:prstGeom>
                  <a:solidFill>
                    <a:srgbClr val="864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85" name="Rectangle 73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09"/>
                    <a:ext cx="2121" cy="4"/>
                  </a:xfrm>
                  <a:prstGeom prst="rect">
                    <a:avLst/>
                  </a:prstGeom>
                  <a:solidFill>
                    <a:srgbClr val="8A4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86" name="Rectangle 73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13"/>
                    <a:ext cx="2121" cy="3"/>
                  </a:xfrm>
                  <a:prstGeom prst="rect">
                    <a:avLst/>
                  </a:prstGeom>
                  <a:solidFill>
                    <a:srgbClr val="8C4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87" name="Rectangle 73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16"/>
                    <a:ext cx="2121" cy="4"/>
                  </a:xfrm>
                  <a:prstGeom prst="rect">
                    <a:avLst/>
                  </a:prstGeom>
                  <a:solidFill>
                    <a:srgbClr val="8F4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88" name="Rectangle 74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20"/>
                    <a:ext cx="2121" cy="4"/>
                  </a:xfrm>
                  <a:prstGeom prst="rect">
                    <a:avLst/>
                  </a:prstGeom>
                  <a:solidFill>
                    <a:srgbClr val="914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89" name="Rectangle 74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24"/>
                    <a:ext cx="2121" cy="4"/>
                  </a:xfrm>
                  <a:prstGeom prst="rect">
                    <a:avLst/>
                  </a:prstGeom>
                  <a:solidFill>
                    <a:srgbClr val="954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90" name="Rectangle 74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28"/>
                    <a:ext cx="2121" cy="3"/>
                  </a:xfrm>
                  <a:prstGeom prst="rect">
                    <a:avLst/>
                  </a:prstGeom>
                  <a:solidFill>
                    <a:srgbClr val="984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91" name="Rectangle 74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31"/>
                    <a:ext cx="2121" cy="4"/>
                  </a:xfrm>
                  <a:prstGeom prst="rect">
                    <a:avLst/>
                  </a:prstGeom>
                  <a:solidFill>
                    <a:srgbClr val="9A4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92" name="Rectangle 74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35"/>
                    <a:ext cx="2121" cy="4"/>
                  </a:xfrm>
                  <a:prstGeom prst="rect">
                    <a:avLst/>
                  </a:prstGeom>
                  <a:solidFill>
                    <a:srgbClr val="9D4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93" name="Rectangle 74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39"/>
                    <a:ext cx="2121" cy="3"/>
                  </a:xfrm>
                  <a:prstGeom prst="rect">
                    <a:avLst/>
                  </a:prstGeom>
                  <a:solidFill>
                    <a:srgbClr val="9F4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94" name="Rectangle 74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42"/>
                    <a:ext cx="2121" cy="4"/>
                  </a:xfrm>
                  <a:prstGeom prst="rect">
                    <a:avLst/>
                  </a:prstGeom>
                  <a:solidFill>
                    <a:srgbClr val="A25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95" name="Rectangle 74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46"/>
                    <a:ext cx="2121" cy="4"/>
                  </a:xfrm>
                  <a:prstGeom prst="rect">
                    <a:avLst/>
                  </a:prstGeom>
                  <a:solidFill>
                    <a:srgbClr val="A55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96" name="Rectangle 74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50"/>
                    <a:ext cx="2121" cy="4"/>
                  </a:xfrm>
                  <a:prstGeom prst="rect">
                    <a:avLst/>
                  </a:prstGeom>
                  <a:solidFill>
                    <a:srgbClr val="A85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97" name="Rectangle 74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54"/>
                    <a:ext cx="2121" cy="3"/>
                  </a:xfrm>
                  <a:prstGeom prst="rect">
                    <a:avLst/>
                  </a:prstGeom>
                  <a:solidFill>
                    <a:srgbClr val="AA5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98" name="Rectangle 75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57"/>
                    <a:ext cx="2121" cy="4"/>
                  </a:xfrm>
                  <a:prstGeom prst="rect">
                    <a:avLst/>
                  </a:prstGeom>
                  <a:solidFill>
                    <a:srgbClr val="AC5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99" name="Rectangle 75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61"/>
                    <a:ext cx="2121" cy="4"/>
                  </a:xfrm>
                  <a:prstGeom prst="rect">
                    <a:avLst/>
                  </a:prstGeom>
                  <a:solidFill>
                    <a:srgbClr val="AF5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00" name="Rectangle 75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65"/>
                    <a:ext cx="2121" cy="3"/>
                  </a:xfrm>
                  <a:prstGeom prst="rect">
                    <a:avLst/>
                  </a:prstGeom>
                  <a:solidFill>
                    <a:srgbClr val="B15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01" name="Rectangle 75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68"/>
                    <a:ext cx="2121" cy="4"/>
                  </a:xfrm>
                  <a:prstGeom prst="rect">
                    <a:avLst/>
                  </a:prstGeom>
                  <a:solidFill>
                    <a:srgbClr val="B35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02" name="Rectangle 75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72"/>
                    <a:ext cx="2121" cy="4"/>
                  </a:xfrm>
                  <a:prstGeom prst="rect">
                    <a:avLst/>
                  </a:prstGeom>
                  <a:solidFill>
                    <a:srgbClr val="B55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03" name="Rectangle 75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76"/>
                    <a:ext cx="2121" cy="4"/>
                  </a:xfrm>
                  <a:prstGeom prst="rect">
                    <a:avLst/>
                  </a:prstGeom>
                  <a:solidFill>
                    <a:srgbClr val="B75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04" name="Rectangle 75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80"/>
                    <a:ext cx="2121" cy="3"/>
                  </a:xfrm>
                  <a:prstGeom prst="rect">
                    <a:avLst/>
                  </a:prstGeom>
                  <a:solidFill>
                    <a:srgbClr val="B95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05" name="Rectangle 75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83"/>
                    <a:ext cx="2121" cy="4"/>
                  </a:xfrm>
                  <a:prstGeom prst="rect">
                    <a:avLst/>
                  </a:prstGeom>
                  <a:solidFill>
                    <a:srgbClr val="BA5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06" name="Rectangle 75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87"/>
                    <a:ext cx="2121" cy="4"/>
                  </a:xfrm>
                  <a:prstGeom prst="rect">
                    <a:avLst/>
                  </a:prstGeom>
                  <a:solidFill>
                    <a:srgbClr val="BC5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07" name="Rectangle 75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91"/>
                    <a:ext cx="2121" cy="3"/>
                  </a:xfrm>
                  <a:prstGeom prst="rect">
                    <a:avLst/>
                  </a:prstGeom>
                  <a:solidFill>
                    <a:srgbClr val="BD5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08" name="Rectangle 76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94"/>
                    <a:ext cx="2121" cy="4"/>
                  </a:xfrm>
                  <a:prstGeom prst="rect">
                    <a:avLst/>
                  </a:prstGeom>
                  <a:solidFill>
                    <a:srgbClr val="B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09" name="Rectangle 76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298"/>
                    <a:ext cx="2121" cy="4"/>
                  </a:xfrm>
                  <a:prstGeom prst="rect">
                    <a:avLst/>
                  </a:prstGeom>
                  <a:solidFill>
                    <a:srgbClr val="C1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10" name="Rectangle 76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02"/>
                    <a:ext cx="2121" cy="4"/>
                  </a:xfrm>
                  <a:prstGeom prst="rect">
                    <a:avLst/>
                  </a:prstGeom>
                  <a:solidFill>
                    <a:srgbClr val="C26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11" name="Rectangle 76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06"/>
                    <a:ext cx="2121" cy="3"/>
                  </a:xfrm>
                  <a:prstGeom prst="rect">
                    <a:avLst/>
                  </a:prstGeom>
                  <a:solidFill>
                    <a:srgbClr val="C36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12" name="Rectangle 76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09"/>
                    <a:ext cx="2121" cy="4"/>
                  </a:xfrm>
                  <a:prstGeom prst="rect">
                    <a:avLst/>
                  </a:prstGeom>
                  <a:solidFill>
                    <a:srgbClr val="C46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13" name="Rectangle 76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13"/>
                    <a:ext cx="2121" cy="4"/>
                  </a:xfrm>
                  <a:prstGeom prst="rect">
                    <a:avLst/>
                  </a:prstGeom>
                  <a:solidFill>
                    <a:srgbClr val="C56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14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17"/>
                    <a:ext cx="2121" cy="3"/>
                  </a:xfrm>
                  <a:prstGeom prst="rect">
                    <a:avLst/>
                  </a:prstGeom>
                  <a:solidFill>
                    <a:srgbClr val="C66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15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20"/>
                    <a:ext cx="2121" cy="4"/>
                  </a:xfrm>
                  <a:prstGeom prst="rect">
                    <a:avLst/>
                  </a:prstGeom>
                  <a:solidFill>
                    <a:srgbClr val="C76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16" name="Rectangle 76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24"/>
                    <a:ext cx="2121" cy="4"/>
                  </a:xfrm>
                  <a:prstGeom prst="rect">
                    <a:avLst/>
                  </a:prstGeom>
                  <a:solidFill>
                    <a:srgbClr val="C86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17" name="Rectangle 76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28"/>
                    <a:ext cx="2121" cy="4"/>
                  </a:xfrm>
                  <a:prstGeom prst="rect">
                    <a:avLst/>
                  </a:prstGeom>
                  <a:solidFill>
                    <a:srgbClr val="C86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18" name="Rectangle 77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32"/>
                    <a:ext cx="2121" cy="3"/>
                  </a:xfrm>
                  <a:prstGeom prst="rect">
                    <a:avLst/>
                  </a:prstGeom>
                  <a:solidFill>
                    <a:srgbClr val="C96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19" name="Rectangle 77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35"/>
                    <a:ext cx="2121" cy="4"/>
                  </a:xfrm>
                  <a:prstGeom prst="rect">
                    <a:avLst/>
                  </a:prstGeom>
                  <a:solidFill>
                    <a:srgbClr val="C96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20" name="Rectangle 77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39"/>
                    <a:ext cx="2121" cy="4"/>
                  </a:xfrm>
                  <a:prstGeom prst="rect">
                    <a:avLst/>
                  </a:prstGeom>
                  <a:solidFill>
                    <a:srgbClr val="CA6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21" name="Rectangle 77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43"/>
                    <a:ext cx="2121" cy="3"/>
                  </a:xfrm>
                  <a:prstGeom prst="rect">
                    <a:avLst/>
                  </a:prstGeom>
                  <a:solidFill>
                    <a:srgbClr val="CA6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22" name="Rectangle 77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46"/>
                    <a:ext cx="2121" cy="4"/>
                  </a:xfrm>
                  <a:prstGeom prst="rect">
                    <a:avLst/>
                  </a:prstGeom>
                  <a:solidFill>
                    <a:srgbClr val="CB6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23" name="Rectangle 77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50"/>
                    <a:ext cx="2121" cy="4"/>
                  </a:xfrm>
                  <a:prstGeom prst="rect">
                    <a:avLst/>
                  </a:prstGeom>
                  <a:solidFill>
                    <a:srgbClr val="CB6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24" name="Rectangle 77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54"/>
                    <a:ext cx="2121" cy="3"/>
                  </a:xfrm>
                  <a:prstGeom prst="rect">
                    <a:avLst/>
                  </a:prstGeom>
                  <a:solidFill>
                    <a:srgbClr val="CB6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25" name="Rectangle 77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57"/>
                    <a:ext cx="2121" cy="4"/>
                  </a:xfrm>
                  <a:prstGeom prst="rect">
                    <a:avLst/>
                  </a:prstGeom>
                  <a:solidFill>
                    <a:srgbClr val="CB6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26" name="Rectangle 77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61"/>
                    <a:ext cx="2121" cy="4"/>
                  </a:xfrm>
                  <a:prstGeom prst="rect">
                    <a:avLst/>
                  </a:prstGeom>
                  <a:solidFill>
                    <a:srgbClr val="CB6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27" name="Rectangle 77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65"/>
                    <a:ext cx="2121" cy="4"/>
                  </a:xfrm>
                  <a:prstGeom prst="rect">
                    <a:avLst/>
                  </a:prstGeom>
                  <a:solidFill>
                    <a:srgbClr val="CB6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28" name="Rectangle 78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69"/>
                    <a:ext cx="2121" cy="3"/>
                  </a:xfrm>
                  <a:prstGeom prst="rect">
                    <a:avLst/>
                  </a:prstGeom>
                  <a:solidFill>
                    <a:srgbClr val="CA6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29" name="Rectangle 78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72"/>
                    <a:ext cx="2121" cy="4"/>
                  </a:xfrm>
                  <a:prstGeom prst="rect">
                    <a:avLst/>
                  </a:prstGeom>
                  <a:solidFill>
                    <a:srgbClr val="CA6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30" name="Rectangle 78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76"/>
                    <a:ext cx="2121" cy="4"/>
                  </a:xfrm>
                  <a:prstGeom prst="rect">
                    <a:avLst/>
                  </a:prstGeom>
                  <a:solidFill>
                    <a:srgbClr val="C96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31" name="Rectangle 78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80"/>
                    <a:ext cx="2121" cy="3"/>
                  </a:xfrm>
                  <a:prstGeom prst="rect">
                    <a:avLst/>
                  </a:prstGeom>
                  <a:solidFill>
                    <a:srgbClr val="C96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32" name="Rectangle 78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83"/>
                    <a:ext cx="2121" cy="4"/>
                  </a:xfrm>
                  <a:prstGeom prst="rect">
                    <a:avLst/>
                  </a:prstGeom>
                  <a:solidFill>
                    <a:srgbClr val="C86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33" name="Rectangle 78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87"/>
                    <a:ext cx="2121" cy="4"/>
                  </a:xfrm>
                  <a:prstGeom prst="rect">
                    <a:avLst/>
                  </a:prstGeom>
                  <a:solidFill>
                    <a:srgbClr val="C86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34" name="Rectangle 78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91"/>
                    <a:ext cx="2121" cy="4"/>
                  </a:xfrm>
                  <a:prstGeom prst="rect">
                    <a:avLst/>
                  </a:prstGeom>
                  <a:solidFill>
                    <a:srgbClr val="C76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35" name="Rectangle 78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95"/>
                    <a:ext cx="2121" cy="3"/>
                  </a:xfrm>
                  <a:prstGeom prst="rect">
                    <a:avLst/>
                  </a:prstGeom>
                  <a:solidFill>
                    <a:srgbClr val="C66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36" name="Rectangle 78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398"/>
                    <a:ext cx="2121" cy="4"/>
                  </a:xfrm>
                  <a:prstGeom prst="rect">
                    <a:avLst/>
                  </a:prstGeom>
                  <a:solidFill>
                    <a:srgbClr val="C56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37" name="Rectangle 78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02"/>
                    <a:ext cx="2121" cy="4"/>
                  </a:xfrm>
                  <a:prstGeom prst="rect">
                    <a:avLst/>
                  </a:prstGeom>
                  <a:solidFill>
                    <a:srgbClr val="C46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38" name="Rectangle 79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06"/>
                    <a:ext cx="2121" cy="3"/>
                  </a:xfrm>
                  <a:prstGeom prst="rect">
                    <a:avLst/>
                  </a:prstGeom>
                  <a:solidFill>
                    <a:srgbClr val="C36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39" name="Rectangle 79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09"/>
                    <a:ext cx="2121" cy="4"/>
                  </a:xfrm>
                  <a:prstGeom prst="rect">
                    <a:avLst/>
                  </a:prstGeom>
                  <a:solidFill>
                    <a:srgbClr val="C26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40" name="Rectangle 79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13"/>
                    <a:ext cx="2121" cy="4"/>
                  </a:xfrm>
                  <a:prstGeom prst="rect">
                    <a:avLst/>
                  </a:prstGeom>
                  <a:solidFill>
                    <a:srgbClr val="C1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41" name="Rectangle 79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17"/>
                    <a:ext cx="2121" cy="4"/>
                  </a:xfrm>
                  <a:prstGeom prst="rect">
                    <a:avLst/>
                  </a:prstGeom>
                  <a:solidFill>
                    <a:srgbClr val="B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42" name="Rectangle 79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21"/>
                    <a:ext cx="2121" cy="3"/>
                  </a:xfrm>
                  <a:prstGeom prst="rect">
                    <a:avLst/>
                  </a:prstGeom>
                  <a:solidFill>
                    <a:srgbClr val="BD5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43" name="Rectangle 79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24"/>
                    <a:ext cx="2121" cy="4"/>
                  </a:xfrm>
                  <a:prstGeom prst="rect">
                    <a:avLst/>
                  </a:prstGeom>
                  <a:solidFill>
                    <a:srgbClr val="BC5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44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28"/>
                    <a:ext cx="2121" cy="4"/>
                  </a:xfrm>
                  <a:prstGeom prst="rect">
                    <a:avLst/>
                  </a:prstGeom>
                  <a:solidFill>
                    <a:srgbClr val="BA5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45" name="Rectangle 79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32"/>
                    <a:ext cx="2121" cy="3"/>
                  </a:xfrm>
                  <a:prstGeom prst="rect">
                    <a:avLst/>
                  </a:prstGeom>
                  <a:solidFill>
                    <a:srgbClr val="B95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46" name="Rectangle 79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35"/>
                    <a:ext cx="2121" cy="4"/>
                  </a:xfrm>
                  <a:prstGeom prst="rect">
                    <a:avLst/>
                  </a:prstGeom>
                  <a:solidFill>
                    <a:srgbClr val="B75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47" name="Rectangle 79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39"/>
                    <a:ext cx="2121" cy="4"/>
                  </a:xfrm>
                  <a:prstGeom prst="rect">
                    <a:avLst/>
                  </a:prstGeom>
                  <a:solidFill>
                    <a:srgbClr val="B55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48" name="Rectangle 80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43"/>
                    <a:ext cx="2121" cy="4"/>
                  </a:xfrm>
                  <a:prstGeom prst="rect">
                    <a:avLst/>
                  </a:prstGeom>
                  <a:solidFill>
                    <a:srgbClr val="B35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49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47"/>
                    <a:ext cx="2121" cy="3"/>
                  </a:xfrm>
                  <a:prstGeom prst="rect">
                    <a:avLst/>
                  </a:prstGeom>
                  <a:solidFill>
                    <a:srgbClr val="B15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50" name="Rectangle 80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50"/>
                    <a:ext cx="2121" cy="4"/>
                  </a:xfrm>
                  <a:prstGeom prst="rect">
                    <a:avLst/>
                  </a:prstGeom>
                  <a:solidFill>
                    <a:srgbClr val="AF5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51" name="Rectangle 80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54"/>
                    <a:ext cx="2121" cy="4"/>
                  </a:xfrm>
                  <a:prstGeom prst="rect">
                    <a:avLst/>
                  </a:prstGeom>
                  <a:solidFill>
                    <a:srgbClr val="AC5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52" name="Rectangle 80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58"/>
                    <a:ext cx="2121" cy="3"/>
                  </a:xfrm>
                  <a:prstGeom prst="rect">
                    <a:avLst/>
                  </a:prstGeom>
                  <a:solidFill>
                    <a:srgbClr val="AA5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53" name="Rectangle 80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61"/>
                    <a:ext cx="2121" cy="4"/>
                  </a:xfrm>
                  <a:prstGeom prst="rect">
                    <a:avLst/>
                  </a:prstGeom>
                  <a:solidFill>
                    <a:srgbClr val="A85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54" name="Rectangle 80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65"/>
                    <a:ext cx="2121" cy="4"/>
                  </a:xfrm>
                  <a:prstGeom prst="rect">
                    <a:avLst/>
                  </a:prstGeom>
                  <a:solidFill>
                    <a:srgbClr val="A55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55" name="Rectangle 80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69"/>
                    <a:ext cx="2121" cy="4"/>
                  </a:xfrm>
                  <a:prstGeom prst="rect">
                    <a:avLst/>
                  </a:prstGeom>
                  <a:solidFill>
                    <a:srgbClr val="A25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56" name="Rectangle 80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73"/>
                    <a:ext cx="2121" cy="3"/>
                  </a:xfrm>
                  <a:prstGeom prst="rect">
                    <a:avLst/>
                  </a:prstGeom>
                  <a:solidFill>
                    <a:srgbClr val="9F4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57" name="Rectangle 80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76"/>
                    <a:ext cx="2121" cy="4"/>
                  </a:xfrm>
                  <a:prstGeom prst="rect">
                    <a:avLst/>
                  </a:prstGeom>
                  <a:solidFill>
                    <a:srgbClr val="9D4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58" name="Rectangle 81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80"/>
                    <a:ext cx="2121" cy="4"/>
                  </a:xfrm>
                  <a:prstGeom prst="rect">
                    <a:avLst/>
                  </a:prstGeom>
                  <a:solidFill>
                    <a:srgbClr val="9A4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59" name="Rectangle 81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84"/>
                    <a:ext cx="2121" cy="3"/>
                  </a:xfrm>
                  <a:prstGeom prst="rect">
                    <a:avLst/>
                  </a:prstGeom>
                  <a:solidFill>
                    <a:srgbClr val="984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60" name="Rectangle 81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87"/>
                    <a:ext cx="2121" cy="4"/>
                  </a:xfrm>
                  <a:prstGeom prst="rect">
                    <a:avLst/>
                  </a:prstGeom>
                  <a:solidFill>
                    <a:srgbClr val="954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61" name="Rectangle 81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91"/>
                    <a:ext cx="2121" cy="4"/>
                  </a:xfrm>
                  <a:prstGeom prst="rect">
                    <a:avLst/>
                  </a:prstGeom>
                  <a:solidFill>
                    <a:srgbClr val="914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62" name="Rectangle 81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95"/>
                    <a:ext cx="2121" cy="4"/>
                  </a:xfrm>
                  <a:prstGeom prst="rect">
                    <a:avLst/>
                  </a:prstGeom>
                  <a:solidFill>
                    <a:srgbClr val="8F4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63" name="Rectangle 81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99"/>
                    <a:ext cx="2121" cy="3"/>
                  </a:xfrm>
                  <a:prstGeom prst="rect">
                    <a:avLst/>
                  </a:prstGeom>
                  <a:solidFill>
                    <a:srgbClr val="8C4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64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02"/>
                    <a:ext cx="2121" cy="4"/>
                  </a:xfrm>
                  <a:prstGeom prst="rect">
                    <a:avLst/>
                  </a:prstGeom>
                  <a:solidFill>
                    <a:srgbClr val="8A4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65" name="Rectangle 81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06"/>
                    <a:ext cx="2121" cy="4"/>
                  </a:xfrm>
                  <a:prstGeom prst="rect">
                    <a:avLst/>
                  </a:prstGeom>
                  <a:solidFill>
                    <a:srgbClr val="864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66" name="Rectangle 81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10"/>
                    <a:ext cx="2121" cy="3"/>
                  </a:xfrm>
                  <a:prstGeom prst="rect">
                    <a:avLst/>
                  </a:prstGeom>
                  <a:solidFill>
                    <a:srgbClr val="844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67" name="Rectangle 81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13"/>
                    <a:ext cx="2121" cy="4"/>
                  </a:xfrm>
                  <a:prstGeom prst="rect">
                    <a:avLst/>
                  </a:prstGeom>
                  <a:solidFill>
                    <a:srgbClr val="81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68" name="Rectangle 82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17"/>
                    <a:ext cx="2121" cy="4"/>
                  </a:xfrm>
                  <a:prstGeom prst="rect">
                    <a:avLst/>
                  </a:prstGeom>
                  <a:solidFill>
                    <a:srgbClr val="7E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69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21"/>
                    <a:ext cx="2121" cy="3"/>
                  </a:xfrm>
                  <a:prstGeom prst="rect">
                    <a:avLst/>
                  </a:prstGeom>
                  <a:solidFill>
                    <a:srgbClr val="7C3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70" name="Rectangle 82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24"/>
                    <a:ext cx="2121" cy="4"/>
                  </a:xfrm>
                  <a:prstGeom prst="rect">
                    <a:avLst/>
                  </a:prstGeom>
                  <a:solidFill>
                    <a:srgbClr val="7A3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71" name="Rectangle 82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28"/>
                    <a:ext cx="2121" cy="4"/>
                  </a:xfrm>
                  <a:prstGeom prst="rect">
                    <a:avLst/>
                  </a:prstGeom>
                  <a:solidFill>
                    <a:srgbClr val="77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72" name="Rectangle 82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32"/>
                    <a:ext cx="2121" cy="4"/>
                  </a:xfrm>
                  <a:prstGeom prst="rect">
                    <a:avLst/>
                  </a:prstGeom>
                  <a:solidFill>
                    <a:srgbClr val="743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73" name="Rectangle 82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36"/>
                    <a:ext cx="2121" cy="3"/>
                  </a:xfrm>
                  <a:prstGeom prst="rect">
                    <a:avLst/>
                  </a:prstGeom>
                  <a:solidFill>
                    <a:srgbClr val="723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74" name="Rectangle 82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39"/>
                    <a:ext cx="2121" cy="4"/>
                  </a:xfrm>
                  <a:prstGeom prst="rect">
                    <a:avLst/>
                  </a:prstGeom>
                  <a:solidFill>
                    <a:srgbClr val="713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75" name="Rectangle 82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43"/>
                    <a:ext cx="2121" cy="4"/>
                  </a:xfrm>
                  <a:prstGeom prst="rect">
                    <a:avLst/>
                  </a:prstGeom>
                  <a:solidFill>
                    <a:srgbClr val="6E3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76" name="Rectangle 82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47"/>
                    <a:ext cx="2121" cy="3"/>
                  </a:xfrm>
                  <a:prstGeom prst="rect">
                    <a:avLst/>
                  </a:prstGeom>
                  <a:solidFill>
                    <a:srgbClr val="6D3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77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50"/>
                    <a:ext cx="2121" cy="4"/>
                  </a:xfrm>
                  <a:prstGeom prst="rect">
                    <a:avLst/>
                  </a:prstGeom>
                  <a:solidFill>
                    <a:srgbClr val="6B3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78" name="Rectangle 83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54"/>
                    <a:ext cx="2121" cy="4"/>
                  </a:xfrm>
                  <a:prstGeom prst="rect">
                    <a:avLst/>
                  </a:prstGeom>
                  <a:solidFill>
                    <a:srgbClr val="693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79" name="Rectangle 831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58"/>
                    <a:ext cx="2121" cy="4"/>
                  </a:xfrm>
                  <a:prstGeom prst="rect">
                    <a:avLst/>
                  </a:prstGeom>
                  <a:solidFill>
                    <a:srgbClr val="67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80" name="Rectangle 832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62"/>
                    <a:ext cx="2121" cy="3"/>
                  </a:xfrm>
                  <a:prstGeom prst="rect">
                    <a:avLst/>
                  </a:prstGeom>
                  <a:solidFill>
                    <a:srgbClr val="66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81" name="Rectangle 833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65"/>
                    <a:ext cx="2121" cy="4"/>
                  </a:xfrm>
                  <a:prstGeom prst="rect">
                    <a:avLst/>
                  </a:prstGeom>
                  <a:solidFill>
                    <a:srgbClr val="653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82" name="Rectangle 834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69"/>
                    <a:ext cx="2121" cy="4"/>
                  </a:xfrm>
                  <a:prstGeom prst="rect">
                    <a:avLst/>
                  </a:prstGeom>
                  <a:solidFill>
                    <a:srgbClr val="633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83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73"/>
                    <a:ext cx="2121" cy="3"/>
                  </a:xfrm>
                  <a:prstGeom prst="rect">
                    <a:avLst/>
                  </a:prstGeom>
                  <a:solidFill>
                    <a:srgbClr val="623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84" name="Rectangle 836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76"/>
                    <a:ext cx="2121" cy="4"/>
                  </a:xfrm>
                  <a:prstGeom prst="rect">
                    <a:avLst/>
                  </a:prstGeom>
                  <a:solidFill>
                    <a:srgbClr val="61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85" name="Rectangle 83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80"/>
                    <a:ext cx="2121" cy="4"/>
                  </a:xfrm>
                  <a:prstGeom prst="rect">
                    <a:avLst/>
                  </a:prstGeom>
                  <a:solidFill>
                    <a:srgbClr val="60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86" name="Rectangle 838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84"/>
                    <a:ext cx="2121" cy="4"/>
                  </a:xfrm>
                  <a:prstGeom prst="rect">
                    <a:avLst/>
                  </a:prstGeom>
                  <a:solidFill>
                    <a:srgbClr val="5F2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87" name="Rectangle 83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88"/>
                    <a:ext cx="2121" cy="3"/>
                  </a:xfrm>
                  <a:prstGeom prst="rect">
                    <a:avLst/>
                  </a:prstGeom>
                  <a:solidFill>
                    <a:srgbClr val="5E2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88" name="Rectangle 840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591"/>
                    <a:ext cx="2121" cy="4"/>
                  </a:xfrm>
                  <a:prstGeom prst="rect">
                    <a:avLst/>
                  </a:prstGeom>
                  <a:solidFill>
                    <a:srgbClr val="5E2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089" name="Rectangle 841"/>
                <p:cNvSpPr>
                  <a:spLocks noChangeArrowheads="1"/>
                </p:cNvSpPr>
                <p:nvPr/>
              </p:nvSpPr>
              <p:spPr bwMode="auto">
                <a:xfrm>
                  <a:off x="3017" y="920"/>
                  <a:ext cx="2122" cy="476"/>
                </a:xfrm>
                <a:prstGeom prst="rect">
                  <a:avLst/>
                </a:prstGeom>
                <a:gradFill rotWithShape="0">
                  <a:gsLst>
                    <a:gs pos="0">
                      <a:srgbClr val="AE743A">
                        <a:gamma/>
                        <a:shade val="26275"/>
                        <a:invGamma/>
                      </a:srgbClr>
                    </a:gs>
                    <a:gs pos="50000">
                      <a:srgbClr val="AE743A"/>
                    </a:gs>
                    <a:gs pos="100000">
                      <a:srgbClr val="AE743A">
                        <a:gamma/>
                        <a:shade val="26275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2090" name="Group 842"/>
                <p:cNvGrpSpPr>
                  <a:grpSpLocks/>
                </p:cNvGrpSpPr>
                <p:nvPr/>
              </p:nvGrpSpPr>
              <p:grpSpPr bwMode="auto">
                <a:xfrm>
                  <a:off x="3231" y="964"/>
                  <a:ext cx="1847" cy="383"/>
                  <a:chOff x="3213" y="1000"/>
                  <a:chExt cx="1847" cy="383"/>
                </a:xfrm>
              </p:grpSpPr>
              <p:sp>
                <p:nvSpPr>
                  <p:cNvPr id="182091" name="Rectangle 843"/>
                  <p:cNvSpPr>
                    <a:spLocks noChangeArrowheads="1"/>
                  </p:cNvSpPr>
                  <p:nvPr/>
                </p:nvSpPr>
                <p:spPr bwMode="auto">
                  <a:xfrm>
                    <a:off x="3213" y="1007"/>
                    <a:ext cx="1689" cy="3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92" name="Rectangle 844"/>
                  <p:cNvSpPr>
                    <a:spLocks noChangeArrowheads="1"/>
                  </p:cNvSpPr>
                  <p:nvPr/>
                </p:nvSpPr>
                <p:spPr bwMode="auto">
                  <a:xfrm>
                    <a:off x="3268" y="1000"/>
                    <a:ext cx="1728" cy="2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</a:rPr>
                      <a:t>Design Complex Industry</a:t>
                    </a:r>
                    <a:endParaRPr lang="en-US" sz="2400" b="0">
                      <a:solidFill>
                        <a:schemeClr val="bg1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182093" name="Rectangle 845"/>
                  <p:cNvSpPr>
                    <a:spLocks noChangeArrowheads="1"/>
                  </p:cNvSpPr>
                  <p:nvPr/>
                </p:nvSpPr>
                <p:spPr bwMode="auto">
                  <a:xfrm>
                    <a:off x="3213" y="1172"/>
                    <a:ext cx="1847" cy="2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FFFFFF"/>
                        </a:solidFill>
                      </a:rPr>
                      <a:t>Training- Industry Focused</a:t>
                    </a:r>
                    <a:endParaRPr lang="en-US" sz="2400" b="0">
                      <a:latin typeface="Times New Roman" charset="0"/>
                    </a:endParaRPr>
                  </a:p>
                </p:txBody>
              </p:sp>
            </p:grpSp>
          </p:grpSp>
          <p:sp>
            <p:nvSpPr>
              <p:cNvPr id="182094" name="AutoShape 846"/>
              <p:cNvSpPr>
                <a:spLocks noChangeArrowheads="1"/>
              </p:cNvSpPr>
              <p:nvPr/>
            </p:nvSpPr>
            <p:spPr bwMode="auto">
              <a:xfrm>
                <a:off x="4484" y="1394"/>
                <a:ext cx="400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AE743A">
                      <a:gamma/>
                      <a:shade val="26275"/>
                      <a:invGamma/>
                    </a:srgbClr>
                  </a:gs>
                  <a:gs pos="100000">
                    <a:srgbClr val="AE743A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2095" name="Rectangle 847"/>
          <p:cNvSpPr>
            <a:spLocks noChangeArrowheads="1"/>
          </p:cNvSpPr>
          <p:nvPr/>
        </p:nvSpPr>
        <p:spPr bwMode="auto">
          <a:xfrm>
            <a:off x="573088" y="3879850"/>
            <a:ext cx="44973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Wingdings" charset="0"/>
              <a:buChar char="§"/>
            </a:pPr>
            <a:r>
              <a:rPr lang="en-US" sz="2200" dirty="0"/>
              <a:t> Provides Training for Engineers and</a:t>
            </a:r>
          </a:p>
          <a:p>
            <a:pPr>
              <a:buFont typeface="Wingdings" charset="0"/>
              <a:buNone/>
            </a:pPr>
            <a:r>
              <a:rPr lang="en-US" sz="2200" dirty="0"/>
              <a:t>   Managers using System On Chip </a:t>
            </a:r>
          </a:p>
          <a:p>
            <a:pPr>
              <a:buFont typeface="Wingdings" charset="0"/>
              <a:buNone/>
            </a:pPr>
            <a:r>
              <a:rPr lang="en-US" sz="2200" dirty="0"/>
              <a:t>   (SOC) Design:</a:t>
            </a:r>
          </a:p>
          <a:p>
            <a:pPr lvl="1">
              <a:buFont typeface="Wingdings" charset="0"/>
              <a:buChar char="§"/>
            </a:pPr>
            <a:r>
              <a:rPr lang="en-US" sz="2200" dirty="0"/>
              <a:t>  40 hours (week long) courses</a:t>
            </a:r>
          </a:p>
          <a:p>
            <a:pPr lvl="1">
              <a:buFont typeface="Wingdings" charset="0"/>
              <a:buChar char="§"/>
            </a:pPr>
            <a:r>
              <a:rPr lang="en-US" sz="2200" dirty="0"/>
              <a:t>  Instructor driven lectures</a:t>
            </a:r>
          </a:p>
          <a:p>
            <a:pPr lvl="1">
              <a:buFont typeface="Wingdings" charset="0"/>
              <a:buChar char="§"/>
            </a:pPr>
            <a:r>
              <a:rPr lang="en-US" sz="2200" dirty="0"/>
              <a:t>  Instructor led lab exercises</a:t>
            </a:r>
          </a:p>
        </p:txBody>
      </p:sp>
      <p:grpSp>
        <p:nvGrpSpPr>
          <p:cNvPr id="850" name="Group 16"/>
          <p:cNvGrpSpPr>
            <a:grpSpLocks/>
          </p:cNvGrpSpPr>
          <p:nvPr/>
        </p:nvGrpSpPr>
        <p:grpSpPr bwMode="auto">
          <a:xfrm>
            <a:off x="7764463" y="171450"/>
            <a:ext cx="1308100" cy="1054100"/>
            <a:chOff x="4184" y="3160"/>
            <a:chExt cx="824" cy="664"/>
          </a:xfrm>
        </p:grpSpPr>
        <p:sp>
          <p:nvSpPr>
            <p:cNvPr id="851" name="Rectangle 17"/>
            <p:cNvSpPr>
              <a:spLocks noChangeArrowheads="1"/>
            </p:cNvSpPr>
            <p:nvPr/>
          </p:nvSpPr>
          <p:spPr bwMode="auto">
            <a:xfrm>
              <a:off x="4184" y="3160"/>
              <a:ext cx="824" cy="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2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" y="3192"/>
              <a:ext cx="43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5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" y="3576"/>
              <a:ext cx="75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742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Data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236"/>
            <a:ext cx="8229600" cy="1596468"/>
          </a:xfrm>
        </p:spPr>
        <p:txBody>
          <a:bodyPr numCol="1"/>
          <a:lstStyle/>
          <a:p>
            <a:r>
              <a:rPr lang="en-US" dirty="0" smtClean="0"/>
              <a:t>Focus: faster</a:t>
            </a:r>
            <a:r>
              <a:rPr lang="en-US" dirty="0"/>
              <a:t>, cheaper, more secure, more robust, more manageable, and more usable storage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164" y="2887682"/>
            <a:ext cx="4844400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>
                <a:hlinkClick r:id="rId2"/>
              </a:rPr>
              <a:t>Actifio</a:t>
            </a:r>
          </a:p>
          <a:p>
            <a:r>
              <a:rPr lang="en-US" dirty="0">
                <a:hlinkClick r:id="rId3"/>
              </a:rPr>
              <a:t>American Power Conversion</a:t>
            </a:r>
          </a:p>
          <a:p>
            <a:r>
              <a:rPr lang="en-US" dirty="0">
                <a:hlinkClick r:id="rId4"/>
              </a:rPr>
              <a:t>EMC Corporation</a:t>
            </a:r>
          </a:p>
          <a:p>
            <a:r>
              <a:rPr lang="en-US" dirty="0">
                <a:hlinkClick r:id="rId5"/>
              </a:rPr>
              <a:t>Facebook</a:t>
            </a:r>
          </a:p>
          <a:p>
            <a:r>
              <a:rPr lang="en-US" dirty="0">
                <a:hlinkClick r:id="rId6"/>
              </a:rPr>
              <a:t>Fusion-io</a:t>
            </a:r>
          </a:p>
          <a:p>
            <a:r>
              <a:rPr lang="en-US" dirty="0">
                <a:hlinkClick r:id="rId7"/>
              </a:rPr>
              <a:t>Google</a:t>
            </a:r>
          </a:p>
          <a:p>
            <a:r>
              <a:rPr lang="en-US" dirty="0">
                <a:hlinkClick r:id="rId8"/>
              </a:rPr>
              <a:t>Hewlett-Packard Labs</a:t>
            </a:r>
          </a:p>
          <a:p>
            <a:r>
              <a:rPr lang="en-US" dirty="0">
                <a:hlinkClick r:id="rId9"/>
              </a:rPr>
              <a:t>Hitachi</a:t>
            </a:r>
          </a:p>
          <a:p>
            <a:r>
              <a:rPr lang="en-US" dirty="0">
                <a:hlinkClick r:id="rId10"/>
              </a:rPr>
              <a:t>Huawei Technologies Co</a:t>
            </a:r>
            <a:r>
              <a:rPr lang="en-US" dirty="0" smtClean="0">
                <a:hlinkClick r:id="rId10"/>
              </a:rPr>
              <a:t>.</a:t>
            </a:r>
          </a:p>
          <a:p>
            <a:endParaRPr lang="en-US" dirty="0">
              <a:hlinkClick r:id="rId1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9564" y="2950402"/>
            <a:ext cx="384450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1"/>
              </a:rPr>
              <a:t>Intel Corporation</a:t>
            </a:r>
          </a:p>
          <a:p>
            <a:r>
              <a:rPr lang="en-US" dirty="0">
                <a:hlinkClick r:id="rId12"/>
              </a:rPr>
              <a:t>Microsoft Research</a:t>
            </a:r>
          </a:p>
          <a:p>
            <a:r>
              <a:rPr lang="en-US" dirty="0">
                <a:hlinkClick r:id="rId13"/>
              </a:rPr>
              <a:t>NEC Laboratories</a:t>
            </a:r>
          </a:p>
          <a:p>
            <a:r>
              <a:rPr lang="en-US" dirty="0">
                <a:hlinkClick r:id="rId14"/>
              </a:rPr>
              <a:t>NetApp, Inc.</a:t>
            </a:r>
          </a:p>
          <a:p>
            <a:r>
              <a:rPr lang="en-US" dirty="0">
                <a:hlinkClick r:id="rId15"/>
              </a:rPr>
              <a:t>Oracle Corporation</a:t>
            </a:r>
          </a:p>
          <a:p>
            <a:r>
              <a:rPr lang="en-US" dirty="0">
                <a:hlinkClick r:id="rId16"/>
              </a:rPr>
              <a:t>Samsung Information Systems America</a:t>
            </a:r>
          </a:p>
          <a:p>
            <a:r>
              <a:rPr lang="en-US" dirty="0">
                <a:hlinkClick r:id="rId17"/>
              </a:rPr>
              <a:t>Seagate Technology</a:t>
            </a:r>
          </a:p>
          <a:p>
            <a:r>
              <a:rPr lang="en-US" dirty="0">
                <a:hlinkClick r:id="rId18"/>
              </a:rPr>
              <a:t>Symantec Corporation</a:t>
            </a:r>
          </a:p>
          <a:p>
            <a:r>
              <a:rPr lang="en-US" dirty="0">
                <a:hlinkClick r:id="rId19"/>
              </a:rPr>
              <a:t>Western Digital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270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QoLT Consortium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2884" y="1063441"/>
            <a:ext cx="5972480" cy="5651505"/>
            <a:chOff x="1686573" y="1028512"/>
            <a:chExt cx="5972480" cy="5651505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740024" y="1028512"/>
              <a:ext cx="5917855" cy="5651505"/>
            </a:xfrm>
            <a:prstGeom prst="ellipse">
              <a:avLst/>
            </a:prstGeom>
            <a:solidFill>
              <a:srgbClr val="C3D6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2651949" y="1842915"/>
              <a:ext cx="4161319" cy="3953127"/>
            </a:xfrm>
            <a:prstGeom prst="ellipse">
              <a:avLst/>
            </a:prstGeom>
            <a:solidFill>
              <a:srgbClr val="D7E4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631815" y="2744222"/>
              <a:ext cx="2150840" cy="2150840"/>
            </a:xfrm>
            <a:prstGeom prst="ellipse">
              <a:avLst/>
            </a:prstGeom>
            <a:solidFill>
              <a:srgbClr val="ECF1D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66626" y="3258490"/>
              <a:ext cx="1645718" cy="15028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408585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Core Members</a:t>
              </a:r>
              <a:endPara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65232" y="2322644"/>
              <a:ext cx="3301952" cy="331869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4108475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Suppliers</a:t>
              </a:r>
              <a:endParaRPr lang="en-US" sz="54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33945" y="1202974"/>
              <a:ext cx="5486400" cy="53879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4356548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Thought</a:t>
              </a:r>
              <a:r>
                <a:rPr lang="en-US" sz="54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 </a:t>
              </a:r>
              <a:r>
                <a:rPr lang="en-US" sz="5400" b="1" dirty="0" smtClean="0">
                  <a:ln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leaders</a:t>
              </a:r>
              <a:endParaRPr lang="en-US" sz="5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2973" y="3048000"/>
              <a:ext cx="160467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Independent Living</a:t>
              </a:r>
            </a:p>
            <a:p>
              <a:pPr algn="ctr"/>
              <a:r>
                <a:rPr lang="en-US" sz="1100" b="1" dirty="0" smtClean="0"/>
                <a:t>Home Care</a:t>
              </a:r>
            </a:p>
            <a:p>
              <a:pPr algn="ctr"/>
              <a:r>
                <a:rPr lang="en-US" sz="1100" b="1" dirty="0" smtClean="0"/>
                <a:t>Assisted Living</a:t>
              </a:r>
            </a:p>
            <a:p>
              <a:pPr algn="ctr"/>
              <a:r>
                <a:rPr lang="en-US" sz="1100" b="1" dirty="0" smtClean="0"/>
                <a:t>Rehabilitation</a:t>
              </a:r>
            </a:p>
            <a:p>
              <a:pPr algn="ctr"/>
              <a:r>
                <a:rPr lang="en-US" sz="1100" b="1" dirty="0" smtClean="0"/>
                <a:t>Skilled Nursing</a:t>
              </a:r>
            </a:p>
            <a:p>
              <a:pPr algn="ctr"/>
              <a:r>
                <a:rPr lang="en-US" sz="1100" b="1" dirty="0" smtClean="0"/>
                <a:t>Acute Care</a:t>
              </a:r>
            </a:p>
            <a:p>
              <a:pPr algn="ctr"/>
              <a:r>
                <a:rPr lang="en-US" sz="1100" b="1" dirty="0" smtClean="0"/>
                <a:t>ACO</a:t>
              </a:r>
            </a:p>
            <a:p>
              <a:pPr algn="ctr"/>
              <a:r>
                <a:rPr lang="en-US" sz="1100" b="1" dirty="0" smtClean="0"/>
                <a:t>Insurer</a:t>
              </a:r>
              <a:endParaRPr lang="en-US" sz="11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2186" y="2396261"/>
              <a:ext cx="12121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Systems Suppliers</a:t>
              </a:r>
              <a:endParaRPr lang="en-US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48661" y="4855780"/>
              <a:ext cx="1206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Rehab Equipment</a:t>
              </a:r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8780" y="3073283"/>
              <a:ext cx="9075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Home Monitoring</a:t>
              </a:r>
              <a:endParaRPr lang="en-US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06799" y="5068166"/>
              <a:ext cx="17874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Durable Medical Equipment</a:t>
              </a:r>
              <a:endParaRPr lang="en-US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71996" y="2929246"/>
              <a:ext cx="76111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Architects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99715" y="3610495"/>
              <a:ext cx="7126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Mobility</a:t>
              </a:r>
            </a:p>
            <a:p>
              <a:r>
                <a:rPr lang="en-US" sz="1100" dirty="0" smtClean="0"/>
                <a:t>Solutions</a:t>
              </a:r>
              <a:endParaRPr lang="en-US" sz="11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50648" y="2029899"/>
              <a:ext cx="105633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Medical Device</a:t>
              </a:r>
              <a:endParaRPr lang="en-US" sz="1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97343" y="4467501"/>
              <a:ext cx="74141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Personal</a:t>
              </a:r>
              <a:br>
                <a:rPr lang="en-US" sz="1100" dirty="0" smtClean="0"/>
              </a:br>
              <a:r>
                <a:rPr lang="en-US" sz="1100" dirty="0" smtClean="0"/>
                <a:t>Robots</a:t>
              </a:r>
              <a:endParaRPr lang="en-US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0565" y="5369328"/>
              <a:ext cx="5075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AAPD</a:t>
              </a:r>
              <a:endParaRPr lang="en-US" sz="11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05068" y="1294769"/>
              <a:ext cx="8788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LeadingAge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26643" y="4787856"/>
              <a:ext cx="6281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AARP</a:t>
              </a:r>
              <a:endParaRPr 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15282" y="1589443"/>
              <a:ext cx="101822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Assisted Living </a:t>
              </a:r>
              <a:endParaRPr lang="en-US" sz="1100" dirty="0" smtClean="0"/>
            </a:p>
            <a:p>
              <a:pPr algn="ctr"/>
              <a:r>
                <a:rPr lang="en-US" sz="1100" dirty="0" smtClean="0"/>
                <a:t>Federation </a:t>
              </a:r>
            </a:p>
            <a:p>
              <a:pPr algn="ctr"/>
              <a:r>
                <a:rPr lang="en-US" sz="1100" dirty="0" smtClean="0"/>
                <a:t>of </a:t>
              </a:r>
              <a:r>
                <a:rPr lang="en-US" sz="1100" dirty="0"/>
                <a:t>America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86082" y="5235236"/>
              <a:ext cx="4453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CMS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55541" y="4475976"/>
              <a:ext cx="11035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Reimbursement</a:t>
              </a:r>
            </a:p>
            <a:p>
              <a:pPr algn="ctr"/>
              <a:r>
                <a:rPr lang="en-US" sz="1100" dirty="0" smtClean="0"/>
                <a:t>Expert</a:t>
              </a:r>
              <a:endParaRPr lang="en-US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64161" y="2928841"/>
              <a:ext cx="10909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Venture Capital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30490" y="2199986"/>
              <a:ext cx="685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Retailers</a:t>
              </a:r>
              <a:endParaRPr lang="en-US" sz="11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59239" y="2487784"/>
              <a:ext cx="9678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Consumer</a:t>
              </a:r>
            </a:p>
            <a:p>
              <a:r>
                <a:rPr lang="en-US" sz="1100" dirty="0" smtClean="0"/>
                <a:t>Electronics</a:t>
              </a:r>
              <a:endParaRPr lang="en-US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38379" y="2441335"/>
              <a:ext cx="9881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Visiting Nurse</a:t>
              </a:r>
            </a:p>
            <a:p>
              <a:pPr algn="ctr"/>
              <a:r>
                <a:rPr lang="en-US" sz="1100" dirty="0" smtClean="0"/>
                <a:t>Association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57291" y="3754182"/>
              <a:ext cx="4283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FDA</a:t>
              </a:r>
              <a:endParaRPr lang="en-US" sz="11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84791" y="3768221"/>
              <a:ext cx="10083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Mobile/Digital</a:t>
              </a:r>
            </a:p>
            <a:p>
              <a:pPr algn="ctr"/>
              <a:r>
                <a:rPr lang="en-US" sz="1100" dirty="0" smtClean="0"/>
                <a:t>Health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23367" y="6028763"/>
              <a:ext cx="15384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Alzheimer’s Association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85536" y="5710136"/>
              <a:ext cx="10008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National PACE</a:t>
              </a:r>
            </a:p>
            <a:p>
              <a:pPr algn="ctr"/>
              <a:r>
                <a:rPr lang="en-US" sz="1100" dirty="0" smtClean="0"/>
                <a:t>Association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27277" y="5835325"/>
              <a:ext cx="7575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MS World</a:t>
              </a:r>
              <a:endParaRPr 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58449" y="4116998"/>
              <a:ext cx="5309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NCOA</a:t>
              </a:r>
              <a:endParaRPr lang="en-US" sz="11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69887" y="1309288"/>
              <a:ext cx="1043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LeadingAge PA</a:t>
              </a:r>
              <a:endParaRPr 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86573" y="3256501"/>
              <a:ext cx="10397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Area Agency on Aging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51756" y="4440503"/>
              <a:ext cx="1043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Quantified Self</a:t>
              </a:r>
              <a:endParaRPr lang="en-US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95646" y="1902340"/>
              <a:ext cx="10862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Other CMU/Pitt</a:t>
              </a:r>
            </a:p>
            <a:p>
              <a:pPr algn="ctr"/>
              <a:r>
                <a:rPr lang="en-US" sz="1100" dirty="0" smtClean="0"/>
                <a:t>Departments</a:t>
              </a:r>
              <a:endParaRPr lang="en-US" sz="11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33871" y="1963368"/>
            <a:ext cx="2640283" cy="3306797"/>
            <a:chOff x="6233871" y="1963368"/>
            <a:chExt cx="2640283" cy="3306797"/>
          </a:xfrm>
        </p:grpSpPr>
        <p:pic>
          <p:nvPicPr>
            <p:cNvPr id="43" name="Picture 3" descr="PSC Color no tag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871" y="2789223"/>
              <a:ext cx="820776" cy="17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 descr="NISSAN logo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890" y="2446590"/>
              <a:ext cx="658802" cy="9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 descr="GM logo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424816" y="1963368"/>
              <a:ext cx="282623" cy="282623"/>
            </a:xfrm>
            <a:prstGeom prst="rect">
              <a:avLst/>
            </a:prstGeom>
          </p:spPr>
        </p:pic>
        <p:pic>
          <p:nvPicPr>
            <p:cNvPr id="49" name="Picture 48" descr="Myomo 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001521" y="2009796"/>
              <a:ext cx="663966" cy="164207"/>
            </a:xfrm>
            <a:prstGeom prst="rect">
              <a:avLst/>
            </a:prstGeom>
          </p:spPr>
        </p:pic>
        <p:pic>
          <p:nvPicPr>
            <p:cNvPr id="50" name="Picture 49" descr="touchtown.gif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210472" y="2418968"/>
              <a:ext cx="647297" cy="184942"/>
            </a:xfrm>
            <a:prstGeom prst="rect">
              <a:avLst/>
            </a:prstGeom>
          </p:spPr>
        </p:pic>
        <p:pic>
          <p:nvPicPr>
            <p:cNvPr id="52" name="Picture 51" descr="epson-logo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197169" y="1986912"/>
              <a:ext cx="558304" cy="207882"/>
            </a:xfrm>
            <a:prstGeom prst="rect">
              <a:avLst/>
            </a:prstGeom>
          </p:spPr>
        </p:pic>
        <p:pic>
          <p:nvPicPr>
            <p:cNvPr id="53" name="Picture 52" descr="fpv-logo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137025" y="2363548"/>
              <a:ext cx="632506" cy="179118"/>
            </a:xfrm>
            <a:prstGeom prst="rect">
              <a:avLst/>
            </a:prstGeom>
          </p:spPr>
        </p:pic>
        <p:pic>
          <p:nvPicPr>
            <p:cNvPr id="54" name="Picture 53" descr="Baptist Home Society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321890" y="4628097"/>
              <a:ext cx="548828" cy="193187"/>
            </a:xfrm>
            <a:prstGeom prst="rect">
              <a:avLst/>
            </a:prstGeom>
          </p:spPr>
        </p:pic>
        <p:pic>
          <p:nvPicPr>
            <p:cNvPr id="55" name="Picture 54" descr="Lutheran SeniorLife.jp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295640" y="2674550"/>
              <a:ext cx="568228" cy="406701"/>
            </a:xfrm>
            <a:prstGeom prst="rect">
              <a:avLst/>
            </a:prstGeom>
          </p:spPr>
        </p:pic>
        <p:pic>
          <p:nvPicPr>
            <p:cNvPr id="56" name="Picture 55" descr="Redstone Highlands.jp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526291" y="3172887"/>
              <a:ext cx="852070" cy="180639"/>
            </a:xfrm>
            <a:prstGeom prst="rect">
              <a:avLst/>
            </a:prstGeom>
          </p:spPr>
        </p:pic>
        <p:pic>
          <p:nvPicPr>
            <p:cNvPr id="57" name="Picture 56" descr="Reformed Presbyterian Home.gif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125767" y="2670343"/>
              <a:ext cx="1011258" cy="415115"/>
            </a:xfrm>
            <a:prstGeom prst="rect">
              <a:avLst/>
            </a:prstGeom>
          </p:spPr>
        </p:pic>
        <p:pic>
          <p:nvPicPr>
            <p:cNvPr id="58" name="Picture 57" descr="Villa St Joseph.jp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553743" y="3159468"/>
              <a:ext cx="295446" cy="207476"/>
            </a:xfrm>
            <a:prstGeom prst="rect">
              <a:avLst/>
            </a:prstGeom>
          </p:spPr>
        </p:pic>
        <p:pic>
          <p:nvPicPr>
            <p:cNvPr id="59" name="Picture 58" descr="Vincentian.jp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184833" y="4646582"/>
              <a:ext cx="815831" cy="209623"/>
            </a:xfrm>
            <a:prstGeom prst="rect">
              <a:avLst/>
            </a:prstGeom>
          </p:spPr>
        </p:pic>
        <p:pic>
          <p:nvPicPr>
            <p:cNvPr id="60" name="Picture 59" descr="JAA.gif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149603" y="3113574"/>
              <a:ext cx="511510" cy="299264"/>
            </a:xfrm>
            <a:prstGeom prst="rect">
              <a:avLst/>
            </a:prstGeom>
          </p:spPr>
        </p:pic>
        <p:pic>
          <p:nvPicPr>
            <p:cNvPr id="62" name="Picture 61" descr="LaurelView.gif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l="4636" r="-1" b="29764"/>
            <a:stretch/>
          </p:blipFill>
          <p:spPr>
            <a:xfrm>
              <a:off x="7968626" y="3536744"/>
              <a:ext cx="327014" cy="267293"/>
            </a:xfrm>
            <a:prstGeom prst="rect">
              <a:avLst/>
            </a:prstGeom>
          </p:spPr>
        </p:pic>
        <p:pic>
          <p:nvPicPr>
            <p:cNvPr id="63" name="Picture 62" descr="HenryFordHealthSystem.gif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167198" y="4631417"/>
              <a:ext cx="706956" cy="239953"/>
            </a:xfrm>
            <a:prstGeom prst="rect">
              <a:avLst/>
            </a:prstGeom>
          </p:spPr>
        </p:pic>
        <p:pic>
          <p:nvPicPr>
            <p:cNvPr id="64" name="Picture 63" descr="abramson-logo-cmyk.jp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788142" y="3582514"/>
              <a:ext cx="972198" cy="206106"/>
            </a:xfrm>
            <a:prstGeom prst="rect">
              <a:avLst/>
            </a:prstGeom>
          </p:spPr>
        </p:pic>
        <p:pic>
          <p:nvPicPr>
            <p:cNvPr id="65" name="Picture 64" descr="Grane.jp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258974" y="3926014"/>
              <a:ext cx="926246" cy="225913"/>
            </a:xfrm>
            <a:prstGeom prst="rect">
              <a:avLst/>
            </a:prstGeom>
          </p:spPr>
        </p:pic>
        <p:pic>
          <p:nvPicPr>
            <p:cNvPr id="66" name="Picture 65" descr="iRobot.psd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172461" y="4283581"/>
              <a:ext cx="635000" cy="120650"/>
            </a:xfrm>
            <a:prstGeom prst="rect">
              <a:avLst/>
            </a:prstGeom>
          </p:spPr>
        </p:pic>
        <p:pic>
          <p:nvPicPr>
            <p:cNvPr id="67" name="Picture 66" descr="Beacon Communities.jpg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143516" y="3966354"/>
              <a:ext cx="711539" cy="154045"/>
            </a:xfrm>
            <a:prstGeom prst="rect">
              <a:avLst/>
            </a:prstGeom>
          </p:spPr>
        </p:pic>
        <p:pic>
          <p:nvPicPr>
            <p:cNvPr id="68" name="Picture 67" descr="Presbyterian Senior Living.jpg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424816" y="4263866"/>
              <a:ext cx="795235" cy="160080"/>
            </a:xfrm>
            <a:prstGeom prst="rect">
              <a:avLst/>
            </a:prstGeom>
          </p:spPr>
        </p:pic>
        <p:pic>
          <p:nvPicPr>
            <p:cNvPr id="69" name="Picture 68" descr="St Anne.jpg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355318" y="4279286"/>
              <a:ext cx="646203" cy="129241"/>
            </a:xfrm>
            <a:prstGeom prst="rect">
              <a:avLst/>
            </a:prstGeom>
          </p:spPr>
        </p:pic>
        <p:pic>
          <p:nvPicPr>
            <p:cNvPr id="70" name="Picture 69" descr="healthpro.png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7332082" y="3871457"/>
              <a:ext cx="777969" cy="280470"/>
            </a:xfrm>
            <a:prstGeom prst="rect">
              <a:avLst/>
            </a:prstGeom>
          </p:spPr>
        </p:pic>
        <p:pic>
          <p:nvPicPr>
            <p:cNvPr id="2" name="Picture 1" descr="nanthealth logo.png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560828" y="4957635"/>
              <a:ext cx="839727" cy="312530"/>
            </a:xfrm>
            <a:prstGeom prst="rect">
              <a:avLst/>
            </a:prstGeom>
          </p:spPr>
        </p:pic>
        <p:pic>
          <p:nvPicPr>
            <p:cNvPr id="3" name="Picture 2" descr="YAI logo.jpg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91401" y="5060923"/>
              <a:ext cx="1063654" cy="15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68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Traditional Industrial Consortium of established companies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Start-up companies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Industrial Laboratories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State/Academic Partnerships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Academic/Industrial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959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Flogo_300dpi_twolin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9128" y="334449"/>
            <a:ext cx="3399739" cy="614883"/>
          </a:xfrm>
          <a:prstGeom prst="rect">
            <a:avLst/>
          </a:prstGeom>
        </p:spPr>
      </p:pic>
      <p:pic>
        <p:nvPicPr>
          <p:cNvPr id="2" name="Picture 1" descr="Slide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90500" y="1222375"/>
            <a:ext cx="8826500" cy="4730750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4346238" y="6518275"/>
            <a:ext cx="451524" cy="276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1BC2D8-553C-6C45-961B-96A1987B0D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28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Traditional Industrial Consortium of established companies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Start-up companies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Industrial Laboratories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State/Academic Partnerships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Academic/Industrial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766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92075"/>
            <a:ext cx="8963025" cy="6985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Intel Science &amp; Technology Center for Cloud Computing (ISTC-CC)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516" y="1328738"/>
            <a:ext cx="8856133" cy="5387974"/>
          </a:xfrm>
        </p:spPr>
        <p:txBody>
          <a:bodyPr/>
          <a:lstStyle/>
          <a:p>
            <a:pPr>
              <a:defRPr/>
            </a:pPr>
            <a:r>
              <a:rPr lang="en-US" altLang="ja-JP" sz="2800" dirty="0" smtClean="0">
                <a:ea typeface="ＭＳ Ｐゴシック" pitchFamily="34" charset="-128"/>
              </a:rPr>
              <a:t> 5-institution community enabling the promise</a:t>
            </a:r>
          </a:p>
          <a:p>
            <a:pPr lvl="1">
              <a:defRPr/>
            </a:pPr>
            <a:r>
              <a:rPr lang="en-US" altLang="ja-JP" sz="2400" dirty="0" smtClean="0">
                <a:ea typeface="ＭＳ Ｐゴシック" pitchFamily="34" charset="-128"/>
              </a:rPr>
              <a:t>led by Carnegie Mellon and Intel</a:t>
            </a:r>
          </a:p>
          <a:p>
            <a:pPr lvl="1">
              <a:defRPr/>
            </a:pPr>
            <a:r>
              <a:rPr lang="en-US" altLang="ja-JP" sz="2400" dirty="0" smtClean="0">
                <a:ea typeface="ＭＳ Ｐゴシック" pitchFamily="34" charset="-128"/>
              </a:rPr>
              <a:t>including Georgia Tech, Princeton, and UC-Berkeley</a:t>
            </a:r>
          </a:p>
          <a:p>
            <a:pPr lvl="1">
              <a:defRPr/>
            </a:pPr>
            <a:r>
              <a:rPr lang="en-US" altLang="ja-JP" sz="2400" dirty="0" smtClean="0">
                <a:ea typeface="ＭＳ Ｐゴシック" pitchFamily="34" charset="-128"/>
              </a:rPr>
              <a:t>homed at Carnegie Mellon; 4 Intel researchers onsite</a:t>
            </a:r>
          </a:p>
          <a:p>
            <a:pPr lvl="7">
              <a:buFont typeface="Verdana" pitchFamily="34" charset="0"/>
              <a:buNone/>
              <a:defRPr/>
            </a:pPr>
            <a:endParaRPr lang="en-US" altLang="ja-JP" sz="16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ja-JP" sz="2800" dirty="0" smtClean="0">
                <a:ea typeface="ＭＳ Ｐゴシック" pitchFamily="34" charset="-128"/>
              </a:rPr>
              <a:t> Focus on critical enabling technologies</a:t>
            </a:r>
          </a:p>
          <a:p>
            <a:pPr lvl="1">
              <a:defRPr/>
            </a:pPr>
            <a:r>
              <a:rPr lang="en-US" altLang="ja-JP" sz="2400" dirty="0" smtClean="0">
                <a:ea typeface="ＭＳ Ｐゴシック" pitchFamily="34" charset="-128"/>
              </a:rPr>
              <a:t>foundations on which future clouds will be built</a:t>
            </a:r>
          </a:p>
          <a:p>
            <a:pPr lvl="2">
              <a:defRPr/>
            </a:pPr>
            <a:r>
              <a:rPr lang="en-US" altLang="ja-JP" sz="2200" dirty="0" smtClean="0">
                <a:ea typeface="ＭＳ Ｐゴシック" pitchFamily="34" charset="-128"/>
              </a:rPr>
              <a:t>complementing evolution of early cloud building blocks</a:t>
            </a:r>
          </a:p>
          <a:p>
            <a:pPr lvl="1">
              <a:defRPr/>
            </a:pPr>
            <a:r>
              <a:rPr lang="en-US" altLang="ja-JP" sz="2400" dirty="0" smtClean="0">
                <a:ea typeface="ＭＳ Ｐゴシック" pitchFamily="34" charset="-128"/>
              </a:rPr>
              <a:t>work with researchers exploring new cloud apps</a:t>
            </a:r>
          </a:p>
          <a:p>
            <a:pPr lvl="2">
              <a:defRPr/>
            </a:pPr>
            <a:r>
              <a:rPr lang="en-US" altLang="ja-JP" sz="2200" dirty="0" smtClean="0">
                <a:ea typeface="ＭＳ Ｐゴシック" pitchFamily="34" charset="-128"/>
              </a:rPr>
              <a:t>e.g., </a:t>
            </a:r>
            <a:r>
              <a:rPr lang="en-US" altLang="ja-JP" sz="2200" dirty="0" err="1" smtClean="0">
                <a:ea typeface="ＭＳ Ｐゴシック" pitchFamily="34" charset="-128"/>
              </a:rPr>
              <a:t>ISTCs</a:t>
            </a:r>
            <a:r>
              <a:rPr lang="en-US" altLang="ja-JP" sz="2200" dirty="0" smtClean="0">
                <a:ea typeface="ＭＳ Ｐゴシック" pitchFamily="34" charset="-128"/>
              </a:rPr>
              <a:t> on visual, pervasive, and embedded</a:t>
            </a:r>
          </a:p>
          <a:p>
            <a:pPr lvl="7">
              <a:buFont typeface="Verdana" pitchFamily="34" charset="0"/>
              <a:buNone/>
              <a:defRPr/>
            </a:pPr>
            <a:endParaRPr lang="en-US" altLang="ja-JP" sz="16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ja-JP" sz="2800" dirty="0" smtClean="0">
                <a:ea typeface="ＭＳ Ｐゴシック" pitchFamily="34" charset="-128"/>
              </a:rPr>
              <a:t> Broad, aggressive 5-year research agenda</a:t>
            </a:r>
            <a:endParaRPr lang="en-US" altLang="ja-JP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altLang="ja-JP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illars4-n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315913"/>
            <a:ext cx="6215063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ISTC-CC Pillars Build Foundation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oLT 2011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QoLT 2011 slides.potx</Template>
  <TotalTime>439</TotalTime>
  <Words>1402</Words>
  <Application>Microsoft Macintosh PowerPoint</Application>
  <PresentationFormat>On-screen Show (4:3)</PresentationFormat>
  <Paragraphs>377</Paragraphs>
  <Slides>24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QoLT 2011 slides</vt:lpstr>
      <vt:lpstr>Clip</vt:lpstr>
      <vt:lpstr>Artwork</vt:lpstr>
      <vt:lpstr>Bitmap Image</vt:lpstr>
      <vt:lpstr>Models of Industrial Relations</vt:lpstr>
      <vt:lpstr>Five models</vt:lpstr>
      <vt:lpstr>Parallel Data Lab</vt:lpstr>
      <vt:lpstr>QoLT Consortium</vt:lpstr>
      <vt:lpstr>Five models</vt:lpstr>
      <vt:lpstr>Slide 6</vt:lpstr>
      <vt:lpstr>Five models</vt:lpstr>
      <vt:lpstr>Intel Science &amp; Technology Center for Cloud Computing (ISTC-CC)</vt:lpstr>
      <vt:lpstr>ISTC-CC Pillars Build Foundation</vt:lpstr>
      <vt:lpstr>Five models</vt:lpstr>
      <vt:lpstr>A Commonwealth-University-Industry Partnership for Economic Development through Research, Technology, and Education.</vt:lpstr>
      <vt:lpstr>Slide 12</vt:lpstr>
      <vt:lpstr>Slide 13</vt:lpstr>
      <vt:lpstr>Slide 14</vt:lpstr>
      <vt:lpstr>Five models</vt:lpstr>
      <vt:lpstr>PDG Overview</vt:lpstr>
      <vt:lpstr>Slide 17</vt:lpstr>
      <vt:lpstr>The Pittsburgh Digital Greenhouse </vt:lpstr>
      <vt:lpstr>PDG Research Program</vt:lpstr>
      <vt:lpstr>PDG Membership</vt:lpstr>
      <vt:lpstr>Electronic Design Technology  Development Program</vt:lpstr>
      <vt:lpstr>PARTNERS &amp; MEMBERS</vt:lpstr>
      <vt:lpstr>Western PA Members</vt:lpstr>
      <vt:lpstr>Electronic Design Education Program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Osborn</dc:creator>
  <cp:lastModifiedBy>Janice Hall</cp:lastModifiedBy>
  <cp:revision>40</cp:revision>
  <cp:lastPrinted>2014-08-27T18:50:32Z</cp:lastPrinted>
  <dcterms:created xsi:type="dcterms:W3CDTF">2014-11-18T17:04:10Z</dcterms:created>
  <dcterms:modified xsi:type="dcterms:W3CDTF">2014-11-18T17:04:51Z</dcterms:modified>
</cp:coreProperties>
</file>