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sldIdLst>
    <p:sldId id="391" r:id="rId2"/>
    <p:sldId id="387" r:id="rId3"/>
    <p:sldId id="388" r:id="rId4"/>
    <p:sldId id="389" r:id="rId5"/>
    <p:sldId id="390" r:id="rId6"/>
    <p:sldId id="364" r:id="rId7"/>
    <p:sldId id="392" r:id="rId8"/>
    <p:sldId id="394" r:id="rId9"/>
    <p:sldId id="384" r:id="rId10"/>
    <p:sldId id="385" r:id="rId11"/>
    <p:sldId id="381" r:id="rId12"/>
    <p:sldId id="382" r:id="rId13"/>
    <p:sldId id="393" r:id="rId14"/>
    <p:sldId id="367" r:id="rId15"/>
    <p:sldId id="368" r:id="rId16"/>
    <p:sldId id="380" r:id="rId17"/>
    <p:sldId id="395" r:id="rId18"/>
    <p:sldId id="373" r:id="rId19"/>
    <p:sldId id="374" r:id="rId20"/>
    <p:sldId id="379" r:id="rId21"/>
    <p:sldId id="378" r:id="rId22"/>
    <p:sldId id="396" r:id="rId23"/>
    <p:sldId id="383" r:id="rId24"/>
  </p:sldIdLst>
  <p:sldSz cx="9144000" cy="6858000" type="screen4x3"/>
  <p:notesSz cx="6934200" cy="9220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8E21C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2" autoAdjust="0"/>
    <p:restoredTop sz="94609" autoAdjust="0"/>
  </p:normalViewPr>
  <p:slideViewPr>
    <p:cSldViewPr snapToGrid="0">
      <p:cViewPr>
        <p:scale>
          <a:sx n="70" d="100"/>
          <a:sy n="70" d="100"/>
        </p:scale>
        <p:origin x="-162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/>
            </a:lvl1pPr>
          </a:lstStyle>
          <a:p>
            <a:pPr>
              <a:defRPr/>
            </a:pPr>
            <a:fld id="{3E2C6CF1-3104-4E84-9E5A-4D1286097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amp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0425"/>
            <a:ext cx="1371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Transverse Spin Asymmetries in</a:t>
            </a:r>
            <a:br>
              <a:rPr lang="en-US" dirty="0" smtClean="0"/>
            </a:br>
            <a:r>
              <a:rPr lang="en-US" dirty="0" smtClean="0"/>
              <a:t>Elastic Electron Scattering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3565525" cy="5302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3565525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3565525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LABMu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57"/>
          <p:cNvGrpSpPr>
            <a:grpSpLocks/>
          </p:cNvGrpSpPr>
          <p:nvPr/>
        </p:nvGrpSpPr>
        <p:grpSpPr bwMode="auto">
          <a:xfrm>
            <a:off x="0" y="0"/>
            <a:ext cx="1828800" cy="685800"/>
            <a:chOff x="735" y="240"/>
            <a:chExt cx="3777" cy="1248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735" y="240"/>
            <a:ext cx="849" cy="1248"/>
          </p:xfrm>
          <a:graphic>
            <a:graphicData uri="http://schemas.openxmlformats.org/presentationml/2006/ole">
              <p:oleObj spid="_x0000_s29698" name="Image" r:id="rId3" imgW="8673016" imgH="12444444" progId="">
                <p:embed/>
              </p:oleObj>
            </a:graphicData>
          </a:graphic>
        </p:graphicFrame>
        <p:sp>
          <p:nvSpPr>
            <p:cNvPr id="7" name="Text Box 4259"/>
            <p:cNvSpPr txBox="1">
              <a:spLocks noChangeArrowheads="1"/>
            </p:cNvSpPr>
            <p:nvPr/>
          </p:nvSpPr>
          <p:spPr bwMode="auto">
            <a:xfrm>
              <a:off x="1633" y="575"/>
              <a:ext cx="287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0099FF"/>
                  </a:solidFill>
                  <a:cs typeface="Times New Roman" pitchFamily="18" charset="0"/>
                </a:rPr>
                <a:t>Muons, Inc.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0"/>
            <a:ext cx="69342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500" b="1">
                <a:solidFill>
                  <a:schemeClr val="bg1"/>
                </a:solidFill>
              </a:rPr>
              <a:t>Page </a:t>
            </a:r>
            <a:fld id="{499CD9FE-8730-4305-9849-F0EECFDBE246}" type="slidenum">
              <a:rPr lang="en-US" altLang="en-US" sz="500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500" b="1">
              <a:solidFill>
                <a:schemeClr val="bg1"/>
              </a:solidFill>
            </a:endParaRPr>
          </a:p>
        </p:txBody>
      </p:sp>
      <p:pic>
        <p:nvPicPr>
          <p:cNvPr id="7175" name="Picture 10" descr="hampto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096000"/>
            <a:ext cx="1138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919163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262063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6049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062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Transverse Spin Asymmetries in</a:t>
            </a:r>
            <a:br>
              <a:rPr lang="en-US" dirty="0" smtClean="0"/>
            </a:br>
            <a:r>
              <a:rPr lang="en-US" dirty="0" smtClean="0"/>
              <a:t>Elastic Electron Scattering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Andrei Afanasev</a:t>
            </a:r>
          </a:p>
          <a:p>
            <a:r>
              <a:rPr lang="en-US" dirty="0" smtClean="0"/>
              <a:t>Hampton University/JLAB</a:t>
            </a:r>
          </a:p>
          <a:p>
            <a:r>
              <a:rPr lang="en-US" i="1" dirty="0" smtClean="0"/>
              <a:t>PAVI 2009</a:t>
            </a:r>
          </a:p>
          <a:p>
            <a:r>
              <a:rPr lang="en-US" i="1" dirty="0" smtClean="0"/>
              <a:t>Bar Harbor, Maine, June 25, 2009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8008937" cy="536575"/>
          </a:xfrm>
        </p:spPr>
        <p:txBody>
          <a:bodyPr/>
          <a:lstStyle/>
          <a:p>
            <a:r>
              <a:rPr lang="en-US" smtClean="0"/>
              <a:t>Quark+Nucleon Contributions to Target Asymmetry</a:t>
            </a:r>
            <a:endParaRPr lang="ru-RU" baseline="-2500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76975"/>
            <a:ext cx="9144000" cy="1066800"/>
          </a:xfrm>
        </p:spPr>
        <p:txBody>
          <a:bodyPr/>
          <a:lstStyle/>
          <a:p>
            <a:r>
              <a:rPr lang="en-US" sz="1800" b="0" dirty="0" smtClean="0"/>
              <a:t>Single-spin asymmetry or polarization normal to the scattering plane</a:t>
            </a:r>
          </a:p>
          <a:p>
            <a:r>
              <a:rPr lang="en-US" sz="1800" b="0" dirty="0" smtClean="0"/>
              <a:t>Handbag mechanism prediction for single-spin </a:t>
            </a:r>
            <a:r>
              <a:rPr lang="en-US" sz="1800" b="0" dirty="0" err="1" smtClean="0"/>
              <a:t>asymmetryof</a:t>
            </a:r>
            <a:r>
              <a:rPr lang="en-US" sz="1800" b="0" dirty="0" smtClean="0"/>
              <a:t> elastic </a:t>
            </a:r>
            <a:r>
              <a:rPr lang="en-US" sz="1800" b="0" dirty="0" err="1" smtClean="0"/>
              <a:t>eN</a:t>
            </a:r>
            <a:r>
              <a:rPr lang="en-US" sz="1800" b="0" dirty="0" smtClean="0"/>
              <a:t>-scattering on a polarized nucleon target (AA, Brodsky, Carlson, Chen, </a:t>
            </a:r>
            <a:r>
              <a:rPr lang="en-US" sz="1800" b="0" dirty="0" err="1" smtClean="0"/>
              <a:t>Vanderhaeghen</a:t>
            </a:r>
            <a:r>
              <a:rPr lang="en-US" sz="1800" dirty="0" smtClean="0"/>
              <a:t>)</a:t>
            </a:r>
            <a:endParaRPr lang="ru-RU" sz="1800" baseline="30000" dirty="0" smtClean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71205" y="1716799"/>
          <a:ext cx="4737100" cy="1158875"/>
        </p:xfrm>
        <a:graphic>
          <a:graphicData uri="http://schemas.openxmlformats.org/presentationml/2006/ole">
            <p:oleObj spid="_x0000_s32770" name="Equation" r:id="rId3" imgW="3111480" imgH="761760" progId="Equation.3">
              <p:embed/>
            </p:oleObj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580063" y="2084388"/>
            <a:ext cx="33067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hlink"/>
                </a:solidFill>
              </a:rPr>
              <a:t>Only minor role of quark mass</a:t>
            </a:r>
          </a:p>
        </p:txBody>
      </p:sp>
      <p:pic>
        <p:nvPicPr>
          <p:cNvPr id="5126" name="Picture 7" descr="Pn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902" y="2795990"/>
            <a:ext cx="3098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Pn_6GeV-p-bo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2302" y="2740759"/>
            <a:ext cx="312578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73707" y="5677469"/>
            <a:ext cx="5583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Data coming from JLAB E05-015</a:t>
            </a:r>
          </a:p>
          <a:p>
            <a:pPr algn="l"/>
            <a:r>
              <a:rPr lang="en-US" sz="1800" dirty="0" smtClean="0"/>
              <a:t>(Inclusive scattering on normally polarized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 in Hall A)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7785100" cy="536575"/>
          </a:xfrm>
        </p:spPr>
        <p:txBody>
          <a:bodyPr/>
          <a:lstStyle/>
          <a:p>
            <a:r>
              <a:rPr lang="en-US" smtClean="0"/>
              <a:t>Beam  Single-Spin Asymmetry: Early Calculations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562475" cy="4114800"/>
          </a:xfrm>
        </p:spPr>
        <p:txBody>
          <a:bodyPr/>
          <a:lstStyle/>
          <a:p>
            <a:r>
              <a:rPr lang="en-US" sz="2000" i="1" dirty="0" smtClean="0"/>
              <a:t>Spin-orbit interaction of electron moving in a Coulomb field</a:t>
            </a:r>
          </a:p>
          <a:p>
            <a:pPr>
              <a:buFontTx/>
              <a:buNone/>
            </a:pPr>
            <a:r>
              <a:rPr lang="en-US" sz="2000" dirty="0" smtClean="0"/>
              <a:t>     N.F. Mott, Proc. Roy. Soc. London, Set. A </a:t>
            </a:r>
            <a:r>
              <a:rPr lang="en-US" sz="2000" b="1" dirty="0" smtClean="0"/>
              <a:t>135</a:t>
            </a:r>
            <a:r>
              <a:rPr lang="en-US" sz="2000" dirty="0" smtClean="0"/>
              <a:t>, 429 (1932);</a:t>
            </a:r>
          </a:p>
          <a:p>
            <a:r>
              <a:rPr lang="en-US" sz="2000" i="1" dirty="0" smtClean="0"/>
              <a:t>Interference of one-photon and two-photon exchange Feynman diagrams in electron-</a:t>
            </a:r>
            <a:r>
              <a:rPr lang="en-US" sz="2000" i="1" dirty="0" err="1" smtClean="0"/>
              <a:t>muon</a:t>
            </a:r>
            <a:r>
              <a:rPr lang="en-US" sz="2000" i="1" dirty="0" smtClean="0"/>
              <a:t> scattering:</a:t>
            </a:r>
            <a:r>
              <a:rPr lang="en-US" sz="2000" dirty="0" smtClean="0"/>
              <a:t> </a:t>
            </a:r>
            <a:r>
              <a:rPr lang="en-US" sz="2000" dirty="0" err="1" smtClean="0"/>
              <a:t>Barut</a:t>
            </a:r>
            <a:r>
              <a:rPr lang="en-US" sz="2000" dirty="0" smtClean="0"/>
              <a:t>, </a:t>
            </a:r>
            <a:r>
              <a:rPr lang="en-US" sz="2000" dirty="0" err="1" smtClean="0"/>
              <a:t>Fronsdal</a:t>
            </a:r>
            <a:r>
              <a:rPr lang="en-US" sz="2000" dirty="0" smtClean="0"/>
              <a:t>, Phys.Rev.120, 1871 (1960)</a:t>
            </a:r>
          </a:p>
          <a:p>
            <a:r>
              <a:rPr lang="en-US" sz="2000" i="1" dirty="0" smtClean="0"/>
              <a:t>Extended to quark-quark scattering SSA in </a:t>
            </a:r>
            <a:r>
              <a:rPr lang="en-US" sz="2000" i="1" dirty="0" err="1" smtClean="0"/>
              <a:t>pQCD</a:t>
            </a:r>
            <a:r>
              <a:rPr lang="en-US" sz="2000" dirty="0" smtClean="0"/>
              <a:t>: Kane, </a:t>
            </a:r>
            <a:r>
              <a:rPr lang="en-US" sz="2000" dirty="0" err="1" smtClean="0"/>
              <a:t>Pumplin</a:t>
            </a:r>
            <a:r>
              <a:rPr lang="en-US" sz="2000" dirty="0" smtClean="0"/>
              <a:t>, </a:t>
            </a:r>
            <a:r>
              <a:rPr lang="en-US" sz="2000" dirty="0" err="1" smtClean="0"/>
              <a:t>Repko</a:t>
            </a:r>
            <a:r>
              <a:rPr lang="en-US" sz="2000" dirty="0" smtClean="0"/>
              <a:t>, </a:t>
            </a:r>
            <a:r>
              <a:rPr lang="en-US" sz="2000" dirty="0" err="1" smtClean="0"/>
              <a:t>Phys.Rev.Lett</a:t>
            </a:r>
            <a:r>
              <a:rPr lang="en-US" sz="2000" dirty="0" smtClean="0"/>
              <a:t>. 41, 1689 (1978)</a:t>
            </a:r>
          </a:p>
          <a:p>
            <a:pPr>
              <a:buFontTx/>
              <a:buNone/>
            </a:pPr>
            <a:endParaRPr lang="en-US" dirty="0" smtClean="0"/>
          </a:p>
        </p:txBody>
      </p:sp>
      <p:graphicFrame>
        <p:nvGraphicFramePr>
          <p:cNvPr id="6146" name="Content Placeholder 5"/>
          <p:cNvGraphicFramePr>
            <a:graphicFrameLocks noChangeAspect="1"/>
          </p:cNvGraphicFramePr>
          <p:nvPr>
            <p:ph sz="quarter" idx="2"/>
          </p:nvPr>
        </p:nvGraphicFramePr>
        <p:xfrm>
          <a:off x="6456363" y="1447800"/>
          <a:ext cx="874712" cy="1651000"/>
        </p:xfrm>
        <a:graphic>
          <a:graphicData uri="http://schemas.openxmlformats.org/presentationml/2006/ole">
            <p:oleObj spid="_x0000_s31746" name="Equation" r:id="rId3" imgW="114120" imgH="215640" progId="Equation.3">
              <p:embed/>
            </p:oleObj>
          </a:graphicData>
        </a:graphic>
      </p:graphicFrame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550" y="1762125"/>
            <a:ext cx="4362450" cy="5667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aphicFrame>
        <p:nvGraphicFramePr>
          <p:cNvPr id="6147" name="Content Placeholder 7"/>
          <p:cNvGraphicFramePr>
            <a:graphicFrameLocks noChangeAspect="1"/>
          </p:cNvGraphicFramePr>
          <p:nvPr>
            <p:ph sz="quarter" idx="3"/>
          </p:nvPr>
        </p:nvGraphicFramePr>
        <p:xfrm>
          <a:off x="5678488" y="3398838"/>
          <a:ext cx="3005137" cy="1146175"/>
        </p:xfrm>
        <a:graphic>
          <a:graphicData uri="http://schemas.openxmlformats.org/presentationml/2006/ole">
            <p:oleObj spid="_x0000_s31747" name="Equation" r:id="rId5" imgW="166356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6648450" cy="530225"/>
          </a:xfrm>
        </p:spPr>
        <p:txBody>
          <a:bodyPr/>
          <a:lstStyle/>
          <a:p>
            <a:r>
              <a:rPr lang="en-US" smtClean="0"/>
              <a:t>Proton Mott Asymmetry at Higher Energies</a:t>
            </a:r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4559300"/>
            <a:ext cx="8458200" cy="1308100"/>
          </a:xfrm>
        </p:spPr>
        <p:txBody>
          <a:bodyPr/>
          <a:lstStyle/>
          <a:p>
            <a:r>
              <a:rPr lang="en-US" sz="1800" b="1" dirty="0" smtClean="0"/>
              <a:t>Asymmetry due to absorptive part of two-photon exchange amplitude; shown is elastic intermediate state contribution</a:t>
            </a:r>
          </a:p>
          <a:p>
            <a:r>
              <a:rPr lang="en-US" sz="1800" b="1" dirty="0" smtClean="0"/>
              <a:t>Nonzero effect first observed by SAMPLE Collaboration (</a:t>
            </a:r>
            <a:r>
              <a:rPr lang="en-US" sz="1800" b="1" dirty="0" err="1" smtClean="0"/>
              <a:t>S.Wells</a:t>
            </a:r>
            <a:r>
              <a:rPr lang="en-US" sz="1800" b="1" dirty="0" smtClean="0"/>
              <a:t> et al., PRC63:064001,2001) for 200 </a:t>
            </a:r>
            <a:r>
              <a:rPr lang="en-US" sz="1800" b="1" dirty="0" err="1" smtClean="0"/>
              <a:t>MeV</a:t>
            </a:r>
            <a:r>
              <a:rPr lang="en-US" sz="1800" b="1" dirty="0" smtClean="0"/>
              <a:t> electrons</a:t>
            </a:r>
          </a:p>
        </p:txBody>
      </p:sp>
      <p:pic>
        <p:nvPicPr>
          <p:cNvPr id="19460" name="Picture 4" descr="alep_p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17700"/>
            <a:ext cx="2959100" cy="2959100"/>
          </a:xfr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54100" y="1651000"/>
            <a:ext cx="63246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Transverse beam SSA, </a:t>
            </a:r>
          </a:p>
          <a:p>
            <a:pPr algn="l"/>
            <a:r>
              <a:rPr lang="en-US" sz="1600" b="1"/>
              <a:t>units are parts per million </a:t>
            </a:r>
          </a:p>
        </p:txBody>
      </p:sp>
      <p:pic>
        <p:nvPicPr>
          <p:cNvPr id="19462" name="Picture 6" descr="alep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981200"/>
            <a:ext cx="2819400" cy="2819400"/>
          </a:xfr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50925" y="623888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85863" y="833438"/>
            <a:ext cx="2889250" cy="923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AA, Akushevich, Merenkov, </a:t>
            </a:r>
          </a:p>
          <a:p>
            <a:pPr algn="l"/>
            <a:r>
              <a:rPr lang="en-US" sz="1800"/>
              <a:t>hep-ph/0208260</a:t>
            </a:r>
          </a:p>
          <a:p>
            <a:pPr algn="l"/>
            <a:endParaRPr lang="en-US" sz="1800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688" y="719138"/>
            <a:ext cx="3770312" cy="15160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411421" cy="532263"/>
          </a:xfrm>
        </p:spPr>
        <p:txBody>
          <a:bodyPr/>
          <a:lstStyle/>
          <a:p>
            <a:r>
              <a:rPr lang="en-US" sz="2400" dirty="0"/>
              <a:t>Beam Normal </a:t>
            </a:r>
            <a:r>
              <a:rPr lang="en-US" sz="2400" dirty="0" smtClean="0"/>
              <a:t>Asymmetry from Inelastic Intermediate States (</a:t>
            </a:r>
            <a:r>
              <a:rPr lang="en-US" sz="2400" dirty="0" err="1" smtClean="0"/>
              <a:t>hep</a:t>
            </a:r>
            <a:r>
              <a:rPr lang="en-US" sz="2400" dirty="0" smtClean="0"/>
              <a:t>-ph/0407167)</a:t>
            </a:r>
            <a:endParaRPr lang="en-US" sz="2400" dirty="0"/>
          </a:p>
        </p:txBody>
      </p:sp>
      <p:graphicFrame>
        <p:nvGraphicFramePr>
          <p:cNvPr id="30003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922713" y="742286"/>
          <a:ext cx="4941887" cy="2265363"/>
        </p:xfrm>
        <a:graphic>
          <a:graphicData uri="http://schemas.openxmlformats.org/presentationml/2006/ole">
            <p:oleObj spid="_x0000_s59394" name="Equation" r:id="rId3" imgW="3822480" imgH="1752480" progId="Equation.3">
              <p:embed/>
            </p:oleObj>
          </a:graphicData>
        </a:graphic>
      </p:graphicFrame>
      <p:pic>
        <p:nvPicPr>
          <p:cNvPr id="300036" name="Picture 4" descr="int_di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914400"/>
            <a:ext cx="2857500" cy="1536700"/>
          </a:xfrm>
          <a:noFill/>
          <a:ln/>
        </p:spPr>
      </p:pic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365125" y="2946400"/>
            <a:ext cx="8147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Gauge invariance essential in cancellation of infra-red singularity for target asymmetry</a:t>
            </a:r>
          </a:p>
        </p:txBody>
      </p:sp>
      <p:graphicFrame>
        <p:nvGraphicFramePr>
          <p:cNvPr id="30003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04825" y="3302000"/>
          <a:ext cx="3536950" cy="357188"/>
        </p:xfrm>
        <a:graphic>
          <a:graphicData uri="http://schemas.openxmlformats.org/presentationml/2006/ole">
            <p:oleObj spid="_x0000_s59395" name="Equation" r:id="rId5" imgW="2514600" imgH="253800" progId="Equation.3">
              <p:embed/>
            </p:oleObj>
          </a:graphicData>
        </a:graphic>
      </p:graphicFrame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352425" y="3606800"/>
            <a:ext cx="78486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FF3300"/>
                </a:solidFill>
              </a:rPr>
              <a:t>Feature of the normal beam asymmetry: After m</a:t>
            </a:r>
            <a:r>
              <a:rPr lang="en-US" sz="1800" baseline="-25000">
                <a:solidFill>
                  <a:srgbClr val="FF3300"/>
                </a:solidFill>
              </a:rPr>
              <a:t>e</a:t>
            </a:r>
            <a:r>
              <a:rPr lang="en-US" sz="1800">
                <a:solidFill>
                  <a:srgbClr val="FF3300"/>
                </a:solidFill>
              </a:rPr>
              <a:t> is factored out, the remaining </a:t>
            </a:r>
          </a:p>
          <a:p>
            <a:pPr algn="l"/>
            <a:r>
              <a:rPr lang="en-US" sz="1800">
                <a:solidFill>
                  <a:srgbClr val="FF3300"/>
                </a:solidFill>
              </a:rPr>
              <a:t>expression is singular when virtuality of the photons reach zero in the loop integral!</a:t>
            </a:r>
          </a:p>
          <a:p>
            <a:pPr algn="l"/>
            <a:r>
              <a:rPr lang="en-US" sz="1800">
                <a:solidFill>
                  <a:srgbClr val="FF3300"/>
                </a:solidFill>
              </a:rPr>
              <a:t>But why are the expressions regular for the target SSA?!</a:t>
            </a:r>
          </a:p>
          <a:p>
            <a:pPr algn="l"/>
            <a:endParaRPr lang="en-US" sz="1800"/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365125" y="5067300"/>
            <a:ext cx="78232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Also calculations by Vanderhaeghen, Pasquini (2004); Gorchtein, hep-ph/0505022;</a:t>
            </a:r>
          </a:p>
          <a:p>
            <a:pPr algn="l"/>
            <a:r>
              <a:rPr lang="en-US" sz="1800"/>
              <a:t>Kobushkin, nucl-th/0508053 </a:t>
            </a:r>
          </a:p>
          <a:p>
            <a:pPr algn="l"/>
            <a:r>
              <a:rPr lang="en-US" sz="1800"/>
              <a:t>confirm </a:t>
            </a:r>
            <a:r>
              <a:rPr lang="en-US" sz="1800" b="1" i="1"/>
              <a:t>quasi-real photon exchange</a:t>
            </a:r>
            <a:r>
              <a:rPr lang="en-US" sz="1800"/>
              <a:t> enhancement</a:t>
            </a:r>
          </a:p>
        </p:txBody>
      </p:sp>
      <p:graphicFrame>
        <p:nvGraphicFramePr>
          <p:cNvPr id="300041" name="Object 9"/>
          <p:cNvGraphicFramePr>
            <a:graphicFrameLocks noChangeAspect="1"/>
          </p:cNvGraphicFramePr>
          <p:nvPr/>
        </p:nvGraphicFramePr>
        <p:xfrm>
          <a:off x="471488" y="4518025"/>
          <a:ext cx="6983412" cy="642938"/>
        </p:xfrm>
        <a:graphic>
          <a:graphicData uri="http://schemas.openxmlformats.org/presentationml/2006/ole">
            <p:oleObj spid="_x0000_s59396" name="Equation" r:id="rId6" imgW="49654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9525"/>
            <a:ext cx="6526212" cy="971550"/>
          </a:xfrm>
        </p:spPr>
        <p:txBody>
          <a:bodyPr/>
          <a:lstStyle/>
          <a:p>
            <a:r>
              <a:rPr lang="en-US" sz="2400" smtClean="0"/>
              <a:t>Phase Space Contributing to the absorptive</a:t>
            </a:r>
            <a:br>
              <a:rPr lang="en-US" sz="2400" smtClean="0"/>
            </a:br>
            <a:r>
              <a:rPr lang="en-US" sz="2400" smtClean="0"/>
              <a:t>part of 2</a:t>
            </a:r>
            <a:r>
              <a:rPr lang="el-GR" sz="2400" smtClean="0">
                <a:cs typeface="Times New Roman" pitchFamily="18" charset="0"/>
              </a:rPr>
              <a:t>γ</a:t>
            </a:r>
            <a:r>
              <a:rPr lang="en-US" sz="2400" smtClean="0">
                <a:cs typeface="Times New Roman" pitchFamily="18" charset="0"/>
              </a:rPr>
              <a:t>-exchange amplitude</a:t>
            </a:r>
            <a:endParaRPr lang="ru-RU" sz="2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467600" cy="1066800"/>
          </a:xfrm>
        </p:spPr>
        <p:txBody>
          <a:bodyPr/>
          <a:lstStyle/>
          <a:p>
            <a:r>
              <a:rPr lang="en-US" sz="1800" b="0" dirty="0" smtClean="0"/>
              <a:t>2-dimensional integration (Q</a:t>
            </a:r>
            <a:r>
              <a:rPr lang="en-US" sz="1800" b="0" baseline="-25000" dirty="0" smtClean="0"/>
              <a:t>1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, Q</a:t>
            </a:r>
            <a:r>
              <a:rPr lang="en-US" sz="1800" b="0" baseline="-25000" dirty="0" smtClean="0"/>
              <a:t>2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) for the elastic intermediate state</a:t>
            </a:r>
          </a:p>
          <a:p>
            <a:r>
              <a:rPr lang="en-US" sz="1800" b="0" dirty="0" smtClean="0"/>
              <a:t>3-dimensional integration  (Q</a:t>
            </a:r>
            <a:r>
              <a:rPr lang="en-US" sz="1800" b="0" baseline="-25000" dirty="0" smtClean="0"/>
              <a:t>1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, Q</a:t>
            </a:r>
            <a:r>
              <a:rPr lang="en-US" sz="1800" b="0" baseline="-25000" dirty="0" smtClean="0"/>
              <a:t>2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,W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) for inelastic excitations </a:t>
            </a:r>
            <a:endParaRPr lang="ru-RU" sz="1800" b="0" dirty="0" smtClean="0"/>
          </a:p>
        </p:txBody>
      </p:sp>
      <p:pic>
        <p:nvPicPr>
          <p:cNvPr id="9220" name="Picture 4" descr="int_reg_MAMI_855M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006600"/>
            <a:ext cx="42291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970588" y="2084388"/>
            <a:ext cx="2986087" cy="1311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Examples: MAMI A4</a:t>
            </a:r>
          </a:p>
          <a:p>
            <a:r>
              <a:rPr lang="en-US" sz="2000"/>
              <a:t>E= 855 MeV</a:t>
            </a:r>
          </a:p>
          <a:p>
            <a:r>
              <a:rPr lang="el-GR" sz="2000">
                <a:cs typeface="Times New Roman" pitchFamily="18" charset="0"/>
              </a:rPr>
              <a:t>Θ</a:t>
            </a:r>
            <a:r>
              <a:rPr lang="en-US" sz="2000">
                <a:cs typeface="Times New Roman" pitchFamily="18" charset="0"/>
              </a:rPr>
              <a:t>cm= 57 deg;</a:t>
            </a:r>
          </a:p>
          <a:p>
            <a:r>
              <a:rPr lang="en-US" sz="2000">
                <a:cs typeface="Times New Roman" pitchFamily="18" charset="0"/>
              </a:rPr>
              <a:t>SAMPLE, E=200 MeV</a:t>
            </a:r>
            <a:endParaRPr lang="el-GR" sz="2000">
              <a:cs typeface="Times New Roman" pitchFamily="18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752600" y="2870200"/>
            <a:ext cx="736600" cy="1905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71450" y="2147888"/>
            <a:ext cx="3775394" cy="1015663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`Soft’ intermediate electron;</a:t>
            </a:r>
          </a:p>
          <a:p>
            <a:r>
              <a:rPr lang="en-US" sz="2000" dirty="0"/>
              <a:t>Both photons are hard </a:t>
            </a:r>
            <a:r>
              <a:rPr lang="en-US" sz="2000" dirty="0" smtClean="0"/>
              <a:t>collinear</a:t>
            </a:r>
          </a:p>
          <a:p>
            <a:r>
              <a:rPr lang="en-US" sz="2000" dirty="0" smtClean="0"/>
              <a:t>Dominates for backward scattering</a:t>
            </a:r>
            <a:endParaRPr lang="en-US" sz="2000" dirty="0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590800" y="3238500"/>
            <a:ext cx="4064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1955800" y="3886200"/>
            <a:ext cx="736600" cy="571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241300" y="4294188"/>
            <a:ext cx="2053767" cy="1323439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One photon is 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ard collinear</a:t>
            </a:r>
          </a:p>
          <a:p>
            <a:r>
              <a:rPr lang="en-US" sz="2000" dirty="0" smtClean="0"/>
              <a:t>Dominates for </a:t>
            </a:r>
          </a:p>
          <a:p>
            <a:r>
              <a:rPr lang="en-US" sz="2000" dirty="0" smtClean="0"/>
              <a:t>forward scattering</a:t>
            </a:r>
            <a:endParaRPr lang="en-US" sz="2000" dirty="0"/>
          </a:p>
        </p:txBody>
      </p:sp>
      <p:pic>
        <p:nvPicPr>
          <p:cNvPr id="9227" name="Picture 11" descr="int_reg_S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50" y="3529013"/>
            <a:ext cx="22225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1" grpId="0" animBg="1"/>
      <p:bldP spid="2979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5024437" cy="530225"/>
          </a:xfrm>
        </p:spPr>
        <p:txBody>
          <a:bodyPr/>
          <a:lstStyle/>
          <a:p>
            <a:r>
              <a:rPr lang="en-US" smtClean="0"/>
              <a:t>MAMI data on Mott Asymmetry</a:t>
            </a: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4025900" cy="172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/>
              <a:t>F. Maas et al., [MAMI A4 Collab.]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/>
              <a:t>      </a:t>
            </a:r>
            <a:r>
              <a:rPr lang="ru-RU" sz="1600" smtClean="0"/>
              <a:t>Phys.Rev.Lett.94:082001,</a:t>
            </a:r>
            <a:r>
              <a:rPr lang="en-US" sz="1600" smtClean="0"/>
              <a:t> </a:t>
            </a:r>
            <a:r>
              <a:rPr lang="ru-RU" sz="1600" smtClean="0"/>
              <a:t>2005</a:t>
            </a: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1600" smtClean="0"/>
              <a:t>Pasquini, Vanderhaeghen: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/>
              <a:t>       Phys.Rev.C70:045206,2004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/>
              <a:t>	Surprising result: Dominance of inelastic intermediate excitations</a:t>
            </a:r>
            <a:r>
              <a:rPr lang="ru-RU" sz="1600" smtClean="0"/>
              <a:t> </a:t>
            </a:r>
          </a:p>
        </p:txBody>
      </p:sp>
      <p:pic>
        <p:nvPicPr>
          <p:cNvPr id="10244" name="Picture 4" descr="Fig3_570mev_ang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94288" y="1447800"/>
            <a:ext cx="2917825" cy="1981200"/>
          </a:xfrm>
          <a:noFill/>
        </p:spPr>
      </p:pic>
      <p:pic>
        <p:nvPicPr>
          <p:cNvPr id="10245" name="Picture 5" descr="Fig4_results_energ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79988" y="3581400"/>
            <a:ext cx="3146425" cy="1981200"/>
          </a:xfrm>
          <a:noFill/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038600" y="3352800"/>
            <a:ext cx="2057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4114800" y="4572000"/>
            <a:ext cx="1828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651125" y="3162300"/>
            <a:ext cx="2006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hlink"/>
                </a:solidFill>
              </a:rPr>
              <a:t>Elastic intermediate</a:t>
            </a:r>
          </a:p>
          <a:p>
            <a:pPr algn="l"/>
            <a:r>
              <a:rPr lang="en-US" sz="1800">
                <a:solidFill>
                  <a:schemeClr val="hlink"/>
                </a:solidFill>
              </a:rPr>
              <a:t>state</a:t>
            </a:r>
            <a:endParaRPr lang="ru-RU" sz="1800">
              <a:solidFill>
                <a:schemeClr val="hlink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727325" y="4841875"/>
            <a:ext cx="27479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</a:rPr>
              <a:t>Inelastic excitations</a:t>
            </a:r>
          </a:p>
          <a:p>
            <a:pPr algn="l"/>
            <a:r>
              <a:rPr lang="en-US" b="1">
                <a:solidFill>
                  <a:schemeClr val="hlink"/>
                </a:solidFill>
              </a:rPr>
              <a:t>dominate</a:t>
            </a:r>
            <a:endParaRPr lang="ru-RU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5532437" cy="530225"/>
          </a:xfrm>
        </p:spPr>
        <p:txBody>
          <a:bodyPr/>
          <a:lstStyle/>
          <a:p>
            <a:r>
              <a:rPr lang="en-US" smtClean="0"/>
              <a:t>Special property of Mott asymmetry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660525" y="3355975"/>
          <a:ext cx="6402388" cy="749300"/>
        </p:xfrm>
        <a:graphic>
          <a:graphicData uri="http://schemas.openxmlformats.org/presentationml/2006/ole">
            <p:oleObj spid="_x0000_s30722" name="Equation" r:id="rId3" imgW="4228920" imgH="495000" progId="Equation.3">
              <p:embed/>
            </p:oleObj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2325" y="4318000"/>
            <a:ext cx="81057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hlink"/>
                </a:solidFill>
              </a:rPr>
              <a:t>Compare with asymmetry caused by Coulomb distortion at small </a:t>
            </a:r>
            <a:r>
              <a:rPr lang="el-GR" sz="1800">
                <a:solidFill>
                  <a:schemeClr val="hlink"/>
                </a:solidFill>
                <a:cs typeface="Times New Roman" pitchFamily="18" charset="0"/>
              </a:rPr>
              <a:t>θ</a:t>
            </a:r>
            <a:r>
              <a:rPr lang="en-US" sz="1800">
                <a:solidFill>
                  <a:schemeClr val="hlink"/>
                </a:solidFill>
              </a:rPr>
              <a:t> =&gt; </a:t>
            </a:r>
          </a:p>
          <a:p>
            <a:pPr algn="l"/>
            <a:r>
              <a:rPr lang="en-US" sz="1800" b="1">
                <a:solidFill>
                  <a:schemeClr val="hlink"/>
                </a:solidFill>
              </a:rPr>
              <a:t>may differ by orders of magnitude depending on scattering kinematics</a:t>
            </a:r>
            <a:endParaRPr lang="en-US" sz="1800" b="1" baseline="30000">
              <a:solidFill>
                <a:schemeClr val="hlink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20750" y="889000"/>
            <a:ext cx="756443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000" dirty="0"/>
              <a:t>Mott asymmetry above the nucleon resonance region </a:t>
            </a:r>
          </a:p>
          <a:p>
            <a:pPr algn="l"/>
            <a:r>
              <a:rPr lang="en-US" sz="2000" dirty="0"/>
              <a:t>   (a) does not decrease with beam energy </a:t>
            </a:r>
          </a:p>
          <a:p>
            <a:pPr algn="l"/>
            <a:r>
              <a:rPr lang="en-US" sz="2000" dirty="0"/>
              <a:t>   (b) is enhanced by large logs </a:t>
            </a:r>
          </a:p>
          <a:p>
            <a:pPr algn="l"/>
            <a:r>
              <a:rPr lang="en-US" sz="2000" i="1" dirty="0"/>
              <a:t>(AA, </a:t>
            </a:r>
            <a:r>
              <a:rPr lang="en-US" sz="2000" i="1" dirty="0" err="1"/>
              <a:t>Merenkov</a:t>
            </a:r>
            <a:r>
              <a:rPr lang="en-US" sz="2000" i="1" dirty="0"/>
              <a:t>, PL B599 (2004)48; </a:t>
            </a:r>
            <a:r>
              <a:rPr lang="en-US" sz="2000" i="1" dirty="0" err="1"/>
              <a:t>hep</a:t>
            </a:r>
            <a:r>
              <a:rPr lang="en-US" sz="2000" i="1" dirty="0"/>
              <a:t>-ph/0407167v2 (erratum) )</a:t>
            </a:r>
          </a:p>
          <a:p>
            <a:pPr algn="l">
              <a:buFontTx/>
              <a:buChar char="•"/>
            </a:pPr>
            <a:r>
              <a:rPr lang="en-US" sz="2000" dirty="0"/>
              <a:t>Reason for the unexpected behavior: exchange of hard collinear quasi-real photons and diffractive mechanism of nucleon Compton scattering</a:t>
            </a:r>
          </a:p>
          <a:p>
            <a:pPr lvl="1" algn="l">
              <a:buFontTx/>
              <a:buChar char="•"/>
            </a:pPr>
            <a:r>
              <a:rPr lang="en-US" sz="2000" dirty="0"/>
              <a:t>For </a:t>
            </a:r>
            <a:r>
              <a:rPr lang="en-US" sz="2000" dirty="0">
                <a:solidFill>
                  <a:schemeClr val="hlink"/>
                </a:solidFill>
              </a:rPr>
              <a:t>s&gt;&gt;-t</a:t>
            </a:r>
            <a:r>
              <a:rPr lang="en-US" sz="2000" dirty="0"/>
              <a:t> and above the resonance region, the asymmetry is given by:</a:t>
            </a:r>
          </a:p>
          <a:p>
            <a:pPr lvl="1" algn="l">
              <a:spcBef>
                <a:spcPct val="20000"/>
              </a:spcBef>
              <a:buSzPct val="150000"/>
              <a:buFontTx/>
              <a:buChar char="."/>
            </a:pPr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950913" y="5008563"/>
          <a:ext cx="7646987" cy="852487"/>
        </p:xfrm>
        <a:graphic>
          <a:graphicData uri="http://schemas.openxmlformats.org/presentationml/2006/ole">
            <p:oleObj spid="_x0000_s30723" name="Equation" r:id="rId4" imgW="37591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2662237" cy="530225"/>
          </a:xfrm>
        </p:spPr>
        <p:txBody>
          <a:bodyPr/>
          <a:lstStyle/>
          <a:p>
            <a:r>
              <a:rPr lang="en-US"/>
              <a:t>Input parameters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2800" y="3492500"/>
            <a:ext cx="3822700" cy="18415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cs typeface="Times New Roman" pitchFamily="18" charset="0"/>
              </a:rPr>
              <a:t>     </a:t>
            </a:r>
            <a:r>
              <a:rPr lang="el-GR" sz="2400" b="1">
                <a:cs typeface="Times New Roman" pitchFamily="18" charset="0"/>
              </a:rPr>
              <a:t>σ</a:t>
            </a:r>
            <a:r>
              <a:rPr lang="el-GR" sz="2400" b="1" baseline="-25000">
                <a:cs typeface="Times New Roman" pitchFamily="18" charset="0"/>
              </a:rPr>
              <a:t>γ</a:t>
            </a:r>
            <a:r>
              <a:rPr lang="en-US" sz="2400" b="1" baseline="-25000">
                <a:cs typeface="Times New Roman" pitchFamily="18" charset="0"/>
              </a:rPr>
              <a:t>p</a:t>
            </a:r>
            <a:r>
              <a:rPr lang="en-US" baseline="-25000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from N. Bianchi at al., </a:t>
            </a:r>
            <a:r>
              <a:rPr lang="en-US"/>
              <a:t>Phys.Rev.</a:t>
            </a:r>
            <a:r>
              <a:rPr lang="en-US" b="1"/>
              <a:t>C54</a:t>
            </a:r>
            <a:r>
              <a:rPr lang="en-US"/>
              <a:t> (1996)1688 (resonance region) and Block&amp;Halzen, </a:t>
            </a:r>
          </a:p>
          <a:p>
            <a:pPr>
              <a:buFontTx/>
              <a:buNone/>
            </a:pPr>
            <a:r>
              <a:rPr lang="en-US"/>
              <a:t>      Phys.Rev. </a:t>
            </a:r>
            <a:r>
              <a:rPr lang="en-US" b="1"/>
              <a:t>D70 </a:t>
            </a:r>
            <a:r>
              <a:rPr lang="en-US"/>
              <a:t>(2004) 091901   </a:t>
            </a:r>
            <a:endParaRPr lang="el-GR"/>
          </a:p>
        </p:txBody>
      </p:sp>
      <p:pic>
        <p:nvPicPr>
          <p:cNvPr id="303108" name="Picture 4" descr="xsec_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2813050"/>
            <a:ext cx="3919538" cy="3048000"/>
          </a:xfrm>
          <a:prstGeom prst="rect">
            <a:avLst/>
          </a:prstGeom>
          <a:noFill/>
        </p:spPr>
      </p:pic>
      <p:graphicFrame>
        <p:nvGraphicFramePr>
          <p:cNvPr id="303109" name="Object 5"/>
          <p:cNvGraphicFramePr>
            <a:graphicFrameLocks noChangeAspect="1"/>
          </p:cNvGraphicFramePr>
          <p:nvPr/>
        </p:nvGraphicFramePr>
        <p:xfrm>
          <a:off x="2740025" y="1841500"/>
          <a:ext cx="3233738" cy="862013"/>
        </p:xfrm>
        <a:graphic>
          <a:graphicData uri="http://schemas.openxmlformats.org/presentationml/2006/ole">
            <p:oleObj spid="_x0000_s61442" name="Equation" r:id="rId4" imgW="1904760" imgH="507960" progId="Equation.3">
              <p:embed/>
            </p:oleObj>
          </a:graphicData>
        </a:graphic>
      </p:graphicFrame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647700" y="966788"/>
            <a:ext cx="6992938" cy="701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For small-angle (-t/s&lt;&lt;1) scattering of electrons with energies Ee , </a:t>
            </a:r>
          </a:p>
          <a:p>
            <a:pPr algn="l"/>
            <a:r>
              <a:rPr lang="en-US" sz="2000"/>
              <a:t>normal beam asymmetry is given by the energy-weighted integral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7053262" cy="530225"/>
          </a:xfrm>
        </p:spPr>
        <p:txBody>
          <a:bodyPr/>
          <a:lstStyle/>
          <a:p>
            <a:r>
              <a:rPr lang="en-US" sz="2400" smtClean="0"/>
              <a:t>Predictions vs experiment for Mott asymmetry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762000"/>
            <a:ext cx="7442200" cy="8001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/>
              <a:t>	Use fit to experimental data on </a:t>
            </a:r>
            <a:r>
              <a:rPr lang="el-GR" sz="1800" smtClean="0">
                <a:cs typeface="Times New Roman" pitchFamily="18" charset="0"/>
              </a:rPr>
              <a:t>σ</a:t>
            </a:r>
            <a:r>
              <a:rPr lang="el-GR" sz="1800" baseline="-25000" smtClean="0">
                <a:cs typeface="Times New Roman" pitchFamily="18" charset="0"/>
              </a:rPr>
              <a:t>γ</a:t>
            </a:r>
            <a:r>
              <a:rPr lang="en-US" sz="1800" baseline="-25000" smtClean="0">
                <a:cs typeface="Times New Roman" pitchFamily="18" charset="0"/>
              </a:rPr>
              <a:t>p </a:t>
            </a:r>
            <a:r>
              <a:rPr lang="en-US" sz="1800" smtClean="0">
                <a:cs typeface="Times New Roman" pitchFamily="18" charset="0"/>
              </a:rPr>
              <a:t>(dotted lines include only one-pion+nucleon intermediate states)</a:t>
            </a:r>
            <a:endParaRPr lang="el-GR" sz="1800" smtClean="0">
              <a:cs typeface="Times New Roman" pitchFamily="18" charset="0"/>
            </a:endParaRPr>
          </a:p>
        </p:txBody>
      </p:sp>
      <p:pic>
        <p:nvPicPr>
          <p:cNvPr id="11268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60588"/>
            <a:ext cx="3810000" cy="2689225"/>
          </a:xfrm>
          <a:noFill/>
        </p:spPr>
      </p:pic>
      <p:pic>
        <p:nvPicPr>
          <p:cNvPr id="11269" name="Picture 4" descr="asym_vs_theta_3G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7850"/>
            <a:ext cx="4772025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73288" y="5665788"/>
            <a:ext cx="11747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HAPPEX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22272" y="1637803"/>
            <a:ext cx="32083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</a:rPr>
              <a:t>G0 </a:t>
            </a:r>
            <a:r>
              <a:rPr lang="en-US" sz="2000" dirty="0" err="1">
                <a:solidFill>
                  <a:schemeClr val="accent2"/>
                </a:solidFill>
              </a:rPr>
              <a:t>arXiv</a:t>
            </a:r>
            <a:r>
              <a:rPr lang="en-US" sz="2000" dirty="0">
                <a:solidFill>
                  <a:schemeClr val="accent2"/>
                </a:solidFill>
              </a:rPr>
              <a:t> 0705.1525[</a:t>
            </a:r>
            <a:r>
              <a:rPr lang="en-US" sz="2000" dirty="0" err="1">
                <a:solidFill>
                  <a:schemeClr val="accent2"/>
                </a:solidFill>
              </a:rPr>
              <a:t>nucl</a:t>
            </a:r>
            <a:r>
              <a:rPr lang="en-US" sz="2000" dirty="0">
                <a:solidFill>
                  <a:schemeClr val="accent2"/>
                </a:solidFill>
              </a:rPr>
              <a:t>-ex]</a:t>
            </a:r>
          </a:p>
        </p:txBody>
      </p:sp>
      <p:pic>
        <p:nvPicPr>
          <p:cNvPr id="11272" name="Picture 8" descr="asym_vs_theta_3G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0" y="1804988"/>
            <a:ext cx="4843463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31558" y="5540990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Estimated normal beam asymmetry </a:t>
            </a:r>
          </a:p>
          <a:p>
            <a:r>
              <a:rPr lang="en-US" sz="1800" dirty="0" smtClean="0"/>
              <a:t>for </a:t>
            </a:r>
            <a:r>
              <a:rPr lang="en-US" sz="1800" dirty="0" err="1" smtClean="0"/>
              <a:t>Qweak</a:t>
            </a:r>
            <a:r>
              <a:rPr lang="en-US" sz="1800" dirty="0" smtClean="0"/>
              <a:t>: </a:t>
            </a:r>
            <a:r>
              <a:rPr lang="en-US" sz="1800" b="1" dirty="0" smtClean="0">
                <a:solidFill>
                  <a:srgbClr val="FF0000"/>
                </a:solidFill>
              </a:rPr>
              <a:t>-5ppm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_vs_sqs_c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47750"/>
            <a:ext cx="348773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77838" y="0"/>
            <a:ext cx="8404225" cy="971550"/>
          </a:xfrm>
        </p:spPr>
        <p:txBody>
          <a:bodyPr/>
          <a:lstStyle/>
          <a:p>
            <a:r>
              <a:rPr lang="en-US" sz="2400" smtClean="0"/>
              <a:t>Predict no suppression for Mott asymmetry with energy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at fixed Q</a:t>
            </a:r>
            <a:r>
              <a:rPr lang="en-US" sz="2400" baseline="30000" smtClean="0"/>
              <a:t>2</a:t>
            </a:r>
            <a:endParaRPr lang="en-US" smtClean="0"/>
          </a:p>
        </p:txBody>
      </p:sp>
      <p:pic>
        <p:nvPicPr>
          <p:cNvPr id="12292" name="Picture 4" descr="sigt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5988" y="3594100"/>
            <a:ext cx="3146425" cy="2254250"/>
          </a:xfrm>
          <a:noFill/>
        </p:spPr>
      </p:pic>
      <p:pic>
        <p:nvPicPr>
          <p:cNvPr id="12293" name="Picture 5" descr="elBS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54538" y="863600"/>
            <a:ext cx="3741737" cy="2909888"/>
          </a:xfr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4300" y="904875"/>
            <a:ext cx="81121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x10</a:t>
            </a:r>
            <a:r>
              <a:rPr lang="en-US" baseline="30000"/>
              <a:t>-6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78300" y="892175"/>
            <a:ext cx="81121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x10</a:t>
            </a:r>
            <a:r>
              <a:rPr lang="en-US" baseline="30000"/>
              <a:t>-9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210050" y="3849688"/>
            <a:ext cx="4149725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000" dirty="0"/>
              <a:t>At 45 </a:t>
            </a:r>
            <a:r>
              <a:rPr lang="en-US" sz="2000" dirty="0" err="1"/>
              <a:t>GeV</a:t>
            </a:r>
            <a:r>
              <a:rPr lang="en-US" sz="2000" dirty="0"/>
              <a:t> predict beam asymmetry parts-per-million (diffraction) vs. parts-per billion (Coulomb distortion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790700" y="3022600"/>
            <a:ext cx="381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31825" y="2641600"/>
            <a:ext cx="2368550" cy="379413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SLAC E158 kinematics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1876425" cy="530225"/>
          </a:xfrm>
        </p:spPr>
        <p:txBody>
          <a:bodyPr/>
          <a:lstStyle/>
          <a:p>
            <a:r>
              <a:rPr lang="en-US" smtClean="0"/>
              <a:t>Plan of talk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77200" cy="4305300"/>
          </a:xfrm>
        </p:spPr>
        <p:txBody>
          <a:bodyPr/>
          <a:lstStyle/>
          <a:p>
            <a:r>
              <a:rPr lang="en-US" dirty="0" smtClean="0"/>
              <a:t>Elastic electron-proton scattering beyond the leading order in QED</a:t>
            </a:r>
          </a:p>
          <a:p>
            <a:r>
              <a:rPr lang="en-US" dirty="0" smtClean="0"/>
              <a:t>Models for two-photon exchange</a:t>
            </a:r>
          </a:p>
          <a:p>
            <a:r>
              <a:rPr lang="en-US" dirty="0" smtClean="0"/>
              <a:t>Single-spin asymmetries</a:t>
            </a:r>
          </a:p>
          <a:p>
            <a:pPr lvl="1"/>
            <a:r>
              <a:rPr lang="en-US" dirty="0" smtClean="0"/>
              <a:t>Diffractive mechanism in </a:t>
            </a:r>
            <a:r>
              <a:rPr lang="en-US" dirty="0" err="1" smtClean="0"/>
              <a:t>ep</a:t>
            </a:r>
            <a:r>
              <a:rPr lang="en-US" dirty="0" smtClean="0"/>
              <a:t>-scattering via two-photon exchange</a:t>
            </a:r>
          </a:p>
          <a:p>
            <a:pPr lvl="1"/>
            <a:r>
              <a:rPr lang="en-US" dirty="0" smtClean="0"/>
              <a:t>Novel features of a single-spin asymmetry</a:t>
            </a:r>
          </a:p>
          <a:p>
            <a:pPr lvl="1"/>
            <a:r>
              <a:rPr lang="en-US" dirty="0" smtClean="0"/>
              <a:t>Comparison with experiment</a:t>
            </a:r>
          </a:p>
          <a:p>
            <a:r>
              <a:rPr lang="en-US" dirty="0" smtClean="0"/>
              <a:t>Summary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7313612" cy="530225"/>
          </a:xfrm>
        </p:spPr>
        <p:txBody>
          <a:bodyPr/>
          <a:lstStyle/>
          <a:p>
            <a:r>
              <a:rPr lang="en-US" smtClean="0"/>
              <a:t>Comparison with E158 data</a:t>
            </a:r>
          </a:p>
        </p:txBody>
      </p:sp>
      <p:pic>
        <p:nvPicPr>
          <p:cNvPr id="13315" name="Content Placeholder 5" descr="e158vsTheory.eps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" y="1466850"/>
            <a:ext cx="4384675" cy="3605213"/>
          </a:xfrm>
        </p:spPr>
      </p:pic>
      <p:sp>
        <p:nvSpPr>
          <p:cNvPr id="13316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210050" cy="3143250"/>
          </a:xfrm>
        </p:spPr>
        <p:txBody>
          <a:bodyPr/>
          <a:lstStyle/>
          <a:p>
            <a:r>
              <a:rPr lang="en-US" sz="1800" dirty="0" smtClean="0"/>
              <a:t>SLAC E158: </a:t>
            </a:r>
          </a:p>
          <a:p>
            <a:pPr>
              <a:buFontTx/>
              <a:buNone/>
            </a:pPr>
            <a:r>
              <a:rPr lang="en-US" sz="1800" dirty="0" smtClean="0"/>
              <a:t>An=-2.89±0.36(stat)±0.17(</a:t>
            </a:r>
            <a:r>
              <a:rPr lang="en-US" sz="1800" dirty="0" err="1" smtClean="0"/>
              <a:t>syst</a:t>
            </a:r>
            <a:r>
              <a:rPr lang="en-US" sz="1800" dirty="0" smtClean="0"/>
              <a:t>) </a:t>
            </a:r>
            <a:r>
              <a:rPr lang="en-US" sz="1800" dirty="0" err="1" smtClean="0"/>
              <a:t>ppm</a:t>
            </a: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>(K. Kumar, private communication)</a:t>
            </a:r>
          </a:p>
          <a:p>
            <a:r>
              <a:rPr lang="en-US" sz="1800" dirty="0" smtClean="0"/>
              <a:t>Theory (AA, </a:t>
            </a:r>
            <a:r>
              <a:rPr lang="en-US" sz="1800" dirty="0" err="1" smtClean="0"/>
              <a:t>Merenkov</a:t>
            </a:r>
            <a:r>
              <a:rPr lang="en-US" sz="1800" dirty="0" smtClean="0"/>
              <a:t>):</a:t>
            </a:r>
          </a:p>
          <a:p>
            <a:pPr>
              <a:buFontTx/>
              <a:buNone/>
            </a:pPr>
            <a:r>
              <a:rPr lang="en-US" sz="1800" dirty="0" smtClean="0"/>
              <a:t>    An=-3.2ppm</a:t>
            </a:r>
          </a:p>
          <a:p>
            <a:pPr>
              <a:buFontTx/>
              <a:buNone/>
            </a:pPr>
            <a:r>
              <a:rPr lang="en-US" sz="1800" u="sng" dirty="0" smtClean="0">
                <a:solidFill>
                  <a:srgbClr val="FF0000"/>
                </a:solidFill>
              </a:rPr>
              <a:t>Need to include QED </a:t>
            </a:r>
            <a:r>
              <a:rPr lang="en-US" sz="1800" u="sng" dirty="0" err="1" smtClean="0">
                <a:solidFill>
                  <a:srgbClr val="FF0000"/>
                </a:solidFill>
              </a:rPr>
              <a:t>radiative</a:t>
            </a:r>
            <a:r>
              <a:rPr lang="en-US" sz="1800" u="sng" dirty="0" smtClean="0">
                <a:solidFill>
                  <a:srgbClr val="FF0000"/>
                </a:solidFill>
              </a:rPr>
              <a:t> correction</a:t>
            </a:r>
          </a:p>
          <a:p>
            <a:r>
              <a:rPr lang="en-US" sz="1800" dirty="0" smtClean="0"/>
              <a:t>Good agreement justifies application of this approach to the real part of two-boson exchange (</a:t>
            </a:r>
            <a:r>
              <a:rPr lang="en-US" sz="1800" dirty="0" err="1" smtClean="0"/>
              <a:t>Gorchtein’s</a:t>
            </a:r>
            <a:r>
              <a:rPr lang="en-US" sz="1800" dirty="0" smtClean="0"/>
              <a:t> talk on </a:t>
            </a:r>
            <a:r>
              <a:rPr lang="el-GR" sz="1800" dirty="0" smtClean="0"/>
              <a:t>γ</a:t>
            </a:r>
            <a:r>
              <a:rPr lang="en-US" sz="1800" dirty="0" smtClean="0"/>
              <a:t>Z box)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4257675" cy="530225"/>
          </a:xfrm>
        </p:spPr>
        <p:txBody>
          <a:bodyPr/>
          <a:lstStyle/>
          <a:p>
            <a:r>
              <a:rPr lang="en-US" smtClean="0"/>
              <a:t>Mott Asymmetry on Nuclei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799"/>
            <a:ext cx="9144000" cy="10338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0" dirty="0" smtClean="0"/>
              <a:t>Important systematic correction for parity-violation experiments (~-10ppm for HAPPEX on </a:t>
            </a:r>
            <a:r>
              <a:rPr lang="en-US" sz="1800" b="0" baseline="30000" dirty="0" smtClean="0"/>
              <a:t>4</a:t>
            </a:r>
            <a:r>
              <a:rPr lang="en-US" sz="1800" b="0" dirty="0" smtClean="0"/>
              <a:t>He, ~-5ppm for PREX on </a:t>
            </a:r>
            <a:r>
              <a:rPr lang="en-US" sz="1800" b="0" dirty="0" err="1" smtClean="0"/>
              <a:t>Pb</a:t>
            </a:r>
            <a:r>
              <a:rPr lang="en-US" sz="1800" b="0" dirty="0" smtClean="0"/>
              <a:t>,), </a:t>
            </a:r>
            <a:r>
              <a:rPr lang="en-US" sz="1800" b="0" i="1" dirty="0" smtClean="0"/>
              <a:t>see AA  arXiv:0711.3065 [</a:t>
            </a:r>
            <a:r>
              <a:rPr lang="en-US" sz="1800" b="0" i="1" dirty="0" err="1" smtClean="0"/>
              <a:t>hep</a:t>
            </a:r>
            <a:r>
              <a:rPr lang="en-US" sz="1800" b="0" i="1" dirty="0" smtClean="0"/>
              <a:t>-ph]</a:t>
            </a:r>
            <a:r>
              <a:rPr lang="en-US" sz="1800" b="0" dirty="0" smtClean="0"/>
              <a:t> ; also </a:t>
            </a:r>
            <a:r>
              <a:rPr lang="en-US" sz="1800" b="0" dirty="0" err="1" smtClean="0"/>
              <a:t>Gorchtein</a:t>
            </a:r>
            <a:r>
              <a:rPr lang="en-US" sz="1800" b="0" dirty="0" smtClean="0"/>
              <a:t>, Horowitz, Phys.Rev.C77:044606,2008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   </a:t>
            </a:r>
            <a:r>
              <a:rPr lang="en-US" sz="1800" b="0" dirty="0" smtClean="0"/>
              <a:t>Coulomb distortion: only10</a:t>
            </a:r>
            <a:r>
              <a:rPr lang="en-US" sz="1800" b="0" baseline="30000" dirty="0" smtClean="0"/>
              <a:t>-10</a:t>
            </a:r>
            <a:r>
              <a:rPr lang="en-US" sz="1800" b="0" dirty="0" smtClean="0"/>
              <a:t> effect (</a:t>
            </a:r>
            <a:r>
              <a:rPr lang="en-US" sz="1800" b="0" dirty="0" err="1" smtClean="0"/>
              <a:t>Cooper&amp;Horowitz</a:t>
            </a:r>
            <a:r>
              <a:rPr lang="en-US" sz="1800" b="0" dirty="0" smtClean="0"/>
              <a:t>, Phys.Rev.C72:034602,2005) </a:t>
            </a:r>
          </a:p>
        </p:txBody>
      </p:sp>
      <p:pic>
        <p:nvPicPr>
          <p:cNvPr id="14340" name="Picture 4" descr="el_H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720850"/>
            <a:ext cx="43815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5" descr="asym_vs_q2_3GeV_H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275" y="1770063"/>
            <a:ext cx="428625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200025" y="5246688"/>
            <a:ext cx="8788400" cy="671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FF3300"/>
                </a:solidFill>
              </a:rPr>
              <a:t>Five orders of magnitude</a:t>
            </a:r>
            <a:r>
              <a:rPr lang="en-US" sz="1800" dirty="0"/>
              <a:t> enhancement in HAPPEX kinematics due to excitation of </a:t>
            </a:r>
          </a:p>
          <a:p>
            <a:pPr algn="l"/>
            <a:r>
              <a:rPr lang="en-US" sz="1800" dirty="0"/>
              <a:t>inelastic intermediate states in 2</a:t>
            </a:r>
            <a:r>
              <a:rPr lang="el-GR" sz="1800" dirty="0">
                <a:cs typeface="Times New Roman" pitchFamily="18" charset="0"/>
              </a:rPr>
              <a:t>γ</a:t>
            </a:r>
            <a:r>
              <a:rPr lang="en-US" sz="1800" dirty="0">
                <a:cs typeface="Times New Roman" pitchFamily="18" charset="0"/>
              </a:rPr>
              <a:t>-exchange (AA, </a:t>
            </a:r>
            <a:r>
              <a:rPr lang="en-US" sz="1800" dirty="0" err="1">
                <a:cs typeface="Times New Roman" pitchFamily="18" charset="0"/>
              </a:rPr>
              <a:t>Merenkov</a:t>
            </a:r>
            <a:r>
              <a:rPr lang="en-US" sz="1800" dirty="0">
                <a:cs typeface="Times New Roman" pitchFamily="18" charset="0"/>
              </a:rPr>
              <a:t>; use Compton data from Erevan )</a:t>
            </a:r>
            <a:endParaRPr lang="el-GR" sz="1800" dirty="0">
              <a:cs typeface="Times New Roman" pitchFamily="18" charset="0"/>
            </a:endParaRPr>
          </a:p>
        </p:txBody>
      </p:sp>
      <p:pic>
        <p:nvPicPr>
          <p:cNvPr id="309255" name="Picture 7" descr="asym_vs_q2_3GeV_H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4390" y="1764352"/>
            <a:ext cx="4233862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</a:t>
            </a:r>
            <a:r>
              <a:rPr lang="en-US" dirty="0" err="1" smtClean="0"/>
              <a:t>Electroproduction</a:t>
            </a:r>
            <a:r>
              <a:rPr lang="en-US" dirty="0" smtClean="0"/>
              <a:t> of </a:t>
            </a:r>
            <a:r>
              <a:rPr lang="en-US" dirty="0" err="1" smtClean="0"/>
              <a:t>Pions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Reaction p(</a:t>
            </a:r>
            <a:r>
              <a:rPr lang="en-US" sz="2000" b="0" dirty="0" err="1" smtClean="0"/>
              <a:t>e</a:t>
            </a:r>
            <a:r>
              <a:rPr lang="en-US" sz="2000" b="0" baseline="-25000" dirty="0" err="1" smtClean="0"/>
              <a:t>pol</a:t>
            </a:r>
            <a:r>
              <a:rPr lang="en-US" sz="2000" b="0" dirty="0" smtClean="0"/>
              <a:t>,</a:t>
            </a:r>
            <a:r>
              <a:rPr lang="el-GR" sz="2000" b="0" dirty="0" smtClean="0"/>
              <a:t>π</a:t>
            </a:r>
            <a:r>
              <a:rPr lang="en-US" sz="2000" b="0" dirty="0" smtClean="0"/>
              <a:t>)X</a:t>
            </a:r>
          </a:p>
          <a:p>
            <a:pPr lvl="1"/>
            <a:r>
              <a:rPr lang="en-US" sz="2000" b="0" dirty="0" smtClean="0"/>
              <a:t>Parity-conserving spin-momentum correlation</a:t>
            </a:r>
          </a:p>
          <a:p>
            <a:pPr lvl="1"/>
            <a:r>
              <a:rPr lang="en-US" sz="2000" b="0" dirty="0" smtClean="0"/>
              <a:t>Introduced in Donnelly, </a:t>
            </a:r>
            <a:r>
              <a:rPr lang="en-US" sz="2000" b="0" dirty="0" err="1" smtClean="0"/>
              <a:t>Raskin</a:t>
            </a:r>
            <a:r>
              <a:rPr lang="en-US" sz="2000" b="0" dirty="0" smtClean="0"/>
              <a:t>, Annals Phys. 169, 247 (1986)</a:t>
            </a:r>
          </a:p>
          <a:p>
            <a:pPr lvl="2"/>
            <a:r>
              <a:rPr lang="en-US" sz="1600" b="0" dirty="0" smtClean="0"/>
              <a:t>Can be shown to be a) due to R</a:t>
            </a:r>
            <a:r>
              <a:rPr lang="en-US" sz="1600" b="0" baseline="-25000" dirty="0" smtClean="0"/>
              <a:t>TL’</a:t>
            </a:r>
            <a:r>
              <a:rPr lang="en-US" sz="1600" b="0" dirty="0" smtClean="0"/>
              <a:t> response function (=fifth structure function) and b) not to integrate to zero after integration over </a:t>
            </a:r>
            <a:r>
              <a:rPr lang="en-US" sz="1600" b="0" dirty="0" err="1" smtClean="0"/>
              <a:t>momenta</a:t>
            </a:r>
            <a:r>
              <a:rPr lang="en-US" sz="1600" b="0" dirty="0" smtClean="0"/>
              <a:t> of the scattered electron</a:t>
            </a:r>
          </a:p>
          <a:p>
            <a:pPr lvl="1"/>
            <a:r>
              <a:rPr lang="en-US" sz="2000" b="0" dirty="0" smtClean="0"/>
              <a:t>This is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b="0" dirty="0" smtClean="0"/>
              <a:t> a two-photon exchange effect (but suppressed by an electron mass)</a:t>
            </a:r>
          </a:p>
          <a:p>
            <a:pPr lvl="2"/>
            <a:r>
              <a:rPr lang="en-US" sz="1600" b="0" dirty="0" smtClean="0"/>
              <a:t>Order-of magnitude estimate: An(</a:t>
            </a:r>
            <a:r>
              <a:rPr lang="en-US" sz="1600" b="0" dirty="0" err="1" smtClean="0"/>
              <a:t>ep</a:t>
            </a:r>
            <a:r>
              <a:rPr lang="en-US" sz="1600" b="0" dirty="0" smtClean="0"/>
              <a:t>-&gt;</a:t>
            </a:r>
            <a:r>
              <a:rPr lang="el-GR" sz="1600" b="0" dirty="0" smtClean="0"/>
              <a:t>π</a:t>
            </a:r>
            <a:r>
              <a:rPr lang="en-US" sz="1600" b="0" dirty="0" smtClean="0"/>
              <a:t>X)~ A</a:t>
            </a:r>
            <a:r>
              <a:rPr lang="en-US" sz="1600" b="0" baseline="-25000" dirty="0" smtClean="0"/>
              <a:t>LT’</a:t>
            </a:r>
            <a:r>
              <a:rPr lang="en-US" sz="1600" b="0" dirty="0" smtClean="0"/>
              <a:t>(</a:t>
            </a:r>
            <a:r>
              <a:rPr lang="en-US" sz="1600" b="0" dirty="0" err="1" smtClean="0"/>
              <a:t>ep</a:t>
            </a:r>
            <a:r>
              <a:rPr lang="en-US" sz="1600" b="0" dirty="0" smtClean="0"/>
              <a:t>-&gt;e’</a:t>
            </a:r>
            <a:r>
              <a:rPr lang="el-GR" sz="1600" b="0" dirty="0" smtClean="0"/>
              <a:t> π</a:t>
            </a:r>
            <a:r>
              <a:rPr lang="en-US" sz="1600" b="0" dirty="0" smtClean="0"/>
              <a:t>N)*m</a:t>
            </a:r>
            <a:r>
              <a:rPr lang="en-US" sz="1600" b="0" baseline="-25000" dirty="0" smtClean="0"/>
              <a:t>e</a:t>
            </a:r>
            <a:r>
              <a:rPr lang="en-US" sz="1600" b="0" dirty="0" smtClean="0"/>
              <a:t>/E’/sin(</a:t>
            </a:r>
            <a:r>
              <a:rPr lang="el-GR" sz="1600" b="0" dirty="0" smtClean="0"/>
              <a:t>θ</a:t>
            </a:r>
            <a:r>
              <a:rPr lang="en-US" sz="1600" b="0" baseline="-25000" dirty="0" smtClean="0"/>
              <a:t>e</a:t>
            </a:r>
            <a:r>
              <a:rPr lang="en-US" sz="1600" b="0" dirty="0" smtClean="0"/>
              <a:t>)</a:t>
            </a:r>
          </a:p>
          <a:p>
            <a:pPr lvl="3"/>
            <a:r>
              <a:rPr lang="en-US" sz="1600" b="0" dirty="0" smtClean="0"/>
              <a:t>Use MAMI data A</a:t>
            </a:r>
            <a:r>
              <a:rPr lang="en-US" sz="1600" b="0" baseline="-25000" dirty="0" smtClean="0"/>
              <a:t>LT’</a:t>
            </a:r>
            <a:r>
              <a:rPr lang="en-US" sz="1600" b="0" dirty="0" smtClean="0"/>
              <a:t>(</a:t>
            </a:r>
            <a:r>
              <a:rPr lang="en-US" sz="1600" b="0" dirty="0" err="1" smtClean="0"/>
              <a:t>ep</a:t>
            </a:r>
            <a:r>
              <a:rPr lang="en-US" sz="1600" b="0" dirty="0" smtClean="0"/>
              <a:t>-&gt;e’</a:t>
            </a:r>
            <a:r>
              <a:rPr lang="el-GR" sz="1600" b="0" dirty="0" smtClean="0"/>
              <a:t> π</a:t>
            </a:r>
            <a:r>
              <a:rPr lang="en-US" sz="1600" b="0" dirty="0" smtClean="0"/>
              <a:t>N)~7%, from </a:t>
            </a:r>
            <a:r>
              <a:rPr lang="en-US" sz="1600" b="0" dirty="0" err="1" smtClean="0"/>
              <a:t>Bartsch</a:t>
            </a:r>
            <a:r>
              <a:rPr lang="en-US" sz="1600" b="0" dirty="0" smtClean="0"/>
              <a:t> et al Phys.Rev.Lett.88:142001,2002 =&gt;   An(</a:t>
            </a:r>
            <a:r>
              <a:rPr lang="en-US" sz="1600" b="0" dirty="0" err="1" smtClean="0"/>
              <a:t>ep</a:t>
            </a:r>
            <a:r>
              <a:rPr lang="en-US" sz="1600" b="0" dirty="0" smtClean="0"/>
              <a:t>-&gt;</a:t>
            </a:r>
            <a:r>
              <a:rPr lang="el-GR" sz="1600" b="0" dirty="0" smtClean="0"/>
              <a:t>π</a:t>
            </a:r>
            <a:r>
              <a:rPr lang="en-US" sz="1600" b="0" dirty="0" smtClean="0"/>
              <a:t>X)~250ppm</a:t>
            </a:r>
          </a:p>
          <a:p>
            <a:pPr lvl="2"/>
            <a:r>
              <a:rPr lang="en-US" sz="1600" b="0" dirty="0" smtClean="0"/>
              <a:t>Detailed calculations in progress by AA and Masao </a:t>
            </a:r>
            <a:r>
              <a:rPr lang="en-US" sz="1600" b="0" dirty="0" err="1" smtClean="0"/>
              <a:t>Yamagishi</a:t>
            </a:r>
            <a:r>
              <a:rPr lang="en-US" sz="1600" b="0" dirty="0" smtClean="0"/>
              <a:t> (use MAID, SAID for input on A</a:t>
            </a:r>
            <a:r>
              <a:rPr lang="en-US" sz="1600" b="0" baseline="-25000" dirty="0" smtClean="0"/>
              <a:t>LT’</a:t>
            </a:r>
            <a:r>
              <a:rPr lang="en-US" sz="1600" b="0" dirty="0" smtClean="0"/>
              <a:t> )</a:t>
            </a:r>
            <a:endParaRPr lang="en-US" sz="1600" b="0" dirty="0"/>
          </a:p>
        </p:txBody>
      </p:sp>
      <p:graphicFrame>
        <p:nvGraphicFramePr>
          <p:cNvPr id="62466" name="Object 4"/>
          <p:cNvGraphicFramePr>
            <a:graphicFrameLocks noChangeAspect="1"/>
          </p:cNvGraphicFramePr>
          <p:nvPr/>
        </p:nvGraphicFramePr>
        <p:xfrm>
          <a:off x="6793576" y="1125870"/>
          <a:ext cx="1354137" cy="519146"/>
        </p:xfrm>
        <a:graphic>
          <a:graphicData uri="http://schemas.openxmlformats.org/presentationml/2006/ole">
            <p:oleObj spid="_x0000_s62466" name="Equation" r:id="rId3" imgW="66024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6003925" cy="530225"/>
          </a:xfrm>
        </p:spPr>
        <p:txBody>
          <a:bodyPr/>
          <a:lstStyle/>
          <a:p>
            <a:r>
              <a:rPr lang="en-US" smtClean="0"/>
              <a:t>Summary: SSA in Elastic ep-Scattering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Collinear photon exchange present in (light particle) beam SSA</a:t>
            </a:r>
          </a:p>
          <a:p>
            <a:r>
              <a:rPr lang="en-US" sz="2000" b="1" dirty="0" smtClean="0"/>
              <a:t>Models violating EM gauge invariance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encounter collinear divergence</a:t>
            </a:r>
            <a:r>
              <a:rPr lang="en-US" sz="2000" dirty="0" smtClean="0"/>
              <a:t> for target SSA</a:t>
            </a:r>
          </a:p>
          <a:p>
            <a:r>
              <a:rPr lang="en-US" sz="2000" dirty="0" smtClean="0"/>
              <a:t>VCS amplitude in </a:t>
            </a:r>
            <a:r>
              <a:rPr lang="en-US" sz="2000" i="1" dirty="0" smtClean="0"/>
              <a:t>beam asymmetry</a:t>
            </a:r>
            <a:r>
              <a:rPr lang="en-US" sz="2000" dirty="0" smtClean="0"/>
              <a:t> is enhanced in different kinematic regions compared to </a:t>
            </a:r>
            <a:r>
              <a:rPr lang="en-US" sz="2000" i="1" dirty="0" smtClean="0"/>
              <a:t>target asymmetry</a:t>
            </a:r>
          </a:p>
          <a:p>
            <a:r>
              <a:rPr lang="en-US" sz="2000" i="1" dirty="0" smtClean="0"/>
              <a:t>Beam asymmetry unsuppressed in forward angles, important systematic effect for PREX,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weak</a:t>
            </a:r>
            <a:endParaRPr lang="en-US" sz="2000" i="1" baseline="-25000" dirty="0" smtClean="0"/>
          </a:p>
          <a:p>
            <a:r>
              <a:rPr lang="en-US" sz="2000" dirty="0" smtClean="0"/>
              <a:t>Strong-interaction dynamics for Mott asymmetry in small-angle </a:t>
            </a:r>
            <a:r>
              <a:rPr lang="en-US" sz="2000" dirty="0" err="1" smtClean="0"/>
              <a:t>ep</a:t>
            </a:r>
            <a:r>
              <a:rPr lang="en-US" sz="2000" dirty="0" smtClean="0"/>
              <a:t>-scattering above the resonance region is </a:t>
            </a:r>
            <a:r>
              <a:rPr lang="en-US" sz="2000" b="1" i="1" dirty="0" smtClean="0"/>
              <a:t>soft diffraction</a:t>
            </a:r>
          </a:p>
          <a:p>
            <a:pPr lvl="1"/>
            <a:r>
              <a:rPr lang="en-US" sz="2000" b="1" i="1" dirty="0" smtClean="0"/>
              <a:t>For the diffractive mechanism A</a:t>
            </a:r>
            <a:r>
              <a:rPr lang="en-US" sz="2000" b="1" i="1" baseline="-25000" dirty="0" smtClean="0"/>
              <a:t>n</a:t>
            </a:r>
            <a:r>
              <a:rPr lang="en-US" sz="2000" b="1" i="1" dirty="0" smtClean="0"/>
              <a:t> is a) not suppressed with beam energy and b) does not grow with Z (~A/Z)</a:t>
            </a:r>
          </a:p>
          <a:p>
            <a:pPr lvl="1"/>
            <a:r>
              <a:rPr lang="en-US" sz="2000" b="1" i="1" dirty="0" smtClean="0"/>
              <a:t>Confirmed experimentally (SLAC E158) </a:t>
            </a:r>
            <a:r>
              <a:rPr lang="en-US" sz="2000" b="1" i="1" dirty="0" smtClean="0">
                <a:cs typeface="Times New Roman" pitchFamily="18" charset="0"/>
              </a:rPr>
              <a:t>→ first observation of diffractive component in </a:t>
            </a:r>
            <a:r>
              <a:rPr lang="en-US" sz="2000" b="1" i="1" u="sng" dirty="0" smtClean="0">
                <a:cs typeface="Times New Roman" pitchFamily="18" charset="0"/>
              </a:rPr>
              <a:t>elastic</a:t>
            </a:r>
            <a:r>
              <a:rPr lang="en-US" sz="2000" b="1" i="1" dirty="0" smtClean="0">
                <a:cs typeface="Times New Roman" pitchFamily="18" charset="0"/>
              </a:rPr>
              <a:t> electron-</a:t>
            </a:r>
            <a:r>
              <a:rPr lang="en-US" sz="2000" b="1" i="1" dirty="0" err="1" smtClean="0">
                <a:cs typeface="Times New Roman" pitchFamily="18" charset="0"/>
              </a:rPr>
              <a:t>hadron</a:t>
            </a:r>
            <a:r>
              <a:rPr lang="en-US" sz="2000" b="1" i="1" dirty="0" smtClean="0">
                <a:cs typeface="Times New Roman" pitchFamily="18" charset="0"/>
              </a:rPr>
              <a:t> scattering</a:t>
            </a:r>
          </a:p>
          <a:p>
            <a:endParaRPr lang="en-US" sz="2000" b="1" i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4584700" cy="530225"/>
          </a:xfrm>
        </p:spPr>
        <p:txBody>
          <a:bodyPr/>
          <a:lstStyle/>
          <a:p>
            <a:r>
              <a:rPr lang="en-US" smtClean="0"/>
              <a:t>Elastic Nucleon Form Factors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1295400" y="1600200"/>
          <a:ext cx="5181600" cy="1146175"/>
        </p:xfrm>
        <a:graphic>
          <a:graphicData uri="http://schemas.openxmlformats.org/presentationml/2006/ole">
            <p:oleObj spid="_x0000_s33794" name="Equation" r:id="rId3" imgW="2527200" imgH="558720" progId="Equation.3">
              <p:embed/>
            </p:oleObj>
          </a:graphicData>
        </a:graphic>
      </p:graphicFrame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762000" y="1066800"/>
            <a:ext cx="5956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/>
              <a:t>Based on one-photon exchange approximation</a:t>
            </a:r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1219200" y="3070225"/>
          <a:ext cx="6361113" cy="2163763"/>
        </p:xfrm>
        <a:graphic>
          <a:graphicData uri="http://schemas.openxmlformats.org/presentationml/2006/ole">
            <p:oleObj spid="_x0000_s33795" name="Equation" r:id="rId4" imgW="3657600" imgH="1244520" progId="Equation.3">
              <p:embed/>
            </p:oleObj>
          </a:graphicData>
        </a:graphic>
      </p:graphicFrame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746125" y="2632075"/>
            <a:ext cx="3630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/>
              <a:t>Two techniques to measure</a:t>
            </a:r>
          </a:p>
        </p:txBody>
      </p:sp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879475" y="5286375"/>
            <a:ext cx="7094538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Latter due to: Akhiezer, Rekalo; Arnold, Carlson</a:t>
            </a:r>
            <a:r>
              <a:rPr lang="en-US" b="1"/>
              <a:t>,</a:t>
            </a:r>
            <a:r>
              <a:rPr lang="en-US"/>
              <a:t> Gross </a:t>
            </a:r>
          </a:p>
        </p:txBody>
      </p:sp>
      <p:pic>
        <p:nvPicPr>
          <p:cNvPr id="172048" name="Picture 16" descr="scat_1ga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3400" y="660400"/>
            <a:ext cx="13208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3890962" cy="530225"/>
          </a:xfrm>
        </p:spPr>
        <p:txBody>
          <a:bodyPr/>
          <a:lstStyle/>
          <a:p>
            <a:r>
              <a:rPr lang="en-US" smtClean="0"/>
              <a:t>Do the techniques agree?</a:t>
            </a:r>
            <a:endParaRPr lang="ru-RU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406900"/>
            <a:ext cx="79248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 smtClean="0"/>
              <a:t>Both early SLAC and Recent JLab experiments on (super)Rosenbluth separations followed Ge/Gm~const, see I.A. Quattan et al., Phys.Rev.Lett. 94:142301,2005</a:t>
            </a:r>
            <a:r>
              <a:rPr lang="en-US" sz="1400" smtClean="0"/>
              <a:t> </a:t>
            </a:r>
            <a:endParaRPr lang="en-US" sz="1400" b="1" smtClean="0"/>
          </a:p>
          <a:p>
            <a:pPr>
              <a:lnSpc>
                <a:spcPct val="80000"/>
              </a:lnSpc>
            </a:pPr>
            <a:r>
              <a:rPr lang="en-US" sz="1400" b="1" smtClean="0"/>
              <a:t>JLab measurements using polarization transfer technique give different results (Jones’00, Gayou’02)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 smtClean="0">
                <a:solidFill>
                  <a:schemeClr val="hlink"/>
                </a:solidFill>
              </a:rPr>
              <a:t>Radiative corrections, in particular, a short-range part of 2-photon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i="1" smtClean="0">
                <a:solidFill>
                  <a:schemeClr val="hlink"/>
                </a:solidFill>
              </a:rPr>
              <a:t>exchange is a likely origin of the discrepancy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200" smtClean="0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5867400" y="16637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5842000" y="34417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613525" y="1562100"/>
            <a:ext cx="1873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SLAC/Rosenbluth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537325" y="3251200"/>
            <a:ext cx="1797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JLab/Polarization</a:t>
            </a:r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5778500" y="1854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5775325" y="2095500"/>
            <a:ext cx="3082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cs typeface="Times New Roman" pitchFamily="18" charset="0"/>
              </a:rPr>
              <a:t>~5% difference in cross-section</a:t>
            </a:r>
          </a:p>
          <a:p>
            <a:pPr algn="l"/>
            <a:r>
              <a:rPr lang="en-US" sz="1800">
                <a:cs typeface="Times New Roman" pitchFamily="18" charset="0"/>
              </a:rPr>
              <a:t>x5 difference in polarization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84200" y="1143000"/>
            <a:ext cx="5087938" cy="3168650"/>
            <a:chOff x="336" y="1296"/>
            <a:chExt cx="3381" cy="2244"/>
          </a:xfrm>
        </p:grpSpPr>
        <p:sp>
          <p:nvSpPr>
            <p:cNvPr id="13323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36" y="1296"/>
              <a:ext cx="3380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19" y="1298"/>
              <a:ext cx="3198" cy="2099"/>
              <a:chOff x="519" y="1298"/>
              <a:chExt cx="3198" cy="2099"/>
            </a:xfrm>
          </p:grpSpPr>
          <p:sp>
            <p:nvSpPr>
              <p:cNvPr id="13678" name="Line 16"/>
              <p:cNvSpPr>
                <a:spLocks noChangeShapeType="1"/>
              </p:cNvSpPr>
              <p:nvPr/>
            </p:nvSpPr>
            <p:spPr bwMode="auto">
              <a:xfrm>
                <a:off x="773" y="3245"/>
                <a:ext cx="294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9" name="Line 17"/>
              <p:cNvSpPr>
                <a:spLocks noChangeShapeType="1"/>
              </p:cNvSpPr>
              <p:nvPr/>
            </p:nvSpPr>
            <p:spPr bwMode="auto">
              <a:xfrm flipV="1">
                <a:off x="773" y="3193"/>
                <a:ext cx="1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0" name="Freeform 18"/>
              <p:cNvSpPr>
                <a:spLocks/>
              </p:cNvSpPr>
              <p:nvPr/>
            </p:nvSpPr>
            <p:spPr bwMode="auto">
              <a:xfrm>
                <a:off x="739" y="3322"/>
                <a:ext cx="43" cy="74"/>
              </a:xfrm>
              <a:custGeom>
                <a:avLst/>
                <a:gdLst>
                  <a:gd name="T0" fmla="*/ 0 w 43"/>
                  <a:gd name="T1" fmla="*/ 62 h 74"/>
                  <a:gd name="T2" fmla="*/ 9 w 43"/>
                  <a:gd name="T3" fmla="*/ 71 h 74"/>
                  <a:gd name="T4" fmla="*/ 20 w 43"/>
                  <a:gd name="T5" fmla="*/ 74 h 74"/>
                  <a:gd name="T6" fmla="*/ 12 w 43"/>
                  <a:gd name="T7" fmla="*/ 71 h 74"/>
                  <a:gd name="T8" fmla="*/ 9 w 43"/>
                  <a:gd name="T9" fmla="*/ 67 h 74"/>
                  <a:gd name="T10" fmla="*/ 5 w 43"/>
                  <a:gd name="T11" fmla="*/ 62 h 74"/>
                  <a:gd name="T12" fmla="*/ 0 w 43"/>
                  <a:gd name="T13" fmla="*/ 44 h 74"/>
                  <a:gd name="T14" fmla="*/ 0 w 43"/>
                  <a:gd name="T15" fmla="*/ 31 h 74"/>
                  <a:gd name="T16" fmla="*/ 5 w 43"/>
                  <a:gd name="T17" fmla="*/ 15 h 74"/>
                  <a:gd name="T18" fmla="*/ 9 w 43"/>
                  <a:gd name="T19" fmla="*/ 8 h 74"/>
                  <a:gd name="T20" fmla="*/ 12 w 43"/>
                  <a:gd name="T21" fmla="*/ 4 h 74"/>
                  <a:gd name="T22" fmla="*/ 20 w 43"/>
                  <a:gd name="T23" fmla="*/ 0 h 74"/>
                  <a:gd name="T24" fmla="*/ 27 w 43"/>
                  <a:gd name="T25" fmla="*/ 0 h 74"/>
                  <a:gd name="T26" fmla="*/ 34 w 43"/>
                  <a:gd name="T27" fmla="*/ 4 h 74"/>
                  <a:gd name="T28" fmla="*/ 37 w 43"/>
                  <a:gd name="T29" fmla="*/ 8 h 74"/>
                  <a:gd name="T30" fmla="*/ 41 w 43"/>
                  <a:gd name="T31" fmla="*/ 15 h 74"/>
                  <a:gd name="T32" fmla="*/ 43 w 43"/>
                  <a:gd name="T33" fmla="*/ 31 h 74"/>
                  <a:gd name="T34" fmla="*/ 43 w 43"/>
                  <a:gd name="T35" fmla="*/ 44 h 74"/>
                  <a:gd name="T36" fmla="*/ 41 w 43"/>
                  <a:gd name="T37" fmla="*/ 62 h 74"/>
                  <a:gd name="T38" fmla="*/ 37 w 43"/>
                  <a:gd name="T39" fmla="*/ 67 h 74"/>
                  <a:gd name="T40" fmla="*/ 34 w 43"/>
                  <a:gd name="T41" fmla="*/ 71 h 74"/>
                  <a:gd name="T42" fmla="*/ 27 w 43"/>
                  <a:gd name="T43" fmla="*/ 74 h 74"/>
                  <a:gd name="T44" fmla="*/ 20 w 43"/>
                  <a:gd name="T45" fmla="*/ 74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74"/>
                  <a:gd name="T71" fmla="*/ 43 w 43"/>
                  <a:gd name="T72" fmla="*/ 74 h 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74">
                    <a:moveTo>
                      <a:pt x="0" y="62"/>
                    </a:moveTo>
                    <a:lnTo>
                      <a:pt x="9" y="71"/>
                    </a:lnTo>
                    <a:lnTo>
                      <a:pt x="20" y="74"/>
                    </a:lnTo>
                    <a:lnTo>
                      <a:pt x="12" y="71"/>
                    </a:lnTo>
                    <a:lnTo>
                      <a:pt x="9" y="67"/>
                    </a:lnTo>
                    <a:lnTo>
                      <a:pt x="5" y="62"/>
                    </a:lnTo>
                    <a:lnTo>
                      <a:pt x="0" y="44"/>
                    </a:lnTo>
                    <a:lnTo>
                      <a:pt x="0" y="31"/>
                    </a:lnTo>
                    <a:lnTo>
                      <a:pt x="5" y="15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3" y="31"/>
                    </a:lnTo>
                    <a:lnTo>
                      <a:pt x="43" y="44"/>
                    </a:lnTo>
                    <a:lnTo>
                      <a:pt x="41" y="62"/>
                    </a:lnTo>
                    <a:lnTo>
                      <a:pt x="37" y="67"/>
                    </a:lnTo>
                    <a:lnTo>
                      <a:pt x="34" y="71"/>
                    </a:lnTo>
                    <a:lnTo>
                      <a:pt x="27" y="74"/>
                    </a:lnTo>
                    <a:lnTo>
                      <a:pt x="20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1" name="Freeform 19"/>
              <p:cNvSpPr>
                <a:spLocks/>
              </p:cNvSpPr>
              <p:nvPr/>
            </p:nvSpPr>
            <p:spPr bwMode="auto">
              <a:xfrm>
                <a:off x="766" y="3322"/>
                <a:ext cx="19" cy="74"/>
              </a:xfrm>
              <a:custGeom>
                <a:avLst/>
                <a:gdLst>
                  <a:gd name="T0" fmla="*/ 0 w 19"/>
                  <a:gd name="T1" fmla="*/ 74 h 74"/>
                  <a:gd name="T2" fmla="*/ 10 w 19"/>
                  <a:gd name="T3" fmla="*/ 71 h 74"/>
                  <a:gd name="T4" fmla="*/ 16 w 19"/>
                  <a:gd name="T5" fmla="*/ 62 h 74"/>
                  <a:gd name="T6" fmla="*/ 19 w 19"/>
                  <a:gd name="T7" fmla="*/ 44 h 74"/>
                  <a:gd name="T8" fmla="*/ 19 w 19"/>
                  <a:gd name="T9" fmla="*/ 31 h 74"/>
                  <a:gd name="T10" fmla="*/ 16 w 19"/>
                  <a:gd name="T11" fmla="*/ 15 h 74"/>
                  <a:gd name="T12" fmla="*/ 10 w 19"/>
                  <a:gd name="T13" fmla="*/ 4 h 74"/>
                  <a:gd name="T14" fmla="*/ 0 w 19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74"/>
                  <a:gd name="T26" fmla="*/ 19 w 19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74">
                    <a:moveTo>
                      <a:pt x="0" y="74"/>
                    </a:moveTo>
                    <a:lnTo>
                      <a:pt x="10" y="71"/>
                    </a:lnTo>
                    <a:lnTo>
                      <a:pt x="16" y="62"/>
                    </a:lnTo>
                    <a:lnTo>
                      <a:pt x="19" y="44"/>
                    </a:lnTo>
                    <a:lnTo>
                      <a:pt x="19" y="31"/>
                    </a:lnTo>
                    <a:lnTo>
                      <a:pt x="16" y="15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2" name="Freeform 20"/>
              <p:cNvSpPr>
                <a:spLocks/>
              </p:cNvSpPr>
              <p:nvPr/>
            </p:nvSpPr>
            <p:spPr bwMode="auto">
              <a:xfrm>
                <a:off x="737" y="3322"/>
                <a:ext cx="22" cy="62"/>
              </a:xfrm>
              <a:custGeom>
                <a:avLst/>
                <a:gdLst>
                  <a:gd name="T0" fmla="*/ 22 w 22"/>
                  <a:gd name="T1" fmla="*/ 0 h 62"/>
                  <a:gd name="T2" fmla="*/ 11 w 22"/>
                  <a:gd name="T3" fmla="*/ 4 h 62"/>
                  <a:gd name="T4" fmla="*/ 2 w 22"/>
                  <a:gd name="T5" fmla="*/ 15 h 62"/>
                  <a:gd name="T6" fmla="*/ 0 w 22"/>
                  <a:gd name="T7" fmla="*/ 31 h 62"/>
                  <a:gd name="T8" fmla="*/ 0 w 22"/>
                  <a:gd name="T9" fmla="*/ 44 h 62"/>
                  <a:gd name="T10" fmla="*/ 2 w 22"/>
                  <a:gd name="T11" fmla="*/ 62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62"/>
                  <a:gd name="T20" fmla="*/ 22 w 2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62">
                    <a:moveTo>
                      <a:pt x="22" y="0"/>
                    </a:moveTo>
                    <a:lnTo>
                      <a:pt x="11" y="4"/>
                    </a:lnTo>
                    <a:lnTo>
                      <a:pt x="2" y="15"/>
                    </a:lnTo>
                    <a:lnTo>
                      <a:pt x="0" y="31"/>
                    </a:lnTo>
                    <a:lnTo>
                      <a:pt x="0" y="44"/>
                    </a:lnTo>
                    <a:lnTo>
                      <a:pt x="2" y="6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3" name="Line 21"/>
              <p:cNvSpPr>
                <a:spLocks noChangeShapeType="1"/>
              </p:cNvSpPr>
              <p:nvPr/>
            </p:nvSpPr>
            <p:spPr bwMode="auto">
              <a:xfrm flipV="1">
                <a:off x="868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4" name="Line 22"/>
              <p:cNvSpPr>
                <a:spLocks noChangeShapeType="1"/>
              </p:cNvSpPr>
              <p:nvPr/>
            </p:nvSpPr>
            <p:spPr bwMode="auto">
              <a:xfrm flipV="1">
                <a:off x="962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5" name="Line 23"/>
              <p:cNvSpPr>
                <a:spLocks noChangeShapeType="1"/>
              </p:cNvSpPr>
              <p:nvPr/>
            </p:nvSpPr>
            <p:spPr bwMode="auto">
              <a:xfrm flipV="1">
                <a:off x="1057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6" name="Line 24"/>
              <p:cNvSpPr>
                <a:spLocks noChangeShapeType="1"/>
              </p:cNvSpPr>
              <p:nvPr/>
            </p:nvSpPr>
            <p:spPr bwMode="auto">
              <a:xfrm flipV="1">
                <a:off x="1152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7" name="Line 25"/>
              <p:cNvSpPr>
                <a:spLocks noChangeShapeType="1"/>
              </p:cNvSpPr>
              <p:nvPr/>
            </p:nvSpPr>
            <p:spPr bwMode="auto">
              <a:xfrm flipV="1">
                <a:off x="1248" y="3193"/>
                <a:ext cx="1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8" name="Line 26"/>
              <p:cNvSpPr>
                <a:spLocks noChangeShapeType="1"/>
              </p:cNvSpPr>
              <p:nvPr/>
            </p:nvSpPr>
            <p:spPr bwMode="auto">
              <a:xfrm>
                <a:off x="1226" y="3396"/>
                <a:ext cx="3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9" name="Freeform 27"/>
              <p:cNvSpPr>
                <a:spLocks/>
              </p:cNvSpPr>
              <p:nvPr/>
            </p:nvSpPr>
            <p:spPr bwMode="auto">
              <a:xfrm>
                <a:off x="1226" y="3322"/>
                <a:ext cx="18" cy="74"/>
              </a:xfrm>
              <a:custGeom>
                <a:avLst/>
                <a:gdLst>
                  <a:gd name="T0" fmla="*/ 18 w 18"/>
                  <a:gd name="T1" fmla="*/ 74 h 74"/>
                  <a:gd name="T2" fmla="*/ 18 w 18"/>
                  <a:gd name="T3" fmla="*/ 0 h 74"/>
                  <a:gd name="T4" fmla="*/ 7 w 18"/>
                  <a:gd name="T5" fmla="*/ 11 h 74"/>
                  <a:gd name="T6" fmla="*/ 0 w 18"/>
                  <a:gd name="T7" fmla="*/ 15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74"/>
                  <a:gd name="T14" fmla="*/ 18 w 1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74">
                    <a:moveTo>
                      <a:pt x="18" y="74"/>
                    </a:moveTo>
                    <a:lnTo>
                      <a:pt x="18" y="0"/>
                    </a:lnTo>
                    <a:lnTo>
                      <a:pt x="7" y="11"/>
                    </a:lnTo>
                    <a:lnTo>
                      <a:pt x="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0" name="Line 28"/>
              <p:cNvSpPr>
                <a:spLocks noChangeShapeType="1"/>
              </p:cNvSpPr>
              <p:nvPr/>
            </p:nvSpPr>
            <p:spPr bwMode="auto">
              <a:xfrm>
                <a:off x="1240" y="3326"/>
                <a:ext cx="1" cy="7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1" name="Line 29"/>
              <p:cNvSpPr>
                <a:spLocks noChangeShapeType="1"/>
              </p:cNvSpPr>
              <p:nvPr/>
            </p:nvSpPr>
            <p:spPr bwMode="auto">
              <a:xfrm flipV="1">
                <a:off x="1343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2" name="Line 30"/>
              <p:cNvSpPr>
                <a:spLocks noChangeShapeType="1"/>
              </p:cNvSpPr>
              <p:nvPr/>
            </p:nvSpPr>
            <p:spPr bwMode="auto">
              <a:xfrm flipV="1">
                <a:off x="1436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3" name="Line 31"/>
              <p:cNvSpPr>
                <a:spLocks noChangeShapeType="1"/>
              </p:cNvSpPr>
              <p:nvPr/>
            </p:nvSpPr>
            <p:spPr bwMode="auto">
              <a:xfrm flipV="1">
                <a:off x="1532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4" name="Line 32"/>
              <p:cNvSpPr>
                <a:spLocks noChangeShapeType="1"/>
              </p:cNvSpPr>
              <p:nvPr/>
            </p:nvSpPr>
            <p:spPr bwMode="auto">
              <a:xfrm flipV="1">
                <a:off x="1627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5" name="Line 33"/>
              <p:cNvSpPr>
                <a:spLocks noChangeShapeType="1"/>
              </p:cNvSpPr>
              <p:nvPr/>
            </p:nvSpPr>
            <p:spPr bwMode="auto">
              <a:xfrm flipV="1">
                <a:off x="1722" y="3193"/>
                <a:ext cx="1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6" name="Freeform 34"/>
              <p:cNvSpPr>
                <a:spLocks/>
              </p:cNvSpPr>
              <p:nvPr/>
            </p:nvSpPr>
            <p:spPr bwMode="auto">
              <a:xfrm>
                <a:off x="1688" y="3387"/>
                <a:ext cx="47" cy="9"/>
              </a:xfrm>
              <a:custGeom>
                <a:avLst/>
                <a:gdLst>
                  <a:gd name="T0" fmla="*/ 0 w 47"/>
                  <a:gd name="T1" fmla="*/ 2 h 9"/>
                  <a:gd name="T2" fmla="*/ 2 w 47"/>
                  <a:gd name="T3" fmla="*/ 0 h 9"/>
                  <a:gd name="T4" fmla="*/ 9 w 47"/>
                  <a:gd name="T5" fmla="*/ 0 h 9"/>
                  <a:gd name="T6" fmla="*/ 27 w 47"/>
                  <a:gd name="T7" fmla="*/ 9 h 9"/>
                  <a:gd name="T8" fmla="*/ 41 w 47"/>
                  <a:gd name="T9" fmla="*/ 9 h 9"/>
                  <a:gd name="T10" fmla="*/ 43 w 47"/>
                  <a:gd name="T11" fmla="*/ 6 h 9"/>
                  <a:gd name="T12" fmla="*/ 47 w 47"/>
                  <a:gd name="T13" fmla="*/ 0 h 9"/>
                  <a:gd name="T14" fmla="*/ 43 w 47"/>
                  <a:gd name="T15" fmla="*/ 2 h 9"/>
                  <a:gd name="T16" fmla="*/ 38 w 47"/>
                  <a:gd name="T17" fmla="*/ 6 h 9"/>
                  <a:gd name="T18" fmla="*/ 27 w 47"/>
                  <a:gd name="T19" fmla="*/ 6 h 9"/>
                  <a:gd name="T20" fmla="*/ 9 w 47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9"/>
                  <a:gd name="T35" fmla="*/ 47 w 47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9">
                    <a:moveTo>
                      <a:pt x="0" y="2"/>
                    </a:moveTo>
                    <a:lnTo>
                      <a:pt x="2" y="0"/>
                    </a:lnTo>
                    <a:lnTo>
                      <a:pt x="9" y="0"/>
                    </a:lnTo>
                    <a:lnTo>
                      <a:pt x="27" y="9"/>
                    </a:lnTo>
                    <a:lnTo>
                      <a:pt x="41" y="9"/>
                    </a:lnTo>
                    <a:lnTo>
                      <a:pt x="43" y="6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8" y="6"/>
                    </a:lnTo>
                    <a:lnTo>
                      <a:pt x="27" y="6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7" name="Freeform 35"/>
              <p:cNvSpPr>
                <a:spLocks/>
              </p:cNvSpPr>
              <p:nvPr/>
            </p:nvSpPr>
            <p:spPr bwMode="auto">
              <a:xfrm>
                <a:off x="1688" y="3322"/>
                <a:ext cx="47" cy="74"/>
              </a:xfrm>
              <a:custGeom>
                <a:avLst/>
                <a:gdLst>
                  <a:gd name="T0" fmla="*/ 0 w 47"/>
                  <a:gd name="T1" fmla="*/ 74 h 74"/>
                  <a:gd name="T2" fmla="*/ 0 w 47"/>
                  <a:gd name="T3" fmla="*/ 65 h 74"/>
                  <a:gd name="T4" fmla="*/ 2 w 47"/>
                  <a:gd name="T5" fmla="*/ 54 h 74"/>
                  <a:gd name="T6" fmla="*/ 9 w 47"/>
                  <a:gd name="T7" fmla="*/ 47 h 74"/>
                  <a:gd name="T8" fmla="*/ 16 w 47"/>
                  <a:gd name="T9" fmla="*/ 44 h 74"/>
                  <a:gd name="T10" fmla="*/ 31 w 47"/>
                  <a:gd name="T11" fmla="*/ 36 h 74"/>
                  <a:gd name="T12" fmla="*/ 41 w 47"/>
                  <a:gd name="T13" fmla="*/ 27 h 74"/>
                  <a:gd name="T14" fmla="*/ 43 w 47"/>
                  <a:gd name="T15" fmla="*/ 22 h 74"/>
                  <a:gd name="T16" fmla="*/ 43 w 47"/>
                  <a:gd name="T17" fmla="*/ 15 h 74"/>
                  <a:gd name="T18" fmla="*/ 41 w 47"/>
                  <a:gd name="T19" fmla="*/ 8 h 74"/>
                  <a:gd name="T20" fmla="*/ 38 w 47"/>
                  <a:gd name="T21" fmla="*/ 4 h 74"/>
                  <a:gd name="T22" fmla="*/ 31 w 47"/>
                  <a:gd name="T23" fmla="*/ 0 h 74"/>
                  <a:gd name="T24" fmla="*/ 41 w 47"/>
                  <a:gd name="T25" fmla="*/ 4 h 74"/>
                  <a:gd name="T26" fmla="*/ 43 w 47"/>
                  <a:gd name="T27" fmla="*/ 8 h 74"/>
                  <a:gd name="T28" fmla="*/ 47 w 47"/>
                  <a:gd name="T29" fmla="*/ 15 h 74"/>
                  <a:gd name="T30" fmla="*/ 47 w 47"/>
                  <a:gd name="T31" fmla="*/ 22 h 74"/>
                  <a:gd name="T32" fmla="*/ 43 w 47"/>
                  <a:gd name="T33" fmla="*/ 27 h 74"/>
                  <a:gd name="T34" fmla="*/ 34 w 47"/>
                  <a:gd name="T35" fmla="*/ 36 h 74"/>
                  <a:gd name="T36" fmla="*/ 16 w 47"/>
                  <a:gd name="T37" fmla="*/ 4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74"/>
                  <a:gd name="T59" fmla="*/ 47 w 47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74">
                    <a:moveTo>
                      <a:pt x="0" y="74"/>
                    </a:moveTo>
                    <a:lnTo>
                      <a:pt x="0" y="65"/>
                    </a:lnTo>
                    <a:lnTo>
                      <a:pt x="2" y="54"/>
                    </a:lnTo>
                    <a:lnTo>
                      <a:pt x="9" y="47"/>
                    </a:lnTo>
                    <a:lnTo>
                      <a:pt x="16" y="44"/>
                    </a:lnTo>
                    <a:lnTo>
                      <a:pt x="31" y="36"/>
                    </a:lnTo>
                    <a:lnTo>
                      <a:pt x="41" y="27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41" y="8"/>
                    </a:lnTo>
                    <a:lnTo>
                      <a:pt x="38" y="4"/>
                    </a:lnTo>
                    <a:lnTo>
                      <a:pt x="31" y="0"/>
                    </a:lnTo>
                    <a:lnTo>
                      <a:pt x="41" y="4"/>
                    </a:lnTo>
                    <a:lnTo>
                      <a:pt x="43" y="8"/>
                    </a:lnTo>
                    <a:lnTo>
                      <a:pt x="47" y="15"/>
                    </a:lnTo>
                    <a:lnTo>
                      <a:pt x="47" y="22"/>
                    </a:lnTo>
                    <a:lnTo>
                      <a:pt x="43" y="27"/>
                    </a:lnTo>
                    <a:lnTo>
                      <a:pt x="34" y="36"/>
                    </a:lnTo>
                    <a:lnTo>
                      <a:pt x="16" y="4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8" name="Freeform 36"/>
              <p:cNvSpPr>
                <a:spLocks/>
              </p:cNvSpPr>
              <p:nvPr/>
            </p:nvSpPr>
            <p:spPr bwMode="auto">
              <a:xfrm>
                <a:off x="1688" y="3322"/>
                <a:ext cx="31" cy="22"/>
              </a:xfrm>
              <a:custGeom>
                <a:avLst/>
                <a:gdLst>
                  <a:gd name="T0" fmla="*/ 2 w 31"/>
                  <a:gd name="T1" fmla="*/ 15 h 22"/>
                  <a:gd name="T2" fmla="*/ 5 w 31"/>
                  <a:gd name="T3" fmla="*/ 18 h 22"/>
                  <a:gd name="T4" fmla="*/ 2 w 31"/>
                  <a:gd name="T5" fmla="*/ 22 h 22"/>
                  <a:gd name="T6" fmla="*/ 0 w 31"/>
                  <a:gd name="T7" fmla="*/ 18 h 22"/>
                  <a:gd name="T8" fmla="*/ 0 w 31"/>
                  <a:gd name="T9" fmla="*/ 15 h 22"/>
                  <a:gd name="T10" fmla="*/ 2 w 31"/>
                  <a:gd name="T11" fmla="*/ 8 h 22"/>
                  <a:gd name="T12" fmla="*/ 5 w 31"/>
                  <a:gd name="T13" fmla="*/ 4 h 22"/>
                  <a:gd name="T14" fmla="*/ 16 w 31"/>
                  <a:gd name="T15" fmla="*/ 0 h 22"/>
                  <a:gd name="T16" fmla="*/ 31 w 31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2" y="15"/>
                    </a:moveTo>
                    <a:lnTo>
                      <a:pt x="5" y="18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16" y="0"/>
                    </a:lnTo>
                    <a:lnTo>
                      <a:pt x="3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9" name="Line 37"/>
              <p:cNvSpPr>
                <a:spLocks noChangeShapeType="1"/>
              </p:cNvSpPr>
              <p:nvPr/>
            </p:nvSpPr>
            <p:spPr bwMode="auto">
              <a:xfrm>
                <a:off x="1735" y="3380"/>
                <a:ext cx="1" cy="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0" name="Line 38"/>
              <p:cNvSpPr>
                <a:spLocks noChangeShapeType="1"/>
              </p:cNvSpPr>
              <p:nvPr/>
            </p:nvSpPr>
            <p:spPr bwMode="auto">
              <a:xfrm flipV="1">
                <a:off x="1817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1" name="Line 39"/>
              <p:cNvSpPr>
                <a:spLocks noChangeShapeType="1"/>
              </p:cNvSpPr>
              <p:nvPr/>
            </p:nvSpPr>
            <p:spPr bwMode="auto">
              <a:xfrm flipV="1">
                <a:off x="1911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2" name="Line 40"/>
              <p:cNvSpPr>
                <a:spLocks noChangeShapeType="1"/>
              </p:cNvSpPr>
              <p:nvPr/>
            </p:nvSpPr>
            <p:spPr bwMode="auto">
              <a:xfrm flipV="1">
                <a:off x="2006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3" name="Line 41"/>
              <p:cNvSpPr>
                <a:spLocks noChangeShapeType="1"/>
              </p:cNvSpPr>
              <p:nvPr/>
            </p:nvSpPr>
            <p:spPr bwMode="auto">
              <a:xfrm flipV="1">
                <a:off x="2102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4" name="Line 42"/>
              <p:cNvSpPr>
                <a:spLocks noChangeShapeType="1"/>
              </p:cNvSpPr>
              <p:nvPr/>
            </p:nvSpPr>
            <p:spPr bwMode="auto">
              <a:xfrm flipV="1">
                <a:off x="2197" y="3193"/>
                <a:ext cx="1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5" name="Freeform 43"/>
              <p:cNvSpPr>
                <a:spLocks/>
              </p:cNvSpPr>
              <p:nvPr/>
            </p:nvSpPr>
            <p:spPr bwMode="auto">
              <a:xfrm>
                <a:off x="2163" y="3362"/>
                <a:ext cx="43" cy="34"/>
              </a:xfrm>
              <a:custGeom>
                <a:avLst/>
                <a:gdLst>
                  <a:gd name="T0" fmla="*/ 1 w 43"/>
                  <a:gd name="T1" fmla="*/ 22 h 34"/>
                  <a:gd name="T2" fmla="*/ 5 w 43"/>
                  <a:gd name="T3" fmla="*/ 18 h 34"/>
                  <a:gd name="T4" fmla="*/ 1 w 43"/>
                  <a:gd name="T5" fmla="*/ 14 h 34"/>
                  <a:gd name="T6" fmla="*/ 0 w 43"/>
                  <a:gd name="T7" fmla="*/ 18 h 34"/>
                  <a:gd name="T8" fmla="*/ 0 w 43"/>
                  <a:gd name="T9" fmla="*/ 22 h 34"/>
                  <a:gd name="T10" fmla="*/ 1 w 43"/>
                  <a:gd name="T11" fmla="*/ 27 h 34"/>
                  <a:gd name="T12" fmla="*/ 5 w 43"/>
                  <a:gd name="T13" fmla="*/ 31 h 34"/>
                  <a:gd name="T14" fmla="*/ 16 w 43"/>
                  <a:gd name="T15" fmla="*/ 34 h 34"/>
                  <a:gd name="T16" fmla="*/ 30 w 43"/>
                  <a:gd name="T17" fmla="*/ 34 h 34"/>
                  <a:gd name="T18" fmla="*/ 37 w 43"/>
                  <a:gd name="T19" fmla="*/ 31 h 34"/>
                  <a:gd name="T20" fmla="*/ 41 w 43"/>
                  <a:gd name="T21" fmla="*/ 27 h 34"/>
                  <a:gd name="T22" fmla="*/ 43 w 43"/>
                  <a:gd name="T23" fmla="*/ 22 h 34"/>
                  <a:gd name="T24" fmla="*/ 43 w 43"/>
                  <a:gd name="T25" fmla="*/ 11 h 34"/>
                  <a:gd name="T26" fmla="*/ 41 w 43"/>
                  <a:gd name="T27" fmla="*/ 0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34"/>
                  <a:gd name="T44" fmla="*/ 43 w 43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34">
                    <a:moveTo>
                      <a:pt x="1" y="22"/>
                    </a:moveTo>
                    <a:lnTo>
                      <a:pt x="5" y="18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7"/>
                    </a:lnTo>
                    <a:lnTo>
                      <a:pt x="5" y="31"/>
                    </a:lnTo>
                    <a:lnTo>
                      <a:pt x="16" y="34"/>
                    </a:lnTo>
                    <a:lnTo>
                      <a:pt x="30" y="34"/>
                    </a:lnTo>
                    <a:lnTo>
                      <a:pt x="37" y="31"/>
                    </a:lnTo>
                    <a:lnTo>
                      <a:pt x="41" y="27"/>
                    </a:lnTo>
                    <a:lnTo>
                      <a:pt x="43" y="22"/>
                    </a:lnTo>
                    <a:lnTo>
                      <a:pt x="43" y="11"/>
                    </a:lnTo>
                    <a:lnTo>
                      <a:pt x="4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6" name="Freeform 44"/>
              <p:cNvSpPr>
                <a:spLocks/>
              </p:cNvSpPr>
              <p:nvPr/>
            </p:nvSpPr>
            <p:spPr bwMode="auto">
              <a:xfrm>
                <a:off x="2182" y="3322"/>
                <a:ext cx="27" cy="74"/>
              </a:xfrm>
              <a:custGeom>
                <a:avLst/>
                <a:gdLst>
                  <a:gd name="T0" fmla="*/ 0 w 27"/>
                  <a:gd name="T1" fmla="*/ 31 h 74"/>
                  <a:gd name="T2" fmla="*/ 11 w 27"/>
                  <a:gd name="T3" fmla="*/ 31 h 74"/>
                  <a:gd name="T4" fmla="*/ 22 w 27"/>
                  <a:gd name="T5" fmla="*/ 27 h 74"/>
                  <a:gd name="T6" fmla="*/ 24 w 27"/>
                  <a:gd name="T7" fmla="*/ 22 h 74"/>
                  <a:gd name="T8" fmla="*/ 24 w 27"/>
                  <a:gd name="T9" fmla="*/ 11 h 74"/>
                  <a:gd name="T10" fmla="*/ 22 w 27"/>
                  <a:gd name="T11" fmla="*/ 4 h 74"/>
                  <a:gd name="T12" fmla="*/ 11 w 27"/>
                  <a:gd name="T13" fmla="*/ 0 h 74"/>
                  <a:gd name="T14" fmla="*/ 18 w 27"/>
                  <a:gd name="T15" fmla="*/ 4 h 74"/>
                  <a:gd name="T16" fmla="*/ 22 w 27"/>
                  <a:gd name="T17" fmla="*/ 11 h 74"/>
                  <a:gd name="T18" fmla="*/ 22 w 27"/>
                  <a:gd name="T19" fmla="*/ 22 h 74"/>
                  <a:gd name="T20" fmla="*/ 18 w 27"/>
                  <a:gd name="T21" fmla="*/ 27 h 74"/>
                  <a:gd name="T22" fmla="*/ 11 w 27"/>
                  <a:gd name="T23" fmla="*/ 31 h 74"/>
                  <a:gd name="T24" fmla="*/ 18 w 27"/>
                  <a:gd name="T25" fmla="*/ 36 h 74"/>
                  <a:gd name="T26" fmla="*/ 24 w 27"/>
                  <a:gd name="T27" fmla="*/ 44 h 74"/>
                  <a:gd name="T28" fmla="*/ 27 w 27"/>
                  <a:gd name="T29" fmla="*/ 51 h 74"/>
                  <a:gd name="T30" fmla="*/ 27 w 27"/>
                  <a:gd name="T31" fmla="*/ 62 h 74"/>
                  <a:gd name="T32" fmla="*/ 24 w 27"/>
                  <a:gd name="T33" fmla="*/ 67 h 74"/>
                  <a:gd name="T34" fmla="*/ 22 w 27"/>
                  <a:gd name="T35" fmla="*/ 71 h 74"/>
                  <a:gd name="T36" fmla="*/ 11 w 27"/>
                  <a:gd name="T37" fmla="*/ 7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74"/>
                  <a:gd name="T59" fmla="*/ 27 w 27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74">
                    <a:moveTo>
                      <a:pt x="0" y="31"/>
                    </a:moveTo>
                    <a:lnTo>
                      <a:pt x="11" y="31"/>
                    </a:lnTo>
                    <a:lnTo>
                      <a:pt x="22" y="27"/>
                    </a:lnTo>
                    <a:lnTo>
                      <a:pt x="24" y="22"/>
                    </a:lnTo>
                    <a:lnTo>
                      <a:pt x="24" y="11"/>
                    </a:lnTo>
                    <a:lnTo>
                      <a:pt x="22" y="4"/>
                    </a:lnTo>
                    <a:lnTo>
                      <a:pt x="11" y="0"/>
                    </a:lnTo>
                    <a:lnTo>
                      <a:pt x="18" y="4"/>
                    </a:lnTo>
                    <a:lnTo>
                      <a:pt x="22" y="11"/>
                    </a:lnTo>
                    <a:lnTo>
                      <a:pt x="22" y="22"/>
                    </a:lnTo>
                    <a:lnTo>
                      <a:pt x="18" y="27"/>
                    </a:lnTo>
                    <a:lnTo>
                      <a:pt x="11" y="31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27" y="51"/>
                    </a:lnTo>
                    <a:lnTo>
                      <a:pt x="27" y="62"/>
                    </a:lnTo>
                    <a:lnTo>
                      <a:pt x="24" y="67"/>
                    </a:lnTo>
                    <a:lnTo>
                      <a:pt x="22" y="71"/>
                    </a:lnTo>
                    <a:lnTo>
                      <a:pt x="11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7" name="Freeform 45"/>
              <p:cNvSpPr>
                <a:spLocks/>
              </p:cNvSpPr>
              <p:nvPr/>
            </p:nvSpPr>
            <p:spPr bwMode="auto">
              <a:xfrm>
                <a:off x="2163" y="3322"/>
                <a:ext cx="30" cy="22"/>
              </a:xfrm>
              <a:custGeom>
                <a:avLst/>
                <a:gdLst>
                  <a:gd name="T0" fmla="*/ 1 w 30"/>
                  <a:gd name="T1" fmla="*/ 15 h 22"/>
                  <a:gd name="T2" fmla="*/ 5 w 30"/>
                  <a:gd name="T3" fmla="*/ 18 h 22"/>
                  <a:gd name="T4" fmla="*/ 1 w 30"/>
                  <a:gd name="T5" fmla="*/ 22 h 22"/>
                  <a:gd name="T6" fmla="*/ 0 w 30"/>
                  <a:gd name="T7" fmla="*/ 18 h 22"/>
                  <a:gd name="T8" fmla="*/ 0 w 30"/>
                  <a:gd name="T9" fmla="*/ 15 h 22"/>
                  <a:gd name="T10" fmla="*/ 1 w 30"/>
                  <a:gd name="T11" fmla="*/ 8 h 22"/>
                  <a:gd name="T12" fmla="*/ 5 w 30"/>
                  <a:gd name="T13" fmla="*/ 4 h 22"/>
                  <a:gd name="T14" fmla="*/ 16 w 30"/>
                  <a:gd name="T15" fmla="*/ 0 h 22"/>
                  <a:gd name="T16" fmla="*/ 30 w 30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22"/>
                  <a:gd name="T29" fmla="*/ 30 w 30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22">
                    <a:moveTo>
                      <a:pt x="1" y="15"/>
                    </a:moveTo>
                    <a:lnTo>
                      <a:pt x="5" y="18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16" y="0"/>
                    </a:lnTo>
                    <a:lnTo>
                      <a:pt x="3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8" name="Line 46"/>
              <p:cNvSpPr>
                <a:spLocks noChangeShapeType="1"/>
              </p:cNvSpPr>
              <p:nvPr/>
            </p:nvSpPr>
            <p:spPr bwMode="auto">
              <a:xfrm flipV="1">
                <a:off x="2292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9" name="Line 47"/>
              <p:cNvSpPr>
                <a:spLocks noChangeShapeType="1"/>
              </p:cNvSpPr>
              <p:nvPr/>
            </p:nvSpPr>
            <p:spPr bwMode="auto">
              <a:xfrm flipV="1">
                <a:off x="2386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0" name="Line 48"/>
              <p:cNvSpPr>
                <a:spLocks noChangeShapeType="1"/>
              </p:cNvSpPr>
              <p:nvPr/>
            </p:nvSpPr>
            <p:spPr bwMode="auto">
              <a:xfrm flipV="1">
                <a:off x="2481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" name="Line 49"/>
              <p:cNvSpPr>
                <a:spLocks noChangeShapeType="1"/>
              </p:cNvSpPr>
              <p:nvPr/>
            </p:nvSpPr>
            <p:spPr bwMode="auto">
              <a:xfrm flipV="1">
                <a:off x="2576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" name="Line 50"/>
              <p:cNvSpPr>
                <a:spLocks noChangeShapeType="1"/>
              </p:cNvSpPr>
              <p:nvPr/>
            </p:nvSpPr>
            <p:spPr bwMode="auto">
              <a:xfrm flipV="1">
                <a:off x="2671" y="3193"/>
                <a:ext cx="1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" name="Line 51"/>
              <p:cNvSpPr>
                <a:spLocks noChangeShapeType="1"/>
              </p:cNvSpPr>
              <p:nvPr/>
            </p:nvSpPr>
            <p:spPr bwMode="auto">
              <a:xfrm>
                <a:off x="2655" y="339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" name="Freeform 52"/>
              <p:cNvSpPr>
                <a:spLocks/>
              </p:cNvSpPr>
              <p:nvPr/>
            </p:nvSpPr>
            <p:spPr bwMode="auto">
              <a:xfrm>
                <a:off x="2632" y="3322"/>
                <a:ext cx="56" cy="74"/>
              </a:xfrm>
              <a:custGeom>
                <a:avLst/>
                <a:gdLst>
                  <a:gd name="T0" fmla="*/ 38 w 56"/>
                  <a:gd name="T1" fmla="*/ 74 h 74"/>
                  <a:gd name="T2" fmla="*/ 38 w 56"/>
                  <a:gd name="T3" fmla="*/ 0 h 74"/>
                  <a:gd name="T4" fmla="*/ 0 w 56"/>
                  <a:gd name="T5" fmla="*/ 54 h 74"/>
                  <a:gd name="T6" fmla="*/ 56 w 56"/>
                  <a:gd name="T7" fmla="*/ 5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4"/>
                  <a:gd name="T14" fmla="*/ 56 w 56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4">
                    <a:moveTo>
                      <a:pt x="38" y="74"/>
                    </a:moveTo>
                    <a:lnTo>
                      <a:pt x="38" y="0"/>
                    </a:lnTo>
                    <a:lnTo>
                      <a:pt x="0" y="54"/>
                    </a:lnTo>
                    <a:lnTo>
                      <a:pt x="56" y="5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" name="Line 53"/>
              <p:cNvSpPr>
                <a:spLocks noChangeShapeType="1"/>
              </p:cNvSpPr>
              <p:nvPr/>
            </p:nvSpPr>
            <p:spPr bwMode="auto">
              <a:xfrm flipV="1">
                <a:off x="2666" y="3330"/>
                <a:ext cx="1" cy="6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6" name="Line 54"/>
              <p:cNvSpPr>
                <a:spLocks noChangeShapeType="1"/>
              </p:cNvSpPr>
              <p:nvPr/>
            </p:nvSpPr>
            <p:spPr bwMode="auto">
              <a:xfrm flipV="1">
                <a:off x="2767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7" name="Line 55"/>
              <p:cNvSpPr>
                <a:spLocks noChangeShapeType="1"/>
              </p:cNvSpPr>
              <p:nvPr/>
            </p:nvSpPr>
            <p:spPr bwMode="auto">
              <a:xfrm flipV="1">
                <a:off x="2860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8" name="Line 56"/>
              <p:cNvSpPr>
                <a:spLocks noChangeShapeType="1"/>
              </p:cNvSpPr>
              <p:nvPr/>
            </p:nvSpPr>
            <p:spPr bwMode="auto">
              <a:xfrm flipV="1">
                <a:off x="2956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9" name="Line 57"/>
              <p:cNvSpPr>
                <a:spLocks noChangeShapeType="1"/>
              </p:cNvSpPr>
              <p:nvPr/>
            </p:nvSpPr>
            <p:spPr bwMode="auto">
              <a:xfrm flipV="1">
                <a:off x="3051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0" name="Line 58"/>
              <p:cNvSpPr>
                <a:spLocks noChangeShapeType="1"/>
              </p:cNvSpPr>
              <p:nvPr/>
            </p:nvSpPr>
            <p:spPr bwMode="auto">
              <a:xfrm flipV="1">
                <a:off x="3146" y="3193"/>
                <a:ext cx="1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1" name="Freeform 59"/>
              <p:cNvSpPr>
                <a:spLocks/>
              </p:cNvSpPr>
              <p:nvPr/>
            </p:nvSpPr>
            <p:spPr bwMode="auto">
              <a:xfrm>
                <a:off x="3112" y="3346"/>
                <a:ext cx="48" cy="50"/>
              </a:xfrm>
              <a:custGeom>
                <a:avLst/>
                <a:gdLst>
                  <a:gd name="T0" fmla="*/ 2 w 48"/>
                  <a:gd name="T1" fmla="*/ 38 h 50"/>
                  <a:gd name="T2" fmla="*/ 5 w 48"/>
                  <a:gd name="T3" fmla="*/ 34 h 50"/>
                  <a:gd name="T4" fmla="*/ 2 w 48"/>
                  <a:gd name="T5" fmla="*/ 30 h 50"/>
                  <a:gd name="T6" fmla="*/ 0 w 48"/>
                  <a:gd name="T7" fmla="*/ 34 h 50"/>
                  <a:gd name="T8" fmla="*/ 0 w 48"/>
                  <a:gd name="T9" fmla="*/ 38 h 50"/>
                  <a:gd name="T10" fmla="*/ 2 w 48"/>
                  <a:gd name="T11" fmla="*/ 43 h 50"/>
                  <a:gd name="T12" fmla="*/ 5 w 48"/>
                  <a:gd name="T13" fmla="*/ 47 h 50"/>
                  <a:gd name="T14" fmla="*/ 16 w 48"/>
                  <a:gd name="T15" fmla="*/ 50 h 50"/>
                  <a:gd name="T16" fmla="*/ 27 w 48"/>
                  <a:gd name="T17" fmla="*/ 50 h 50"/>
                  <a:gd name="T18" fmla="*/ 34 w 48"/>
                  <a:gd name="T19" fmla="*/ 47 h 50"/>
                  <a:gd name="T20" fmla="*/ 41 w 48"/>
                  <a:gd name="T21" fmla="*/ 41 h 50"/>
                  <a:gd name="T22" fmla="*/ 43 w 48"/>
                  <a:gd name="T23" fmla="*/ 30 h 50"/>
                  <a:gd name="T24" fmla="*/ 43 w 48"/>
                  <a:gd name="T25" fmla="*/ 23 h 50"/>
                  <a:gd name="T26" fmla="*/ 41 w 48"/>
                  <a:gd name="T27" fmla="*/ 12 h 50"/>
                  <a:gd name="T28" fmla="*/ 34 w 48"/>
                  <a:gd name="T29" fmla="*/ 3 h 50"/>
                  <a:gd name="T30" fmla="*/ 27 w 48"/>
                  <a:gd name="T31" fmla="*/ 0 h 50"/>
                  <a:gd name="T32" fmla="*/ 38 w 48"/>
                  <a:gd name="T33" fmla="*/ 3 h 50"/>
                  <a:gd name="T34" fmla="*/ 43 w 48"/>
                  <a:gd name="T35" fmla="*/ 12 h 50"/>
                  <a:gd name="T36" fmla="*/ 48 w 48"/>
                  <a:gd name="T37" fmla="*/ 23 h 50"/>
                  <a:gd name="T38" fmla="*/ 48 w 48"/>
                  <a:gd name="T39" fmla="*/ 30 h 50"/>
                  <a:gd name="T40" fmla="*/ 43 w 48"/>
                  <a:gd name="T41" fmla="*/ 41 h 50"/>
                  <a:gd name="T42" fmla="*/ 38 w 48"/>
                  <a:gd name="T43" fmla="*/ 47 h 50"/>
                  <a:gd name="T44" fmla="*/ 27 w 48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50"/>
                  <a:gd name="T71" fmla="*/ 48 w 48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50">
                    <a:moveTo>
                      <a:pt x="2" y="38"/>
                    </a:moveTo>
                    <a:lnTo>
                      <a:pt x="5" y="34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7"/>
                    </a:lnTo>
                    <a:lnTo>
                      <a:pt x="16" y="50"/>
                    </a:lnTo>
                    <a:lnTo>
                      <a:pt x="27" y="50"/>
                    </a:lnTo>
                    <a:lnTo>
                      <a:pt x="34" y="47"/>
                    </a:lnTo>
                    <a:lnTo>
                      <a:pt x="41" y="41"/>
                    </a:lnTo>
                    <a:lnTo>
                      <a:pt x="43" y="30"/>
                    </a:lnTo>
                    <a:lnTo>
                      <a:pt x="43" y="23"/>
                    </a:lnTo>
                    <a:lnTo>
                      <a:pt x="41" y="12"/>
                    </a:lnTo>
                    <a:lnTo>
                      <a:pt x="34" y="3"/>
                    </a:lnTo>
                    <a:lnTo>
                      <a:pt x="27" y="0"/>
                    </a:lnTo>
                    <a:lnTo>
                      <a:pt x="38" y="3"/>
                    </a:lnTo>
                    <a:lnTo>
                      <a:pt x="43" y="12"/>
                    </a:lnTo>
                    <a:lnTo>
                      <a:pt x="48" y="23"/>
                    </a:lnTo>
                    <a:lnTo>
                      <a:pt x="48" y="30"/>
                    </a:lnTo>
                    <a:lnTo>
                      <a:pt x="43" y="41"/>
                    </a:lnTo>
                    <a:lnTo>
                      <a:pt x="38" y="47"/>
                    </a:lnTo>
                    <a:lnTo>
                      <a:pt x="27" y="5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2" name="Freeform 60"/>
              <p:cNvSpPr>
                <a:spLocks/>
              </p:cNvSpPr>
              <p:nvPr/>
            </p:nvSpPr>
            <p:spPr bwMode="auto">
              <a:xfrm>
                <a:off x="3112" y="3322"/>
                <a:ext cx="41" cy="36"/>
              </a:xfrm>
              <a:custGeom>
                <a:avLst/>
                <a:gdLst>
                  <a:gd name="T0" fmla="*/ 27 w 41"/>
                  <a:gd name="T1" fmla="*/ 24 h 36"/>
                  <a:gd name="T2" fmla="*/ 16 w 41"/>
                  <a:gd name="T3" fmla="*/ 24 h 36"/>
                  <a:gd name="T4" fmla="*/ 5 w 41"/>
                  <a:gd name="T5" fmla="*/ 27 h 36"/>
                  <a:gd name="T6" fmla="*/ 0 w 41"/>
                  <a:gd name="T7" fmla="*/ 36 h 36"/>
                  <a:gd name="T8" fmla="*/ 5 w 41"/>
                  <a:gd name="T9" fmla="*/ 0 h 36"/>
                  <a:gd name="T10" fmla="*/ 41 w 41"/>
                  <a:gd name="T11" fmla="*/ 0 h 36"/>
                  <a:gd name="T12" fmla="*/ 23 w 41"/>
                  <a:gd name="T13" fmla="*/ 4 h 36"/>
                  <a:gd name="T14" fmla="*/ 5 w 41"/>
                  <a:gd name="T15" fmla="*/ 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36"/>
                  <a:gd name="T26" fmla="*/ 41 w 41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36">
                    <a:moveTo>
                      <a:pt x="27" y="24"/>
                    </a:moveTo>
                    <a:lnTo>
                      <a:pt x="16" y="24"/>
                    </a:lnTo>
                    <a:lnTo>
                      <a:pt x="5" y="27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41" y="0"/>
                    </a:lnTo>
                    <a:lnTo>
                      <a:pt x="23" y="4"/>
                    </a:lnTo>
                    <a:lnTo>
                      <a:pt x="5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3" name="Line 61"/>
              <p:cNvSpPr>
                <a:spLocks noChangeShapeType="1"/>
              </p:cNvSpPr>
              <p:nvPr/>
            </p:nvSpPr>
            <p:spPr bwMode="auto">
              <a:xfrm flipV="1">
                <a:off x="3241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4" name="Line 62"/>
              <p:cNvSpPr>
                <a:spLocks noChangeShapeType="1"/>
              </p:cNvSpPr>
              <p:nvPr/>
            </p:nvSpPr>
            <p:spPr bwMode="auto">
              <a:xfrm flipV="1">
                <a:off x="3335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" name="Line 63"/>
              <p:cNvSpPr>
                <a:spLocks noChangeShapeType="1"/>
              </p:cNvSpPr>
              <p:nvPr/>
            </p:nvSpPr>
            <p:spPr bwMode="auto">
              <a:xfrm flipV="1">
                <a:off x="3430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" name="Line 64"/>
              <p:cNvSpPr>
                <a:spLocks noChangeShapeType="1"/>
              </p:cNvSpPr>
              <p:nvPr/>
            </p:nvSpPr>
            <p:spPr bwMode="auto">
              <a:xfrm flipV="1">
                <a:off x="3525" y="3218"/>
                <a:ext cx="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" name="Line 65"/>
              <p:cNvSpPr>
                <a:spLocks noChangeShapeType="1"/>
              </p:cNvSpPr>
              <p:nvPr/>
            </p:nvSpPr>
            <p:spPr bwMode="auto">
              <a:xfrm flipV="1">
                <a:off x="3621" y="3193"/>
                <a:ext cx="1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" name="Freeform 66"/>
              <p:cNvSpPr>
                <a:spLocks/>
              </p:cNvSpPr>
              <p:nvPr/>
            </p:nvSpPr>
            <p:spPr bwMode="auto">
              <a:xfrm>
                <a:off x="3587" y="3322"/>
                <a:ext cx="45" cy="74"/>
              </a:xfrm>
              <a:custGeom>
                <a:avLst/>
                <a:gdLst>
                  <a:gd name="T0" fmla="*/ 1 w 45"/>
                  <a:gd name="T1" fmla="*/ 51 h 74"/>
                  <a:gd name="T2" fmla="*/ 5 w 45"/>
                  <a:gd name="T3" fmla="*/ 40 h 74"/>
                  <a:gd name="T4" fmla="*/ 12 w 45"/>
                  <a:gd name="T5" fmla="*/ 31 h 74"/>
                  <a:gd name="T6" fmla="*/ 23 w 45"/>
                  <a:gd name="T7" fmla="*/ 27 h 74"/>
                  <a:gd name="T8" fmla="*/ 27 w 45"/>
                  <a:gd name="T9" fmla="*/ 27 h 74"/>
                  <a:gd name="T10" fmla="*/ 34 w 45"/>
                  <a:gd name="T11" fmla="*/ 31 h 74"/>
                  <a:gd name="T12" fmla="*/ 43 w 45"/>
                  <a:gd name="T13" fmla="*/ 40 h 74"/>
                  <a:gd name="T14" fmla="*/ 45 w 45"/>
                  <a:gd name="T15" fmla="*/ 51 h 74"/>
                  <a:gd name="T16" fmla="*/ 45 w 45"/>
                  <a:gd name="T17" fmla="*/ 54 h 74"/>
                  <a:gd name="T18" fmla="*/ 43 w 45"/>
                  <a:gd name="T19" fmla="*/ 65 h 74"/>
                  <a:gd name="T20" fmla="*/ 34 w 45"/>
                  <a:gd name="T21" fmla="*/ 71 h 74"/>
                  <a:gd name="T22" fmla="*/ 27 w 45"/>
                  <a:gd name="T23" fmla="*/ 74 h 74"/>
                  <a:gd name="T24" fmla="*/ 19 w 45"/>
                  <a:gd name="T25" fmla="*/ 74 h 74"/>
                  <a:gd name="T26" fmla="*/ 12 w 45"/>
                  <a:gd name="T27" fmla="*/ 71 h 74"/>
                  <a:gd name="T28" fmla="*/ 5 w 45"/>
                  <a:gd name="T29" fmla="*/ 65 h 74"/>
                  <a:gd name="T30" fmla="*/ 1 w 45"/>
                  <a:gd name="T31" fmla="*/ 54 h 74"/>
                  <a:gd name="T32" fmla="*/ 1 w 45"/>
                  <a:gd name="T33" fmla="*/ 31 h 74"/>
                  <a:gd name="T34" fmla="*/ 5 w 45"/>
                  <a:gd name="T35" fmla="*/ 18 h 74"/>
                  <a:gd name="T36" fmla="*/ 9 w 45"/>
                  <a:gd name="T37" fmla="*/ 11 h 74"/>
                  <a:gd name="T38" fmla="*/ 16 w 45"/>
                  <a:gd name="T39" fmla="*/ 4 h 74"/>
                  <a:gd name="T40" fmla="*/ 23 w 45"/>
                  <a:gd name="T41" fmla="*/ 0 h 74"/>
                  <a:gd name="T42" fmla="*/ 12 w 45"/>
                  <a:gd name="T43" fmla="*/ 4 h 74"/>
                  <a:gd name="T44" fmla="*/ 5 w 45"/>
                  <a:gd name="T45" fmla="*/ 11 h 74"/>
                  <a:gd name="T46" fmla="*/ 1 w 45"/>
                  <a:gd name="T47" fmla="*/ 18 h 74"/>
                  <a:gd name="T48" fmla="*/ 0 w 45"/>
                  <a:gd name="T49" fmla="*/ 31 h 74"/>
                  <a:gd name="T50" fmla="*/ 0 w 45"/>
                  <a:gd name="T51" fmla="*/ 54 h 74"/>
                  <a:gd name="T52" fmla="*/ 1 w 45"/>
                  <a:gd name="T53" fmla="*/ 65 h 74"/>
                  <a:gd name="T54" fmla="*/ 9 w 45"/>
                  <a:gd name="T55" fmla="*/ 71 h 74"/>
                  <a:gd name="T56" fmla="*/ 19 w 45"/>
                  <a:gd name="T57" fmla="*/ 74 h 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5"/>
                  <a:gd name="T88" fmla="*/ 0 h 74"/>
                  <a:gd name="T89" fmla="*/ 45 w 45"/>
                  <a:gd name="T90" fmla="*/ 74 h 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5" h="74">
                    <a:moveTo>
                      <a:pt x="1" y="51"/>
                    </a:moveTo>
                    <a:lnTo>
                      <a:pt x="5" y="40"/>
                    </a:lnTo>
                    <a:lnTo>
                      <a:pt x="12" y="31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34" y="31"/>
                    </a:lnTo>
                    <a:lnTo>
                      <a:pt x="43" y="40"/>
                    </a:lnTo>
                    <a:lnTo>
                      <a:pt x="45" y="51"/>
                    </a:lnTo>
                    <a:lnTo>
                      <a:pt x="45" y="54"/>
                    </a:lnTo>
                    <a:lnTo>
                      <a:pt x="43" y="65"/>
                    </a:lnTo>
                    <a:lnTo>
                      <a:pt x="34" y="71"/>
                    </a:lnTo>
                    <a:lnTo>
                      <a:pt x="27" y="74"/>
                    </a:lnTo>
                    <a:lnTo>
                      <a:pt x="19" y="74"/>
                    </a:lnTo>
                    <a:lnTo>
                      <a:pt x="12" y="71"/>
                    </a:lnTo>
                    <a:lnTo>
                      <a:pt x="5" y="65"/>
                    </a:lnTo>
                    <a:lnTo>
                      <a:pt x="1" y="54"/>
                    </a:lnTo>
                    <a:lnTo>
                      <a:pt x="1" y="31"/>
                    </a:lnTo>
                    <a:lnTo>
                      <a:pt x="5" y="18"/>
                    </a:lnTo>
                    <a:lnTo>
                      <a:pt x="9" y="11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12" y="4"/>
                    </a:lnTo>
                    <a:lnTo>
                      <a:pt x="5" y="11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9" y="71"/>
                    </a:lnTo>
                    <a:lnTo>
                      <a:pt x="19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" name="Freeform 67"/>
              <p:cNvSpPr>
                <a:spLocks/>
              </p:cNvSpPr>
              <p:nvPr/>
            </p:nvSpPr>
            <p:spPr bwMode="auto">
              <a:xfrm>
                <a:off x="3614" y="3349"/>
                <a:ext cx="21" cy="47"/>
              </a:xfrm>
              <a:custGeom>
                <a:avLst/>
                <a:gdLst>
                  <a:gd name="T0" fmla="*/ 0 w 21"/>
                  <a:gd name="T1" fmla="*/ 47 h 47"/>
                  <a:gd name="T2" fmla="*/ 10 w 21"/>
                  <a:gd name="T3" fmla="*/ 44 h 47"/>
                  <a:gd name="T4" fmla="*/ 18 w 21"/>
                  <a:gd name="T5" fmla="*/ 38 h 47"/>
                  <a:gd name="T6" fmla="*/ 21 w 21"/>
                  <a:gd name="T7" fmla="*/ 27 h 47"/>
                  <a:gd name="T8" fmla="*/ 21 w 21"/>
                  <a:gd name="T9" fmla="*/ 24 h 47"/>
                  <a:gd name="T10" fmla="*/ 18 w 21"/>
                  <a:gd name="T11" fmla="*/ 13 h 47"/>
                  <a:gd name="T12" fmla="*/ 10 w 21"/>
                  <a:gd name="T13" fmla="*/ 4 h 47"/>
                  <a:gd name="T14" fmla="*/ 0 w 21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7"/>
                  <a:gd name="T26" fmla="*/ 21 w 21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7">
                    <a:moveTo>
                      <a:pt x="0" y="47"/>
                    </a:moveTo>
                    <a:lnTo>
                      <a:pt x="10" y="44"/>
                    </a:lnTo>
                    <a:lnTo>
                      <a:pt x="18" y="38"/>
                    </a:lnTo>
                    <a:lnTo>
                      <a:pt x="21" y="27"/>
                    </a:lnTo>
                    <a:lnTo>
                      <a:pt x="21" y="24"/>
                    </a:lnTo>
                    <a:lnTo>
                      <a:pt x="18" y="13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" name="Freeform 68"/>
              <p:cNvSpPr>
                <a:spLocks/>
              </p:cNvSpPr>
              <p:nvPr/>
            </p:nvSpPr>
            <p:spPr bwMode="auto">
              <a:xfrm>
                <a:off x="3610" y="3322"/>
                <a:ext cx="22" cy="18"/>
              </a:xfrm>
              <a:custGeom>
                <a:avLst/>
                <a:gdLst>
                  <a:gd name="T0" fmla="*/ 20 w 22"/>
                  <a:gd name="T1" fmla="*/ 11 h 18"/>
                  <a:gd name="T2" fmla="*/ 14 w 22"/>
                  <a:gd name="T3" fmla="*/ 15 h 18"/>
                  <a:gd name="T4" fmla="*/ 20 w 22"/>
                  <a:gd name="T5" fmla="*/ 18 h 18"/>
                  <a:gd name="T6" fmla="*/ 22 w 22"/>
                  <a:gd name="T7" fmla="*/ 15 h 18"/>
                  <a:gd name="T8" fmla="*/ 22 w 22"/>
                  <a:gd name="T9" fmla="*/ 11 h 18"/>
                  <a:gd name="T10" fmla="*/ 20 w 22"/>
                  <a:gd name="T11" fmla="*/ 4 h 18"/>
                  <a:gd name="T12" fmla="*/ 11 w 22"/>
                  <a:gd name="T13" fmla="*/ 0 h 18"/>
                  <a:gd name="T14" fmla="*/ 0 w 22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8"/>
                  <a:gd name="T26" fmla="*/ 22 w 22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8">
                    <a:moveTo>
                      <a:pt x="20" y="11"/>
                    </a:moveTo>
                    <a:lnTo>
                      <a:pt x="14" y="15"/>
                    </a:lnTo>
                    <a:lnTo>
                      <a:pt x="20" y="18"/>
                    </a:lnTo>
                    <a:lnTo>
                      <a:pt x="22" y="15"/>
                    </a:lnTo>
                    <a:lnTo>
                      <a:pt x="22" y="11"/>
                    </a:lnTo>
                    <a:lnTo>
                      <a:pt x="20" y="4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1" name="Line 69"/>
              <p:cNvSpPr>
                <a:spLocks noChangeShapeType="1"/>
              </p:cNvSpPr>
              <p:nvPr/>
            </p:nvSpPr>
            <p:spPr bwMode="auto">
              <a:xfrm flipV="1">
                <a:off x="773" y="1334"/>
                <a:ext cx="1" cy="19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2" name="Line 70"/>
              <p:cNvSpPr>
                <a:spLocks noChangeShapeType="1"/>
              </p:cNvSpPr>
              <p:nvPr/>
            </p:nvSpPr>
            <p:spPr bwMode="auto">
              <a:xfrm>
                <a:off x="773" y="3245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3" name="Freeform 71"/>
              <p:cNvSpPr>
                <a:spLocks/>
              </p:cNvSpPr>
              <p:nvPr/>
            </p:nvSpPr>
            <p:spPr bwMode="auto">
              <a:xfrm>
                <a:off x="525" y="3209"/>
                <a:ext cx="43" cy="74"/>
              </a:xfrm>
              <a:custGeom>
                <a:avLst/>
                <a:gdLst>
                  <a:gd name="T0" fmla="*/ 0 w 43"/>
                  <a:gd name="T1" fmla="*/ 59 h 74"/>
                  <a:gd name="T2" fmla="*/ 7 w 43"/>
                  <a:gd name="T3" fmla="*/ 70 h 74"/>
                  <a:gd name="T4" fmla="*/ 18 w 43"/>
                  <a:gd name="T5" fmla="*/ 74 h 74"/>
                  <a:gd name="T6" fmla="*/ 11 w 43"/>
                  <a:gd name="T7" fmla="*/ 70 h 74"/>
                  <a:gd name="T8" fmla="*/ 7 w 43"/>
                  <a:gd name="T9" fmla="*/ 67 h 74"/>
                  <a:gd name="T10" fmla="*/ 3 w 43"/>
                  <a:gd name="T11" fmla="*/ 59 h 74"/>
                  <a:gd name="T12" fmla="*/ 0 w 43"/>
                  <a:gd name="T13" fmla="*/ 42 h 74"/>
                  <a:gd name="T14" fmla="*/ 0 w 43"/>
                  <a:gd name="T15" fmla="*/ 31 h 74"/>
                  <a:gd name="T16" fmla="*/ 3 w 43"/>
                  <a:gd name="T17" fmla="*/ 13 h 74"/>
                  <a:gd name="T18" fmla="*/ 7 w 43"/>
                  <a:gd name="T19" fmla="*/ 7 h 74"/>
                  <a:gd name="T20" fmla="*/ 11 w 43"/>
                  <a:gd name="T21" fmla="*/ 4 h 74"/>
                  <a:gd name="T22" fmla="*/ 18 w 43"/>
                  <a:gd name="T23" fmla="*/ 0 h 74"/>
                  <a:gd name="T24" fmla="*/ 25 w 43"/>
                  <a:gd name="T25" fmla="*/ 0 h 74"/>
                  <a:gd name="T26" fmla="*/ 32 w 43"/>
                  <a:gd name="T27" fmla="*/ 4 h 74"/>
                  <a:gd name="T28" fmla="*/ 36 w 43"/>
                  <a:gd name="T29" fmla="*/ 7 h 74"/>
                  <a:gd name="T30" fmla="*/ 41 w 43"/>
                  <a:gd name="T31" fmla="*/ 13 h 74"/>
                  <a:gd name="T32" fmla="*/ 43 w 43"/>
                  <a:gd name="T33" fmla="*/ 31 h 74"/>
                  <a:gd name="T34" fmla="*/ 43 w 43"/>
                  <a:gd name="T35" fmla="*/ 42 h 74"/>
                  <a:gd name="T36" fmla="*/ 41 w 43"/>
                  <a:gd name="T37" fmla="*/ 59 h 74"/>
                  <a:gd name="T38" fmla="*/ 36 w 43"/>
                  <a:gd name="T39" fmla="*/ 67 h 74"/>
                  <a:gd name="T40" fmla="*/ 32 w 43"/>
                  <a:gd name="T41" fmla="*/ 70 h 74"/>
                  <a:gd name="T42" fmla="*/ 25 w 43"/>
                  <a:gd name="T43" fmla="*/ 74 h 74"/>
                  <a:gd name="T44" fmla="*/ 18 w 43"/>
                  <a:gd name="T45" fmla="*/ 74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74"/>
                  <a:gd name="T71" fmla="*/ 43 w 43"/>
                  <a:gd name="T72" fmla="*/ 74 h 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74">
                    <a:moveTo>
                      <a:pt x="0" y="59"/>
                    </a:moveTo>
                    <a:lnTo>
                      <a:pt x="7" y="70"/>
                    </a:lnTo>
                    <a:lnTo>
                      <a:pt x="18" y="74"/>
                    </a:lnTo>
                    <a:lnTo>
                      <a:pt x="11" y="70"/>
                    </a:lnTo>
                    <a:lnTo>
                      <a:pt x="7" y="67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3" y="13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1" y="13"/>
                    </a:lnTo>
                    <a:lnTo>
                      <a:pt x="43" y="31"/>
                    </a:lnTo>
                    <a:lnTo>
                      <a:pt x="43" y="42"/>
                    </a:lnTo>
                    <a:lnTo>
                      <a:pt x="41" y="59"/>
                    </a:lnTo>
                    <a:lnTo>
                      <a:pt x="36" y="67"/>
                    </a:lnTo>
                    <a:lnTo>
                      <a:pt x="32" y="70"/>
                    </a:lnTo>
                    <a:lnTo>
                      <a:pt x="25" y="74"/>
                    </a:lnTo>
                    <a:lnTo>
                      <a:pt x="18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4" name="Freeform 72"/>
              <p:cNvSpPr>
                <a:spLocks/>
              </p:cNvSpPr>
              <p:nvPr/>
            </p:nvSpPr>
            <p:spPr bwMode="auto">
              <a:xfrm>
                <a:off x="550" y="3209"/>
                <a:ext cx="22" cy="74"/>
              </a:xfrm>
              <a:custGeom>
                <a:avLst/>
                <a:gdLst>
                  <a:gd name="T0" fmla="*/ 0 w 22"/>
                  <a:gd name="T1" fmla="*/ 74 h 74"/>
                  <a:gd name="T2" fmla="*/ 11 w 22"/>
                  <a:gd name="T3" fmla="*/ 70 h 74"/>
                  <a:gd name="T4" fmla="*/ 18 w 22"/>
                  <a:gd name="T5" fmla="*/ 59 h 74"/>
                  <a:gd name="T6" fmla="*/ 22 w 22"/>
                  <a:gd name="T7" fmla="*/ 42 h 74"/>
                  <a:gd name="T8" fmla="*/ 22 w 22"/>
                  <a:gd name="T9" fmla="*/ 31 h 74"/>
                  <a:gd name="T10" fmla="*/ 18 w 22"/>
                  <a:gd name="T11" fmla="*/ 13 h 74"/>
                  <a:gd name="T12" fmla="*/ 11 w 22"/>
                  <a:gd name="T13" fmla="*/ 4 h 74"/>
                  <a:gd name="T14" fmla="*/ 0 w 22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4"/>
                  <a:gd name="T26" fmla="*/ 22 w 22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4">
                    <a:moveTo>
                      <a:pt x="0" y="74"/>
                    </a:moveTo>
                    <a:lnTo>
                      <a:pt x="11" y="70"/>
                    </a:lnTo>
                    <a:lnTo>
                      <a:pt x="18" y="59"/>
                    </a:lnTo>
                    <a:lnTo>
                      <a:pt x="22" y="42"/>
                    </a:lnTo>
                    <a:lnTo>
                      <a:pt x="22" y="31"/>
                    </a:lnTo>
                    <a:lnTo>
                      <a:pt x="18" y="13"/>
                    </a:lnTo>
                    <a:lnTo>
                      <a:pt x="11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5" name="Freeform 73"/>
              <p:cNvSpPr>
                <a:spLocks/>
              </p:cNvSpPr>
              <p:nvPr/>
            </p:nvSpPr>
            <p:spPr bwMode="auto">
              <a:xfrm>
                <a:off x="523" y="3209"/>
                <a:ext cx="20" cy="59"/>
              </a:xfrm>
              <a:custGeom>
                <a:avLst/>
                <a:gdLst>
                  <a:gd name="T0" fmla="*/ 20 w 20"/>
                  <a:gd name="T1" fmla="*/ 0 h 59"/>
                  <a:gd name="T2" fmla="*/ 9 w 20"/>
                  <a:gd name="T3" fmla="*/ 4 h 59"/>
                  <a:gd name="T4" fmla="*/ 2 w 20"/>
                  <a:gd name="T5" fmla="*/ 13 h 59"/>
                  <a:gd name="T6" fmla="*/ 0 w 20"/>
                  <a:gd name="T7" fmla="*/ 31 h 59"/>
                  <a:gd name="T8" fmla="*/ 0 w 20"/>
                  <a:gd name="T9" fmla="*/ 42 h 59"/>
                  <a:gd name="T10" fmla="*/ 2 w 20"/>
                  <a:gd name="T11" fmla="*/ 59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9"/>
                  <a:gd name="T20" fmla="*/ 20 w 2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9">
                    <a:moveTo>
                      <a:pt x="20" y="0"/>
                    </a:moveTo>
                    <a:lnTo>
                      <a:pt x="9" y="4"/>
                    </a:lnTo>
                    <a:lnTo>
                      <a:pt x="2" y="13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2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6" name="Freeform 74"/>
              <p:cNvSpPr>
                <a:spLocks/>
              </p:cNvSpPr>
              <p:nvPr/>
            </p:nvSpPr>
            <p:spPr bwMode="auto">
              <a:xfrm>
                <a:off x="597" y="3276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3 w 7"/>
                  <a:gd name="T3" fmla="*/ 7 h 7"/>
                  <a:gd name="T4" fmla="*/ 7 w 7"/>
                  <a:gd name="T5" fmla="*/ 3 h 7"/>
                  <a:gd name="T6" fmla="*/ 3 w 7"/>
                  <a:gd name="T7" fmla="*/ 0 h 7"/>
                  <a:gd name="T8" fmla="*/ 0 w 7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7" name="Freeform 75"/>
              <p:cNvSpPr>
                <a:spLocks/>
              </p:cNvSpPr>
              <p:nvPr/>
            </p:nvSpPr>
            <p:spPr bwMode="auto">
              <a:xfrm>
                <a:off x="629" y="3209"/>
                <a:ext cx="41" cy="74"/>
              </a:xfrm>
              <a:custGeom>
                <a:avLst/>
                <a:gdLst>
                  <a:gd name="T0" fmla="*/ 0 w 41"/>
                  <a:gd name="T1" fmla="*/ 59 h 74"/>
                  <a:gd name="T2" fmla="*/ 7 w 41"/>
                  <a:gd name="T3" fmla="*/ 70 h 74"/>
                  <a:gd name="T4" fmla="*/ 18 w 41"/>
                  <a:gd name="T5" fmla="*/ 74 h 74"/>
                  <a:gd name="T6" fmla="*/ 11 w 41"/>
                  <a:gd name="T7" fmla="*/ 70 h 74"/>
                  <a:gd name="T8" fmla="*/ 7 w 41"/>
                  <a:gd name="T9" fmla="*/ 67 h 74"/>
                  <a:gd name="T10" fmla="*/ 4 w 41"/>
                  <a:gd name="T11" fmla="*/ 59 h 74"/>
                  <a:gd name="T12" fmla="*/ 0 w 41"/>
                  <a:gd name="T13" fmla="*/ 42 h 74"/>
                  <a:gd name="T14" fmla="*/ 0 w 41"/>
                  <a:gd name="T15" fmla="*/ 31 h 74"/>
                  <a:gd name="T16" fmla="*/ 4 w 41"/>
                  <a:gd name="T17" fmla="*/ 13 h 74"/>
                  <a:gd name="T18" fmla="*/ 7 w 41"/>
                  <a:gd name="T19" fmla="*/ 7 h 74"/>
                  <a:gd name="T20" fmla="*/ 11 w 41"/>
                  <a:gd name="T21" fmla="*/ 4 h 74"/>
                  <a:gd name="T22" fmla="*/ 18 w 41"/>
                  <a:gd name="T23" fmla="*/ 0 h 74"/>
                  <a:gd name="T24" fmla="*/ 23 w 41"/>
                  <a:gd name="T25" fmla="*/ 0 h 74"/>
                  <a:gd name="T26" fmla="*/ 31 w 41"/>
                  <a:gd name="T27" fmla="*/ 4 h 74"/>
                  <a:gd name="T28" fmla="*/ 34 w 41"/>
                  <a:gd name="T29" fmla="*/ 7 h 74"/>
                  <a:gd name="T30" fmla="*/ 38 w 41"/>
                  <a:gd name="T31" fmla="*/ 13 h 74"/>
                  <a:gd name="T32" fmla="*/ 41 w 41"/>
                  <a:gd name="T33" fmla="*/ 31 h 74"/>
                  <a:gd name="T34" fmla="*/ 41 w 41"/>
                  <a:gd name="T35" fmla="*/ 42 h 74"/>
                  <a:gd name="T36" fmla="*/ 38 w 41"/>
                  <a:gd name="T37" fmla="*/ 59 h 74"/>
                  <a:gd name="T38" fmla="*/ 34 w 41"/>
                  <a:gd name="T39" fmla="*/ 67 h 74"/>
                  <a:gd name="T40" fmla="*/ 31 w 41"/>
                  <a:gd name="T41" fmla="*/ 70 h 74"/>
                  <a:gd name="T42" fmla="*/ 23 w 41"/>
                  <a:gd name="T43" fmla="*/ 74 h 74"/>
                  <a:gd name="T44" fmla="*/ 18 w 41"/>
                  <a:gd name="T45" fmla="*/ 74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74"/>
                  <a:gd name="T71" fmla="*/ 41 w 41"/>
                  <a:gd name="T72" fmla="*/ 74 h 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74">
                    <a:moveTo>
                      <a:pt x="0" y="59"/>
                    </a:moveTo>
                    <a:lnTo>
                      <a:pt x="7" y="70"/>
                    </a:lnTo>
                    <a:lnTo>
                      <a:pt x="18" y="74"/>
                    </a:lnTo>
                    <a:lnTo>
                      <a:pt x="11" y="70"/>
                    </a:lnTo>
                    <a:lnTo>
                      <a:pt x="7" y="67"/>
                    </a:lnTo>
                    <a:lnTo>
                      <a:pt x="4" y="59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4" y="13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8" y="13"/>
                    </a:lnTo>
                    <a:lnTo>
                      <a:pt x="41" y="31"/>
                    </a:lnTo>
                    <a:lnTo>
                      <a:pt x="41" y="42"/>
                    </a:lnTo>
                    <a:lnTo>
                      <a:pt x="38" y="59"/>
                    </a:lnTo>
                    <a:lnTo>
                      <a:pt x="34" y="67"/>
                    </a:lnTo>
                    <a:lnTo>
                      <a:pt x="31" y="70"/>
                    </a:lnTo>
                    <a:lnTo>
                      <a:pt x="23" y="74"/>
                    </a:lnTo>
                    <a:lnTo>
                      <a:pt x="18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8" name="Freeform 76"/>
              <p:cNvSpPr>
                <a:spLocks/>
              </p:cNvSpPr>
              <p:nvPr/>
            </p:nvSpPr>
            <p:spPr bwMode="auto">
              <a:xfrm>
                <a:off x="652" y="3209"/>
                <a:ext cx="22" cy="74"/>
              </a:xfrm>
              <a:custGeom>
                <a:avLst/>
                <a:gdLst>
                  <a:gd name="T0" fmla="*/ 0 w 22"/>
                  <a:gd name="T1" fmla="*/ 74 h 74"/>
                  <a:gd name="T2" fmla="*/ 11 w 22"/>
                  <a:gd name="T3" fmla="*/ 70 h 74"/>
                  <a:gd name="T4" fmla="*/ 18 w 22"/>
                  <a:gd name="T5" fmla="*/ 59 h 74"/>
                  <a:gd name="T6" fmla="*/ 22 w 22"/>
                  <a:gd name="T7" fmla="*/ 42 h 74"/>
                  <a:gd name="T8" fmla="*/ 22 w 22"/>
                  <a:gd name="T9" fmla="*/ 31 h 74"/>
                  <a:gd name="T10" fmla="*/ 18 w 22"/>
                  <a:gd name="T11" fmla="*/ 13 h 74"/>
                  <a:gd name="T12" fmla="*/ 11 w 22"/>
                  <a:gd name="T13" fmla="*/ 4 h 74"/>
                  <a:gd name="T14" fmla="*/ 0 w 22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4"/>
                  <a:gd name="T26" fmla="*/ 22 w 22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4">
                    <a:moveTo>
                      <a:pt x="0" y="74"/>
                    </a:moveTo>
                    <a:lnTo>
                      <a:pt x="11" y="70"/>
                    </a:lnTo>
                    <a:lnTo>
                      <a:pt x="18" y="59"/>
                    </a:lnTo>
                    <a:lnTo>
                      <a:pt x="22" y="42"/>
                    </a:lnTo>
                    <a:lnTo>
                      <a:pt x="22" y="31"/>
                    </a:lnTo>
                    <a:lnTo>
                      <a:pt x="18" y="13"/>
                    </a:lnTo>
                    <a:lnTo>
                      <a:pt x="11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9" name="Freeform 77"/>
              <p:cNvSpPr>
                <a:spLocks/>
              </p:cNvSpPr>
              <p:nvPr/>
            </p:nvSpPr>
            <p:spPr bwMode="auto">
              <a:xfrm>
                <a:off x="625" y="3209"/>
                <a:ext cx="22" cy="59"/>
              </a:xfrm>
              <a:custGeom>
                <a:avLst/>
                <a:gdLst>
                  <a:gd name="T0" fmla="*/ 22 w 22"/>
                  <a:gd name="T1" fmla="*/ 0 h 59"/>
                  <a:gd name="T2" fmla="*/ 11 w 22"/>
                  <a:gd name="T3" fmla="*/ 4 h 59"/>
                  <a:gd name="T4" fmla="*/ 4 w 22"/>
                  <a:gd name="T5" fmla="*/ 13 h 59"/>
                  <a:gd name="T6" fmla="*/ 0 w 22"/>
                  <a:gd name="T7" fmla="*/ 31 h 59"/>
                  <a:gd name="T8" fmla="*/ 0 w 22"/>
                  <a:gd name="T9" fmla="*/ 42 h 59"/>
                  <a:gd name="T10" fmla="*/ 4 w 22"/>
                  <a:gd name="T11" fmla="*/ 59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59"/>
                  <a:gd name="T20" fmla="*/ 22 w 2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59">
                    <a:moveTo>
                      <a:pt x="22" y="0"/>
                    </a:moveTo>
                    <a:lnTo>
                      <a:pt x="11" y="4"/>
                    </a:lnTo>
                    <a:lnTo>
                      <a:pt x="4" y="13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4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0" name="Line 78"/>
              <p:cNvSpPr>
                <a:spLocks noChangeShapeType="1"/>
              </p:cNvSpPr>
              <p:nvPr/>
            </p:nvSpPr>
            <p:spPr bwMode="auto">
              <a:xfrm>
                <a:off x="773" y="318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1" name="Line 79"/>
              <p:cNvSpPr>
                <a:spLocks noChangeShapeType="1"/>
              </p:cNvSpPr>
              <p:nvPr/>
            </p:nvSpPr>
            <p:spPr bwMode="auto">
              <a:xfrm>
                <a:off x="773" y="311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2" name="Line 80"/>
              <p:cNvSpPr>
                <a:spLocks noChangeShapeType="1"/>
              </p:cNvSpPr>
              <p:nvPr/>
            </p:nvSpPr>
            <p:spPr bwMode="auto">
              <a:xfrm>
                <a:off x="773" y="305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3" name="Line 81"/>
              <p:cNvSpPr>
                <a:spLocks noChangeShapeType="1"/>
              </p:cNvSpPr>
              <p:nvPr/>
            </p:nvSpPr>
            <p:spPr bwMode="auto">
              <a:xfrm>
                <a:off x="773" y="299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4" name="Line 82"/>
              <p:cNvSpPr>
                <a:spLocks noChangeShapeType="1"/>
              </p:cNvSpPr>
              <p:nvPr/>
            </p:nvSpPr>
            <p:spPr bwMode="auto">
              <a:xfrm>
                <a:off x="773" y="2925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5" name="Freeform 83"/>
              <p:cNvSpPr>
                <a:spLocks/>
              </p:cNvSpPr>
              <p:nvPr/>
            </p:nvSpPr>
            <p:spPr bwMode="auto">
              <a:xfrm>
                <a:off x="525" y="2889"/>
                <a:ext cx="43" cy="74"/>
              </a:xfrm>
              <a:custGeom>
                <a:avLst/>
                <a:gdLst>
                  <a:gd name="T0" fmla="*/ 0 w 43"/>
                  <a:gd name="T1" fmla="*/ 61 h 74"/>
                  <a:gd name="T2" fmla="*/ 7 w 43"/>
                  <a:gd name="T3" fmla="*/ 70 h 74"/>
                  <a:gd name="T4" fmla="*/ 18 w 43"/>
                  <a:gd name="T5" fmla="*/ 74 h 74"/>
                  <a:gd name="T6" fmla="*/ 11 w 43"/>
                  <a:gd name="T7" fmla="*/ 70 h 74"/>
                  <a:gd name="T8" fmla="*/ 7 w 43"/>
                  <a:gd name="T9" fmla="*/ 68 h 74"/>
                  <a:gd name="T10" fmla="*/ 3 w 43"/>
                  <a:gd name="T11" fmla="*/ 61 h 74"/>
                  <a:gd name="T12" fmla="*/ 0 w 43"/>
                  <a:gd name="T13" fmla="*/ 43 h 74"/>
                  <a:gd name="T14" fmla="*/ 0 w 43"/>
                  <a:gd name="T15" fmla="*/ 32 h 74"/>
                  <a:gd name="T16" fmla="*/ 3 w 43"/>
                  <a:gd name="T17" fmla="*/ 14 h 74"/>
                  <a:gd name="T18" fmla="*/ 7 w 43"/>
                  <a:gd name="T19" fmla="*/ 7 h 74"/>
                  <a:gd name="T20" fmla="*/ 11 w 43"/>
                  <a:gd name="T21" fmla="*/ 4 h 74"/>
                  <a:gd name="T22" fmla="*/ 18 w 43"/>
                  <a:gd name="T23" fmla="*/ 0 h 74"/>
                  <a:gd name="T24" fmla="*/ 25 w 43"/>
                  <a:gd name="T25" fmla="*/ 0 h 74"/>
                  <a:gd name="T26" fmla="*/ 32 w 43"/>
                  <a:gd name="T27" fmla="*/ 4 h 74"/>
                  <a:gd name="T28" fmla="*/ 36 w 43"/>
                  <a:gd name="T29" fmla="*/ 7 h 74"/>
                  <a:gd name="T30" fmla="*/ 41 w 43"/>
                  <a:gd name="T31" fmla="*/ 14 h 74"/>
                  <a:gd name="T32" fmla="*/ 43 w 43"/>
                  <a:gd name="T33" fmla="*/ 32 h 74"/>
                  <a:gd name="T34" fmla="*/ 43 w 43"/>
                  <a:gd name="T35" fmla="*/ 43 h 74"/>
                  <a:gd name="T36" fmla="*/ 41 w 43"/>
                  <a:gd name="T37" fmla="*/ 61 h 74"/>
                  <a:gd name="T38" fmla="*/ 36 w 43"/>
                  <a:gd name="T39" fmla="*/ 68 h 74"/>
                  <a:gd name="T40" fmla="*/ 32 w 43"/>
                  <a:gd name="T41" fmla="*/ 70 h 74"/>
                  <a:gd name="T42" fmla="*/ 25 w 43"/>
                  <a:gd name="T43" fmla="*/ 74 h 74"/>
                  <a:gd name="T44" fmla="*/ 18 w 43"/>
                  <a:gd name="T45" fmla="*/ 74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74"/>
                  <a:gd name="T71" fmla="*/ 43 w 43"/>
                  <a:gd name="T72" fmla="*/ 74 h 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74">
                    <a:moveTo>
                      <a:pt x="0" y="61"/>
                    </a:moveTo>
                    <a:lnTo>
                      <a:pt x="7" y="70"/>
                    </a:lnTo>
                    <a:lnTo>
                      <a:pt x="18" y="74"/>
                    </a:lnTo>
                    <a:lnTo>
                      <a:pt x="11" y="70"/>
                    </a:lnTo>
                    <a:lnTo>
                      <a:pt x="7" y="68"/>
                    </a:lnTo>
                    <a:lnTo>
                      <a:pt x="3" y="61"/>
                    </a:lnTo>
                    <a:lnTo>
                      <a:pt x="0" y="43"/>
                    </a:lnTo>
                    <a:lnTo>
                      <a:pt x="0" y="32"/>
                    </a:lnTo>
                    <a:lnTo>
                      <a:pt x="3" y="14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1" y="14"/>
                    </a:lnTo>
                    <a:lnTo>
                      <a:pt x="43" y="32"/>
                    </a:lnTo>
                    <a:lnTo>
                      <a:pt x="43" y="43"/>
                    </a:lnTo>
                    <a:lnTo>
                      <a:pt x="41" y="61"/>
                    </a:lnTo>
                    <a:lnTo>
                      <a:pt x="36" y="68"/>
                    </a:lnTo>
                    <a:lnTo>
                      <a:pt x="32" y="70"/>
                    </a:lnTo>
                    <a:lnTo>
                      <a:pt x="25" y="74"/>
                    </a:lnTo>
                    <a:lnTo>
                      <a:pt x="18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6" name="Freeform 84"/>
              <p:cNvSpPr>
                <a:spLocks/>
              </p:cNvSpPr>
              <p:nvPr/>
            </p:nvSpPr>
            <p:spPr bwMode="auto">
              <a:xfrm>
                <a:off x="550" y="2889"/>
                <a:ext cx="22" cy="74"/>
              </a:xfrm>
              <a:custGeom>
                <a:avLst/>
                <a:gdLst>
                  <a:gd name="T0" fmla="*/ 0 w 22"/>
                  <a:gd name="T1" fmla="*/ 74 h 74"/>
                  <a:gd name="T2" fmla="*/ 11 w 22"/>
                  <a:gd name="T3" fmla="*/ 70 h 74"/>
                  <a:gd name="T4" fmla="*/ 18 w 22"/>
                  <a:gd name="T5" fmla="*/ 61 h 74"/>
                  <a:gd name="T6" fmla="*/ 22 w 22"/>
                  <a:gd name="T7" fmla="*/ 43 h 74"/>
                  <a:gd name="T8" fmla="*/ 22 w 22"/>
                  <a:gd name="T9" fmla="*/ 32 h 74"/>
                  <a:gd name="T10" fmla="*/ 18 w 22"/>
                  <a:gd name="T11" fmla="*/ 14 h 74"/>
                  <a:gd name="T12" fmla="*/ 11 w 22"/>
                  <a:gd name="T13" fmla="*/ 4 h 74"/>
                  <a:gd name="T14" fmla="*/ 0 w 22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4"/>
                  <a:gd name="T26" fmla="*/ 22 w 22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4">
                    <a:moveTo>
                      <a:pt x="0" y="74"/>
                    </a:moveTo>
                    <a:lnTo>
                      <a:pt x="11" y="70"/>
                    </a:lnTo>
                    <a:lnTo>
                      <a:pt x="18" y="61"/>
                    </a:lnTo>
                    <a:lnTo>
                      <a:pt x="22" y="43"/>
                    </a:lnTo>
                    <a:lnTo>
                      <a:pt x="22" y="32"/>
                    </a:lnTo>
                    <a:lnTo>
                      <a:pt x="18" y="14"/>
                    </a:lnTo>
                    <a:lnTo>
                      <a:pt x="11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7" name="Freeform 85"/>
              <p:cNvSpPr>
                <a:spLocks/>
              </p:cNvSpPr>
              <p:nvPr/>
            </p:nvSpPr>
            <p:spPr bwMode="auto">
              <a:xfrm>
                <a:off x="523" y="2889"/>
                <a:ext cx="20" cy="61"/>
              </a:xfrm>
              <a:custGeom>
                <a:avLst/>
                <a:gdLst>
                  <a:gd name="T0" fmla="*/ 20 w 20"/>
                  <a:gd name="T1" fmla="*/ 0 h 61"/>
                  <a:gd name="T2" fmla="*/ 9 w 20"/>
                  <a:gd name="T3" fmla="*/ 4 h 61"/>
                  <a:gd name="T4" fmla="*/ 2 w 20"/>
                  <a:gd name="T5" fmla="*/ 14 h 61"/>
                  <a:gd name="T6" fmla="*/ 0 w 20"/>
                  <a:gd name="T7" fmla="*/ 32 h 61"/>
                  <a:gd name="T8" fmla="*/ 0 w 20"/>
                  <a:gd name="T9" fmla="*/ 43 h 61"/>
                  <a:gd name="T10" fmla="*/ 2 w 20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1"/>
                  <a:gd name="T20" fmla="*/ 20 w 20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1">
                    <a:moveTo>
                      <a:pt x="20" y="0"/>
                    </a:moveTo>
                    <a:lnTo>
                      <a:pt x="9" y="4"/>
                    </a:lnTo>
                    <a:lnTo>
                      <a:pt x="2" y="14"/>
                    </a:lnTo>
                    <a:lnTo>
                      <a:pt x="0" y="32"/>
                    </a:lnTo>
                    <a:lnTo>
                      <a:pt x="0" y="43"/>
                    </a:lnTo>
                    <a:lnTo>
                      <a:pt x="2" y="6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8" name="Freeform 86"/>
              <p:cNvSpPr>
                <a:spLocks/>
              </p:cNvSpPr>
              <p:nvPr/>
            </p:nvSpPr>
            <p:spPr bwMode="auto">
              <a:xfrm>
                <a:off x="597" y="2957"/>
                <a:ext cx="7" cy="6"/>
              </a:xfrm>
              <a:custGeom>
                <a:avLst/>
                <a:gdLst>
                  <a:gd name="T0" fmla="*/ 0 w 7"/>
                  <a:gd name="T1" fmla="*/ 2 h 6"/>
                  <a:gd name="T2" fmla="*/ 3 w 7"/>
                  <a:gd name="T3" fmla="*/ 6 h 6"/>
                  <a:gd name="T4" fmla="*/ 7 w 7"/>
                  <a:gd name="T5" fmla="*/ 2 h 6"/>
                  <a:gd name="T6" fmla="*/ 3 w 7"/>
                  <a:gd name="T7" fmla="*/ 0 h 6"/>
                  <a:gd name="T8" fmla="*/ 0 w 7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0" y="2"/>
                    </a:moveTo>
                    <a:lnTo>
                      <a:pt x="3" y="6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9" name="Freeform 87"/>
              <p:cNvSpPr>
                <a:spLocks/>
              </p:cNvSpPr>
              <p:nvPr/>
            </p:nvSpPr>
            <p:spPr bwMode="auto">
              <a:xfrm>
                <a:off x="625" y="2954"/>
                <a:ext cx="49" cy="9"/>
              </a:xfrm>
              <a:custGeom>
                <a:avLst/>
                <a:gdLst>
                  <a:gd name="T0" fmla="*/ 0 w 49"/>
                  <a:gd name="T1" fmla="*/ 3 h 9"/>
                  <a:gd name="T2" fmla="*/ 4 w 49"/>
                  <a:gd name="T3" fmla="*/ 0 h 9"/>
                  <a:gd name="T4" fmla="*/ 11 w 49"/>
                  <a:gd name="T5" fmla="*/ 0 h 9"/>
                  <a:gd name="T6" fmla="*/ 27 w 49"/>
                  <a:gd name="T7" fmla="*/ 9 h 9"/>
                  <a:gd name="T8" fmla="*/ 42 w 49"/>
                  <a:gd name="T9" fmla="*/ 9 h 9"/>
                  <a:gd name="T10" fmla="*/ 45 w 49"/>
                  <a:gd name="T11" fmla="*/ 5 h 9"/>
                  <a:gd name="T12" fmla="*/ 49 w 49"/>
                  <a:gd name="T13" fmla="*/ 0 h 9"/>
                  <a:gd name="T14" fmla="*/ 45 w 49"/>
                  <a:gd name="T15" fmla="*/ 3 h 9"/>
                  <a:gd name="T16" fmla="*/ 38 w 49"/>
                  <a:gd name="T17" fmla="*/ 5 h 9"/>
                  <a:gd name="T18" fmla="*/ 27 w 49"/>
                  <a:gd name="T19" fmla="*/ 5 h 9"/>
                  <a:gd name="T20" fmla="*/ 11 w 4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9"/>
                  <a:gd name="T35" fmla="*/ 49 w 49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9">
                    <a:moveTo>
                      <a:pt x="0" y="3"/>
                    </a:moveTo>
                    <a:lnTo>
                      <a:pt x="4" y="0"/>
                    </a:lnTo>
                    <a:lnTo>
                      <a:pt x="11" y="0"/>
                    </a:lnTo>
                    <a:lnTo>
                      <a:pt x="27" y="9"/>
                    </a:lnTo>
                    <a:lnTo>
                      <a:pt x="42" y="9"/>
                    </a:lnTo>
                    <a:lnTo>
                      <a:pt x="45" y="5"/>
                    </a:lnTo>
                    <a:lnTo>
                      <a:pt x="49" y="0"/>
                    </a:lnTo>
                    <a:lnTo>
                      <a:pt x="45" y="3"/>
                    </a:lnTo>
                    <a:lnTo>
                      <a:pt x="38" y="5"/>
                    </a:lnTo>
                    <a:lnTo>
                      <a:pt x="27" y="5"/>
                    </a:lnTo>
                    <a:lnTo>
                      <a:pt x="1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0" name="Freeform 88"/>
              <p:cNvSpPr>
                <a:spLocks/>
              </p:cNvSpPr>
              <p:nvPr/>
            </p:nvSpPr>
            <p:spPr bwMode="auto">
              <a:xfrm>
                <a:off x="625" y="2889"/>
                <a:ext cx="49" cy="74"/>
              </a:xfrm>
              <a:custGeom>
                <a:avLst/>
                <a:gdLst>
                  <a:gd name="T0" fmla="*/ 0 w 49"/>
                  <a:gd name="T1" fmla="*/ 74 h 74"/>
                  <a:gd name="T2" fmla="*/ 0 w 49"/>
                  <a:gd name="T3" fmla="*/ 65 h 74"/>
                  <a:gd name="T4" fmla="*/ 4 w 49"/>
                  <a:gd name="T5" fmla="*/ 54 h 74"/>
                  <a:gd name="T6" fmla="*/ 11 w 49"/>
                  <a:gd name="T7" fmla="*/ 47 h 74"/>
                  <a:gd name="T8" fmla="*/ 18 w 49"/>
                  <a:gd name="T9" fmla="*/ 43 h 74"/>
                  <a:gd name="T10" fmla="*/ 31 w 49"/>
                  <a:gd name="T11" fmla="*/ 36 h 74"/>
                  <a:gd name="T12" fmla="*/ 42 w 49"/>
                  <a:gd name="T13" fmla="*/ 27 h 74"/>
                  <a:gd name="T14" fmla="*/ 45 w 49"/>
                  <a:gd name="T15" fmla="*/ 22 h 74"/>
                  <a:gd name="T16" fmla="*/ 45 w 49"/>
                  <a:gd name="T17" fmla="*/ 14 h 74"/>
                  <a:gd name="T18" fmla="*/ 42 w 49"/>
                  <a:gd name="T19" fmla="*/ 7 h 74"/>
                  <a:gd name="T20" fmla="*/ 38 w 49"/>
                  <a:gd name="T21" fmla="*/ 4 h 74"/>
                  <a:gd name="T22" fmla="*/ 31 w 49"/>
                  <a:gd name="T23" fmla="*/ 0 h 74"/>
                  <a:gd name="T24" fmla="*/ 42 w 49"/>
                  <a:gd name="T25" fmla="*/ 4 h 74"/>
                  <a:gd name="T26" fmla="*/ 45 w 49"/>
                  <a:gd name="T27" fmla="*/ 7 h 74"/>
                  <a:gd name="T28" fmla="*/ 49 w 49"/>
                  <a:gd name="T29" fmla="*/ 14 h 74"/>
                  <a:gd name="T30" fmla="*/ 49 w 49"/>
                  <a:gd name="T31" fmla="*/ 22 h 74"/>
                  <a:gd name="T32" fmla="*/ 45 w 49"/>
                  <a:gd name="T33" fmla="*/ 27 h 74"/>
                  <a:gd name="T34" fmla="*/ 35 w 49"/>
                  <a:gd name="T35" fmla="*/ 36 h 74"/>
                  <a:gd name="T36" fmla="*/ 18 w 49"/>
                  <a:gd name="T37" fmla="*/ 43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"/>
                  <a:gd name="T58" fmla="*/ 0 h 74"/>
                  <a:gd name="T59" fmla="*/ 49 w 49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" h="74">
                    <a:moveTo>
                      <a:pt x="0" y="74"/>
                    </a:moveTo>
                    <a:lnTo>
                      <a:pt x="0" y="65"/>
                    </a:lnTo>
                    <a:lnTo>
                      <a:pt x="4" y="54"/>
                    </a:lnTo>
                    <a:lnTo>
                      <a:pt x="11" y="47"/>
                    </a:lnTo>
                    <a:lnTo>
                      <a:pt x="18" y="43"/>
                    </a:lnTo>
                    <a:lnTo>
                      <a:pt x="31" y="36"/>
                    </a:lnTo>
                    <a:lnTo>
                      <a:pt x="42" y="27"/>
                    </a:lnTo>
                    <a:lnTo>
                      <a:pt x="45" y="22"/>
                    </a:lnTo>
                    <a:lnTo>
                      <a:pt x="45" y="14"/>
                    </a:lnTo>
                    <a:lnTo>
                      <a:pt x="42" y="7"/>
                    </a:lnTo>
                    <a:lnTo>
                      <a:pt x="38" y="4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45" y="7"/>
                    </a:lnTo>
                    <a:lnTo>
                      <a:pt x="49" y="14"/>
                    </a:lnTo>
                    <a:lnTo>
                      <a:pt x="49" y="22"/>
                    </a:lnTo>
                    <a:lnTo>
                      <a:pt x="45" y="27"/>
                    </a:lnTo>
                    <a:lnTo>
                      <a:pt x="35" y="36"/>
                    </a:lnTo>
                    <a:lnTo>
                      <a:pt x="18" y="4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1" name="Freeform 89"/>
              <p:cNvSpPr>
                <a:spLocks/>
              </p:cNvSpPr>
              <p:nvPr/>
            </p:nvSpPr>
            <p:spPr bwMode="auto">
              <a:xfrm>
                <a:off x="625" y="2889"/>
                <a:ext cx="31" cy="22"/>
              </a:xfrm>
              <a:custGeom>
                <a:avLst/>
                <a:gdLst>
                  <a:gd name="T0" fmla="*/ 4 w 31"/>
                  <a:gd name="T1" fmla="*/ 14 h 22"/>
                  <a:gd name="T2" fmla="*/ 8 w 31"/>
                  <a:gd name="T3" fmla="*/ 18 h 22"/>
                  <a:gd name="T4" fmla="*/ 4 w 31"/>
                  <a:gd name="T5" fmla="*/ 22 h 22"/>
                  <a:gd name="T6" fmla="*/ 0 w 31"/>
                  <a:gd name="T7" fmla="*/ 18 h 22"/>
                  <a:gd name="T8" fmla="*/ 0 w 31"/>
                  <a:gd name="T9" fmla="*/ 14 h 22"/>
                  <a:gd name="T10" fmla="*/ 4 w 31"/>
                  <a:gd name="T11" fmla="*/ 7 h 22"/>
                  <a:gd name="T12" fmla="*/ 8 w 31"/>
                  <a:gd name="T13" fmla="*/ 4 h 22"/>
                  <a:gd name="T14" fmla="*/ 18 w 31"/>
                  <a:gd name="T15" fmla="*/ 0 h 22"/>
                  <a:gd name="T16" fmla="*/ 31 w 31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4" y="14"/>
                    </a:moveTo>
                    <a:lnTo>
                      <a:pt x="8" y="18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3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2" name="Line 90"/>
              <p:cNvSpPr>
                <a:spLocks noChangeShapeType="1"/>
              </p:cNvSpPr>
              <p:nvPr/>
            </p:nvSpPr>
            <p:spPr bwMode="auto">
              <a:xfrm>
                <a:off x="674" y="2947"/>
                <a:ext cx="1" cy="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3" name="Line 91"/>
              <p:cNvSpPr>
                <a:spLocks noChangeShapeType="1"/>
              </p:cNvSpPr>
              <p:nvPr/>
            </p:nvSpPr>
            <p:spPr bwMode="auto">
              <a:xfrm>
                <a:off x="773" y="286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4" name="Line 92"/>
              <p:cNvSpPr>
                <a:spLocks noChangeShapeType="1"/>
              </p:cNvSpPr>
              <p:nvPr/>
            </p:nvSpPr>
            <p:spPr bwMode="auto">
              <a:xfrm>
                <a:off x="773" y="279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5" name="Line 93"/>
              <p:cNvSpPr>
                <a:spLocks noChangeShapeType="1"/>
              </p:cNvSpPr>
              <p:nvPr/>
            </p:nvSpPr>
            <p:spPr bwMode="auto">
              <a:xfrm>
                <a:off x="773" y="273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6" name="Line 94"/>
              <p:cNvSpPr>
                <a:spLocks noChangeShapeType="1"/>
              </p:cNvSpPr>
              <p:nvPr/>
            </p:nvSpPr>
            <p:spPr bwMode="auto">
              <a:xfrm>
                <a:off x="773" y="267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7" name="Line 95"/>
              <p:cNvSpPr>
                <a:spLocks noChangeShapeType="1"/>
              </p:cNvSpPr>
              <p:nvPr/>
            </p:nvSpPr>
            <p:spPr bwMode="auto">
              <a:xfrm>
                <a:off x="773" y="2609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8" name="Freeform 96"/>
              <p:cNvSpPr>
                <a:spLocks/>
              </p:cNvSpPr>
              <p:nvPr/>
            </p:nvSpPr>
            <p:spPr bwMode="auto">
              <a:xfrm>
                <a:off x="523" y="2571"/>
                <a:ext cx="43" cy="75"/>
              </a:xfrm>
              <a:custGeom>
                <a:avLst/>
                <a:gdLst>
                  <a:gd name="T0" fmla="*/ 0 w 43"/>
                  <a:gd name="T1" fmla="*/ 61 h 75"/>
                  <a:gd name="T2" fmla="*/ 5 w 43"/>
                  <a:gd name="T3" fmla="*/ 72 h 75"/>
                  <a:gd name="T4" fmla="*/ 16 w 43"/>
                  <a:gd name="T5" fmla="*/ 75 h 75"/>
                  <a:gd name="T6" fmla="*/ 9 w 43"/>
                  <a:gd name="T7" fmla="*/ 72 h 75"/>
                  <a:gd name="T8" fmla="*/ 5 w 43"/>
                  <a:gd name="T9" fmla="*/ 68 h 75"/>
                  <a:gd name="T10" fmla="*/ 2 w 43"/>
                  <a:gd name="T11" fmla="*/ 61 h 75"/>
                  <a:gd name="T12" fmla="*/ 0 w 43"/>
                  <a:gd name="T13" fmla="*/ 41 h 75"/>
                  <a:gd name="T14" fmla="*/ 0 w 43"/>
                  <a:gd name="T15" fmla="*/ 32 h 75"/>
                  <a:gd name="T16" fmla="*/ 2 w 43"/>
                  <a:gd name="T17" fmla="*/ 14 h 75"/>
                  <a:gd name="T18" fmla="*/ 5 w 43"/>
                  <a:gd name="T19" fmla="*/ 7 h 75"/>
                  <a:gd name="T20" fmla="*/ 9 w 43"/>
                  <a:gd name="T21" fmla="*/ 3 h 75"/>
                  <a:gd name="T22" fmla="*/ 16 w 43"/>
                  <a:gd name="T23" fmla="*/ 0 h 75"/>
                  <a:gd name="T24" fmla="*/ 23 w 43"/>
                  <a:gd name="T25" fmla="*/ 0 h 75"/>
                  <a:gd name="T26" fmla="*/ 31 w 43"/>
                  <a:gd name="T27" fmla="*/ 3 h 75"/>
                  <a:gd name="T28" fmla="*/ 34 w 43"/>
                  <a:gd name="T29" fmla="*/ 7 h 75"/>
                  <a:gd name="T30" fmla="*/ 38 w 43"/>
                  <a:gd name="T31" fmla="*/ 14 h 75"/>
                  <a:gd name="T32" fmla="*/ 43 w 43"/>
                  <a:gd name="T33" fmla="*/ 32 h 75"/>
                  <a:gd name="T34" fmla="*/ 43 w 43"/>
                  <a:gd name="T35" fmla="*/ 41 h 75"/>
                  <a:gd name="T36" fmla="*/ 38 w 43"/>
                  <a:gd name="T37" fmla="*/ 61 h 75"/>
                  <a:gd name="T38" fmla="*/ 34 w 43"/>
                  <a:gd name="T39" fmla="*/ 68 h 75"/>
                  <a:gd name="T40" fmla="*/ 31 w 43"/>
                  <a:gd name="T41" fmla="*/ 72 h 75"/>
                  <a:gd name="T42" fmla="*/ 23 w 43"/>
                  <a:gd name="T43" fmla="*/ 75 h 75"/>
                  <a:gd name="T44" fmla="*/ 16 w 43"/>
                  <a:gd name="T45" fmla="*/ 75 h 7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75"/>
                  <a:gd name="T71" fmla="*/ 43 w 43"/>
                  <a:gd name="T72" fmla="*/ 75 h 7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75">
                    <a:moveTo>
                      <a:pt x="0" y="61"/>
                    </a:moveTo>
                    <a:lnTo>
                      <a:pt x="5" y="72"/>
                    </a:lnTo>
                    <a:lnTo>
                      <a:pt x="16" y="75"/>
                    </a:lnTo>
                    <a:lnTo>
                      <a:pt x="9" y="72"/>
                    </a:lnTo>
                    <a:lnTo>
                      <a:pt x="5" y="68"/>
                    </a:lnTo>
                    <a:lnTo>
                      <a:pt x="2" y="61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1" y="3"/>
                    </a:lnTo>
                    <a:lnTo>
                      <a:pt x="34" y="7"/>
                    </a:lnTo>
                    <a:lnTo>
                      <a:pt x="38" y="14"/>
                    </a:lnTo>
                    <a:lnTo>
                      <a:pt x="43" y="32"/>
                    </a:lnTo>
                    <a:lnTo>
                      <a:pt x="43" y="41"/>
                    </a:lnTo>
                    <a:lnTo>
                      <a:pt x="38" y="61"/>
                    </a:lnTo>
                    <a:lnTo>
                      <a:pt x="34" y="68"/>
                    </a:lnTo>
                    <a:lnTo>
                      <a:pt x="31" y="72"/>
                    </a:lnTo>
                    <a:lnTo>
                      <a:pt x="23" y="75"/>
                    </a:lnTo>
                    <a:lnTo>
                      <a:pt x="16" y="7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9" name="Freeform 97"/>
              <p:cNvSpPr>
                <a:spLocks/>
              </p:cNvSpPr>
              <p:nvPr/>
            </p:nvSpPr>
            <p:spPr bwMode="auto">
              <a:xfrm>
                <a:off x="546" y="2571"/>
                <a:ext cx="22" cy="75"/>
              </a:xfrm>
              <a:custGeom>
                <a:avLst/>
                <a:gdLst>
                  <a:gd name="T0" fmla="*/ 0 w 22"/>
                  <a:gd name="T1" fmla="*/ 75 h 75"/>
                  <a:gd name="T2" fmla="*/ 11 w 22"/>
                  <a:gd name="T3" fmla="*/ 72 h 75"/>
                  <a:gd name="T4" fmla="*/ 20 w 22"/>
                  <a:gd name="T5" fmla="*/ 61 h 75"/>
                  <a:gd name="T6" fmla="*/ 22 w 22"/>
                  <a:gd name="T7" fmla="*/ 41 h 75"/>
                  <a:gd name="T8" fmla="*/ 22 w 22"/>
                  <a:gd name="T9" fmla="*/ 32 h 75"/>
                  <a:gd name="T10" fmla="*/ 20 w 22"/>
                  <a:gd name="T11" fmla="*/ 14 h 75"/>
                  <a:gd name="T12" fmla="*/ 11 w 22"/>
                  <a:gd name="T13" fmla="*/ 3 h 75"/>
                  <a:gd name="T14" fmla="*/ 0 w 22"/>
                  <a:gd name="T15" fmla="*/ 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5"/>
                  <a:gd name="T26" fmla="*/ 22 w 22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5">
                    <a:moveTo>
                      <a:pt x="0" y="75"/>
                    </a:moveTo>
                    <a:lnTo>
                      <a:pt x="11" y="72"/>
                    </a:lnTo>
                    <a:lnTo>
                      <a:pt x="20" y="61"/>
                    </a:lnTo>
                    <a:lnTo>
                      <a:pt x="22" y="41"/>
                    </a:lnTo>
                    <a:lnTo>
                      <a:pt x="22" y="32"/>
                    </a:lnTo>
                    <a:lnTo>
                      <a:pt x="20" y="14"/>
                    </a:lnTo>
                    <a:lnTo>
                      <a:pt x="11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0" name="Freeform 98"/>
              <p:cNvSpPr>
                <a:spLocks/>
              </p:cNvSpPr>
              <p:nvPr/>
            </p:nvSpPr>
            <p:spPr bwMode="auto">
              <a:xfrm>
                <a:off x="519" y="2571"/>
                <a:ext cx="20" cy="61"/>
              </a:xfrm>
              <a:custGeom>
                <a:avLst/>
                <a:gdLst>
                  <a:gd name="T0" fmla="*/ 20 w 20"/>
                  <a:gd name="T1" fmla="*/ 0 h 61"/>
                  <a:gd name="T2" fmla="*/ 9 w 20"/>
                  <a:gd name="T3" fmla="*/ 3 h 61"/>
                  <a:gd name="T4" fmla="*/ 4 w 20"/>
                  <a:gd name="T5" fmla="*/ 14 h 61"/>
                  <a:gd name="T6" fmla="*/ 0 w 20"/>
                  <a:gd name="T7" fmla="*/ 32 h 61"/>
                  <a:gd name="T8" fmla="*/ 0 w 20"/>
                  <a:gd name="T9" fmla="*/ 41 h 61"/>
                  <a:gd name="T10" fmla="*/ 4 w 20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1"/>
                  <a:gd name="T20" fmla="*/ 20 w 20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1">
                    <a:moveTo>
                      <a:pt x="20" y="0"/>
                    </a:moveTo>
                    <a:lnTo>
                      <a:pt x="9" y="3"/>
                    </a:lnTo>
                    <a:lnTo>
                      <a:pt x="4" y="1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6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1" name="Freeform 99"/>
              <p:cNvSpPr>
                <a:spLocks/>
              </p:cNvSpPr>
              <p:nvPr/>
            </p:nvSpPr>
            <p:spPr bwMode="auto">
              <a:xfrm>
                <a:off x="593" y="2639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4 w 7"/>
                  <a:gd name="T3" fmla="*/ 7 h 7"/>
                  <a:gd name="T4" fmla="*/ 7 w 7"/>
                  <a:gd name="T5" fmla="*/ 4 h 7"/>
                  <a:gd name="T6" fmla="*/ 4 w 7"/>
                  <a:gd name="T7" fmla="*/ 0 h 7"/>
                  <a:gd name="T8" fmla="*/ 0 w 7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4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2" name="Line 100"/>
              <p:cNvSpPr>
                <a:spLocks noChangeShapeType="1"/>
              </p:cNvSpPr>
              <p:nvPr/>
            </p:nvSpPr>
            <p:spPr bwMode="auto">
              <a:xfrm>
                <a:off x="643" y="2646"/>
                <a:ext cx="2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3" name="Freeform 101"/>
              <p:cNvSpPr>
                <a:spLocks/>
              </p:cNvSpPr>
              <p:nvPr/>
            </p:nvSpPr>
            <p:spPr bwMode="auto">
              <a:xfrm>
                <a:off x="616" y="2571"/>
                <a:ext cx="58" cy="75"/>
              </a:xfrm>
              <a:custGeom>
                <a:avLst/>
                <a:gdLst>
                  <a:gd name="T0" fmla="*/ 40 w 58"/>
                  <a:gd name="T1" fmla="*/ 75 h 75"/>
                  <a:gd name="T2" fmla="*/ 40 w 58"/>
                  <a:gd name="T3" fmla="*/ 0 h 75"/>
                  <a:gd name="T4" fmla="*/ 0 w 58"/>
                  <a:gd name="T5" fmla="*/ 52 h 75"/>
                  <a:gd name="T6" fmla="*/ 58 w 58"/>
                  <a:gd name="T7" fmla="*/ 5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75"/>
                  <a:gd name="T14" fmla="*/ 58 w 58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75">
                    <a:moveTo>
                      <a:pt x="40" y="75"/>
                    </a:moveTo>
                    <a:lnTo>
                      <a:pt x="40" y="0"/>
                    </a:lnTo>
                    <a:lnTo>
                      <a:pt x="0" y="52"/>
                    </a:lnTo>
                    <a:lnTo>
                      <a:pt x="58" y="5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4" name="Line 102"/>
              <p:cNvSpPr>
                <a:spLocks noChangeShapeType="1"/>
              </p:cNvSpPr>
              <p:nvPr/>
            </p:nvSpPr>
            <p:spPr bwMode="auto">
              <a:xfrm flipV="1">
                <a:off x="652" y="2578"/>
                <a:ext cx="1" cy="6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5" name="Line 103"/>
              <p:cNvSpPr>
                <a:spLocks noChangeShapeType="1"/>
              </p:cNvSpPr>
              <p:nvPr/>
            </p:nvSpPr>
            <p:spPr bwMode="auto">
              <a:xfrm>
                <a:off x="773" y="254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6" name="Line 104"/>
              <p:cNvSpPr>
                <a:spLocks noChangeShapeType="1"/>
              </p:cNvSpPr>
              <p:nvPr/>
            </p:nvSpPr>
            <p:spPr bwMode="auto">
              <a:xfrm>
                <a:off x="773" y="248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7" name="Line 105"/>
              <p:cNvSpPr>
                <a:spLocks noChangeShapeType="1"/>
              </p:cNvSpPr>
              <p:nvPr/>
            </p:nvSpPr>
            <p:spPr bwMode="auto">
              <a:xfrm>
                <a:off x="773" y="241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8" name="Line 106"/>
              <p:cNvSpPr>
                <a:spLocks noChangeShapeType="1"/>
              </p:cNvSpPr>
              <p:nvPr/>
            </p:nvSpPr>
            <p:spPr bwMode="auto">
              <a:xfrm>
                <a:off x="773" y="235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9" name="Line 107"/>
              <p:cNvSpPr>
                <a:spLocks noChangeShapeType="1"/>
              </p:cNvSpPr>
              <p:nvPr/>
            </p:nvSpPr>
            <p:spPr bwMode="auto">
              <a:xfrm>
                <a:off x="773" y="2289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0" name="Freeform 108"/>
              <p:cNvSpPr>
                <a:spLocks/>
              </p:cNvSpPr>
              <p:nvPr/>
            </p:nvSpPr>
            <p:spPr bwMode="auto">
              <a:xfrm>
                <a:off x="525" y="2253"/>
                <a:ext cx="43" cy="73"/>
              </a:xfrm>
              <a:custGeom>
                <a:avLst/>
                <a:gdLst>
                  <a:gd name="T0" fmla="*/ 0 w 43"/>
                  <a:gd name="T1" fmla="*/ 59 h 73"/>
                  <a:gd name="T2" fmla="*/ 7 w 43"/>
                  <a:gd name="T3" fmla="*/ 70 h 73"/>
                  <a:gd name="T4" fmla="*/ 18 w 43"/>
                  <a:gd name="T5" fmla="*/ 73 h 73"/>
                  <a:gd name="T6" fmla="*/ 11 w 43"/>
                  <a:gd name="T7" fmla="*/ 70 h 73"/>
                  <a:gd name="T8" fmla="*/ 7 w 43"/>
                  <a:gd name="T9" fmla="*/ 66 h 73"/>
                  <a:gd name="T10" fmla="*/ 3 w 43"/>
                  <a:gd name="T11" fmla="*/ 59 h 73"/>
                  <a:gd name="T12" fmla="*/ 0 w 43"/>
                  <a:gd name="T13" fmla="*/ 43 h 73"/>
                  <a:gd name="T14" fmla="*/ 0 w 43"/>
                  <a:gd name="T15" fmla="*/ 32 h 73"/>
                  <a:gd name="T16" fmla="*/ 3 w 43"/>
                  <a:gd name="T17" fmla="*/ 14 h 73"/>
                  <a:gd name="T18" fmla="*/ 7 w 43"/>
                  <a:gd name="T19" fmla="*/ 7 h 73"/>
                  <a:gd name="T20" fmla="*/ 11 w 43"/>
                  <a:gd name="T21" fmla="*/ 3 h 73"/>
                  <a:gd name="T22" fmla="*/ 18 w 43"/>
                  <a:gd name="T23" fmla="*/ 0 h 73"/>
                  <a:gd name="T24" fmla="*/ 25 w 43"/>
                  <a:gd name="T25" fmla="*/ 0 h 73"/>
                  <a:gd name="T26" fmla="*/ 32 w 43"/>
                  <a:gd name="T27" fmla="*/ 3 h 73"/>
                  <a:gd name="T28" fmla="*/ 36 w 43"/>
                  <a:gd name="T29" fmla="*/ 7 h 73"/>
                  <a:gd name="T30" fmla="*/ 41 w 43"/>
                  <a:gd name="T31" fmla="*/ 14 h 73"/>
                  <a:gd name="T32" fmla="*/ 43 w 43"/>
                  <a:gd name="T33" fmla="*/ 32 h 73"/>
                  <a:gd name="T34" fmla="*/ 43 w 43"/>
                  <a:gd name="T35" fmla="*/ 43 h 73"/>
                  <a:gd name="T36" fmla="*/ 41 w 43"/>
                  <a:gd name="T37" fmla="*/ 59 h 73"/>
                  <a:gd name="T38" fmla="*/ 36 w 43"/>
                  <a:gd name="T39" fmla="*/ 66 h 73"/>
                  <a:gd name="T40" fmla="*/ 32 w 43"/>
                  <a:gd name="T41" fmla="*/ 70 h 73"/>
                  <a:gd name="T42" fmla="*/ 25 w 43"/>
                  <a:gd name="T43" fmla="*/ 73 h 73"/>
                  <a:gd name="T44" fmla="*/ 18 w 43"/>
                  <a:gd name="T45" fmla="*/ 73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73"/>
                  <a:gd name="T71" fmla="*/ 43 w 43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73">
                    <a:moveTo>
                      <a:pt x="0" y="59"/>
                    </a:moveTo>
                    <a:lnTo>
                      <a:pt x="7" y="70"/>
                    </a:lnTo>
                    <a:lnTo>
                      <a:pt x="18" y="73"/>
                    </a:lnTo>
                    <a:lnTo>
                      <a:pt x="11" y="70"/>
                    </a:lnTo>
                    <a:lnTo>
                      <a:pt x="7" y="66"/>
                    </a:lnTo>
                    <a:lnTo>
                      <a:pt x="3" y="59"/>
                    </a:lnTo>
                    <a:lnTo>
                      <a:pt x="0" y="43"/>
                    </a:lnTo>
                    <a:lnTo>
                      <a:pt x="0" y="32"/>
                    </a:lnTo>
                    <a:lnTo>
                      <a:pt x="3" y="14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41" y="14"/>
                    </a:lnTo>
                    <a:lnTo>
                      <a:pt x="43" y="32"/>
                    </a:lnTo>
                    <a:lnTo>
                      <a:pt x="43" y="43"/>
                    </a:lnTo>
                    <a:lnTo>
                      <a:pt x="41" y="59"/>
                    </a:lnTo>
                    <a:lnTo>
                      <a:pt x="36" y="66"/>
                    </a:lnTo>
                    <a:lnTo>
                      <a:pt x="32" y="70"/>
                    </a:lnTo>
                    <a:lnTo>
                      <a:pt x="25" y="73"/>
                    </a:lnTo>
                    <a:lnTo>
                      <a:pt x="18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1" name="Freeform 109"/>
              <p:cNvSpPr>
                <a:spLocks/>
              </p:cNvSpPr>
              <p:nvPr/>
            </p:nvSpPr>
            <p:spPr bwMode="auto">
              <a:xfrm>
                <a:off x="550" y="2253"/>
                <a:ext cx="22" cy="73"/>
              </a:xfrm>
              <a:custGeom>
                <a:avLst/>
                <a:gdLst>
                  <a:gd name="T0" fmla="*/ 0 w 22"/>
                  <a:gd name="T1" fmla="*/ 73 h 73"/>
                  <a:gd name="T2" fmla="*/ 11 w 22"/>
                  <a:gd name="T3" fmla="*/ 70 h 73"/>
                  <a:gd name="T4" fmla="*/ 18 w 22"/>
                  <a:gd name="T5" fmla="*/ 59 h 73"/>
                  <a:gd name="T6" fmla="*/ 22 w 22"/>
                  <a:gd name="T7" fmla="*/ 43 h 73"/>
                  <a:gd name="T8" fmla="*/ 22 w 22"/>
                  <a:gd name="T9" fmla="*/ 32 h 73"/>
                  <a:gd name="T10" fmla="*/ 18 w 22"/>
                  <a:gd name="T11" fmla="*/ 14 h 73"/>
                  <a:gd name="T12" fmla="*/ 11 w 22"/>
                  <a:gd name="T13" fmla="*/ 3 h 73"/>
                  <a:gd name="T14" fmla="*/ 0 w 22"/>
                  <a:gd name="T15" fmla="*/ 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3"/>
                  <a:gd name="T26" fmla="*/ 22 w 22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3">
                    <a:moveTo>
                      <a:pt x="0" y="73"/>
                    </a:moveTo>
                    <a:lnTo>
                      <a:pt x="11" y="70"/>
                    </a:lnTo>
                    <a:lnTo>
                      <a:pt x="18" y="59"/>
                    </a:lnTo>
                    <a:lnTo>
                      <a:pt x="22" y="43"/>
                    </a:lnTo>
                    <a:lnTo>
                      <a:pt x="22" y="32"/>
                    </a:lnTo>
                    <a:lnTo>
                      <a:pt x="18" y="14"/>
                    </a:lnTo>
                    <a:lnTo>
                      <a:pt x="11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2" name="Freeform 110"/>
              <p:cNvSpPr>
                <a:spLocks/>
              </p:cNvSpPr>
              <p:nvPr/>
            </p:nvSpPr>
            <p:spPr bwMode="auto">
              <a:xfrm>
                <a:off x="523" y="2253"/>
                <a:ext cx="20" cy="59"/>
              </a:xfrm>
              <a:custGeom>
                <a:avLst/>
                <a:gdLst>
                  <a:gd name="T0" fmla="*/ 20 w 20"/>
                  <a:gd name="T1" fmla="*/ 0 h 59"/>
                  <a:gd name="T2" fmla="*/ 9 w 20"/>
                  <a:gd name="T3" fmla="*/ 3 h 59"/>
                  <a:gd name="T4" fmla="*/ 2 w 20"/>
                  <a:gd name="T5" fmla="*/ 14 h 59"/>
                  <a:gd name="T6" fmla="*/ 0 w 20"/>
                  <a:gd name="T7" fmla="*/ 32 h 59"/>
                  <a:gd name="T8" fmla="*/ 0 w 20"/>
                  <a:gd name="T9" fmla="*/ 43 h 59"/>
                  <a:gd name="T10" fmla="*/ 2 w 20"/>
                  <a:gd name="T11" fmla="*/ 59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9"/>
                  <a:gd name="T20" fmla="*/ 20 w 2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9">
                    <a:moveTo>
                      <a:pt x="20" y="0"/>
                    </a:moveTo>
                    <a:lnTo>
                      <a:pt x="9" y="3"/>
                    </a:lnTo>
                    <a:lnTo>
                      <a:pt x="2" y="14"/>
                    </a:lnTo>
                    <a:lnTo>
                      <a:pt x="0" y="32"/>
                    </a:lnTo>
                    <a:lnTo>
                      <a:pt x="0" y="43"/>
                    </a:lnTo>
                    <a:lnTo>
                      <a:pt x="2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3" name="Freeform 111"/>
              <p:cNvSpPr>
                <a:spLocks/>
              </p:cNvSpPr>
              <p:nvPr/>
            </p:nvSpPr>
            <p:spPr bwMode="auto">
              <a:xfrm>
                <a:off x="597" y="2319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7 h 7"/>
                  <a:gd name="T4" fmla="*/ 7 w 7"/>
                  <a:gd name="T5" fmla="*/ 4 h 7"/>
                  <a:gd name="T6" fmla="*/ 3 w 7"/>
                  <a:gd name="T7" fmla="*/ 0 h 7"/>
                  <a:gd name="T8" fmla="*/ 0 w 7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4"/>
                    </a:moveTo>
                    <a:lnTo>
                      <a:pt x="3" y="7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4" name="Freeform 112"/>
              <p:cNvSpPr>
                <a:spLocks/>
              </p:cNvSpPr>
              <p:nvPr/>
            </p:nvSpPr>
            <p:spPr bwMode="auto">
              <a:xfrm>
                <a:off x="625" y="2253"/>
                <a:ext cx="45" cy="73"/>
              </a:xfrm>
              <a:custGeom>
                <a:avLst/>
                <a:gdLst>
                  <a:gd name="T0" fmla="*/ 4 w 45"/>
                  <a:gd name="T1" fmla="*/ 50 h 73"/>
                  <a:gd name="T2" fmla="*/ 8 w 45"/>
                  <a:gd name="T3" fmla="*/ 39 h 73"/>
                  <a:gd name="T4" fmla="*/ 15 w 45"/>
                  <a:gd name="T5" fmla="*/ 32 h 73"/>
                  <a:gd name="T6" fmla="*/ 26 w 45"/>
                  <a:gd name="T7" fmla="*/ 27 h 73"/>
                  <a:gd name="T8" fmla="*/ 27 w 45"/>
                  <a:gd name="T9" fmla="*/ 27 h 73"/>
                  <a:gd name="T10" fmla="*/ 35 w 45"/>
                  <a:gd name="T11" fmla="*/ 32 h 73"/>
                  <a:gd name="T12" fmla="*/ 42 w 45"/>
                  <a:gd name="T13" fmla="*/ 39 h 73"/>
                  <a:gd name="T14" fmla="*/ 45 w 45"/>
                  <a:gd name="T15" fmla="*/ 50 h 73"/>
                  <a:gd name="T16" fmla="*/ 45 w 45"/>
                  <a:gd name="T17" fmla="*/ 54 h 73"/>
                  <a:gd name="T18" fmla="*/ 42 w 45"/>
                  <a:gd name="T19" fmla="*/ 63 h 73"/>
                  <a:gd name="T20" fmla="*/ 35 w 45"/>
                  <a:gd name="T21" fmla="*/ 70 h 73"/>
                  <a:gd name="T22" fmla="*/ 27 w 45"/>
                  <a:gd name="T23" fmla="*/ 73 h 73"/>
                  <a:gd name="T24" fmla="*/ 22 w 45"/>
                  <a:gd name="T25" fmla="*/ 73 h 73"/>
                  <a:gd name="T26" fmla="*/ 15 w 45"/>
                  <a:gd name="T27" fmla="*/ 70 h 73"/>
                  <a:gd name="T28" fmla="*/ 8 w 45"/>
                  <a:gd name="T29" fmla="*/ 63 h 73"/>
                  <a:gd name="T30" fmla="*/ 4 w 45"/>
                  <a:gd name="T31" fmla="*/ 54 h 73"/>
                  <a:gd name="T32" fmla="*/ 4 w 45"/>
                  <a:gd name="T33" fmla="*/ 32 h 73"/>
                  <a:gd name="T34" fmla="*/ 8 w 45"/>
                  <a:gd name="T35" fmla="*/ 16 h 73"/>
                  <a:gd name="T36" fmla="*/ 11 w 45"/>
                  <a:gd name="T37" fmla="*/ 10 h 73"/>
                  <a:gd name="T38" fmla="*/ 18 w 45"/>
                  <a:gd name="T39" fmla="*/ 3 h 73"/>
                  <a:gd name="T40" fmla="*/ 26 w 45"/>
                  <a:gd name="T41" fmla="*/ 0 h 73"/>
                  <a:gd name="T42" fmla="*/ 15 w 45"/>
                  <a:gd name="T43" fmla="*/ 3 h 73"/>
                  <a:gd name="T44" fmla="*/ 8 w 45"/>
                  <a:gd name="T45" fmla="*/ 10 h 73"/>
                  <a:gd name="T46" fmla="*/ 4 w 45"/>
                  <a:gd name="T47" fmla="*/ 16 h 73"/>
                  <a:gd name="T48" fmla="*/ 0 w 45"/>
                  <a:gd name="T49" fmla="*/ 32 h 73"/>
                  <a:gd name="T50" fmla="*/ 0 w 45"/>
                  <a:gd name="T51" fmla="*/ 54 h 73"/>
                  <a:gd name="T52" fmla="*/ 4 w 45"/>
                  <a:gd name="T53" fmla="*/ 63 h 73"/>
                  <a:gd name="T54" fmla="*/ 11 w 45"/>
                  <a:gd name="T55" fmla="*/ 70 h 73"/>
                  <a:gd name="T56" fmla="*/ 22 w 45"/>
                  <a:gd name="T57" fmla="*/ 73 h 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5"/>
                  <a:gd name="T88" fmla="*/ 0 h 73"/>
                  <a:gd name="T89" fmla="*/ 45 w 45"/>
                  <a:gd name="T90" fmla="*/ 73 h 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5" h="73">
                    <a:moveTo>
                      <a:pt x="4" y="50"/>
                    </a:moveTo>
                    <a:lnTo>
                      <a:pt x="8" y="39"/>
                    </a:lnTo>
                    <a:lnTo>
                      <a:pt x="15" y="32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35" y="32"/>
                    </a:lnTo>
                    <a:lnTo>
                      <a:pt x="42" y="39"/>
                    </a:lnTo>
                    <a:lnTo>
                      <a:pt x="45" y="50"/>
                    </a:lnTo>
                    <a:lnTo>
                      <a:pt x="45" y="54"/>
                    </a:lnTo>
                    <a:lnTo>
                      <a:pt x="42" y="63"/>
                    </a:lnTo>
                    <a:lnTo>
                      <a:pt x="35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5" y="70"/>
                    </a:lnTo>
                    <a:lnTo>
                      <a:pt x="8" y="63"/>
                    </a:lnTo>
                    <a:lnTo>
                      <a:pt x="4" y="54"/>
                    </a:lnTo>
                    <a:lnTo>
                      <a:pt x="4" y="32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8" y="3"/>
                    </a:lnTo>
                    <a:lnTo>
                      <a:pt x="26" y="0"/>
                    </a:lnTo>
                    <a:lnTo>
                      <a:pt x="15" y="3"/>
                    </a:lnTo>
                    <a:lnTo>
                      <a:pt x="8" y="10"/>
                    </a:lnTo>
                    <a:lnTo>
                      <a:pt x="4" y="16"/>
                    </a:lnTo>
                    <a:lnTo>
                      <a:pt x="0" y="32"/>
                    </a:lnTo>
                    <a:lnTo>
                      <a:pt x="0" y="54"/>
                    </a:lnTo>
                    <a:lnTo>
                      <a:pt x="4" y="63"/>
                    </a:lnTo>
                    <a:lnTo>
                      <a:pt x="11" y="70"/>
                    </a:lnTo>
                    <a:lnTo>
                      <a:pt x="22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5" name="Freeform 113"/>
              <p:cNvSpPr>
                <a:spLocks/>
              </p:cNvSpPr>
              <p:nvPr/>
            </p:nvSpPr>
            <p:spPr bwMode="auto">
              <a:xfrm>
                <a:off x="652" y="2280"/>
                <a:ext cx="22" cy="46"/>
              </a:xfrm>
              <a:custGeom>
                <a:avLst/>
                <a:gdLst>
                  <a:gd name="T0" fmla="*/ 0 w 22"/>
                  <a:gd name="T1" fmla="*/ 46 h 46"/>
                  <a:gd name="T2" fmla="*/ 11 w 22"/>
                  <a:gd name="T3" fmla="*/ 43 h 46"/>
                  <a:gd name="T4" fmla="*/ 18 w 22"/>
                  <a:gd name="T5" fmla="*/ 36 h 46"/>
                  <a:gd name="T6" fmla="*/ 22 w 22"/>
                  <a:gd name="T7" fmla="*/ 27 h 46"/>
                  <a:gd name="T8" fmla="*/ 22 w 22"/>
                  <a:gd name="T9" fmla="*/ 23 h 46"/>
                  <a:gd name="T10" fmla="*/ 18 w 22"/>
                  <a:gd name="T11" fmla="*/ 12 h 46"/>
                  <a:gd name="T12" fmla="*/ 11 w 22"/>
                  <a:gd name="T13" fmla="*/ 5 h 46"/>
                  <a:gd name="T14" fmla="*/ 0 w 22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46"/>
                  <a:gd name="T26" fmla="*/ 22 w 22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46">
                    <a:moveTo>
                      <a:pt x="0" y="46"/>
                    </a:moveTo>
                    <a:lnTo>
                      <a:pt x="11" y="43"/>
                    </a:lnTo>
                    <a:lnTo>
                      <a:pt x="18" y="36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18" y="12"/>
                    </a:lnTo>
                    <a:lnTo>
                      <a:pt x="11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6" name="Freeform 114"/>
              <p:cNvSpPr>
                <a:spLocks/>
              </p:cNvSpPr>
              <p:nvPr/>
            </p:nvSpPr>
            <p:spPr bwMode="auto">
              <a:xfrm>
                <a:off x="651" y="2253"/>
                <a:ext cx="19" cy="16"/>
              </a:xfrm>
              <a:custGeom>
                <a:avLst/>
                <a:gdLst>
                  <a:gd name="T0" fmla="*/ 16 w 19"/>
                  <a:gd name="T1" fmla="*/ 10 h 16"/>
                  <a:gd name="T2" fmla="*/ 12 w 19"/>
                  <a:gd name="T3" fmla="*/ 14 h 16"/>
                  <a:gd name="T4" fmla="*/ 16 w 19"/>
                  <a:gd name="T5" fmla="*/ 16 h 16"/>
                  <a:gd name="T6" fmla="*/ 19 w 19"/>
                  <a:gd name="T7" fmla="*/ 14 h 16"/>
                  <a:gd name="T8" fmla="*/ 19 w 19"/>
                  <a:gd name="T9" fmla="*/ 10 h 16"/>
                  <a:gd name="T10" fmla="*/ 16 w 19"/>
                  <a:gd name="T11" fmla="*/ 3 h 16"/>
                  <a:gd name="T12" fmla="*/ 9 w 19"/>
                  <a:gd name="T13" fmla="*/ 0 h 16"/>
                  <a:gd name="T14" fmla="*/ 0 w 19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6"/>
                  <a:gd name="T26" fmla="*/ 19 w 1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6">
                    <a:moveTo>
                      <a:pt x="16" y="10"/>
                    </a:moveTo>
                    <a:lnTo>
                      <a:pt x="12" y="14"/>
                    </a:lnTo>
                    <a:lnTo>
                      <a:pt x="16" y="16"/>
                    </a:lnTo>
                    <a:lnTo>
                      <a:pt x="19" y="14"/>
                    </a:lnTo>
                    <a:lnTo>
                      <a:pt x="19" y="10"/>
                    </a:lnTo>
                    <a:lnTo>
                      <a:pt x="16" y="3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7" name="Line 115"/>
              <p:cNvSpPr>
                <a:spLocks noChangeShapeType="1"/>
              </p:cNvSpPr>
              <p:nvPr/>
            </p:nvSpPr>
            <p:spPr bwMode="auto">
              <a:xfrm>
                <a:off x="773" y="222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8" name="Line 116"/>
              <p:cNvSpPr>
                <a:spLocks noChangeShapeType="1"/>
              </p:cNvSpPr>
              <p:nvPr/>
            </p:nvSpPr>
            <p:spPr bwMode="auto">
              <a:xfrm>
                <a:off x="773" y="216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9" name="Line 117"/>
              <p:cNvSpPr>
                <a:spLocks noChangeShapeType="1"/>
              </p:cNvSpPr>
              <p:nvPr/>
            </p:nvSpPr>
            <p:spPr bwMode="auto">
              <a:xfrm>
                <a:off x="773" y="209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0" name="Line 118"/>
              <p:cNvSpPr>
                <a:spLocks noChangeShapeType="1"/>
              </p:cNvSpPr>
              <p:nvPr/>
            </p:nvSpPr>
            <p:spPr bwMode="auto">
              <a:xfrm>
                <a:off x="773" y="203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1" name="Line 119"/>
              <p:cNvSpPr>
                <a:spLocks noChangeShapeType="1"/>
              </p:cNvSpPr>
              <p:nvPr/>
            </p:nvSpPr>
            <p:spPr bwMode="auto">
              <a:xfrm>
                <a:off x="773" y="1970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2" name="Freeform 120"/>
              <p:cNvSpPr>
                <a:spLocks/>
              </p:cNvSpPr>
              <p:nvPr/>
            </p:nvSpPr>
            <p:spPr bwMode="auto">
              <a:xfrm>
                <a:off x="525" y="1934"/>
                <a:ext cx="43" cy="74"/>
              </a:xfrm>
              <a:custGeom>
                <a:avLst/>
                <a:gdLst>
                  <a:gd name="T0" fmla="*/ 0 w 43"/>
                  <a:gd name="T1" fmla="*/ 61 h 74"/>
                  <a:gd name="T2" fmla="*/ 7 w 43"/>
                  <a:gd name="T3" fmla="*/ 72 h 74"/>
                  <a:gd name="T4" fmla="*/ 18 w 43"/>
                  <a:gd name="T5" fmla="*/ 74 h 74"/>
                  <a:gd name="T6" fmla="*/ 11 w 43"/>
                  <a:gd name="T7" fmla="*/ 72 h 74"/>
                  <a:gd name="T8" fmla="*/ 7 w 43"/>
                  <a:gd name="T9" fmla="*/ 69 h 74"/>
                  <a:gd name="T10" fmla="*/ 3 w 43"/>
                  <a:gd name="T11" fmla="*/ 61 h 74"/>
                  <a:gd name="T12" fmla="*/ 0 w 43"/>
                  <a:gd name="T13" fmla="*/ 42 h 74"/>
                  <a:gd name="T14" fmla="*/ 0 w 43"/>
                  <a:gd name="T15" fmla="*/ 31 h 74"/>
                  <a:gd name="T16" fmla="*/ 3 w 43"/>
                  <a:gd name="T17" fmla="*/ 15 h 74"/>
                  <a:gd name="T18" fmla="*/ 7 w 43"/>
                  <a:gd name="T19" fmla="*/ 8 h 74"/>
                  <a:gd name="T20" fmla="*/ 11 w 43"/>
                  <a:gd name="T21" fmla="*/ 4 h 74"/>
                  <a:gd name="T22" fmla="*/ 18 w 43"/>
                  <a:gd name="T23" fmla="*/ 0 h 74"/>
                  <a:gd name="T24" fmla="*/ 25 w 43"/>
                  <a:gd name="T25" fmla="*/ 0 h 74"/>
                  <a:gd name="T26" fmla="*/ 32 w 43"/>
                  <a:gd name="T27" fmla="*/ 4 h 74"/>
                  <a:gd name="T28" fmla="*/ 36 w 43"/>
                  <a:gd name="T29" fmla="*/ 8 h 74"/>
                  <a:gd name="T30" fmla="*/ 41 w 43"/>
                  <a:gd name="T31" fmla="*/ 15 h 74"/>
                  <a:gd name="T32" fmla="*/ 43 w 43"/>
                  <a:gd name="T33" fmla="*/ 31 h 74"/>
                  <a:gd name="T34" fmla="*/ 43 w 43"/>
                  <a:gd name="T35" fmla="*/ 42 h 74"/>
                  <a:gd name="T36" fmla="*/ 41 w 43"/>
                  <a:gd name="T37" fmla="*/ 61 h 74"/>
                  <a:gd name="T38" fmla="*/ 36 w 43"/>
                  <a:gd name="T39" fmla="*/ 69 h 74"/>
                  <a:gd name="T40" fmla="*/ 32 w 43"/>
                  <a:gd name="T41" fmla="*/ 72 h 74"/>
                  <a:gd name="T42" fmla="*/ 25 w 43"/>
                  <a:gd name="T43" fmla="*/ 74 h 74"/>
                  <a:gd name="T44" fmla="*/ 18 w 43"/>
                  <a:gd name="T45" fmla="*/ 74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74"/>
                  <a:gd name="T71" fmla="*/ 43 w 43"/>
                  <a:gd name="T72" fmla="*/ 74 h 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74">
                    <a:moveTo>
                      <a:pt x="0" y="61"/>
                    </a:moveTo>
                    <a:lnTo>
                      <a:pt x="7" y="72"/>
                    </a:lnTo>
                    <a:lnTo>
                      <a:pt x="18" y="74"/>
                    </a:lnTo>
                    <a:lnTo>
                      <a:pt x="11" y="72"/>
                    </a:lnTo>
                    <a:lnTo>
                      <a:pt x="7" y="69"/>
                    </a:lnTo>
                    <a:lnTo>
                      <a:pt x="3" y="61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3" y="15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41" y="15"/>
                    </a:lnTo>
                    <a:lnTo>
                      <a:pt x="43" y="31"/>
                    </a:lnTo>
                    <a:lnTo>
                      <a:pt x="43" y="42"/>
                    </a:lnTo>
                    <a:lnTo>
                      <a:pt x="41" y="61"/>
                    </a:lnTo>
                    <a:lnTo>
                      <a:pt x="36" y="69"/>
                    </a:lnTo>
                    <a:lnTo>
                      <a:pt x="32" y="72"/>
                    </a:lnTo>
                    <a:lnTo>
                      <a:pt x="25" y="74"/>
                    </a:lnTo>
                    <a:lnTo>
                      <a:pt x="18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3" name="Freeform 121"/>
              <p:cNvSpPr>
                <a:spLocks/>
              </p:cNvSpPr>
              <p:nvPr/>
            </p:nvSpPr>
            <p:spPr bwMode="auto">
              <a:xfrm>
                <a:off x="550" y="1934"/>
                <a:ext cx="22" cy="74"/>
              </a:xfrm>
              <a:custGeom>
                <a:avLst/>
                <a:gdLst>
                  <a:gd name="T0" fmla="*/ 0 w 22"/>
                  <a:gd name="T1" fmla="*/ 74 h 74"/>
                  <a:gd name="T2" fmla="*/ 11 w 22"/>
                  <a:gd name="T3" fmla="*/ 72 h 74"/>
                  <a:gd name="T4" fmla="*/ 18 w 22"/>
                  <a:gd name="T5" fmla="*/ 61 h 74"/>
                  <a:gd name="T6" fmla="*/ 22 w 22"/>
                  <a:gd name="T7" fmla="*/ 42 h 74"/>
                  <a:gd name="T8" fmla="*/ 22 w 22"/>
                  <a:gd name="T9" fmla="*/ 31 h 74"/>
                  <a:gd name="T10" fmla="*/ 18 w 22"/>
                  <a:gd name="T11" fmla="*/ 15 h 74"/>
                  <a:gd name="T12" fmla="*/ 11 w 22"/>
                  <a:gd name="T13" fmla="*/ 4 h 74"/>
                  <a:gd name="T14" fmla="*/ 0 w 22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4"/>
                  <a:gd name="T26" fmla="*/ 22 w 22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4">
                    <a:moveTo>
                      <a:pt x="0" y="74"/>
                    </a:moveTo>
                    <a:lnTo>
                      <a:pt x="11" y="72"/>
                    </a:lnTo>
                    <a:lnTo>
                      <a:pt x="18" y="61"/>
                    </a:lnTo>
                    <a:lnTo>
                      <a:pt x="22" y="42"/>
                    </a:lnTo>
                    <a:lnTo>
                      <a:pt x="22" y="31"/>
                    </a:lnTo>
                    <a:lnTo>
                      <a:pt x="18" y="15"/>
                    </a:lnTo>
                    <a:lnTo>
                      <a:pt x="11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4" name="Freeform 122"/>
              <p:cNvSpPr>
                <a:spLocks/>
              </p:cNvSpPr>
              <p:nvPr/>
            </p:nvSpPr>
            <p:spPr bwMode="auto">
              <a:xfrm>
                <a:off x="523" y="1934"/>
                <a:ext cx="20" cy="61"/>
              </a:xfrm>
              <a:custGeom>
                <a:avLst/>
                <a:gdLst>
                  <a:gd name="T0" fmla="*/ 20 w 20"/>
                  <a:gd name="T1" fmla="*/ 0 h 61"/>
                  <a:gd name="T2" fmla="*/ 9 w 20"/>
                  <a:gd name="T3" fmla="*/ 4 h 61"/>
                  <a:gd name="T4" fmla="*/ 2 w 20"/>
                  <a:gd name="T5" fmla="*/ 15 h 61"/>
                  <a:gd name="T6" fmla="*/ 0 w 20"/>
                  <a:gd name="T7" fmla="*/ 31 h 61"/>
                  <a:gd name="T8" fmla="*/ 0 w 20"/>
                  <a:gd name="T9" fmla="*/ 42 h 61"/>
                  <a:gd name="T10" fmla="*/ 2 w 20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1"/>
                  <a:gd name="T20" fmla="*/ 20 w 20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1">
                    <a:moveTo>
                      <a:pt x="20" y="0"/>
                    </a:moveTo>
                    <a:lnTo>
                      <a:pt x="9" y="4"/>
                    </a:lnTo>
                    <a:lnTo>
                      <a:pt x="2" y="15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2" y="6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5" name="Freeform 123"/>
              <p:cNvSpPr>
                <a:spLocks/>
              </p:cNvSpPr>
              <p:nvPr/>
            </p:nvSpPr>
            <p:spPr bwMode="auto">
              <a:xfrm>
                <a:off x="597" y="2003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3 w 7"/>
                  <a:gd name="T3" fmla="*/ 5 h 5"/>
                  <a:gd name="T4" fmla="*/ 7 w 7"/>
                  <a:gd name="T5" fmla="*/ 3 h 5"/>
                  <a:gd name="T6" fmla="*/ 3 w 7"/>
                  <a:gd name="T7" fmla="*/ 0 h 5"/>
                  <a:gd name="T8" fmla="*/ 0 w 7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0" y="3"/>
                    </a:moveTo>
                    <a:lnTo>
                      <a:pt x="3" y="5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6" name="Freeform 124"/>
              <p:cNvSpPr>
                <a:spLocks/>
              </p:cNvSpPr>
              <p:nvPr/>
            </p:nvSpPr>
            <p:spPr bwMode="auto">
              <a:xfrm>
                <a:off x="625" y="1965"/>
                <a:ext cx="18" cy="43"/>
              </a:xfrm>
              <a:custGeom>
                <a:avLst/>
                <a:gdLst>
                  <a:gd name="T0" fmla="*/ 0 w 18"/>
                  <a:gd name="T1" fmla="*/ 30 h 43"/>
                  <a:gd name="T2" fmla="*/ 4 w 18"/>
                  <a:gd name="T3" fmla="*/ 38 h 43"/>
                  <a:gd name="T4" fmla="*/ 8 w 18"/>
                  <a:gd name="T5" fmla="*/ 41 h 43"/>
                  <a:gd name="T6" fmla="*/ 18 w 18"/>
                  <a:gd name="T7" fmla="*/ 43 h 43"/>
                  <a:gd name="T8" fmla="*/ 11 w 18"/>
                  <a:gd name="T9" fmla="*/ 41 h 43"/>
                  <a:gd name="T10" fmla="*/ 8 w 18"/>
                  <a:gd name="T11" fmla="*/ 38 h 43"/>
                  <a:gd name="T12" fmla="*/ 4 w 18"/>
                  <a:gd name="T13" fmla="*/ 30 h 43"/>
                  <a:gd name="T14" fmla="*/ 4 w 18"/>
                  <a:gd name="T15" fmla="*/ 14 h 43"/>
                  <a:gd name="T16" fmla="*/ 8 w 18"/>
                  <a:gd name="T17" fmla="*/ 7 h 43"/>
                  <a:gd name="T18" fmla="*/ 11 w 18"/>
                  <a:gd name="T19" fmla="*/ 3 h 43"/>
                  <a:gd name="T20" fmla="*/ 18 w 18"/>
                  <a:gd name="T21" fmla="*/ 0 h 43"/>
                  <a:gd name="T22" fmla="*/ 8 w 18"/>
                  <a:gd name="T23" fmla="*/ 3 h 43"/>
                  <a:gd name="T24" fmla="*/ 4 w 18"/>
                  <a:gd name="T25" fmla="*/ 7 h 43"/>
                  <a:gd name="T26" fmla="*/ 0 w 18"/>
                  <a:gd name="T27" fmla="*/ 14 h 43"/>
                  <a:gd name="T28" fmla="*/ 0 w 18"/>
                  <a:gd name="T29" fmla="*/ 3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43"/>
                  <a:gd name="T47" fmla="*/ 18 w 18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43">
                    <a:moveTo>
                      <a:pt x="0" y="30"/>
                    </a:moveTo>
                    <a:lnTo>
                      <a:pt x="4" y="38"/>
                    </a:lnTo>
                    <a:lnTo>
                      <a:pt x="8" y="41"/>
                    </a:lnTo>
                    <a:lnTo>
                      <a:pt x="18" y="43"/>
                    </a:lnTo>
                    <a:lnTo>
                      <a:pt x="11" y="41"/>
                    </a:lnTo>
                    <a:lnTo>
                      <a:pt x="8" y="38"/>
                    </a:lnTo>
                    <a:lnTo>
                      <a:pt x="4" y="30"/>
                    </a:lnTo>
                    <a:lnTo>
                      <a:pt x="4" y="14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4"/>
                    </a:lnTo>
                    <a:lnTo>
                      <a:pt x="0" y="3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7" name="Freeform 125"/>
              <p:cNvSpPr>
                <a:spLocks/>
              </p:cNvSpPr>
              <p:nvPr/>
            </p:nvSpPr>
            <p:spPr bwMode="auto">
              <a:xfrm>
                <a:off x="643" y="1965"/>
                <a:ext cx="31" cy="43"/>
              </a:xfrm>
              <a:custGeom>
                <a:avLst/>
                <a:gdLst>
                  <a:gd name="T0" fmla="*/ 0 w 31"/>
                  <a:gd name="T1" fmla="*/ 43 h 43"/>
                  <a:gd name="T2" fmla="*/ 13 w 31"/>
                  <a:gd name="T3" fmla="*/ 43 h 43"/>
                  <a:gd name="T4" fmla="*/ 20 w 31"/>
                  <a:gd name="T5" fmla="*/ 41 h 43"/>
                  <a:gd name="T6" fmla="*/ 24 w 31"/>
                  <a:gd name="T7" fmla="*/ 38 h 43"/>
                  <a:gd name="T8" fmla="*/ 27 w 31"/>
                  <a:gd name="T9" fmla="*/ 30 h 43"/>
                  <a:gd name="T10" fmla="*/ 27 w 31"/>
                  <a:gd name="T11" fmla="*/ 14 h 43"/>
                  <a:gd name="T12" fmla="*/ 24 w 31"/>
                  <a:gd name="T13" fmla="*/ 7 h 43"/>
                  <a:gd name="T14" fmla="*/ 20 w 31"/>
                  <a:gd name="T15" fmla="*/ 3 h 43"/>
                  <a:gd name="T16" fmla="*/ 13 w 31"/>
                  <a:gd name="T17" fmla="*/ 0 h 43"/>
                  <a:gd name="T18" fmla="*/ 24 w 31"/>
                  <a:gd name="T19" fmla="*/ 3 h 43"/>
                  <a:gd name="T20" fmla="*/ 27 w 31"/>
                  <a:gd name="T21" fmla="*/ 7 h 43"/>
                  <a:gd name="T22" fmla="*/ 31 w 31"/>
                  <a:gd name="T23" fmla="*/ 14 h 43"/>
                  <a:gd name="T24" fmla="*/ 31 w 31"/>
                  <a:gd name="T25" fmla="*/ 30 h 43"/>
                  <a:gd name="T26" fmla="*/ 27 w 31"/>
                  <a:gd name="T27" fmla="*/ 38 h 43"/>
                  <a:gd name="T28" fmla="*/ 24 w 31"/>
                  <a:gd name="T29" fmla="*/ 41 h 43"/>
                  <a:gd name="T30" fmla="*/ 13 w 31"/>
                  <a:gd name="T31" fmla="*/ 43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"/>
                  <a:gd name="T49" fmla="*/ 0 h 43"/>
                  <a:gd name="T50" fmla="*/ 31 w 31"/>
                  <a:gd name="T51" fmla="*/ 43 h 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" h="43">
                    <a:moveTo>
                      <a:pt x="0" y="43"/>
                    </a:moveTo>
                    <a:lnTo>
                      <a:pt x="13" y="43"/>
                    </a:lnTo>
                    <a:lnTo>
                      <a:pt x="20" y="41"/>
                    </a:lnTo>
                    <a:lnTo>
                      <a:pt x="24" y="38"/>
                    </a:lnTo>
                    <a:lnTo>
                      <a:pt x="27" y="30"/>
                    </a:lnTo>
                    <a:lnTo>
                      <a:pt x="27" y="14"/>
                    </a:lnTo>
                    <a:lnTo>
                      <a:pt x="24" y="7"/>
                    </a:lnTo>
                    <a:lnTo>
                      <a:pt x="20" y="3"/>
                    </a:lnTo>
                    <a:lnTo>
                      <a:pt x="13" y="0"/>
                    </a:lnTo>
                    <a:lnTo>
                      <a:pt x="24" y="3"/>
                    </a:lnTo>
                    <a:lnTo>
                      <a:pt x="27" y="7"/>
                    </a:lnTo>
                    <a:lnTo>
                      <a:pt x="31" y="14"/>
                    </a:lnTo>
                    <a:lnTo>
                      <a:pt x="31" y="30"/>
                    </a:lnTo>
                    <a:lnTo>
                      <a:pt x="27" y="38"/>
                    </a:lnTo>
                    <a:lnTo>
                      <a:pt x="24" y="41"/>
                    </a:lnTo>
                    <a:lnTo>
                      <a:pt x="13" y="4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8" name="Freeform 126"/>
              <p:cNvSpPr>
                <a:spLocks/>
              </p:cNvSpPr>
              <p:nvPr/>
            </p:nvSpPr>
            <p:spPr bwMode="auto">
              <a:xfrm>
                <a:off x="633" y="1934"/>
                <a:ext cx="37" cy="31"/>
              </a:xfrm>
              <a:custGeom>
                <a:avLst/>
                <a:gdLst>
                  <a:gd name="T0" fmla="*/ 23 w 37"/>
                  <a:gd name="T1" fmla="*/ 31 h 31"/>
                  <a:gd name="T2" fmla="*/ 34 w 37"/>
                  <a:gd name="T3" fmla="*/ 29 h 31"/>
                  <a:gd name="T4" fmla="*/ 37 w 37"/>
                  <a:gd name="T5" fmla="*/ 22 h 31"/>
                  <a:gd name="T6" fmla="*/ 37 w 37"/>
                  <a:gd name="T7" fmla="*/ 11 h 31"/>
                  <a:gd name="T8" fmla="*/ 34 w 37"/>
                  <a:gd name="T9" fmla="*/ 4 h 31"/>
                  <a:gd name="T10" fmla="*/ 23 w 37"/>
                  <a:gd name="T11" fmla="*/ 0 h 31"/>
                  <a:gd name="T12" fmla="*/ 30 w 37"/>
                  <a:gd name="T13" fmla="*/ 4 h 31"/>
                  <a:gd name="T14" fmla="*/ 34 w 37"/>
                  <a:gd name="T15" fmla="*/ 11 h 31"/>
                  <a:gd name="T16" fmla="*/ 34 w 37"/>
                  <a:gd name="T17" fmla="*/ 22 h 31"/>
                  <a:gd name="T18" fmla="*/ 30 w 37"/>
                  <a:gd name="T19" fmla="*/ 29 h 31"/>
                  <a:gd name="T20" fmla="*/ 23 w 37"/>
                  <a:gd name="T21" fmla="*/ 31 h 31"/>
                  <a:gd name="T22" fmla="*/ 10 w 37"/>
                  <a:gd name="T23" fmla="*/ 31 h 31"/>
                  <a:gd name="T24" fmla="*/ 3 w 37"/>
                  <a:gd name="T25" fmla="*/ 29 h 31"/>
                  <a:gd name="T26" fmla="*/ 0 w 37"/>
                  <a:gd name="T27" fmla="*/ 22 h 31"/>
                  <a:gd name="T28" fmla="*/ 0 w 37"/>
                  <a:gd name="T29" fmla="*/ 11 h 31"/>
                  <a:gd name="T30" fmla="*/ 3 w 37"/>
                  <a:gd name="T31" fmla="*/ 4 h 31"/>
                  <a:gd name="T32" fmla="*/ 10 w 37"/>
                  <a:gd name="T33" fmla="*/ 0 h 31"/>
                  <a:gd name="T34" fmla="*/ 23 w 37"/>
                  <a:gd name="T35" fmla="*/ 0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31"/>
                  <a:gd name="T56" fmla="*/ 37 w 37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31">
                    <a:moveTo>
                      <a:pt x="23" y="31"/>
                    </a:moveTo>
                    <a:lnTo>
                      <a:pt x="34" y="29"/>
                    </a:lnTo>
                    <a:lnTo>
                      <a:pt x="37" y="22"/>
                    </a:lnTo>
                    <a:lnTo>
                      <a:pt x="37" y="11"/>
                    </a:lnTo>
                    <a:lnTo>
                      <a:pt x="34" y="4"/>
                    </a:lnTo>
                    <a:lnTo>
                      <a:pt x="23" y="0"/>
                    </a:lnTo>
                    <a:lnTo>
                      <a:pt x="30" y="4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0" y="29"/>
                    </a:lnTo>
                    <a:lnTo>
                      <a:pt x="23" y="31"/>
                    </a:lnTo>
                    <a:lnTo>
                      <a:pt x="10" y="31"/>
                    </a:lnTo>
                    <a:lnTo>
                      <a:pt x="3" y="29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0" y="0"/>
                    </a:lnTo>
                    <a:lnTo>
                      <a:pt x="2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9" name="Freeform 127"/>
              <p:cNvSpPr>
                <a:spLocks/>
              </p:cNvSpPr>
              <p:nvPr/>
            </p:nvSpPr>
            <p:spPr bwMode="auto">
              <a:xfrm>
                <a:off x="629" y="1934"/>
                <a:ext cx="14" cy="31"/>
              </a:xfrm>
              <a:custGeom>
                <a:avLst/>
                <a:gdLst>
                  <a:gd name="T0" fmla="*/ 14 w 14"/>
                  <a:gd name="T1" fmla="*/ 0 h 31"/>
                  <a:gd name="T2" fmla="*/ 4 w 14"/>
                  <a:gd name="T3" fmla="*/ 4 h 31"/>
                  <a:gd name="T4" fmla="*/ 0 w 14"/>
                  <a:gd name="T5" fmla="*/ 11 h 31"/>
                  <a:gd name="T6" fmla="*/ 0 w 14"/>
                  <a:gd name="T7" fmla="*/ 22 h 31"/>
                  <a:gd name="T8" fmla="*/ 4 w 14"/>
                  <a:gd name="T9" fmla="*/ 29 h 31"/>
                  <a:gd name="T10" fmla="*/ 14 w 14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1"/>
                  <a:gd name="T20" fmla="*/ 14 w 14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1">
                    <a:moveTo>
                      <a:pt x="14" y="0"/>
                    </a:moveTo>
                    <a:lnTo>
                      <a:pt x="4" y="4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4" y="29"/>
                    </a:lnTo>
                    <a:lnTo>
                      <a:pt x="14" y="3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0" name="Line 128"/>
              <p:cNvSpPr>
                <a:spLocks noChangeShapeType="1"/>
              </p:cNvSpPr>
              <p:nvPr/>
            </p:nvSpPr>
            <p:spPr bwMode="auto">
              <a:xfrm>
                <a:off x="773" y="190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1" name="Line 129"/>
              <p:cNvSpPr>
                <a:spLocks noChangeShapeType="1"/>
              </p:cNvSpPr>
              <p:nvPr/>
            </p:nvSpPr>
            <p:spPr bwMode="auto">
              <a:xfrm>
                <a:off x="773" y="184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2" name="Line 130"/>
              <p:cNvSpPr>
                <a:spLocks noChangeShapeType="1"/>
              </p:cNvSpPr>
              <p:nvPr/>
            </p:nvSpPr>
            <p:spPr bwMode="auto">
              <a:xfrm>
                <a:off x="773" y="178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3" name="Line 131"/>
              <p:cNvSpPr>
                <a:spLocks noChangeShapeType="1"/>
              </p:cNvSpPr>
              <p:nvPr/>
            </p:nvSpPr>
            <p:spPr bwMode="auto">
              <a:xfrm>
                <a:off x="773" y="171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4" name="Line 132"/>
              <p:cNvSpPr>
                <a:spLocks noChangeShapeType="1"/>
              </p:cNvSpPr>
              <p:nvPr/>
            </p:nvSpPr>
            <p:spPr bwMode="auto">
              <a:xfrm>
                <a:off x="773" y="1652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5" name="Line 133"/>
              <p:cNvSpPr>
                <a:spLocks noChangeShapeType="1"/>
              </p:cNvSpPr>
              <p:nvPr/>
            </p:nvSpPr>
            <p:spPr bwMode="auto">
              <a:xfrm>
                <a:off x="539" y="1690"/>
                <a:ext cx="3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6" name="Freeform 134"/>
              <p:cNvSpPr>
                <a:spLocks/>
              </p:cNvSpPr>
              <p:nvPr/>
            </p:nvSpPr>
            <p:spPr bwMode="auto">
              <a:xfrm>
                <a:off x="539" y="1616"/>
                <a:ext cx="18" cy="74"/>
              </a:xfrm>
              <a:custGeom>
                <a:avLst/>
                <a:gdLst>
                  <a:gd name="T0" fmla="*/ 18 w 18"/>
                  <a:gd name="T1" fmla="*/ 74 h 74"/>
                  <a:gd name="T2" fmla="*/ 18 w 18"/>
                  <a:gd name="T3" fmla="*/ 0 h 74"/>
                  <a:gd name="T4" fmla="*/ 7 w 18"/>
                  <a:gd name="T5" fmla="*/ 9 h 74"/>
                  <a:gd name="T6" fmla="*/ 0 w 18"/>
                  <a:gd name="T7" fmla="*/ 13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74"/>
                  <a:gd name="T14" fmla="*/ 18 w 1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74">
                    <a:moveTo>
                      <a:pt x="18" y="74"/>
                    </a:moveTo>
                    <a:lnTo>
                      <a:pt x="18" y="0"/>
                    </a:lnTo>
                    <a:lnTo>
                      <a:pt x="7" y="9"/>
                    </a:lnTo>
                    <a:lnTo>
                      <a:pt x="0" y="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7" name="Line 135"/>
              <p:cNvSpPr>
                <a:spLocks noChangeShapeType="1"/>
              </p:cNvSpPr>
              <p:nvPr/>
            </p:nvSpPr>
            <p:spPr bwMode="auto">
              <a:xfrm>
                <a:off x="554" y="1620"/>
                <a:ext cx="1" cy="7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8" name="Freeform 136"/>
              <p:cNvSpPr>
                <a:spLocks/>
              </p:cNvSpPr>
              <p:nvPr/>
            </p:nvSpPr>
            <p:spPr bwMode="auto">
              <a:xfrm>
                <a:off x="597" y="1683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3 w 7"/>
                  <a:gd name="T3" fmla="*/ 7 h 7"/>
                  <a:gd name="T4" fmla="*/ 7 w 7"/>
                  <a:gd name="T5" fmla="*/ 3 h 7"/>
                  <a:gd name="T6" fmla="*/ 3 w 7"/>
                  <a:gd name="T7" fmla="*/ 0 h 7"/>
                  <a:gd name="T8" fmla="*/ 0 w 7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3"/>
                    </a:moveTo>
                    <a:lnTo>
                      <a:pt x="3" y="7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9" name="Freeform 137"/>
              <p:cNvSpPr>
                <a:spLocks/>
              </p:cNvSpPr>
              <p:nvPr/>
            </p:nvSpPr>
            <p:spPr bwMode="auto">
              <a:xfrm>
                <a:off x="629" y="1616"/>
                <a:ext cx="41" cy="74"/>
              </a:xfrm>
              <a:custGeom>
                <a:avLst/>
                <a:gdLst>
                  <a:gd name="T0" fmla="*/ 0 w 41"/>
                  <a:gd name="T1" fmla="*/ 59 h 74"/>
                  <a:gd name="T2" fmla="*/ 7 w 41"/>
                  <a:gd name="T3" fmla="*/ 70 h 74"/>
                  <a:gd name="T4" fmla="*/ 18 w 41"/>
                  <a:gd name="T5" fmla="*/ 74 h 74"/>
                  <a:gd name="T6" fmla="*/ 11 w 41"/>
                  <a:gd name="T7" fmla="*/ 70 h 74"/>
                  <a:gd name="T8" fmla="*/ 7 w 41"/>
                  <a:gd name="T9" fmla="*/ 67 h 74"/>
                  <a:gd name="T10" fmla="*/ 4 w 41"/>
                  <a:gd name="T11" fmla="*/ 59 h 74"/>
                  <a:gd name="T12" fmla="*/ 0 w 41"/>
                  <a:gd name="T13" fmla="*/ 43 h 74"/>
                  <a:gd name="T14" fmla="*/ 0 w 41"/>
                  <a:gd name="T15" fmla="*/ 32 h 74"/>
                  <a:gd name="T16" fmla="*/ 4 w 41"/>
                  <a:gd name="T17" fmla="*/ 13 h 74"/>
                  <a:gd name="T18" fmla="*/ 7 w 41"/>
                  <a:gd name="T19" fmla="*/ 5 h 74"/>
                  <a:gd name="T20" fmla="*/ 11 w 41"/>
                  <a:gd name="T21" fmla="*/ 4 h 74"/>
                  <a:gd name="T22" fmla="*/ 18 w 41"/>
                  <a:gd name="T23" fmla="*/ 0 h 74"/>
                  <a:gd name="T24" fmla="*/ 23 w 41"/>
                  <a:gd name="T25" fmla="*/ 0 h 74"/>
                  <a:gd name="T26" fmla="*/ 31 w 41"/>
                  <a:gd name="T27" fmla="*/ 4 h 74"/>
                  <a:gd name="T28" fmla="*/ 34 w 41"/>
                  <a:gd name="T29" fmla="*/ 5 h 74"/>
                  <a:gd name="T30" fmla="*/ 38 w 41"/>
                  <a:gd name="T31" fmla="*/ 13 h 74"/>
                  <a:gd name="T32" fmla="*/ 41 w 41"/>
                  <a:gd name="T33" fmla="*/ 32 h 74"/>
                  <a:gd name="T34" fmla="*/ 41 w 41"/>
                  <a:gd name="T35" fmla="*/ 43 h 74"/>
                  <a:gd name="T36" fmla="*/ 38 w 41"/>
                  <a:gd name="T37" fmla="*/ 59 h 74"/>
                  <a:gd name="T38" fmla="*/ 34 w 41"/>
                  <a:gd name="T39" fmla="*/ 67 h 74"/>
                  <a:gd name="T40" fmla="*/ 31 w 41"/>
                  <a:gd name="T41" fmla="*/ 70 h 74"/>
                  <a:gd name="T42" fmla="*/ 23 w 41"/>
                  <a:gd name="T43" fmla="*/ 74 h 74"/>
                  <a:gd name="T44" fmla="*/ 18 w 41"/>
                  <a:gd name="T45" fmla="*/ 74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74"/>
                  <a:gd name="T71" fmla="*/ 41 w 41"/>
                  <a:gd name="T72" fmla="*/ 74 h 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74">
                    <a:moveTo>
                      <a:pt x="0" y="59"/>
                    </a:moveTo>
                    <a:lnTo>
                      <a:pt x="7" y="70"/>
                    </a:lnTo>
                    <a:lnTo>
                      <a:pt x="18" y="74"/>
                    </a:lnTo>
                    <a:lnTo>
                      <a:pt x="11" y="70"/>
                    </a:lnTo>
                    <a:lnTo>
                      <a:pt x="7" y="67"/>
                    </a:lnTo>
                    <a:lnTo>
                      <a:pt x="4" y="59"/>
                    </a:lnTo>
                    <a:lnTo>
                      <a:pt x="0" y="43"/>
                    </a:lnTo>
                    <a:lnTo>
                      <a:pt x="0" y="32"/>
                    </a:lnTo>
                    <a:lnTo>
                      <a:pt x="4" y="13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8" y="13"/>
                    </a:lnTo>
                    <a:lnTo>
                      <a:pt x="41" y="32"/>
                    </a:lnTo>
                    <a:lnTo>
                      <a:pt x="41" y="43"/>
                    </a:lnTo>
                    <a:lnTo>
                      <a:pt x="38" y="59"/>
                    </a:lnTo>
                    <a:lnTo>
                      <a:pt x="34" y="67"/>
                    </a:lnTo>
                    <a:lnTo>
                      <a:pt x="31" y="70"/>
                    </a:lnTo>
                    <a:lnTo>
                      <a:pt x="23" y="74"/>
                    </a:lnTo>
                    <a:lnTo>
                      <a:pt x="18" y="7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0" name="Freeform 138"/>
              <p:cNvSpPr>
                <a:spLocks/>
              </p:cNvSpPr>
              <p:nvPr/>
            </p:nvSpPr>
            <p:spPr bwMode="auto">
              <a:xfrm>
                <a:off x="652" y="1616"/>
                <a:ext cx="22" cy="74"/>
              </a:xfrm>
              <a:custGeom>
                <a:avLst/>
                <a:gdLst>
                  <a:gd name="T0" fmla="*/ 0 w 22"/>
                  <a:gd name="T1" fmla="*/ 74 h 74"/>
                  <a:gd name="T2" fmla="*/ 11 w 22"/>
                  <a:gd name="T3" fmla="*/ 70 h 74"/>
                  <a:gd name="T4" fmla="*/ 18 w 22"/>
                  <a:gd name="T5" fmla="*/ 59 h 74"/>
                  <a:gd name="T6" fmla="*/ 22 w 22"/>
                  <a:gd name="T7" fmla="*/ 43 h 74"/>
                  <a:gd name="T8" fmla="*/ 22 w 22"/>
                  <a:gd name="T9" fmla="*/ 32 h 74"/>
                  <a:gd name="T10" fmla="*/ 18 w 22"/>
                  <a:gd name="T11" fmla="*/ 13 h 74"/>
                  <a:gd name="T12" fmla="*/ 11 w 22"/>
                  <a:gd name="T13" fmla="*/ 4 h 74"/>
                  <a:gd name="T14" fmla="*/ 0 w 22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74"/>
                  <a:gd name="T26" fmla="*/ 22 w 22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74">
                    <a:moveTo>
                      <a:pt x="0" y="74"/>
                    </a:moveTo>
                    <a:lnTo>
                      <a:pt x="11" y="70"/>
                    </a:lnTo>
                    <a:lnTo>
                      <a:pt x="18" y="59"/>
                    </a:lnTo>
                    <a:lnTo>
                      <a:pt x="22" y="43"/>
                    </a:lnTo>
                    <a:lnTo>
                      <a:pt x="22" y="32"/>
                    </a:lnTo>
                    <a:lnTo>
                      <a:pt x="18" y="13"/>
                    </a:lnTo>
                    <a:lnTo>
                      <a:pt x="11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1" name="Freeform 139"/>
              <p:cNvSpPr>
                <a:spLocks/>
              </p:cNvSpPr>
              <p:nvPr/>
            </p:nvSpPr>
            <p:spPr bwMode="auto">
              <a:xfrm>
                <a:off x="625" y="1616"/>
                <a:ext cx="22" cy="59"/>
              </a:xfrm>
              <a:custGeom>
                <a:avLst/>
                <a:gdLst>
                  <a:gd name="T0" fmla="*/ 22 w 22"/>
                  <a:gd name="T1" fmla="*/ 0 h 59"/>
                  <a:gd name="T2" fmla="*/ 11 w 22"/>
                  <a:gd name="T3" fmla="*/ 4 h 59"/>
                  <a:gd name="T4" fmla="*/ 4 w 22"/>
                  <a:gd name="T5" fmla="*/ 13 h 59"/>
                  <a:gd name="T6" fmla="*/ 0 w 22"/>
                  <a:gd name="T7" fmla="*/ 32 h 59"/>
                  <a:gd name="T8" fmla="*/ 0 w 22"/>
                  <a:gd name="T9" fmla="*/ 43 h 59"/>
                  <a:gd name="T10" fmla="*/ 4 w 22"/>
                  <a:gd name="T11" fmla="*/ 59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59"/>
                  <a:gd name="T20" fmla="*/ 22 w 22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59">
                    <a:moveTo>
                      <a:pt x="22" y="0"/>
                    </a:moveTo>
                    <a:lnTo>
                      <a:pt x="11" y="4"/>
                    </a:lnTo>
                    <a:lnTo>
                      <a:pt x="4" y="13"/>
                    </a:lnTo>
                    <a:lnTo>
                      <a:pt x="0" y="32"/>
                    </a:lnTo>
                    <a:lnTo>
                      <a:pt x="0" y="43"/>
                    </a:lnTo>
                    <a:lnTo>
                      <a:pt x="4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2" name="Line 140"/>
              <p:cNvSpPr>
                <a:spLocks noChangeShapeType="1"/>
              </p:cNvSpPr>
              <p:nvPr/>
            </p:nvSpPr>
            <p:spPr bwMode="auto">
              <a:xfrm>
                <a:off x="773" y="158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3" name="Line 141"/>
              <p:cNvSpPr>
                <a:spLocks noChangeShapeType="1"/>
              </p:cNvSpPr>
              <p:nvPr/>
            </p:nvSpPr>
            <p:spPr bwMode="auto">
              <a:xfrm>
                <a:off x="773" y="152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4" name="Line 142"/>
              <p:cNvSpPr>
                <a:spLocks noChangeShapeType="1"/>
              </p:cNvSpPr>
              <p:nvPr/>
            </p:nvSpPr>
            <p:spPr bwMode="auto">
              <a:xfrm>
                <a:off x="773" y="146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5" name="Line 143"/>
              <p:cNvSpPr>
                <a:spLocks noChangeShapeType="1"/>
              </p:cNvSpPr>
              <p:nvPr/>
            </p:nvSpPr>
            <p:spPr bwMode="auto">
              <a:xfrm>
                <a:off x="773" y="139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6" name="Line 144"/>
              <p:cNvSpPr>
                <a:spLocks noChangeShapeType="1"/>
              </p:cNvSpPr>
              <p:nvPr/>
            </p:nvSpPr>
            <p:spPr bwMode="auto">
              <a:xfrm>
                <a:off x="773" y="1334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7" name="Line 145"/>
              <p:cNvSpPr>
                <a:spLocks noChangeShapeType="1"/>
              </p:cNvSpPr>
              <p:nvPr/>
            </p:nvSpPr>
            <p:spPr bwMode="auto">
              <a:xfrm>
                <a:off x="539" y="1372"/>
                <a:ext cx="3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8" name="Freeform 146"/>
              <p:cNvSpPr>
                <a:spLocks/>
              </p:cNvSpPr>
              <p:nvPr/>
            </p:nvSpPr>
            <p:spPr bwMode="auto">
              <a:xfrm>
                <a:off x="539" y="1298"/>
                <a:ext cx="18" cy="74"/>
              </a:xfrm>
              <a:custGeom>
                <a:avLst/>
                <a:gdLst>
                  <a:gd name="T0" fmla="*/ 18 w 18"/>
                  <a:gd name="T1" fmla="*/ 74 h 74"/>
                  <a:gd name="T2" fmla="*/ 18 w 18"/>
                  <a:gd name="T3" fmla="*/ 0 h 74"/>
                  <a:gd name="T4" fmla="*/ 7 w 18"/>
                  <a:gd name="T5" fmla="*/ 11 h 74"/>
                  <a:gd name="T6" fmla="*/ 0 w 18"/>
                  <a:gd name="T7" fmla="*/ 1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74"/>
                  <a:gd name="T14" fmla="*/ 18 w 1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74">
                    <a:moveTo>
                      <a:pt x="18" y="74"/>
                    </a:moveTo>
                    <a:lnTo>
                      <a:pt x="18" y="0"/>
                    </a:lnTo>
                    <a:lnTo>
                      <a:pt x="7" y="11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9" name="Line 147"/>
              <p:cNvSpPr>
                <a:spLocks noChangeShapeType="1"/>
              </p:cNvSpPr>
              <p:nvPr/>
            </p:nvSpPr>
            <p:spPr bwMode="auto">
              <a:xfrm>
                <a:off x="554" y="1301"/>
                <a:ext cx="1" cy="7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0" name="Freeform 148"/>
              <p:cNvSpPr>
                <a:spLocks/>
              </p:cNvSpPr>
              <p:nvPr/>
            </p:nvSpPr>
            <p:spPr bwMode="auto">
              <a:xfrm>
                <a:off x="597" y="1364"/>
                <a:ext cx="7" cy="8"/>
              </a:xfrm>
              <a:custGeom>
                <a:avLst/>
                <a:gdLst>
                  <a:gd name="T0" fmla="*/ 0 w 7"/>
                  <a:gd name="T1" fmla="*/ 4 h 8"/>
                  <a:gd name="T2" fmla="*/ 3 w 7"/>
                  <a:gd name="T3" fmla="*/ 8 h 8"/>
                  <a:gd name="T4" fmla="*/ 7 w 7"/>
                  <a:gd name="T5" fmla="*/ 4 h 8"/>
                  <a:gd name="T6" fmla="*/ 3 w 7"/>
                  <a:gd name="T7" fmla="*/ 0 h 8"/>
                  <a:gd name="T8" fmla="*/ 0 w 7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0" y="4"/>
                    </a:moveTo>
                    <a:lnTo>
                      <a:pt x="3" y="8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1" name="Freeform 149"/>
              <p:cNvSpPr>
                <a:spLocks/>
              </p:cNvSpPr>
              <p:nvPr/>
            </p:nvSpPr>
            <p:spPr bwMode="auto">
              <a:xfrm>
                <a:off x="625" y="1361"/>
                <a:ext cx="49" cy="11"/>
              </a:xfrm>
              <a:custGeom>
                <a:avLst/>
                <a:gdLst>
                  <a:gd name="T0" fmla="*/ 0 w 49"/>
                  <a:gd name="T1" fmla="*/ 3 h 11"/>
                  <a:gd name="T2" fmla="*/ 4 w 49"/>
                  <a:gd name="T3" fmla="*/ 0 h 11"/>
                  <a:gd name="T4" fmla="*/ 11 w 49"/>
                  <a:gd name="T5" fmla="*/ 0 h 11"/>
                  <a:gd name="T6" fmla="*/ 27 w 49"/>
                  <a:gd name="T7" fmla="*/ 11 h 11"/>
                  <a:gd name="T8" fmla="*/ 42 w 49"/>
                  <a:gd name="T9" fmla="*/ 11 h 11"/>
                  <a:gd name="T10" fmla="*/ 45 w 49"/>
                  <a:gd name="T11" fmla="*/ 7 h 11"/>
                  <a:gd name="T12" fmla="*/ 49 w 49"/>
                  <a:gd name="T13" fmla="*/ 0 h 11"/>
                  <a:gd name="T14" fmla="*/ 45 w 49"/>
                  <a:gd name="T15" fmla="*/ 3 h 11"/>
                  <a:gd name="T16" fmla="*/ 38 w 49"/>
                  <a:gd name="T17" fmla="*/ 7 h 11"/>
                  <a:gd name="T18" fmla="*/ 27 w 49"/>
                  <a:gd name="T19" fmla="*/ 7 h 11"/>
                  <a:gd name="T20" fmla="*/ 11 w 49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11"/>
                  <a:gd name="T35" fmla="*/ 49 w 49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11">
                    <a:moveTo>
                      <a:pt x="0" y="3"/>
                    </a:moveTo>
                    <a:lnTo>
                      <a:pt x="4" y="0"/>
                    </a:lnTo>
                    <a:lnTo>
                      <a:pt x="11" y="0"/>
                    </a:lnTo>
                    <a:lnTo>
                      <a:pt x="27" y="11"/>
                    </a:lnTo>
                    <a:lnTo>
                      <a:pt x="42" y="11"/>
                    </a:lnTo>
                    <a:lnTo>
                      <a:pt x="45" y="7"/>
                    </a:lnTo>
                    <a:lnTo>
                      <a:pt x="49" y="0"/>
                    </a:lnTo>
                    <a:lnTo>
                      <a:pt x="45" y="3"/>
                    </a:lnTo>
                    <a:lnTo>
                      <a:pt x="38" y="7"/>
                    </a:lnTo>
                    <a:lnTo>
                      <a:pt x="27" y="7"/>
                    </a:lnTo>
                    <a:lnTo>
                      <a:pt x="1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2" name="Freeform 150"/>
              <p:cNvSpPr>
                <a:spLocks/>
              </p:cNvSpPr>
              <p:nvPr/>
            </p:nvSpPr>
            <p:spPr bwMode="auto">
              <a:xfrm>
                <a:off x="625" y="1298"/>
                <a:ext cx="49" cy="74"/>
              </a:xfrm>
              <a:custGeom>
                <a:avLst/>
                <a:gdLst>
                  <a:gd name="T0" fmla="*/ 0 w 49"/>
                  <a:gd name="T1" fmla="*/ 74 h 74"/>
                  <a:gd name="T2" fmla="*/ 0 w 49"/>
                  <a:gd name="T3" fmla="*/ 63 h 74"/>
                  <a:gd name="T4" fmla="*/ 4 w 49"/>
                  <a:gd name="T5" fmla="*/ 52 h 74"/>
                  <a:gd name="T6" fmla="*/ 11 w 49"/>
                  <a:gd name="T7" fmla="*/ 45 h 74"/>
                  <a:gd name="T8" fmla="*/ 18 w 49"/>
                  <a:gd name="T9" fmla="*/ 41 h 74"/>
                  <a:gd name="T10" fmla="*/ 31 w 49"/>
                  <a:gd name="T11" fmla="*/ 34 h 74"/>
                  <a:gd name="T12" fmla="*/ 42 w 49"/>
                  <a:gd name="T13" fmla="*/ 27 h 74"/>
                  <a:gd name="T14" fmla="*/ 45 w 49"/>
                  <a:gd name="T15" fmla="*/ 20 h 74"/>
                  <a:gd name="T16" fmla="*/ 45 w 49"/>
                  <a:gd name="T17" fmla="*/ 14 h 74"/>
                  <a:gd name="T18" fmla="*/ 42 w 49"/>
                  <a:gd name="T19" fmla="*/ 7 h 74"/>
                  <a:gd name="T20" fmla="*/ 38 w 49"/>
                  <a:gd name="T21" fmla="*/ 3 h 74"/>
                  <a:gd name="T22" fmla="*/ 31 w 49"/>
                  <a:gd name="T23" fmla="*/ 0 h 74"/>
                  <a:gd name="T24" fmla="*/ 42 w 49"/>
                  <a:gd name="T25" fmla="*/ 3 h 74"/>
                  <a:gd name="T26" fmla="*/ 45 w 49"/>
                  <a:gd name="T27" fmla="*/ 7 h 74"/>
                  <a:gd name="T28" fmla="*/ 49 w 49"/>
                  <a:gd name="T29" fmla="*/ 14 h 74"/>
                  <a:gd name="T30" fmla="*/ 49 w 49"/>
                  <a:gd name="T31" fmla="*/ 20 h 74"/>
                  <a:gd name="T32" fmla="*/ 45 w 49"/>
                  <a:gd name="T33" fmla="*/ 27 h 74"/>
                  <a:gd name="T34" fmla="*/ 35 w 49"/>
                  <a:gd name="T35" fmla="*/ 34 h 74"/>
                  <a:gd name="T36" fmla="*/ 18 w 49"/>
                  <a:gd name="T37" fmla="*/ 41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"/>
                  <a:gd name="T58" fmla="*/ 0 h 74"/>
                  <a:gd name="T59" fmla="*/ 49 w 49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" h="74">
                    <a:moveTo>
                      <a:pt x="0" y="74"/>
                    </a:moveTo>
                    <a:lnTo>
                      <a:pt x="0" y="63"/>
                    </a:lnTo>
                    <a:lnTo>
                      <a:pt x="4" y="52"/>
                    </a:lnTo>
                    <a:lnTo>
                      <a:pt x="11" y="45"/>
                    </a:lnTo>
                    <a:lnTo>
                      <a:pt x="18" y="41"/>
                    </a:lnTo>
                    <a:lnTo>
                      <a:pt x="31" y="34"/>
                    </a:lnTo>
                    <a:lnTo>
                      <a:pt x="42" y="27"/>
                    </a:lnTo>
                    <a:lnTo>
                      <a:pt x="45" y="20"/>
                    </a:lnTo>
                    <a:lnTo>
                      <a:pt x="45" y="14"/>
                    </a:lnTo>
                    <a:lnTo>
                      <a:pt x="42" y="7"/>
                    </a:lnTo>
                    <a:lnTo>
                      <a:pt x="38" y="3"/>
                    </a:lnTo>
                    <a:lnTo>
                      <a:pt x="31" y="0"/>
                    </a:lnTo>
                    <a:lnTo>
                      <a:pt x="42" y="3"/>
                    </a:lnTo>
                    <a:lnTo>
                      <a:pt x="45" y="7"/>
                    </a:lnTo>
                    <a:lnTo>
                      <a:pt x="49" y="14"/>
                    </a:lnTo>
                    <a:lnTo>
                      <a:pt x="49" y="20"/>
                    </a:lnTo>
                    <a:lnTo>
                      <a:pt x="45" y="27"/>
                    </a:lnTo>
                    <a:lnTo>
                      <a:pt x="35" y="34"/>
                    </a:lnTo>
                    <a:lnTo>
                      <a:pt x="18" y="4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3" name="Freeform 151"/>
              <p:cNvSpPr>
                <a:spLocks/>
              </p:cNvSpPr>
              <p:nvPr/>
            </p:nvSpPr>
            <p:spPr bwMode="auto">
              <a:xfrm>
                <a:off x="625" y="1298"/>
                <a:ext cx="31" cy="20"/>
              </a:xfrm>
              <a:custGeom>
                <a:avLst/>
                <a:gdLst>
                  <a:gd name="T0" fmla="*/ 4 w 31"/>
                  <a:gd name="T1" fmla="*/ 14 h 20"/>
                  <a:gd name="T2" fmla="*/ 8 w 31"/>
                  <a:gd name="T3" fmla="*/ 18 h 20"/>
                  <a:gd name="T4" fmla="*/ 4 w 31"/>
                  <a:gd name="T5" fmla="*/ 20 h 20"/>
                  <a:gd name="T6" fmla="*/ 0 w 31"/>
                  <a:gd name="T7" fmla="*/ 18 h 20"/>
                  <a:gd name="T8" fmla="*/ 0 w 31"/>
                  <a:gd name="T9" fmla="*/ 14 h 20"/>
                  <a:gd name="T10" fmla="*/ 4 w 31"/>
                  <a:gd name="T11" fmla="*/ 7 h 20"/>
                  <a:gd name="T12" fmla="*/ 8 w 31"/>
                  <a:gd name="T13" fmla="*/ 3 h 20"/>
                  <a:gd name="T14" fmla="*/ 18 w 31"/>
                  <a:gd name="T15" fmla="*/ 0 h 20"/>
                  <a:gd name="T16" fmla="*/ 31 w 31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0"/>
                  <a:gd name="T29" fmla="*/ 31 w 3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0">
                    <a:moveTo>
                      <a:pt x="4" y="14"/>
                    </a:moveTo>
                    <a:lnTo>
                      <a:pt x="8" y="18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3"/>
                    </a:lnTo>
                    <a:lnTo>
                      <a:pt x="18" y="0"/>
                    </a:lnTo>
                    <a:lnTo>
                      <a:pt x="3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4" name="Line 152"/>
              <p:cNvSpPr>
                <a:spLocks noChangeShapeType="1"/>
              </p:cNvSpPr>
              <p:nvPr/>
            </p:nvSpPr>
            <p:spPr bwMode="auto">
              <a:xfrm>
                <a:off x="674" y="1354"/>
                <a:ext cx="1" cy="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5" name="Line 153"/>
              <p:cNvSpPr>
                <a:spLocks noChangeShapeType="1"/>
              </p:cNvSpPr>
              <p:nvPr/>
            </p:nvSpPr>
            <p:spPr bwMode="auto">
              <a:xfrm flipV="1">
                <a:off x="3716" y="1334"/>
                <a:ext cx="1" cy="19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6" name="Line 154"/>
              <p:cNvSpPr>
                <a:spLocks noChangeShapeType="1"/>
              </p:cNvSpPr>
              <p:nvPr/>
            </p:nvSpPr>
            <p:spPr bwMode="auto">
              <a:xfrm flipH="1">
                <a:off x="3666" y="3245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7" name="Line 155"/>
              <p:cNvSpPr>
                <a:spLocks noChangeShapeType="1"/>
              </p:cNvSpPr>
              <p:nvPr/>
            </p:nvSpPr>
            <p:spPr bwMode="auto">
              <a:xfrm flipH="1">
                <a:off x="3691" y="318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8" name="Line 156"/>
              <p:cNvSpPr>
                <a:spLocks noChangeShapeType="1"/>
              </p:cNvSpPr>
              <p:nvPr/>
            </p:nvSpPr>
            <p:spPr bwMode="auto">
              <a:xfrm flipH="1">
                <a:off x="3691" y="311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9" name="Line 157"/>
              <p:cNvSpPr>
                <a:spLocks noChangeShapeType="1"/>
              </p:cNvSpPr>
              <p:nvPr/>
            </p:nvSpPr>
            <p:spPr bwMode="auto">
              <a:xfrm flipH="1">
                <a:off x="3691" y="305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0" name="Line 158"/>
              <p:cNvSpPr>
                <a:spLocks noChangeShapeType="1"/>
              </p:cNvSpPr>
              <p:nvPr/>
            </p:nvSpPr>
            <p:spPr bwMode="auto">
              <a:xfrm flipH="1">
                <a:off x="3691" y="299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1" name="Line 159"/>
              <p:cNvSpPr>
                <a:spLocks noChangeShapeType="1"/>
              </p:cNvSpPr>
              <p:nvPr/>
            </p:nvSpPr>
            <p:spPr bwMode="auto">
              <a:xfrm flipH="1">
                <a:off x="3666" y="2925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2" name="Line 160"/>
              <p:cNvSpPr>
                <a:spLocks noChangeShapeType="1"/>
              </p:cNvSpPr>
              <p:nvPr/>
            </p:nvSpPr>
            <p:spPr bwMode="auto">
              <a:xfrm flipH="1">
                <a:off x="3691" y="286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3" name="Line 161"/>
              <p:cNvSpPr>
                <a:spLocks noChangeShapeType="1"/>
              </p:cNvSpPr>
              <p:nvPr/>
            </p:nvSpPr>
            <p:spPr bwMode="auto">
              <a:xfrm flipH="1">
                <a:off x="3691" y="279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4" name="Line 162"/>
              <p:cNvSpPr>
                <a:spLocks noChangeShapeType="1"/>
              </p:cNvSpPr>
              <p:nvPr/>
            </p:nvSpPr>
            <p:spPr bwMode="auto">
              <a:xfrm flipH="1">
                <a:off x="3691" y="273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5" name="Line 163"/>
              <p:cNvSpPr>
                <a:spLocks noChangeShapeType="1"/>
              </p:cNvSpPr>
              <p:nvPr/>
            </p:nvSpPr>
            <p:spPr bwMode="auto">
              <a:xfrm flipH="1">
                <a:off x="3691" y="267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" name="Line 164"/>
              <p:cNvSpPr>
                <a:spLocks noChangeShapeType="1"/>
              </p:cNvSpPr>
              <p:nvPr/>
            </p:nvSpPr>
            <p:spPr bwMode="auto">
              <a:xfrm flipH="1">
                <a:off x="3666" y="2609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" name="Line 165"/>
              <p:cNvSpPr>
                <a:spLocks noChangeShapeType="1"/>
              </p:cNvSpPr>
              <p:nvPr/>
            </p:nvSpPr>
            <p:spPr bwMode="auto">
              <a:xfrm flipH="1">
                <a:off x="3691" y="254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8" name="Line 166"/>
              <p:cNvSpPr>
                <a:spLocks noChangeShapeType="1"/>
              </p:cNvSpPr>
              <p:nvPr/>
            </p:nvSpPr>
            <p:spPr bwMode="auto">
              <a:xfrm flipH="1">
                <a:off x="3691" y="248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" name="Line 167"/>
              <p:cNvSpPr>
                <a:spLocks noChangeShapeType="1"/>
              </p:cNvSpPr>
              <p:nvPr/>
            </p:nvSpPr>
            <p:spPr bwMode="auto">
              <a:xfrm flipH="1">
                <a:off x="3691" y="241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0" name="Line 168"/>
              <p:cNvSpPr>
                <a:spLocks noChangeShapeType="1"/>
              </p:cNvSpPr>
              <p:nvPr/>
            </p:nvSpPr>
            <p:spPr bwMode="auto">
              <a:xfrm flipH="1">
                <a:off x="3691" y="235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" name="Line 169"/>
              <p:cNvSpPr>
                <a:spLocks noChangeShapeType="1"/>
              </p:cNvSpPr>
              <p:nvPr/>
            </p:nvSpPr>
            <p:spPr bwMode="auto">
              <a:xfrm flipH="1">
                <a:off x="3666" y="2289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" name="Line 170"/>
              <p:cNvSpPr>
                <a:spLocks noChangeShapeType="1"/>
              </p:cNvSpPr>
              <p:nvPr/>
            </p:nvSpPr>
            <p:spPr bwMode="auto">
              <a:xfrm flipH="1">
                <a:off x="3691" y="222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" name="Line 171"/>
              <p:cNvSpPr>
                <a:spLocks noChangeShapeType="1"/>
              </p:cNvSpPr>
              <p:nvPr/>
            </p:nvSpPr>
            <p:spPr bwMode="auto">
              <a:xfrm flipH="1">
                <a:off x="3691" y="216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" name="Line 172"/>
              <p:cNvSpPr>
                <a:spLocks noChangeShapeType="1"/>
              </p:cNvSpPr>
              <p:nvPr/>
            </p:nvSpPr>
            <p:spPr bwMode="auto">
              <a:xfrm flipH="1">
                <a:off x="3691" y="209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" name="Line 173"/>
              <p:cNvSpPr>
                <a:spLocks noChangeShapeType="1"/>
              </p:cNvSpPr>
              <p:nvPr/>
            </p:nvSpPr>
            <p:spPr bwMode="auto">
              <a:xfrm flipH="1">
                <a:off x="3691" y="203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" name="Line 174"/>
              <p:cNvSpPr>
                <a:spLocks noChangeShapeType="1"/>
              </p:cNvSpPr>
              <p:nvPr/>
            </p:nvSpPr>
            <p:spPr bwMode="auto">
              <a:xfrm flipH="1">
                <a:off x="3666" y="1970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" name="Line 175"/>
              <p:cNvSpPr>
                <a:spLocks noChangeShapeType="1"/>
              </p:cNvSpPr>
              <p:nvPr/>
            </p:nvSpPr>
            <p:spPr bwMode="auto">
              <a:xfrm flipH="1">
                <a:off x="3691" y="190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" name="Line 176"/>
              <p:cNvSpPr>
                <a:spLocks noChangeShapeType="1"/>
              </p:cNvSpPr>
              <p:nvPr/>
            </p:nvSpPr>
            <p:spPr bwMode="auto">
              <a:xfrm flipH="1">
                <a:off x="3691" y="184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" name="Line 177"/>
              <p:cNvSpPr>
                <a:spLocks noChangeShapeType="1"/>
              </p:cNvSpPr>
              <p:nvPr/>
            </p:nvSpPr>
            <p:spPr bwMode="auto">
              <a:xfrm flipH="1">
                <a:off x="3691" y="178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" name="Line 178"/>
              <p:cNvSpPr>
                <a:spLocks noChangeShapeType="1"/>
              </p:cNvSpPr>
              <p:nvPr/>
            </p:nvSpPr>
            <p:spPr bwMode="auto">
              <a:xfrm flipH="1">
                <a:off x="3691" y="171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" name="Line 179"/>
              <p:cNvSpPr>
                <a:spLocks noChangeShapeType="1"/>
              </p:cNvSpPr>
              <p:nvPr/>
            </p:nvSpPr>
            <p:spPr bwMode="auto">
              <a:xfrm flipH="1">
                <a:off x="3666" y="1652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2" name="Line 180"/>
              <p:cNvSpPr>
                <a:spLocks noChangeShapeType="1"/>
              </p:cNvSpPr>
              <p:nvPr/>
            </p:nvSpPr>
            <p:spPr bwMode="auto">
              <a:xfrm flipH="1">
                <a:off x="3691" y="158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3" name="Line 181"/>
              <p:cNvSpPr>
                <a:spLocks noChangeShapeType="1"/>
              </p:cNvSpPr>
              <p:nvPr/>
            </p:nvSpPr>
            <p:spPr bwMode="auto">
              <a:xfrm flipH="1">
                <a:off x="3691" y="152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4" name="Line 182"/>
              <p:cNvSpPr>
                <a:spLocks noChangeShapeType="1"/>
              </p:cNvSpPr>
              <p:nvPr/>
            </p:nvSpPr>
            <p:spPr bwMode="auto">
              <a:xfrm flipH="1">
                <a:off x="3691" y="146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5" name="Line 183"/>
              <p:cNvSpPr>
                <a:spLocks noChangeShapeType="1"/>
              </p:cNvSpPr>
              <p:nvPr/>
            </p:nvSpPr>
            <p:spPr bwMode="auto">
              <a:xfrm flipH="1">
                <a:off x="3691" y="139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6" name="Line 184"/>
              <p:cNvSpPr>
                <a:spLocks noChangeShapeType="1"/>
              </p:cNvSpPr>
              <p:nvPr/>
            </p:nvSpPr>
            <p:spPr bwMode="auto">
              <a:xfrm flipH="1">
                <a:off x="3666" y="1334"/>
                <a:ext cx="5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7" name="Line 185"/>
              <p:cNvSpPr>
                <a:spLocks noChangeShapeType="1"/>
              </p:cNvSpPr>
              <p:nvPr/>
            </p:nvSpPr>
            <p:spPr bwMode="auto">
              <a:xfrm>
                <a:off x="773" y="1334"/>
                <a:ext cx="294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8" name="Line 186"/>
              <p:cNvSpPr>
                <a:spLocks noChangeShapeType="1"/>
              </p:cNvSpPr>
              <p:nvPr/>
            </p:nvSpPr>
            <p:spPr bwMode="auto">
              <a:xfrm>
                <a:off x="773" y="1334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9" name="Line 187"/>
              <p:cNvSpPr>
                <a:spLocks noChangeShapeType="1"/>
              </p:cNvSpPr>
              <p:nvPr/>
            </p:nvSpPr>
            <p:spPr bwMode="auto">
              <a:xfrm>
                <a:off x="868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0" name="Line 188"/>
              <p:cNvSpPr>
                <a:spLocks noChangeShapeType="1"/>
              </p:cNvSpPr>
              <p:nvPr/>
            </p:nvSpPr>
            <p:spPr bwMode="auto">
              <a:xfrm>
                <a:off x="962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1" name="Line 189"/>
              <p:cNvSpPr>
                <a:spLocks noChangeShapeType="1"/>
              </p:cNvSpPr>
              <p:nvPr/>
            </p:nvSpPr>
            <p:spPr bwMode="auto">
              <a:xfrm>
                <a:off x="1057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2" name="Line 190"/>
              <p:cNvSpPr>
                <a:spLocks noChangeShapeType="1"/>
              </p:cNvSpPr>
              <p:nvPr/>
            </p:nvSpPr>
            <p:spPr bwMode="auto">
              <a:xfrm>
                <a:off x="1152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3" name="Line 191"/>
              <p:cNvSpPr>
                <a:spLocks noChangeShapeType="1"/>
              </p:cNvSpPr>
              <p:nvPr/>
            </p:nvSpPr>
            <p:spPr bwMode="auto">
              <a:xfrm>
                <a:off x="1248" y="1334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" name="Line 192"/>
              <p:cNvSpPr>
                <a:spLocks noChangeShapeType="1"/>
              </p:cNvSpPr>
              <p:nvPr/>
            </p:nvSpPr>
            <p:spPr bwMode="auto">
              <a:xfrm>
                <a:off x="1343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" name="Line 193"/>
              <p:cNvSpPr>
                <a:spLocks noChangeShapeType="1"/>
              </p:cNvSpPr>
              <p:nvPr/>
            </p:nvSpPr>
            <p:spPr bwMode="auto">
              <a:xfrm>
                <a:off x="1436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6" name="Line 194"/>
              <p:cNvSpPr>
                <a:spLocks noChangeShapeType="1"/>
              </p:cNvSpPr>
              <p:nvPr/>
            </p:nvSpPr>
            <p:spPr bwMode="auto">
              <a:xfrm>
                <a:off x="1532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7" name="Line 195"/>
              <p:cNvSpPr>
                <a:spLocks noChangeShapeType="1"/>
              </p:cNvSpPr>
              <p:nvPr/>
            </p:nvSpPr>
            <p:spPr bwMode="auto">
              <a:xfrm>
                <a:off x="1627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8" name="Line 196"/>
              <p:cNvSpPr>
                <a:spLocks noChangeShapeType="1"/>
              </p:cNvSpPr>
              <p:nvPr/>
            </p:nvSpPr>
            <p:spPr bwMode="auto">
              <a:xfrm>
                <a:off x="1722" y="1334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9" name="Line 197"/>
              <p:cNvSpPr>
                <a:spLocks noChangeShapeType="1"/>
              </p:cNvSpPr>
              <p:nvPr/>
            </p:nvSpPr>
            <p:spPr bwMode="auto">
              <a:xfrm>
                <a:off x="1817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0" name="Line 198"/>
              <p:cNvSpPr>
                <a:spLocks noChangeShapeType="1"/>
              </p:cNvSpPr>
              <p:nvPr/>
            </p:nvSpPr>
            <p:spPr bwMode="auto">
              <a:xfrm>
                <a:off x="1911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1" name="Line 199"/>
              <p:cNvSpPr>
                <a:spLocks noChangeShapeType="1"/>
              </p:cNvSpPr>
              <p:nvPr/>
            </p:nvSpPr>
            <p:spPr bwMode="auto">
              <a:xfrm>
                <a:off x="2006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2" name="Line 200"/>
              <p:cNvSpPr>
                <a:spLocks noChangeShapeType="1"/>
              </p:cNvSpPr>
              <p:nvPr/>
            </p:nvSpPr>
            <p:spPr bwMode="auto">
              <a:xfrm>
                <a:off x="2102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3" name="Line 201"/>
              <p:cNvSpPr>
                <a:spLocks noChangeShapeType="1"/>
              </p:cNvSpPr>
              <p:nvPr/>
            </p:nvSpPr>
            <p:spPr bwMode="auto">
              <a:xfrm>
                <a:off x="2197" y="1334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4" name="Line 202"/>
              <p:cNvSpPr>
                <a:spLocks noChangeShapeType="1"/>
              </p:cNvSpPr>
              <p:nvPr/>
            </p:nvSpPr>
            <p:spPr bwMode="auto">
              <a:xfrm>
                <a:off x="2292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5" name="Line 203"/>
              <p:cNvSpPr>
                <a:spLocks noChangeShapeType="1"/>
              </p:cNvSpPr>
              <p:nvPr/>
            </p:nvSpPr>
            <p:spPr bwMode="auto">
              <a:xfrm>
                <a:off x="2386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6" name="Line 204"/>
              <p:cNvSpPr>
                <a:spLocks noChangeShapeType="1"/>
              </p:cNvSpPr>
              <p:nvPr/>
            </p:nvSpPr>
            <p:spPr bwMode="auto">
              <a:xfrm>
                <a:off x="2481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7" name="Line 205"/>
              <p:cNvSpPr>
                <a:spLocks noChangeShapeType="1"/>
              </p:cNvSpPr>
              <p:nvPr/>
            </p:nvSpPr>
            <p:spPr bwMode="auto">
              <a:xfrm>
                <a:off x="2576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8" name="Line 206"/>
              <p:cNvSpPr>
                <a:spLocks noChangeShapeType="1"/>
              </p:cNvSpPr>
              <p:nvPr/>
            </p:nvSpPr>
            <p:spPr bwMode="auto">
              <a:xfrm>
                <a:off x="2671" y="1334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9" name="Line 207"/>
              <p:cNvSpPr>
                <a:spLocks noChangeShapeType="1"/>
              </p:cNvSpPr>
              <p:nvPr/>
            </p:nvSpPr>
            <p:spPr bwMode="auto">
              <a:xfrm>
                <a:off x="2767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0" name="Line 208"/>
              <p:cNvSpPr>
                <a:spLocks noChangeShapeType="1"/>
              </p:cNvSpPr>
              <p:nvPr/>
            </p:nvSpPr>
            <p:spPr bwMode="auto">
              <a:xfrm>
                <a:off x="2860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1" name="Line 209"/>
              <p:cNvSpPr>
                <a:spLocks noChangeShapeType="1"/>
              </p:cNvSpPr>
              <p:nvPr/>
            </p:nvSpPr>
            <p:spPr bwMode="auto">
              <a:xfrm>
                <a:off x="2956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2" name="Line 210"/>
              <p:cNvSpPr>
                <a:spLocks noChangeShapeType="1"/>
              </p:cNvSpPr>
              <p:nvPr/>
            </p:nvSpPr>
            <p:spPr bwMode="auto">
              <a:xfrm>
                <a:off x="3051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3" name="Line 211"/>
              <p:cNvSpPr>
                <a:spLocks noChangeShapeType="1"/>
              </p:cNvSpPr>
              <p:nvPr/>
            </p:nvSpPr>
            <p:spPr bwMode="auto">
              <a:xfrm>
                <a:off x="3146" y="1334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4" name="Line 212"/>
              <p:cNvSpPr>
                <a:spLocks noChangeShapeType="1"/>
              </p:cNvSpPr>
              <p:nvPr/>
            </p:nvSpPr>
            <p:spPr bwMode="auto">
              <a:xfrm>
                <a:off x="3241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5" name="Line 213"/>
              <p:cNvSpPr>
                <a:spLocks noChangeShapeType="1"/>
              </p:cNvSpPr>
              <p:nvPr/>
            </p:nvSpPr>
            <p:spPr bwMode="auto">
              <a:xfrm>
                <a:off x="3335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6" name="Line 214"/>
              <p:cNvSpPr>
                <a:spLocks noChangeShapeType="1"/>
              </p:cNvSpPr>
              <p:nvPr/>
            </p:nvSpPr>
            <p:spPr bwMode="auto">
              <a:xfrm>
                <a:off x="3430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15"/>
            <p:cNvGrpSpPr>
              <a:grpSpLocks/>
            </p:cNvGrpSpPr>
            <p:nvPr/>
          </p:nvGrpSpPr>
          <p:grpSpPr bwMode="auto">
            <a:xfrm>
              <a:off x="340" y="1334"/>
              <a:ext cx="3282" cy="2202"/>
              <a:chOff x="340" y="1334"/>
              <a:chExt cx="3282" cy="2202"/>
            </a:xfrm>
          </p:grpSpPr>
          <p:sp>
            <p:nvSpPr>
              <p:cNvPr id="13478" name="Line 216"/>
              <p:cNvSpPr>
                <a:spLocks noChangeShapeType="1"/>
              </p:cNvSpPr>
              <p:nvPr/>
            </p:nvSpPr>
            <p:spPr bwMode="auto">
              <a:xfrm>
                <a:off x="3525" y="133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" name="Line 217"/>
              <p:cNvSpPr>
                <a:spLocks noChangeShapeType="1"/>
              </p:cNvSpPr>
              <p:nvPr/>
            </p:nvSpPr>
            <p:spPr bwMode="auto">
              <a:xfrm>
                <a:off x="3621" y="1334"/>
                <a:ext cx="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" name="Freeform 218"/>
              <p:cNvSpPr>
                <a:spLocks/>
              </p:cNvSpPr>
              <p:nvPr/>
            </p:nvSpPr>
            <p:spPr bwMode="auto">
              <a:xfrm>
                <a:off x="1979" y="3490"/>
                <a:ext cx="43" cy="36"/>
              </a:xfrm>
              <a:custGeom>
                <a:avLst/>
                <a:gdLst>
                  <a:gd name="T0" fmla="*/ 0 w 43"/>
                  <a:gd name="T1" fmla="*/ 14 h 36"/>
                  <a:gd name="T2" fmla="*/ 0 w 43"/>
                  <a:gd name="T3" fmla="*/ 10 h 36"/>
                  <a:gd name="T4" fmla="*/ 4 w 43"/>
                  <a:gd name="T5" fmla="*/ 3 h 36"/>
                  <a:gd name="T6" fmla="*/ 11 w 43"/>
                  <a:gd name="T7" fmla="*/ 0 h 36"/>
                  <a:gd name="T8" fmla="*/ 15 w 43"/>
                  <a:gd name="T9" fmla="*/ 0 h 36"/>
                  <a:gd name="T10" fmla="*/ 22 w 43"/>
                  <a:gd name="T11" fmla="*/ 3 h 36"/>
                  <a:gd name="T12" fmla="*/ 25 w 43"/>
                  <a:gd name="T13" fmla="*/ 10 h 36"/>
                  <a:gd name="T14" fmla="*/ 29 w 43"/>
                  <a:gd name="T15" fmla="*/ 27 h 36"/>
                  <a:gd name="T16" fmla="*/ 33 w 43"/>
                  <a:gd name="T17" fmla="*/ 32 h 36"/>
                  <a:gd name="T18" fmla="*/ 36 w 43"/>
                  <a:gd name="T19" fmla="*/ 36 h 36"/>
                  <a:gd name="T20" fmla="*/ 40 w 43"/>
                  <a:gd name="T21" fmla="*/ 36 h 36"/>
                  <a:gd name="T22" fmla="*/ 43 w 43"/>
                  <a:gd name="T23" fmla="*/ 32 h 36"/>
                  <a:gd name="T24" fmla="*/ 43 w 43"/>
                  <a:gd name="T25" fmla="*/ 28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36"/>
                  <a:gd name="T41" fmla="*/ 43 w 43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36">
                    <a:moveTo>
                      <a:pt x="0" y="14"/>
                    </a:moveTo>
                    <a:lnTo>
                      <a:pt x="0" y="10"/>
                    </a:lnTo>
                    <a:lnTo>
                      <a:pt x="4" y="3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2" y="3"/>
                    </a:lnTo>
                    <a:lnTo>
                      <a:pt x="25" y="10"/>
                    </a:lnTo>
                    <a:lnTo>
                      <a:pt x="29" y="27"/>
                    </a:lnTo>
                    <a:lnTo>
                      <a:pt x="33" y="32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3" y="32"/>
                    </a:lnTo>
                    <a:lnTo>
                      <a:pt x="43" y="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" name="Freeform 219"/>
              <p:cNvSpPr>
                <a:spLocks/>
              </p:cNvSpPr>
              <p:nvPr/>
            </p:nvSpPr>
            <p:spPr bwMode="auto">
              <a:xfrm>
                <a:off x="2004" y="3500"/>
                <a:ext cx="18" cy="29"/>
              </a:xfrm>
              <a:custGeom>
                <a:avLst/>
                <a:gdLst>
                  <a:gd name="T0" fmla="*/ 18 w 18"/>
                  <a:gd name="T1" fmla="*/ 22 h 29"/>
                  <a:gd name="T2" fmla="*/ 15 w 18"/>
                  <a:gd name="T3" fmla="*/ 29 h 29"/>
                  <a:gd name="T4" fmla="*/ 8 w 18"/>
                  <a:gd name="T5" fmla="*/ 29 h 29"/>
                  <a:gd name="T6" fmla="*/ 4 w 18"/>
                  <a:gd name="T7" fmla="*/ 26 h 29"/>
                  <a:gd name="T8" fmla="*/ 0 w 1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9"/>
                  <a:gd name="T17" fmla="*/ 18 w 1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9">
                    <a:moveTo>
                      <a:pt x="18" y="22"/>
                    </a:moveTo>
                    <a:lnTo>
                      <a:pt x="15" y="29"/>
                    </a:lnTo>
                    <a:lnTo>
                      <a:pt x="8" y="29"/>
                    </a:lnTo>
                    <a:lnTo>
                      <a:pt x="4" y="2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Freeform 220"/>
              <p:cNvSpPr>
                <a:spLocks/>
              </p:cNvSpPr>
              <p:nvPr/>
            </p:nvSpPr>
            <p:spPr bwMode="auto">
              <a:xfrm>
                <a:off x="1968" y="3436"/>
                <a:ext cx="51" cy="64"/>
              </a:xfrm>
              <a:custGeom>
                <a:avLst/>
                <a:gdLst>
                  <a:gd name="T0" fmla="*/ 44 w 51"/>
                  <a:gd name="T1" fmla="*/ 64 h 64"/>
                  <a:gd name="T2" fmla="*/ 47 w 51"/>
                  <a:gd name="T3" fmla="*/ 57 h 64"/>
                  <a:gd name="T4" fmla="*/ 51 w 51"/>
                  <a:gd name="T5" fmla="*/ 43 h 64"/>
                  <a:gd name="T6" fmla="*/ 51 w 51"/>
                  <a:gd name="T7" fmla="*/ 34 h 64"/>
                  <a:gd name="T8" fmla="*/ 47 w 51"/>
                  <a:gd name="T9" fmla="*/ 19 h 64"/>
                  <a:gd name="T10" fmla="*/ 44 w 51"/>
                  <a:gd name="T11" fmla="*/ 12 h 64"/>
                  <a:gd name="T12" fmla="*/ 36 w 51"/>
                  <a:gd name="T13" fmla="*/ 3 h 64"/>
                  <a:gd name="T14" fmla="*/ 29 w 51"/>
                  <a:gd name="T15" fmla="*/ 0 h 64"/>
                  <a:gd name="T16" fmla="*/ 22 w 51"/>
                  <a:gd name="T17" fmla="*/ 0 h 64"/>
                  <a:gd name="T18" fmla="*/ 15 w 51"/>
                  <a:gd name="T19" fmla="*/ 3 h 64"/>
                  <a:gd name="T20" fmla="*/ 8 w 51"/>
                  <a:gd name="T21" fmla="*/ 12 h 64"/>
                  <a:gd name="T22" fmla="*/ 4 w 51"/>
                  <a:gd name="T23" fmla="*/ 19 h 64"/>
                  <a:gd name="T24" fmla="*/ 0 w 51"/>
                  <a:gd name="T25" fmla="*/ 34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64"/>
                  <a:gd name="T41" fmla="*/ 51 w 51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64">
                    <a:moveTo>
                      <a:pt x="44" y="64"/>
                    </a:moveTo>
                    <a:lnTo>
                      <a:pt x="47" y="57"/>
                    </a:lnTo>
                    <a:lnTo>
                      <a:pt x="51" y="43"/>
                    </a:lnTo>
                    <a:lnTo>
                      <a:pt x="51" y="34"/>
                    </a:lnTo>
                    <a:lnTo>
                      <a:pt x="47" y="19"/>
                    </a:lnTo>
                    <a:lnTo>
                      <a:pt x="44" y="12"/>
                    </a:lnTo>
                    <a:lnTo>
                      <a:pt x="36" y="3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3"/>
                    </a:lnTo>
                    <a:lnTo>
                      <a:pt x="8" y="12"/>
                    </a:lnTo>
                    <a:lnTo>
                      <a:pt x="4" y="19"/>
                    </a:lnTo>
                    <a:lnTo>
                      <a:pt x="0" y="3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Freeform 221"/>
              <p:cNvSpPr>
                <a:spLocks/>
              </p:cNvSpPr>
              <p:nvPr/>
            </p:nvSpPr>
            <p:spPr bwMode="auto">
              <a:xfrm>
                <a:off x="1968" y="3470"/>
                <a:ext cx="44" cy="43"/>
              </a:xfrm>
              <a:custGeom>
                <a:avLst/>
                <a:gdLst>
                  <a:gd name="T0" fmla="*/ 0 w 44"/>
                  <a:gd name="T1" fmla="*/ 0 h 43"/>
                  <a:gd name="T2" fmla="*/ 0 w 44"/>
                  <a:gd name="T3" fmla="*/ 9 h 43"/>
                  <a:gd name="T4" fmla="*/ 4 w 44"/>
                  <a:gd name="T5" fmla="*/ 23 h 43"/>
                  <a:gd name="T6" fmla="*/ 8 w 44"/>
                  <a:gd name="T7" fmla="*/ 30 h 43"/>
                  <a:gd name="T8" fmla="*/ 15 w 44"/>
                  <a:gd name="T9" fmla="*/ 39 h 43"/>
                  <a:gd name="T10" fmla="*/ 22 w 44"/>
                  <a:gd name="T11" fmla="*/ 43 h 43"/>
                  <a:gd name="T12" fmla="*/ 29 w 44"/>
                  <a:gd name="T13" fmla="*/ 43 h 43"/>
                  <a:gd name="T14" fmla="*/ 36 w 44"/>
                  <a:gd name="T15" fmla="*/ 39 h 43"/>
                  <a:gd name="T16" fmla="*/ 44 w 44"/>
                  <a:gd name="T17" fmla="*/ 3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43"/>
                  <a:gd name="T29" fmla="*/ 44 w 4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43">
                    <a:moveTo>
                      <a:pt x="0" y="0"/>
                    </a:moveTo>
                    <a:lnTo>
                      <a:pt x="0" y="9"/>
                    </a:lnTo>
                    <a:lnTo>
                      <a:pt x="4" y="23"/>
                    </a:lnTo>
                    <a:lnTo>
                      <a:pt x="8" y="30"/>
                    </a:lnTo>
                    <a:lnTo>
                      <a:pt x="15" y="39"/>
                    </a:lnTo>
                    <a:lnTo>
                      <a:pt x="22" y="43"/>
                    </a:lnTo>
                    <a:lnTo>
                      <a:pt x="29" y="43"/>
                    </a:lnTo>
                    <a:lnTo>
                      <a:pt x="36" y="39"/>
                    </a:lnTo>
                    <a:lnTo>
                      <a:pt x="44" y="3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" name="Freeform 222"/>
              <p:cNvSpPr>
                <a:spLocks/>
              </p:cNvSpPr>
              <p:nvPr/>
            </p:nvSpPr>
            <p:spPr bwMode="auto">
              <a:xfrm>
                <a:off x="1997" y="3436"/>
                <a:ext cx="25" cy="77"/>
              </a:xfrm>
              <a:custGeom>
                <a:avLst/>
                <a:gdLst>
                  <a:gd name="T0" fmla="*/ 0 w 25"/>
                  <a:gd name="T1" fmla="*/ 77 h 77"/>
                  <a:gd name="T2" fmla="*/ 11 w 25"/>
                  <a:gd name="T3" fmla="*/ 73 h 77"/>
                  <a:gd name="T4" fmla="*/ 18 w 25"/>
                  <a:gd name="T5" fmla="*/ 64 h 77"/>
                  <a:gd name="T6" fmla="*/ 22 w 25"/>
                  <a:gd name="T7" fmla="*/ 57 h 77"/>
                  <a:gd name="T8" fmla="*/ 25 w 25"/>
                  <a:gd name="T9" fmla="*/ 43 h 77"/>
                  <a:gd name="T10" fmla="*/ 25 w 25"/>
                  <a:gd name="T11" fmla="*/ 34 h 77"/>
                  <a:gd name="T12" fmla="*/ 22 w 25"/>
                  <a:gd name="T13" fmla="*/ 19 h 77"/>
                  <a:gd name="T14" fmla="*/ 18 w 25"/>
                  <a:gd name="T15" fmla="*/ 12 h 77"/>
                  <a:gd name="T16" fmla="*/ 11 w 25"/>
                  <a:gd name="T17" fmla="*/ 3 h 77"/>
                  <a:gd name="T18" fmla="*/ 0 w 25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77"/>
                  <a:gd name="T32" fmla="*/ 25 w 25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77">
                    <a:moveTo>
                      <a:pt x="0" y="77"/>
                    </a:moveTo>
                    <a:lnTo>
                      <a:pt x="11" y="73"/>
                    </a:lnTo>
                    <a:lnTo>
                      <a:pt x="18" y="64"/>
                    </a:lnTo>
                    <a:lnTo>
                      <a:pt x="22" y="57"/>
                    </a:lnTo>
                    <a:lnTo>
                      <a:pt x="25" y="43"/>
                    </a:lnTo>
                    <a:lnTo>
                      <a:pt x="25" y="34"/>
                    </a:lnTo>
                    <a:lnTo>
                      <a:pt x="22" y="19"/>
                    </a:lnTo>
                    <a:lnTo>
                      <a:pt x="18" y="12"/>
                    </a:lnTo>
                    <a:lnTo>
                      <a:pt x="11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Freeform 223"/>
              <p:cNvSpPr>
                <a:spLocks/>
              </p:cNvSpPr>
              <p:nvPr/>
            </p:nvSpPr>
            <p:spPr bwMode="auto">
              <a:xfrm>
                <a:off x="1965" y="3436"/>
                <a:ext cx="25" cy="77"/>
              </a:xfrm>
              <a:custGeom>
                <a:avLst/>
                <a:gdLst>
                  <a:gd name="T0" fmla="*/ 25 w 25"/>
                  <a:gd name="T1" fmla="*/ 0 h 77"/>
                  <a:gd name="T2" fmla="*/ 14 w 25"/>
                  <a:gd name="T3" fmla="*/ 3 h 77"/>
                  <a:gd name="T4" fmla="*/ 7 w 25"/>
                  <a:gd name="T5" fmla="*/ 12 h 77"/>
                  <a:gd name="T6" fmla="*/ 3 w 25"/>
                  <a:gd name="T7" fmla="*/ 19 h 77"/>
                  <a:gd name="T8" fmla="*/ 0 w 25"/>
                  <a:gd name="T9" fmla="*/ 34 h 77"/>
                  <a:gd name="T10" fmla="*/ 0 w 25"/>
                  <a:gd name="T11" fmla="*/ 43 h 77"/>
                  <a:gd name="T12" fmla="*/ 3 w 25"/>
                  <a:gd name="T13" fmla="*/ 57 h 77"/>
                  <a:gd name="T14" fmla="*/ 7 w 25"/>
                  <a:gd name="T15" fmla="*/ 64 h 77"/>
                  <a:gd name="T16" fmla="*/ 14 w 25"/>
                  <a:gd name="T17" fmla="*/ 73 h 77"/>
                  <a:gd name="T18" fmla="*/ 25 w 25"/>
                  <a:gd name="T19" fmla="*/ 7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77"/>
                  <a:gd name="T32" fmla="*/ 25 w 25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77">
                    <a:moveTo>
                      <a:pt x="25" y="0"/>
                    </a:moveTo>
                    <a:lnTo>
                      <a:pt x="14" y="3"/>
                    </a:lnTo>
                    <a:lnTo>
                      <a:pt x="7" y="12"/>
                    </a:lnTo>
                    <a:lnTo>
                      <a:pt x="3" y="19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3" y="57"/>
                    </a:lnTo>
                    <a:lnTo>
                      <a:pt x="7" y="64"/>
                    </a:lnTo>
                    <a:lnTo>
                      <a:pt x="14" y="73"/>
                    </a:lnTo>
                    <a:lnTo>
                      <a:pt x="25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" name="Freeform 224"/>
              <p:cNvSpPr>
                <a:spLocks/>
              </p:cNvSpPr>
              <p:nvPr/>
            </p:nvSpPr>
            <p:spPr bwMode="auto">
              <a:xfrm>
                <a:off x="2042" y="3459"/>
                <a:ext cx="33" cy="7"/>
              </a:xfrm>
              <a:custGeom>
                <a:avLst/>
                <a:gdLst>
                  <a:gd name="T0" fmla="*/ 0 w 33"/>
                  <a:gd name="T1" fmla="*/ 4 h 7"/>
                  <a:gd name="T2" fmla="*/ 4 w 33"/>
                  <a:gd name="T3" fmla="*/ 0 h 7"/>
                  <a:gd name="T4" fmla="*/ 7 w 33"/>
                  <a:gd name="T5" fmla="*/ 0 h 7"/>
                  <a:gd name="T6" fmla="*/ 18 w 33"/>
                  <a:gd name="T7" fmla="*/ 7 h 7"/>
                  <a:gd name="T8" fmla="*/ 27 w 33"/>
                  <a:gd name="T9" fmla="*/ 7 h 7"/>
                  <a:gd name="T10" fmla="*/ 29 w 33"/>
                  <a:gd name="T11" fmla="*/ 5 h 7"/>
                  <a:gd name="T12" fmla="*/ 33 w 33"/>
                  <a:gd name="T13" fmla="*/ 0 h 7"/>
                  <a:gd name="T14" fmla="*/ 29 w 33"/>
                  <a:gd name="T15" fmla="*/ 4 h 7"/>
                  <a:gd name="T16" fmla="*/ 25 w 33"/>
                  <a:gd name="T17" fmla="*/ 5 h 7"/>
                  <a:gd name="T18" fmla="*/ 18 w 33"/>
                  <a:gd name="T19" fmla="*/ 5 h 7"/>
                  <a:gd name="T20" fmla="*/ 7 w 33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7"/>
                  <a:gd name="T35" fmla="*/ 33 w 3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7">
                    <a:moveTo>
                      <a:pt x="0" y="4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8" y="7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5" y="5"/>
                    </a:lnTo>
                    <a:lnTo>
                      <a:pt x="18" y="5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" name="Freeform 225"/>
              <p:cNvSpPr>
                <a:spLocks/>
              </p:cNvSpPr>
              <p:nvPr/>
            </p:nvSpPr>
            <p:spPr bwMode="auto">
              <a:xfrm>
                <a:off x="2042" y="3421"/>
                <a:ext cx="33" cy="45"/>
              </a:xfrm>
              <a:custGeom>
                <a:avLst/>
                <a:gdLst>
                  <a:gd name="T0" fmla="*/ 0 w 33"/>
                  <a:gd name="T1" fmla="*/ 45 h 45"/>
                  <a:gd name="T2" fmla="*/ 0 w 33"/>
                  <a:gd name="T3" fmla="*/ 38 h 45"/>
                  <a:gd name="T4" fmla="*/ 4 w 33"/>
                  <a:gd name="T5" fmla="*/ 33 h 45"/>
                  <a:gd name="T6" fmla="*/ 7 w 33"/>
                  <a:gd name="T7" fmla="*/ 27 h 45"/>
                  <a:gd name="T8" fmla="*/ 13 w 33"/>
                  <a:gd name="T9" fmla="*/ 26 h 45"/>
                  <a:gd name="T10" fmla="*/ 22 w 33"/>
                  <a:gd name="T11" fmla="*/ 20 h 45"/>
                  <a:gd name="T12" fmla="*/ 27 w 33"/>
                  <a:gd name="T13" fmla="*/ 17 h 45"/>
                  <a:gd name="T14" fmla="*/ 29 w 33"/>
                  <a:gd name="T15" fmla="*/ 11 h 45"/>
                  <a:gd name="T16" fmla="*/ 29 w 33"/>
                  <a:gd name="T17" fmla="*/ 9 h 45"/>
                  <a:gd name="T18" fmla="*/ 27 w 33"/>
                  <a:gd name="T19" fmla="*/ 6 h 45"/>
                  <a:gd name="T20" fmla="*/ 25 w 33"/>
                  <a:gd name="T21" fmla="*/ 2 h 45"/>
                  <a:gd name="T22" fmla="*/ 22 w 33"/>
                  <a:gd name="T23" fmla="*/ 0 h 45"/>
                  <a:gd name="T24" fmla="*/ 27 w 33"/>
                  <a:gd name="T25" fmla="*/ 2 h 45"/>
                  <a:gd name="T26" fmla="*/ 29 w 33"/>
                  <a:gd name="T27" fmla="*/ 6 h 45"/>
                  <a:gd name="T28" fmla="*/ 33 w 33"/>
                  <a:gd name="T29" fmla="*/ 9 h 45"/>
                  <a:gd name="T30" fmla="*/ 33 w 33"/>
                  <a:gd name="T31" fmla="*/ 11 h 45"/>
                  <a:gd name="T32" fmla="*/ 29 w 33"/>
                  <a:gd name="T33" fmla="*/ 17 h 45"/>
                  <a:gd name="T34" fmla="*/ 24 w 33"/>
                  <a:gd name="T35" fmla="*/ 20 h 45"/>
                  <a:gd name="T36" fmla="*/ 13 w 33"/>
                  <a:gd name="T37" fmla="*/ 2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45"/>
                  <a:gd name="T59" fmla="*/ 33 w 33"/>
                  <a:gd name="T60" fmla="*/ 45 h 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45">
                    <a:moveTo>
                      <a:pt x="0" y="45"/>
                    </a:moveTo>
                    <a:lnTo>
                      <a:pt x="0" y="38"/>
                    </a:lnTo>
                    <a:lnTo>
                      <a:pt x="4" y="33"/>
                    </a:lnTo>
                    <a:lnTo>
                      <a:pt x="7" y="27"/>
                    </a:lnTo>
                    <a:lnTo>
                      <a:pt x="13" y="26"/>
                    </a:lnTo>
                    <a:lnTo>
                      <a:pt x="22" y="20"/>
                    </a:lnTo>
                    <a:lnTo>
                      <a:pt x="27" y="17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7" y="6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29" y="6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29" y="17"/>
                    </a:lnTo>
                    <a:lnTo>
                      <a:pt x="24" y="20"/>
                    </a:lnTo>
                    <a:lnTo>
                      <a:pt x="13" y="2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Freeform 226"/>
              <p:cNvSpPr>
                <a:spLocks/>
              </p:cNvSpPr>
              <p:nvPr/>
            </p:nvSpPr>
            <p:spPr bwMode="auto">
              <a:xfrm>
                <a:off x="2042" y="3421"/>
                <a:ext cx="22" cy="11"/>
              </a:xfrm>
              <a:custGeom>
                <a:avLst/>
                <a:gdLst>
                  <a:gd name="T0" fmla="*/ 4 w 22"/>
                  <a:gd name="T1" fmla="*/ 9 h 11"/>
                  <a:gd name="T2" fmla="*/ 6 w 22"/>
                  <a:gd name="T3" fmla="*/ 11 h 11"/>
                  <a:gd name="T4" fmla="*/ 4 w 22"/>
                  <a:gd name="T5" fmla="*/ 11 h 11"/>
                  <a:gd name="T6" fmla="*/ 0 w 22"/>
                  <a:gd name="T7" fmla="*/ 11 h 11"/>
                  <a:gd name="T8" fmla="*/ 0 w 22"/>
                  <a:gd name="T9" fmla="*/ 9 h 11"/>
                  <a:gd name="T10" fmla="*/ 4 w 22"/>
                  <a:gd name="T11" fmla="*/ 6 h 11"/>
                  <a:gd name="T12" fmla="*/ 6 w 22"/>
                  <a:gd name="T13" fmla="*/ 2 h 11"/>
                  <a:gd name="T14" fmla="*/ 13 w 22"/>
                  <a:gd name="T15" fmla="*/ 0 h 11"/>
                  <a:gd name="T16" fmla="*/ 22 w 22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1"/>
                  <a:gd name="T29" fmla="*/ 22 w 2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1">
                    <a:moveTo>
                      <a:pt x="4" y="9"/>
                    </a:moveTo>
                    <a:lnTo>
                      <a:pt x="6" y="11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" name="Line 227"/>
              <p:cNvSpPr>
                <a:spLocks noChangeShapeType="1"/>
              </p:cNvSpPr>
              <p:nvPr/>
            </p:nvSpPr>
            <p:spPr bwMode="auto">
              <a:xfrm>
                <a:off x="2075" y="3455"/>
                <a:ext cx="1" cy="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" name="Line 228"/>
              <p:cNvSpPr>
                <a:spLocks noChangeShapeType="1"/>
              </p:cNvSpPr>
              <p:nvPr/>
            </p:nvSpPr>
            <p:spPr bwMode="auto">
              <a:xfrm flipV="1">
                <a:off x="2161" y="3423"/>
                <a:ext cx="1" cy="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" name="Freeform 229"/>
              <p:cNvSpPr>
                <a:spLocks/>
              </p:cNvSpPr>
              <p:nvPr/>
            </p:nvSpPr>
            <p:spPr bwMode="auto">
              <a:xfrm>
                <a:off x="2157" y="3423"/>
                <a:ext cx="25" cy="113"/>
              </a:xfrm>
              <a:custGeom>
                <a:avLst/>
                <a:gdLst>
                  <a:gd name="T0" fmla="*/ 25 w 25"/>
                  <a:gd name="T1" fmla="*/ 0 h 113"/>
                  <a:gd name="T2" fmla="*/ 0 w 25"/>
                  <a:gd name="T3" fmla="*/ 0 h 113"/>
                  <a:gd name="T4" fmla="*/ 0 w 25"/>
                  <a:gd name="T5" fmla="*/ 113 h 113"/>
                  <a:gd name="T6" fmla="*/ 25 w 25"/>
                  <a:gd name="T7" fmla="*/ 113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13"/>
                  <a:gd name="T14" fmla="*/ 25 w 25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13">
                    <a:moveTo>
                      <a:pt x="25" y="0"/>
                    </a:moveTo>
                    <a:lnTo>
                      <a:pt x="0" y="0"/>
                    </a:lnTo>
                    <a:lnTo>
                      <a:pt x="0" y="113"/>
                    </a:lnTo>
                    <a:lnTo>
                      <a:pt x="25" y="11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Line 230"/>
              <p:cNvSpPr>
                <a:spLocks noChangeShapeType="1"/>
              </p:cNvSpPr>
              <p:nvPr/>
            </p:nvSpPr>
            <p:spPr bwMode="auto">
              <a:xfrm>
                <a:off x="2244" y="3482"/>
                <a:ext cx="2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Line 231"/>
              <p:cNvSpPr>
                <a:spLocks noChangeShapeType="1"/>
              </p:cNvSpPr>
              <p:nvPr/>
            </p:nvSpPr>
            <p:spPr bwMode="auto">
              <a:xfrm>
                <a:off x="2256" y="3482"/>
                <a:ext cx="1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" name="Line 232"/>
              <p:cNvSpPr>
                <a:spLocks noChangeShapeType="1"/>
              </p:cNvSpPr>
              <p:nvPr/>
            </p:nvSpPr>
            <p:spPr bwMode="auto">
              <a:xfrm flipV="1">
                <a:off x="2253" y="3482"/>
                <a:ext cx="1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Freeform 233"/>
              <p:cNvSpPr>
                <a:spLocks/>
              </p:cNvSpPr>
              <p:nvPr/>
            </p:nvSpPr>
            <p:spPr bwMode="auto">
              <a:xfrm>
                <a:off x="2206" y="3436"/>
                <a:ext cx="50" cy="77"/>
              </a:xfrm>
              <a:custGeom>
                <a:avLst/>
                <a:gdLst>
                  <a:gd name="T0" fmla="*/ 47 w 50"/>
                  <a:gd name="T1" fmla="*/ 64 h 77"/>
                  <a:gd name="T2" fmla="*/ 41 w 50"/>
                  <a:gd name="T3" fmla="*/ 73 h 77"/>
                  <a:gd name="T4" fmla="*/ 30 w 50"/>
                  <a:gd name="T5" fmla="*/ 77 h 77"/>
                  <a:gd name="T6" fmla="*/ 21 w 50"/>
                  <a:gd name="T7" fmla="*/ 77 h 77"/>
                  <a:gd name="T8" fmla="*/ 14 w 50"/>
                  <a:gd name="T9" fmla="*/ 73 h 77"/>
                  <a:gd name="T10" fmla="*/ 7 w 50"/>
                  <a:gd name="T11" fmla="*/ 64 h 77"/>
                  <a:gd name="T12" fmla="*/ 3 w 50"/>
                  <a:gd name="T13" fmla="*/ 57 h 77"/>
                  <a:gd name="T14" fmla="*/ 0 w 50"/>
                  <a:gd name="T15" fmla="*/ 46 h 77"/>
                  <a:gd name="T16" fmla="*/ 0 w 50"/>
                  <a:gd name="T17" fmla="*/ 30 h 77"/>
                  <a:gd name="T18" fmla="*/ 3 w 50"/>
                  <a:gd name="T19" fmla="*/ 19 h 77"/>
                  <a:gd name="T20" fmla="*/ 7 w 50"/>
                  <a:gd name="T21" fmla="*/ 12 h 77"/>
                  <a:gd name="T22" fmla="*/ 14 w 50"/>
                  <a:gd name="T23" fmla="*/ 3 h 77"/>
                  <a:gd name="T24" fmla="*/ 21 w 50"/>
                  <a:gd name="T25" fmla="*/ 0 h 77"/>
                  <a:gd name="T26" fmla="*/ 30 w 50"/>
                  <a:gd name="T27" fmla="*/ 0 h 77"/>
                  <a:gd name="T28" fmla="*/ 41 w 50"/>
                  <a:gd name="T29" fmla="*/ 3 h 77"/>
                  <a:gd name="T30" fmla="*/ 47 w 50"/>
                  <a:gd name="T31" fmla="*/ 12 h 77"/>
                  <a:gd name="T32" fmla="*/ 50 w 50"/>
                  <a:gd name="T33" fmla="*/ 23 h 77"/>
                  <a:gd name="T34" fmla="*/ 50 w 50"/>
                  <a:gd name="T35" fmla="*/ 0 h 77"/>
                  <a:gd name="T36" fmla="*/ 47 w 50"/>
                  <a:gd name="T37" fmla="*/ 12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77"/>
                  <a:gd name="T59" fmla="*/ 50 w 50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77">
                    <a:moveTo>
                      <a:pt x="47" y="64"/>
                    </a:moveTo>
                    <a:lnTo>
                      <a:pt x="41" y="73"/>
                    </a:lnTo>
                    <a:lnTo>
                      <a:pt x="30" y="77"/>
                    </a:lnTo>
                    <a:lnTo>
                      <a:pt x="21" y="77"/>
                    </a:lnTo>
                    <a:lnTo>
                      <a:pt x="14" y="73"/>
                    </a:lnTo>
                    <a:lnTo>
                      <a:pt x="7" y="64"/>
                    </a:lnTo>
                    <a:lnTo>
                      <a:pt x="3" y="57"/>
                    </a:lnTo>
                    <a:lnTo>
                      <a:pt x="0" y="46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41" y="3"/>
                    </a:lnTo>
                    <a:lnTo>
                      <a:pt x="47" y="12"/>
                    </a:lnTo>
                    <a:lnTo>
                      <a:pt x="50" y="23"/>
                    </a:lnTo>
                    <a:lnTo>
                      <a:pt x="50" y="0"/>
                    </a:lnTo>
                    <a:lnTo>
                      <a:pt x="47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Freeform 234"/>
              <p:cNvSpPr>
                <a:spLocks/>
              </p:cNvSpPr>
              <p:nvPr/>
            </p:nvSpPr>
            <p:spPr bwMode="auto">
              <a:xfrm>
                <a:off x="2204" y="3436"/>
                <a:ext cx="23" cy="77"/>
              </a:xfrm>
              <a:custGeom>
                <a:avLst/>
                <a:gdLst>
                  <a:gd name="T0" fmla="*/ 23 w 23"/>
                  <a:gd name="T1" fmla="*/ 0 h 77"/>
                  <a:gd name="T2" fmla="*/ 13 w 23"/>
                  <a:gd name="T3" fmla="*/ 3 h 77"/>
                  <a:gd name="T4" fmla="*/ 5 w 23"/>
                  <a:gd name="T5" fmla="*/ 12 h 77"/>
                  <a:gd name="T6" fmla="*/ 2 w 23"/>
                  <a:gd name="T7" fmla="*/ 19 h 77"/>
                  <a:gd name="T8" fmla="*/ 0 w 23"/>
                  <a:gd name="T9" fmla="*/ 30 h 77"/>
                  <a:gd name="T10" fmla="*/ 0 w 23"/>
                  <a:gd name="T11" fmla="*/ 46 h 77"/>
                  <a:gd name="T12" fmla="*/ 2 w 23"/>
                  <a:gd name="T13" fmla="*/ 57 h 77"/>
                  <a:gd name="T14" fmla="*/ 5 w 23"/>
                  <a:gd name="T15" fmla="*/ 64 h 77"/>
                  <a:gd name="T16" fmla="*/ 13 w 23"/>
                  <a:gd name="T17" fmla="*/ 73 h 77"/>
                  <a:gd name="T18" fmla="*/ 23 w 23"/>
                  <a:gd name="T19" fmla="*/ 7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77"/>
                  <a:gd name="T32" fmla="*/ 23 w 23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77">
                    <a:moveTo>
                      <a:pt x="23" y="0"/>
                    </a:moveTo>
                    <a:lnTo>
                      <a:pt x="13" y="3"/>
                    </a:lnTo>
                    <a:lnTo>
                      <a:pt x="5" y="12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5" y="64"/>
                    </a:lnTo>
                    <a:lnTo>
                      <a:pt x="13" y="73"/>
                    </a:lnTo>
                    <a:lnTo>
                      <a:pt x="23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" name="Freeform 235"/>
              <p:cNvSpPr>
                <a:spLocks/>
              </p:cNvSpPr>
              <p:nvPr/>
            </p:nvSpPr>
            <p:spPr bwMode="auto">
              <a:xfrm>
                <a:off x="2292" y="3466"/>
                <a:ext cx="43" cy="47"/>
              </a:xfrm>
              <a:custGeom>
                <a:avLst/>
                <a:gdLst>
                  <a:gd name="T0" fmla="*/ 40 w 43"/>
                  <a:gd name="T1" fmla="*/ 16 h 47"/>
                  <a:gd name="T2" fmla="*/ 40 w 43"/>
                  <a:gd name="T3" fmla="*/ 7 h 47"/>
                  <a:gd name="T4" fmla="*/ 36 w 43"/>
                  <a:gd name="T5" fmla="*/ 0 h 47"/>
                  <a:gd name="T6" fmla="*/ 40 w 43"/>
                  <a:gd name="T7" fmla="*/ 4 h 47"/>
                  <a:gd name="T8" fmla="*/ 43 w 43"/>
                  <a:gd name="T9" fmla="*/ 9 h 47"/>
                  <a:gd name="T10" fmla="*/ 43 w 43"/>
                  <a:gd name="T11" fmla="*/ 16 h 47"/>
                  <a:gd name="T12" fmla="*/ 0 w 43"/>
                  <a:gd name="T13" fmla="*/ 16 h 47"/>
                  <a:gd name="T14" fmla="*/ 0 w 43"/>
                  <a:gd name="T15" fmla="*/ 24 h 47"/>
                  <a:gd name="T16" fmla="*/ 4 w 43"/>
                  <a:gd name="T17" fmla="*/ 34 h 47"/>
                  <a:gd name="T18" fmla="*/ 11 w 43"/>
                  <a:gd name="T19" fmla="*/ 43 h 47"/>
                  <a:gd name="T20" fmla="*/ 18 w 43"/>
                  <a:gd name="T21" fmla="*/ 47 h 47"/>
                  <a:gd name="T22" fmla="*/ 25 w 43"/>
                  <a:gd name="T23" fmla="*/ 47 h 47"/>
                  <a:gd name="T24" fmla="*/ 36 w 43"/>
                  <a:gd name="T25" fmla="*/ 43 h 47"/>
                  <a:gd name="T26" fmla="*/ 43 w 43"/>
                  <a:gd name="T27" fmla="*/ 34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47"/>
                  <a:gd name="T44" fmla="*/ 43 w 43"/>
                  <a:gd name="T45" fmla="*/ 47 h 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47">
                    <a:moveTo>
                      <a:pt x="40" y="16"/>
                    </a:moveTo>
                    <a:lnTo>
                      <a:pt x="40" y="7"/>
                    </a:lnTo>
                    <a:lnTo>
                      <a:pt x="36" y="0"/>
                    </a:lnTo>
                    <a:lnTo>
                      <a:pt x="40" y="4"/>
                    </a:lnTo>
                    <a:lnTo>
                      <a:pt x="43" y="9"/>
                    </a:lnTo>
                    <a:lnTo>
                      <a:pt x="43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4" y="34"/>
                    </a:lnTo>
                    <a:lnTo>
                      <a:pt x="11" y="43"/>
                    </a:lnTo>
                    <a:lnTo>
                      <a:pt x="18" y="47"/>
                    </a:lnTo>
                    <a:lnTo>
                      <a:pt x="25" y="47"/>
                    </a:lnTo>
                    <a:lnTo>
                      <a:pt x="36" y="43"/>
                    </a:lnTo>
                    <a:lnTo>
                      <a:pt x="43" y="3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Freeform 236"/>
              <p:cNvSpPr>
                <a:spLocks/>
              </p:cNvSpPr>
              <p:nvPr/>
            </p:nvSpPr>
            <p:spPr bwMode="auto">
              <a:xfrm>
                <a:off x="2288" y="3463"/>
                <a:ext cx="22" cy="50"/>
              </a:xfrm>
              <a:custGeom>
                <a:avLst/>
                <a:gdLst>
                  <a:gd name="T0" fmla="*/ 22 w 22"/>
                  <a:gd name="T1" fmla="*/ 50 h 50"/>
                  <a:gd name="T2" fmla="*/ 11 w 22"/>
                  <a:gd name="T3" fmla="*/ 46 h 50"/>
                  <a:gd name="T4" fmla="*/ 4 w 22"/>
                  <a:gd name="T5" fmla="*/ 37 h 50"/>
                  <a:gd name="T6" fmla="*/ 0 w 22"/>
                  <a:gd name="T7" fmla="*/ 27 h 50"/>
                  <a:gd name="T8" fmla="*/ 0 w 22"/>
                  <a:gd name="T9" fmla="*/ 19 h 50"/>
                  <a:gd name="T10" fmla="*/ 4 w 22"/>
                  <a:gd name="T11" fmla="*/ 10 h 50"/>
                  <a:gd name="T12" fmla="*/ 11 w 22"/>
                  <a:gd name="T13" fmla="*/ 3 h 50"/>
                  <a:gd name="T14" fmla="*/ 22 w 22"/>
                  <a:gd name="T15" fmla="*/ 0 h 50"/>
                  <a:gd name="T16" fmla="*/ 15 w 22"/>
                  <a:gd name="T17" fmla="*/ 3 h 50"/>
                  <a:gd name="T18" fmla="*/ 8 w 22"/>
                  <a:gd name="T19" fmla="*/ 10 h 50"/>
                  <a:gd name="T20" fmla="*/ 4 w 22"/>
                  <a:gd name="T21" fmla="*/ 19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50"/>
                  <a:gd name="T35" fmla="*/ 22 w 22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50">
                    <a:moveTo>
                      <a:pt x="22" y="50"/>
                    </a:moveTo>
                    <a:lnTo>
                      <a:pt x="11" y="46"/>
                    </a:lnTo>
                    <a:lnTo>
                      <a:pt x="4" y="37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11" y="3"/>
                    </a:lnTo>
                    <a:lnTo>
                      <a:pt x="22" y="0"/>
                    </a:lnTo>
                    <a:lnTo>
                      <a:pt x="15" y="3"/>
                    </a:lnTo>
                    <a:lnTo>
                      <a:pt x="8" y="10"/>
                    </a:lnTo>
                    <a:lnTo>
                      <a:pt x="4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Freeform 237"/>
              <p:cNvSpPr>
                <a:spLocks/>
              </p:cNvSpPr>
              <p:nvPr/>
            </p:nvSpPr>
            <p:spPr bwMode="auto">
              <a:xfrm>
                <a:off x="2310" y="3463"/>
                <a:ext cx="18" cy="3"/>
              </a:xfrm>
              <a:custGeom>
                <a:avLst/>
                <a:gdLst>
                  <a:gd name="T0" fmla="*/ 0 w 18"/>
                  <a:gd name="T1" fmla="*/ 0 h 3"/>
                  <a:gd name="T2" fmla="*/ 11 w 18"/>
                  <a:gd name="T3" fmla="*/ 0 h 3"/>
                  <a:gd name="T4" fmla="*/ 18 w 1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"/>
                  <a:gd name="T11" fmla="*/ 18 w 1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">
                    <a:moveTo>
                      <a:pt x="0" y="0"/>
                    </a:moveTo>
                    <a:lnTo>
                      <a:pt x="11" y="0"/>
                    </a:lnTo>
                    <a:lnTo>
                      <a:pt x="18" y="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" name="Line 238"/>
              <p:cNvSpPr>
                <a:spLocks noChangeShapeType="1"/>
              </p:cNvSpPr>
              <p:nvPr/>
            </p:nvSpPr>
            <p:spPr bwMode="auto">
              <a:xfrm flipH="1" flipV="1">
                <a:off x="2360" y="3436"/>
                <a:ext cx="20" cy="6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Freeform 239"/>
              <p:cNvSpPr>
                <a:spLocks/>
              </p:cNvSpPr>
              <p:nvPr/>
            </p:nvSpPr>
            <p:spPr bwMode="auto">
              <a:xfrm>
                <a:off x="2357" y="3436"/>
                <a:ext cx="48" cy="77"/>
              </a:xfrm>
              <a:custGeom>
                <a:avLst/>
                <a:gdLst>
                  <a:gd name="T0" fmla="*/ 0 w 48"/>
                  <a:gd name="T1" fmla="*/ 0 h 77"/>
                  <a:gd name="T2" fmla="*/ 23 w 48"/>
                  <a:gd name="T3" fmla="*/ 77 h 77"/>
                  <a:gd name="T4" fmla="*/ 48 w 48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77"/>
                  <a:gd name="T11" fmla="*/ 48 w 48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77">
                    <a:moveTo>
                      <a:pt x="0" y="0"/>
                    </a:moveTo>
                    <a:lnTo>
                      <a:pt x="23" y="77"/>
                    </a:lnTo>
                    <a:lnTo>
                      <a:pt x="4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Line 240"/>
              <p:cNvSpPr>
                <a:spLocks noChangeShapeType="1"/>
              </p:cNvSpPr>
              <p:nvPr/>
            </p:nvSpPr>
            <p:spPr bwMode="auto">
              <a:xfrm flipH="1">
                <a:off x="2391" y="3436"/>
                <a:ext cx="2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" name="Line 241"/>
              <p:cNvSpPr>
                <a:spLocks noChangeShapeType="1"/>
              </p:cNvSpPr>
              <p:nvPr/>
            </p:nvSpPr>
            <p:spPr bwMode="auto">
              <a:xfrm flipH="1">
                <a:off x="2348" y="3436"/>
                <a:ext cx="2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" name="Freeform 242"/>
              <p:cNvSpPr>
                <a:spLocks/>
              </p:cNvSpPr>
              <p:nvPr/>
            </p:nvSpPr>
            <p:spPr bwMode="auto">
              <a:xfrm>
                <a:off x="2434" y="3423"/>
                <a:ext cx="25" cy="113"/>
              </a:xfrm>
              <a:custGeom>
                <a:avLst/>
                <a:gdLst>
                  <a:gd name="T0" fmla="*/ 0 w 25"/>
                  <a:gd name="T1" fmla="*/ 113 h 113"/>
                  <a:gd name="T2" fmla="*/ 25 w 25"/>
                  <a:gd name="T3" fmla="*/ 113 h 113"/>
                  <a:gd name="T4" fmla="*/ 25 w 25"/>
                  <a:gd name="T5" fmla="*/ 0 h 113"/>
                  <a:gd name="T6" fmla="*/ 0 w 25"/>
                  <a:gd name="T7" fmla="*/ 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13"/>
                  <a:gd name="T14" fmla="*/ 25 w 25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13">
                    <a:moveTo>
                      <a:pt x="0" y="113"/>
                    </a:moveTo>
                    <a:lnTo>
                      <a:pt x="25" y="113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" name="Line 243"/>
              <p:cNvSpPr>
                <a:spLocks noChangeShapeType="1"/>
              </p:cNvSpPr>
              <p:nvPr/>
            </p:nvSpPr>
            <p:spPr bwMode="auto">
              <a:xfrm>
                <a:off x="2456" y="3423"/>
                <a:ext cx="1" cy="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" name="Freeform 244"/>
              <p:cNvSpPr>
                <a:spLocks/>
              </p:cNvSpPr>
              <p:nvPr/>
            </p:nvSpPr>
            <p:spPr bwMode="auto">
              <a:xfrm>
                <a:off x="2481" y="3459"/>
                <a:ext cx="29" cy="7"/>
              </a:xfrm>
              <a:custGeom>
                <a:avLst/>
                <a:gdLst>
                  <a:gd name="T0" fmla="*/ 0 w 29"/>
                  <a:gd name="T1" fmla="*/ 4 h 7"/>
                  <a:gd name="T2" fmla="*/ 2 w 29"/>
                  <a:gd name="T3" fmla="*/ 0 h 7"/>
                  <a:gd name="T4" fmla="*/ 5 w 29"/>
                  <a:gd name="T5" fmla="*/ 0 h 7"/>
                  <a:gd name="T6" fmla="*/ 16 w 29"/>
                  <a:gd name="T7" fmla="*/ 7 h 7"/>
                  <a:gd name="T8" fmla="*/ 25 w 29"/>
                  <a:gd name="T9" fmla="*/ 7 h 7"/>
                  <a:gd name="T10" fmla="*/ 27 w 29"/>
                  <a:gd name="T11" fmla="*/ 5 h 7"/>
                  <a:gd name="T12" fmla="*/ 29 w 29"/>
                  <a:gd name="T13" fmla="*/ 0 h 7"/>
                  <a:gd name="T14" fmla="*/ 27 w 29"/>
                  <a:gd name="T15" fmla="*/ 4 h 7"/>
                  <a:gd name="T16" fmla="*/ 23 w 29"/>
                  <a:gd name="T17" fmla="*/ 5 h 7"/>
                  <a:gd name="T18" fmla="*/ 16 w 29"/>
                  <a:gd name="T19" fmla="*/ 5 h 7"/>
                  <a:gd name="T20" fmla="*/ 5 w 29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7"/>
                  <a:gd name="T35" fmla="*/ 29 w 29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7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16" y="7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9" y="0"/>
                    </a:lnTo>
                    <a:lnTo>
                      <a:pt x="27" y="4"/>
                    </a:lnTo>
                    <a:lnTo>
                      <a:pt x="23" y="5"/>
                    </a:lnTo>
                    <a:lnTo>
                      <a:pt x="16" y="5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" name="Freeform 245"/>
              <p:cNvSpPr>
                <a:spLocks/>
              </p:cNvSpPr>
              <p:nvPr/>
            </p:nvSpPr>
            <p:spPr bwMode="auto">
              <a:xfrm>
                <a:off x="2481" y="3421"/>
                <a:ext cx="29" cy="45"/>
              </a:xfrm>
              <a:custGeom>
                <a:avLst/>
                <a:gdLst>
                  <a:gd name="T0" fmla="*/ 0 w 29"/>
                  <a:gd name="T1" fmla="*/ 45 h 45"/>
                  <a:gd name="T2" fmla="*/ 0 w 29"/>
                  <a:gd name="T3" fmla="*/ 38 h 45"/>
                  <a:gd name="T4" fmla="*/ 2 w 29"/>
                  <a:gd name="T5" fmla="*/ 33 h 45"/>
                  <a:gd name="T6" fmla="*/ 5 w 29"/>
                  <a:gd name="T7" fmla="*/ 27 h 45"/>
                  <a:gd name="T8" fmla="*/ 11 w 29"/>
                  <a:gd name="T9" fmla="*/ 26 h 45"/>
                  <a:gd name="T10" fmla="*/ 20 w 29"/>
                  <a:gd name="T11" fmla="*/ 20 h 45"/>
                  <a:gd name="T12" fmla="*/ 25 w 29"/>
                  <a:gd name="T13" fmla="*/ 17 h 45"/>
                  <a:gd name="T14" fmla="*/ 27 w 29"/>
                  <a:gd name="T15" fmla="*/ 11 h 45"/>
                  <a:gd name="T16" fmla="*/ 27 w 29"/>
                  <a:gd name="T17" fmla="*/ 9 h 45"/>
                  <a:gd name="T18" fmla="*/ 25 w 29"/>
                  <a:gd name="T19" fmla="*/ 6 h 45"/>
                  <a:gd name="T20" fmla="*/ 23 w 29"/>
                  <a:gd name="T21" fmla="*/ 2 h 45"/>
                  <a:gd name="T22" fmla="*/ 20 w 29"/>
                  <a:gd name="T23" fmla="*/ 0 h 45"/>
                  <a:gd name="T24" fmla="*/ 25 w 29"/>
                  <a:gd name="T25" fmla="*/ 2 h 45"/>
                  <a:gd name="T26" fmla="*/ 27 w 29"/>
                  <a:gd name="T27" fmla="*/ 6 h 45"/>
                  <a:gd name="T28" fmla="*/ 29 w 29"/>
                  <a:gd name="T29" fmla="*/ 9 h 45"/>
                  <a:gd name="T30" fmla="*/ 29 w 29"/>
                  <a:gd name="T31" fmla="*/ 11 h 45"/>
                  <a:gd name="T32" fmla="*/ 27 w 29"/>
                  <a:gd name="T33" fmla="*/ 17 h 45"/>
                  <a:gd name="T34" fmla="*/ 21 w 29"/>
                  <a:gd name="T35" fmla="*/ 20 h 45"/>
                  <a:gd name="T36" fmla="*/ 11 w 29"/>
                  <a:gd name="T37" fmla="*/ 2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"/>
                  <a:gd name="T58" fmla="*/ 0 h 45"/>
                  <a:gd name="T59" fmla="*/ 29 w 29"/>
                  <a:gd name="T60" fmla="*/ 45 h 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" h="45">
                    <a:moveTo>
                      <a:pt x="0" y="45"/>
                    </a:moveTo>
                    <a:lnTo>
                      <a:pt x="0" y="38"/>
                    </a:lnTo>
                    <a:lnTo>
                      <a:pt x="2" y="33"/>
                    </a:lnTo>
                    <a:lnTo>
                      <a:pt x="5" y="27"/>
                    </a:lnTo>
                    <a:lnTo>
                      <a:pt x="11" y="26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5" y="6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7" y="17"/>
                    </a:lnTo>
                    <a:lnTo>
                      <a:pt x="21" y="20"/>
                    </a:lnTo>
                    <a:lnTo>
                      <a:pt x="11" y="2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Freeform 246"/>
              <p:cNvSpPr>
                <a:spLocks/>
              </p:cNvSpPr>
              <p:nvPr/>
            </p:nvSpPr>
            <p:spPr bwMode="auto">
              <a:xfrm>
                <a:off x="2481" y="3421"/>
                <a:ext cx="20" cy="11"/>
              </a:xfrm>
              <a:custGeom>
                <a:avLst/>
                <a:gdLst>
                  <a:gd name="T0" fmla="*/ 2 w 20"/>
                  <a:gd name="T1" fmla="*/ 9 h 11"/>
                  <a:gd name="T2" fmla="*/ 3 w 20"/>
                  <a:gd name="T3" fmla="*/ 11 h 11"/>
                  <a:gd name="T4" fmla="*/ 2 w 20"/>
                  <a:gd name="T5" fmla="*/ 11 h 11"/>
                  <a:gd name="T6" fmla="*/ 0 w 20"/>
                  <a:gd name="T7" fmla="*/ 11 h 11"/>
                  <a:gd name="T8" fmla="*/ 0 w 20"/>
                  <a:gd name="T9" fmla="*/ 9 h 11"/>
                  <a:gd name="T10" fmla="*/ 2 w 20"/>
                  <a:gd name="T11" fmla="*/ 6 h 11"/>
                  <a:gd name="T12" fmla="*/ 3 w 20"/>
                  <a:gd name="T13" fmla="*/ 2 h 11"/>
                  <a:gd name="T14" fmla="*/ 11 w 20"/>
                  <a:gd name="T15" fmla="*/ 0 h 11"/>
                  <a:gd name="T16" fmla="*/ 20 w 20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1"/>
                  <a:gd name="T29" fmla="*/ 20 w 20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1">
                    <a:moveTo>
                      <a:pt x="2" y="9"/>
                    </a:moveTo>
                    <a:lnTo>
                      <a:pt x="3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11" y="0"/>
                    </a:lnTo>
                    <a:lnTo>
                      <a:pt x="2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Line 247"/>
              <p:cNvSpPr>
                <a:spLocks noChangeShapeType="1"/>
              </p:cNvSpPr>
              <p:nvPr/>
            </p:nvSpPr>
            <p:spPr bwMode="auto">
              <a:xfrm>
                <a:off x="2510" y="3455"/>
                <a:ext cx="1" cy="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" name="Line 248"/>
              <p:cNvSpPr>
                <a:spLocks noChangeShapeType="1"/>
              </p:cNvSpPr>
              <p:nvPr/>
            </p:nvSpPr>
            <p:spPr bwMode="auto">
              <a:xfrm flipH="1" flipV="1">
                <a:off x="379" y="2515"/>
                <a:ext cx="74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Line 249"/>
              <p:cNvSpPr>
                <a:spLocks noChangeShapeType="1"/>
              </p:cNvSpPr>
              <p:nvPr/>
            </p:nvSpPr>
            <p:spPr bwMode="auto">
              <a:xfrm>
                <a:off x="379" y="2519"/>
                <a:ext cx="74" cy="1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Freeform 250"/>
              <p:cNvSpPr>
                <a:spLocks/>
              </p:cNvSpPr>
              <p:nvPr/>
            </p:nvSpPr>
            <p:spPr bwMode="auto">
              <a:xfrm>
                <a:off x="390" y="2485"/>
                <a:ext cx="39" cy="37"/>
              </a:xfrm>
              <a:custGeom>
                <a:avLst/>
                <a:gdLst>
                  <a:gd name="T0" fmla="*/ 16 w 39"/>
                  <a:gd name="T1" fmla="*/ 0 h 37"/>
                  <a:gd name="T2" fmla="*/ 27 w 39"/>
                  <a:gd name="T3" fmla="*/ 7 h 37"/>
                  <a:gd name="T4" fmla="*/ 36 w 39"/>
                  <a:gd name="T5" fmla="*/ 14 h 37"/>
                  <a:gd name="T6" fmla="*/ 39 w 39"/>
                  <a:gd name="T7" fmla="*/ 21 h 37"/>
                  <a:gd name="T8" fmla="*/ 39 w 39"/>
                  <a:gd name="T9" fmla="*/ 30 h 37"/>
                  <a:gd name="T10" fmla="*/ 32 w 39"/>
                  <a:gd name="T11" fmla="*/ 37 h 37"/>
                  <a:gd name="T12" fmla="*/ 20 w 39"/>
                  <a:gd name="T13" fmla="*/ 37 h 37"/>
                  <a:gd name="T14" fmla="*/ 0 w 39"/>
                  <a:gd name="T15" fmla="*/ 34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37"/>
                  <a:gd name="T26" fmla="*/ 39 w 39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37">
                    <a:moveTo>
                      <a:pt x="16" y="0"/>
                    </a:moveTo>
                    <a:lnTo>
                      <a:pt x="27" y="7"/>
                    </a:lnTo>
                    <a:lnTo>
                      <a:pt x="36" y="14"/>
                    </a:lnTo>
                    <a:lnTo>
                      <a:pt x="39" y="21"/>
                    </a:lnTo>
                    <a:lnTo>
                      <a:pt x="39" y="30"/>
                    </a:lnTo>
                    <a:lnTo>
                      <a:pt x="32" y="37"/>
                    </a:lnTo>
                    <a:lnTo>
                      <a:pt x="20" y="37"/>
                    </a:lnTo>
                    <a:lnTo>
                      <a:pt x="0" y="3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" name="Freeform 251"/>
              <p:cNvSpPr>
                <a:spLocks/>
              </p:cNvSpPr>
              <p:nvPr/>
            </p:nvSpPr>
            <p:spPr bwMode="auto">
              <a:xfrm>
                <a:off x="379" y="2476"/>
                <a:ext cx="50" cy="9"/>
              </a:xfrm>
              <a:custGeom>
                <a:avLst/>
                <a:gdLst>
                  <a:gd name="T0" fmla="*/ 50 w 50"/>
                  <a:gd name="T1" fmla="*/ 7 h 9"/>
                  <a:gd name="T2" fmla="*/ 47 w 50"/>
                  <a:gd name="T3" fmla="*/ 9 h 9"/>
                  <a:gd name="T4" fmla="*/ 38 w 50"/>
                  <a:gd name="T5" fmla="*/ 9 h 9"/>
                  <a:gd name="T6" fmla="*/ 0 w 5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9"/>
                  <a:gd name="T14" fmla="*/ 50 w 50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9">
                    <a:moveTo>
                      <a:pt x="50" y="7"/>
                    </a:moveTo>
                    <a:lnTo>
                      <a:pt x="47" y="9"/>
                    </a:lnTo>
                    <a:lnTo>
                      <a:pt x="38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Freeform 252"/>
              <p:cNvSpPr>
                <a:spLocks/>
              </p:cNvSpPr>
              <p:nvPr/>
            </p:nvSpPr>
            <p:spPr bwMode="auto">
              <a:xfrm>
                <a:off x="379" y="2465"/>
                <a:ext cx="50" cy="23"/>
              </a:xfrm>
              <a:custGeom>
                <a:avLst/>
                <a:gdLst>
                  <a:gd name="T0" fmla="*/ 0 w 50"/>
                  <a:gd name="T1" fmla="*/ 14 h 23"/>
                  <a:gd name="T2" fmla="*/ 38 w 50"/>
                  <a:gd name="T3" fmla="*/ 23 h 23"/>
                  <a:gd name="T4" fmla="*/ 47 w 50"/>
                  <a:gd name="T5" fmla="*/ 23 h 23"/>
                  <a:gd name="T6" fmla="*/ 50 w 50"/>
                  <a:gd name="T7" fmla="*/ 20 h 23"/>
                  <a:gd name="T8" fmla="*/ 50 w 50"/>
                  <a:gd name="T9" fmla="*/ 11 h 23"/>
                  <a:gd name="T10" fmla="*/ 43 w 50"/>
                  <a:gd name="T11" fmla="*/ 3 h 23"/>
                  <a:gd name="T12" fmla="*/ 34 w 5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3"/>
                  <a:gd name="T23" fmla="*/ 50 w 5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3">
                    <a:moveTo>
                      <a:pt x="0" y="14"/>
                    </a:moveTo>
                    <a:lnTo>
                      <a:pt x="38" y="23"/>
                    </a:lnTo>
                    <a:lnTo>
                      <a:pt x="47" y="23"/>
                    </a:lnTo>
                    <a:lnTo>
                      <a:pt x="50" y="20"/>
                    </a:lnTo>
                    <a:lnTo>
                      <a:pt x="50" y="11"/>
                    </a:lnTo>
                    <a:lnTo>
                      <a:pt x="43" y="3"/>
                    </a:lnTo>
                    <a:lnTo>
                      <a:pt x="3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Line 253"/>
              <p:cNvSpPr>
                <a:spLocks noChangeShapeType="1"/>
              </p:cNvSpPr>
              <p:nvPr/>
            </p:nvSpPr>
            <p:spPr bwMode="auto">
              <a:xfrm flipV="1">
                <a:off x="489" y="2431"/>
                <a:ext cx="1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" name="Freeform 254"/>
              <p:cNvSpPr>
                <a:spLocks/>
              </p:cNvSpPr>
              <p:nvPr/>
            </p:nvSpPr>
            <p:spPr bwMode="auto">
              <a:xfrm>
                <a:off x="444" y="2438"/>
                <a:ext cx="45" cy="7"/>
              </a:xfrm>
              <a:custGeom>
                <a:avLst/>
                <a:gdLst>
                  <a:gd name="T0" fmla="*/ 45 w 45"/>
                  <a:gd name="T1" fmla="*/ 0 h 7"/>
                  <a:gd name="T2" fmla="*/ 0 w 45"/>
                  <a:gd name="T3" fmla="*/ 0 h 7"/>
                  <a:gd name="T4" fmla="*/ 0 w 4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7"/>
                  <a:gd name="T11" fmla="*/ 45 w 4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7">
                    <a:moveTo>
                      <a:pt x="45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Line 255"/>
              <p:cNvSpPr>
                <a:spLocks noChangeShapeType="1"/>
              </p:cNvSpPr>
              <p:nvPr/>
            </p:nvSpPr>
            <p:spPr bwMode="auto">
              <a:xfrm>
                <a:off x="444" y="2440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Freeform 256"/>
              <p:cNvSpPr>
                <a:spLocks/>
              </p:cNvSpPr>
              <p:nvPr/>
            </p:nvSpPr>
            <p:spPr bwMode="auto">
              <a:xfrm>
                <a:off x="444" y="2413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9 w 30"/>
                  <a:gd name="T3" fmla="*/ 19 h 25"/>
                  <a:gd name="T4" fmla="*/ 30 w 30"/>
                  <a:gd name="T5" fmla="*/ 16 h 25"/>
                  <a:gd name="T6" fmla="*/ 30 w 30"/>
                  <a:gd name="T7" fmla="*/ 10 h 25"/>
                  <a:gd name="T8" fmla="*/ 29 w 30"/>
                  <a:gd name="T9" fmla="*/ 7 h 25"/>
                  <a:gd name="T10" fmla="*/ 25 w 30"/>
                  <a:gd name="T11" fmla="*/ 1 h 25"/>
                  <a:gd name="T12" fmla="*/ 18 w 30"/>
                  <a:gd name="T13" fmla="*/ 0 h 25"/>
                  <a:gd name="T14" fmla="*/ 12 w 30"/>
                  <a:gd name="T15" fmla="*/ 0 h 25"/>
                  <a:gd name="T16" fmla="*/ 7 w 30"/>
                  <a:gd name="T17" fmla="*/ 1 h 25"/>
                  <a:gd name="T18" fmla="*/ 2 w 30"/>
                  <a:gd name="T19" fmla="*/ 7 h 25"/>
                  <a:gd name="T20" fmla="*/ 0 w 30"/>
                  <a:gd name="T21" fmla="*/ 10 h 25"/>
                  <a:gd name="T22" fmla="*/ 0 w 30"/>
                  <a:gd name="T23" fmla="*/ 16 h 25"/>
                  <a:gd name="T24" fmla="*/ 2 w 30"/>
                  <a:gd name="T25" fmla="*/ 19 h 25"/>
                  <a:gd name="T26" fmla="*/ 7 w 30"/>
                  <a:gd name="T27" fmla="*/ 25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25"/>
                  <a:gd name="T44" fmla="*/ 30 w 3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25">
                    <a:moveTo>
                      <a:pt x="25" y="25"/>
                    </a:moveTo>
                    <a:lnTo>
                      <a:pt x="29" y="19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7" y="2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" name="Freeform 257"/>
              <p:cNvSpPr>
                <a:spLocks/>
              </p:cNvSpPr>
              <p:nvPr/>
            </p:nvSpPr>
            <p:spPr bwMode="auto">
              <a:xfrm>
                <a:off x="444" y="2411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2 w 30"/>
                  <a:gd name="T3" fmla="*/ 7 h 12"/>
                  <a:gd name="T4" fmla="*/ 7 w 30"/>
                  <a:gd name="T5" fmla="*/ 2 h 12"/>
                  <a:gd name="T6" fmla="*/ 12 w 30"/>
                  <a:gd name="T7" fmla="*/ 0 h 12"/>
                  <a:gd name="T8" fmla="*/ 18 w 30"/>
                  <a:gd name="T9" fmla="*/ 0 h 12"/>
                  <a:gd name="T10" fmla="*/ 25 w 30"/>
                  <a:gd name="T11" fmla="*/ 2 h 12"/>
                  <a:gd name="T12" fmla="*/ 29 w 30"/>
                  <a:gd name="T13" fmla="*/ 7 h 12"/>
                  <a:gd name="T14" fmla="*/ 30 w 30"/>
                  <a:gd name="T15" fmla="*/ 1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12"/>
                  <a:gd name="T26" fmla="*/ 30 w 3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12">
                    <a:moveTo>
                      <a:pt x="0" y="12"/>
                    </a:moveTo>
                    <a:lnTo>
                      <a:pt x="2" y="7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5" y="2"/>
                    </a:lnTo>
                    <a:lnTo>
                      <a:pt x="29" y="7"/>
                    </a:lnTo>
                    <a:lnTo>
                      <a:pt x="3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" name="Line 258"/>
              <p:cNvSpPr>
                <a:spLocks noChangeShapeType="1"/>
              </p:cNvSpPr>
              <p:nvPr/>
            </p:nvSpPr>
            <p:spPr bwMode="auto">
              <a:xfrm flipV="1">
                <a:off x="399" y="2333"/>
                <a:ext cx="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" name="Line 259"/>
              <p:cNvSpPr>
                <a:spLocks noChangeShapeType="1"/>
              </p:cNvSpPr>
              <p:nvPr/>
            </p:nvSpPr>
            <p:spPr bwMode="auto">
              <a:xfrm>
                <a:off x="399" y="2346"/>
                <a:ext cx="3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" name="Line 260"/>
              <p:cNvSpPr>
                <a:spLocks noChangeShapeType="1"/>
              </p:cNvSpPr>
              <p:nvPr/>
            </p:nvSpPr>
            <p:spPr bwMode="auto">
              <a:xfrm flipH="1">
                <a:off x="399" y="2350"/>
                <a:ext cx="3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" name="Freeform 261"/>
              <p:cNvSpPr>
                <a:spLocks/>
              </p:cNvSpPr>
              <p:nvPr/>
            </p:nvSpPr>
            <p:spPr bwMode="auto">
              <a:xfrm>
                <a:off x="352" y="2346"/>
                <a:ext cx="77" cy="49"/>
              </a:xfrm>
              <a:custGeom>
                <a:avLst/>
                <a:gdLst>
                  <a:gd name="T0" fmla="*/ 65 w 77"/>
                  <a:gd name="T1" fmla="*/ 4 h 49"/>
                  <a:gd name="T2" fmla="*/ 74 w 77"/>
                  <a:gd name="T3" fmla="*/ 9 h 49"/>
                  <a:gd name="T4" fmla="*/ 77 w 77"/>
                  <a:gd name="T5" fmla="*/ 20 h 49"/>
                  <a:gd name="T6" fmla="*/ 77 w 77"/>
                  <a:gd name="T7" fmla="*/ 27 h 49"/>
                  <a:gd name="T8" fmla="*/ 74 w 77"/>
                  <a:gd name="T9" fmla="*/ 34 h 49"/>
                  <a:gd name="T10" fmla="*/ 65 w 77"/>
                  <a:gd name="T11" fmla="*/ 41 h 49"/>
                  <a:gd name="T12" fmla="*/ 58 w 77"/>
                  <a:gd name="T13" fmla="*/ 45 h 49"/>
                  <a:gd name="T14" fmla="*/ 47 w 77"/>
                  <a:gd name="T15" fmla="*/ 49 h 49"/>
                  <a:gd name="T16" fmla="*/ 31 w 77"/>
                  <a:gd name="T17" fmla="*/ 49 h 49"/>
                  <a:gd name="T18" fmla="*/ 20 w 77"/>
                  <a:gd name="T19" fmla="*/ 45 h 49"/>
                  <a:gd name="T20" fmla="*/ 13 w 77"/>
                  <a:gd name="T21" fmla="*/ 41 h 49"/>
                  <a:gd name="T22" fmla="*/ 6 w 77"/>
                  <a:gd name="T23" fmla="*/ 34 h 49"/>
                  <a:gd name="T24" fmla="*/ 0 w 77"/>
                  <a:gd name="T25" fmla="*/ 27 h 49"/>
                  <a:gd name="T26" fmla="*/ 0 w 77"/>
                  <a:gd name="T27" fmla="*/ 20 h 49"/>
                  <a:gd name="T28" fmla="*/ 6 w 77"/>
                  <a:gd name="T29" fmla="*/ 9 h 49"/>
                  <a:gd name="T30" fmla="*/ 13 w 77"/>
                  <a:gd name="T31" fmla="*/ 4 h 49"/>
                  <a:gd name="T32" fmla="*/ 24 w 77"/>
                  <a:gd name="T33" fmla="*/ 0 h 49"/>
                  <a:gd name="T34" fmla="*/ 0 w 77"/>
                  <a:gd name="T35" fmla="*/ 0 h 49"/>
                  <a:gd name="T36" fmla="*/ 13 w 77"/>
                  <a:gd name="T37" fmla="*/ 4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"/>
                  <a:gd name="T58" fmla="*/ 0 h 49"/>
                  <a:gd name="T59" fmla="*/ 77 w 77"/>
                  <a:gd name="T60" fmla="*/ 49 h 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" h="49">
                    <a:moveTo>
                      <a:pt x="65" y="4"/>
                    </a:moveTo>
                    <a:lnTo>
                      <a:pt x="74" y="9"/>
                    </a:lnTo>
                    <a:lnTo>
                      <a:pt x="77" y="20"/>
                    </a:lnTo>
                    <a:lnTo>
                      <a:pt x="77" y="27"/>
                    </a:lnTo>
                    <a:lnTo>
                      <a:pt x="74" y="34"/>
                    </a:lnTo>
                    <a:lnTo>
                      <a:pt x="65" y="41"/>
                    </a:lnTo>
                    <a:lnTo>
                      <a:pt x="58" y="45"/>
                    </a:lnTo>
                    <a:lnTo>
                      <a:pt x="47" y="49"/>
                    </a:lnTo>
                    <a:lnTo>
                      <a:pt x="31" y="49"/>
                    </a:lnTo>
                    <a:lnTo>
                      <a:pt x="20" y="45"/>
                    </a:lnTo>
                    <a:lnTo>
                      <a:pt x="13" y="41"/>
                    </a:lnTo>
                    <a:lnTo>
                      <a:pt x="6" y="34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6" y="9"/>
                    </a:lnTo>
                    <a:lnTo>
                      <a:pt x="13" y="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13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Freeform 262"/>
              <p:cNvSpPr>
                <a:spLocks/>
              </p:cNvSpPr>
              <p:nvPr/>
            </p:nvSpPr>
            <p:spPr bwMode="auto">
              <a:xfrm>
                <a:off x="352" y="2373"/>
                <a:ext cx="77" cy="23"/>
              </a:xfrm>
              <a:custGeom>
                <a:avLst/>
                <a:gdLst>
                  <a:gd name="T0" fmla="*/ 0 w 77"/>
                  <a:gd name="T1" fmla="*/ 0 h 23"/>
                  <a:gd name="T2" fmla="*/ 6 w 77"/>
                  <a:gd name="T3" fmla="*/ 11 h 23"/>
                  <a:gd name="T4" fmla="*/ 13 w 77"/>
                  <a:gd name="T5" fmla="*/ 18 h 23"/>
                  <a:gd name="T6" fmla="*/ 20 w 77"/>
                  <a:gd name="T7" fmla="*/ 22 h 23"/>
                  <a:gd name="T8" fmla="*/ 31 w 77"/>
                  <a:gd name="T9" fmla="*/ 23 h 23"/>
                  <a:gd name="T10" fmla="*/ 47 w 77"/>
                  <a:gd name="T11" fmla="*/ 23 h 23"/>
                  <a:gd name="T12" fmla="*/ 58 w 77"/>
                  <a:gd name="T13" fmla="*/ 22 h 23"/>
                  <a:gd name="T14" fmla="*/ 65 w 77"/>
                  <a:gd name="T15" fmla="*/ 18 h 23"/>
                  <a:gd name="T16" fmla="*/ 74 w 77"/>
                  <a:gd name="T17" fmla="*/ 11 h 23"/>
                  <a:gd name="T18" fmla="*/ 77 w 77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"/>
                  <a:gd name="T31" fmla="*/ 0 h 23"/>
                  <a:gd name="T32" fmla="*/ 77 w 77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" h="23">
                    <a:moveTo>
                      <a:pt x="0" y="0"/>
                    </a:moveTo>
                    <a:lnTo>
                      <a:pt x="6" y="11"/>
                    </a:lnTo>
                    <a:lnTo>
                      <a:pt x="13" y="18"/>
                    </a:lnTo>
                    <a:lnTo>
                      <a:pt x="20" y="22"/>
                    </a:lnTo>
                    <a:lnTo>
                      <a:pt x="31" y="23"/>
                    </a:lnTo>
                    <a:lnTo>
                      <a:pt x="47" y="23"/>
                    </a:lnTo>
                    <a:lnTo>
                      <a:pt x="58" y="22"/>
                    </a:lnTo>
                    <a:lnTo>
                      <a:pt x="65" y="18"/>
                    </a:lnTo>
                    <a:lnTo>
                      <a:pt x="74" y="11"/>
                    </a:lnTo>
                    <a:lnTo>
                      <a:pt x="7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Freeform 263"/>
              <p:cNvSpPr>
                <a:spLocks/>
              </p:cNvSpPr>
              <p:nvPr/>
            </p:nvSpPr>
            <p:spPr bwMode="auto">
              <a:xfrm>
                <a:off x="462" y="2281"/>
                <a:ext cx="12" cy="33"/>
              </a:xfrm>
              <a:custGeom>
                <a:avLst/>
                <a:gdLst>
                  <a:gd name="T0" fmla="*/ 12 w 12"/>
                  <a:gd name="T1" fmla="*/ 33 h 33"/>
                  <a:gd name="T2" fmla="*/ 12 w 12"/>
                  <a:gd name="T3" fmla="*/ 0 h 33"/>
                  <a:gd name="T4" fmla="*/ 0 w 12"/>
                  <a:gd name="T5" fmla="*/ 0 h 33"/>
                  <a:gd name="T6" fmla="*/ 12 w 12"/>
                  <a:gd name="T7" fmla="*/ 2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3"/>
                  <a:gd name="T14" fmla="*/ 12 w 12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3">
                    <a:moveTo>
                      <a:pt x="12" y="33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" name="Line 264"/>
              <p:cNvSpPr>
                <a:spLocks noChangeShapeType="1"/>
              </p:cNvSpPr>
              <p:nvPr/>
            </p:nvSpPr>
            <p:spPr bwMode="auto">
              <a:xfrm flipH="1">
                <a:off x="442" y="2294"/>
                <a:ext cx="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Line 265"/>
              <p:cNvSpPr>
                <a:spLocks noChangeShapeType="1"/>
              </p:cNvSpPr>
              <p:nvPr/>
            </p:nvSpPr>
            <p:spPr bwMode="auto">
              <a:xfrm>
                <a:off x="451" y="2294"/>
                <a:ext cx="1" cy="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Freeform 266"/>
              <p:cNvSpPr>
                <a:spLocks/>
              </p:cNvSpPr>
              <p:nvPr/>
            </p:nvSpPr>
            <p:spPr bwMode="auto">
              <a:xfrm>
                <a:off x="429" y="2281"/>
                <a:ext cx="13" cy="33"/>
              </a:xfrm>
              <a:custGeom>
                <a:avLst/>
                <a:gdLst>
                  <a:gd name="T0" fmla="*/ 0 w 13"/>
                  <a:gd name="T1" fmla="*/ 33 h 33"/>
                  <a:gd name="T2" fmla="*/ 0 w 13"/>
                  <a:gd name="T3" fmla="*/ 0 h 33"/>
                  <a:gd name="T4" fmla="*/ 13 w 13"/>
                  <a:gd name="T5" fmla="*/ 0 h 33"/>
                  <a:gd name="T6" fmla="*/ 0 w 13"/>
                  <a:gd name="T7" fmla="*/ 2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33"/>
                  <a:gd name="T14" fmla="*/ 13 w 13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33">
                    <a:moveTo>
                      <a:pt x="0" y="33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" name="Line 267"/>
              <p:cNvSpPr>
                <a:spLocks noChangeShapeType="1"/>
              </p:cNvSpPr>
              <p:nvPr/>
            </p:nvSpPr>
            <p:spPr bwMode="auto">
              <a:xfrm>
                <a:off x="429" y="2307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Line 268"/>
              <p:cNvSpPr>
                <a:spLocks noChangeShapeType="1"/>
              </p:cNvSpPr>
              <p:nvPr/>
            </p:nvSpPr>
            <p:spPr bwMode="auto">
              <a:xfrm flipH="1">
                <a:off x="429" y="2310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Line 269"/>
              <p:cNvSpPr>
                <a:spLocks noChangeShapeType="1"/>
              </p:cNvSpPr>
              <p:nvPr/>
            </p:nvSpPr>
            <p:spPr bwMode="auto">
              <a:xfrm flipH="1" flipV="1">
                <a:off x="340" y="2208"/>
                <a:ext cx="113" cy="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" name="Line 270"/>
              <p:cNvSpPr>
                <a:spLocks noChangeShapeType="1"/>
              </p:cNvSpPr>
              <p:nvPr/>
            </p:nvSpPr>
            <p:spPr bwMode="auto">
              <a:xfrm flipV="1">
                <a:off x="399" y="2123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Line 271"/>
              <p:cNvSpPr>
                <a:spLocks noChangeShapeType="1"/>
              </p:cNvSpPr>
              <p:nvPr/>
            </p:nvSpPr>
            <p:spPr bwMode="auto">
              <a:xfrm>
                <a:off x="399" y="2134"/>
                <a:ext cx="3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Line 272"/>
              <p:cNvSpPr>
                <a:spLocks noChangeShapeType="1"/>
              </p:cNvSpPr>
              <p:nvPr/>
            </p:nvSpPr>
            <p:spPr bwMode="auto">
              <a:xfrm flipH="1">
                <a:off x="399" y="2138"/>
                <a:ext cx="3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Freeform 273"/>
              <p:cNvSpPr>
                <a:spLocks/>
              </p:cNvSpPr>
              <p:nvPr/>
            </p:nvSpPr>
            <p:spPr bwMode="auto">
              <a:xfrm>
                <a:off x="352" y="2134"/>
                <a:ext cx="77" cy="48"/>
              </a:xfrm>
              <a:custGeom>
                <a:avLst/>
                <a:gdLst>
                  <a:gd name="T0" fmla="*/ 65 w 77"/>
                  <a:gd name="T1" fmla="*/ 4 h 48"/>
                  <a:gd name="T2" fmla="*/ 74 w 77"/>
                  <a:gd name="T3" fmla="*/ 9 h 48"/>
                  <a:gd name="T4" fmla="*/ 77 w 77"/>
                  <a:gd name="T5" fmla="*/ 20 h 48"/>
                  <a:gd name="T6" fmla="*/ 77 w 77"/>
                  <a:gd name="T7" fmla="*/ 27 h 48"/>
                  <a:gd name="T8" fmla="*/ 74 w 77"/>
                  <a:gd name="T9" fmla="*/ 36 h 48"/>
                  <a:gd name="T10" fmla="*/ 65 w 77"/>
                  <a:gd name="T11" fmla="*/ 43 h 48"/>
                  <a:gd name="T12" fmla="*/ 58 w 77"/>
                  <a:gd name="T13" fmla="*/ 47 h 48"/>
                  <a:gd name="T14" fmla="*/ 47 w 77"/>
                  <a:gd name="T15" fmla="*/ 48 h 48"/>
                  <a:gd name="T16" fmla="*/ 31 w 77"/>
                  <a:gd name="T17" fmla="*/ 48 h 48"/>
                  <a:gd name="T18" fmla="*/ 20 w 77"/>
                  <a:gd name="T19" fmla="*/ 47 h 48"/>
                  <a:gd name="T20" fmla="*/ 13 w 77"/>
                  <a:gd name="T21" fmla="*/ 43 h 48"/>
                  <a:gd name="T22" fmla="*/ 6 w 77"/>
                  <a:gd name="T23" fmla="*/ 36 h 48"/>
                  <a:gd name="T24" fmla="*/ 0 w 77"/>
                  <a:gd name="T25" fmla="*/ 27 h 48"/>
                  <a:gd name="T26" fmla="*/ 0 w 77"/>
                  <a:gd name="T27" fmla="*/ 20 h 48"/>
                  <a:gd name="T28" fmla="*/ 6 w 77"/>
                  <a:gd name="T29" fmla="*/ 9 h 48"/>
                  <a:gd name="T30" fmla="*/ 13 w 77"/>
                  <a:gd name="T31" fmla="*/ 4 h 48"/>
                  <a:gd name="T32" fmla="*/ 24 w 77"/>
                  <a:gd name="T33" fmla="*/ 0 h 48"/>
                  <a:gd name="T34" fmla="*/ 0 w 77"/>
                  <a:gd name="T35" fmla="*/ 0 h 48"/>
                  <a:gd name="T36" fmla="*/ 13 w 77"/>
                  <a:gd name="T37" fmla="*/ 4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"/>
                  <a:gd name="T58" fmla="*/ 0 h 48"/>
                  <a:gd name="T59" fmla="*/ 77 w 77"/>
                  <a:gd name="T60" fmla="*/ 48 h 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" h="48">
                    <a:moveTo>
                      <a:pt x="65" y="4"/>
                    </a:moveTo>
                    <a:lnTo>
                      <a:pt x="74" y="9"/>
                    </a:lnTo>
                    <a:lnTo>
                      <a:pt x="77" y="20"/>
                    </a:lnTo>
                    <a:lnTo>
                      <a:pt x="77" y="27"/>
                    </a:lnTo>
                    <a:lnTo>
                      <a:pt x="74" y="36"/>
                    </a:lnTo>
                    <a:lnTo>
                      <a:pt x="65" y="43"/>
                    </a:lnTo>
                    <a:lnTo>
                      <a:pt x="58" y="47"/>
                    </a:lnTo>
                    <a:lnTo>
                      <a:pt x="47" y="48"/>
                    </a:lnTo>
                    <a:lnTo>
                      <a:pt x="31" y="48"/>
                    </a:lnTo>
                    <a:lnTo>
                      <a:pt x="20" y="47"/>
                    </a:lnTo>
                    <a:lnTo>
                      <a:pt x="13" y="43"/>
                    </a:lnTo>
                    <a:lnTo>
                      <a:pt x="6" y="36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6" y="9"/>
                    </a:lnTo>
                    <a:lnTo>
                      <a:pt x="13" y="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13" y="4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Freeform 274"/>
              <p:cNvSpPr>
                <a:spLocks/>
              </p:cNvSpPr>
              <p:nvPr/>
            </p:nvSpPr>
            <p:spPr bwMode="auto">
              <a:xfrm>
                <a:off x="352" y="2161"/>
                <a:ext cx="77" cy="25"/>
              </a:xfrm>
              <a:custGeom>
                <a:avLst/>
                <a:gdLst>
                  <a:gd name="T0" fmla="*/ 0 w 77"/>
                  <a:gd name="T1" fmla="*/ 0 h 25"/>
                  <a:gd name="T2" fmla="*/ 6 w 77"/>
                  <a:gd name="T3" fmla="*/ 12 h 25"/>
                  <a:gd name="T4" fmla="*/ 13 w 77"/>
                  <a:gd name="T5" fmla="*/ 20 h 25"/>
                  <a:gd name="T6" fmla="*/ 20 w 77"/>
                  <a:gd name="T7" fmla="*/ 21 h 25"/>
                  <a:gd name="T8" fmla="*/ 31 w 77"/>
                  <a:gd name="T9" fmla="*/ 25 h 25"/>
                  <a:gd name="T10" fmla="*/ 47 w 77"/>
                  <a:gd name="T11" fmla="*/ 25 h 25"/>
                  <a:gd name="T12" fmla="*/ 58 w 77"/>
                  <a:gd name="T13" fmla="*/ 21 h 25"/>
                  <a:gd name="T14" fmla="*/ 65 w 77"/>
                  <a:gd name="T15" fmla="*/ 20 h 25"/>
                  <a:gd name="T16" fmla="*/ 74 w 77"/>
                  <a:gd name="T17" fmla="*/ 12 h 25"/>
                  <a:gd name="T18" fmla="*/ 77 w 77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"/>
                  <a:gd name="T31" fmla="*/ 0 h 25"/>
                  <a:gd name="T32" fmla="*/ 77 w 77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" h="25">
                    <a:moveTo>
                      <a:pt x="0" y="0"/>
                    </a:moveTo>
                    <a:lnTo>
                      <a:pt x="6" y="12"/>
                    </a:lnTo>
                    <a:lnTo>
                      <a:pt x="13" y="20"/>
                    </a:lnTo>
                    <a:lnTo>
                      <a:pt x="20" y="21"/>
                    </a:lnTo>
                    <a:lnTo>
                      <a:pt x="31" y="25"/>
                    </a:lnTo>
                    <a:lnTo>
                      <a:pt x="47" y="25"/>
                    </a:lnTo>
                    <a:lnTo>
                      <a:pt x="58" y="21"/>
                    </a:lnTo>
                    <a:lnTo>
                      <a:pt x="65" y="20"/>
                    </a:lnTo>
                    <a:lnTo>
                      <a:pt x="74" y="12"/>
                    </a:lnTo>
                    <a:lnTo>
                      <a:pt x="7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Line 275"/>
              <p:cNvSpPr>
                <a:spLocks noChangeShapeType="1"/>
              </p:cNvSpPr>
              <p:nvPr/>
            </p:nvSpPr>
            <p:spPr bwMode="auto">
              <a:xfrm flipV="1">
                <a:off x="474" y="2091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Freeform 276"/>
              <p:cNvSpPr>
                <a:spLocks/>
              </p:cNvSpPr>
              <p:nvPr/>
            </p:nvSpPr>
            <p:spPr bwMode="auto">
              <a:xfrm>
                <a:off x="429" y="2058"/>
                <a:ext cx="45" cy="38"/>
              </a:xfrm>
              <a:custGeom>
                <a:avLst/>
                <a:gdLst>
                  <a:gd name="T0" fmla="*/ 45 w 45"/>
                  <a:gd name="T1" fmla="*/ 38 h 38"/>
                  <a:gd name="T2" fmla="*/ 0 w 45"/>
                  <a:gd name="T3" fmla="*/ 38 h 38"/>
                  <a:gd name="T4" fmla="*/ 45 w 45"/>
                  <a:gd name="T5" fmla="*/ 24 h 38"/>
                  <a:gd name="T6" fmla="*/ 0 w 45"/>
                  <a:gd name="T7" fmla="*/ 9 h 38"/>
                  <a:gd name="T8" fmla="*/ 0 w 4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8"/>
                  <a:gd name="T17" fmla="*/ 45 w 4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8">
                    <a:moveTo>
                      <a:pt x="45" y="38"/>
                    </a:moveTo>
                    <a:lnTo>
                      <a:pt x="0" y="38"/>
                    </a:lnTo>
                    <a:lnTo>
                      <a:pt x="45" y="24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Line 277"/>
              <p:cNvSpPr>
                <a:spLocks noChangeShapeType="1"/>
              </p:cNvSpPr>
              <p:nvPr/>
            </p:nvSpPr>
            <p:spPr bwMode="auto">
              <a:xfrm>
                <a:off x="429" y="2066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Line 278"/>
              <p:cNvSpPr>
                <a:spLocks noChangeShapeType="1"/>
              </p:cNvSpPr>
              <p:nvPr/>
            </p:nvSpPr>
            <p:spPr bwMode="auto">
              <a:xfrm flipH="1">
                <a:off x="429" y="2067"/>
                <a:ext cx="4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Freeform 279"/>
              <p:cNvSpPr>
                <a:spLocks/>
              </p:cNvSpPr>
              <p:nvPr/>
            </p:nvSpPr>
            <p:spPr bwMode="auto">
              <a:xfrm>
                <a:off x="429" y="2082"/>
                <a:ext cx="40" cy="21"/>
              </a:xfrm>
              <a:custGeom>
                <a:avLst/>
                <a:gdLst>
                  <a:gd name="T0" fmla="*/ 0 w 40"/>
                  <a:gd name="T1" fmla="*/ 21 h 21"/>
                  <a:gd name="T2" fmla="*/ 0 w 40"/>
                  <a:gd name="T3" fmla="*/ 12 h 21"/>
                  <a:gd name="T4" fmla="*/ 40 w 40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21"/>
                  <a:gd name="T11" fmla="*/ 40 w 40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21">
                    <a:moveTo>
                      <a:pt x="0" y="21"/>
                    </a:moveTo>
                    <a:lnTo>
                      <a:pt x="0" y="12"/>
                    </a:lnTo>
                    <a:lnTo>
                      <a:pt x="4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" name="Line 280"/>
              <p:cNvSpPr>
                <a:spLocks noChangeShapeType="1"/>
              </p:cNvSpPr>
              <p:nvPr/>
            </p:nvSpPr>
            <p:spPr bwMode="auto">
              <a:xfrm flipV="1">
                <a:off x="474" y="2058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Freeform 281"/>
              <p:cNvSpPr>
                <a:spLocks/>
              </p:cNvSpPr>
              <p:nvPr/>
            </p:nvSpPr>
            <p:spPr bwMode="auto">
              <a:xfrm>
                <a:off x="972" y="1674"/>
                <a:ext cx="65" cy="64"/>
              </a:xfrm>
              <a:custGeom>
                <a:avLst/>
                <a:gdLst>
                  <a:gd name="T0" fmla="*/ 65 w 65"/>
                  <a:gd name="T1" fmla="*/ 32 h 64"/>
                  <a:gd name="T2" fmla="*/ 63 w 65"/>
                  <a:gd name="T3" fmla="*/ 23 h 64"/>
                  <a:gd name="T4" fmla="*/ 60 w 65"/>
                  <a:gd name="T5" fmla="*/ 14 h 64"/>
                  <a:gd name="T6" fmla="*/ 53 w 65"/>
                  <a:gd name="T7" fmla="*/ 7 h 64"/>
                  <a:gd name="T8" fmla="*/ 42 w 65"/>
                  <a:gd name="T9" fmla="*/ 1 h 64"/>
                  <a:gd name="T10" fmla="*/ 33 w 65"/>
                  <a:gd name="T11" fmla="*/ 0 h 64"/>
                  <a:gd name="T12" fmla="*/ 24 w 65"/>
                  <a:gd name="T13" fmla="*/ 1 h 64"/>
                  <a:gd name="T14" fmla="*/ 15 w 65"/>
                  <a:gd name="T15" fmla="*/ 7 h 64"/>
                  <a:gd name="T16" fmla="*/ 8 w 65"/>
                  <a:gd name="T17" fmla="*/ 14 h 64"/>
                  <a:gd name="T18" fmla="*/ 2 w 65"/>
                  <a:gd name="T19" fmla="*/ 23 h 64"/>
                  <a:gd name="T20" fmla="*/ 0 w 65"/>
                  <a:gd name="T21" fmla="*/ 32 h 64"/>
                  <a:gd name="T22" fmla="*/ 2 w 65"/>
                  <a:gd name="T23" fmla="*/ 41 h 64"/>
                  <a:gd name="T24" fmla="*/ 8 w 65"/>
                  <a:gd name="T25" fmla="*/ 50 h 64"/>
                  <a:gd name="T26" fmla="*/ 15 w 65"/>
                  <a:gd name="T27" fmla="*/ 57 h 64"/>
                  <a:gd name="T28" fmla="*/ 24 w 65"/>
                  <a:gd name="T29" fmla="*/ 63 h 64"/>
                  <a:gd name="T30" fmla="*/ 33 w 65"/>
                  <a:gd name="T31" fmla="*/ 64 h 64"/>
                  <a:gd name="T32" fmla="*/ 42 w 65"/>
                  <a:gd name="T33" fmla="*/ 63 h 64"/>
                  <a:gd name="T34" fmla="*/ 53 w 65"/>
                  <a:gd name="T35" fmla="*/ 57 h 64"/>
                  <a:gd name="T36" fmla="*/ 60 w 65"/>
                  <a:gd name="T37" fmla="*/ 50 h 64"/>
                  <a:gd name="T38" fmla="*/ 63 w 65"/>
                  <a:gd name="T39" fmla="*/ 41 h 64"/>
                  <a:gd name="T40" fmla="*/ 65 w 65"/>
                  <a:gd name="T41" fmla="*/ 32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64"/>
                  <a:gd name="T65" fmla="*/ 65 w 65"/>
                  <a:gd name="T66" fmla="*/ 64 h 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64">
                    <a:moveTo>
                      <a:pt x="65" y="32"/>
                    </a:moveTo>
                    <a:lnTo>
                      <a:pt x="63" y="23"/>
                    </a:lnTo>
                    <a:lnTo>
                      <a:pt x="60" y="14"/>
                    </a:lnTo>
                    <a:lnTo>
                      <a:pt x="53" y="7"/>
                    </a:lnTo>
                    <a:lnTo>
                      <a:pt x="42" y="1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7"/>
                    </a:lnTo>
                    <a:lnTo>
                      <a:pt x="8" y="14"/>
                    </a:lnTo>
                    <a:lnTo>
                      <a:pt x="2" y="23"/>
                    </a:lnTo>
                    <a:lnTo>
                      <a:pt x="0" y="32"/>
                    </a:lnTo>
                    <a:lnTo>
                      <a:pt x="2" y="41"/>
                    </a:lnTo>
                    <a:lnTo>
                      <a:pt x="8" y="50"/>
                    </a:lnTo>
                    <a:lnTo>
                      <a:pt x="15" y="57"/>
                    </a:lnTo>
                    <a:lnTo>
                      <a:pt x="24" y="63"/>
                    </a:lnTo>
                    <a:lnTo>
                      <a:pt x="33" y="64"/>
                    </a:lnTo>
                    <a:lnTo>
                      <a:pt x="42" y="63"/>
                    </a:lnTo>
                    <a:lnTo>
                      <a:pt x="53" y="57"/>
                    </a:lnTo>
                    <a:lnTo>
                      <a:pt x="60" y="50"/>
                    </a:lnTo>
                    <a:lnTo>
                      <a:pt x="63" y="41"/>
                    </a:lnTo>
                    <a:lnTo>
                      <a:pt x="65" y="3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Freeform 282"/>
              <p:cNvSpPr>
                <a:spLocks/>
              </p:cNvSpPr>
              <p:nvPr/>
            </p:nvSpPr>
            <p:spPr bwMode="auto">
              <a:xfrm>
                <a:off x="976" y="1677"/>
                <a:ext cx="58" cy="58"/>
              </a:xfrm>
              <a:custGeom>
                <a:avLst/>
                <a:gdLst>
                  <a:gd name="T0" fmla="*/ 58 w 58"/>
                  <a:gd name="T1" fmla="*/ 29 h 58"/>
                  <a:gd name="T2" fmla="*/ 58 w 58"/>
                  <a:gd name="T3" fmla="*/ 20 h 58"/>
                  <a:gd name="T4" fmla="*/ 52 w 58"/>
                  <a:gd name="T5" fmla="*/ 13 h 58"/>
                  <a:gd name="T6" fmla="*/ 47 w 58"/>
                  <a:gd name="T7" fmla="*/ 6 h 58"/>
                  <a:gd name="T8" fmla="*/ 38 w 58"/>
                  <a:gd name="T9" fmla="*/ 2 h 58"/>
                  <a:gd name="T10" fmla="*/ 29 w 58"/>
                  <a:gd name="T11" fmla="*/ 0 h 58"/>
                  <a:gd name="T12" fmla="*/ 22 w 58"/>
                  <a:gd name="T13" fmla="*/ 2 h 58"/>
                  <a:gd name="T14" fmla="*/ 13 w 58"/>
                  <a:gd name="T15" fmla="*/ 6 h 58"/>
                  <a:gd name="T16" fmla="*/ 5 w 58"/>
                  <a:gd name="T17" fmla="*/ 13 h 58"/>
                  <a:gd name="T18" fmla="*/ 2 w 58"/>
                  <a:gd name="T19" fmla="*/ 20 h 58"/>
                  <a:gd name="T20" fmla="*/ 0 w 58"/>
                  <a:gd name="T21" fmla="*/ 29 h 58"/>
                  <a:gd name="T22" fmla="*/ 2 w 58"/>
                  <a:gd name="T23" fmla="*/ 38 h 58"/>
                  <a:gd name="T24" fmla="*/ 5 w 58"/>
                  <a:gd name="T25" fmla="*/ 45 h 58"/>
                  <a:gd name="T26" fmla="*/ 13 w 58"/>
                  <a:gd name="T27" fmla="*/ 52 h 58"/>
                  <a:gd name="T28" fmla="*/ 22 w 58"/>
                  <a:gd name="T29" fmla="*/ 56 h 58"/>
                  <a:gd name="T30" fmla="*/ 29 w 58"/>
                  <a:gd name="T31" fmla="*/ 58 h 58"/>
                  <a:gd name="T32" fmla="*/ 38 w 58"/>
                  <a:gd name="T33" fmla="*/ 56 h 58"/>
                  <a:gd name="T34" fmla="*/ 47 w 58"/>
                  <a:gd name="T35" fmla="*/ 52 h 58"/>
                  <a:gd name="T36" fmla="*/ 52 w 58"/>
                  <a:gd name="T37" fmla="*/ 45 h 58"/>
                  <a:gd name="T38" fmla="*/ 58 w 58"/>
                  <a:gd name="T39" fmla="*/ 38 h 58"/>
                  <a:gd name="T40" fmla="*/ 58 w 58"/>
                  <a:gd name="T41" fmla="*/ 29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58"/>
                  <a:gd name="T65" fmla="*/ 58 w 58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58">
                    <a:moveTo>
                      <a:pt x="58" y="29"/>
                    </a:moveTo>
                    <a:lnTo>
                      <a:pt x="58" y="20"/>
                    </a:lnTo>
                    <a:lnTo>
                      <a:pt x="52" y="13"/>
                    </a:lnTo>
                    <a:lnTo>
                      <a:pt x="47" y="6"/>
                    </a:lnTo>
                    <a:lnTo>
                      <a:pt x="38" y="2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3" y="6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2" y="38"/>
                    </a:lnTo>
                    <a:lnTo>
                      <a:pt x="5" y="45"/>
                    </a:lnTo>
                    <a:lnTo>
                      <a:pt x="13" y="52"/>
                    </a:lnTo>
                    <a:lnTo>
                      <a:pt x="22" y="56"/>
                    </a:lnTo>
                    <a:lnTo>
                      <a:pt x="29" y="58"/>
                    </a:lnTo>
                    <a:lnTo>
                      <a:pt x="38" y="56"/>
                    </a:lnTo>
                    <a:lnTo>
                      <a:pt x="47" y="52"/>
                    </a:lnTo>
                    <a:lnTo>
                      <a:pt x="52" y="45"/>
                    </a:lnTo>
                    <a:lnTo>
                      <a:pt x="58" y="38"/>
                    </a:lnTo>
                    <a:lnTo>
                      <a:pt x="58" y="2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" name="Freeform 283"/>
              <p:cNvSpPr>
                <a:spLocks/>
              </p:cNvSpPr>
              <p:nvPr/>
            </p:nvSpPr>
            <p:spPr bwMode="auto">
              <a:xfrm>
                <a:off x="980" y="1681"/>
                <a:ext cx="52" cy="50"/>
              </a:xfrm>
              <a:custGeom>
                <a:avLst/>
                <a:gdLst>
                  <a:gd name="T0" fmla="*/ 52 w 52"/>
                  <a:gd name="T1" fmla="*/ 25 h 50"/>
                  <a:gd name="T2" fmla="*/ 50 w 52"/>
                  <a:gd name="T3" fmla="*/ 18 h 50"/>
                  <a:gd name="T4" fmla="*/ 46 w 52"/>
                  <a:gd name="T5" fmla="*/ 11 h 50"/>
                  <a:gd name="T6" fmla="*/ 39 w 52"/>
                  <a:gd name="T7" fmla="*/ 5 h 50"/>
                  <a:gd name="T8" fmla="*/ 32 w 52"/>
                  <a:gd name="T9" fmla="*/ 0 h 50"/>
                  <a:gd name="T10" fmla="*/ 25 w 52"/>
                  <a:gd name="T11" fmla="*/ 0 h 50"/>
                  <a:gd name="T12" fmla="*/ 18 w 52"/>
                  <a:gd name="T13" fmla="*/ 0 h 50"/>
                  <a:gd name="T14" fmla="*/ 10 w 52"/>
                  <a:gd name="T15" fmla="*/ 5 h 50"/>
                  <a:gd name="T16" fmla="*/ 5 w 52"/>
                  <a:gd name="T17" fmla="*/ 11 h 50"/>
                  <a:gd name="T18" fmla="*/ 1 w 52"/>
                  <a:gd name="T19" fmla="*/ 18 h 50"/>
                  <a:gd name="T20" fmla="*/ 0 w 52"/>
                  <a:gd name="T21" fmla="*/ 25 h 50"/>
                  <a:gd name="T22" fmla="*/ 1 w 52"/>
                  <a:gd name="T23" fmla="*/ 32 h 50"/>
                  <a:gd name="T24" fmla="*/ 5 w 52"/>
                  <a:gd name="T25" fmla="*/ 39 h 50"/>
                  <a:gd name="T26" fmla="*/ 10 w 52"/>
                  <a:gd name="T27" fmla="*/ 45 h 50"/>
                  <a:gd name="T28" fmla="*/ 18 w 52"/>
                  <a:gd name="T29" fmla="*/ 50 h 50"/>
                  <a:gd name="T30" fmla="*/ 25 w 52"/>
                  <a:gd name="T31" fmla="*/ 50 h 50"/>
                  <a:gd name="T32" fmla="*/ 32 w 52"/>
                  <a:gd name="T33" fmla="*/ 50 h 50"/>
                  <a:gd name="T34" fmla="*/ 39 w 52"/>
                  <a:gd name="T35" fmla="*/ 45 h 50"/>
                  <a:gd name="T36" fmla="*/ 46 w 52"/>
                  <a:gd name="T37" fmla="*/ 39 h 50"/>
                  <a:gd name="T38" fmla="*/ 50 w 52"/>
                  <a:gd name="T39" fmla="*/ 32 h 50"/>
                  <a:gd name="T40" fmla="*/ 52 w 52"/>
                  <a:gd name="T41" fmla="*/ 25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50"/>
                  <a:gd name="T65" fmla="*/ 52 w 52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50">
                    <a:moveTo>
                      <a:pt x="52" y="25"/>
                    </a:moveTo>
                    <a:lnTo>
                      <a:pt x="50" y="18"/>
                    </a:lnTo>
                    <a:lnTo>
                      <a:pt x="46" y="11"/>
                    </a:lnTo>
                    <a:lnTo>
                      <a:pt x="39" y="5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0" y="5"/>
                    </a:lnTo>
                    <a:lnTo>
                      <a:pt x="5" y="11"/>
                    </a:lnTo>
                    <a:lnTo>
                      <a:pt x="1" y="18"/>
                    </a:lnTo>
                    <a:lnTo>
                      <a:pt x="0" y="25"/>
                    </a:lnTo>
                    <a:lnTo>
                      <a:pt x="1" y="32"/>
                    </a:lnTo>
                    <a:lnTo>
                      <a:pt x="5" y="39"/>
                    </a:lnTo>
                    <a:lnTo>
                      <a:pt x="10" y="45"/>
                    </a:lnTo>
                    <a:lnTo>
                      <a:pt x="18" y="50"/>
                    </a:lnTo>
                    <a:lnTo>
                      <a:pt x="25" y="50"/>
                    </a:lnTo>
                    <a:lnTo>
                      <a:pt x="32" y="50"/>
                    </a:lnTo>
                    <a:lnTo>
                      <a:pt x="39" y="45"/>
                    </a:lnTo>
                    <a:lnTo>
                      <a:pt x="46" y="39"/>
                    </a:lnTo>
                    <a:lnTo>
                      <a:pt x="50" y="32"/>
                    </a:lnTo>
                    <a:lnTo>
                      <a:pt x="52" y="2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Freeform 284"/>
              <p:cNvSpPr>
                <a:spLocks/>
              </p:cNvSpPr>
              <p:nvPr/>
            </p:nvSpPr>
            <p:spPr bwMode="auto">
              <a:xfrm>
                <a:off x="983" y="1684"/>
                <a:ext cx="45" cy="44"/>
              </a:xfrm>
              <a:custGeom>
                <a:avLst/>
                <a:gdLst>
                  <a:gd name="T0" fmla="*/ 45 w 45"/>
                  <a:gd name="T1" fmla="*/ 22 h 44"/>
                  <a:gd name="T2" fmla="*/ 43 w 45"/>
                  <a:gd name="T3" fmla="*/ 15 h 44"/>
                  <a:gd name="T4" fmla="*/ 40 w 45"/>
                  <a:gd name="T5" fmla="*/ 9 h 44"/>
                  <a:gd name="T6" fmla="*/ 34 w 45"/>
                  <a:gd name="T7" fmla="*/ 4 h 44"/>
                  <a:gd name="T8" fmla="*/ 29 w 45"/>
                  <a:gd name="T9" fmla="*/ 0 h 44"/>
                  <a:gd name="T10" fmla="*/ 22 w 45"/>
                  <a:gd name="T11" fmla="*/ 0 h 44"/>
                  <a:gd name="T12" fmla="*/ 15 w 45"/>
                  <a:gd name="T13" fmla="*/ 0 h 44"/>
                  <a:gd name="T14" fmla="*/ 9 w 45"/>
                  <a:gd name="T15" fmla="*/ 4 h 44"/>
                  <a:gd name="T16" fmla="*/ 4 w 45"/>
                  <a:gd name="T17" fmla="*/ 9 h 44"/>
                  <a:gd name="T18" fmla="*/ 0 w 45"/>
                  <a:gd name="T19" fmla="*/ 15 h 44"/>
                  <a:gd name="T20" fmla="*/ 0 w 45"/>
                  <a:gd name="T21" fmla="*/ 22 h 44"/>
                  <a:gd name="T22" fmla="*/ 0 w 45"/>
                  <a:gd name="T23" fmla="*/ 27 h 44"/>
                  <a:gd name="T24" fmla="*/ 4 w 45"/>
                  <a:gd name="T25" fmla="*/ 35 h 44"/>
                  <a:gd name="T26" fmla="*/ 9 w 45"/>
                  <a:gd name="T27" fmla="*/ 40 h 44"/>
                  <a:gd name="T28" fmla="*/ 15 w 45"/>
                  <a:gd name="T29" fmla="*/ 44 h 44"/>
                  <a:gd name="T30" fmla="*/ 22 w 45"/>
                  <a:gd name="T31" fmla="*/ 44 h 44"/>
                  <a:gd name="T32" fmla="*/ 29 w 45"/>
                  <a:gd name="T33" fmla="*/ 44 h 44"/>
                  <a:gd name="T34" fmla="*/ 34 w 45"/>
                  <a:gd name="T35" fmla="*/ 40 h 44"/>
                  <a:gd name="T36" fmla="*/ 40 w 45"/>
                  <a:gd name="T37" fmla="*/ 35 h 44"/>
                  <a:gd name="T38" fmla="*/ 43 w 45"/>
                  <a:gd name="T39" fmla="*/ 27 h 44"/>
                  <a:gd name="T40" fmla="*/ 45 w 45"/>
                  <a:gd name="T41" fmla="*/ 22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44"/>
                  <a:gd name="T65" fmla="*/ 45 w 45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44">
                    <a:moveTo>
                      <a:pt x="45" y="22"/>
                    </a:moveTo>
                    <a:lnTo>
                      <a:pt x="43" y="15"/>
                    </a:lnTo>
                    <a:lnTo>
                      <a:pt x="40" y="9"/>
                    </a:lnTo>
                    <a:lnTo>
                      <a:pt x="34" y="4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4" y="35"/>
                    </a:lnTo>
                    <a:lnTo>
                      <a:pt x="9" y="40"/>
                    </a:lnTo>
                    <a:lnTo>
                      <a:pt x="15" y="44"/>
                    </a:lnTo>
                    <a:lnTo>
                      <a:pt x="22" y="44"/>
                    </a:lnTo>
                    <a:lnTo>
                      <a:pt x="29" y="44"/>
                    </a:lnTo>
                    <a:lnTo>
                      <a:pt x="34" y="40"/>
                    </a:lnTo>
                    <a:lnTo>
                      <a:pt x="40" y="35"/>
                    </a:lnTo>
                    <a:lnTo>
                      <a:pt x="43" y="27"/>
                    </a:lnTo>
                    <a:lnTo>
                      <a:pt x="45" y="2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Freeform 285"/>
              <p:cNvSpPr>
                <a:spLocks/>
              </p:cNvSpPr>
              <p:nvPr/>
            </p:nvSpPr>
            <p:spPr bwMode="auto">
              <a:xfrm>
                <a:off x="987" y="1686"/>
                <a:ext cx="38" cy="40"/>
              </a:xfrm>
              <a:custGeom>
                <a:avLst/>
                <a:gdLst>
                  <a:gd name="T0" fmla="*/ 38 w 38"/>
                  <a:gd name="T1" fmla="*/ 20 h 40"/>
                  <a:gd name="T2" fmla="*/ 36 w 38"/>
                  <a:gd name="T3" fmla="*/ 15 h 40"/>
                  <a:gd name="T4" fmla="*/ 34 w 38"/>
                  <a:gd name="T5" fmla="*/ 9 h 40"/>
                  <a:gd name="T6" fmla="*/ 29 w 38"/>
                  <a:gd name="T7" fmla="*/ 6 h 40"/>
                  <a:gd name="T8" fmla="*/ 23 w 38"/>
                  <a:gd name="T9" fmla="*/ 2 h 40"/>
                  <a:gd name="T10" fmla="*/ 18 w 38"/>
                  <a:gd name="T11" fmla="*/ 0 h 40"/>
                  <a:gd name="T12" fmla="*/ 11 w 38"/>
                  <a:gd name="T13" fmla="*/ 2 h 40"/>
                  <a:gd name="T14" fmla="*/ 7 w 38"/>
                  <a:gd name="T15" fmla="*/ 6 h 40"/>
                  <a:gd name="T16" fmla="*/ 3 w 38"/>
                  <a:gd name="T17" fmla="*/ 9 h 40"/>
                  <a:gd name="T18" fmla="*/ 0 w 38"/>
                  <a:gd name="T19" fmla="*/ 15 h 40"/>
                  <a:gd name="T20" fmla="*/ 0 w 38"/>
                  <a:gd name="T21" fmla="*/ 20 h 40"/>
                  <a:gd name="T22" fmla="*/ 0 w 38"/>
                  <a:gd name="T23" fmla="*/ 25 h 40"/>
                  <a:gd name="T24" fmla="*/ 3 w 38"/>
                  <a:gd name="T25" fmla="*/ 31 h 40"/>
                  <a:gd name="T26" fmla="*/ 7 w 38"/>
                  <a:gd name="T27" fmla="*/ 34 h 40"/>
                  <a:gd name="T28" fmla="*/ 11 w 38"/>
                  <a:gd name="T29" fmla="*/ 38 h 40"/>
                  <a:gd name="T30" fmla="*/ 18 w 38"/>
                  <a:gd name="T31" fmla="*/ 40 h 40"/>
                  <a:gd name="T32" fmla="*/ 23 w 38"/>
                  <a:gd name="T33" fmla="*/ 38 h 40"/>
                  <a:gd name="T34" fmla="*/ 29 w 38"/>
                  <a:gd name="T35" fmla="*/ 34 h 40"/>
                  <a:gd name="T36" fmla="*/ 34 w 38"/>
                  <a:gd name="T37" fmla="*/ 31 h 40"/>
                  <a:gd name="T38" fmla="*/ 36 w 38"/>
                  <a:gd name="T39" fmla="*/ 25 h 40"/>
                  <a:gd name="T40" fmla="*/ 38 w 38"/>
                  <a:gd name="T41" fmla="*/ 2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40"/>
                  <a:gd name="T65" fmla="*/ 38 w 38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40">
                    <a:moveTo>
                      <a:pt x="38" y="20"/>
                    </a:moveTo>
                    <a:lnTo>
                      <a:pt x="36" y="15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7" y="6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3" y="31"/>
                    </a:lnTo>
                    <a:lnTo>
                      <a:pt x="7" y="34"/>
                    </a:lnTo>
                    <a:lnTo>
                      <a:pt x="11" y="38"/>
                    </a:lnTo>
                    <a:lnTo>
                      <a:pt x="18" y="40"/>
                    </a:lnTo>
                    <a:lnTo>
                      <a:pt x="23" y="38"/>
                    </a:lnTo>
                    <a:lnTo>
                      <a:pt x="29" y="34"/>
                    </a:lnTo>
                    <a:lnTo>
                      <a:pt x="34" y="31"/>
                    </a:lnTo>
                    <a:lnTo>
                      <a:pt x="36" y="25"/>
                    </a:lnTo>
                    <a:lnTo>
                      <a:pt x="38" y="2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" name="Freeform 286"/>
              <p:cNvSpPr>
                <a:spLocks/>
              </p:cNvSpPr>
              <p:nvPr/>
            </p:nvSpPr>
            <p:spPr bwMode="auto">
              <a:xfrm>
                <a:off x="990" y="1690"/>
                <a:ext cx="31" cy="32"/>
              </a:xfrm>
              <a:custGeom>
                <a:avLst/>
                <a:gdLst>
                  <a:gd name="T0" fmla="*/ 31 w 31"/>
                  <a:gd name="T1" fmla="*/ 16 h 32"/>
                  <a:gd name="T2" fmla="*/ 31 w 31"/>
                  <a:gd name="T3" fmla="*/ 12 h 32"/>
                  <a:gd name="T4" fmla="*/ 27 w 31"/>
                  <a:gd name="T5" fmla="*/ 7 h 32"/>
                  <a:gd name="T6" fmla="*/ 24 w 31"/>
                  <a:gd name="T7" fmla="*/ 3 h 32"/>
                  <a:gd name="T8" fmla="*/ 20 w 31"/>
                  <a:gd name="T9" fmla="*/ 2 h 32"/>
                  <a:gd name="T10" fmla="*/ 15 w 31"/>
                  <a:gd name="T11" fmla="*/ 0 h 32"/>
                  <a:gd name="T12" fmla="*/ 9 w 31"/>
                  <a:gd name="T13" fmla="*/ 2 h 32"/>
                  <a:gd name="T14" fmla="*/ 6 w 31"/>
                  <a:gd name="T15" fmla="*/ 3 h 32"/>
                  <a:gd name="T16" fmla="*/ 2 w 31"/>
                  <a:gd name="T17" fmla="*/ 7 h 32"/>
                  <a:gd name="T18" fmla="*/ 0 w 31"/>
                  <a:gd name="T19" fmla="*/ 12 h 32"/>
                  <a:gd name="T20" fmla="*/ 0 w 31"/>
                  <a:gd name="T21" fmla="*/ 16 h 32"/>
                  <a:gd name="T22" fmla="*/ 0 w 31"/>
                  <a:gd name="T23" fmla="*/ 20 h 32"/>
                  <a:gd name="T24" fmla="*/ 2 w 31"/>
                  <a:gd name="T25" fmla="*/ 25 h 32"/>
                  <a:gd name="T26" fmla="*/ 6 w 31"/>
                  <a:gd name="T27" fmla="*/ 29 h 32"/>
                  <a:gd name="T28" fmla="*/ 9 w 31"/>
                  <a:gd name="T29" fmla="*/ 30 h 32"/>
                  <a:gd name="T30" fmla="*/ 15 w 31"/>
                  <a:gd name="T31" fmla="*/ 32 h 32"/>
                  <a:gd name="T32" fmla="*/ 20 w 31"/>
                  <a:gd name="T33" fmla="*/ 30 h 32"/>
                  <a:gd name="T34" fmla="*/ 24 w 31"/>
                  <a:gd name="T35" fmla="*/ 29 h 32"/>
                  <a:gd name="T36" fmla="*/ 27 w 31"/>
                  <a:gd name="T37" fmla="*/ 25 h 32"/>
                  <a:gd name="T38" fmla="*/ 31 w 31"/>
                  <a:gd name="T39" fmla="*/ 20 h 32"/>
                  <a:gd name="T40" fmla="*/ 31 w 31"/>
                  <a:gd name="T41" fmla="*/ 16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"/>
                  <a:gd name="T64" fmla="*/ 0 h 32"/>
                  <a:gd name="T65" fmla="*/ 31 w 31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" h="32">
                    <a:moveTo>
                      <a:pt x="31" y="16"/>
                    </a:moveTo>
                    <a:lnTo>
                      <a:pt x="31" y="12"/>
                    </a:lnTo>
                    <a:lnTo>
                      <a:pt x="27" y="7"/>
                    </a:lnTo>
                    <a:lnTo>
                      <a:pt x="24" y="3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9" y="30"/>
                    </a:lnTo>
                    <a:lnTo>
                      <a:pt x="15" y="32"/>
                    </a:lnTo>
                    <a:lnTo>
                      <a:pt x="20" y="30"/>
                    </a:lnTo>
                    <a:lnTo>
                      <a:pt x="24" y="29"/>
                    </a:lnTo>
                    <a:lnTo>
                      <a:pt x="27" y="25"/>
                    </a:lnTo>
                    <a:lnTo>
                      <a:pt x="31" y="20"/>
                    </a:lnTo>
                    <a:lnTo>
                      <a:pt x="31" y="1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Freeform 287"/>
              <p:cNvSpPr>
                <a:spLocks/>
              </p:cNvSpPr>
              <p:nvPr/>
            </p:nvSpPr>
            <p:spPr bwMode="auto">
              <a:xfrm>
                <a:off x="992" y="1693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4 w 25"/>
                  <a:gd name="T5" fmla="*/ 6 h 26"/>
                  <a:gd name="T6" fmla="*/ 20 w 25"/>
                  <a:gd name="T7" fmla="*/ 2 h 26"/>
                  <a:gd name="T8" fmla="*/ 16 w 25"/>
                  <a:gd name="T9" fmla="*/ 0 h 26"/>
                  <a:gd name="T10" fmla="*/ 13 w 25"/>
                  <a:gd name="T11" fmla="*/ 0 h 26"/>
                  <a:gd name="T12" fmla="*/ 7 w 25"/>
                  <a:gd name="T13" fmla="*/ 0 h 26"/>
                  <a:gd name="T14" fmla="*/ 6 w 25"/>
                  <a:gd name="T15" fmla="*/ 2 h 26"/>
                  <a:gd name="T16" fmla="*/ 4 w 25"/>
                  <a:gd name="T17" fmla="*/ 6 h 26"/>
                  <a:gd name="T18" fmla="*/ 2 w 25"/>
                  <a:gd name="T19" fmla="*/ 9 h 26"/>
                  <a:gd name="T20" fmla="*/ 0 w 25"/>
                  <a:gd name="T21" fmla="*/ 13 h 26"/>
                  <a:gd name="T22" fmla="*/ 2 w 25"/>
                  <a:gd name="T23" fmla="*/ 17 h 26"/>
                  <a:gd name="T24" fmla="*/ 4 w 25"/>
                  <a:gd name="T25" fmla="*/ 20 h 26"/>
                  <a:gd name="T26" fmla="*/ 6 w 25"/>
                  <a:gd name="T27" fmla="*/ 22 h 26"/>
                  <a:gd name="T28" fmla="*/ 7 w 25"/>
                  <a:gd name="T29" fmla="*/ 24 h 26"/>
                  <a:gd name="T30" fmla="*/ 13 w 25"/>
                  <a:gd name="T31" fmla="*/ 26 h 26"/>
                  <a:gd name="T32" fmla="*/ 16 w 25"/>
                  <a:gd name="T33" fmla="*/ 24 h 26"/>
                  <a:gd name="T34" fmla="*/ 20 w 25"/>
                  <a:gd name="T35" fmla="*/ 22 h 26"/>
                  <a:gd name="T36" fmla="*/ 24 w 25"/>
                  <a:gd name="T37" fmla="*/ 20 h 26"/>
                  <a:gd name="T38" fmla="*/ 25 w 25"/>
                  <a:gd name="T39" fmla="*/ 17 h 26"/>
                  <a:gd name="T40" fmla="*/ 25 w 25"/>
                  <a:gd name="T41" fmla="*/ 13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6"/>
                  <a:gd name="T65" fmla="*/ 25 w 25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4" y="20"/>
                    </a:lnTo>
                    <a:lnTo>
                      <a:pt x="25" y="17"/>
                    </a:lnTo>
                    <a:lnTo>
                      <a:pt x="25" y="1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Freeform 288"/>
              <p:cNvSpPr>
                <a:spLocks/>
              </p:cNvSpPr>
              <p:nvPr/>
            </p:nvSpPr>
            <p:spPr bwMode="auto">
              <a:xfrm>
                <a:off x="996" y="1697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18 w 18"/>
                  <a:gd name="T3" fmla="*/ 7 h 18"/>
                  <a:gd name="T4" fmla="*/ 16 w 18"/>
                  <a:gd name="T5" fmla="*/ 4 h 18"/>
                  <a:gd name="T6" fmla="*/ 14 w 18"/>
                  <a:gd name="T7" fmla="*/ 2 h 18"/>
                  <a:gd name="T8" fmla="*/ 11 w 18"/>
                  <a:gd name="T9" fmla="*/ 0 h 18"/>
                  <a:gd name="T10" fmla="*/ 9 w 18"/>
                  <a:gd name="T11" fmla="*/ 0 h 18"/>
                  <a:gd name="T12" fmla="*/ 5 w 18"/>
                  <a:gd name="T13" fmla="*/ 0 h 18"/>
                  <a:gd name="T14" fmla="*/ 3 w 18"/>
                  <a:gd name="T15" fmla="*/ 2 h 18"/>
                  <a:gd name="T16" fmla="*/ 2 w 18"/>
                  <a:gd name="T17" fmla="*/ 4 h 18"/>
                  <a:gd name="T18" fmla="*/ 0 w 18"/>
                  <a:gd name="T19" fmla="*/ 7 h 18"/>
                  <a:gd name="T20" fmla="*/ 0 w 18"/>
                  <a:gd name="T21" fmla="*/ 9 h 18"/>
                  <a:gd name="T22" fmla="*/ 0 w 18"/>
                  <a:gd name="T23" fmla="*/ 11 h 18"/>
                  <a:gd name="T24" fmla="*/ 2 w 18"/>
                  <a:gd name="T25" fmla="*/ 14 h 18"/>
                  <a:gd name="T26" fmla="*/ 3 w 18"/>
                  <a:gd name="T27" fmla="*/ 16 h 18"/>
                  <a:gd name="T28" fmla="*/ 5 w 18"/>
                  <a:gd name="T29" fmla="*/ 18 h 18"/>
                  <a:gd name="T30" fmla="*/ 9 w 18"/>
                  <a:gd name="T31" fmla="*/ 18 h 18"/>
                  <a:gd name="T32" fmla="*/ 11 w 18"/>
                  <a:gd name="T33" fmla="*/ 18 h 18"/>
                  <a:gd name="T34" fmla="*/ 14 w 18"/>
                  <a:gd name="T35" fmla="*/ 16 h 18"/>
                  <a:gd name="T36" fmla="*/ 16 w 18"/>
                  <a:gd name="T37" fmla="*/ 14 h 18"/>
                  <a:gd name="T38" fmla="*/ 18 w 18"/>
                  <a:gd name="T39" fmla="*/ 11 h 18"/>
                  <a:gd name="T40" fmla="*/ 18 w 18"/>
                  <a:gd name="T41" fmla="*/ 9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18"/>
                  <a:gd name="T65" fmla="*/ 18 w 18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18">
                    <a:moveTo>
                      <a:pt x="18" y="9"/>
                    </a:moveTo>
                    <a:lnTo>
                      <a:pt x="18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8" y="11"/>
                    </a:lnTo>
                    <a:lnTo>
                      <a:pt x="18" y="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" name="Freeform 289"/>
              <p:cNvSpPr>
                <a:spLocks/>
              </p:cNvSpPr>
              <p:nvPr/>
            </p:nvSpPr>
            <p:spPr bwMode="auto">
              <a:xfrm>
                <a:off x="998" y="1701"/>
                <a:ext cx="12" cy="10"/>
              </a:xfrm>
              <a:custGeom>
                <a:avLst/>
                <a:gdLst>
                  <a:gd name="T0" fmla="*/ 12 w 12"/>
                  <a:gd name="T1" fmla="*/ 5 h 10"/>
                  <a:gd name="T2" fmla="*/ 12 w 12"/>
                  <a:gd name="T3" fmla="*/ 3 h 10"/>
                  <a:gd name="T4" fmla="*/ 12 w 12"/>
                  <a:gd name="T5" fmla="*/ 1 h 10"/>
                  <a:gd name="T6" fmla="*/ 10 w 12"/>
                  <a:gd name="T7" fmla="*/ 0 h 10"/>
                  <a:gd name="T8" fmla="*/ 9 w 12"/>
                  <a:gd name="T9" fmla="*/ 0 h 10"/>
                  <a:gd name="T10" fmla="*/ 7 w 12"/>
                  <a:gd name="T11" fmla="*/ 0 h 10"/>
                  <a:gd name="T12" fmla="*/ 5 w 12"/>
                  <a:gd name="T13" fmla="*/ 0 h 10"/>
                  <a:gd name="T14" fmla="*/ 3 w 12"/>
                  <a:gd name="T15" fmla="*/ 0 h 10"/>
                  <a:gd name="T16" fmla="*/ 1 w 12"/>
                  <a:gd name="T17" fmla="*/ 1 h 10"/>
                  <a:gd name="T18" fmla="*/ 0 w 12"/>
                  <a:gd name="T19" fmla="*/ 3 h 10"/>
                  <a:gd name="T20" fmla="*/ 0 w 12"/>
                  <a:gd name="T21" fmla="*/ 5 h 10"/>
                  <a:gd name="T22" fmla="*/ 0 w 12"/>
                  <a:gd name="T23" fmla="*/ 7 h 10"/>
                  <a:gd name="T24" fmla="*/ 1 w 12"/>
                  <a:gd name="T25" fmla="*/ 9 h 10"/>
                  <a:gd name="T26" fmla="*/ 3 w 12"/>
                  <a:gd name="T27" fmla="*/ 9 h 10"/>
                  <a:gd name="T28" fmla="*/ 5 w 12"/>
                  <a:gd name="T29" fmla="*/ 10 h 10"/>
                  <a:gd name="T30" fmla="*/ 7 w 12"/>
                  <a:gd name="T31" fmla="*/ 10 h 10"/>
                  <a:gd name="T32" fmla="*/ 9 w 12"/>
                  <a:gd name="T33" fmla="*/ 10 h 10"/>
                  <a:gd name="T34" fmla="*/ 10 w 12"/>
                  <a:gd name="T35" fmla="*/ 9 h 10"/>
                  <a:gd name="T36" fmla="*/ 12 w 12"/>
                  <a:gd name="T37" fmla="*/ 9 h 10"/>
                  <a:gd name="T38" fmla="*/ 12 w 12"/>
                  <a:gd name="T39" fmla="*/ 7 h 10"/>
                  <a:gd name="T40" fmla="*/ 12 w 12"/>
                  <a:gd name="T41" fmla="*/ 5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10"/>
                  <a:gd name="T65" fmla="*/ 12 w 12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10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" name="Freeform 290"/>
              <p:cNvSpPr>
                <a:spLocks/>
              </p:cNvSpPr>
              <p:nvPr/>
            </p:nvSpPr>
            <p:spPr bwMode="auto">
              <a:xfrm>
                <a:off x="1001" y="170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0 h 4"/>
                  <a:gd name="T4" fmla="*/ 4 w 7"/>
                  <a:gd name="T5" fmla="*/ 0 h 4"/>
                  <a:gd name="T6" fmla="*/ 2 w 7"/>
                  <a:gd name="T7" fmla="*/ 0 h 4"/>
                  <a:gd name="T8" fmla="*/ 0 w 7"/>
                  <a:gd name="T9" fmla="*/ 0 h 4"/>
                  <a:gd name="T10" fmla="*/ 0 w 7"/>
                  <a:gd name="T11" fmla="*/ 2 h 4"/>
                  <a:gd name="T12" fmla="*/ 0 w 7"/>
                  <a:gd name="T13" fmla="*/ 2 h 4"/>
                  <a:gd name="T14" fmla="*/ 0 w 7"/>
                  <a:gd name="T15" fmla="*/ 4 h 4"/>
                  <a:gd name="T16" fmla="*/ 2 w 7"/>
                  <a:gd name="T17" fmla="*/ 4 h 4"/>
                  <a:gd name="T18" fmla="*/ 4 w 7"/>
                  <a:gd name="T19" fmla="*/ 4 h 4"/>
                  <a:gd name="T20" fmla="*/ 6 w 7"/>
                  <a:gd name="T21" fmla="*/ 4 h 4"/>
                  <a:gd name="T22" fmla="*/ 7 w 7"/>
                  <a:gd name="T23" fmla="*/ 2 h 4"/>
                  <a:gd name="T24" fmla="*/ 7 w 7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7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" name="Line 291"/>
              <p:cNvSpPr>
                <a:spLocks noChangeShapeType="1"/>
              </p:cNvSpPr>
              <p:nvPr/>
            </p:nvSpPr>
            <p:spPr bwMode="auto">
              <a:xfrm>
                <a:off x="972" y="1742"/>
                <a:ext cx="6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" name="Line 292"/>
              <p:cNvSpPr>
                <a:spLocks noChangeShapeType="1"/>
              </p:cNvSpPr>
              <p:nvPr/>
            </p:nvSpPr>
            <p:spPr bwMode="auto">
              <a:xfrm flipV="1">
                <a:off x="1005" y="1738"/>
                <a:ext cx="1" cy="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" name="Line 293"/>
              <p:cNvSpPr>
                <a:spLocks noChangeShapeType="1"/>
              </p:cNvSpPr>
              <p:nvPr/>
            </p:nvSpPr>
            <p:spPr bwMode="auto">
              <a:xfrm flipV="1">
                <a:off x="1005" y="1670"/>
                <a:ext cx="1" cy="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Line 294"/>
              <p:cNvSpPr>
                <a:spLocks noChangeShapeType="1"/>
              </p:cNvSpPr>
              <p:nvPr/>
            </p:nvSpPr>
            <p:spPr bwMode="auto">
              <a:xfrm>
                <a:off x="972" y="1670"/>
                <a:ext cx="6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Freeform 295"/>
              <p:cNvSpPr>
                <a:spLocks/>
              </p:cNvSpPr>
              <p:nvPr/>
            </p:nvSpPr>
            <p:spPr bwMode="auto">
              <a:xfrm>
                <a:off x="1116" y="1701"/>
                <a:ext cx="63" cy="63"/>
              </a:xfrm>
              <a:custGeom>
                <a:avLst/>
                <a:gdLst>
                  <a:gd name="T0" fmla="*/ 63 w 63"/>
                  <a:gd name="T1" fmla="*/ 30 h 63"/>
                  <a:gd name="T2" fmla="*/ 61 w 63"/>
                  <a:gd name="T3" fmla="*/ 21 h 63"/>
                  <a:gd name="T4" fmla="*/ 56 w 63"/>
                  <a:gd name="T5" fmla="*/ 10 h 63"/>
                  <a:gd name="T6" fmla="*/ 51 w 63"/>
                  <a:gd name="T7" fmla="*/ 5 h 63"/>
                  <a:gd name="T8" fmla="*/ 42 w 63"/>
                  <a:gd name="T9" fmla="*/ 1 h 63"/>
                  <a:gd name="T10" fmla="*/ 31 w 63"/>
                  <a:gd name="T11" fmla="*/ 0 h 63"/>
                  <a:gd name="T12" fmla="*/ 22 w 63"/>
                  <a:gd name="T13" fmla="*/ 1 h 63"/>
                  <a:gd name="T14" fmla="*/ 11 w 63"/>
                  <a:gd name="T15" fmla="*/ 5 h 63"/>
                  <a:gd name="T16" fmla="*/ 6 w 63"/>
                  <a:gd name="T17" fmla="*/ 10 h 63"/>
                  <a:gd name="T18" fmla="*/ 2 w 63"/>
                  <a:gd name="T19" fmla="*/ 21 h 63"/>
                  <a:gd name="T20" fmla="*/ 0 w 63"/>
                  <a:gd name="T21" fmla="*/ 30 h 63"/>
                  <a:gd name="T22" fmla="*/ 2 w 63"/>
                  <a:gd name="T23" fmla="*/ 41 h 63"/>
                  <a:gd name="T24" fmla="*/ 6 w 63"/>
                  <a:gd name="T25" fmla="*/ 48 h 63"/>
                  <a:gd name="T26" fmla="*/ 11 w 63"/>
                  <a:gd name="T27" fmla="*/ 55 h 63"/>
                  <a:gd name="T28" fmla="*/ 22 w 63"/>
                  <a:gd name="T29" fmla="*/ 61 h 63"/>
                  <a:gd name="T30" fmla="*/ 31 w 63"/>
                  <a:gd name="T31" fmla="*/ 63 h 63"/>
                  <a:gd name="T32" fmla="*/ 42 w 63"/>
                  <a:gd name="T33" fmla="*/ 61 h 63"/>
                  <a:gd name="T34" fmla="*/ 51 w 63"/>
                  <a:gd name="T35" fmla="*/ 55 h 63"/>
                  <a:gd name="T36" fmla="*/ 56 w 63"/>
                  <a:gd name="T37" fmla="*/ 48 h 63"/>
                  <a:gd name="T38" fmla="*/ 61 w 63"/>
                  <a:gd name="T39" fmla="*/ 41 h 63"/>
                  <a:gd name="T40" fmla="*/ 63 w 63"/>
                  <a:gd name="T41" fmla="*/ 30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63"/>
                  <a:gd name="T65" fmla="*/ 63 w 6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63">
                    <a:moveTo>
                      <a:pt x="63" y="30"/>
                    </a:moveTo>
                    <a:lnTo>
                      <a:pt x="61" y="21"/>
                    </a:lnTo>
                    <a:lnTo>
                      <a:pt x="56" y="10"/>
                    </a:lnTo>
                    <a:lnTo>
                      <a:pt x="51" y="5"/>
                    </a:lnTo>
                    <a:lnTo>
                      <a:pt x="42" y="1"/>
                    </a:lnTo>
                    <a:lnTo>
                      <a:pt x="31" y="0"/>
                    </a:lnTo>
                    <a:lnTo>
                      <a:pt x="22" y="1"/>
                    </a:lnTo>
                    <a:lnTo>
                      <a:pt x="11" y="5"/>
                    </a:lnTo>
                    <a:lnTo>
                      <a:pt x="6" y="10"/>
                    </a:lnTo>
                    <a:lnTo>
                      <a:pt x="2" y="21"/>
                    </a:lnTo>
                    <a:lnTo>
                      <a:pt x="0" y="30"/>
                    </a:lnTo>
                    <a:lnTo>
                      <a:pt x="2" y="41"/>
                    </a:lnTo>
                    <a:lnTo>
                      <a:pt x="6" y="48"/>
                    </a:lnTo>
                    <a:lnTo>
                      <a:pt x="11" y="55"/>
                    </a:lnTo>
                    <a:lnTo>
                      <a:pt x="22" y="61"/>
                    </a:lnTo>
                    <a:lnTo>
                      <a:pt x="31" y="63"/>
                    </a:lnTo>
                    <a:lnTo>
                      <a:pt x="42" y="61"/>
                    </a:lnTo>
                    <a:lnTo>
                      <a:pt x="51" y="55"/>
                    </a:lnTo>
                    <a:lnTo>
                      <a:pt x="56" y="48"/>
                    </a:lnTo>
                    <a:lnTo>
                      <a:pt x="61" y="41"/>
                    </a:lnTo>
                    <a:lnTo>
                      <a:pt x="63" y="3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" name="Freeform 296"/>
              <p:cNvSpPr>
                <a:spLocks/>
              </p:cNvSpPr>
              <p:nvPr/>
            </p:nvSpPr>
            <p:spPr bwMode="auto">
              <a:xfrm>
                <a:off x="1120" y="1704"/>
                <a:ext cx="56" cy="56"/>
              </a:xfrm>
              <a:custGeom>
                <a:avLst/>
                <a:gdLst>
                  <a:gd name="T0" fmla="*/ 56 w 56"/>
                  <a:gd name="T1" fmla="*/ 27 h 56"/>
                  <a:gd name="T2" fmla="*/ 54 w 56"/>
                  <a:gd name="T3" fmla="*/ 18 h 56"/>
                  <a:gd name="T4" fmla="*/ 50 w 56"/>
                  <a:gd name="T5" fmla="*/ 9 h 56"/>
                  <a:gd name="T6" fmla="*/ 45 w 56"/>
                  <a:gd name="T7" fmla="*/ 4 h 56"/>
                  <a:gd name="T8" fmla="*/ 36 w 56"/>
                  <a:gd name="T9" fmla="*/ 0 h 56"/>
                  <a:gd name="T10" fmla="*/ 27 w 56"/>
                  <a:gd name="T11" fmla="*/ 0 h 56"/>
                  <a:gd name="T12" fmla="*/ 18 w 56"/>
                  <a:gd name="T13" fmla="*/ 0 h 56"/>
                  <a:gd name="T14" fmla="*/ 11 w 56"/>
                  <a:gd name="T15" fmla="*/ 4 h 56"/>
                  <a:gd name="T16" fmla="*/ 5 w 56"/>
                  <a:gd name="T17" fmla="*/ 9 h 56"/>
                  <a:gd name="T18" fmla="*/ 0 w 56"/>
                  <a:gd name="T19" fmla="*/ 18 h 56"/>
                  <a:gd name="T20" fmla="*/ 0 w 56"/>
                  <a:gd name="T21" fmla="*/ 27 h 56"/>
                  <a:gd name="T22" fmla="*/ 0 w 56"/>
                  <a:gd name="T23" fmla="*/ 36 h 56"/>
                  <a:gd name="T24" fmla="*/ 5 w 56"/>
                  <a:gd name="T25" fmla="*/ 45 h 56"/>
                  <a:gd name="T26" fmla="*/ 11 w 56"/>
                  <a:gd name="T27" fmla="*/ 51 h 56"/>
                  <a:gd name="T28" fmla="*/ 18 w 56"/>
                  <a:gd name="T29" fmla="*/ 54 h 56"/>
                  <a:gd name="T30" fmla="*/ 27 w 56"/>
                  <a:gd name="T31" fmla="*/ 56 h 56"/>
                  <a:gd name="T32" fmla="*/ 36 w 56"/>
                  <a:gd name="T33" fmla="*/ 54 h 56"/>
                  <a:gd name="T34" fmla="*/ 45 w 56"/>
                  <a:gd name="T35" fmla="*/ 51 h 56"/>
                  <a:gd name="T36" fmla="*/ 50 w 56"/>
                  <a:gd name="T37" fmla="*/ 45 h 56"/>
                  <a:gd name="T38" fmla="*/ 54 w 56"/>
                  <a:gd name="T39" fmla="*/ 36 h 56"/>
                  <a:gd name="T40" fmla="*/ 56 w 56"/>
                  <a:gd name="T41" fmla="*/ 27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56"/>
                  <a:gd name="T65" fmla="*/ 56 w 56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56">
                    <a:moveTo>
                      <a:pt x="56" y="27"/>
                    </a:moveTo>
                    <a:lnTo>
                      <a:pt x="54" y="18"/>
                    </a:lnTo>
                    <a:lnTo>
                      <a:pt x="50" y="9"/>
                    </a:lnTo>
                    <a:lnTo>
                      <a:pt x="45" y="4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1" y="4"/>
                    </a:lnTo>
                    <a:lnTo>
                      <a:pt x="5" y="9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5" y="45"/>
                    </a:lnTo>
                    <a:lnTo>
                      <a:pt x="11" y="51"/>
                    </a:lnTo>
                    <a:lnTo>
                      <a:pt x="18" y="54"/>
                    </a:lnTo>
                    <a:lnTo>
                      <a:pt x="27" y="56"/>
                    </a:lnTo>
                    <a:lnTo>
                      <a:pt x="36" y="54"/>
                    </a:lnTo>
                    <a:lnTo>
                      <a:pt x="45" y="51"/>
                    </a:lnTo>
                    <a:lnTo>
                      <a:pt x="50" y="45"/>
                    </a:lnTo>
                    <a:lnTo>
                      <a:pt x="54" y="36"/>
                    </a:lnTo>
                    <a:lnTo>
                      <a:pt x="56" y="2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Freeform 297"/>
              <p:cNvSpPr>
                <a:spLocks/>
              </p:cNvSpPr>
              <p:nvPr/>
            </p:nvSpPr>
            <p:spPr bwMode="auto">
              <a:xfrm>
                <a:off x="1123" y="1706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7 w 49"/>
                  <a:gd name="T3" fmla="*/ 18 h 50"/>
                  <a:gd name="T4" fmla="*/ 45 w 49"/>
                  <a:gd name="T5" fmla="*/ 11 h 50"/>
                  <a:gd name="T6" fmla="*/ 40 w 49"/>
                  <a:gd name="T7" fmla="*/ 4 h 50"/>
                  <a:gd name="T8" fmla="*/ 33 w 49"/>
                  <a:gd name="T9" fmla="*/ 0 h 50"/>
                  <a:gd name="T10" fmla="*/ 24 w 49"/>
                  <a:gd name="T11" fmla="*/ 0 h 50"/>
                  <a:gd name="T12" fmla="*/ 17 w 49"/>
                  <a:gd name="T13" fmla="*/ 0 h 50"/>
                  <a:gd name="T14" fmla="*/ 9 w 49"/>
                  <a:gd name="T15" fmla="*/ 4 h 50"/>
                  <a:gd name="T16" fmla="*/ 4 w 49"/>
                  <a:gd name="T17" fmla="*/ 11 h 50"/>
                  <a:gd name="T18" fmla="*/ 0 w 49"/>
                  <a:gd name="T19" fmla="*/ 18 h 50"/>
                  <a:gd name="T20" fmla="*/ 0 w 49"/>
                  <a:gd name="T21" fmla="*/ 25 h 50"/>
                  <a:gd name="T22" fmla="*/ 0 w 49"/>
                  <a:gd name="T23" fmla="*/ 34 h 50"/>
                  <a:gd name="T24" fmla="*/ 4 w 49"/>
                  <a:gd name="T25" fmla="*/ 41 h 50"/>
                  <a:gd name="T26" fmla="*/ 9 w 49"/>
                  <a:gd name="T27" fmla="*/ 45 h 50"/>
                  <a:gd name="T28" fmla="*/ 17 w 49"/>
                  <a:gd name="T29" fmla="*/ 49 h 50"/>
                  <a:gd name="T30" fmla="*/ 24 w 49"/>
                  <a:gd name="T31" fmla="*/ 50 h 50"/>
                  <a:gd name="T32" fmla="*/ 33 w 49"/>
                  <a:gd name="T33" fmla="*/ 49 h 50"/>
                  <a:gd name="T34" fmla="*/ 40 w 49"/>
                  <a:gd name="T35" fmla="*/ 45 h 50"/>
                  <a:gd name="T36" fmla="*/ 45 w 49"/>
                  <a:gd name="T37" fmla="*/ 41 h 50"/>
                  <a:gd name="T38" fmla="*/ 47 w 49"/>
                  <a:gd name="T39" fmla="*/ 34 h 50"/>
                  <a:gd name="T40" fmla="*/ 49 w 49"/>
                  <a:gd name="T41" fmla="*/ 25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50"/>
                  <a:gd name="T65" fmla="*/ 49 w 49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50">
                    <a:moveTo>
                      <a:pt x="49" y="25"/>
                    </a:moveTo>
                    <a:lnTo>
                      <a:pt x="47" y="18"/>
                    </a:lnTo>
                    <a:lnTo>
                      <a:pt x="45" y="11"/>
                    </a:lnTo>
                    <a:lnTo>
                      <a:pt x="40" y="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4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9" y="45"/>
                    </a:lnTo>
                    <a:lnTo>
                      <a:pt x="17" y="49"/>
                    </a:lnTo>
                    <a:lnTo>
                      <a:pt x="24" y="50"/>
                    </a:lnTo>
                    <a:lnTo>
                      <a:pt x="33" y="49"/>
                    </a:lnTo>
                    <a:lnTo>
                      <a:pt x="40" y="45"/>
                    </a:lnTo>
                    <a:lnTo>
                      <a:pt x="45" y="41"/>
                    </a:lnTo>
                    <a:lnTo>
                      <a:pt x="47" y="34"/>
                    </a:lnTo>
                    <a:lnTo>
                      <a:pt x="49" y="2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Freeform 298"/>
              <p:cNvSpPr>
                <a:spLocks/>
              </p:cNvSpPr>
              <p:nvPr/>
            </p:nvSpPr>
            <p:spPr bwMode="auto">
              <a:xfrm>
                <a:off x="1125" y="1708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5 w 45"/>
                  <a:gd name="T3" fmla="*/ 16 h 45"/>
                  <a:gd name="T4" fmla="*/ 42 w 45"/>
                  <a:gd name="T5" fmla="*/ 11 h 45"/>
                  <a:gd name="T6" fmla="*/ 36 w 45"/>
                  <a:gd name="T7" fmla="*/ 5 h 45"/>
                  <a:gd name="T8" fmla="*/ 29 w 45"/>
                  <a:gd name="T9" fmla="*/ 2 h 45"/>
                  <a:gd name="T10" fmla="*/ 22 w 45"/>
                  <a:gd name="T11" fmla="*/ 0 h 45"/>
                  <a:gd name="T12" fmla="*/ 15 w 45"/>
                  <a:gd name="T13" fmla="*/ 2 h 45"/>
                  <a:gd name="T14" fmla="*/ 9 w 45"/>
                  <a:gd name="T15" fmla="*/ 5 h 45"/>
                  <a:gd name="T16" fmla="*/ 4 w 45"/>
                  <a:gd name="T17" fmla="*/ 11 h 45"/>
                  <a:gd name="T18" fmla="*/ 2 w 45"/>
                  <a:gd name="T19" fmla="*/ 16 h 45"/>
                  <a:gd name="T20" fmla="*/ 0 w 45"/>
                  <a:gd name="T21" fmla="*/ 23 h 45"/>
                  <a:gd name="T22" fmla="*/ 2 w 45"/>
                  <a:gd name="T23" fmla="*/ 30 h 45"/>
                  <a:gd name="T24" fmla="*/ 4 w 45"/>
                  <a:gd name="T25" fmla="*/ 38 h 45"/>
                  <a:gd name="T26" fmla="*/ 9 w 45"/>
                  <a:gd name="T27" fmla="*/ 41 h 45"/>
                  <a:gd name="T28" fmla="*/ 15 w 45"/>
                  <a:gd name="T29" fmla="*/ 45 h 45"/>
                  <a:gd name="T30" fmla="*/ 22 w 45"/>
                  <a:gd name="T31" fmla="*/ 45 h 45"/>
                  <a:gd name="T32" fmla="*/ 29 w 45"/>
                  <a:gd name="T33" fmla="*/ 45 h 45"/>
                  <a:gd name="T34" fmla="*/ 36 w 45"/>
                  <a:gd name="T35" fmla="*/ 41 h 45"/>
                  <a:gd name="T36" fmla="*/ 42 w 45"/>
                  <a:gd name="T37" fmla="*/ 38 h 45"/>
                  <a:gd name="T38" fmla="*/ 45 w 45"/>
                  <a:gd name="T39" fmla="*/ 30 h 45"/>
                  <a:gd name="T40" fmla="*/ 45 w 45"/>
                  <a:gd name="T41" fmla="*/ 23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45"/>
                  <a:gd name="T65" fmla="*/ 45 w 45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45">
                    <a:moveTo>
                      <a:pt x="45" y="23"/>
                    </a:moveTo>
                    <a:lnTo>
                      <a:pt x="45" y="16"/>
                    </a:lnTo>
                    <a:lnTo>
                      <a:pt x="42" y="11"/>
                    </a:lnTo>
                    <a:lnTo>
                      <a:pt x="36" y="5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9" y="5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4" y="38"/>
                    </a:lnTo>
                    <a:lnTo>
                      <a:pt x="9" y="41"/>
                    </a:lnTo>
                    <a:lnTo>
                      <a:pt x="15" y="45"/>
                    </a:lnTo>
                    <a:lnTo>
                      <a:pt x="22" y="45"/>
                    </a:lnTo>
                    <a:lnTo>
                      <a:pt x="29" y="45"/>
                    </a:lnTo>
                    <a:lnTo>
                      <a:pt x="36" y="41"/>
                    </a:lnTo>
                    <a:lnTo>
                      <a:pt x="42" y="38"/>
                    </a:lnTo>
                    <a:lnTo>
                      <a:pt x="45" y="30"/>
                    </a:lnTo>
                    <a:lnTo>
                      <a:pt x="45" y="2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1" name="Freeform 299"/>
              <p:cNvSpPr>
                <a:spLocks/>
              </p:cNvSpPr>
              <p:nvPr/>
            </p:nvSpPr>
            <p:spPr bwMode="auto">
              <a:xfrm>
                <a:off x="1127" y="1711"/>
                <a:ext cx="40" cy="38"/>
              </a:xfrm>
              <a:custGeom>
                <a:avLst/>
                <a:gdLst>
                  <a:gd name="T0" fmla="*/ 40 w 40"/>
                  <a:gd name="T1" fmla="*/ 20 h 38"/>
                  <a:gd name="T2" fmla="*/ 40 w 40"/>
                  <a:gd name="T3" fmla="*/ 15 h 38"/>
                  <a:gd name="T4" fmla="*/ 36 w 40"/>
                  <a:gd name="T5" fmla="*/ 9 h 38"/>
                  <a:gd name="T6" fmla="*/ 32 w 40"/>
                  <a:gd name="T7" fmla="*/ 4 h 38"/>
                  <a:gd name="T8" fmla="*/ 27 w 40"/>
                  <a:gd name="T9" fmla="*/ 2 h 38"/>
                  <a:gd name="T10" fmla="*/ 20 w 40"/>
                  <a:gd name="T11" fmla="*/ 0 h 38"/>
                  <a:gd name="T12" fmla="*/ 14 w 40"/>
                  <a:gd name="T13" fmla="*/ 2 h 38"/>
                  <a:gd name="T14" fmla="*/ 9 w 40"/>
                  <a:gd name="T15" fmla="*/ 4 h 38"/>
                  <a:gd name="T16" fmla="*/ 4 w 40"/>
                  <a:gd name="T17" fmla="*/ 9 h 38"/>
                  <a:gd name="T18" fmla="*/ 2 w 40"/>
                  <a:gd name="T19" fmla="*/ 15 h 38"/>
                  <a:gd name="T20" fmla="*/ 0 w 40"/>
                  <a:gd name="T21" fmla="*/ 20 h 38"/>
                  <a:gd name="T22" fmla="*/ 2 w 40"/>
                  <a:gd name="T23" fmla="*/ 27 h 38"/>
                  <a:gd name="T24" fmla="*/ 4 w 40"/>
                  <a:gd name="T25" fmla="*/ 33 h 38"/>
                  <a:gd name="T26" fmla="*/ 9 w 40"/>
                  <a:gd name="T27" fmla="*/ 36 h 38"/>
                  <a:gd name="T28" fmla="*/ 14 w 40"/>
                  <a:gd name="T29" fmla="*/ 38 h 38"/>
                  <a:gd name="T30" fmla="*/ 20 w 40"/>
                  <a:gd name="T31" fmla="*/ 38 h 38"/>
                  <a:gd name="T32" fmla="*/ 27 w 40"/>
                  <a:gd name="T33" fmla="*/ 38 h 38"/>
                  <a:gd name="T34" fmla="*/ 32 w 40"/>
                  <a:gd name="T35" fmla="*/ 36 h 38"/>
                  <a:gd name="T36" fmla="*/ 36 w 40"/>
                  <a:gd name="T37" fmla="*/ 33 h 38"/>
                  <a:gd name="T38" fmla="*/ 40 w 40"/>
                  <a:gd name="T39" fmla="*/ 27 h 38"/>
                  <a:gd name="T40" fmla="*/ 40 w 40"/>
                  <a:gd name="T41" fmla="*/ 20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38"/>
                  <a:gd name="T65" fmla="*/ 40 w 40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38">
                    <a:moveTo>
                      <a:pt x="40" y="20"/>
                    </a:moveTo>
                    <a:lnTo>
                      <a:pt x="40" y="15"/>
                    </a:lnTo>
                    <a:lnTo>
                      <a:pt x="36" y="9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2" y="27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4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32" y="36"/>
                    </a:lnTo>
                    <a:lnTo>
                      <a:pt x="36" y="33"/>
                    </a:lnTo>
                    <a:lnTo>
                      <a:pt x="40" y="27"/>
                    </a:lnTo>
                    <a:lnTo>
                      <a:pt x="40" y="2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Freeform 300"/>
              <p:cNvSpPr>
                <a:spLocks/>
              </p:cNvSpPr>
              <p:nvPr/>
            </p:nvSpPr>
            <p:spPr bwMode="auto">
              <a:xfrm>
                <a:off x="1131" y="1715"/>
                <a:ext cx="34" cy="32"/>
              </a:xfrm>
              <a:custGeom>
                <a:avLst/>
                <a:gdLst>
                  <a:gd name="T0" fmla="*/ 34 w 34"/>
                  <a:gd name="T1" fmla="*/ 16 h 32"/>
                  <a:gd name="T2" fmla="*/ 32 w 34"/>
                  <a:gd name="T3" fmla="*/ 11 h 32"/>
                  <a:gd name="T4" fmla="*/ 30 w 34"/>
                  <a:gd name="T5" fmla="*/ 7 h 32"/>
                  <a:gd name="T6" fmla="*/ 27 w 34"/>
                  <a:gd name="T7" fmla="*/ 4 h 32"/>
                  <a:gd name="T8" fmla="*/ 21 w 34"/>
                  <a:gd name="T9" fmla="*/ 0 h 32"/>
                  <a:gd name="T10" fmla="*/ 16 w 34"/>
                  <a:gd name="T11" fmla="*/ 0 h 32"/>
                  <a:gd name="T12" fmla="*/ 10 w 34"/>
                  <a:gd name="T13" fmla="*/ 0 h 32"/>
                  <a:gd name="T14" fmla="*/ 7 w 34"/>
                  <a:gd name="T15" fmla="*/ 4 h 32"/>
                  <a:gd name="T16" fmla="*/ 3 w 34"/>
                  <a:gd name="T17" fmla="*/ 7 h 32"/>
                  <a:gd name="T18" fmla="*/ 1 w 34"/>
                  <a:gd name="T19" fmla="*/ 11 h 32"/>
                  <a:gd name="T20" fmla="*/ 0 w 34"/>
                  <a:gd name="T21" fmla="*/ 16 h 32"/>
                  <a:gd name="T22" fmla="*/ 1 w 34"/>
                  <a:gd name="T23" fmla="*/ 22 h 32"/>
                  <a:gd name="T24" fmla="*/ 3 w 34"/>
                  <a:gd name="T25" fmla="*/ 27 h 32"/>
                  <a:gd name="T26" fmla="*/ 7 w 34"/>
                  <a:gd name="T27" fmla="*/ 31 h 32"/>
                  <a:gd name="T28" fmla="*/ 10 w 34"/>
                  <a:gd name="T29" fmla="*/ 32 h 32"/>
                  <a:gd name="T30" fmla="*/ 16 w 34"/>
                  <a:gd name="T31" fmla="*/ 32 h 32"/>
                  <a:gd name="T32" fmla="*/ 21 w 34"/>
                  <a:gd name="T33" fmla="*/ 32 h 32"/>
                  <a:gd name="T34" fmla="*/ 27 w 34"/>
                  <a:gd name="T35" fmla="*/ 31 h 32"/>
                  <a:gd name="T36" fmla="*/ 30 w 34"/>
                  <a:gd name="T37" fmla="*/ 27 h 32"/>
                  <a:gd name="T38" fmla="*/ 32 w 34"/>
                  <a:gd name="T39" fmla="*/ 22 h 32"/>
                  <a:gd name="T40" fmla="*/ 34 w 34"/>
                  <a:gd name="T41" fmla="*/ 16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2"/>
                  <a:gd name="T65" fmla="*/ 34 w 34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2">
                    <a:moveTo>
                      <a:pt x="34" y="16"/>
                    </a:moveTo>
                    <a:lnTo>
                      <a:pt x="32" y="11"/>
                    </a:lnTo>
                    <a:lnTo>
                      <a:pt x="30" y="7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7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3" y="27"/>
                    </a:lnTo>
                    <a:lnTo>
                      <a:pt x="7" y="31"/>
                    </a:lnTo>
                    <a:lnTo>
                      <a:pt x="10" y="32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27" y="31"/>
                    </a:lnTo>
                    <a:lnTo>
                      <a:pt x="30" y="27"/>
                    </a:lnTo>
                    <a:lnTo>
                      <a:pt x="32" y="22"/>
                    </a:lnTo>
                    <a:lnTo>
                      <a:pt x="34" y="1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Freeform 301"/>
              <p:cNvSpPr>
                <a:spLocks/>
              </p:cNvSpPr>
              <p:nvPr/>
            </p:nvSpPr>
            <p:spPr bwMode="auto">
              <a:xfrm>
                <a:off x="1134" y="1719"/>
                <a:ext cx="27" cy="27"/>
              </a:xfrm>
              <a:custGeom>
                <a:avLst/>
                <a:gdLst>
                  <a:gd name="T0" fmla="*/ 27 w 27"/>
                  <a:gd name="T1" fmla="*/ 12 h 27"/>
                  <a:gd name="T2" fmla="*/ 25 w 27"/>
                  <a:gd name="T3" fmla="*/ 9 h 27"/>
                  <a:gd name="T4" fmla="*/ 24 w 27"/>
                  <a:gd name="T5" fmla="*/ 5 h 27"/>
                  <a:gd name="T6" fmla="*/ 22 w 27"/>
                  <a:gd name="T7" fmla="*/ 1 h 27"/>
                  <a:gd name="T8" fmla="*/ 18 w 27"/>
                  <a:gd name="T9" fmla="*/ 0 h 27"/>
                  <a:gd name="T10" fmla="*/ 13 w 27"/>
                  <a:gd name="T11" fmla="*/ 0 h 27"/>
                  <a:gd name="T12" fmla="*/ 9 w 27"/>
                  <a:gd name="T13" fmla="*/ 0 h 27"/>
                  <a:gd name="T14" fmla="*/ 6 w 27"/>
                  <a:gd name="T15" fmla="*/ 1 h 27"/>
                  <a:gd name="T16" fmla="*/ 2 w 27"/>
                  <a:gd name="T17" fmla="*/ 5 h 27"/>
                  <a:gd name="T18" fmla="*/ 0 w 27"/>
                  <a:gd name="T19" fmla="*/ 9 h 27"/>
                  <a:gd name="T20" fmla="*/ 0 w 27"/>
                  <a:gd name="T21" fmla="*/ 12 h 27"/>
                  <a:gd name="T22" fmla="*/ 0 w 27"/>
                  <a:gd name="T23" fmla="*/ 18 h 27"/>
                  <a:gd name="T24" fmla="*/ 2 w 27"/>
                  <a:gd name="T25" fmla="*/ 21 h 27"/>
                  <a:gd name="T26" fmla="*/ 6 w 27"/>
                  <a:gd name="T27" fmla="*/ 23 h 27"/>
                  <a:gd name="T28" fmla="*/ 9 w 27"/>
                  <a:gd name="T29" fmla="*/ 25 h 27"/>
                  <a:gd name="T30" fmla="*/ 13 w 27"/>
                  <a:gd name="T31" fmla="*/ 27 h 27"/>
                  <a:gd name="T32" fmla="*/ 18 w 27"/>
                  <a:gd name="T33" fmla="*/ 25 h 27"/>
                  <a:gd name="T34" fmla="*/ 22 w 27"/>
                  <a:gd name="T35" fmla="*/ 23 h 27"/>
                  <a:gd name="T36" fmla="*/ 24 w 27"/>
                  <a:gd name="T37" fmla="*/ 21 h 27"/>
                  <a:gd name="T38" fmla="*/ 25 w 27"/>
                  <a:gd name="T39" fmla="*/ 18 h 27"/>
                  <a:gd name="T40" fmla="*/ 27 w 27"/>
                  <a:gd name="T41" fmla="*/ 12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7"/>
                  <a:gd name="T65" fmla="*/ 27 w 2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7">
                    <a:moveTo>
                      <a:pt x="27" y="12"/>
                    </a:moveTo>
                    <a:lnTo>
                      <a:pt x="25" y="9"/>
                    </a:lnTo>
                    <a:lnTo>
                      <a:pt x="24" y="5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6" y="23"/>
                    </a:lnTo>
                    <a:lnTo>
                      <a:pt x="9" y="25"/>
                    </a:lnTo>
                    <a:lnTo>
                      <a:pt x="13" y="27"/>
                    </a:lnTo>
                    <a:lnTo>
                      <a:pt x="18" y="25"/>
                    </a:lnTo>
                    <a:lnTo>
                      <a:pt x="22" y="23"/>
                    </a:lnTo>
                    <a:lnTo>
                      <a:pt x="24" y="21"/>
                    </a:lnTo>
                    <a:lnTo>
                      <a:pt x="25" y="18"/>
                    </a:lnTo>
                    <a:lnTo>
                      <a:pt x="27" y="1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4" name="Freeform 302"/>
              <p:cNvSpPr>
                <a:spLocks/>
              </p:cNvSpPr>
              <p:nvPr/>
            </p:nvSpPr>
            <p:spPr bwMode="auto">
              <a:xfrm>
                <a:off x="1138" y="1722"/>
                <a:ext cx="20" cy="20"/>
              </a:xfrm>
              <a:custGeom>
                <a:avLst/>
                <a:gdLst>
                  <a:gd name="T0" fmla="*/ 20 w 20"/>
                  <a:gd name="T1" fmla="*/ 9 h 20"/>
                  <a:gd name="T2" fmla="*/ 20 w 20"/>
                  <a:gd name="T3" fmla="*/ 7 h 20"/>
                  <a:gd name="T4" fmla="*/ 18 w 20"/>
                  <a:gd name="T5" fmla="*/ 4 h 20"/>
                  <a:gd name="T6" fmla="*/ 16 w 20"/>
                  <a:gd name="T7" fmla="*/ 2 h 20"/>
                  <a:gd name="T8" fmla="*/ 12 w 20"/>
                  <a:gd name="T9" fmla="*/ 0 h 20"/>
                  <a:gd name="T10" fmla="*/ 9 w 20"/>
                  <a:gd name="T11" fmla="*/ 0 h 20"/>
                  <a:gd name="T12" fmla="*/ 7 w 20"/>
                  <a:gd name="T13" fmla="*/ 0 h 20"/>
                  <a:gd name="T14" fmla="*/ 3 w 20"/>
                  <a:gd name="T15" fmla="*/ 2 h 20"/>
                  <a:gd name="T16" fmla="*/ 2 w 20"/>
                  <a:gd name="T17" fmla="*/ 4 h 20"/>
                  <a:gd name="T18" fmla="*/ 0 w 20"/>
                  <a:gd name="T19" fmla="*/ 7 h 20"/>
                  <a:gd name="T20" fmla="*/ 0 w 20"/>
                  <a:gd name="T21" fmla="*/ 9 h 20"/>
                  <a:gd name="T22" fmla="*/ 0 w 20"/>
                  <a:gd name="T23" fmla="*/ 13 h 20"/>
                  <a:gd name="T24" fmla="*/ 2 w 20"/>
                  <a:gd name="T25" fmla="*/ 15 h 20"/>
                  <a:gd name="T26" fmla="*/ 3 w 20"/>
                  <a:gd name="T27" fmla="*/ 18 h 20"/>
                  <a:gd name="T28" fmla="*/ 7 w 20"/>
                  <a:gd name="T29" fmla="*/ 18 h 20"/>
                  <a:gd name="T30" fmla="*/ 9 w 20"/>
                  <a:gd name="T31" fmla="*/ 20 h 20"/>
                  <a:gd name="T32" fmla="*/ 12 w 20"/>
                  <a:gd name="T33" fmla="*/ 18 h 20"/>
                  <a:gd name="T34" fmla="*/ 16 w 20"/>
                  <a:gd name="T35" fmla="*/ 18 h 20"/>
                  <a:gd name="T36" fmla="*/ 18 w 20"/>
                  <a:gd name="T37" fmla="*/ 15 h 20"/>
                  <a:gd name="T38" fmla="*/ 20 w 20"/>
                  <a:gd name="T39" fmla="*/ 13 h 20"/>
                  <a:gd name="T40" fmla="*/ 20 w 20"/>
                  <a:gd name="T41" fmla="*/ 9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20"/>
                  <a:gd name="T65" fmla="*/ 20 w 20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20">
                    <a:moveTo>
                      <a:pt x="20" y="9"/>
                    </a:moveTo>
                    <a:lnTo>
                      <a:pt x="20" y="7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7" y="18"/>
                    </a:lnTo>
                    <a:lnTo>
                      <a:pt x="9" y="20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0" y="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Freeform 303"/>
              <p:cNvSpPr>
                <a:spLocks/>
              </p:cNvSpPr>
              <p:nvPr/>
            </p:nvSpPr>
            <p:spPr bwMode="auto">
              <a:xfrm>
                <a:off x="1141" y="1726"/>
                <a:ext cx="13" cy="12"/>
              </a:xfrm>
              <a:custGeom>
                <a:avLst/>
                <a:gdLst>
                  <a:gd name="T0" fmla="*/ 13 w 13"/>
                  <a:gd name="T1" fmla="*/ 5 h 12"/>
                  <a:gd name="T2" fmla="*/ 13 w 13"/>
                  <a:gd name="T3" fmla="*/ 3 h 12"/>
                  <a:gd name="T4" fmla="*/ 11 w 13"/>
                  <a:gd name="T5" fmla="*/ 2 h 12"/>
                  <a:gd name="T6" fmla="*/ 9 w 13"/>
                  <a:gd name="T7" fmla="*/ 0 h 12"/>
                  <a:gd name="T8" fmla="*/ 8 w 13"/>
                  <a:gd name="T9" fmla="*/ 0 h 12"/>
                  <a:gd name="T10" fmla="*/ 6 w 13"/>
                  <a:gd name="T11" fmla="*/ 0 h 12"/>
                  <a:gd name="T12" fmla="*/ 4 w 13"/>
                  <a:gd name="T13" fmla="*/ 0 h 12"/>
                  <a:gd name="T14" fmla="*/ 2 w 13"/>
                  <a:gd name="T15" fmla="*/ 0 h 12"/>
                  <a:gd name="T16" fmla="*/ 0 w 13"/>
                  <a:gd name="T17" fmla="*/ 2 h 12"/>
                  <a:gd name="T18" fmla="*/ 0 w 13"/>
                  <a:gd name="T19" fmla="*/ 3 h 12"/>
                  <a:gd name="T20" fmla="*/ 0 w 13"/>
                  <a:gd name="T21" fmla="*/ 5 h 12"/>
                  <a:gd name="T22" fmla="*/ 0 w 13"/>
                  <a:gd name="T23" fmla="*/ 7 h 12"/>
                  <a:gd name="T24" fmla="*/ 0 w 13"/>
                  <a:gd name="T25" fmla="*/ 9 h 12"/>
                  <a:gd name="T26" fmla="*/ 2 w 13"/>
                  <a:gd name="T27" fmla="*/ 11 h 12"/>
                  <a:gd name="T28" fmla="*/ 4 w 13"/>
                  <a:gd name="T29" fmla="*/ 12 h 12"/>
                  <a:gd name="T30" fmla="*/ 6 w 13"/>
                  <a:gd name="T31" fmla="*/ 12 h 12"/>
                  <a:gd name="T32" fmla="*/ 8 w 13"/>
                  <a:gd name="T33" fmla="*/ 12 h 12"/>
                  <a:gd name="T34" fmla="*/ 9 w 13"/>
                  <a:gd name="T35" fmla="*/ 11 h 12"/>
                  <a:gd name="T36" fmla="*/ 11 w 13"/>
                  <a:gd name="T37" fmla="*/ 9 h 12"/>
                  <a:gd name="T38" fmla="*/ 13 w 13"/>
                  <a:gd name="T39" fmla="*/ 7 h 12"/>
                  <a:gd name="T40" fmla="*/ 13 w 13"/>
                  <a:gd name="T41" fmla="*/ 5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12"/>
                  <a:gd name="T65" fmla="*/ 13 w 13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12">
                    <a:moveTo>
                      <a:pt x="13" y="5"/>
                    </a:moveTo>
                    <a:lnTo>
                      <a:pt x="13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Freeform 304"/>
              <p:cNvSpPr>
                <a:spLocks/>
              </p:cNvSpPr>
              <p:nvPr/>
            </p:nvSpPr>
            <p:spPr bwMode="auto">
              <a:xfrm>
                <a:off x="1143" y="1728"/>
                <a:ext cx="7" cy="7"/>
              </a:xfrm>
              <a:custGeom>
                <a:avLst/>
                <a:gdLst>
                  <a:gd name="T0" fmla="*/ 7 w 7"/>
                  <a:gd name="T1" fmla="*/ 3 h 7"/>
                  <a:gd name="T2" fmla="*/ 7 w 7"/>
                  <a:gd name="T3" fmla="*/ 1 h 7"/>
                  <a:gd name="T4" fmla="*/ 6 w 7"/>
                  <a:gd name="T5" fmla="*/ 1 h 7"/>
                  <a:gd name="T6" fmla="*/ 6 w 7"/>
                  <a:gd name="T7" fmla="*/ 0 h 7"/>
                  <a:gd name="T8" fmla="*/ 4 w 7"/>
                  <a:gd name="T9" fmla="*/ 0 h 7"/>
                  <a:gd name="T10" fmla="*/ 2 w 7"/>
                  <a:gd name="T11" fmla="*/ 1 h 7"/>
                  <a:gd name="T12" fmla="*/ 2 w 7"/>
                  <a:gd name="T13" fmla="*/ 3 h 7"/>
                  <a:gd name="T14" fmla="*/ 0 w 7"/>
                  <a:gd name="T15" fmla="*/ 3 h 7"/>
                  <a:gd name="T16" fmla="*/ 2 w 7"/>
                  <a:gd name="T17" fmla="*/ 5 h 7"/>
                  <a:gd name="T18" fmla="*/ 2 w 7"/>
                  <a:gd name="T19" fmla="*/ 7 h 7"/>
                  <a:gd name="T20" fmla="*/ 4 w 7"/>
                  <a:gd name="T21" fmla="*/ 7 h 7"/>
                  <a:gd name="T22" fmla="*/ 6 w 7"/>
                  <a:gd name="T23" fmla="*/ 7 h 7"/>
                  <a:gd name="T24" fmla="*/ 7 w 7"/>
                  <a:gd name="T25" fmla="*/ 5 h 7"/>
                  <a:gd name="T26" fmla="*/ 7 w 7"/>
                  <a:gd name="T27" fmla="*/ 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7"/>
                  <a:gd name="T44" fmla="*/ 7 w 7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7">
                    <a:moveTo>
                      <a:pt x="7" y="3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7" name="Freeform 305"/>
              <p:cNvSpPr>
                <a:spLocks/>
              </p:cNvSpPr>
              <p:nvPr/>
            </p:nvSpPr>
            <p:spPr bwMode="auto">
              <a:xfrm>
                <a:off x="1300" y="1828"/>
                <a:ext cx="64" cy="63"/>
              </a:xfrm>
              <a:custGeom>
                <a:avLst/>
                <a:gdLst>
                  <a:gd name="T0" fmla="*/ 64 w 64"/>
                  <a:gd name="T1" fmla="*/ 33 h 63"/>
                  <a:gd name="T2" fmla="*/ 63 w 64"/>
                  <a:gd name="T3" fmla="*/ 22 h 63"/>
                  <a:gd name="T4" fmla="*/ 57 w 64"/>
                  <a:gd name="T5" fmla="*/ 13 h 63"/>
                  <a:gd name="T6" fmla="*/ 50 w 64"/>
                  <a:gd name="T7" fmla="*/ 7 h 63"/>
                  <a:gd name="T8" fmla="*/ 43 w 64"/>
                  <a:gd name="T9" fmla="*/ 2 h 63"/>
                  <a:gd name="T10" fmla="*/ 34 w 64"/>
                  <a:gd name="T11" fmla="*/ 0 h 63"/>
                  <a:gd name="T12" fmla="*/ 23 w 64"/>
                  <a:gd name="T13" fmla="*/ 2 h 63"/>
                  <a:gd name="T14" fmla="*/ 14 w 64"/>
                  <a:gd name="T15" fmla="*/ 7 h 63"/>
                  <a:gd name="T16" fmla="*/ 7 w 64"/>
                  <a:gd name="T17" fmla="*/ 13 h 63"/>
                  <a:gd name="T18" fmla="*/ 1 w 64"/>
                  <a:gd name="T19" fmla="*/ 22 h 63"/>
                  <a:gd name="T20" fmla="*/ 0 w 64"/>
                  <a:gd name="T21" fmla="*/ 33 h 63"/>
                  <a:gd name="T22" fmla="*/ 1 w 64"/>
                  <a:gd name="T23" fmla="*/ 43 h 63"/>
                  <a:gd name="T24" fmla="*/ 7 w 64"/>
                  <a:gd name="T25" fmla="*/ 51 h 63"/>
                  <a:gd name="T26" fmla="*/ 14 w 64"/>
                  <a:gd name="T27" fmla="*/ 58 h 63"/>
                  <a:gd name="T28" fmla="*/ 23 w 64"/>
                  <a:gd name="T29" fmla="*/ 61 h 63"/>
                  <a:gd name="T30" fmla="*/ 34 w 64"/>
                  <a:gd name="T31" fmla="*/ 63 h 63"/>
                  <a:gd name="T32" fmla="*/ 43 w 64"/>
                  <a:gd name="T33" fmla="*/ 61 h 63"/>
                  <a:gd name="T34" fmla="*/ 50 w 64"/>
                  <a:gd name="T35" fmla="*/ 58 h 63"/>
                  <a:gd name="T36" fmla="*/ 57 w 64"/>
                  <a:gd name="T37" fmla="*/ 51 h 63"/>
                  <a:gd name="T38" fmla="*/ 63 w 64"/>
                  <a:gd name="T39" fmla="*/ 43 h 63"/>
                  <a:gd name="T40" fmla="*/ 64 w 64"/>
                  <a:gd name="T41" fmla="*/ 33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63"/>
                  <a:gd name="T65" fmla="*/ 64 w 64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63">
                    <a:moveTo>
                      <a:pt x="64" y="33"/>
                    </a:moveTo>
                    <a:lnTo>
                      <a:pt x="63" y="22"/>
                    </a:lnTo>
                    <a:lnTo>
                      <a:pt x="57" y="13"/>
                    </a:lnTo>
                    <a:lnTo>
                      <a:pt x="50" y="7"/>
                    </a:lnTo>
                    <a:lnTo>
                      <a:pt x="43" y="2"/>
                    </a:lnTo>
                    <a:lnTo>
                      <a:pt x="34" y="0"/>
                    </a:lnTo>
                    <a:lnTo>
                      <a:pt x="23" y="2"/>
                    </a:lnTo>
                    <a:lnTo>
                      <a:pt x="14" y="7"/>
                    </a:lnTo>
                    <a:lnTo>
                      <a:pt x="7" y="13"/>
                    </a:lnTo>
                    <a:lnTo>
                      <a:pt x="1" y="22"/>
                    </a:lnTo>
                    <a:lnTo>
                      <a:pt x="0" y="33"/>
                    </a:lnTo>
                    <a:lnTo>
                      <a:pt x="1" y="43"/>
                    </a:lnTo>
                    <a:lnTo>
                      <a:pt x="7" y="51"/>
                    </a:lnTo>
                    <a:lnTo>
                      <a:pt x="14" y="58"/>
                    </a:lnTo>
                    <a:lnTo>
                      <a:pt x="23" y="61"/>
                    </a:lnTo>
                    <a:lnTo>
                      <a:pt x="34" y="63"/>
                    </a:lnTo>
                    <a:lnTo>
                      <a:pt x="43" y="61"/>
                    </a:lnTo>
                    <a:lnTo>
                      <a:pt x="50" y="58"/>
                    </a:lnTo>
                    <a:lnTo>
                      <a:pt x="57" y="51"/>
                    </a:lnTo>
                    <a:lnTo>
                      <a:pt x="63" y="43"/>
                    </a:lnTo>
                    <a:lnTo>
                      <a:pt x="64" y="3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8" name="Freeform 306"/>
              <p:cNvSpPr>
                <a:spLocks/>
              </p:cNvSpPr>
              <p:nvPr/>
            </p:nvSpPr>
            <p:spPr bwMode="auto">
              <a:xfrm>
                <a:off x="1303" y="1832"/>
                <a:ext cx="58" cy="57"/>
              </a:xfrm>
              <a:custGeom>
                <a:avLst/>
                <a:gdLst>
                  <a:gd name="T0" fmla="*/ 58 w 58"/>
                  <a:gd name="T1" fmla="*/ 29 h 57"/>
                  <a:gd name="T2" fmla="*/ 56 w 58"/>
                  <a:gd name="T3" fmla="*/ 20 h 57"/>
                  <a:gd name="T4" fmla="*/ 52 w 58"/>
                  <a:gd name="T5" fmla="*/ 11 h 57"/>
                  <a:gd name="T6" fmla="*/ 45 w 58"/>
                  <a:gd name="T7" fmla="*/ 5 h 57"/>
                  <a:gd name="T8" fmla="*/ 40 w 58"/>
                  <a:gd name="T9" fmla="*/ 2 h 57"/>
                  <a:gd name="T10" fmla="*/ 31 w 58"/>
                  <a:gd name="T11" fmla="*/ 0 h 57"/>
                  <a:gd name="T12" fmla="*/ 20 w 58"/>
                  <a:gd name="T13" fmla="*/ 2 h 57"/>
                  <a:gd name="T14" fmla="*/ 13 w 58"/>
                  <a:gd name="T15" fmla="*/ 5 h 57"/>
                  <a:gd name="T16" fmla="*/ 6 w 58"/>
                  <a:gd name="T17" fmla="*/ 11 h 57"/>
                  <a:gd name="T18" fmla="*/ 2 w 58"/>
                  <a:gd name="T19" fmla="*/ 20 h 57"/>
                  <a:gd name="T20" fmla="*/ 0 w 58"/>
                  <a:gd name="T21" fmla="*/ 29 h 57"/>
                  <a:gd name="T22" fmla="*/ 2 w 58"/>
                  <a:gd name="T23" fmla="*/ 38 h 57"/>
                  <a:gd name="T24" fmla="*/ 6 w 58"/>
                  <a:gd name="T25" fmla="*/ 47 h 57"/>
                  <a:gd name="T26" fmla="*/ 13 w 58"/>
                  <a:gd name="T27" fmla="*/ 50 h 57"/>
                  <a:gd name="T28" fmla="*/ 20 w 58"/>
                  <a:gd name="T29" fmla="*/ 56 h 57"/>
                  <a:gd name="T30" fmla="*/ 31 w 58"/>
                  <a:gd name="T31" fmla="*/ 57 h 57"/>
                  <a:gd name="T32" fmla="*/ 40 w 58"/>
                  <a:gd name="T33" fmla="*/ 56 h 57"/>
                  <a:gd name="T34" fmla="*/ 45 w 58"/>
                  <a:gd name="T35" fmla="*/ 50 h 57"/>
                  <a:gd name="T36" fmla="*/ 52 w 58"/>
                  <a:gd name="T37" fmla="*/ 47 h 57"/>
                  <a:gd name="T38" fmla="*/ 56 w 58"/>
                  <a:gd name="T39" fmla="*/ 38 h 57"/>
                  <a:gd name="T40" fmla="*/ 58 w 58"/>
                  <a:gd name="T41" fmla="*/ 29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57"/>
                  <a:gd name="T65" fmla="*/ 58 w 58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57">
                    <a:moveTo>
                      <a:pt x="58" y="29"/>
                    </a:moveTo>
                    <a:lnTo>
                      <a:pt x="56" y="20"/>
                    </a:lnTo>
                    <a:lnTo>
                      <a:pt x="52" y="11"/>
                    </a:lnTo>
                    <a:lnTo>
                      <a:pt x="45" y="5"/>
                    </a:lnTo>
                    <a:lnTo>
                      <a:pt x="40" y="2"/>
                    </a:lnTo>
                    <a:lnTo>
                      <a:pt x="31" y="0"/>
                    </a:lnTo>
                    <a:lnTo>
                      <a:pt x="20" y="2"/>
                    </a:lnTo>
                    <a:lnTo>
                      <a:pt x="13" y="5"/>
                    </a:lnTo>
                    <a:lnTo>
                      <a:pt x="6" y="11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2" y="38"/>
                    </a:lnTo>
                    <a:lnTo>
                      <a:pt x="6" y="47"/>
                    </a:lnTo>
                    <a:lnTo>
                      <a:pt x="13" y="50"/>
                    </a:lnTo>
                    <a:lnTo>
                      <a:pt x="20" y="56"/>
                    </a:lnTo>
                    <a:lnTo>
                      <a:pt x="31" y="57"/>
                    </a:lnTo>
                    <a:lnTo>
                      <a:pt x="40" y="56"/>
                    </a:lnTo>
                    <a:lnTo>
                      <a:pt x="45" y="50"/>
                    </a:lnTo>
                    <a:lnTo>
                      <a:pt x="52" y="47"/>
                    </a:lnTo>
                    <a:lnTo>
                      <a:pt x="56" y="38"/>
                    </a:lnTo>
                    <a:lnTo>
                      <a:pt x="58" y="2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9" name="Freeform 307"/>
              <p:cNvSpPr>
                <a:spLocks/>
              </p:cNvSpPr>
              <p:nvPr/>
            </p:nvSpPr>
            <p:spPr bwMode="auto">
              <a:xfrm>
                <a:off x="1307" y="1835"/>
                <a:ext cx="50" cy="51"/>
              </a:xfrm>
              <a:custGeom>
                <a:avLst/>
                <a:gdLst>
                  <a:gd name="T0" fmla="*/ 50 w 50"/>
                  <a:gd name="T1" fmla="*/ 26 h 51"/>
                  <a:gd name="T2" fmla="*/ 50 w 50"/>
                  <a:gd name="T3" fmla="*/ 17 h 51"/>
                  <a:gd name="T4" fmla="*/ 45 w 50"/>
                  <a:gd name="T5" fmla="*/ 9 h 51"/>
                  <a:gd name="T6" fmla="*/ 39 w 50"/>
                  <a:gd name="T7" fmla="*/ 4 h 51"/>
                  <a:gd name="T8" fmla="*/ 34 w 50"/>
                  <a:gd name="T9" fmla="*/ 0 h 51"/>
                  <a:gd name="T10" fmla="*/ 27 w 50"/>
                  <a:gd name="T11" fmla="*/ 0 h 51"/>
                  <a:gd name="T12" fmla="*/ 18 w 50"/>
                  <a:gd name="T13" fmla="*/ 0 h 51"/>
                  <a:gd name="T14" fmla="*/ 11 w 50"/>
                  <a:gd name="T15" fmla="*/ 4 h 51"/>
                  <a:gd name="T16" fmla="*/ 5 w 50"/>
                  <a:gd name="T17" fmla="*/ 9 h 51"/>
                  <a:gd name="T18" fmla="*/ 2 w 50"/>
                  <a:gd name="T19" fmla="*/ 17 h 51"/>
                  <a:gd name="T20" fmla="*/ 0 w 50"/>
                  <a:gd name="T21" fmla="*/ 26 h 51"/>
                  <a:gd name="T22" fmla="*/ 2 w 50"/>
                  <a:gd name="T23" fmla="*/ 35 h 51"/>
                  <a:gd name="T24" fmla="*/ 5 w 50"/>
                  <a:gd name="T25" fmla="*/ 42 h 51"/>
                  <a:gd name="T26" fmla="*/ 11 w 50"/>
                  <a:gd name="T27" fmla="*/ 45 h 51"/>
                  <a:gd name="T28" fmla="*/ 18 w 50"/>
                  <a:gd name="T29" fmla="*/ 49 h 51"/>
                  <a:gd name="T30" fmla="*/ 27 w 50"/>
                  <a:gd name="T31" fmla="*/ 51 h 51"/>
                  <a:gd name="T32" fmla="*/ 34 w 50"/>
                  <a:gd name="T33" fmla="*/ 49 h 51"/>
                  <a:gd name="T34" fmla="*/ 39 w 50"/>
                  <a:gd name="T35" fmla="*/ 45 h 51"/>
                  <a:gd name="T36" fmla="*/ 45 w 50"/>
                  <a:gd name="T37" fmla="*/ 42 h 51"/>
                  <a:gd name="T38" fmla="*/ 50 w 50"/>
                  <a:gd name="T39" fmla="*/ 35 h 51"/>
                  <a:gd name="T40" fmla="*/ 50 w 50"/>
                  <a:gd name="T41" fmla="*/ 26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51"/>
                  <a:gd name="T65" fmla="*/ 50 w 50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51">
                    <a:moveTo>
                      <a:pt x="50" y="26"/>
                    </a:moveTo>
                    <a:lnTo>
                      <a:pt x="50" y="17"/>
                    </a:lnTo>
                    <a:lnTo>
                      <a:pt x="45" y="9"/>
                    </a:lnTo>
                    <a:lnTo>
                      <a:pt x="39" y="4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1" y="4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2" y="35"/>
                    </a:lnTo>
                    <a:lnTo>
                      <a:pt x="5" y="42"/>
                    </a:lnTo>
                    <a:lnTo>
                      <a:pt x="11" y="45"/>
                    </a:lnTo>
                    <a:lnTo>
                      <a:pt x="18" y="49"/>
                    </a:lnTo>
                    <a:lnTo>
                      <a:pt x="27" y="51"/>
                    </a:lnTo>
                    <a:lnTo>
                      <a:pt x="34" y="49"/>
                    </a:lnTo>
                    <a:lnTo>
                      <a:pt x="39" y="45"/>
                    </a:lnTo>
                    <a:lnTo>
                      <a:pt x="45" y="42"/>
                    </a:lnTo>
                    <a:lnTo>
                      <a:pt x="50" y="35"/>
                    </a:lnTo>
                    <a:lnTo>
                      <a:pt x="50" y="2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0" name="Freeform 308"/>
              <p:cNvSpPr>
                <a:spLocks/>
              </p:cNvSpPr>
              <p:nvPr/>
            </p:nvSpPr>
            <p:spPr bwMode="auto">
              <a:xfrm>
                <a:off x="1341" y="1839"/>
                <a:ext cx="13" cy="22"/>
              </a:xfrm>
              <a:custGeom>
                <a:avLst/>
                <a:gdLst>
                  <a:gd name="T0" fmla="*/ 13 w 13"/>
                  <a:gd name="T1" fmla="*/ 22 h 22"/>
                  <a:gd name="T2" fmla="*/ 13 w 13"/>
                  <a:gd name="T3" fmla="*/ 14 h 22"/>
                  <a:gd name="T4" fmla="*/ 9 w 13"/>
                  <a:gd name="T5" fmla="*/ 7 h 22"/>
                  <a:gd name="T6" fmla="*/ 4 w 13"/>
                  <a:gd name="T7" fmla="*/ 2 h 22"/>
                  <a:gd name="T8" fmla="*/ 0 w 1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13" y="22"/>
                    </a:moveTo>
                    <a:lnTo>
                      <a:pt x="13" y="14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1" name="Freeform 309"/>
              <p:cNvSpPr>
                <a:spLocks/>
              </p:cNvSpPr>
              <p:nvPr/>
            </p:nvSpPr>
            <p:spPr bwMode="auto">
              <a:xfrm>
                <a:off x="1310" y="1837"/>
                <a:ext cx="44" cy="45"/>
              </a:xfrm>
              <a:custGeom>
                <a:avLst/>
                <a:gdLst>
                  <a:gd name="T0" fmla="*/ 31 w 44"/>
                  <a:gd name="T1" fmla="*/ 2 h 45"/>
                  <a:gd name="T2" fmla="*/ 24 w 44"/>
                  <a:gd name="T3" fmla="*/ 0 h 45"/>
                  <a:gd name="T4" fmla="*/ 17 w 44"/>
                  <a:gd name="T5" fmla="*/ 2 h 45"/>
                  <a:gd name="T6" fmla="*/ 9 w 44"/>
                  <a:gd name="T7" fmla="*/ 4 h 45"/>
                  <a:gd name="T8" fmla="*/ 4 w 44"/>
                  <a:gd name="T9" fmla="*/ 9 h 45"/>
                  <a:gd name="T10" fmla="*/ 0 w 44"/>
                  <a:gd name="T11" fmla="*/ 16 h 45"/>
                  <a:gd name="T12" fmla="*/ 0 w 44"/>
                  <a:gd name="T13" fmla="*/ 24 h 45"/>
                  <a:gd name="T14" fmla="*/ 0 w 44"/>
                  <a:gd name="T15" fmla="*/ 31 h 45"/>
                  <a:gd name="T16" fmla="*/ 4 w 44"/>
                  <a:gd name="T17" fmla="*/ 38 h 45"/>
                  <a:gd name="T18" fmla="*/ 9 w 44"/>
                  <a:gd name="T19" fmla="*/ 42 h 45"/>
                  <a:gd name="T20" fmla="*/ 17 w 44"/>
                  <a:gd name="T21" fmla="*/ 43 h 45"/>
                  <a:gd name="T22" fmla="*/ 24 w 44"/>
                  <a:gd name="T23" fmla="*/ 45 h 45"/>
                  <a:gd name="T24" fmla="*/ 31 w 44"/>
                  <a:gd name="T25" fmla="*/ 43 h 45"/>
                  <a:gd name="T26" fmla="*/ 35 w 44"/>
                  <a:gd name="T27" fmla="*/ 42 h 45"/>
                  <a:gd name="T28" fmla="*/ 40 w 44"/>
                  <a:gd name="T29" fmla="*/ 38 h 45"/>
                  <a:gd name="T30" fmla="*/ 44 w 44"/>
                  <a:gd name="T31" fmla="*/ 31 h 45"/>
                  <a:gd name="T32" fmla="*/ 44 w 44"/>
                  <a:gd name="T33" fmla="*/ 24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5"/>
                  <a:gd name="T53" fmla="*/ 44 w 44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5">
                    <a:moveTo>
                      <a:pt x="31" y="2"/>
                    </a:moveTo>
                    <a:lnTo>
                      <a:pt x="24" y="0"/>
                    </a:lnTo>
                    <a:lnTo>
                      <a:pt x="17" y="2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9" y="42"/>
                    </a:lnTo>
                    <a:lnTo>
                      <a:pt x="17" y="43"/>
                    </a:lnTo>
                    <a:lnTo>
                      <a:pt x="24" y="45"/>
                    </a:lnTo>
                    <a:lnTo>
                      <a:pt x="31" y="43"/>
                    </a:lnTo>
                    <a:lnTo>
                      <a:pt x="35" y="42"/>
                    </a:lnTo>
                    <a:lnTo>
                      <a:pt x="40" y="38"/>
                    </a:lnTo>
                    <a:lnTo>
                      <a:pt x="44" y="31"/>
                    </a:lnTo>
                    <a:lnTo>
                      <a:pt x="44" y="2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Freeform 310"/>
              <p:cNvSpPr>
                <a:spLocks/>
              </p:cNvSpPr>
              <p:nvPr/>
            </p:nvSpPr>
            <p:spPr bwMode="auto">
              <a:xfrm>
                <a:off x="1312" y="1841"/>
                <a:ext cx="40" cy="38"/>
              </a:xfrm>
              <a:custGeom>
                <a:avLst/>
                <a:gdLst>
                  <a:gd name="T0" fmla="*/ 40 w 40"/>
                  <a:gd name="T1" fmla="*/ 20 h 38"/>
                  <a:gd name="T2" fmla="*/ 38 w 40"/>
                  <a:gd name="T3" fmla="*/ 14 h 38"/>
                  <a:gd name="T4" fmla="*/ 36 w 40"/>
                  <a:gd name="T5" fmla="*/ 7 h 38"/>
                  <a:gd name="T6" fmla="*/ 31 w 40"/>
                  <a:gd name="T7" fmla="*/ 3 h 38"/>
                  <a:gd name="T8" fmla="*/ 27 w 40"/>
                  <a:gd name="T9" fmla="*/ 0 h 38"/>
                  <a:gd name="T10" fmla="*/ 22 w 40"/>
                  <a:gd name="T11" fmla="*/ 0 h 38"/>
                  <a:gd name="T12" fmla="*/ 15 w 40"/>
                  <a:gd name="T13" fmla="*/ 0 h 38"/>
                  <a:gd name="T14" fmla="*/ 9 w 40"/>
                  <a:gd name="T15" fmla="*/ 3 h 38"/>
                  <a:gd name="T16" fmla="*/ 6 w 40"/>
                  <a:gd name="T17" fmla="*/ 7 h 38"/>
                  <a:gd name="T18" fmla="*/ 2 w 40"/>
                  <a:gd name="T19" fmla="*/ 14 h 38"/>
                  <a:gd name="T20" fmla="*/ 0 w 40"/>
                  <a:gd name="T21" fmla="*/ 20 h 38"/>
                  <a:gd name="T22" fmla="*/ 2 w 40"/>
                  <a:gd name="T23" fmla="*/ 25 h 38"/>
                  <a:gd name="T24" fmla="*/ 6 w 40"/>
                  <a:gd name="T25" fmla="*/ 30 h 38"/>
                  <a:gd name="T26" fmla="*/ 9 w 40"/>
                  <a:gd name="T27" fmla="*/ 36 h 38"/>
                  <a:gd name="T28" fmla="*/ 15 w 40"/>
                  <a:gd name="T29" fmla="*/ 38 h 38"/>
                  <a:gd name="T30" fmla="*/ 22 w 40"/>
                  <a:gd name="T31" fmla="*/ 38 h 38"/>
                  <a:gd name="T32" fmla="*/ 27 w 40"/>
                  <a:gd name="T33" fmla="*/ 38 h 38"/>
                  <a:gd name="T34" fmla="*/ 31 w 40"/>
                  <a:gd name="T35" fmla="*/ 36 h 38"/>
                  <a:gd name="T36" fmla="*/ 36 w 40"/>
                  <a:gd name="T37" fmla="*/ 30 h 38"/>
                  <a:gd name="T38" fmla="*/ 38 w 40"/>
                  <a:gd name="T39" fmla="*/ 25 h 38"/>
                  <a:gd name="T40" fmla="*/ 40 w 40"/>
                  <a:gd name="T41" fmla="*/ 20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38"/>
                  <a:gd name="T65" fmla="*/ 40 w 40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38">
                    <a:moveTo>
                      <a:pt x="40" y="20"/>
                    </a:moveTo>
                    <a:lnTo>
                      <a:pt x="38" y="14"/>
                    </a:lnTo>
                    <a:lnTo>
                      <a:pt x="36" y="7"/>
                    </a:lnTo>
                    <a:lnTo>
                      <a:pt x="31" y="3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9" y="36"/>
                    </a:lnTo>
                    <a:lnTo>
                      <a:pt x="15" y="38"/>
                    </a:lnTo>
                    <a:lnTo>
                      <a:pt x="22" y="38"/>
                    </a:lnTo>
                    <a:lnTo>
                      <a:pt x="27" y="38"/>
                    </a:lnTo>
                    <a:lnTo>
                      <a:pt x="31" y="36"/>
                    </a:lnTo>
                    <a:lnTo>
                      <a:pt x="36" y="30"/>
                    </a:lnTo>
                    <a:lnTo>
                      <a:pt x="38" y="25"/>
                    </a:lnTo>
                    <a:lnTo>
                      <a:pt x="40" y="2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Freeform 311"/>
              <p:cNvSpPr>
                <a:spLocks/>
              </p:cNvSpPr>
              <p:nvPr/>
            </p:nvSpPr>
            <p:spPr bwMode="auto">
              <a:xfrm>
                <a:off x="1316" y="1844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1 h 33"/>
                  <a:gd name="T4" fmla="*/ 29 w 32"/>
                  <a:gd name="T5" fmla="*/ 8 h 33"/>
                  <a:gd name="T6" fmla="*/ 27 w 32"/>
                  <a:gd name="T7" fmla="*/ 2 h 33"/>
                  <a:gd name="T8" fmla="*/ 21 w 32"/>
                  <a:gd name="T9" fmla="*/ 0 h 33"/>
                  <a:gd name="T10" fmla="*/ 18 w 32"/>
                  <a:gd name="T11" fmla="*/ 0 h 33"/>
                  <a:gd name="T12" fmla="*/ 12 w 32"/>
                  <a:gd name="T13" fmla="*/ 0 h 33"/>
                  <a:gd name="T14" fmla="*/ 7 w 32"/>
                  <a:gd name="T15" fmla="*/ 2 h 33"/>
                  <a:gd name="T16" fmla="*/ 3 w 32"/>
                  <a:gd name="T17" fmla="*/ 8 h 33"/>
                  <a:gd name="T18" fmla="*/ 2 w 32"/>
                  <a:gd name="T19" fmla="*/ 11 h 33"/>
                  <a:gd name="T20" fmla="*/ 0 w 32"/>
                  <a:gd name="T21" fmla="*/ 17 h 33"/>
                  <a:gd name="T22" fmla="*/ 2 w 32"/>
                  <a:gd name="T23" fmla="*/ 22 h 33"/>
                  <a:gd name="T24" fmla="*/ 3 w 32"/>
                  <a:gd name="T25" fmla="*/ 26 h 33"/>
                  <a:gd name="T26" fmla="*/ 7 w 32"/>
                  <a:gd name="T27" fmla="*/ 29 h 33"/>
                  <a:gd name="T28" fmla="*/ 12 w 32"/>
                  <a:gd name="T29" fmla="*/ 33 h 33"/>
                  <a:gd name="T30" fmla="*/ 18 w 32"/>
                  <a:gd name="T31" fmla="*/ 33 h 33"/>
                  <a:gd name="T32" fmla="*/ 21 w 32"/>
                  <a:gd name="T33" fmla="*/ 33 h 33"/>
                  <a:gd name="T34" fmla="*/ 27 w 32"/>
                  <a:gd name="T35" fmla="*/ 29 h 33"/>
                  <a:gd name="T36" fmla="*/ 29 w 32"/>
                  <a:gd name="T37" fmla="*/ 26 h 33"/>
                  <a:gd name="T38" fmla="*/ 30 w 32"/>
                  <a:gd name="T39" fmla="*/ 22 h 33"/>
                  <a:gd name="T40" fmla="*/ 32 w 32"/>
                  <a:gd name="T41" fmla="*/ 17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33"/>
                  <a:gd name="T65" fmla="*/ 32 w 32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33">
                    <a:moveTo>
                      <a:pt x="32" y="17"/>
                    </a:moveTo>
                    <a:lnTo>
                      <a:pt x="30" y="11"/>
                    </a:lnTo>
                    <a:lnTo>
                      <a:pt x="29" y="8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3" y="26"/>
                    </a:lnTo>
                    <a:lnTo>
                      <a:pt x="7" y="29"/>
                    </a:lnTo>
                    <a:lnTo>
                      <a:pt x="12" y="33"/>
                    </a:lnTo>
                    <a:lnTo>
                      <a:pt x="18" y="33"/>
                    </a:lnTo>
                    <a:lnTo>
                      <a:pt x="21" y="33"/>
                    </a:lnTo>
                    <a:lnTo>
                      <a:pt x="27" y="29"/>
                    </a:lnTo>
                    <a:lnTo>
                      <a:pt x="29" y="26"/>
                    </a:lnTo>
                    <a:lnTo>
                      <a:pt x="30" y="22"/>
                    </a:lnTo>
                    <a:lnTo>
                      <a:pt x="32" y="1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4" name="Freeform 312"/>
              <p:cNvSpPr>
                <a:spLocks/>
              </p:cNvSpPr>
              <p:nvPr/>
            </p:nvSpPr>
            <p:spPr bwMode="auto">
              <a:xfrm>
                <a:off x="1319" y="1848"/>
                <a:ext cx="26" cy="25"/>
              </a:xfrm>
              <a:custGeom>
                <a:avLst/>
                <a:gdLst>
                  <a:gd name="T0" fmla="*/ 26 w 26"/>
                  <a:gd name="T1" fmla="*/ 13 h 25"/>
                  <a:gd name="T2" fmla="*/ 26 w 26"/>
                  <a:gd name="T3" fmla="*/ 9 h 25"/>
                  <a:gd name="T4" fmla="*/ 24 w 26"/>
                  <a:gd name="T5" fmla="*/ 5 h 25"/>
                  <a:gd name="T6" fmla="*/ 22 w 26"/>
                  <a:gd name="T7" fmla="*/ 2 h 25"/>
                  <a:gd name="T8" fmla="*/ 18 w 26"/>
                  <a:gd name="T9" fmla="*/ 0 h 25"/>
                  <a:gd name="T10" fmla="*/ 15 w 26"/>
                  <a:gd name="T11" fmla="*/ 0 h 25"/>
                  <a:gd name="T12" fmla="*/ 9 w 26"/>
                  <a:gd name="T13" fmla="*/ 0 h 25"/>
                  <a:gd name="T14" fmla="*/ 6 w 26"/>
                  <a:gd name="T15" fmla="*/ 2 h 25"/>
                  <a:gd name="T16" fmla="*/ 4 w 26"/>
                  <a:gd name="T17" fmla="*/ 5 h 25"/>
                  <a:gd name="T18" fmla="*/ 2 w 26"/>
                  <a:gd name="T19" fmla="*/ 9 h 25"/>
                  <a:gd name="T20" fmla="*/ 0 w 26"/>
                  <a:gd name="T21" fmla="*/ 13 h 25"/>
                  <a:gd name="T22" fmla="*/ 2 w 26"/>
                  <a:gd name="T23" fmla="*/ 16 h 25"/>
                  <a:gd name="T24" fmla="*/ 4 w 26"/>
                  <a:gd name="T25" fmla="*/ 20 h 25"/>
                  <a:gd name="T26" fmla="*/ 6 w 26"/>
                  <a:gd name="T27" fmla="*/ 23 h 25"/>
                  <a:gd name="T28" fmla="*/ 9 w 26"/>
                  <a:gd name="T29" fmla="*/ 25 h 25"/>
                  <a:gd name="T30" fmla="*/ 15 w 26"/>
                  <a:gd name="T31" fmla="*/ 25 h 25"/>
                  <a:gd name="T32" fmla="*/ 18 w 26"/>
                  <a:gd name="T33" fmla="*/ 25 h 25"/>
                  <a:gd name="T34" fmla="*/ 22 w 26"/>
                  <a:gd name="T35" fmla="*/ 23 h 25"/>
                  <a:gd name="T36" fmla="*/ 24 w 26"/>
                  <a:gd name="T37" fmla="*/ 20 h 25"/>
                  <a:gd name="T38" fmla="*/ 26 w 26"/>
                  <a:gd name="T39" fmla="*/ 16 h 25"/>
                  <a:gd name="T40" fmla="*/ 26 w 26"/>
                  <a:gd name="T41" fmla="*/ 13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5"/>
                  <a:gd name="T65" fmla="*/ 26 w 2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5">
                    <a:moveTo>
                      <a:pt x="26" y="13"/>
                    </a:moveTo>
                    <a:lnTo>
                      <a:pt x="26" y="9"/>
                    </a:lnTo>
                    <a:lnTo>
                      <a:pt x="24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3"/>
                    </a:lnTo>
                    <a:lnTo>
                      <a:pt x="9" y="25"/>
                    </a:lnTo>
                    <a:lnTo>
                      <a:pt x="15" y="25"/>
                    </a:lnTo>
                    <a:lnTo>
                      <a:pt x="18" y="25"/>
                    </a:lnTo>
                    <a:lnTo>
                      <a:pt x="22" y="23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6" y="1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Freeform 313"/>
              <p:cNvSpPr>
                <a:spLocks/>
              </p:cNvSpPr>
              <p:nvPr/>
            </p:nvSpPr>
            <p:spPr bwMode="auto">
              <a:xfrm>
                <a:off x="1323" y="1850"/>
                <a:ext cx="20" cy="20"/>
              </a:xfrm>
              <a:custGeom>
                <a:avLst/>
                <a:gdLst>
                  <a:gd name="T0" fmla="*/ 20 w 20"/>
                  <a:gd name="T1" fmla="*/ 11 h 20"/>
                  <a:gd name="T2" fmla="*/ 20 w 20"/>
                  <a:gd name="T3" fmla="*/ 7 h 20"/>
                  <a:gd name="T4" fmla="*/ 18 w 20"/>
                  <a:gd name="T5" fmla="*/ 5 h 20"/>
                  <a:gd name="T6" fmla="*/ 16 w 20"/>
                  <a:gd name="T7" fmla="*/ 2 h 20"/>
                  <a:gd name="T8" fmla="*/ 13 w 20"/>
                  <a:gd name="T9" fmla="*/ 2 h 20"/>
                  <a:gd name="T10" fmla="*/ 11 w 20"/>
                  <a:gd name="T11" fmla="*/ 0 h 20"/>
                  <a:gd name="T12" fmla="*/ 7 w 20"/>
                  <a:gd name="T13" fmla="*/ 2 h 20"/>
                  <a:gd name="T14" fmla="*/ 4 w 20"/>
                  <a:gd name="T15" fmla="*/ 2 h 20"/>
                  <a:gd name="T16" fmla="*/ 2 w 20"/>
                  <a:gd name="T17" fmla="*/ 5 h 20"/>
                  <a:gd name="T18" fmla="*/ 0 w 20"/>
                  <a:gd name="T19" fmla="*/ 7 h 20"/>
                  <a:gd name="T20" fmla="*/ 0 w 20"/>
                  <a:gd name="T21" fmla="*/ 11 h 20"/>
                  <a:gd name="T22" fmla="*/ 0 w 20"/>
                  <a:gd name="T23" fmla="*/ 14 h 20"/>
                  <a:gd name="T24" fmla="*/ 2 w 20"/>
                  <a:gd name="T25" fmla="*/ 16 h 20"/>
                  <a:gd name="T26" fmla="*/ 4 w 20"/>
                  <a:gd name="T27" fmla="*/ 18 h 20"/>
                  <a:gd name="T28" fmla="*/ 7 w 20"/>
                  <a:gd name="T29" fmla="*/ 20 h 20"/>
                  <a:gd name="T30" fmla="*/ 11 w 20"/>
                  <a:gd name="T31" fmla="*/ 20 h 20"/>
                  <a:gd name="T32" fmla="*/ 13 w 20"/>
                  <a:gd name="T33" fmla="*/ 20 h 20"/>
                  <a:gd name="T34" fmla="*/ 16 w 20"/>
                  <a:gd name="T35" fmla="*/ 18 h 20"/>
                  <a:gd name="T36" fmla="*/ 18 w 20"/>
                  <a:gd name="T37" fmla="*/ 16 h 20"/>
                  <a:gd name="T38" fmla="*/ 20 w 20"/>
                  <a:gd name="T39" fmla="*/ 14 h 20"/>
                  <a:gd name="T40" fmla="*/ 20 w 20"/>
                  <a:gd name="T41" fmla="*/ 11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20"/>
                  <a:gd name="T65" fmla="*/ 20 w 20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20">
                    <a:moveTo>
                      <a:pt x="20" y="11"/>
                    </a:moveTo>
                    <a:lnTo>
                      <a:pt x="20" y="7"/>
                    </a:lnTo>
                    <a:lnTo>
                      <a:pt x="18" y="5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7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Freeform 314"/>
              <p:cNvSpPr>
                <a:spLocks/>
              </p:cNvSpPr>
              <p:nvPr/>
            </p:nvSpPr>
            <p:spPr bwMode="auto">
              <a:xfrm>
                <a:off x="1327" y="1853"/>
                <a:ext cx="12" cy="15"/>
              </a:xfrm>
              <a:custGeom>
                <a:avLst/>
                <a:gdLst>
                  <a:gd name="T0" fmla="*/ 12 w 12"/>
                  <a:gd name="T1" fmla="*/ 8 h 15"/>
                  <a:gd name="T2" fmla="*/ 12 w 12"/>
                  <a:gd name="T3" fmla="*/ 6 h 15"/>
                  <a:gd name="T4" fmla="*/ 12 w 12"/>
                  <a:gd name="T5" fmla="*/ 4 h 15"/>
                  <a:gd name="T6" fmla="*/ 10 w 12"/>
                  <a:gd name="T7" fmla="*/ 2 h 15"/>
                  <a:gd name="T8" fmla="*/ 9 w 12"/>
                  <a:gd name="T9" fmla="*/ 0 h 15"/>
                  <a:gd name="T10" fmla="*/ 7 w 12"/>
                  <a:gd name="T11" fmla="*/ 0 h 15"/>
                  <a:gd name="T12" fmla="*/ 3 w 12"/>
                  <a:gd name="T13" fmla="*/ 0 h 15"/>
                  <a:gd name="T14" fmla="*/ 1 w 12"/>
                  <a:gd name="T15" fmla="*/ 2 h 15"/>
                  <a:gd name="T16" fmla="*/ 1 w 12"/>
                  <a:gd name="T17" fmla="*/ 4 h 15"/>
                  <a:gd name="T18" fmla="*/ 0 w 12"/>
                  <a:gd name="T19" fmla="*/ 6 h 15"/>
                  <a:gd name="T20" fmla="*/ 0 w 12"/>
                  <a:gd name="T21" fmla="*/ 8 h 15"/>
                  <a:gd name="T22" fmla="*/ 0 w 12"/>
                  <a:gd name="T23" fmla="*/ 9 h 15"/>
                  <a:gd name="T24" fmla="*/ 1 w 12"/>
                  <a:gd name="T25" fmla="*/ 11 h 15"/>
                  <a:gd name="T26" fmla="*/ 1 w 12"/>
                  <a:gd name="T27" fmla="*/ 13 h 15"/>
                  <a:gd name="T28" fmla="*/ 3 w 12"/>
                  <a:gd name="T29" fmla="*/ 13 h 15"/>
                  <a:gd name="T30" fmla="*/ 7 w 12"/>
                  <a:gd name="T31" fmla="*/ 15 h 15"/>
                  <a:gd name="T32" fmla="*/ 9 w 12"/>
                  <a:gd name="T33" fmla="*/ 13 h 15"/>
                  <a:gd name="T34" fmla="*/ 10 w 12"/>
                  <a:gd name="T35" fmla="*/ 13 h 15"/>
                  <a:gd name="T36" fmla="*/ 12 w 12"/>
                  <a:gd name="T37" fmla="*/ 11 h 15"/>
                  <a:gd name="T38" fmla="*/ 12 w 12"/>
                  <a:gd name="T39" fmla="*/ 9 h 15"/>
                  <a:gd name="T40" fmla="*/ 12 w 12"/>
                  <a:gd name="T41" fmla="*/ 8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15"/>
                  <a:gd name="T65" fmla="*/ 12 w 12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15">
                    <a:moveTo>
                      <a:pt x="12" y="8"/>
                    </a:move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8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7" name="Freeform 315"/>
              <p:cNvSpPr>
                <a:spLocks/>
              </p:cNvSpPr>
              <p:nvPr/>
            </p:nvSpPr>
            <p:spPr bwMode="auto">
              <a:xfrm>
                <a:off x="1330" y="1857"/>
                <a:ext cx="6" cy="7"/>
              </a:xfrm>
              <a:custGeom>
                <a:avLst/>
                <a:gdLst>
                  <a:gd name="T0" fmla="*/ 6 w 6"/>
                  <a:gd name="T1" fmla="*/ 4 h 7"/>
                  <a:gd name="T2" fmla="*/ 6 w 6"/>
                  <a:gd name="T3" fmla="*/ 2 h 7"/>
                  <a:gd name="T4" fmla="*/ 6 w 6"/>
                  <a:gd name="T5" fmla="*/ 0 h 7"/>
                  <a:gd name="T6" fmla="*/ 4 w 6"/>
                  <a:gd name="T7" fmla="*/ 0 h 7"/>
                  <a:gd name="T8" fmla="*/ 2 w 6"/>
                  <a:gd name="T9" fmla="*/ 0 h 7"/>
                  <a:gd name="T10" fmla="*/ 0 w 6"/>
                  <a:gd name="T11" fmla="*/ 0 h 7"/>
                  <a:gd name="T12" fmla="*/ 0 w 6"/>
                  <a:gd name="T13" fmla="*/ 2 h 7"/>
                  <a:gd name="T14" fmla="*/ 0 w 6"/>
                  <a:gd name="T15" fmla="*/ 4 h 7"/>
                  <a:gd name="T16" fmla="*/ 0 w 6"/>
                  <a:gd name="T17" fmla="*/ 5 h 7"/>
                  <a:gd name="T18" fmla="*/ 2 w 6"/>
                  <a:gd name="T19" fmla="*/ 7 h 7"/>
                  <a:gd name="T20" fmla="*/ 4 w 6"/>
                  <a:gd name="T21" fmla="*/ 7 h 7"/>
                  <a:gd name="T22" fmla="*/ 6 w 6"/>
                  <a:gd name="T23" fmla="*/ 5 h 7"/>
                  <a:gd name="T24" fmla="*/ 6 w 6"/>
                  <a:gd name="T25" fmla="*/ 4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7"/>
                  <a:gd name="T41" fmla="*/ 6 w 6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7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Freeform 316"/>
              <p:cNvSpPr>
                <a:spLocks/>
              </p:cNvSpPr>
              <p:nvPr/>
            </p:nvSpPr>
            <p:spPr bwMode="auto">
              <a:xfrm>
                <a:off x="1443" y="1942"/>
                <a:ext cx="65" cy="64"/>
              </a:xfrm>
              <a:custGeom>
                <a:avLst/>
                <a:gdLst>
                  <a:gd name="T0" fmla="*/ 65 w 65"/>
                  <a:gd name="T1" fmla="*/ 30 h 64"/>
                  <a:gd name="T2" fmla="*/ 63 w 65"/>
                  <a:gd name="T3" fmla="*/ 23 h 64"/>
                  <a:gd name="T4" fmla="*/ 58 w 65"/>
                  <a:gd name="T5" fmla="*/ 14 h 64"/>
                  <a:gd name="T6" fmla="*/ 51 w 65"/>
                  <a:gd name="T7" fmla="*/ 7 h 64"/>
                  <a:gd name="T8" fmla="*/ 42 w 65"/>
                  <a:gd name="T9" fmla="*/ 1 h 64"/>
                  <a:gd name="T10" fmla="*/ 31 w 65"/>
                  <a:gd name="T11" fmla="*/ 0 h 64"/>
                  <a:gd name="T12" fmla="*/ 22 w 65"/>
                  <a:gd name="T13" fmla="*/ 1 h 64"/>
                  <a:gd name="T14" fmla="*/ 13 w 65"/>
                  <a:gd name="T15" fmla="*/ 7 h 64"/>
                  <a:gd name="T16" fmla="*/ 6 w 65"/>
                  <a:gd name="T17" fmla="*/ 14 h 64"/>
                  <a:gd name="T18" fmla="*/ 2 w 65"/>
                  <a:gd name="T19" fmla="*/ 23 h 64"/>
                  <a:gd name="T20" fmla="*/ 0 w 65"/>
                  <a:gd name="T21" fmla="*/ 30 h 64"/>
                  <a:gd name="T22" fmla="*/ 2 w 65"/>
                  <a:gd name="T23" fmla="*/ 41 h 64"/>
                  <a:gd name="T24" fmla="*/ 6 w 65"/>
                  <a:gd name="T25" fmla="*/ 50 h 64"/>
                  <a:gd name="T26" fmla="*/ 13 w 65"/>
                  <a:gd name="T27" fmla="*/ 57 h 64"/>
                  <a:gd name="T28" fmla="*/ 22 w 65"/>
                  <a:gd name="T29" fmla="*/ 62 h 64"/>
                  <a:gd name="T30" fmla="*/ 31 w 65"/>
                  <a:gd name="T31" fmla="*/ 64 h 64"/>
                  <a:gd name="T32" fmla="*/ 42 w 65"/>
                  <a:gd name="T33" fmla="*/ 62 h 64"/>
                  <a:gd name="T34" fmla="*/ 51 w 65"/>
                  <a:gd name="T35" fmla="*/ 57 h 64"/>
                  <a:gd name="T36" fmla="*/ 58 w 65"/>
                  <a:gd name="T37" fmla="*/ 50 h 64"/>
                  <a:gd name="T38" fmla="*/ 63 w 65"/>
                  <a:gd name="T39" fmla="*/ 41 h 64"/>
                  <a:gd name="T40" fmla="*/ 65 w 65"/>
                  <a:gd name="T41" fmla="*/ 30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64"/>
                  <a:gd name="T65" fmla="*/ 65 w 65"/>
                  <a:gd name="T66" fmla="*/ 64 h 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64">
                    <a:moveTo>
                      <a:pt x="65" y="30"/>
                    </a:moveTo>
                    <a:lnTo>
                      <a:pt x="63" y="23"/>
                    </a:lnTo>
                    <a:lnTo>
                      <a:pt x="58" y="14"/>
                    </a:lnTo>
                    <a:lnTo>
                      <a:pt x="51" y="7"/>
                    </a:lnTo>
                    <a:lnTo>
                      <a:pt x="42" y="1"/>
                    </a:lnTo>
                    <a:lnTo>
                      <a:pt x="31" y="0"/>
                    </a:lnTo>
                    <a:lnTo>
                      <a:pt x="22" y="1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2" y="41"/>
                    </a:lnTo>
                    <a:lnTo>
                      <a:pt x="6" y="50"/>
                    </a:lnTo>
                    <a:lnTo>
                      <a:pt x="13" y="57"/>
                    </a:lnTo>
                    <a:lnTo>
                      <a:pt x="22" y="62"/>
                    </a:lnTo>
                    <a:lnTo>
                      <a:pt x="31" y="64"/>
                    </a:lnTo>
                    <a:lnTo>
                      <a:pt x="42" y="62"/>
                    </a:lnTo>
                    <a:lnTo>
                      <a:pt x="51" y="57"/>
                    </a:lnTo>
                    <a:lnTo>
                      <a:pt x="58" y="50"/>
                    </a:lnTo>
                    <a:lnTo>
                      <a:pt x="63" y="41"/>
                    </a:lnTo>
                    <a:lnTo>
                      <a:pt x="65" y="3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Freeform 317"/>
              <p:cNvSpPr>
                <a:spLocks/>
              </p:cNvSpPr>
              <p:nvPr/>
            </p:nvSpPr>
            <p:spPr bwMode="auto">
              <a:xfrm>
                <a:off x="1445" y="1945"/>
                <a:ext cx="60" cy="58"/>
              </a:xfrm>
              <a:custGeom>
                <a:avLst/>
                <a:gdLst>
                  <a:gd name="T0" fmla="*/ 60 w 60"/>
                  <a:gd name="T1" fmla="*/ 27 h 58"/>
                  <a:gd name="T2" fmla="*/ 58 w 60"/>
                  <a:gd name="T3" fmla="*/ 20 h 58"/>
                  <a:gd name="T4" fmla="*/ 54 w 60"/>
                  <a:gd name="T5" fmla="*/ 13 h 58"/>
                  <a:gd name="T6" fmla="*/ 47 w 60"/>
                  <a:gd name="T7" fmla="*/ 6 h 58"/>
                  <a:gd name="T8" fmla="*/ 38 w 60"/>
                  <a:gd name="T9" fmla="*/ 2 h 58"/>
                  <a:gd name="T10" fmla="*/ 29 w 60"/>
                  <a:gd name="T11" fmla="*/ 0 h 58"/>
                  <a:gd name="T12" fmla="*/ 22 w 60"/>
                  <a:gd name="T13" fmla="*/ 2 h 58"/>
                  <a:gd name="T14" fmla="*/ 13 w 60"/>
                  <a:gd name="T15" fmla="*/ 6 h 58"/>
                  <a:gd name="T16" fmla="*/ 7 w 60"/>
                  <a:gd name="T17" fmla="*/ 13 h 58"/>
                  <a:gd name="T18" fmla="*/ 2 w 60"/>
                  <a:gd name="T19" fmla="*/ 20 h 58"/>
                  <a:gd name="T20" fmla="*/ 0 w 60"/>
                  <a:gd name="T21" fmla="*/ 27 h 58"/>
                  <a:gd name="T22" fmla="*/ 2 w 60"/>
                  <a:gd name="T23" fmla="*/ 38 h 58"/>
                  <a:gd name="T24" fmla="*/ 7 w 60"/>
                  <a:gd name="T25" fmla="*/ 45 h 58"/>
                  <a:gd name="T26" fmla="*/ 13 w 60"/>
                  <a:gd name="T27" fmla="*/ 52 h 58"/>
                  <a:gd name="T28" fmla="*/ 22 w 60"/>
                  <a:gd name="T29" fmla="*/ 56 h 58"/>
                  <a:gd name="T30" fmla="*/ 29 w 60"/>
                  <a:gd name="T31" fmla="*/ 58 h 58"/>
                  <a:gd name="T32" fmla="*/ 38 w 60"/>
                  <a:gd name="T33" fmla="*/ 56 h 58"/>
                  <a:gd name="T34" fmla="*/ 47 w 60"/>
                  <a:gd name="T35" fmla="*/ 52 h 58"/>
                  <a:gd name="T36" fmla="*/ 54 w 60"/>
                  <a:gd name="T37" fmla="*/ 45 h 58"/>
                  <a:gd name="T38" fmla="*/ 58 w 60"/>
                  <a:gd name="T39" fmla="*/ 38 h 58"/>
                  <a:gd name="T40" fmla="*/ 60 w 60"/>
                  <a:gd name="T41" fmla="*/ 27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8"/>
                  <a:gd name="T65" fmla="*/ 60 w 60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8">
                    <a:moveTo>
                      <a:pt x="60" y="27"/>
                    </a:moveTo>
                    <a:lnTo>
                      <a:pt x="58" y="20"/>
                    </a:lnTo>
                    <a:lnTo>
                      <a:pt x="54" y="13"/>
                    </a:lnTo>
                    <a:lnTo>
                      <a:pt x="47" y="6"/>
                    </a:lnTo>
                    <a:lnTo>
                      <a:pt x="38" y="2"/>
                    </a:lnTo>
                    <a:lnTo>
                      <a:pt x="29" y="0"/>
                    </a:lnTo>
                    <a:lnTo>
                      <a:pt x="22" y="2"/>
                    </a:lnTo>
                    <a:lnTo>
                      <a:pt x="13" y="6"/>
                    </a:lnTo>
                    <a:lnTo>
                      <a:pt x="7" y="13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7" y="45"/>
                    </a:lnTo>
                    <a:lnTo>
                      <a:pt x="13" y="52"/>
                    </a:lnTo>
                    <a:lnTo>
                      <a:pt x="22" y="56"/>
                    </a:lnTo>
                    <a:lnTo>
                      <a:pt x="29" y="58"/>
                    </a:lnTo>
                    <a:lnTo>
                      <a:pt x="38" y="56"/>
                    </a:lnTo>
                    <a:lnTo>
                      <a:pt x="47" y="52"/>
                    </a:lnTo>
                    <a:lnTo>
                      <a:pt x="54" y="45"/>
                    </a:lnTo>
                    <a:lnTo>
                      <a:pt x="58" y="38"/>
                    </a:lnTo>
                    <a:lnTo>
                      <a:pt x="60" y="2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0" name="Freeform 318"/>
              <p:cNvSpPr>
                <a:spLocks/>
              </p:cNvSpPr>
              <p:nvPr/>
            </p:nvSpPr>
            <p:spPr bwMode="auto">
              <a:xfrm>
                <a:off x="1449" y="1949"/>
                <a:ext cx="52" cy="50"/>
              </a:xfrm>
              <a:custGeom>
                <a:avLst/>
                <a:gdLst>
                  <a:gd name="T0" fmla="*/ 52 w 52"/>
                  <a:gd name="T1" fmla="*/ 23 h 50"/>
                  <a:gd name="T2" fmla="*/ 50 w 52"/>
                  <a:gd name="T3" fmla="*/ 16 h 50"/>
                  <a:gd name="T4" fmla="*/ 47 w 52"/>
                  <a:gd name="T5" fmla="*/ 10 h 50"/>
                  <a:gd name="T6" fmla="*/ 41 w 52"/>
                  <a:gd name="T7" fmla="*/ 5 h 50"/>
                  <a:gd name="T8" fmla="*/ 34 w 52"/>
                  <a:gd name="T9" fmla="*/ 0 h 50"/>
                  <a:gd name="T10" fmla="*/ 25 w 52"/>
                  <a:gd name="T11" fmla="*/ 0 h 50"/>
                  <a:gd name="T12" fmla="*/ 20 w 52"/>
                  <a:gd name="T13" fmla="*/ 0 h 50"/>
                  <a:gd name="T14" fmla="*/ 11 w 52"/>
                  <a:gd name="T15" fmla="*/ 5 h 50"/>
                  <a:gd name="T16" fmla="*/ 5 w 52"/>
                  <a:gd name="T17" fmla="*/ 10 h 50"/>
                  <a:gd name="T18" fmla="*/ 2 w 52"/>
                  <a:gd name="T19" fmla="*/ 16 h 50"/>
                  <a:gd name="T20" fmla="*/ 0 w 52"/>
                  <a:gd name="T21" fmla="*/ 23 h 50"/>
                  <a:gd name="T22" fmla="*/ 2 w 52"/>
                  <a:gd name="T23" fmla="*/ 32 h 50"/>
                  <a:gd name="T24" fmla="*/ 5 w 52"/>
                  <a:gd name="T25" fmla="*/ 39 h 50"/>
                  <a:gd name="T26" fmla="*/ 11 w 52"/>
                  <a:gd name="T27" fmla="*/ 45 h 50"/>
                  <a:gd name="T28" fmla="*/ 20 w 52"/>
                  <a:gd name="T29" fmla="*/ 48 h 50"/>
                  <a:gd name="T30" fmla="*/ 25 w 52"/>
                  <a:gd name="T31" fmla="*/ 50 h 50"/>
                  <a:gd name="T32" fmla="*/ 34 w 52"/>
                  <a:gd name="T33" fmla="*/ 48 h 50"/>
                  <a:gd name="T34" fmla="*/ 41 w 52"/>
                  <a:gd name="T35" fmla="*/ 45 h 50"/>
                  <a:gd name="T36" fmla="*/ 47 w 52"/>
                  <a:gd name="T37" fmla="*/ 39 h 50"/>
                  <a:gd name="T38" fmla="*/ 50 w 52"/>
                  <a:gd name="T39" fmla="*/ 32 h 50"/>
                  <a:gd name="T40" fmla="*/ 52 w 52"/>
                  <a:gd name="T41" fmla="*/ 23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50"/>
                  <a:gd name="T65" fmla="*/ 52 w 52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50">
                    <a:moveTo>
                      <a:pt x="52" y="23"/>
                    </a:moveTo>
                    <a:lnTo>
                      <a:pt x="50" y="16"/>
                    </a:lnTo>
                    <a:lnTo>
                      <a:pt x="47" y="10"/>
                    </a:lnTo>
                    <a:lnTo>
                      <a:pt x="41" y="5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1" y="5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2" y="32"/>
                    </a:lnTo>
                    <a:lnTo>
                      <a:pt x="5" y="39"/>
                    </a:lnTo>
                    <a:lnTo>
                      <a:pt x="11" y="45"/>
                    </a:lnTo>
                    <a:lnTo>
                      <a:pt x="20" y="48"/>
                    </a:lnTo>
                    <a:lnTo>
                      <a:pt x="25" y="50"/>
                    </a:lnTo>
                    <a:lnTo>
                      <a:pt x="34" y="48"/>
                    </a:lnTo>
                    <a:lnTo>
                      <a:pt x="41" y="45"/>
                    </a:lnTo>
                    <a:lnTo>
                      <a:pt x="47" y="39"/>
                    </a:lnTo>
                    <a:lnTo>
                      <a:pt x="50" y="32"/>
                    </a:lnTo>
                    <a:lnTo>
                      <a:pt x="52" y="2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Freeform 319"/>
              <p:cNvSpPr>
                <a:spLocks/>
              </p:cNvSpPr>
              <p:nvPr/>
            </p:nvSpPr>
            <p:spPr bwMode="auto">
              <a:xfrm>
                <a:off x="1452" y="1952"/>
                <a:ext cx="45" cy="43"/>
              </a:xfrm>
              <a:custGeom>
                <a:avLst/>
                <a:gdLst>
                  <a:gd name="T0" fmla="*/ 45 w 45"/>
                  <a:gd name="T1" fmla="*/ 20 h 43"/>
                  <a:gd name="T2" fmla="*/ 44 w 45"/>
                  <a:gd name="T3" fmla="*/ 13 h 43"/>
                  <a:gd name="T4" fmla="*/ 42 w 45"/>
                  <a:gd name="T5" fmla="*/ 9 h 43"/>
                  <a:gd name="T6" fmla="*/ 36 w 45"/>
                  <a:gd name="T7" fmla="*/ 4 h 43"/>
                  <a:gd name="T8" fmla="*/ 29 w 45"/>
                  <a:gd name="T9" fmla="*/ 0 h 43"/>
                  <a:gd name="T10" fmla="*/ 22 w 45"/>
                  <a:gd name="T11" fmla="*/ 0 h 43"/>
                  <a:gd name="T12" fmla="*/ 17 w 45"/>
                  <a:gd name="T13" fmla="*/ 0 h 43"/>
                  <a:gd name="T14" fmla="*/ 9 w 45"/>
                  <a:gd name="T15" fmla="*/ 4 h 43"/>
                  <a:gd name="T16" fmla="*/ 6 w 45"/>
                  <a:gd name="T17" fmla="*/ 9 h 43"/>
                  <a:gd name="T18" fmla="*/ 2 w 45"/>
                  <a:gd name="T19" fmla="*/ 13 h 43"/>
                  <a:gd name="T20" fmla="*/ 0 w 45"/>
                  <a:gd name="T21" fmla="*/ 20 h 43"/>
                  <a:gd name="T22" fmla="*/ 2 w 45"/>
                  <a:gd name="T23" fmla="*/ 27 h 43"/>
                  <a:gd name="T24" fmla="*/ 6 w 45"/>
                  <a:gd name="T25" fmla="*/ 34 h 43"/>
                  <a:gd name="T26" fmla="*/ 9 w 45"/>
                  <a:gd name="T27" fmla="*/ 40 h 43"/>
                  <a:gd name="T28" fmla="*/ 17 w 45"/>
                  <a:gd name="T29" fmla="*/ 43 h 43"/>
                  <a:gd name="T30" fmla="*/ 22 w 45"/>
                  <a:gd name="T31" fmla="*/ 43 h 43"/>
                  <a:gd name="T32" fmla="*/ 29 w 45"/>
                  <a:gd name="T33" fmla="*/ 43 h 43"/>
                  <a:gd name="T34" fmla="*/ 36 w 45"/>
                  <a:gd name="T35" fmla="*/ 40 h 43"/>
                  <a:gd name="T36" fmla="*/ 42 w 45"/>
                  <a:gd name="T37" fmla="*/ 34 h 43"/>
                  <a:gd name="T38" fmla="*/ 44 w 45"/>
                  <a:gd name="T39" fmla="*/ 27 h 43"/>
                  <a:gd name="T40" fmla="*/ 45 w 45"/>
                  <a:gd name="T41" fmla="*/ 20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43"/>
                  <a:gd name="T65" fmla="*/ 45 w 45"/>
                  <a:gd name="T66" fmla="*/ 43 h 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43">
                    <a:moveTo>
                      <a:pt x="45" y="20"/>
                    </a:moveTo>
                    <a:lnTo>
                      <a:pt x="44" y="13"/>
                    </a:lnTo>
                    <a:lnTo>
                      <a:pt x="42" y="9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9" y="4"/>
                    </a:lnTo>
                    <a:lnTo>
                      <a:pt x="6" y="9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7"/>
                    </a:lnTo>
                    <a:lnTo>
                      <a:pt x="6" y="34"/>
                    </a:lnTo>
                    <a:lnTo>
                      <a:pt x="9" y="40"/>
                    </a:lnTo>
                    <a:lnTo>
                      <a:pt x="17" y="43"/>
                    </a:lnTo>
                    <a:lnTo>
                      <a:pt x="22" y="43"/>
                    </a:lnTo>
                    <a:lnTo>
                      <a:pt x="29" y="43"/>
                    </a:lnTo>
                    <a:lnTo>
                      <a:pt x="36" y="40"/>
                    </a:lnTo>
                    <a:lnTo>
                      <a:pt x="42" y="34"/>
                    </a:lnTo>
                    <a:lnTo>
                      <a:pt x="44" y="27"/>
                    </a:lnTo>
                    <a:lnTo>
                      <a:pt x="45" y="2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Freeform 320"/>
              <p:cNvSpPr>
                <a:spLocks/>
              </p:cNvSpPr>
              <p:nvPr/>
            </p:nvSpPr>
            <p:spPr bwMode="auto">
              <a:xfrm>
                <a:off x="1456" y="1954"/>
                <a:ext cx="38" cy="40"/>
              </a:xfrm>
              <a:custGeom>
                <a:avLst/>
                <a:gdLst>
                  <a:gd name="T0" fmla="*/ 38 w 38"/>
                  <a:gd name="T1" fmla="*/ 18 h 40"/>
                  <a:gd name="T2" fmla="*/ 38 w 38"/>
                  <a:gd name="T3" fmla="*/ 13 h 40"/>
                  <a:gd name="T4" fmla="*/ 34 w 38"/>
                  <a:gd name="T5" fmla="*/ 9 h 40"/>
                  <a:gd name="T6" fmla="*/ 31 w 38"/>
                  <a:gd name="T7" fmla="*/ 4 h 40"/>
                  <a:gd name="T8" fmla="*/ 23 w 38"/>
                  <a:gd name="T9" fmla="*/ 2 h 40"/>
                  <a:gd name="T10" fmla="*/ 18 w 38"/>
                  <a:gd name="T11" fmla="*/ 0 h 40"/>
                  <a:gd name="T12" fmla="*/ 14 w 38"/>
                  <a:gd name="T13" fmla="*/ 2 h 40"/>
                  <a:gd name="T14" fmla="*/ 9 w 38"/>
                  <a:gd name="T15" fmla="*/ 4 h 40"/>
                  <a:gd name="T16" fmla="*/ 4 w 38"/>
                  <a:gd name="T17" fmla="*/ 9 h 40"/>
                  <a:gd name="T18" fmla="*/ 2 w 38"/>
                  <a:gd name="T19" fmla="*/ 13 h 40"/>
                  <a:gd name="T20" fmla="*/ 0 w 38"/>
                  <a:gd name="T21" fmla="*/ 18 h 40"/>
                  <a:gd name="T22" fmla="*/ 2 w 38"/>
                  <a:gd name="T23" fmla="*/ 25 h 40"/>
                  <a:gd name="T24" fmla="*/ 4 w 38"/>
                  <a:gd name="T25" fmla="*/ 31 h 40"/>
                  <a:gd name="T26" fmla="*/ 9 w 38"/>
                  <a:gd name="T27" fmla="*/ 34 h 40"/>
                  <a:gd name="T28" fmla="*/ 14 w 38"/>
                  <a:gd name="T29" fmla="*/ 38 h 40"/>
                  <a:gd name="T30" fmla="*/ 18 w 38"/>
                  <a:gd name="T31" fmla="*/ 40 h 40"/>
                  <a:gd name="T32" fmla="*/ 23 w 38"/>
                  <a:gd name="T33" fmla="*/ 38 h 40"/>
                  <a:gd name="T34" fmla="*/ 31 w 38"/>
                  <a:gd name="T35" fmla="*/ 34 h 40"/>
                  <a:gd name="T36" fmla="*/ 34 w 38"/>
                  <a:gd name="T37" fmla="*/ 31 h 40"/>
                  <a:gd name="T38" fmla="*/ 38 w 38"/>
                  <a:gd name="T39" fmla="*/ 25 h 40"/>
                  <a:gd name="T40" fmla="*/ 38 w 38"/>
                  <a:gd name="T41" fmla="*/ 18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40"/>
                  <a:gd name="T65" fmla="*/ 38 w 38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40">
                    <a:moveTo>
                      <a:pt x="38" y="18"/>
                    </a:moveTo>
                    <a:lnTo>
                      <a:pt x="38" y="13"/>
                    </a:lnTo>
                    <a:lnTo>
                      <a:pt x="34" y="9"/>
                    </a:lnTo>
                    <a:lnTo>
                      <a:pt x="31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4" y="31"/>
                    </a:lnTo>
                    <a:lnTo>
                      <a:pt x="9" y="34"/>
                    </a:lnTo>
                    <a:lnTo>
                      <a:pt x="14" y="38"/>
                    </a:lnTo>
                    <a:lnTo>
                      <a:pt x="18" y="40"/>
                    </a:lnTo>
                    <a:lnTo>
                      <a:pt x="23" y="38"/>
                    </a:lnTo>
                    <a:lnTo>
                      <a:pt x="31" y="34"/>
                    </a:lnTo>
                    <a:lnTo>
                      <a:pt x="34" y="31"/>
                    </a:lnTo>
                    <a:lnTo>
                      <a:pt x="38" y="25"/>
                    </a:lnTo>
                    <a:lnTo>
                      <a:pt x="38" y="18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3" name="Freeform 321"/>
              <p:cNvSpPr>
                <a:spLocks/>
              </p:cNvSpPr>
              <p:nvPr/>
            </p:nvSpPr>
            <p:spPr bwMode="auto">
              <a:xfrm>
                <a:off x="1460" y="1958"/>
                <a:ext cx="30" cy="32"/>
              </a:xfrm>
              <a:custGeom>
                <a:avLst/>
                <a:gdLst>
                  <a:gd name="T0" fmla="*/ 30 w 30"/>
                  <a:gd name="T1" fmla="*/ 14 h 32"/>
                  <a:gd name="T2" fmla="*/ 30 w 30"/>
                  <a:gd name="T3" fmla="*/ 10 h 32"/>
                  <a:gd name="T4" fmla="*/ 28 w 30"/>
                  <a:gd name="T5" fmla="*/ 7 h 32"/>
                  <a:gd name="T6" fmla="*/ 23 w 30"/>
                  <a:gd name="T7" fmla="*/ 3 h 32"/>
                  <a:gd name="T8" fmla="*/ 19 w 30"/>
                  <a:gd name="T9" fmla="*/ 1 h 32"/>
                  <a:gd name="T10" fmla="*/ 14 w 30"/>
                  <a:gd name="T11" fmla="*/ 0 h 32"/>
                  <a:gd name="T12" fmla="*/ 10 w 30"/>
                  <a:gd name="T13" fmla="*/ 1 h 32"/>
                  <a:gd name="T14" fmla="*/ 7 w 30"/>
                  <a:gd name="T15" fmla="*/ 3 h 32"/>
                  <a:gd name="T16" fmla="*/ 3 w 30"/>
                  <a:gd name="T17" fmla="*/ 7 h 32"/>
                  <a:gd name="T18" fmla="*/ 0 w 30"/>
                  <a:gd name="T19" fmla="*/ 10 h 32"/>
                  <a:gd name="T20" fmla="*/ 0 w 30"/>
                  <a:gd name="T21" fmla="*/ 14 h 32"/>
                  <a:gd name="T22" fmla="*/ 0 w 30"/>
                  <a:gd name="T23" fmla="*/ 19 h 32"/>
                  <a:gd name="T24" fmla="*/ 3 w 30"/>
                  <a:gd name="T25" fmla="*/ 25 h 32"/>
                  <a:gd name="T26" fmla="*/ 7 w 30"/>
                  <a:gd name="T27" fmla="*/ 28 h 32"/>
                  <a:gd name="T28" fmla="*/ 10 w 30"/>
                  <a:gd name="T29" fmla="*/ 30 h 32"/>
                  <a:gd name="T30" fmla="*/ 14 w 30"/>
                  <a:gd name="T31" fmla="*/ 32 h 32"/>
                  <a:gd name="T32" fmla="*/ 19 w 30"/>
                  <a:gd name="T33" fmla="*/ 30 h 32"/>
                  <a:gd name="T34" fmla="*/ 23 w 30"/>
                  <a:gd name="T35" fmla="*/ 28 h 32"/>
                  <a:gd name="T36" fmla="*/ 28 w 30"/>
                  <a:gd name="T37" fmla="*/ 25 h 32"/>
                  <a:gd name="T38" fmla="*/ 30 w 30"/>
                  <a:gd name="T39" fmla="*/ 19 h 32"/>
                  <a:gd name="T40" fmla="*/ 30 w 30"/>
                  <a:gd name="T41" fmla="*/ 14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32"/>
                  <a:gd name="T65" fmla="*/ 30 w 30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32">
                    <a:moveTo>
                      <a:pt x="30" y="14"/>
                    </a:moveTo>
                    <a:lnTo>
                      <a:pt x="30" y="10"/>
                    </a:lnTo>
                    <a:lnTo>
                      <a:pt x="28" y="7"/>
                    </a:lnTo>
                    <a:lnTo>
                      <a:pt x="23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7" y="28"/>
                    </a:lnTo>
                    <a:lnTo>
                      <a:pt x="10" y="30"/>
                    </a:lnTo>
                    <a:lnTo>
                      <a:pt x="14" y="32"/>
                    </a:lnTo>
                    <a:lnTo>
                      <a:pt x="19" y="30"/>
                    </a:lnTo>
                    <a:lnTo>
                      <a:pt x="23" y="28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30" y="1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4" name="Freeform 322"/>
              <p:cNvSpPr>
                <a:spLocks/>
              </p:cNvSpPr>
              <p:nvPr/>
            </p:nvSpPr>
            <p:spPr bwMode="auto">
              <a:xfrm>
                <a:off x="1463" y="1961"/>
                <a:ext cx="24" cy="25"/>
              </a:xfrm>
              <a:custGeom>
                <a:avLst/>
                <a:gdLst>
                  <a:gd name="T0" fmla="*/ 24 w 24"/>
                  <a:gd name="T1" fmla="*/ 11 h 25"/>
                  <a:gd name="T2" fmla="*/ 24 w 24"/>
                  <a:gd name="T3" fmla="*/ 7 h 25"/>
                  <a:gd name="T4" fmla="*/ 22 w 24"/>
                  <a:gd name="T5" fmla="*/ 4 h 25"/>
                  <a:gd name="T6" fmla="*/ 18 w 24"/>
                  <a:gd name="T7" fmla="*/ 2 h 25"/>
                  <a:gd name="T8" fmla="*/ 15 w 24"/>
                  <a:gd name="T9" fmla="*/ 0 h 25"/>
                  <a:gd name="T10" fmla="*/ 11 w 24"/>
                  <a:gd name="T11" fmla="*/ 0 h 25"/>
                  <a:gd name="T12" fmla="*/ 9 w 24"/>
                  <a:gd name="T13" fmla="*/ 0 h 25"/>
                  <a:gd name="T14" fmla="*/ 6 w 24"/>
                  <a:gd name="T15" fmla="*/ 2 h 25"/>
                  <a:gd name="T16" fmla="*/ 2 w 24"/>
                  <a:gd name="T17" fmla="*/ 4 h 25"/>
                  <a:gd name="T18" fmla="*/ 0 w 24"/>
                  <a:gd name="T19" fmla="*/ 7 h 25"/>
                  <a:gd name="T20" fmla="*/ 0 w 24"/>
                  <a:gd name="T21" fmla="*/ 11 h 25"/>
                  <a:gd name="T22" fmla="*/ 0 w 24"/>
                  <a:gd name="T23" fmla="*/ 16 h 25"/>
                  <a:gd name="T24" fmla="*/ 2 w 24"/>
                  <a:gd name="T25" fmla="*/ 20 h 25"/>
                  <a:gd name="T26" fmla="*/ 6 w 24"/>
                  <a:gd name="T27" fmla="*/ 22 h 25"/>
                  <a:gd name="T28" fmla="*/ 9 w 24"/>
                  <a:gd name="T29" fmla="*/ 24 h 25"/>
                  <a:gd name="T30" fmla="*/ 11 w 24"/>
                  <a:gd name="T31" fmla="*/ 25 h 25"/>
                  <a:gd name="T32" fmla="*/ 15 w 24"/>
                  <a:gd name="T33" fmla="*/ 24 h 25"/>
                  <a:gd name="T34" fmla="*/ 18 w 24"/>
                  <a:gd name="T35" fmla="*/ 22 h 25"/>
                  <a:gd name="T36" fmla="*/ 22 w 24"/>
                  <a:gd name="T37" fmla="*/ 20 h 25"/>
                  <a:gd name="T38" fmla="*/ 24 w 24"/>
                  <a:gd name="T39" fmla="*/ 16 h 25"/>
                  <a:gd name="T40" fmla="*/ 24 w 24"/>
                  <a:gd name="T41" fmla="*/ 11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5"/>
                  <a:gd name="T65" fmla="*/ 24 w 2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5">
                    <a:moveTo>
                      <a:pt x="24" y="11"/>
                    </a:moveTo>
                    <a:lnTo>
                      <a:pt x="24" y="7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5" y="24"/>
                    </a:lnTo>
                    <a:lnTo>
                      <a:pt x="18" y="22"/>
                    </a:lnTo>
                    <a:lnTo>
                      <a:pt x="22" y="20"/>
                    </a:lnTo>
                    <a:lnTo>
                      <a:pt x="24" y="16"/>
                    </a:lnTo>
                    <a:lnTo>
                      <a:pt x="24" y="1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5" name="Freeform 323"/>
              <p:cNvSpPr>
                <a:spLocks/>
              </p:cNvSpPr>
              <p:nvPr/>
            </p:nvSpPr>
            <p:spPr bwMode="auto">
              <a:xfrm>
                <a:off x="1467" y="1965"/>
                <a:ext cx="18" cy="18"/>
              </a:xfrm>
              <a:custGeom>
                <a:avLst/>
                <a:gdLst>
                  <a:gd name="T0" fmla="*/ 18 w 18"/>
                  <a:gd name="T1" fmla="*/ 7 h 18"/>
                  <a:gd name="T2" fmla="*/ 16 w 18"/>
                  <a:gd name="T3" fmla="*/ 5 h 18"/>
                  <a:gd name="T4" fmla="*/ 16 w 18"/>
                  <a:gd name="T5" fmla="*/ 2 h 18"/>
                  <a:gd name="T6" fmla="*/ 12 w 18"/>
                  <a:gd name="T7" fmla="*/ 0 h 18"/>
                  <a:gd name="T8" fmla="*/ 11 w 18"/>
                  <a:gd name="T9" fmla="*/ 0 h 18"/>
                  <a:gd name="T10" fmla="*/ 7 w 18"/>
                  <a:gd name="T11" fmla="*/ 0 h 18"/>
                  <a:gd name="T12" fmla="*/ 5 w 18"/>
                  <a:gd name="T13" fmla="*/ 0 h 18"/>
                  <a:gd name="T14" fmla="*/ 3 w 18"/>
                  <a:gd name="T15" fmla="*/ 0 h 18"/>
                  <a:gd name="T16" fmla="*/ 2 w 18"/>
                  <a:gd name="T17" fmla="*/ 2 h 18"/>
                  <a:gd name="T18" fmla="*/ 0 w 18"/>
                  <a:gd name="T19" fmla="*/ 5 h 18"/>
                  <a:gd name="T20" fmla="*/ 0 w 18"/>
                  <a:gd name="T21" fmla="*/ 7 h 18"/>
                  <a:gd name="T22" fmla="*/ 0 w 18"/>
                  <a:gd name="T23" fmla="*/ 11 h 18"/>
                  <a:gd name="T24" fmla="*/ 2 w 18"/>
                  <a:gd name="T25" fmla="*/ 14 h 18"/>
                  <a:gd name="T26" fmla="*/ 3 w 18"/>
                  <a:gd name="T27" fmla="*/ 16 h 18"/>
                  <a:gd name="T28" fmla="*/ 5 w 18"/>
                  <a:gd name="T29" fmla="*/ 18 h 18"/>
                  <a:gd name="T30" fmla="*/ 7 w 18"/>
                  <a:gd name="T31" fmla="*/ 18 h 18"/>
                  <a:gd name="T32" fmla="*/ 11 w 18"/>
                  <a:gd name="T33" fmla="*/ 18 h 18"/>
                  <a:gd name="T34" fmla="*/ 12 w 18"/>
                  <a:gd name="T35" fmla="*/ 16 h 18"/>
                  <a:gd name="T36" fmla="*/ 16 w 18"/>
                  <a:gd name="T37" fmla="*/ 14 h 18"/>
                  <a:gd name="T38" fmla="*/ 16 w 18"/>
                  <a:gd name="T39" fmla="*/ 11 h 18"/>
                  <a:gd name="T40" fmla="*/ 18 w 18"/>
                  <a:gd name="T41" fmla="*/ 7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18"/>
                  <a:gd name="T65" fmla="*/ 18 w 18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18">
                    <a:moveTo>
                      <a:pt x="18" y="7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8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6" name="Freeform 324"/>
              <p:cNvSpPr>
                <a:spLocks/>
              </p:cNvSpPr>
              <p:nvPr/>
            </p:nvSpPr>
            <p:spPr bwMode="auto">
              <a:xfrm>
                <a:off x="1469" y="1967"/>
                <a:ext cx="12" cy="12"/>
              </a:xfrm>
              <a:custGeom>
                <a:avLst/>
                <a:gdLst>
                  <a:gd name="T0" fmla="*/ 12 w 12"/>
                  <a:gd name="T1" fmla="*/ 5 h 12"/>
                  <a:gd name="T2" fmla="*/ 12 w 12"/>
                  <a:gd name="T3" fmla="*/ 3 h 12"/>
                  <a:gd name="T4" fmla="*/ 10 w 12"/>
                  <a:gd name="T5" fmla="*/ 1 h 12"/>
                  <a:gd name="T6" fmla="*/ 9 w 12"/>
                  <a:gd name="T7" fmla="*/ 0 h 12"/>
                  <a:gd name="T8" fmla="*/ 7 w 12"/>
                  <a:gd name="T9" fmla="*/ 0 h 12"/>
                  <a:gd name="T10" fmla="*/ 5 w 12"/>
                  <a:gd name="T11" fmla="*/ 0 h 12"/>
                  <a:gd name="T12" fmla="*/ 3 w 12"/>
                  <a:gd name="T13" fmla="*/ 0 h 12"/>
                  <a:gd name="T14" fmla="*/ 3 w 12"/>
                  <a:gd name="T15" fmla="*/ 0 h 12"/>
                  <a:gd name="T16" fmla="*/ 1 w 12"/>
                  <a:gd name="T17" fmla="*/ 1 h 12"/>
                  <a:gd name="T18" fmla="*/ 1 w 12"/>
                  <a:gd name="T19" fmla="*/ 3 h 12"/>
                  <a:gd name="T20" fmla="*/ 0 w 12"/>
                  <a:gd name="T21" fmla="*/ 5 h 12"/>
                  <a:gd name="T22" fmla="*/ 1 w 12"/>
                  <a:gd name="T23" fmla="*/ 9 h 12"/>
                  <a:gd name="T24" fmla="*/ 1 w 12"/>
                  <a:gd name="T25" fmla="*/ 10 h 12"/>
                  <a:gd name="T26" fmla="*/ 3 w 12"/>
                  <a:gd name="T27" fmla="*/ 10 h 12"/>
                  <a:gd name="T28" fmla="*/ 3 w 12"/>
                  <a:gd name="T29" fmla="*/ 12 h 12"/>
                  <a:gd name="T30" fmla="*/ 5 w 12"/>
                  <a:gd name="T31" fmla="*/ 12 h 12"/>
                  <a:gd name="T32" fmla="*/ 7 w 12"/>
                  <a:gd name="T33" fmla="*/ 12 h 12"/>
                  <a:gd name="T34" fmla="*/ 9 w 12"/>
                  <a:gd name="T35" fmla="*/ 10 h 12"/>
                  <a:gd name="T36" fmla="*/ 10 w 12"/>
                  <a:gd name="T37" fmla="*/ 10 h 12"/>
                  <a:gd name="T38" fmla="*/ 12 w 12"/>
                  <a:gd name="T39" fmla="*/ 9 h 12"/>
                  <a:gd name="T40" fmla="*/ 12 w 12"/>
                  <a:gd name="T41" fmla="*/ 5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12"/>
                  <a:gd name="T65" fmla="*/ 12 w 12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12">
                    <a:moveTo>
                      <a:pt x="12" y="5"/>
                    </a:moveTo>
                    <a:lnTo>
                      <a:pt x="12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7" name="Freeform 325"/>
              <p:cNvSpPr>
                <a:spLocks/>
              </p:cNvSpPr>
              <p:nvPr/>
            </p:nvSpPr>
            <p:spPr bwMode="auto">
              <a:xfrm>
                <a:off x="1472" y="1970"/>
                <a:ext cx="6" cy="6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4 w 6"/>
                  <a:gd name="T5" fmla="*/ 0 h 6"/>
                  <a:gd name="T6" fmla="*/ 2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  <a:gd name="T12" fmla="*/ 0 w 6"/>
                  <a:gd name="T13" fmla="*/ 4 h 6"/>
                  <a:gd name="T14" fmla="*/ 0 w 6"/>
                  <a:gd name="T15" fmla="*/ 6 h 6"/>
                  <a:gd name="T16" fmla="*/ 2 w 6"/>
                  <a:gd name="T17" fmla="*/ 6 h 6"/>
                  <a:gd name="T18" fmla="*/ 4 w 6"/>
                  <a:gd name="T19" fmla="*/ 6 h 6"/>
                  <a:gd name="T20" fmla="*/ 6 w 6"/>
                  <a:gd name="T21" fmla="*/ 6 h 6"/>
                  <a:gd name="T22" fmla="*/ 6 w 6"/>
                  <a:gd name="T23" fmla="*/ 4 h 6"/>
                  <a:gd name="T24" fmla="*/ 6 w 6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6"/>
                  <a:gd name="T41" fmla="*/ 6 w 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8" name="Line 326"/>
              <p:cNvSpPr>
                <a:spLocks noChangeShapeType="1"/>
              </p:cNvSpPr>
              <p:nvPr/>
            </p:nvSpPr>
            <p:spPr bwMode="auto">
              <a:xfrm>
                <a:off x="1443" y="2026"/>
                <a:ext cx="6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9" name="Line 327"/>
              <p:cNvSpPr>
                <a:spLocks noChangeShapeType="1"/>
              </p:cNvSpPr>
              <p:nvPr/>
            </p:nvSpPr>
            <p:spPr bwMode="auto">
              <a:xfrm flipV="1">
                <a:off x="1474" y="2006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0" name="Line 328"/>
              <p:cNvSpPr>
                <a:spLocks noChangeShapeType="1"/>
              </p:cNvSpPr>
              <p:nvPr/>
            </p:nvSpPr>
            <p:spPr bwMode="auto">
              <a:xfrm flipV="1">
                <a:off x="1474" y="1922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1" name="Line 329"/>
              <p:cNvSpPr>
                <a:spLocks noChangeShapeType="1"/>
              </p:cNvSpPr>
              <p:nvPr/>
            </p:nvSpPr>
            <p:spPr bwMode="auto">
              <a:xfrm>
                <a:off x="1443" y="1922"/>
                <a:ext cx="6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2" name="Freeform 330"/>
              <p:cNvSpPr>
                <a:spLocks/>
              </p:cNvSpPr>
              <p:nvPr/>
            </p:nvSpPr>
            <p:spPr bwMode="auto">
              <a:xfrm>
                <a:off x="1580" y="2053"/>
                <a:ext cx="65" cy="63"/>
              </a:xfrm>
              <a:custGeom>
                <a:avLst/>
                <a:gdLst>
                  <a:gd name="T0" fmla="*/ 65 w 65"/>
                  <a:gd name="T1" fmla="*/ 32 h 63"/>
                  <a:gd name="T2" fmla="*/ 63 w 65"/>
                  <a:gd name="T3" fmla="*/ 22 h 63"/>
                  <a:gd name="T4" fmla="*/ 59 w 65"/>
                  <a:gd name="T5" fmla="*/ 13 h 63"/>
                  <a:gd name="T6" fmla="*/ 52 w 65"/>
                  <a:gd name="T7" fmla="*/ 5 h 63"/>
                  <a:gd name="T8" fmla="*/ 43 w 65"/>
                  <a:gd name="T9" fmla="*/ 0 h 63"/>
                  <a:gd name="T10" fmla="*/ 32 w 65"/>
                  <a:gd name="T11" fmla="*/ 0 h 63"/>
                  <a:gd name="T12" fmla="*/ 22 w 65"/>
                  <a:gd name="T13" fmla="*/ 0 h 63"/>
                  <a:gd name="T14" fmla="*/ 15 w 65"/>
                  <a:gd name="T15" fmla="*/ 5 h 63"/>
                  <a:gd name="T16" fmla="*/ 7 w 65"/>
                  <a:gd name="T17" fmla="*/ 13 h 63"/>
                  <a:gd name="T18" fmla="*/ 2 w 65"/>
                  <a:gd name="T19" fmla="*/ 22 h 63"/>
                  <a:gd name="T20" fmla="*/ 0 w 65"/>
                  <a:gd name="T21" fmla="*/ 32 h 63"/>
                  <a:gd name="T22" fmla="*/ 2 w 65"/>
                  <a:gd name="T23" fmla="*/ 41 h 63"/>
                  <a:gd name="T24" fmla="*/ 7 w 65"/>
                  <a:gd name="T25" fmla="*/ 50 h 63"/>
                  <a:gd name="T26" fmla="*/ 15 w 65"/>
                  <a:gd name="T27" fmla="*/ 58 h 63"/>
                  <a:gd name="T28" fmla="*/ 22 w 65"/>
                  <a:gd name="T29" fmla="*/ 63 h 63"/>
                  <a:gd name="T30" fmla="*/ 32 w 65"/>
                  <a:gd name="T31" fmla="*/ 63 h 63"/>
                  <a:gd name="T32" fmla="*/ 43 w 65"/>
                  <a:gd name="T33" fmla="*/ 63 h 63"/>
                  <a:gd name="T34" fmla="*/ 52 w 65"/>
                  <a:gd name="T35" fmla="*/ 58 h 63"/>
                  <a:gd name="T36" fmla="*/ 59 w 65"/>
                  <a:gd name="T37" fmla="*/ 50 h 63"/>
                  <a:gd name="T38" fmla="*/ 63 w 65"/>
                  <a:gd name="T39" fmla="*/ 41 h 63"/>
                  <a:gd name="T40" fmla="*/ 65 w 65"/>
                  <a:gd name="T41" fmla="*/ 32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63"/>
                  <a:gd name="T65" fmla="*/ 65 w 65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63">
                    <a:moveTo>
                      <a:pt x="65" y="32"/>
                    </a:moveTo>
                    <a:lnTo>
                      <a:pt x="63" y="22"/>
                    </a:lnTo>
                    <a:lnTo>
                      <a:pt x="59" y="13"/>
                    </a:lnTo>
                    <a:lnTo>
                      <a:pt x="52" y="5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15" y="5"/>
                    </a:lnTo>
                    <a:lnTo>
                      <a:pt x="7" y="13"/>
                    </a:lnTo>
                    <a:lnTo>
                      <a:pt x="2" y="22"/>
                    </a:lnTo>
                    <a:lnTo>
                      <a:pt x="0" y="32"/>
                    </a:lnTo>
                    <a:lnTo>
                      <a:pt x="2" y="41"/>
                    </a:lnTo>
                    <a:lnTo>
                      <a:pt x="7" y="50"/>
                    </a:lnTo>
                    <a:lnTo>
                      <a:pt x="15" y="58"/>
                    </a:lnTo>
                    <a:lnTo>
                      <a:pt x="22" y="63"/>
                    </a:lnTo>
                    <a:lnTo>
                      <a:pt x="32" y="63"/>
                    </a:lnTo>
                    <a:lnTo>
                      <a:pt x="43" y="63"/>
                    </a:lnTo>
                    <a:lnTo>
                      <a:pt x="52" y="58"/>
                    </a:lnTo>
                    <a:lnTo>
                      <a:pt x="59" y="50"/>
                    </a:lnTo>
                    <a:lnTo>
                      <a:pt x="63" y="41"/>
                    </a:lnTo>
                    <a:lnTo>
                      <a:pt x="65" y="3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3" name="Freeform 331"/>
              <p:cNvSpPr>
                <a:spLocks/>
              </p:cNvSpPr>
              <p:nvPr/>
            </p:nvSpPr>
            <p:spPr bwMode="auto">
              <a:xfrm>
                <a:off x="1584" y="2055"/>
                <a:ext cx="57" cy="59"/>
              </a:xfrm>
              <a:custGeom>
                <a:avLst/>
                <a:gdLst>
                  <a:gd name="T0" fmla="*/ 57 w 57"/>
                  <a:gd name="T1" fmla="*/ 30 h 59"/>
                  <a:gd name="T2" fmla="*/ 57 w 57"/>
                  <a:gd name="T3" fmla="*/ 21 h 59"/>
                  <a:gd name="T4" fmla="*/ 52 w 57"/>
                  <a:gd name="T5" fmla="*/ 12 h 59"/>
                  <a:gd name="T6" fmla="*/ 46 w 57"/>
                  <a:gd name="T7" fmla="*/ 7 h 59"/>
                  <a:gd name="T8" fmla="*/ 37 w 57"/>
                  <a:gd name="T9" fmla="*/ 2 h 59"/>
                  <a:gd name="T10" fmla="*/ 28 w 57"/>
                  <a:gd name="T11" fmla="*/ 0 h 59"/>
                  <a:gd name="T12" fmla="*/ 20 w 57"/>
                  <a:gd name="T13" fmla="*/ 2 h 59"/>
                  <a:gd name="T14" fmla="*/ 12 w 57"/>
                  <a:gd name="T15" fmla="*/ 7 h 59"/>
                  <a:gd name="T16" fmla="*/ 5 w 57"/>
                  <a:gd name="T17" fmla="*/ 12 h 59"/>
                  <a:gd name="T18" fmla="*/ 2 w 57"/>
                  <a:gd name="T19" fmla="*/ 21 h 59"/>
                  <a:gd name="T20" fmla="*/ 0 w 57"/>
                  <a:gd name="T21" fmla="*/ 30 h 59"/>
                  <a:gd name="T22" fmla="*/ 2 w 57"/>
                  <a:gd name="T23" fmla="*/ 39 h 59"/>
                  <a:gd name="T24" fmla="*/ 5 w 57"/>
                  <a:gd name="T25" fmla="*/ 47 h 59"/>
                  <a:gd name="T26" fmla="*/ 12 w 57"/>
                  <a:gd name="T27" fmla="*/ 52 h 59"/>
                  <a:gd name="T28" fmla="*/ 20 w 57"/>
                  <a:gd name="T29" fmla="*/ 57 h 59"/>
                  <a:gd name="T30" fmla="*/ 28 w 57"/>
                  <a:gd name="T31" fmla="*/ 59 h 59"/>
                  <a:gd name="T32" fmla="*/ 37 w 57"/>
                  <a:gd name="T33" fmla="*/ 57 h 59"/>
                  <a:gd name="T34" fmla="*/ 46 w 57"/>
                  <a:gd name="T35" fmla="*/ 52 h 59"/>
                  <a:gd name="T36" fmla="*/ 52 w 57"/>
                  <a:gd name="T37" fmla="*/ 47 h 59"/>
                  <a:gd name="T38" fmla="*/ 57 w 57"/>
                  <a:gd name="T39" fmla="*/ 39 h 59"/>
                  <a:gd name="T40" fmla="*/ 57 w 57"/>
                  <a:gd name="T41" fmla="*/ 3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59"/>
                  <a:gd name="T65" fmla="*/ 57 w 57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59">
                    <a:moveTo>
                      <a:pt x="57" y="30"/>
                    </a:moveTo>
                    <a:lnTo>
                      <a:pt x="57" y="21"/>
                    </a:lnTo>
                    <a:lnTo>
                      <a:pt x="52" y="12"/>
                    </a:lnTo>
                    <a:lnTo>
                      <a:pt x="46" y="7"/>
                    </a:lnTo>
                    <a:lnTo>
                      <a:pt x="37" y="2"/>
                    </a:lnTo>
                    <a:lnTo>
                      <a:pt x="28" y="0"/>
                    </a:lnTo>
                    <a:lnTo>
                      <a:pt x="20" y="2"/>
                    </a:lnTo>
                    <a:lnTo>
                      <a:pt x="12" y="7"/>
                    </a:lnTo>
                    <a:lnTo>
                      <a:pt x="5" y="12"/>
                    </a:lnTo>
                    <a:lnTo>
                      <a:pt x="2" y="21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5" y="47"/>
                    </a:lnTo>
                    <a:lnTo>
                      <a:pt x="12" y="52"/>
                    </a:lnTo>
                    <a:lnTo>
                      <a:pt x="20" y="57"/>
                    </a:lnTo>
                    <a:lnTo>
                      <a:pt x="28" y="59"/>
                    </a:lnTo>
                    <a:lnTo>
                      <a:pt x="37" y="57"/>
                    </a:lnTo>
                    <a:lnTo>
                      <a:pt x="46" y="52"/>
                    </a:lnTo>
                    <a:lnTo>
                      <a:pt x="52" y="47"/>
                    </a:lnTo>
                    <a:lnTo>
                      <a:pt x="57" y="39"/>
                    </a:lnTo>
                    <a:lnTo>
                      <a:pt x="57" y="3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4" name="Freeform 332"/>
              <p:cNvSpPr>
                <a:spLocks/>
              </p:cNvSpPr>
              <p:nvPr/>
            </p:nvSpPr>
            <p:spPr bwMode="auto">
              <a:xfrm>
                <a:off x="1587" y="2058"/>
                <a:ext cx="52" cy="53"/>
              </a:xfrm>
              <a:custGeom>
                <a:avLst/>
                <a:gdLst>
                  <a:gd name="T0" fmla="*/ 52 w 52"/>
                  <a:gd name="T1" fmla="*/ 27 h 53"/>
                  <a:gd name="T2" fmla="*/ 51 w 52"/>
                  <a:gd name="T3" fmla="*/ 18 h 53"/>
                  <a:gd name="T4" fmla="*/ 47 w 52"/>
                  <a:gd name="T5" fmla="*/ 11 h 53"/>
                  <a:gd name="T6" fmla="*/ 42 w 52"/>
                  <a:gd name="T7" fmla="*/ 6 h 53"/>
                  <a:gd name="T8" fmla="*/ 33 w 52"/>
                  <a:gd name="T9" fmla="*/ 2 h 53"/>
                  <a:gd name="T10" fmla="*/ 25 w 52"/>
                  <a:gd name="T11" fmla="*/ 0 h 53"/>
                  <a:gd name="T12" fmla="*/ 17 w 52"/>
                  <a:gd name="T13" fmla="*/ 2 h 53"/>
                  <a:gd name="T14" fmla="*/ 11 w 52"/>
                  <a:gd name="T15" fmla="*/ 6 h 53"/>
                  <a:gd name="T16" fmla="*/ 6 w 52"/>
                  <a:gd name="T17" fmla="*/ 11 h 53"/>
                  <a:gd name="T18" fmla="*/ 2 w 52"/>
                  <a:gd name="T19" fmla="*/ 18 h 53"/>
                  <a:gd name="T20" fmla="*/ 0 w 52"/>
                  <a:gd name="T21" fmla="*/ 27 h 53"/>
                  <a:gd name="T22" fmla="*/ 2 w 52"/>
                  <a:gd name="T23" fmla="*/ 36 h 53"/>
                  <a:gd name="T24" fmla="*/ 6 w 52"/>
                  <a:gd name="T25" fmla="*/ 42 h 53"/>
                  <a:gd name="T26" fmla="*/ 11 w 52"/>
                  <a:gd name="T27" fmla="*/ 47 h 53"/>
                  <a:gd name="T28" fmla="*/ 17 w 52"/>
                  <a:gd name="T29" fmla="*/ 51 h 53"/>
                  <a:gd name="T30" fmla="*/ 25 w 52"/>
                  <a:gd name="T31" fmla="*/ 53 h 53"/>
                  <a:gd name="T32" fmla="*/ 33 w 52"/>
                  <a:gd name="T33" fmla="*/ 51 h 53"/>
                  <a:gd name="T34" fmla="*/ 42 w 52"/>
                  <a:gd name="T35" fmla="*/ 47 h 53"/>
                  <a:gd name="T36" fmla="*/ 47 w 52"/>
                  <a:gd name="T37" fmla="*/ 42 h 53"/>
                  <a:gd name="T38" fmla="*/ 51 w 52"/>
                  <a:gd name="T39" fmla="*/ 36 h 53"/>
                  <a:gd name="T40" fmla="*/ 52 w 52"/>
                  <a:gd name="T41" fmla="*/ 27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53"/>
                  <a:gd name="T65" fmla="*/ 52 w 52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53">
                    <a:moveTo>
                      <a:pt x="52" y="27"/>
                    </a:moveTo>
                    <a:lnTo>
                      <a:pt x="51" y="18"/>
                    </a:lnTo>
                    <a:lnTo>
                      <a:pt x="47" y="11"/>
                    </a:lnTo>
                    <a:lnTo>
                      <a:pt x="42" y="6"/>
                    </a:lnTo>
                    <a:lnTo>
                      <a:pt x="33" y="2"/>
                    </a:lnTo>
                    <a:lnTo>
                      <a:pt x="25" y="0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1" y="47"/>
                    </a:lnTo>
                    <a:lnTo>
                      <a:pt x="17" y="51"/>
                    </a:lnTo>
                    <a:lnTo>
                      <a:pt x="25" y="53"/>
                    </a:lnTo>
                    <a:lnTo>
                      <a:pt x="33" y="51"/>
                    </a:lnTo>
                    <a:lnTo>
                      <a:pt x="42" y="47"/>
                    </a:lnTo>
                    <a:lnTo>
                      <a:pt x="47" y="42"/>
                    </a:lnTo>
                    <a:lnTo>
                      <a:pt x="51" y="36"/>
                    </a:lnTo>
                    <a:lnTo>
                      <a:pt x="52" y="2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5" name="Freeform 333"/>
              <p:cNvSpPr>
                <a:spLocks/>
              </p:cNvSpPr>
              <p:nvPr/>
            </p:nvSpPr>
            <p:spPr bwMode="auto">
              <a:xfrm>
                <a:off x="1591" y="206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6 h 45"/>
                  <a:gd name="T4" fmla="*/ 39 w 45"/>
                  <a:gd name="T5" fmla="*/ 9 h 45"/>
                  <a:gd name="T6" fmla="*/ 34 w 45"/>
                  <a:gd name="T7" fmla="*/ 5 h 45"/>
                  <a:gd name="T8" fmla="*/ 29 w 45"/>
                  <a:gd name="T9" fmla="*/ 2 h 45"/>
                  <a:gd name="T10" fmla="*/ 21 w 45"/>
                  <a:gd name="T11" fmla="*/ 0 h 45"/>
                  <a:gd name="T12" fmla="*/ 14 w 45"/>
                  <a:gd name="T13" fmla="*/ 2 h 45"/>
                  <a:gd name="T14" fmla="*/ 9 w 45"/>
                  <a:gd name="T15" fmla="*/ 5 h 45"/>
                  <a:gd name="T16" fmla="*/ 4 w 45"/>
                  <a:gd name="T17" fmla="*/ 9 h 45"/>
                  <a:gd name="T18" fmla="*/ 2 w 45"/>
                  <a:gd name="T19" fmla="*/ 16 h 45"/>
                  <a:gd name="T20" fmla="*/ 0 w 45"/>
                  <a:gd name="T21" fmla="*/ 23 h 45"/>
                  <a:gd name="T22" fmla="*/ 2 w 45"/>
                  <a:gd name="T23" fmla="*/ 31 h 45"/>
                  <a:gd name="T24" fmla="*/ 4 w 45"/>
                  <a:gd name="T25" fmla="*/ 36 h 45"/>
                  <a:gd name="T26" fmla="*/ 9 w 45"/>
                  <a:gd name="T27" fmla="*/ 40 h 45"/>
                  <a:gd name="T28" fmla="*/ 14 w 45"/>
                  <a:gd name="T29" fmla="*/ 43 h 45"/>
                  <a:gd name="T30" fmla="*/ 21 w 45"/>
                  <a:gd name="T31" fmla="*/ 45 h 45"/>
                  <a:gd name="T32" fmla="*/ 29 w 45"/>
                  <a:gd name="T33" fmla="*/ 43 h 45"/>
                  <a:gd name="T34" fmla="*/ 34 w 45"/>
                  <a:gd name="T35" fmla="*/ 40 h 45"/>
                  <a:gd name="T36" fmla="*/ 39 w 45"/>
                  <a:gd name="T37" fmla="*/ 36 h 45"/>
                  <a:gd name="T38" fmla="*/ 43 w 45"/>
                  <a:gd name="T39" fmla="*/ 31 h 45"/>
                  <a:gd name="T40" fmla="*/ 45 w 45"/>
                  <a:gd name="T41" fmla="*/ 23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45"/>
                  <a:gd name="T65" fmla="*/ 45 w 45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45">
                    <a:moveTo>
                      <a:pt x="45" y="23"/>
                    </a:moveTo>
                    <a:lnTo>
                      <a:pt x="43" y="16"/>
                    </a:lnTo>
                    <a:lnTo>
                      <a:pt x="39" y="9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9" y="40"/>
                    </a:lnTo>
                    <a:lnTo>
                      <a:pt x="14" y="43"/>
                    </a:lnTo>
                    <a:lnTo>
                      <a:pt x="21" y="45"/>
                    </a:lnTo>
                    <a:lnTo>
                      <a:pt x="29" y="43"/>
                    </a:lnTo>
                    <a:lnTo>
                      <a:pt x="34" y="40"/>
                    </a:lnTo>
                    <a:lnTo>
                      <a:pt x="39" y="36"/>
                    </a:lnTo>
                    <a:lnTo>
                      <a:pt x="43" y="31"/>
                    </a:lnTo>
                    <a:lnTo>
                      <a:pt x="45" y="2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6" name="Freeform 334"/>
              <p:cNvSpPr>
                <a:spLocks/>
              </p:cNvSpPr>
              <p:nvPr/>
            </p:nvSpPr>
            <p:spPr bwMode="auto">
              <a:xfrm>
                <a:off x="1595" y="2066"/>
                <a:ext cx="37" cy="37"/>
              </a:xfrm>
              <a:custGeom>
                <a:avLst/>
                <a:gdLst>
                  <a:gd name="T0" fmla="*/ 37 w 37"/>
                  <a:gd name="T1" fmla="*/ 19 h 37"/>
                  <a:gd name="T2" fmla="*/ 35 w 37"/>
                  <a:gd name="T3" fmla="*/ 14 h 37"/>
                  <a:gd name="T4" fmla="*/ 34 w 37"/>
                  <a:gd name="T5" fmla="*/ 9 h 37"/>
                  <a:gd name="T6" fmla="*/ 28 w 37"/>
                  <a:gd name="T7" fmla="*/ 3 h 37"/>
                  <a:gd name="T8" fmla="*/ 23 w 37"/>
                  <a:gd name="T9" fmla="*/ 0 h 37"/>
                  <a:gd name="T10" fmla="*/ 17 w 37"/>
                  <a:gd name="T11" fmla="*/ 0 h 37"/>
                  <a:gd name="T12" fmla="*/ 10 w 37"/>
                  <a:gd name="T13" fmla="*/ 0 h 37"/>
                  <a:gd name="T14" fmla="*/ 7 w 37"/>
                  <a:gd name="T15" fmla="*/ 3 h 37"/>
                  <a:gd name="T16" fmla="*/ 3 w 37"/>
                  <a:gd name="T17" fmla="*/ 9 h 37"/>
                  <a:gd name="T18" fmla="*/ 0 w 37"/>
                  <a:gd name="T19" fmla="*/ 14 h 37"/>
                  <a:gd name="T20" fmla="*/ 0 w 37"/>
                  <a:gd name="T21" fmla="*/ 19 h 37"/>
                  <a:gd name="T22" fmla="*/ 0 w 37"/>
                  <a:gd name="T23" fmla="*/ 25 h 37"/>
                  <a:gd name="T24" fmla="*/ 3 w 37"/>
                  <a:gd name="T25" fmla="*/ 30 h 37"/>
                  <a:gd name="T26" fmla="*/ 7 w 37"/>
                  <a:gd name="T27" fmla="*/ 34 h 37"/>
                  <a:gd name="T28" fmla="*/ 10 w 37"/>
                  <a:gd name="T29" fmla="*/ 37 h 37"/>
                  <a:gd name="T30" fmla="*/ 17 w 37"/>
                  <a:gd name="T31" fmla="*/ 37 h 37"/>
                  <a:gd name="T32" fmla="*/ 23 w 37"/>
                  <a:gd name="T33" fmla="*/ 37 h 37"/>
                  <a:gd name="T34" fmla="*/ 28 w 37"/>
                  <a:gd name="T35" fmla="*/ 34 h 37"/>
                  <a:gd name="T36" fmla="*/ 34 w 37"/>
                  <a:gd name="T37" fmla="*/ 30 h 37"/>
                  <a:gd name="T38" fmla="*/ 35 w 37"/>
                  <a:gd name="T39" fmla="*/ 25 h 37"/>
                  <a:gd name="T40" fmla="*/ 37 w 37"/>
                  <a:gd name="T41" fmla="*/ 1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37"/>
                  <a:gd name="T65" fmla="*/ 37 w 37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37">
                    <a:moveTo>
                      <a:pt x="37" y="19"/>
                    </a:moveTo>
                    <a:lnTo>
                      <a:pt x="35" y="14"/>
                    </a:lnTo>
                    <a:lnTo>
                      <a:pt x="34" y="9"/>
                    </a:lnTo>
                    <a:lnTo>
                      <a:pt x="28" y="3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3" y="30"/>
                    </a:lnTo>
                    <a:lnTo>
                      <a:pt x="7" y="34"/>
                    </a:lnTo>
                    <a:lnTo>
                      <a:pt x="10" y="37"/>
                    </a:lnTo>
                    <a:lnTo>
                      <a:pt x="17" y="37"/>
                    </a:lnTo>
                    <a:lnTo>
                      <a:pt x="23" y="37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5" y="25"/>
                    </a:lnTo>
                    <a:lnTo>
                      <a:pt x="37" y="1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7" name="Freeform 335"/>
              <p:cNvSpPr>
                <a:spLocks/>
              </p:cNvSpPr>
              <p:nvPr/>
            </p:nvSpPr>
            <p:spPr bwMode="auto">
              <a:xfrm>
                <a:off x="1598" y="206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1 h 31"/>
                  <a:gd name="T4" fmla="*/ 27 w 31"/>
                  <a:gd name="T5" fmla="*/ 7 h 31"/>
                  <a:gd name="T6" fmla="*/ 23 w 31"/>
                  <a:gd name="T7" fmla="*/ 4 h 31"/>
                  <a:gd name="T8" fmla="*/ 20 w 31"/>
                  <a:gd name="T9" fmla="*/ 0 h 31"/>
                  <a:gd name="T10" fmla="*/ 14 w 31"/>
                  <a:gd name="T11" fmla="*/ 0 h 31"/>
                  <a:gd name="T12" fmla="*/ 9 w 31"/>
                  <a:gd name="T13" fmla="*/ 0 h 31"/>
                  <a:gd name="T14" fmla="*/ 4 w 31"/>
                  <a:gd name="T15" fmla="*/ 4 h 31"/>
                  <a:gd name="T16" fmla="*/ 2 w 31"/>
                  <a:gd name="T17" fmla="*/ 7 h 31"/>
                  <a:gd name="T18" fmla="*/ 0 w 31"/>
                  <a:gd name="T19" fmla="*/ 11 h 31"/>
                  <a:gd name="T20" fmla="*/ 0 w 31"/>
                  <a:gd name="T21" fmla="*/ 16 h 31"/>
                  <a:gd name="T22" fmla="*/ 0 w 31"/>
                  <a:gd name="T23" fmla="*/ 22 h 31"/>
                  <a:gd name="T24" fmla="*/ 2 w 31"/>
                  <a:gd name="T25" fmla="*/ 25 h 31"/>
                  <a:gd name="T26" fmla="*/ 4 w 31"/>
                  <a:gd name="T27" fmla="*/ 27 h 31"/>
                  <a:gd name="T28" fmla="*/ 9 w 31"/>
                  <a:gd name="T29" fmla="*/ 31 h 31"/>
                  <a:gd name="T30" fmla="*/ 14 w 31"/>
                  <a:gd name="T31" fmla="*/ 31 h 31"/>
                  <a:gd name="T32" fmla="*/ 20 w 31"/>
                  <a:gd name="T33" fmla="*/ 31 h 31"/>
                  <a:gd name="T34" fmla="*/ 23 w 31"/>
                  <a:gd name="T35" fmla="*/ 27 h 31"/>
                  <a:gd name="T36" fmla="*/ 27 w 31"/>
                  <a:gd name="T37" fmla="*/ 25 h 31"/>
                  <a:gd name="T38" fmla="*/ 31 w 31"/>
                  <a:gd name="T39" fmla="*/ 22 h 31"/>
                  <a:gd name="T40" fmla="*/ 31 w 31"/>
                  <a:gd name="T41" fmla="*/ 1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"/>
                  <a:gd name="T64" fmla="*/ 0 h 31"/>
                  <a:gd name="T65" fmla="*/ 31 w 31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" h="31">
                    <a:moveTo>
                      <a:pt x="31" y="16"/>
                    </a:move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9" y="31"/>
                    </a:lnTo>
                    <a:lnTo>
                      <a:pt x="14" y="31"/>
                    </a:lnTo>
                    <a:lnTo>
                      <a:pt x="20" y="31"/>
                    </a:lnTo>
                    <a:lnTo>
                      <a:pt x="23" y="27"/>
                    </a:lnTo>
                    <a:lnTo>
                      <a:pt x="27" y="25"/>
                    </a:lnTo>
                    <a:lnTo>
                      <a:pt x="31" y="22"/>
                    </a:lnTo>
                    <a:lnTo>
                      <a:pt x="31" y="1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8" name="Freeform 336"/>
              <p:cNvSpPr>
                <a:spLocks/>
              </p:cNvSpPr>
              <p:nvPr/>
            </p:nvSpPr>
            <p:spPr bwMode="auto">
              <a:xfrm>
                <a:off x="1602" y="2073"/>
                <a:ext cx="23" cy="12"/>
              </a:xfrm>
              <a:custGeom>
                <a:avLst/>
                <a:gdLst>
                  <a:gd name="T0" fmla="*/ 23 w 23"/>
                  <a:gd name="T1" fmla="*/ 12 h 12"/>
                  <a:gd name="T2" fmla="*/ 23 w 23"/>
                  <a:gd name="T3" fmla="*/ 9 h 12"/>
                  <a:gd name="T4" fmla="*/ 21 w 23"/>
                  <a:gd name="T5" fmla="*/ 5 h 12"/>
                  <a:gd name="T6" fmla="*/ 18 w 23"/>
                  <a:gd name="T7" fmla="*/ 2 h 12"/>
                  <a:gd name="T8" fmla="*/ 14 w 23"/>
                  <a:gd name="T9" fmla="*/ 0 h 12"/>
                  <a:gd name="T10" fmla="*/ 10 w 23"/>
                  <a:gd name="T11" fmla="*/ 0 h 12"/>
                  <a:gd name="T12" fmla="*/ 7 w 23"/>
                  <a:gd name="T13" fmla="*/ 0 h 12"/>
                  <a:gd name="T14" fmla="*/ 3 w 23"/>
                  <a:gd name="T15" fmla="*/ 2 h 12"/>
                  <a:gd name="T16" fmla="*/ 0 w 23"/>
                  <a:gd name="T17" fmla="*/ 5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12"/>
                  <a:gd name="T29" fmla="*/ 23 w 2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12">
                    <a:moveTo>
                      <a:pt x="23" y="12"/>
                    </a:moveTo>
                    <a:lnTo>
                      <a:pt x="23" y="9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9" name="Freeform 337"/>
              <p:cNvSpPr>
                <a:spLocks/>
              </p:cNvSpPr>
              <p:nvPr/>
            </p:nvSpPr>
            <p:spPr bwMode="auto">
              <a:xfrm>
                <a:off x="1600" y="2078"/>
                <a:ext cx="25" cy="18"/>
              </a:xfrm>
              <a:custGeom>
                <a:avLst/>
                <a:gdLst>
                  <a:gd name="T0" fmla="*/ 2 w 25"/>
                  <a:gd name="T1" fmla="*/ 0 h 18"/>
                  <a:gd name="T2" fmla="*/ 2 w 25"/>
                  <a:gd name="T3" fmla="*/ 4 h 18"/>
                  <a:gd name="T4" fmla="*/ 0 w 25"/>
                  <a:gd name="T5" fmla="*/ 7 h 18"/>
                  <a:gd name="T6" fmla="*/ 2 w 25"/>
                  <a:gd name="T7" fmla="*/ 11 h 18"/>
                  <a:gd name="T8" fmla="*/ 2 w 25"/>
                  <a:gd name="T9" fmla="*/ 15 h 18"/>
                  <a:gd name="T10" fmla="*/ 5 w 25"/>
                  <a:gd name="T11" fmla="*/ 16 h 18"/>
                  <a:gd name="T12" fmla="*/ 9 w 25"/>
                  <a:gd name="T13" fmla="*/ 18 h 18"/>
                  <a:gd name="T14" fmla="*/ 12 w 25"/>
                  <a:gd name="T15" fmla="*/ 18 h 18"/>
                  <a:gd name="T16" fmla="*/ 16 w 25"/>
                  <a:gd name="T17" fmla="*/ 18 h 18"/>
                  <a:gd name="T18" fmla="*/ 20 w 25"/>
                  <a:gd name="T19" fmla="*/ 16 h 18"/>
                  <a:gd name="T20" fmla="*/ 23 w 25"/>
                  <a:gd name="T21" fmla="*/ 15 h 18"/>
                  <a:gd name="T22" fmla="*/ 25 w 25"/>
                  <a:gd name="T23" fmla="*/ 11 h 18"/>
                  <a:gd name="T24" fmla="*/ 25 w 25"/>
                  <a:gd name="T25" fmla="*/ 7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8"/>
                  <a:gd name="T41" fmla="*/ 25 w 2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8">
                    <a:moveTo>
                      <a:pt x="2" y="0"/>
                    </a:moveTo>
                    <a:lnTo>
                      <a:pt x="2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3" y="15"/>
                    </a:lnTo>
                    <a:lnTo>
                      <a:pt x="25" y="11"/>
                    </a:lnTo>
                    <a:lnTo>
                      <a:pt x="25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0" name="Freeform 338"/>
              <p:cNvSpPr>
                <a:spLocks/>
              </p:cNvSpPr>
              <p:nvPr/>
            </p:nvSpPr>
            <p:spPr bwMode="auto">
              <a:xfrm>
                <a:off x="1602" y="207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7 h 19"/>
                  <a:gd name="T4" fmla="*/ 18 w 19"/>
                  <a:gd name="T5" fmla="*/ 5 h 19"/>
                  <a:gd name="T6" fmla="*/ 16 w 19"/>
                  <a:gd name="T7" fmla="*/ 3 h 19"/>
                  <a:gd name="T8" fmla="*/ 14 w 19"/>
                  <a:gd name="T9" fmla="*/ 1 h 19"/>
                  <a:gd name="T10" fmla="*/ 10 w 19"/>
                  <a:gd name="T11" fmla="*/ 0 h 19"/>
                  <a:gd name="T12" fmla="*/ 7 w 19"/>
                  <a:gd name="T13" fmla="*/ 1 h 19"/>
                  <a:gd name="T14" fmla="*/ 5 w 19"/>
                  <a:gd name="T15" fmla="*/ 3 h 19"/>
                  <a:gd name="T16" fmla="*/ 2 w 19"/>
                  <a:gd name="T17" fmla="*/ 5 h 19"/>
                  <a:gd name="T18" fmla="*/ 2 w 19"/>
                  <a:gd name="T19" fmla="*/ 7 h 19"/>
                  <a:gd name="T20" fmla="*/ 0 w 19"/>
                  <a:gd name="T21" fmla="*/ 10 h 19"/>
                  <a:gd name="T22" fmla="*/ 2 w 19"/>
                  <a:gd name="T23" fmla="*/ 14 h 19"/>
                  <a:gd name="T24" fmla="*/ 2 w 19"/>
                  <a:gd name="T25" fmla="*/ 16 h 19"/>
                  <a:gd name="T26" fmla="*/ 5 w 19"/>
                  <a:gd name="T27" fmla="*/ 18 h 19"/>
                  <a:gd name="T28" fmla="*/ 7 w 19"/>
                  <a:gd name="T29" fmla="*/ 19 h 19"/>
                  <a:gd name="T30" fmla="*/ 10 w 19"/>
                  <a:gd name="T31" fmla="*/ 19 h 19"/>
                  <a:gd name="T32" fmla="*/ 14 w 19"/>
                  <a:gd name="T33" fmla="*/ 19 h 19"/>
                  <a:gd name="T34" fmla="*/ 16 w 19"/>
                  <a:gd name="T35" fmla="*/ 18 h 19"/>
                  <a:gd name="T36" fmla="*/ 18 w 19"/>
                  <a:gd name="T37" fmla="*/ 16 h 19"/>
                  <a:gd name="T38" fmla="*/ 19 w 19"/>
                  <a:gd name="T39" fmla="*/ 14 h 19"/>
                  <a:gd name="T40" fmla="*/ 19 w 19"/>
                  <a:gd name="T41" fmla="*/ 10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19"/>
                  <a:gd name="T65" fmla="*/ 19 w 19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19">
                    <a:moveTo>
                      <a:pt x="19" y="10"/>
                    </a:moveTo>
                    <a:lnTo>
                      <a:pt x="19" y="7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4" y="19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9" y="14"/>
                    </a:lnTo>
                    <a:lnTo>
                      <a:pt x="19" y="1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1" name="Freeform 339"/>
              <p:cNvSpPr>
                <a:spLocks/>
              </p:cNvSpPr>
              <p:nvPr/>
            </p:nvSpPr>
            <p:spPr bwMode="auto">
              <a:xfrm>
                <a:off x="1605" y="2078"/>
                <a:ext cx="15" cy="15"/>
              </a:xfrm>
              <a:custGeom>
                <a:avLst/>
                <a:gdLst>
                  <a:gd name="T0" fmla="*/ 15 w 15"/>
                  <a:gd name="T1" fmla="*/ 7 h 15"/>
                  <a:gd name="T2" fmla="*/ 13 w 15"/>
                  <a:gd name="T3" fmla="*/ 6 h 15"/>
                  <a:gd name="T4" fmla="*/ 13 w 15"/>
                  <a:gd name="T5" fmla="*/ 4 h 15"/>
                  <a:gd name="T6" fmla="*/ 11 w 15"/>
                  <a:gd name="T7" fmla="*/ 2 h 15"/>
                  <a:gd name="T8" fmla="*/ 9 w 15"/>
                  <a:gd name="T9" fmla="*/ 2 h 15"/>
                  <a:gd name="T10" fmla="*/ 7 w 15"/>
                  <a:gd name="T11" fmla="*/ 0 h 15"/>
                  <a:gd name="T12" fmla="*/ 6 w 15"/>
                  <a:gd name="T13" fmla="*/ 2 h 15"/>
                  <a:gd name="T14" fmla="*/ 4 w 15"/>
                  <a:gd name="T15" fmla="*/ 2 h 15"/>
                  <a:gd name="T16" fmla="*/ 2 w 15"/>
                  <a:gd name="T17" fmla="*/ 4 h 15"/>
                  <a:gd name="T18" fmla="*/ 0 w 15"/>
                  <a:gd name="T19" fmla="*/ 6 h 15"/>
                  <a:gd name="T20" fmla="*/ 0 w 15"/>
                  <a:gd name="T21" fmla="*/ 7 h 15"/>
                  <a:gd name="T22" fmla="*/ 0 w 15"/>
                  <a:gd name="T23" fmla="*/ 9 h 15"/>
                  <a:gd name="T24" fmla="*/ 2 w 15"/>
                  <a:gd name="T25" fmla="*/ 11 h 15"/>
                  <a:gd name="T26" fmla="*/ 4 w 15"/>
                  <a:gd name="T27" fmla="*/ 13 h 15"/>
                  <a:gd name="T28" fmla="*/ 6 w 15"/>
                  <a:gd name="T29" fmla="*/ 15 h 15"/>
                  <a:gd name="T30" fmla="*/ 7 w 15"/>
                  <a:gd name="T31" fmla="*/ 15 h 15"/>
                  <a:gd name="T32" fmla="*/ 9 w 15"/>
                  <a:gd name="T33" fmla="*/ 15 h 15"/>
                  <a:gd name="T34" fmla="*/ 11 w 15"/>
                  <a:gd name="T35" fmla="*/ 13 h 15"/>
                  <a:gd name="T36" fmla="*/ 13 w 15"/>
                  <a:gd name="T37" fmla="*/ 11 h 15"/>
                  <a:gd name="T38" fmla="*/ 13 w 15"/>
                  <a:gd name="T39" fmla="*/ 9 h 15"/>
                  <a:gd name="T40" fmla="*/ 15 w 15"/>
                  <a:gd name="T41" fmla="*/ 7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15"/>
                  <a:gd name="T65" fmla="*/ 15 w 1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15">
                    <a:moveTo>
                      <a:pt x="15" y="7"/>
                    </a:moveTo>
                    <a:lnTo>
                      <a:pt x="13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5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2" name="Freeform 340"/>
              <p:cNvSpPr>
                <a:spLocks/>
              </p:cNvSpPr>
              <p:nvPr/>
            </p:nvSpPr>
            <p:spPr bwMode="auto">
              <a:xfrm>
                <a:off x="1609" y="2082"/>
                <a:ext cx="7" cy="7"/>
              </a:xfrm>
              <a:custGeom>
                <a:avLst/>
                <a:gdLst>
                  <a:gd name="T0" fmla="*/ 7 w 7"/>
                  <a:gd name="T1" fmla="*/ 3 h 7"/>
                  <a:gd name="T2" fmla="*/ 7 w 7"/>
                  <a:gd name="T3" fmla="*/ 2 h 7"/>
                  <a:gd name="T4" fmla="*/ 5 w 7"/>
                  <a:gd name="T5" fmla="*/ 2 h 7"/>
                  <a:gd name="T6" fmla="*/ 3 w 7"/>
                  <a:gd name="T7" fmla="*/ 0 h 7"/>
                  <a:gd name="T8" fmla="*/ 2 w 7"/>
                  <a:gd name="T9" fmla="*/ 0 h 7"/>
                  <a:gd name="T10" fmla="*/ 2 w 7"/>
                  <a:gd name="T11" fmla="*/ 2 h 7"/>
                  <a:gd name="T12" fmla="*/ 0 w 7"/>
                  <a:gd name="T13" fmla="*/ 2 h 7"/>
                  <a:gd name="T14" fmla="*/ 0 w 7"/>
                  <a:gd name="T15" fmla="*/ 3 h 7"/>
                  <a:gd name="T16" fmla="*/ 0 w 7"/>
                  <a:gd name="T17" fmla="*/ 5 h 7"/>
                  <a:gd name="T18" fmla="*/ 2 w 7"/>
                  <a:gd name="T19" fmla="*/ 7 h 7"/>
                  <a:gd name="T20" fmla="*/ 3 w 7"/>
                  <a:gd name="T21" fmla="*/ 7 h 7"/>
                  <a:gd name="T22" fmla="*/ 5 w 7"/>
                  <a:gd name="T23" fmla="*/ 7 h 7"/>
                  <a:gd name="T24" fmla="*/ 5 w 7"/>
                  <a:gd name="T25" fmla="*/ 5 h 7"/>
                  <a:gd name="T26" fmla="*/ 7 w 7"/>
                  <a:gd name="T27" fmla="*/ 5 h 7"/>
                  <a:gd name="T28" fmla="*/ 7 w 7"/>
                  <a:gd name="T29" fmla="*/ 3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7"/>
                  <a:gd name="T47" fmla="*/ 7 w 7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7">
                    <a:moveTo>
                      <a:pt x="7" y="3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3" name="Line 341"/>
              <p:cNvSpPr>
                <a:spLocks noChangeShapeType="1"/>
              </p:cNvSpPr>
              <p:nvPr/>
            </p:nvSpPr>
            <p:spPr bwMode="auto">
              <a:xfrm>
                <a:off x="1580" y="2127"/>
                <a:ext cx="6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4" name="Line 342"/>
              <p:cNvSpPr>
                <a:spLocks noChangeShapeType="1"/>
              </p:cNvSpPr>
              <p:nvPr/>
            </p:nvSpPr>
            <p:spPr bwMode="auto">
              <a:xfrm flipV="1">
                <a:off x="1612" y="2116"/>
                <a:ext cx="1" cy="1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5" name="Line 343"/>
              <p:cNvSpPr>
                <a:spLocks noChangeShapeType="1"/>
              </p:cNvSpPr>
              <p:nvPr/>
            </p:nvSpPr>
            <p:spPr bwMode="auto">
              <a:xfrm flipV="1">
                <a:off x="1612" y="2044"/>
                <a:ext cx="1" cy="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6" name="Line 344"/>
              <p:cNvSpPr>
                <a:spLocks noChangeShapeType="1"/>
              </p:cNvSpPr>
              <p:nvPr/>
            </p:nvSpPr>
            <p:spPr bwMode="auto">
              <a:xfrm>
                <a:off x="1580" y="2044"/>
                <a:ext cx="6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7" name="Freeform 345"/>
              <p:cNvSpPr>
                <a:spLocks/>
              </p:cNvSpPr>
              <p:nvPr/>
            </p:nvSpPr>
            <p:spPr bwMode="auto">
              <a:xfrm>
                <a:off x="1634" y="2066"/>
                <a:ext cx="63" cy="64"/>
              </a:xfrm>
              <a:custGeom>
                <a:avLst/>
                <a:gdLst>
                  <a:gd name="T0" fmla="*/ 63 w 63"/>
                  <a:gd name="T1" fmla="*/ 30 h 64"/>
                  <a:gd name="T2" fmla="*/ 61 w 63"/>
                  <a:gd name="T3" fmla="*/ 23 h 64"/>
                  <a:gd name="T4" fmla="*/ 56 w 63"/>
                  <a:gd name="T5" fmla="*/ 14 h 64"/>
                  <a:gd name="T6" fmla="*/ 50 w 63"/>
                  <a:gd name="T7" fmla="*/ 5 h 64"/>
                  <a:gd name="T8" fmla="*/ 41 w 63"/>
                  <a:gd name="T9" fmla="*/ 1 h 64"/>
                  <a:gd name="T10" fmla="*/ 31 w 63"/>
                  <a:gd name="T11" fmla="*/ 0 h 64"/>
                  <a:gd name="T12" fmla="*/ 20 w 63"/>
                  <a:gd name="T13" fmla="*/ 1 h 64"/>
                  <a:gd name="T14" fmla="*/ 11 w 63"/>
                  <a:gd name="T15" fmla="*/ 5 h 64"/>
                  <a:gd name="T16" fmla="*/ 5 w 63"/>
                  <a:gd name="T17" fmla="*/ 14 h 64"/>
                  <a:gd name="T18" fmla="*/ 2 w 63"/>
                  <a:gd name="T19" fmla="*/ 23 h 64"/>
                  <a:gd name="T20" fmla="*/ 0 w 63"/>
                  <a:gd name="T21" fmla="*/ 30 h 64"/>
                  <a:gd name="T22" fmla="*/ 2 w 63"/>
                  <a:gd name="T23" fmla="*/ 41 h 64"/>
                  <a:gd name="T24" fmla="*/ 5 w 63"/>
                  <a:gd name="T25" fmla="*/ 50 h 64"/>
                  <a:gd name="T26" fmla="*/ 11 w 63"/>
                  <a:gd name="T27" fmla="*/ 57 h 64"/>
                  <a:gd name="T28" fmla="*/ 20 w 63"/>
                  <a:gd name="T29" fmla="*/ 63 h 64"/>
                  <a:gd name="T30" fmla="*/ 31 w 63"/>
                  <a:gd name="T31" fmla="*/ 64 h 64"/>
                  <a:gd name="T32" fmla="*/ 41 w 63"/>
                  <a:gd name="T33" fmla="*/ 63 h 64"/>
                  <a:gd name="T34" fmla="*/ 50 w 63"/>
                  <a:gd name="T35" fmla="*/ 57 h 64"/>
                  <a:gd name="T36" fmla="*/ 56 w 63"/>
                  <a:gd name="T37" fmla="*/ 50 h 64"/>
                  <a:gd name="T38" fmla="*/ 61 w 63"/>
                  <a:gd name="T39" fmla="*/ 41 h 64"/>
                  <a:gd name="T40" fmla="*/ 63 w 63"/>
                  <a:gd name="T41" fmla="*/ 30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64"/>
                  <a:gd name="T65" fmla="*/ 63 w 63"/>
                  <a:gd name="T66" fmla="*/ 64 h 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64">
                    <a:moveTo>
                      <a:pt x="63" y="30"/>
                    </a:moveTo>
                    <a:lnTo>
                      <a:pt x="61" y="23"/>
                    </a:lnTo>
                    <a:lnTo>
                      <a:pt x="56" y="14"/>
                    </a:lnTo>
                    <a:lnTo>
                      <a:pt x="50" y="5"/>
                    </a:lnTo>
                    <a:lnTo>
                      <a:pt x="41" y="1"/>
                    </a:lnTo>
                    <a:lnTo>
                      <a:pt x="31" y="0"/>
                    </a:lnTo>
                    <a:lnTo>
                      <a:pt x="20" y="1"/>
                    </a:lnTo>
                    <a:lnTo>
                      <a:pt x="11" y="5"/>
                    </a:lnTo>
                    <a:lnTo>
                      <a:pt x="5" y="14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2" y="41"/>
                    </a:lnTo>
                    <a:lnTo>
                      <a:pt x="5" y="50"/>
                    </a:lnTo>
                    <a:lnTo>
                      <a:pt x="11" y="57"/>
                    </a:lnTo>
                    <a:lnTo>
                      <a:pt x="20" y="63"/>
                    </a:lnTo>
                    <a:lnTo>
                      <a:pt x="31" y="64"/>
                    </a:lnTo>
                    <a:lnTo>
                      <a:pt x="41" y="63"/>
                    </a:lnTo>
                    <a:lnTo>
                      <a:pt x="50" y="57"/>
                    </a:lnTo>
                    <a:lnTo>
                      <a:pt x="56" y="50"/>
                    </a:lnTo>
                    <a:lnTo>
                      <a:pt x="61" y="41"/>
                    </a:lnTo>
                    <a:lnTo>
                      <a:pt x="63" y="3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8" name="Freeform 346"/>
              <p:cNvSpPr>
                <a:spLocks/>
              </p:cNvSpPr>
              <p:nvPr/>
            </p:nvSpPr>
            <p:spPr bwMode="auto">
              <a:xfrm>
                <a:off x="1636" y="2069"/>
                <a:ext cx="57" cy="58"/>
              </a:xfrm>
              <a:custGeom>
                <a:avLst/>
                <a:gdLst>
                  <a:gd name="T0" fmla="*/ 57 w 57"/>
                  <a:gd name="T1" fmla="*/ 27 h 58"/>
                  <a:gd name="T2" fmla="*/ 56 w 57"/>
                  <a:gd name="T3" fmla="*/ 20 h 58"/>
                  <a:gd name="T4" fmla="*/ 52 w 57"/>
                  <a:gd name="T5" fmla="*/ 13 h 58"/>
                  <a:gd name="T6" fmla="*/ 47 w 57"/>
                  <a:gd name="T7" fmla="*/ 6 h 58"/>
                  <a:gd name="T8" fmla="*/ 38 w 57"/>
                  <a:gd name="T9" fmla="*/ 2 h 58"/>
                  <a:gd name="T10" fmla="*/ 29 w 57"/>
                  <a:gd name="T11" fmla="*/ 0 h 58"/>
                  <a:gd name="T12" fmla="*/ 20 w 57"/>
                  <a:gd name="T13" fmla="*/ 2 h 58"/>
                  <a:gd name="T14" fmla="*/ 11 w 57"/>
                  <a:gd name="T15" fmla="*/ 6 h 58"/>
                  <a:gd name="T16" fmla="*/ 7 w 57"/>
                  <a:gd name="T17" fmla="*/ 13 h 58"/>
                  <a:gd name="T18" fmla="*/ 2 w 57"/>
                  <a:gd name="T19" fmla="*/ 20 h 58"/>
                  <a:gd name="T20" fmla="*/ 0 w 57"/>
                  <a:gd name="T21" fmla="*/ 27 h 58"/>
                  <a:gd name="T22" fmla="*/ 2 w 57"/>
                  <a:gd name="T23" fmla="*/ 38 h 58"/>
                  <a:gd name="T24" fmla="*/ 7 w 57"/>
                  <a:gd name="T25" fmla="*/ 45 h 58"/>
                  <a:gd name="T26" fmla="*/ 11 w 57"/>
                  <a:gd name="T27" fmla="*/ 52 h 58"/>
                  <a:gd name="T28" fmla="*/ 20 w 57"/>
                  <a:gd name="T29" fmla="*/ 56 h 58"/>
                  <a:gd name="T30" fmla="*/ 29 w 57"/>
                  <a:gd name="T31" fmla="*/ 58 h 58"/>
                  <a:gd name="T32" fmla="*/ 38 w 57"/>
                  <a:gd name="T33" fmla="*/ 56 h 58"/>
                  <a:gd name="T34" fmla="*/ 47 w 57"/>
                  <a:gd name="T35" fmla="*/ 52 h 58"/>
                  <a:gd name="T36" fmla="*/ 52 w 57"/>
                  <a:gd name="T37" fmla="*/ 45 h 58"/>
                  <a:gd name="T38" fmla="*/ 56 w 57"/>
                  <a:gd name="T39" fmla="*/ 38 h 58"/>
                  <a:gd name="T40" fmla="*/ 57 w 57"/>
                  <a:gd name="T41" fmla="*/ 27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58"/>
                  <a:gd name="T65" fmla="*/ 57 w 57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58">
                    <a:moveTo>
                      <a:pt x="57" y="27"/>
                    </a:moveTo>
                    <a:lnTo>
                      <a:pt x="56" y="20"/>
                    </a:lnTo>
                    <a:lnTo>
                      <a:pt x="52" y="13"/>
                    </a:lnTo>
                    <a:lnTo>
                      <a:pt x="47" y="6"/>
                    </a:lnTo>
                    <a:lnTo>
                      <a:pt x="38" y="2"/>
                    </a:lnTo>
                    <a:lnTo>
                      <a:pt x="29" y="0"/>
                    </a:lnTo>
                    <a:lnTo>
                      <a:pt x="20" y="2"/>
                    </a:lnTo>
                    <a:lnTo>
                      <a:pt x="11" y="6"/>
                    </a:lnTo>
                    <a:lnTo>
                      <a:pt x="7" y="13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7" y="45"/>
                    </a:lnTo>
                    <a:lnTo>
                      <a:pt x="11" y="52"/>
                    </a:lnTo>
                    <a:lnTo>
                      <a:pt x="20" y="56"/>
                    </a:lnTo>
                    <a:lnTo>
                      <a:pt x="29" y="58"/>
                    </a:lnTo>
                    <a:lnTo>
                      <a:pt x="38" y="56"/>
                    </a:lnTo>
                    <a:lnTo>
                      <a:pt x="47" y="52"/>
                    </a:lnTo>
                    <a:lnTo>
                      <a:pt x="52" y="45"/>
                    </a:lnTo>
                    <a:lnTo>
                      <a:pt x="56" y="38"/>
                    </a:lnTo>
                    <a:lnTo>
                      <a:pt x="57" y="2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9" name="Freeform 347"/>
              <p:cNvSpPr>
                <a:spLocks/>
              </p:cNvSpPr>
              <p:nvPr/>
            </p:nvSpPr>
            <p:spPr bwMode="auto">
              <a:xfrm>
                <a:off x="1639" y="2073"/>
                <a:ext cx="51" cy="50"/>
              </a:xfrm>
              <a:custGeom>
                <a:avLst/>
                <a:gdLst>
                  <a:gd name="T0" fmla="*/ 51 w 51"/>
                  <a:gd name="T1" fmla="*/ 23 h 50"/>
                  <a:gd name="T2" fmla="*/ 49 w 51"/>
                  <a:gd name="T3" fmla="*/ 18 h 50"/>
                  <a:gd name="T4" fmla="*/ 47 w 51"/>
                  <a:gd name="T5" fmla="*/ 11 h 50"/>
                  <a:gd name="T6" fmla="*/ 42 w 51"/>
                  <a:gd name="T7" fmla="*/ 3 h 50"/>
                  <a:gd name="T8" fmla="*/ 35 w 51"/>
                  <a:gd name="T9" fmla="*/ 0 h 50"/>
                  <a:gd name="T10" fmla="*/ 26 w 51"/>
                  <a:gd name="T11" fmla="*/ 0 h 50"/>
                  <a:gd name="T12" fmla="*/ 18 w 51"/>
                  <a:gd name="T13" fmla="*/ 0 h 50"/>
                  <a:gd name="T14" fmla="*/ 9 w 51"/>
                  <a:gd name="T15" fmla="*/ 3 h 50"/>
                  <a:gd name="T16" fmla="*/ 6 w 51"/>
                  <a:gd name="T17" fmla="*/ 11 h 50"/>
                  <a:gd name="T18" fmla="*/ 2 w 51"/>
                  <a:gd name="T19" fmla="*/ 18 h 50"/>
                  <a:gd name="T20" fmla="*/ 0 w 51"/>
                  <a:gd name="T21" fmla="*/ 23 h 50"/>
                  <a:gd name="T22" fmla="*/ 2 w 51"/>
                  <a:gd name="T23" fmla="*/ 32 h 50"/>
                  <a:gd name="T24" fmla="*/ 6 w 51"/>
                  <a:gd name="T25" fmla="*/ 39 h 50"/>
                  <a:gd name="T26" fmla="*/ 9 w 51"/>
                  <a:gd name="T27" fmla="*/ 45 h 50"/>
                  <a:gd name="T28" fmla="*/ 18 w 51"/>
                  <a:gd name="T29" fmla="*/ 48 h 50"/>
                  <a:gd name="T30" fmla="*/ 26 w 51"/>
                  <a:gd name="T31" fmla="*/ 50 h 50"/>
                  <a:gd name="T32" fmla="*/ 35 w 51"/>
                  <a:gd name="T33" fmla="*/ 48 h 50"/>
                  <a:gd name="T34" fmla="*/ 42 w 51"/>
                  <a:gd name="T35" fmla="*/ 45 h 50"/>
                  <a:gd name="T36" fmla="*/ 47 w 51"/>
                  <a:gd name="T37" fmla="*/ 39 h 50"/>
                  <a:gd name="T38" fmla="*/ 49 w 51"/>
                  <a:gd name="T39" fmla="*/ 32 h 50"/>
                  <a:gd name="T40" fmla="*/ 51 w 51"/>
                  <a:gd name="T41" fmla="*/ 23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50"/>
                  <a:gd name="T65" fmla="*/ 51 w 51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50">
                    <a:moveTo>
                      <a:pt x="51" y="23"/>
                    </a:moveTo>
                    <a:lnTo>
                      <a:pt x="49" y="18"/>
                    </a:lnTo>
                    <a:lnTo>
                      <a:pt x="47" y="11"/>
                    </a:lnTo>
                    <a:lnTo>
                      <a:pt x="42" y="3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2" y="32"/>
                    </a:lnTo>
                    <a:lnTo>
                      <a:pt x="6" y="39"/>
                    </a:lnTo>
                    <a:lnTo>
                      <a:pt x="9" y="45"/>
                    </a:lnTo>
                    <a:lnTo>
                      <a:pt x="18" y="48"/>
                    </a:lnTo>
                    <a:lnTo>
                      <a:pt x="26" y="50"/>
                    </a:lnTo>
                    <a:lnTo>
                      <a:pt x="35" y="48"/>
                    </a:lnTo>
                    <a:lnTo>
                      <a:pt x="42" y="45"/>
                    </a:lnTo>
                    <a:lnTo>
                      <a:pt x="47" y="39"/>
                    </a:lnTo>
                    <a:lnTo>
                      <a:pt x="49" y="32"/>
                    </a:lnTo>
                    <a:lnTo>
                      <a:pt x="51" y="2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0" name="Freeform 348"/>
              <p:cNvSpPr>
                <a:spLocks/>
              </p:cNvSpPr>
              <p:nvPr/>
            </p:nvSpPr>
            <p:spPr bwMode="auto">
              <a:xfrm>
                <a:off x="1643" y="2075"/>
                <a:ext cx="45" cy="45"/>
              </a:xfrm>
              <a:custGeom>
                <a:avLst/>
                <a:gdLst>
                  <a:gd name="T0" fmla="*/ 45 w 45"/>
                  <a:gd name="T1" fmla="*/ 21 h 45"/>
                  <a:gd name="T2" fmla="*/ 43 w 45"/>
                  <a:gd name="T3" fmla="*/ 16 h 45"/>
                  <a:gd name="T4" fmla="*/ 41 w 45"/>
                  <a:gd name="T5" fmla="*/ 10 h 45"/>
                  <a:gd name="T6" fmla="*/ 36 w 45"/>
                  <a:gd name="T7" fmla="*/ 5 h 45"/>
                  <a:gd name="T8" fmla="*/ 29 w 45"/>
                  <a:gd name="T9" fmla="*/ 1 h 45"/>
                  <a:gd name="T10" fmla="*/ 22 w 45"/>
                  <a:gd name="T11" fmla="*/ 0 h 45"/>
                  <a:gd name="T12" fmla="*/ 14 w 45"/>
                  <a:gd name="T13" fmla="*/ 1 h 45"/>
                  <a:gd name="T14" fmla="*/ 9 w 45"/>
                  <a:gd name="T15" fmla="*/ 5 h 45"/>
                  <a:gd name="T16" fmla="*/ 4 w 45"/>
                  <a:gd name="T17" fmla="*/ 10 h 45"/>
                  <a:gd name="T18" fmla="*/ 2 w 45"/>
                  <a:gd name="T19" fmla="*/ 16 h 45"/>
                  <a:gd name="T20" fmla="*/ 0 w 45"/>
                  <a:gd name="T21" fmla="*/ 21 h 45"/>
                  <a:gd name="T22" fmla="*/ 2 w 45"/>
                  <a:gd name="T23" fmla="*/ 28 h 45"/>
                  <a:gd name="T24" fmla="*/ 4 w 45"/>
                  <a:gd name="T25" fmla="*/ 36 h 45"/>
                  <a:gd name="T26" fmla="*/ 9 w 45"/>
                  <a:gd name="T27" fmla="*/ 41 h 45"/>
                  <a:gd name="T28" fmla="*/ 14 w 45"/>
                  <a:gd name="T29" fmla="*/ 45 h 45"/>
                  <a:gd name="T30" fmla="*/ 22 w 45"/>
                  <a:gd name="T31" fmla="*/ 45 h 45"/>
                  <a:gd name="T32" fmla="*/ 29 w 45"/>
                  <a:gd name="T33" fmla="*/ 45 h 45"/>
                  <a:gd name="T34" fmla="*/ 36 w 45"/>
                  <a:gd name="T35" fmla="*/ 41 h 45"/>
                  <a:gd name="T36" fmla="*/ 41 w 45"/>
                  <a:gd name="T37" fmla="*/ 36 h 45"/>
                  <a:gd name="T38" fmla="*/ 43 w 45"/>
                  <a:gd name="T39" fmla="*/ 28 h 45"/>
                  <a:gd name="T40" fmla="*/ 45 w 45"/>
                  <a:gd name="T41" fmla="*/ 21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45"/>
                  <a:gd name="T65" fmla="*/ 45 w 45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45">
                    <a:moveTo>
                      <a:pt x="45" y="21"/>
                    </a:moveTo>
                    <a:lnTo>
                      <a:pt x="43" y="16"/>
                    </a:lnTo>
                    <a:lnTo>
                      <a:pt x="41" y="10"/>
                    </a:lnTo>
                    <a:lnTo>
                      <a:pt x="36" y="5"/>
                    </a:lnTo>
                    <a:lnTo>
                      <a:pt x="29" y="1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4" y="36"/>
                    </a:lnTo>
                    <a:lnTo>
                      <a:pt x="9" y="41"/>
                    </a:lnTo>
                    <a:lnTo>
                      <a:pt x="14" y="45"/>
                    </a:lnTo>
                    <a:lnTo>
                      <a:pt x="22" y="45"/>
                    </a:lnTo>
                    <a:lnTo>
                      <a:pt x="29" y="45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3" y="28"/>
                    </a:lnTo>
                    <a:lnTo>
                      <a:pt x="45" y="2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1" name="Freeform 349"/>
              <p:cNvSpPr>
                <a:spLocks/>
              </p:cNvSpPr>
              <p:nvPr/>
            </p:nvSpPr>
            <p:spPr bwMode="auto">
              <a:xfrm>
                <a:off x="1645" y="2078"/>
                <a:ext cx="39" cy="38"/>
              </a:xfrm>
              <a:custGeom>
                <a:avLst/>
                <a:gdLst>
                  <a:gd name="T0" fmla="*/ 39 w 39"/>
                  <a:gd name="T1" fmla="*/ 18 h 38"/>
                  <a:gd name="T2" fmla="*/ 39 w 39"/>
                  <a:gd name="T3" fmla="*/ 15 h 38"/>
                  <a:gd name="T4" fmla="*/ 36 w 39"/>
                  <a:gd name="T5" fmla="*/ 9 h 38"/>
                  <a:gd name="T6" fmla="*/ 32 w 39"/>
                  <a:gd name="T7" fmla="*/ 4 h 38"/>
                  <a:gd name="T8" fmla="*/ 27 w 39"/>
                  <a:gd name="T9" fmla="*/ 2 h 38"/>
                  <a:gd name="T10" fmla="*/ 20 w 39"/>
                  <a:gd name="T11" fmla="*/ 0 h 38"/>
                  <a:gd name="T12" fmla="*/ 14 w 39"/>
                  <a:gd name="T13" fmla="*/ 2 h 38"/>
                  <a:gd name="T14" fmla="*/ 9 w 39"/>
                  <a:gd name="T15" fmla="*/ 4 h 38"/>
                  <a:gd name="T16" fmla="*/ 3 w 39"/>
                  <a:gd name="T17" fmla="*/ 9 h 38"/>
                  <a:gd name="T18" fmla="*/ 2 w 39"/>
                  <a:gd name="T19" fmla="*/ 15 h 38"/>
                  <a:gd name="T20" fmla="*/ 0 w 39"/>
                  <a:gd name="T21" fmla="*/ 18 h 38"/>
                  <a:gd name="T22" fmla="*/ 2 w 39"/>
                  <a:gd name="T23" fmla="*/ 25 h 38"/>
                  <a:gd name="T24" fmla="*/ 3 w 39"/>
                  <a:gd name="T25" fmla="*/ 31 h 38"/>
                  <a:gd name="T26" fmla="*/ 9 w 39"/>
                  <a:gd name="T27" fmla="*/ 34 h 38"/>
                  <a:gd name="T28" fmla="*/ 14 w 39"/>
                  <a:gd name="T29" fmla="*/ 38 h 38"/>
                  <a:gd name="T30" fmla="*/ 20 w 39"/>
                  <a:gd name="T31" fmla="*/ 38 h 38"/>
                  <a:gd name="T32" fmla="*/ 27 w 39"/>
                  <a:gd name="T33" fmla="*/ 38 h 38"/>
                  <a:gd name="T34" fmla="*/ 32 w 39"/>
                  <a:gd name="T35" fmla="*/ 34 h 38"/>
                  <a:gd name="T36" fmla="*/ 36 w 39"/>
                  <a:gd name="T37" fmla="*/ 31 h 38"/>
                  <a:gd name="T38" fmla="*/ 39 w 39"/>
                  <a:gd name="T39" fmla="*/ 25 h 38"/>
                  <a:gd name="T40" fmla="*/ 39 w 39"/>
                  <a:gd name="T41" fmla="*/ 1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38"/>
                  <a:gd name="T65" fmla="*/ 39 w 3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38">
                    <a:moveTo>
                      <a:pt x="39" y="18"/>
                    </a:moveTo>
                    <a:lnTo>
                      <a:pt x="39" y="15"/>
                    </a:lnTo>
                    <a:lnTo>
                      <a:pt x="36" y="9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3" y="31"/>
                    </a:lnTo>
                    <a:lnTo>
                      <a:pt x="9" y="34"/>
                    </a:lnTo>
                    <a:lnTo>
                      <a:pt x="14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32" y="34"/>
                    </a:lnTo>
                    <a:lnTo>
                      <a:pt x="36" y="31"/>
                    </a:lnTo>
                    <a:lnTo>
                      <a:pt x="39" y="25"/>
                    </a:lnTo>
                    <a:lnTo>
                      <a:pt x="39" y="18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2" name="Freeform 350"/>
              <p:cNvSpPr>
                <a:spLocks/>
              </p:cNvSpPr>
              <p:nvPr/>
            </p:nvSpPr>
            <p:spPr bwMode="auto">
              <a:xfrm>
                <a:off x="1648" y="2082"/>
                <a:ext cx="33" cy="32"/>
              </a:xfrm>
              <a:custGeom>
                <a:avLst/>
                <a:gdLst>
                  <a:gd name="T0" fmla="*/ 33 w 33"/>
                  <a:gd name="T1" fmla="*/ 14 h 32"/>
                  <a:gd name="T2" fmla="*/ 33 w 33"/>
                  <a:gd name="T3" fmla="*/ 12 h 32"/>
                  <a:gd name="T4" fmla="*/ 31 w 33"/>
                  <a:gd name="T5" fmla="*/ 7 h 32"/>
                  <a:gd name="T6" fmla="*/ 27 w 33"/>
                  <a:gd name="T7" fmla="*/ 3 h 32"/>
                  <a:gd name="T8" fmla="*/ 22 w 33"/>
                  <a:gd name="T9" fmla="*/ 2 h 32"/>
                  <a:gd name="T10" fmla="*/ 17 w 33"/>
                  <a:gd name="T11" fmla="*/ 0 h 32"/>
                  <a:gd name="T12" fmla="*/ 11 w 33"/>
                  <a:gd name="T13" fmla="*/ 2 h 32"/>
                  <a:gd name="T14" fmla="*/ 8 w 33"/>
                  <a:gd name="T15" fmla="*/ 3 h 32"/>
                  <a:gd name="T16" fmla="*/ 4 w 33"/>
                  <a:gd name="T17" fmla="*/ 7 h 32"/>
                  <a:gd name="T18" fmla="*/ 0 w 33"/>
                  <a:gd name="T19" fmla="*/ 12 h 32"/>
                  <a:gd name="T20" fmla="*/ 0 w 33"/>
                  <a:gd name="T21" fmla="*/ 14 h 32"/>
                  <a:gd name="T22" fmla="*/ 0 w 33"/>
                  <a:gd name="T23" fmla="*/ 20 h 32"/>
                  <a:gd name="T24" fmla="*/ 4 w 33"/>
                  <a:gd name="T25" fmla="*/ 25 h 32"/>
                  <a:gd name="T26" fmla="*/ 8 w 33"/>
                  <a:gd name="T27" fmla="*/ 29 h 32"/>
                  <a:gd name="T28" fmla="*/ 11 w 33"/>
                  <a:gd name="T29" fmla="*/ 30 h 32"/>
                  <a:gd name="T30" fmla="*/ 17 w 33"/>
                  <a:gd name="T31" fmla="*/ 32 h 32"/>
                  <a:gd name="T32" fmla="*/ 22 w 33"/>
                  <a:gd name="T33" fmla="*/ 30 h 32"/>
                  <a:gd name="T34" fmla="*/ 27 w 33"/>
                  <a:gd name="T35" fmla="*/ 29 h 32"/>
                  <a:gd name="T36" fmla="*/ 31 w 33"/>
                  <a:gd name="T37" fmla="*/ 25 h 32"/>
                  <a:gd name="T38" fmla="*/ 33 w 33"/>
                  <a:gd name="T39" fmla="*/ 20 h 32"/>
                  <a:gd name="T40" fmla="*/ 33 w 33"/>
                  <a:gd name="T41" fmla="*/ 14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32"/>
                  <a:gd name="T65" fmla="*/ 33 w 3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32">
                    <a:moveTo>
                      <a:pt x="33" y="14"/>
                    </a:moveTo>
                    <a:lnTo>
                      <a:pt x="33" y="12"/>
                    </a:lnTo>
                    <a:lnTo>
                      <a:pt x="31" y="7"/>
                    </a:lnTo>
                    <a:lnTo>
                      <a:pt x="27" y="3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4" y="25"/>
                    </a:lnTo>
                    <a:lnTo>
                      <a:pt x="8" y="29"/>
                    </a:lnTo>
                    <a:lnTo>
                      <a:pt x="11" y="30"/>
                    </a:lnTo>
                    <a:lnTo>
                      <a:pt x="17" y="32"/>
                    </a:lnTo>
                    <a:lnTo>
                      <a:pt x="22" y="30"/>
                    </a:lnTo>
                    <a:lnTo>
                      <a:pt x="27" y="29"/>
                    </a:lnTo>
                    <a:lnTo>
                      <a:pt x="31" y="25"/>
                    </a:lnTo>
                    <a:lnTo>
                      <a:pt x="33" y="20"/>
                    </a:lnTo>
                    <a:lnTo>
                      <a:pt x="33" y="1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3" name="Freeform 351"/>
              <p:cNvSpPr>
                <a:spLocks/>
              </p:cNvSpPr>
              <p:nvPr/>
            </p:nvSpPr>
            <p:spPr bwMode="auto">
              <a:xfrm>
                <a:off x="1652" y="2085"/>
                <a:ext cx="25" cy="26"/>
              </a:xfrm>
              <a:custGeom>
                <a:avLst/>
                <a:gdLst>
                  <a:gd name="T0" fmla="*/ 25 w 25"/>
                  <a:gd name="T1" fmla="*/ 11 h 26"/>
                  <a:gd name="T2" fmla="*/ 25 w 25"/>
                  <a:gd name="T3" fmla="*/ 9 h 26"/>
                  <a:gd name="T4" fmla="*/ 23 w 25"/>
                  <a:gd name="T5" fmla="*/ 6 h 26"/>
                  <a:gd name="T6" fmla="*/ 20 w 25"/>
                  <a:gd name="T7" fmla="*/ 2 h 26"/>
                  <a:gd name="T8" fmla="*/ 16 w 25"/>
                  <a:gd name="T9" fmla="*/ 0 h 26"/>
                  <a:gd name="T10" fmla="*/ 13 w 25"/>
                  <a:gd name="T11" fmla="*/ 0 h 26"/>
                  <a:gd name="T12" fmla="*/ 9 w 25"/>
                  <a:gd name="T13" fmla="*/ 0 h 26"/>
                  <a:gd name="T14" fmla="*/ 5 w 25"/>
                  <a:gd name="T15" fmla="*/ 2 h 26"/>
                  <a:gd name="T16" fmla="*/ 2 w 25"/>
                  <a:gd name="T17" fmla="*/ 6 h 26"/>
                  <a:gd name="T18" fmla="*/ 0 w 25"/>
                  <a:gd name="T19" fmla="*/ 9 h 26"/>
                  <a:gd name="T20" fmla="*/ 0 w 25"/>
                  <a:gd name="T21" fmla="*/ 11 h 26"/>
                  <a:gd name="T22" fmla="*/ 0 w 25"/>
                  <a:gd name="T23" fmla="*/ 17 h 26"/>
                  <a:gd name="T24" fmla="*/ 2 w 25"/>
                  <a:gd name="T25" fmla="*/ 20 h 26"/>
                  <a:gd name="T26" fmla="*/ 5 w 25"/>
                  <a:gd name="T27" fmla="*/ 22 h 26"/>
                  <a:gd name="T28" fmla="*/ 9 w 25"/>
                  <a:gd name="T29" fmla="*/ 24 h 26"/>
                  <a:gd name="T30" fmla="*/ 13 w 25"/>
                  <a:gd name="T31" fmla="*/ 26 h 26"/>
                  <a:gd name="T32" fmla="*/ 16 w 25"/>
                  <a:gd name="T33" fmla="*/ 24 h 26"/>
                  <a:gd name="T34" fmla="*/ 20 w 25"/>
                  <a:gd name="T35" fmla="*/ 22 h 26"/>
                  <a:gd name="T36" fmla="*/ 23 w 25"/>
                  <a:gd name="T37" fmla="*/ 20 h 26"/>
                  <a:gd name="T38" fmla="*/ 25 w 25"/>
                  <a:gd name="T39" fmla="*/ 17 h 26"/>
                  <a:gd name="T40" fmla="*/ 25 w 25"/>
                  <a:gd name="T41" fmla="*/ 11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6"/>
                  <a:gd name="T65" fmla="*/ 25 w 25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6">
                    <a:moveTo>
                      <a:pt x="25" y="11"/>
                    </a:moveTo>
                    <a:lnTo>
                      <a:pt x="25" y="9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3" y="26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5" y="1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4" name="Freeform 352"/>
              <p:cNvSpPr>
                <a:spLocks/>
              </p:cNvSpPr>
              <p:nvPr/>
            </p:nvSpPr>
            <p:spPr bwMode="auto">
              <a:xfrm>
                <a:off x="1656" y="2089"/>
                <a:ext cx="19" cy="18"/>
              </a:xfrm>
              <a:custGeom>
                <a:avLst/>
                <a:gdLst>
                  <a:gd name="T0" fmla="*/ 19 w 19"/>
                  <a:gd name="T1" fmla="*/ 7 h 18"/>
                  <a:gd name="T2" fmla="*/ 18 w 19"/>
                  <a:gd name="T3" fmla="*/ 5 h 18"/>
                  <a:gd name="T4" fmla="*/ 18 w 19"/>
                  <a:gd name="T5" fmla="*/ 4 h 18"/>
                  <a:gd name="T6" fmla="*/ 14 w 19"/>
                  <a:gd name="T7" fmla="*/ 2 h 18"/>
                  <a:gd name="T8" fmla="*/ 12 w 19"/>
                  <a:gd name="T9" fmla="*/ 0 h 18"/>
                  <a:gd name="T10" fmla="*/ 9 w 19"/>
                  <a:gd name="T11" fmla="*/ 0 h 18"/>
                  <a:gd name="T12" fmla="*/ 5 w 19"/>
                  <a:gd name="T13" fmla="*/ 0 h 18"/>
                  <a:gd name="T14" fmla="*/ 3 w 19"/>
                  <a:gd name="T15" fmla="*/ 2 h 18"/>
                  <a:gd name="T16" fmla="*/ 1 w 19"/>
                  <a:gd name="T17" fmla="*/ 4 h 18"/>
                  <a:gd name="T18" fmla="*/ 0 w 19"/>
                  <a:gd name="T19" fmla="*/ 5 h 18"/>
                  <a:gd name="T20" fmla="*/ 0 w 19"/>
                  <a:gd name="T21" fmla="*/ 7 h 18"/>
                  <a:gd name="T22" fmla="*/ 0 w 19"/>
                  <a:gd name="T23" fmla="*/ 11 h 18"/>
                  <a:gd name="T24" fmla="*/ 1 w 19"/>
                  <a:gd name="T25" fmla="*/ 14 h 18"/>
                  <a:gd name="T26" fmla="*/ 3 w 19"/>
                  <a:gd name="T27" fmla="*/ 16 h 18"/>
                  <a:gd name="T28" fmla="*/ 5 w 19"/>
                  <a:gd name="T29" fmla="*/ 18 h 18"/>
                  <a:gd name="T30" fmla="*/ 9 w 19"/>
                  <a:gd name="T31" fmla="*/ 18 h 18"/>
                  <a:gd name="T32" fmla="*/ 12 w 19"/>
                  <a:gd name="T33" fmla="*/ 18 h 18"/>
                  <a:gd name="T34" fmla="*/ 14 w 19"/>
                  <a:gd name="T35" fmla="*/ 16 h 18"/>
                  <a:gd name="T36" fmla="*/ 18 w 19"/>
                  <a:gd name="T37" fmla="*/ 14 h 18"/>
                  <a:gd name="T38" fmla="*/ 18 w 19"/>
                  <a:gd name="T39" fmla="*/ 11 h 18"/>
                  <a:gd name="T40" fmla="*/ 19 w 19"/>
                  <a:gd name="T41" fmla="*/ 7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18"/>
                  <a:gd name="T65" fmla="*/ 19 w 19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18">
                    <a:moveTo>
                      <a:pt x="19" y="7"/>
                    </a:moveTo>
                    <a:lnTo>
                      <a:pt x="18" y="5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9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5" name="Freeform 353"/>
              <p:cNvSpPr>
                <a:spLocks/>
              </p:cNvSpPr>
              <p:nvPr/>
            </p:nvSpPr>
            <p:spPr bwMode="auto">
              <a:xfrm>
                <a:off x="1657" y="2093"/>
                <a:ext cx="15" cy="10"/>
              </a:xfrm>
              <a:custGeom>
                <a:avLst/>
                <a:gdLst>
                  <a:gd name="T0" fmla="*/ 15 w 15"/>
                  <a:gd name="T1" fmla="*/ 3 h 10"/>
                  <a:gd name="T2" fmla="*/ 15 w 15"/>
                  <a:gd name="T3" fmla="*/ 1 h 10"/>
                  <a:gd name="T4" fmla="*/ 13 w 15"/>
                  <a:gd name="T5" fmla="*/ 1 h 10"/>
                  <a:gd name="T6" fmla="*/ 11 w 15"/>
                  <a:gd name="T7" fmla="*/ 0 h 10"/>
                  <a:gd name="T8" fmla="*/ 9 w 15"/>
                  <a:gd name="T9" fmla="*/ 0 h 10"/>
                  <a:gd name="T10" fmla="*/ 8 w 15"/>
                  <a:gd name="T11" fmla="*/ 0 h 10"/>
                  <a:gd name="T12" fmla="*/ 6 w 15"/>
                  <a:gd name="T13" fmla="*/ 0 h 10"/>
                  <a:gd name="T14" fmla="*/ 4 w 15"/>
                  <a:gd name="T15" fmla="*/ 0 h 10"/>
                  <a:gd name="T16" fmla="*/ 2 w 15"/>
                  <a:gd name="T17" fmla="*/ 1 h 10"/>
                  <a:gd name="T18" fmla="*/ 2 w 15"/>
                  <a:gd name="T19" fmla="*/ 1 h 10"/>
                  <a:gd name="T20" fmla="*/ 0 w 15"/>
                  <a:gd name="T21" fmla="*/ 3 h 10"/>
                  <a:gd name="T22" fmla="*/ 2 w 15"/>
                  <a:gd name="T23" fmla="*/ 7 h 10"/>
                  <a:gd name="T24" fmla="*/ 2 w 15"/>
                  <a:gd name="T25" fmla="*/ 9 h 10"/>
                  <a:gd name="T26" fmla="*/ 4 w 15"/>
                  <a:gd name="T27" fmla="*/ 9 h 10"/>
                  <a:gd name="T28" fmla="*/ 6 w 15"/>
                  <a:gd name="T29" fmla="*/ 10 h 10"/>
                  <a:gd name="T30" fmla="*/ 8 w 15"/>
                  <a:gd name="T31" fmla="*/ 10 h 10"/>
                  <a:gd name="T32" fmla="*/ 9 w 15"/>
                  <a:gd name="T33" fmla="*/ 10 h 10"/>
                  <a:gd name="T34" fmla="*/ 11 w 15"/>
                  <a:gd name="T35" fmla="*/ 9 h 10"/>
                  <a:gd name="T36" fmla="*/ 13 w 15"/>
                  <a:gd name="T37" fmla="*/ 9 h 10"/>
                  <a:gd name="T38" fmla="*/ 15 w 15"/>
                  <a:gd name="T39" fmla="*/ 7 h 10"/>
                  <a:gd name="T40" fmla="*/ 15 w 15"/>
                  <a:gd name="T41" fmla="*/ 3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10"/>
                  <a:gd name="T65" fmla="*/ 15 w 15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10">
                    <a:moveTo>
                      <a:pt x="15" y="3"/>
                    </a:move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6" name="Freeform 354"/>
              <p:cNvSpPr>
                <a:spLocks/>
              </p:cNvSpPr>
              <p:nvPr/>
            </p:nvSpPr>
            <p:spPr bwMode="auto">
              <a:xfrm>
                <a:off x="1661" y="2094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7 w 7"/>
                  <a:gd name="T3" fmla="*/ 0 h 6"/>
                  <a:gd name="T4" fmla="*/ 5 w 7"/>
                  <a:gd name="T5" fmla="*/ 0 h 6"/>
                  <a:gd name="T6" fmla="*/ 4 w 7"/>
                  <a:gd name="T7" fmla="*/ 0 h 6"/>
                  <a:gd name="T8" fmla="*/ 2 w 7"/>
                  <a:gd name="T9" fmla="*/ 0 h 6"/>
                  <a:gd name="T10" fmla="*/ 0 w 7"/>
                  <a:gd name="T11" fmla="*/ 2 h 6"/>
                  <a:gd name="T12" fmla="*/ 0 w 7"/>
                  <a:gd name="T13" fmla="*/ 4 h 6"/>
                  <a:gd name="T14" fmla="*/ 2 w 7"/>
                  <a:gd name="T15" fmla="*/ 4 h 6"/>
                  <a:gd name="T16" fmla="*/ 2 w 7"/>
                  <a:gd name="T17" fmla="*/ 6 h 6"/>
                  <a:gd name="T18" fmla="*/ 4 w 7"/>
                  <a:gd name="T19" fmla="*/ 6 h 6"/>
                  <a:gd name="T20" fmla="*/ 5 w 7"/>
                  <a:gd name="T21" fmla="*/ 6 h 6"/>
                  <a:gd name="T22" fmla="*/ 7 w 7"/>
                  <a:gd name="T23" fmla="*/ 4 h 6"/>
                  <a:gd name="T24" fmla="*/ 7 w 7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7" name="Line 355"/>
              <p:cNvSpPr>
                <a:spLocks noChangeShapeType="1"/>
              </p:cNvSpPr>
              <p:nvPr/>
            </p:nvSpPr>
            <p:spPr bwMode="auto">
              <a:xfrm>
                <a:off x="1634" y="2146"/>
                <a:ext cx="6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8" name="Line 356"/>
              <p:cNvSpPr>
                <a:spLocks noChangeShapeType="1"/>
              </p:cNvSpPr>
              <p:nvPr/>
            </p:nvSpPr>
            <p:spPr bwMode="auto">
              <a:xfrm flipV="1">
                <a:off x="1665" y="2130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9" name="Line 357"/>
              <p:cNvSpPr>
                <a:spLocks noChangeShapeType="1"/>
              </p:cNvSpPr>
              <p:nvPr/>
            </p:nvSpPr>
            <p:spPr bwMode="auto">
              <a:xfrm flipV="1">
                <a:off x="1665" y="2049"/>
                <a:ext cx="1" cy="1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" name="Line 358"/>
              <p:cNvSpPr>
                <a:spLocks noChangeShapeType="1"/>
              </p:cNvSpPr>
              <p:nvPr/>
            </p:nvSpPr>
            <p:spPr bwMode="auto">
              <a:xfrm>
                <a:off x="1634" y="2049"/>
                <a:ext cx="6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" name="Freeform 359"/>
              <p:cNvSpPr>
                <a:spLocks/>
              </p:cNvSpPr>
              <p:nvPr/>
            </p:nvSpPr>
            <p:spPr bwMode="auto">
              <a:xfrm>
                <a:off x="1913" y="2055"/>
                <a:ext cx="64" cy="65"/>
              </a:xfrm>
              <a:custGeom>
                <a:avLst/>
                <a:gdLst>
                  <a:gd name="T0" fmla="*/ 64 w 64"/>
                  <a:gd name="T1" fmla="*/ 34 h 65"/>
                  <a:gd name="T2" fmla="*/ 63 w 64"/>
                  <a:gd name="T3" fmla="*/ 23 h 65"/>
                  <a:gd name="T4" fmla="*/ 57 w 64"/>
                  <a:gd name="T5" fmla="*/ 14 h 65"/>
                  <a:gd name="T6" fmla="*/ 50 w 64"/>
                  <a:gd name="T7" fmla="*/ 7 h 65"/>
                  <a:gd name="T8" fmla="*/ 41 w 64"/>
                  <a:gd name="T9" fmla="*/ 2 h 65"/>
                  <a:gd name="T10" fmla="*/ 32 w 64"/>
                  <a:gd name="T11" fmla="*/ 0 h 65"/>
                  <a:gd name="T12" fmla="*/ 23 w 64"/>
                  <a:gd name="T13" fmla="*/ 2 h 65"/>
                  <a:gd name="T14" fmla="*/ 14 w 64"/>
                  <a:gd name="T15" fmla="*/ 7 h 65"/>
                  <a:gd name="T16" fmla="*/ 5 w 64"/>
                  <a:gd name="T17" fmla="*/ 14 h 65"/>
                  <a:gd name="T18" fmla="*/ 2 w 64"/>
                  <a:gd name="T19" fmla="*/ 23 h 65"/>
                  <a:gd name="T20" fmla="*/ 0 w 64"/>
                  <a:gd name="T21" fmla="*/ 34 h 65"/>
                  <a:gd name="T22" fmla="*/ 2 w 64"/>
                  <a:gd name="T23" fmla="*/ 43 h 65"/>
                  <a:gd name="T24" fmla="*/ 5 w 64"/>
                  <a:gd name="T25" fmla="*/ 52 h 65"/>
                  <a:gd name="T26" fmla="*/ 14 w 64"/>
                  <a:gd name="T27" fmla="*/ 59 h 65"/>
                  <a:gd name="T28" fmla="*/ 23 w 64"/>
                  <a:gd name="T29" fmla="*/ 63 h 65"/>
                  <a:gd name="T30" fmla="*/ 32 w 64"/>
                  <a:gd name="T31" fmla="*/ 65 h 65"/>
                  <a:gd name="T32" fmla="*/ 41 w 64"/>
                  <a:gd name="T33" fmla="*/ 63 h 65"/>
                  <a:gd name="T34" fmla="*/ 50 w 64"/>
                  <a:gd name="T35" fmla="*/ 59 h 65"/>
                  <a:gd name="T36" fmla="*/ 57 w 64"/>
                  <a:gd name="T37" fmla="*/ 52 h 65"/>
                  <a:gd name="T38" fmla="*/ 63 w 64"/>
                  <a:gd name="T39" fmla="*/ 43 h 65"/>
                  <a:gd name="T40" fmla="*/ 64 w 64"/>
                  <a:gd name="T41" fmla="*/ 34 h 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65"/>
                  <a:gd name="T65" fmla="*/ 64 w 64"/>
                  <a:gd name="T66" fmla="*/ 65 h 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65">
                    <a:moveTo>
                      <a:pt x="64" y="34"/>
                    </a:moveTo>
                    <a:lnTo>
                      <a:pt x="63" y="23"/>
                    </a:lnTo>
                    <a:lnTo>
                      <a:pt x="57" y="14"/>
                    </a:lnTo>
                    <a:lnTo>
                      <a:pt x="50" y="7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23" y="2"/>
                    </a:lnTo>
                    <a:lnTo>
                      <a:pt x="14" y="7"/>
                    </a:lnTo>
                    <a:lnTo>
                      <a:pt x="5" y="14"/>
                    </a:lnTo>
                    <a:lnTo>
                      <a:pt x="2" y="23"/>
                    </a:lnTo>
                    <a:lnTo>
                      <a:pt x="0" y="34"/>
                    </a:lnTo>
                    <a:lnTo>
                      <a:pt x="2" y="43"/>
                    </a:lnTo>
                    <a:lnTo>
                      <a:pt x="5" y="52"/>
                    </a:lnTo>
                    <a:lnTo>
                      <a:pt x="14" y="59"/>
                    </a:lnTo>
                    <a:lnTo>
                      <a:pt x="23" y="63"/>
                    </a:lnTo>
                    <a:lnTo>
                      <a:pt x="32" y="65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2"/>
                    </a:lnTo>
                    <a:lnTo>
                      <a:pt x="63" y="43"/>
                    </a:lnTo>
                    <a:lnTo>
                      <a:pt x="64" y="3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" name="Freeform 360"/>
              <p:cNvSpPr>
                <a:spLocks/>
              </p:cNvSpPr>
              <p:nvPr/>
            </p:nvSpPr>
            <p:spPr bwMode="auto">
              <a:xfrm>
                <a:off x="1916" y="2058"/>
                <a:ext cx="58" cy="58"/>
              </a:xfrm>
              <a:custGeom>
                <a:avLst/>
                <a:gdLst>
                  <a:gd name="T0" fmla="*/ 58 w 58"/>
                  <a:gd name="T1" fmla="*/ 31 h 58"/>
                  <a:gd name="T2" fmla="*/ 56 w 58"/>
                  <a:gd name="T3" fmla="*/ 22 h 58"/>
                  <a:gd name="T4" fmla="*/ 52 w 58"/>
                  <a:gd name="T5" fmla="*/ 13 h 58"/>
                  <a:gd name="T6" fmla="*/ 45 w 58"/>
                  <a:gd name="T7" fmla="*/ 6 h 58"/>
                  <a:gd name="T8" fmla="*/ 38 w 58"/>
                  <a:gd name="T9" fmla="*/ 2 h 58"/>
                  <a:gd name="T10" fmla="*/ 29 w 58"/>
                  <a:gd name="T11" fmla="*/ 0 h 58"/>
                  <a:gd name="T12" fmla="*/ 20 w 58"/>
                  <a:gd name="T13" fmla="*/ 2 h 58"/>
                  <a:gd name="T14" fmla="*/ 13 w 58"/>
                  <a:gd name="T15" fmla="*/ 6 h 58"/>
                  <a:gd name="T16" fmla="*/ 6 w 58"/>
                  <a:gd name="T17" fmla="*/ 13 h 58"/>
                  <a:gd name="T18" fmla="*/ 2 w 58"/>
                  <a:gd name="T19" fmla="*/ 22 h 58"/>
                  <a:gd name="T20" fmla="*/ 0 w 58"/>
                  <a:gd name="T21" fmla="*/ 31 h 58"/>
                  <a:gd name="T22" fmla="*/ 2 w 58"/>
                  <a:gd name="T23" fmla="*/ 38 h 58"/>
                  <a:gd name="T24" fmla="*/ 6 w 58"/>
                  <a:gd name="T25" fmla="*/ 47 h 58"/>
                  <a:gd name="T26" fmla="*/ 13 w 58"/>
                  <a:gd name="T27" fmla="*/ 53 h 58"/>
                  <a:gd name="T28" fmla="*/ 20 w 58"/>
                  <a:gd name="T29" fmla="*/ 58 h 58"/>
                  <a:gd name="T30" fmla="*/ 29 w 58"/>
                  <a:gd name="T31" fmla="*/ 58 h 58"/>
                  <a:gd name="T32" fmla="*/ 38 w 58"/>
                  <a:gd name="T33" fmla="*/ 58 h 58"/>
                  <a:gd name="T34" fmla="*/ 45 w 58"/>
                  <a:gd name="T35" fmla="*/ 53 h 58"/>
                  <a:gd name="T36" fmla="*/ 52 w 58"/>
                  <a:gd name="T37" fmla="*/ 47 h 58"/>
                  <a:gd name="T38" fmla="*/ 56 w 58"/>
                  <a:gd name="T39" fmla="*/ 38 h 58"/>
                  <a:gd name="T40" fmla="*/ 58 w 58"/>
                  <a:gd name="T41" fmla="*/ 31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58"/>
                  <a:gd name="T65" fmla="*/ 58 w 58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58">
                    <a:moveTo>
                      <a:pt x="58" y="31"/>
                    </a:moveTo>
                    <a:lnTo>
                      <a:pt x="56" y="22"/>
                    </a:lnTo>
                    <a:lnTo>
                      <a:pt x="52" y="13"/>
                    </a:lnTo>
                    <a:lnTo>
                      <a:pt x="45" y="6"/>
                    </a:lnTo>
                    <a:lnTo>
                      <a:pt x="38" y="2"/>
                    </a:lnTo>
                    <a:lnTo>
                      <a:pt x="29" y="0"/>
                    </a:lnTo>
                    <a:lnTo>
                      <a:pt x="20" y="2"/>
                    </a:lnTo>
                    <a:lnTo>
                      <a:pt x="13" y="6"/>
                    </a:lnTo>
                    <a:lnTo>
                      <a:pt x="6" y="13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6" y="47"/>
                    </a:lnTo>
                    <a:lnTo>
                      <a:pt x="13" y="53"/>
                    </a:lnTo>
                    <a:lnTo>
                      <a:pt x="20" y="58"/>
                    </a:lnTo>
                    <a:lnTo>
                      <a:pt x="29" y="58"/>
                    </a:lnTo>
                    <a:lnTo>
                      <a:pt x="38" y="58"/>
                    </a:lnTo>
                    <a:lnTo>
                      <a:pt x="45" y="53"/>
                    </a:lnTo>
                    <a:lnTo>
                      <a:pt x="52" y="47"/>
                    </a:lnTo>
                    <a:lnTo>
                      <a:pt x="56" y="38"/>
                    </a:lnTo>
                    <a:lnTo>
                      <a:pt x="58" y="3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" name="Freeform 361"/>
              <p:cNvSpPr>
                <a:spLocks/>
              </p:cNvSpPr>
              <p:nvPr/>
            </p:nvSpPr>
            <p:spPr bwMode="auto">
              <a:xfrm>
                <a:off x="1920" y="2062"/>
                <a:ext cx="50" cy="52"/>
              </a:xfrm>
              <a:custGeom>
                <a:avLst/>
                <a:gdLst>
                  <a:gd name="T0" fmla="*/ 50 w 50"/>
                  <a:gd name="T1" fmla="*/ 27 h 52"/>
                  <a:gd name="T2" fmla="*/ 48 w 50"/>
                  <a:gd name="T3" fmla="*/ 18 h 52"/>
                  <a:gd name="T4" fmla="*/ 45 w 50"/>
                  <a:gd name="T5" fmla="*/ 11 h 52"/>
                  <a:gd name="T6" fmla="*/ 39 w 50"/>
                  <a:gd name="T7" fmla="*/ 5 h 52"/>
                  <a:gd name="T8" fmla="*/ 32 w 50"/>
                  <a:gd name="T9" fmla="*/ 2 h 52"/>
                  <a:gd name="T10" fmla="*/ 25 w 50"/>
                  <a:gd name="T11" fmla="*/ 0 h 52"/>
                  <a:gd name="T12" fmla="*/ 18 w 50"/>
                  <a:gd name="T13" fmla="*/ 2 h 52"/>
                  <a:gd name="T14" fmla="*/ 11 w 50"/>
                  <a:gd name="T15" fmla="*/ 5 h 52"/>
                  <a:gd name="T16" fmla="*/ 4 w 50"/>
                  <a:gd name="T17" fmla="*/ 11 h 52"/>
                  <a:gd name="T18" fmla="*/ 0 w 50"/>
                  <a:gd name="T19" fmla="*/ 18 h 52"/>
                  <a:gd name="T20" fmla="*/ 0 w 50"/>
                  <a:gd name="T21" fmla="*/ 27 h 52"/>
                  <a:gd name="T22" fmla="*/ 0 w 50"/>
                  <a:gd name="T23" fmla="*/ 32 h 52"/>
                  <a:gd name="T24" fmla="*/ 4 w 50"/>
                  <a:gd name="T25" fmla="*/ 41 h 52"/>
                  <a:gd name="T26" fmla="*/ 11 w 50"/>
                  <a:gd name="T27" fmla="*/ 47 h 52"/>
                  <a:gd name="T28" fmla="*/ 18 w 50"/>
                  <a:gd name="T29" fmla="*/ 50 h 52"/>
                  <a:gd name="T30" fmla="*/ 25 w 50"/>
                  <a:gd name="T31" fmla="*/ 52 h 52"/>
                  <a:gd name="T32" fmla="*/ 32 w 50"/>
                  <a:gd name="T33" fmla="*/ 50 h 52"/>
                  <a:gd name="T34" fmla="*/ 39 w 50"/>
                  <a:gd name="T35" fmla="*/ 47 h 52"/>
                  <a:gd name="T36" fmla="*/ 45 w 50"/>
                  <a:gd name="T37" fmla="*/ 41 h 52"/>
                  <a:gd name="T38" fmla="*/ 48 w 50"/>
                  <a:gd name="T39" fmla="*/ 32 h 52"/>
                  <a:gd name="T40" fmla="*/ 50 w 50"/>
                  <a:gd name="T41" fmla="*/ 27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52"/>
                  <a:gd name="T65" fmla="*/ 50 w 50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52">
                    <a:moveTo>
                      <a:pt x="50" y="27"/>
                    </a:moveTo>
                    <a:lnTo>
                      <a:pt x="48" y="18"/>
                    </a:lnTo>
                    <a:lnTo>
                      <a:pt x="45" y="11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5" y="0"/>
                    </a:lnTo>
                    <a:lnTo>
                      <a:pt x="18" y="2"/>
                    </a:lnTo>
                    <a:lnTo>
                      <a:pt x="11" y="5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11" y="47"/>
                    </a:lnTo>
                    <a:lnTo>
                      <a:pt x="18" y="50"/>
                    </a:lnTo>
                    <a:lnTo>
                      <a:pt x="25" y="52"/>
                    </a:lnTo>
                    <a:lnTo>
                      <a:pt x="32" y="50"/>
                    </a:lnTo>
                    <a:lnTo>
                      <a:pt x="39" y="47"/>
                    </a:lnTo>
                    <a:lnTo>
                      <a:pt x="45" y="41"/>
                    </a:lnTo>
                    <a:lnTo>
                      <a:pt x="48" y="32"/>
                    </a:lnTo>
                    <a:lnTo>
                      <a:pt x="50" y="2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" name="Freeform 362"/>
              <p:cNvSpPr>
                <a:spLocks/>
              </p:cNvSpPr>
              <p:nvPr/>
            </p:nvSpPr>
            <p:spPr bwMode="auto">
              <a:xfrm>
                <a:off x="1922" y="2066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5 w 45"/>
                  <a:gd name="T3" fmla="*/ 16 h 45"/>
                  <a:gd name="T4" fmla="*/ 41 w 45"/>
                  <a:gd name="T5" fmla="*/ 9 h 45"/>
                  <a:gd name="T6" fmla="*/ 36 w 45"/>
                  <a:gd name="T7" fmla="*/ 3 h 45"/>
                  <a:gd name="T8" fmla="*/ 28 w 45"/>
                  <a:gd name="T9" fmla="*/ 1 h 45"/>
                  <a:gd name="T10" fmla="*/ 23 w 45"/>
                  <a:gd name="T11" fmla="*/ 0 h 45"/>
                  <a:gd name="T12" fmla="*/ 16 w 45"/>
                  <a:gd name="T13" fmla="*/ 1 h 45"/>
                  <a:gd name="T14" fmla="*/ 11 w 45"/>
                  <a:gd name="T15" fmla="*/ 3 h 45"/>
                  <a:gd name="T16" fmla="*/ 5 w 45"/>
                  <a:gd name="T17" fmla="*/ 9 h 45"/>
                  <a:gd name="T18" fmla="*/ 2 w 45"/>
                  <a:gd name="T19" fmla="*/ 16 h 45"/>
                  <a:gd name="T20" fmla="*/ 0 w 45"/>
                  <a:gd name="T21" fmla="*/ 23 h 45"/>
                  <a:gd name="T22" fmla="*/ 2 w 45"/>
                  <a:gd name="T23" fmla="*/ 28 h 45"/>
                  <a:gd name="T24" fmla="*/ 5 w 45"/>
                  <a:gd name="T25" fmla="*/ 34 h 45"/>
                  <a:gd name="T26" fmla="*/ 11 w 45"/>
                  <a:gd name="T27" fmla="*/ 39 h 45"/>
                  <a:gd name="T28" fmla="*/ 16 w 45"/>
                  <a:gd name="T29" fmla="*/ 43 h 45"/>
                  <a:gd name="T30" fmla="*/ 23 w 45"/>
                  <a:gd name="T31" fmla="*/ 45 h 45"/>
                  <a:gd name="T32" fmla="*/ 28 w 45"/>
                  <a:gd name="T33" fmla="*/ 43 h 45"/>
                  <a:gd name="T34" fmla="*/ 36 w 45"/>
                  <a:gd name="T35" fmla="*/ 39 h 45"/>
                  <a:gd name="T36" fmla="*/ 41 w 45"/>
                  <a:gd name="T37" fmla="*/ 34 h 45"/>
                  <a:gd name="T38" fmla="*/ 45 w 45"/>
                  <a:gd name="T39" fmla="*/ 28 h 45"/>
                  <a:gd name="T40" fmla="*/ 45 w 45"/>
                  <a:gd name="T41" fmla="*/ 23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45"/>
                  <a:gd name="T65" fmla="*/ 45 w 45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45">
                    <a:moveTo>
                      <a:pt x="45" y="23"/>
                    </a:moveTo>
                    <a:lnTo>
                      <a:pt x="45" y="16"/>
                    </a:lnTo>
                    <a:lnTo>
                      <a:pt x="41" y="9"/>
                    </a:lnTo>
                    <a:lnTo>
                      <a:pt x="36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11" y="3"/>
                    </a:lnTo>
                    <a:lnTo>
                      <a:pt x="5" y="9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2" y="28"/>
                    </a:lnTo>
                    <a:lnTo>
                      <a:pt x="5" y="34"/>
                    </a:lnTo>
                    <a:lnTo>
                      <a:pt x="11" y="39"/>
                    </a:lnTo>
                    <a:lnTo>
                      <a:pt x="16" y="43"/>
                    </a:lnTo>
                    <a:lnTo>
                      <a:pt x="23" y="45"/>
                    </a:lnTo>
                    <a:lnTo>
                      <a:pt x="28" y="43"/>
                    </a:lnTo>
                    <a:lnTo>
                      <a:pt x="36" y="39"/>
                    </a:lnTo>
                    <a:lnTo>
                      <a:pt x="41" y="34"/>
                    </a:lnTo>
                    <a:lnTo>
                      <a:pt x="45" y="28"/>
                    </a:lnTo>
                    <a:lnTo>
                      <a:pt x="45" y="2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" name="Freeform 363"/>
              <p:cNvSpPr>
                <a:spLocks/>
              </p:cNvSpPr>
              <p:nvPr/>
            </p:nvSpPr>
            <p:spPr bwMode="auto">
              <a:xfrm>
                <a:off x="1925" y="2069"/>
                <a:ext cx="38" cy="38"/>
              </a:xfrm>
              <a:custGeom>
                <a:avLst/>
                <a:gdLst>
                  <a:gd name="T0" fmla="*/ 38 w 38"/>
                  <a:gd name="T1" fmla="*/ 20 h 38"/>
                  <a:gd name="T2" fmla="*/ 38 w 38"/>
                  <a:gd name="T3" fmla="*/ 13 h 38"/>
                  <a:gd name="T4" fmla="*/ 34 w 38"/>
                  <a:gd name="T5" fmla="*/ 7 h 38"/>
                  <a:gd name="T6" fmla="*/ 31 w 38"/>
                  <a:gd name="T7" fmla="*/ 4 h 38"/>
                  <a:gd name="T8" fmla="*/ 25 w 38"/>
                  <a:gd name="T9" fmla="*/ 0 h 38"/>
                  <a:gd name="T10" fmla="*/ 20 w 38"/>
                  <a:gd name="T11" fmla="*/ 0 h 38"/>
                  <a:gd name="T12" fmla="*/ 15 w 38"/>
                  <a:gd name="T13" fmla="*/ 0 h 38"/>
                  <a:gd name="T14" fmla="*/ 9 w 38"/>
                  <a:gd name="T15" fmla="*/ 4 h 38"/>
                  <a:gd name="T16" fmla="*/ 4 w 38"/>
                  <a:gd name="T17" fmla="*/ 7 h 38"/>
                  <a:gd name="T18" fmla="*/ 2 w 38"/>
                  <a:gd name="T19" fmla="*/ 13 h 38"/>
                  <a:gd name="T20" fmla="*/ 0 w 38"/>
                  <a:gd name="T21" fmla="*/ 20 h 38"/>
                  <a:gd name="T22" fmla="*/ 2 w 38"/>
                  <a:gd name="T23" fmla="*/ 25 h 38"/>
                  <a:gd name="T24" fmla="*/ 4 w 38"/>
                  <a:gd name="T25" fmla="*/ 29 h 38"/>
                  <a:gd name="T26" fmla="*/ 9 w 38"/>
                  <a:gd name="T27" fmla="*/ 34 h 38"/>
                  <a:gd name="T28" fmla="*/ 15 w 38"/>
                  <a:gd name="T29" fmla="*/ 36 h 38"/>
                  <a:gd name="T30" fmla="*/ 20 w 38"/>
                  <a:gd name="T31" fmla="*/ 38 h 38"/>
                  <a:gd name="T32" fmla="*/ 25 w 38"/>
                  <a:gd name="T33" fmla="*/ 36 h 38"/>
                  <a:gd name="T34" fmla="*/ 31 w 38"/>
                  <a:gd name="T35" fmla="*/ 34 h 38"/>
                  <a:gd name="T36" fmla="*/ 34 w 38"/>
                  <a:gd name="T37" fmla="*/ 29 h 38"/>
                  <a:gd name="T38" fmla="*/ 38 w 38"/>
                  <a:gd name="T39" fmla="*/ 25 h 38"/>
                  <a:gd name="T40" fmla="*/ 38 w 38"/>
                  <a:gd name="T41" fmla="*/ 20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38"/>
                  <a:gd name="T65" fmla="*/ 38 w 38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38">
                    <a:moveTo>
                      <a:pt x="38" y="20"/>
                    </a:moveTo>
                    <a:lnTo>
                      <a:pt x="38" y="13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9" y="34"/>
                    </a:lnTo>
                    <a:lnTo>
                      <a:pt x="15" y="36"/>
                    </a:lnTo>
                    <a:lnTo>
                      <a:pt x="20" y="38"/>
                    </a:lnTo>
                    <a:lnTo>
                      <a:pt x="25" y="36"/>
                    </a:lnTo>
                    <a:lnTo>
                      <a:pt x="31" y="34"/>
                    </a:lnTo>
                    <a:lnTo>
                      <a:pt x="34" y="29"/>
                    </a:lnTo>
                    <a:lnTo>
                      <a:pt x="38" y="25"/>
                    </a:lnTo>
                    <a:lnTo>
                      <a:pt x="38" y="2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" name="Freeform 364"/>
              <p:cNvSpPr>
                <a:spLocks/>
              </p:cNvSpPr>
              <p:nvPr/>
            </p:nvSpPr>
            <p:spPr bwMode="auto">
              <a:xfrm>
                <a:off x="1929" y="2073"/>
                <a:ext cx="32" cy="30"/>
              </a:xfrm>
              <a:custGeom>
                <a:avLst/>
                <a:gdLst>
                  <a:gd name="T0" fmla="*/ 32 w 32"/>
                  <a:gd name="T1" fmla="*/ 16 h 30"/>
                  <a:gd name="T2" fmla="*/ 30 w 32"/>
                  <a:gd name="T3" fmla="*/ 11 h 30"/>
                  <a:gd name="T4" fmla="*/ 29 w 32"/>
                  <a:gd name="T5" fmla="*/ 5 h 30"/>
                  <a:gd name="T6" fmla="*/ 25 w 32"/>
                  <a:gd name="T7" fmla="*/ 2 h 30"/>
                  <a:gd name="T8" fmla="*/ 20 w 32"/>
                  <a:gd name="T9" fmla="*/ 0 h 30"/>
                  <a:gd name="T10" fmla="*/ 16 w 32"/>
                  <a:gd name="T11" fmla="*/ 0 h 30"/>
                  <a:gd name="T12" fmla="*/ 13 w 32"/>
                  <a:gd name="T13" fmla="*/ 0 h 30"/>
                  <a:gd name="T14" fmla="*/ 7 w 32"/>
                  <a:gd name="T15" fmla="*/ 2 h 30"/>
                  <a:gd name="T16" fmla="*/ 4 w 32"/>
                  <a:gd name="T17" fmla="*/ 5 h 30"/>
                  <a:gd name="T18" fmla="*/ 2 w 32"/>
                  <a:gd name="T19" fmla="*/ 11 h 30"/>
                  <a:gd name="T20" fmla="*/ 0 w 32"/>
                  <a:gd name="T21" fmla="*/ 16 h 30"/>
                  <a:gd name="T22" fmla="*/ 2 w 32"/>
                  <a:gd name="T23" fmla="*/ 21 h 30"/>
                  <a:gd name="T24" fmla="*/ 4 w 32"/>
                  <a:gd name="T25" fmla="*/ 23 h 30"/>
                  <a:gd name="T26" fmla="*/ 7 w 32"/>
                  <a:gd name="T27" fmla="*/ 27 h 30"/>
                  <a:gd name="T28" fmla="*/ 13 w 32"/>
                  <a:gd name="T29" fmla="*/ 30 h 30"/>
                  <a:gd name="T30" fmla="*/ 16 w 32"/>
                  <a:gd name="T31" fmla="*/ 30 h 30"/>
                  <a:gd name="T32" fmla="*/ 20 w 32"/>
                  <a:gd name="T33" fmla="*/ 30 h 30"/>
                  <a:gd name="T34" fmla="*/ 25 w 32"/>
                  <a:gd name="T35" fmla="*/ 27 h 30"/>
                  <a:gd name="T36" fmla="*/ 29 w 32"/>
                  <a:gd name="T37" fmla="*/ 23 h 30"/>
                  <a:gd name="T38" fmla="*/ 30 w 32"/>
                  <a:gd name="T39" fmla="*/ 21 h 30"/>
                  <a:gd name="T40" fmla="*/ 32 w 32"/>
                  <a:gd name="T41" fmla="*/ 16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30"/>
                  <a:gd name="T65" fmla="*/ 32 w 32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30">
                    <a:moveTo>
                      <a:pt x="32" y="16"/>
                    </a:moveTo>
                    <a:lnTo>
                      <a:pt x="30" y="11"/>
                    </a:lnTo>
                    <a:lnTo>
                      <a:pt x="29" y="5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7" y="27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5" y="27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2" y="1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" name="Freeform 365"/>
              <p:cNvSpPr>
                <a:spLocks/>
              </p:cNvSpPr>
              <p:nvPr/>
            </p:nvSpPr>
            <p:spPr bwMode="auto">
              <a:xfrm>
                <a:off x="1933" y="2075"/>
                <a:ext cx="25" cy="25"/>
              </a:xfrm>
              <a:custGeom>
                <a:avLst/>
                <a:gdLst>
                  <a:gd name="T0" fmla="*/ 25 w 25"/>
                  <a:gd name="T1" fmla="*/ 14 h 25"/>
                  <a:gd name="T2" fmla="*/ 23 w 25"/>
                  <a:gd name="T3" fmla="*/ 10 h 25"/>
                  <a:gd name="T4" fmla="*/ 21 w 25"/>
                  <a:gd name="T5" fmla="*/ 7 h 25"/>
                  <a:gd name="T6" fmla="*/ 19 w 25"/>
                  <a:gd name="T7" fmla="*/ 3 h 25"/>
                  <a:gd name="T8" fmla="*/ 16 w 25"/>
                  <a:gd name="T9" fmla="*/ 1 h 25"/>
                  <a:gd name="T10" fmla="*/ 12 w 25"/>
                  <a:gd name="T11" fmla="*/ 0 h 25"/>
                  <a:gd name="T12" fmla="*/ 9 w 25"/>
                  <a:gd name="T13" fmla="*/ 1 h 25"/>
                  <a:gd name="T14" fmla="*/ 5 w 25"/>
                  <a:gd name="T15" fmla="*/ 3 h 25"/>
                  <a:gd name="T16" fmla="*/ 1 w 25"/>
                  <a:gd name="T17" fmla="*/ 7 h 25"/>
                  <a:gd name="T18" fmla="*/ 0 w 25"/>
                  <a:gd name="T19" fmla="*/ 10 h 25"/>
                  <a:gd name="T20" fmla="*/ 0 w 25"/>
                  <a:gd name="T21" fmla="*/ 14 h 25"/>
                  <a:gd name="T22" fmla="*/ 0 w 25"/>
                  <a:gd name="T23" fmla="*/ 18 h 25"/>
                  <a:gd name="T24" fmla="*/ 1 w 25"/>
                  <a:gd name="T25" fmla="*/ 19 h 25"/>
                  <a:gd name="T26" fmla="*/ 5 w 25"/>
                  <a:gd name="T27" fmla="*/ 23 h 25"/>
                  <a:gd name="T28" fmla="*/ 9 w 25"/>
                  <a:gd name="T29" fmla="*/ 25 h 25"/>
                  <a:gd name="T30" fmla="*/ 12 w 25"/>
                  <a:gd name="T31" fmla="*/ 25 h 25"/>
                  <a:gd name="T32" fmla="*/ 16 w 25"/>
                  <a:gd name="T33" fmla="*/ 25 h 25"/>
                  <a:gd name="T34" fmla="*/ 19 w 25"/>
                  <a:gd name="T35" fmla="*/ 23 h 25"/>
                  <a:gd name="T36" fmla="*/ 21 w 25"/>
                  <a:gd name="T37" fmla="*/ 19 h 25"/>
                  <a:gd name="T38" fmla="*/ 23 w 25"/>
                  <a:gd name="T39" fmla="*/ 18 h 25"/>
                  <a:gd name="T40" fmla="*/ 25 w 25"/>
                  <a:gd name="T41" fmla="*/ 14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5"/>
                  <a:gd name="T65" fmla="*/ 25 w 25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5">
                    <a:moveTo>
                      <a:pt x="25" y="14"/>
                    </a:moveTo>
                    <a:lnTo>
                      <a:pt x="23" y="10"/>
                    </a:lnTo>
                    <a:lnTo>
                      <a:pt x="21" y="7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5" y="23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21" y="19"/>
                    </a:lnTo>
                    <a:lnTo>
                      <a:pt x="23" y="18"/>
                    </a:lnTo>
                    <a:lnTo>
                      <a:pt x="25" y="1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" name="Freeform 366"/>
              <p:cNvSpPr>
                <a:spLocks/>
              </p:cNvSpPr>
              <p:nvPr/>
            </p:nvSpPr>
            <p:spPr bwMode="auto">
              <a:xfrm>
                <a:off x="1936" y="2078"/>
                <a:ext cx="18" cy="18"/>
              </a:xfrm>
              <a:custGeom>
                <a:avLst/>
                <a:gdLst>
                  <a:gd name="T0" fmla="*/ 18 w 18"/>
                  <a:gd name="T1" fmla="*/ 11 h 18"/>
                  <a:gd name="T2" fmla="*/ 18 w 18"/>
                  <a:gd name="T3" fmla="*/ 7 h 18"/>
                  <a:gd name="T4" fmla="*/ 16 w 18"/>
                  <a:gd name="T5" fmla="*/ 6 h 18"/>
                  <a:gd name="T6" fmla="*/ 14 w 18"/>
                  <a:gd name="T7" fmla="*/ 2 h 18"/>
                  <a:gd name="T8" fmla="*/ 11 w 18"/>
                  <a:gd name="T9" fmla="*/ 2 h 18"/>
                  <a:gd name="T10" fmla="*/ 9 w 18"/>
                  <a:gd name="T11" fmla="*/ 0 h 18"/>
                  <a:gd name="T12" fmla="*/ 7 w 18"/>
                  <a:gd name="T13" fmla="*/ 2 h 18"/>
                  <a:gd name="T14" fmla="*/ 4 w 18"/>
                  <a:gd name="T15" fmla="*/ 2 h 18"/>
                  <a:gd name="T16" fmla="*/ 2 w 18"/>
                  <a:gd name="T17" fmla="*/ 6 h 18"/>
                  <a:gd name="T18" fmla="*/ 0 w 18"/>
                  <a:gd name="T19" fmla="*/ 7 h 18"/>
                  <a:gd name="T20" fmla="*/ 0 w 18"/>
                  <a:gd name="T21" fmla="*/ 11 h 18"/>
                  <a:gd name="T22" fmla="*/ 0 w 18"/>
                  <a:gd name="T23" fmla="*/ 15 h 18"/>
                  <a:gd name="T24" fmla="*/ 2 w 18"/>
                  <a:gd name="T25" fmla="*/ 16 h 18"/>
                  <a:gd name="T26" fmla="*/ 4 w 18"/>
                  <a:gd name="T27" fmla="*/ 16 h 18"/>
                  <a:gd name="T28" fmla="*/ 7 w 18"/>
                  <a:gd name="T29" fmla="*/ 18 h 18"/>
                  <a:gd name="T30" fmla="*/ 9 w 18"/>
                  <a:gd name="T31" fmla="*/ 18 h 18"/>
                  <a:gd name="T32" fmla="*/ 11 w 18"/>
                  <a:gd name="T33" fmla="*/ 18 h 18"/>
                  <a:gd name="T34" fmla="*/ 14 w 18"/>
                  <a:gd name="T35" fmla="*/ 16 h 18"/>
                  <a:gd name="T36" fmla="*/ 16 w 18"/>
                  <a:gd name="T37" fmla="*/ 16 h 18"/>
                  <a:gd name="T38" fmla="*/ 18 w 18"/>
                  <a:gd name="T39" fmla="*/ 15 h 18"/>
                  <a:gd name="T40" fmla="*/ 18 w 18"/>
                  <a:gd name="T41" fmla="*/ 1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18"/>
                  <a:gd name="T65" fmla="*/ 18 w 18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18">
                    <a:moveTo>
                      <a:pt x="18" y="11"/>
                    </a:moveTo>
                    <a:lnTo>
                      <a:pt x="18" y="7"/>
                    </a:lnTo>
                    <a:lnTo>
                      <a:pt x="16" y="6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5"/>
                    </a:lnTo>
                    <a:lnTo>
                      <a:pt x="18" y="1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" name="Freeform 367"/>
              <p:cNvSpPr>
                <a:spLocks/>
              </p:cNvSpPr>
              <p:nvPr/>
            </p:nvSpPr>
            <p:spPr bwMode="auto">
              <a:xfrm>
                <a:off x="1940" y="2082"/>
                <a:ext cx="10" cy="12"/>
              </a:xfrm>
              <a:custGeom>
                <a:avLst/>
                <a:gdLst>
                  <a:gd name="T0" fmla="*/ 10 w 10"/>
                  <a:gd name="T1" fmla="*/ 7 h 12"/>
                  <a:gd name="T2" fmla="*/ 10 w 10"/>
                  <a:gd name="T3" fmla="*/ 5 h 12"/>
                  <a:gd name="T4" fmla="*/ 9 w 10"/>
                  <a:gd name="T5" fmla="*/ 3 h 12"/>
                  <a:gd name="T6" fmla="*/ 9 w 10"/>
                  <a:gd name="T7" fmla="*/ 2 h 12"/>
                  <a:gd name="T8" fmla="*/ 7 w 10"/>
                  <a:gd name="T9" fmla="*/ 0 h 12"/>
                  <a:gd name="T10" fmla="*/ 5 w 10"/>
                  <a:gd name="T11" fmla="*/ 0 h 12"/>
                  <a:gd name="T12" fmla="*/ 3 w 10"/>
                  <a:gd name="T13" fmla="*/ 0 h 12"/>
                  <a:gd name="T14" fmla="*/ 2 w 10"/>
                  <a:gd name="T15" fmla="*/ 2 h 12"/>
                  <a:gd name="T16" fmla="*/ 0 w 10"/>
                  <a:gd name="T17" fmla="*/ 3 h 12"/>
                  <a:gd name="T18" fmla="*/ 0 w 10"/>
                  <a:gd name="T19" fmla="*/ 5 h 12"/>
                  <a:gd name="T20" fmla="*/ 0 w 10"/>
                  <a:gd name="T21" fmla="*/ 7 h 12"/>
                  <a:gd name="T22" fmla="*/ 0 w 10"/>
                  <a:gd name="T23" fmla="*/ 9 h 12"/>
                  <a:gd name="T24" fmla="*/ 0 w 10"/>
                  <a:gd name="T25" fmla="*/ 11 h 12"/>
                  <a:gd name="T26" fmla="*/ 2 w 10"/>
                  <a:gd name="T27" fmla="*/ 12 h 12"/>
                  <a:gd name="T28" fmla="*/ 3 w 10"/>
                  <a:gd name="T29" fmla="*/ 12 h 12"/>
                  <a:gd name="T30" fmla="*/ 5 w 10"/>
                  <a:gd name="T31" fmla="*/ 12 h 12"/>
                  <a:gd name="T32" fmla="*/ 7 w 10"/>
                  <a:gd name="T33" fmla="*/ 12 h 12"/>
                  <a:gd name="T34" fmla="*/ 9 w 10"/>
                  <a:gd name="T35" fmla="*/ 12 h 12"/>
                  <a:gd name="T36" fmla="*/ 9 w 10"/>
                  <a:gd name="T37" fmla="*/ 11 h 12"/>
                  <a:gd name="T38" fmla="*/ 10 w 10"/>
                  <a:gd name="T39" fmla="*/ 9 h 12"/>
                  <a:gd name="T40" fmla="*/ 10 w 10"/>
                  <a:gd name="T41" fmla="*/ 7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12"/>
                  <a:gd name="T65" fmla="*/ 10 w 10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12">
                    <a:moveTo>
                      <a:pt x="10" y="7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" name="Freeform 368"/>
              <p:cNvSpPr>
                <a:spLocks/>
              </p:cNvSpPr>
              <p:nvPr/>
            </p:nvSpPr>
            <p:spPr bwMode="auto">
              <a:xfrm>
                <a:off x="1947" y="208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" name="Freeform 369"/>
              <p:cNvSpPr>
                <a:spLocks/>
              </p:cNvSpPr>
              <p:nvPr/>
            </p:nvSpPr>
            <p:spPr bwMode="auto">
              <a:xfrm>
                <a:off x="1943" y="2085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0 h 8"/>
                  <a:gd name="T6" fmla="*/ 0 w 4"/>
                  <a:gd name="T7" fmla="*/ 2 h 8"/>
                  <a:gd name="T8" fmla="*/ 0 w 4"/>
                  <a:gd name="T9" fmla="*/ 4 h 8"/>
                  <a:gd name="T10" fmla="*/ 0 w 4"/>
                  <a:gd name="T11" fmla="*/ 6 h 8"/>
                  <a:gd name="T12" fmla="*/ 2 w 4"/>
                  <a:gd name="T13" fmla="*/ 8 h 8"/>
                  <a:gd name="T14" fmla="*/ 4 w 4"/>
                  <a:gd name="T15" fmla="*/ 8 h 8"/>
                  <a:gd name="T16" fmla="*/ 4 w 4"/>
                  <a:gd name="T17" fmla="*/ 6 h 8"/>
                  <a:gd name="T18" fmla="*/ 4 w 4"/>
                  <a:gd name="T19" fmla="*/ 6 h 8"/>
                  <a:gd name="T20" fmla="*/ 4 w 4"/>
                  <a:gd name="T21" fmla="*/ 4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8"/>
                  <a:gd name="T35" fmla="*/ 4 w 4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" name="Line 370"/>
              <p:cNvSpPr>
                <a:spLocks noChangeShapeType="1"/>
              </p:cNvSpPr>
              <p:nvPr/>
            </p:nvSpPr>
            <p:spPr bwMode="auto">
              <a:xfrm>
                <a:off x="1913" y="2132"/>
                <a:ext cx="64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" name="Line 371"/>
              <p:cNvSpPr>
                <a:spLocks noChangeShapeType="1"/>
              </p:cNvSpPr>
              <p:nvPr/>
            </p:nvSpPr>
            <p:spPr bwMode="auto">
              <a:xfrm flipV="1">
                <a:off x="1945" y="2120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" name="Line 372"/>
              <p:cNvSpPr>
                <a:spLocks noChangeShapeType="1"/>
              </p:cNvSpPr>
              <p:nvPr/>
            </p:nvSpPr>
            <p:spPr bwMode="auto">
              <a:xfrm flipV="1">
                <a:off x="1945" y="2046"/>
                <a:ext cx="1" cy="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" name="Line 373"/>
              <p:cNvSpPr>
                <a:spLocks noChangeShapeType="1"/>
              </p:cNvSpPr>
              <p:nvPr/>
            </p:nvSpPr>
            <p:spPr bwMode="auto">
              <a:xfrm>
                <a:off x="1913" y="2046"/>
                <a:ext cx="64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" name="Freeform 374"/>
              <p:cNvSpPr>
                <a:spLocks/>
              </p:cNvSpPr>
              <p:nvPr/>
            </p:nvSpPr>
            <p:spPr bwMode="auto">
              <a:xfrm>
                <a:off x="2150" y="2238"/>
                <a:ext cx="63" cy="63"/>
              </a:xfrm>
              <a:custGeom>
                <a:avLst/>
                <a:gdLst>
                  <a:gd name="T0" fmla="*/ 63 w 63"/>
                  <a:gd name="T1" fmla="*/ 31 h 63"/>
                  <a:gd name="T2" fmla="*/ 61 w 63"/>
                  <a:gd name="T3" fmla="*/ 22 h 63"/>
                  <a:gd name="T4" fmla="*/ 58 w 63"/>
                  <a:gd name="T5" fmla="*/ 13 h 63"/>
                  <a:gd name="T6" fmla="*/ 52 w 63"/>
                  <a:gd name="T7" fmla="*/ 6 h 63"/>
                  <a:gd name="T8" fmla="*/ 43 w 63"/>
                  <a:gd name="T9" fmla="*/ 0 h 63"/>
                  <a:gd name="T10" fmla="*/ 32 w 63"/>
                  <a:gd name="T11" fmla="*/ 0 h 63"/>
                  <a:gd name="T12" fmla="*/ 22 w 63"/>
                  <a:gd name="T13" fmla="*/ 0 h 63"/>
                  <a:gd name="T14" fmla="*/ 13 w 63"/>
                  <a:gd name="T15" fmla="*/ 6 h 63"/>
                  <a:gd name="T16" fmla="*/ 7 w 63"/>
                  <a:gd name="T17" fmla="*/ 13 h 63"/>
                  <a:gd name="T18" fmla="*/ 2 w 63"/>
                  <a:gd name="T19" fmla="*/ 22 h 63"/>
                  <a:gd name="T20" fmla="*/ 0 w 63"/>
                  <a:gd name="T21" fmla="*/ 31 h 63"/>
                  <a:gd name="T22" fmla="*/ 2 w 63"/>
                  <a:gd name="T23" fmla="*/ 42 h 63"/>
                  <a:gd name="T24" fmla="*/ 7 w 63"/>
                  <a:gd name="T25" fmla="*/ 51 h 63"/>
                  <a:gd name="T26" fmla="*/ 13 w 63"/>
                  <a:gd name="T27" fmla="*/ 58 h 63"/>
                  <a:gd name="T28" fmla="*/ 22 w 63"/>
                  <a:gd name="T29" fmla="*/ 63 h 63"/>
                  <a:gd name="T30" fmla="*/ 32 w 63"/>
                  <a:gd name="T31" fmla="*/ 63 h 63"/>
                  <a:gd name="T32" fmla="*/ 43 w 63"/>
                  <a:gd name="T33" fmla="*/ 63 h 63"/>
                  <a:gd name="T34" fmla="*/ 52 w 63"/>
                  <a:gd name="T35" fmla="*/ 58 h 63"/>
                  <a:gd name="T36" fmla="*/ 58 w 63"/>
                  <a:gd name="T37" fmla="*/ 51 h 63"/>
                  <a:gd name="T38" fmla="*/ 61 w 63"/>
                  <a:gd name="T39" fmla="*/ 42 h 63"/>
                  <a:gd name="T40" fmla="*/ 63 w 63"/>
                  <a:gd name="T41" fmla="*/ 31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63"/>
                  <a:gd name="T65" fmla="*/ 63 w 6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63">
                    <a:moveTo>
                      <a:pt x="63" y="31"/>
                    </a:moveTo>
                    <a:lnTo>
                      <a:pt x="61" y="22"/>
                    </a:lnTo>
                    <a:lnTo>
                      <a:pt x="58" y="13"/>
                    </a:lnTo>
                    <a:lnTo>
                      <a:pt x="52" y="6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13" y="6"/>
                    </a:lnTo>
                    <a:lnTo>
                      <a:pt x="7" y="13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7" y="51"/>
                    </a:lnTo>
                    <a:lnTo>
                      <a:pt x="13" y="58"/>
                    </a:lnTo>
                    <a:lnTo>
                      <a:pt x="22" y="63"/>
                    </a:lnTo>
                    <a:lnTo>
                      <a:pt x="32" y="63"/>
                    </a:lnTo>
                    <a:lnTo>
                      <a:pt x="43" y="63"/>
                    </a:lnTo>
                    <a:lnTo>
                      <a:pt x="52" y="58"/>
                    </a:lnTo>
                    <a:lnTo>
                      <a:pt x="58" y="51"/>
                    </a:lnTo>
                    <a:lnTo>
                      <a:pt x="61" y="42"/>
                    </a:lnTo>
                    <a:lnTo>
                      <a:pt x="63" y="3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7" name="Freeform 375"/>
              <p:cNvSpPr>
                <a:spLocks/>
              </p:cNvSpPr>
              <p:nvPr/>
            </p:nvSpPr>
            <p:spPr bwMode="auto">
              <a:xfrm>
                <a:off x="2154" y="2240"/>
                <a:ext cx="57" cy="59"/>
              </a:xfrm>
              <a:custGeom>
                <a:avLst/>
                <a:gdLst>
                  <a:gd name="T0" fmla="*/ 57 w 57"/>
                  <a:gd name="T1" fmla="*/ 29 h 59"/>
                  <a:gd name="T2" fmla="*/ 55 w 57"/>
                  <a:gd name="T3" fmla="*/ 22 h 59"/>
                  <a:gd name="T4" fmla="*/ 52 w 57"/>
                  <a:gd name="T5" fmla="*/ 13 h 59"/>
                  <a:gd name="T6" fmla="*/ 46 w 57"/>
                  <a:gd name="T7" fmla="*/ 7 h 59"/>
                  <a:gd name="T8" fmla="*/ 37 w 57"/>
                  <a:gd name="T9" fmla="*/ 2 h 59"/>
                  <a:gd name="T10" fmla="*/ 28 w 57"/>
                  <a:gd name="T11" fmla="*/ 0 h 59"/>
                  <a:gd name="T12" fmla="*/ 19 w 57"/>
                  <a:gd name="T13" fmla="*/ 2 h 59"/>
                  <a:gd name="T14" fmla="*/ 10 w 57"/>
                  <a:gd name="T15" fmla="*/ 7 h 59"/>
                  <a:gd name="T16" fmla="*/ 5 w 57"/>
                  <a:gd name="T17" fmla="*/ 13 h 59"/>
                  <a:gd name="T18" fmla="*/ 1 w 57"/>
                  <a:gd name="T19" fmla="*/ 22 h 59"/>
                  <a:gd name="T20" fmla="*/ 0 w 57"/>
                  <a:gd name="T21" fmla="*/ 29 h 59"/>
                  <a:gd name="T22" fmla="*/ 1 w 57"/>
                  <a:gd name="T23" fmla="*/ 38 h 59"/>
                  <a:gd name="T24" fmla="*/ 5 w 57"/>
                  <a:gd name="T25" fmla="*/ 47 h 59"/>
                  <a:gd name="T26" fmla="*/ 10 w 57"/>
                  <a:gd name="T27" fmla="*/ 52 h 59"/>
                  <a:gd name="T28" fmla="*/ 19 w 57"/>
                  <a:gd name="T29" fmla="*/ 58 h 59"/>
                  <a:gd name="T30" fmla="*/ 28 w 57"/>
                  <a:gd name="T31" fmla="*/ 59 h 59"/>
                  <a:gd name="T32" fmla="*/ 37 w 57"/>
                  <a:gd name="T33" fmla="*/ 58 h 59"/>
                  <a:gd name="T34" fmla="*/ 46 w 57"/>
                  <a:gd name="T35" fmla="*/ 52 h 59"/>
                  <a:gd name="T36" fmla="*/ 52 w 57"/>
                  <a:gd name="T37" fmla="*/ 47 h 59"/>
                  <a:gd name="T38" fmla="*/ 55 w 57"/>
                  <a:gd name="T39" fmla="*/ 38 h 59"/>
                  <a:gd name="T40" fmla="*/ 57 w 57"/>
                  <a:gd name="T41" fmla="*/ 2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59"/>
                  <a:gd name="T65" fmla="*/ 57 w 57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59">
                    <a:moveTo>
                      <a:pt x="57" y="29"/>
                    </a:moveTo>
                    <a:lnTo>
                      <a:pt x="55" y="22"/>
                    </a:lnTo>
                    <a:lnTo>
                      <a:pt x="52" y="13"/>
                    </a:lnTo>
                    <a:lnTo>
                      <a:pt x="46" y="7"/>
                    </a:lnTo>
                    <a:lnTo>
                      <a:pt x="37" y="2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0" y="7"/>
                    </a:lnTo>
                    <a:lnTo>
                      <a:pt x="5" y="13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1" y="38"/>
                    </a:lnTo>
                    <a:lnTo>
                      <a:pt x="5" y="47"/>
                    </a:lnTo>
                    <a:lnTo>
                      <a:pt x="10" y="52"/>
                    </a:lnTo>
                    <a:lnTo>
                      <a:pt x="19" y="58"/>
                    </a:lnTo>
                    <a:lnTo>
                      <a:pt x="28" y="59"/>
                    </a:lnTo>
                    <a:lnTo>
                      <a:pt x="37" y="58"/>
                    </a:lnTo>
                    <a:lnTo>
                      <a:pt x="46" y="52"/>
                    </a:lnTo>
                    <a:lnTo>
                      <a:pt x="52" y="47"/>
                    </a:lnTo>
                    <a:lnTo>
                      <a:pt x="55" y="38"/>
                    </a:lnTo>
                    <a:lnTo>
                      <a:pt x="57" y="2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8" name="Freeform 376"/>
              <p:cNvSpPr>
                <a:spLocks/>
              </p:cNvSpPr>
              <p:nvPr/>
            </p:nvSpPr>
            <p:spPr bwMode="auto">
              <a:xfrm>
                <a:off x="2157" y="2244"/>
                <a:ext cx="51" cy="52"/>
              </a:xfrm>
              <a:custGeom>
                <a:avLst/>
                <a:gdLst>
                  <a:gd name="T0" fmla="*/ 51 w 51"/>
                  <a:gd name="T1" fmla="*/ 25 h 52"/>
                  <a:gd name="T2" fmla="*/ 49 w 51"/>
                  <a:gd name="T3" fmla="*/ 18 h 52"/>
                  <a:gd name="T4" fmla="*/ 47 w 51"/>
                  <a:gd name="T5" fmla="*/ 10 h 52"/>
                  <a:gd name="T6" fmla="*/ 42 w 51"/>
                  <a:gd name="T7" fmla="*/ 5 h 52"/>
                  <a:gd name="T8" fmla="*/ 33 w 51"/>
                  <a:gd name="T9" fmla="*/ 1 h 52"/>
                  <a:gd name="T10" fmla="*/ 25 w 51"/>
                  <a:gd name="T11" fmla="*/ 0 h 52"/>
                  <a:gd name="T12" fmla="*/ 16 w 51"/>
                  <a:gd name="T13" fmla="*/ 1 h 52"/>
                  <a:gd name="T14" fmla="*/ 9 w 51"/>
                  <a:gd name="T15" fmla="*/ 5 h 52"/>
                  <a:gd name="T16" fmla="*/ 6 w 51"/>
                  <a:gd name="T17" fmla="*/ 10 h 52"/>
                  <a:gd name="T18" fmla="*/ 2 w 51"/>
                  <a:gd name="T19" fmla="*/ 18 h 52"/>
                  <a:gd name="T20" fmla="*/ 0 w 51"/>
                  <a:gd name="T21" fmla="*/ 25 h 52"/>
                  <a:gd name="T22" fmla="*/ 2 w 51"/>
                  <a:gd name="T23" fmla="*/ 34 h 52"/>
                  <a:gd name="T24" fmla="*/ 6 w 51"/>
                  <a:gd name="T25" fmla="*/ 41 h 52"/>
                  <a:gd name="T26" fmla="*/ 9 w 51"/>
                  <a:gd name="T27" fmla="*/ 46 h 52"/>
                  <a:gd name="T28" fmla="*/ 16 w 51"/>
                  <a:gd name="T29" fmla="*/ 50 h 52"/>
                  <a:gd name="T30" fmla="*/ 25 w 51"/>
                  <a:gd name="T31" fmla="*/ 52 h 52"/>
                  <a:gd name="T32" fmla="*/ 33 w 51"/>
                  <a:gd name="T33" fmla="*/ 50 h 52"/>
                  <a:gd name="T34" fmla="*/ 42 w 51"/>
                  <a:gd name="T35" fmla="*/ 46 h 52"/>
                  <a:gd name="T36" fmla="*/ 47 w 51"/>
                  <a:gd name="T37" fmla="*/ 41 h 52"/>
                  <a:gd name="T38" fmla="*/ 49 w 51"/>
                  <a:gd name="T39" fmla="*/ 34 h 52"/>
                  <a:gd name="T40" fmla="*/ 51 w 51"/>
                  <a:gd name="T41" fmla="*/ 25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52"/>
                  <a:gd name="T65" fmla="*/ 51 w 51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52">
                    <a:moveTo>
                      <a:pt x="51" y="25"/>
                    </a:moveTo>
                    <a:lnTo>
                      <a:pt x="49" y="18"/>
                    </a:lnTo>
                    <a:lnTo>
                      <a:pt x="47" y="10"/>
                    </a:lnTo>
                    <a:lnTo>
                      <a:pt x="42" y="5"/>
                    </a:lnTo>
                    <a:lnTo>
                      <a:pt x="33" y="1"/>
                    </a:lnTo>
                    <a:lnTo>
                      <a:pt x="25" y="0"/>
                    </a:lnTo>
                    <a:lnTo>
                      <a:pt x="16" y="1"/>
                    </a:lnTo>
                    <a:lnTo>
                      <a:pt x="9" y="5"/>
                    </a:lnTo>
                    <a:lnTo>
                      <a:pt x="6" y="10"/>
                    </a:lnTo>
                    <a:lnTo>
                      <a:pt x="2" y="18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6" y="41"/>
                    </a:lnTo>
                    <a:lnTo>
                      <a:pt x="9" y="46"/>
                    </a:lnTo>
                    <a:lnTo>
                      <a:pt x="16" y="50"/>
                    </a:lnTo>
                    <a:lnTo>
                      <a:pt x="25" y="52"/>
                    </a:lnTo>
                    <a:lnTo>
                      <a:pt x="33" y="50"/>
                    </a:lnTo>
                    <a:lnTo>
                      <a:pt x="42" y="46"/>
                    </a:lnTo>
                    <a:lnTo>
                      <a:pt x="47" y="41"/>
                    </a:lnTo>
                    <a:lnTo>
                      <a:pt x="49" y="34"/>
                    </a:lnTo>
                    <a:lnTo>
                      <a:pt x="51" y="2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9" name="Freeform 377"/>
              <p:cNvSpPr>
                <a:spLocks/>
              </p:cNvSpPr>
              <p:nvPr/>
            </p:nvSpPr>
            <p:spPr bwMode="auto">
              <a:xfrm>
                <a:off x="2161" y="2247"/>
                <a:ext cx="45" cy="45"/>
              </a:xfrm>
              <a:custGeom>
                <a:avLst/>
                <a:gdLst>
                  <a:gd name="T0" fmla="*/ 45 w 45"/>
                  <a:gd name="T1" fmla="*/ 22 h 45"/>
                  <a:gd name="T2" fmla="*/ 43 w 45"/>
                  <a:gd name="T3" fmla="*/ 16 h 45"/>
                  <a:gd name="T4" fmla="*/ 39 w 45"/>
                  <a:gd name="T5" fmla="*/ 9 h 45"/>
                  <a:gd name="T6" fmla="*/ 36 w 45"/>
                  <a:gd name="T7" fmla="*/ 6 h 45"/>
                  <a:gd name="T8" fmla="*/ 29 w 45"/>
                  <a:gd name="T9" fmla="*/ 2 h 45"/>
                  <a:gd name="T10" fmla="*/ 21 w 45"/>
                  <a:gd name="T11" fmla="*/ 0 h 45"/>
                  <a:gd name="T12" fmla="*/ 14 w 45"/>
                  <a:gd name="T13" fmla="*/ 2 h 45"/>
                  <a:gd name="T14" fmla="*/ 7 w 45"/>
                  <a:gd name="T15" fmla="*/ 6 h 45"/>
                  <a:gd name="T16" fmla="*/ 2 w 45"/>
                  <a:gd name="T17" fmla="*/ 9 h 45"/>
                  <a:gd name="T18" fmla="*/ 2 w 45"/>
                  <a:gd name="T19" fmla="*/ 16 h 45"/>
                  <a:gd name="T20" fmla="*/ 0 w 45"/>
                  <a:gd name="T21" fmla="*/ 22 h 45"/>
                  <a:gd name="T22" fmla="*/ 2 w 45"/>
                  <a:gd name="T23" fmla="*/ 29 h 45"/>
                  <a:gd name="T24" fmla="*/ 2 w 45"/>
                  <a:gd name="T25" fmla="*/ 36 h 45"/>
                  <a:gd name="T26" fmla="*/ 7 w 45"/>
                  <a:gd name="T27" fmla="*/ 40 h 45"/>
                  <a:gd name="T28" fmla="*/ 14 w 45"/>
                  <a:gd name="T29" fmla="*/ 43 h 45"/>
                  <a:gd name="T30" fmla="*/ 21 w 45"/>
                  <a:gd name="T31" fmla="*/ 45 h 45"/>
                  <a:gd name="T32" fmla="*/ 29 w 45"/>
                  <a:gd name="T33" fmla="*/ 43 h 45"/>
                  <a:gd name="T34" fmla="*/ 36 w 45"/>
                  <a:gd name="T35" fmla="*/ 40 h 45"/>
                  <a:gd name="T36" fmla="*/ 39 w 45"/>
                  <a:gd name="T37" fmla="*/ 36 h 45"/>
                  <a:gd name="T38" fmla="*/ 43 w 45"/>
                  <a:gd name="T39" fmla="*/ 29 h 45"/>
                  <a:gd name="T40" fmla="*/ 45 w 45"/>
                  <a:gd name="T41" fmla="*/ 22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45"/>
                  <a:gd name="T65" fmla="*/ 45 w 45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45">
                    <a:moveTo>
                      <a:pt x="45" y="22"/>
                    </a:moveTo>
                    <a:lnTo>
                      <a:pt x="43" y="16"/>
                    </a:lnTo>
                    <a:lnTo>
                      <a:pt x="39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9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2" y="29"/>
                    </a:lnTo>
                    <a:lnTo>
                      <a:pt x="2" y="36"/>
                    </a:lnTo>
                    <a:lnTo>
                      <a:pt x="7" y="40"/>
                    </a:lnTo>
                    <a:lnTo>
                      <a:pt x="14" y="43"/>
                    </a:lnTo>
                    <a:lnTo>
                      <a:pt x="21" y="45"/>
                    </a:lnTo>
                    <a:lnTo>
                      <a:pt x="29" y="43"/>
                    </a:lnTo>
                    <a:lnTo>
                      <a:pt x="36" y="40"/>
                    </a:lnTo>
                    <a:lnTo>
                      <a:pt x="39" y="36"/>
                    </a:lnTo>
                    <a:lnTo>
                      <a:pt x="43" y="29"/>
                    </a:lnTo>
                    <a:lnTo>
                      <a:pt x="45" y="2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0" name="Freeform 378"/>
              <p:cNvSpPr>
                <a:spLocks/>
              </p:cNvSpPr>
              <p:nvPr/>
            </p:nvSpPr>
            <p:spPr bwMode="auto">
              <a:xfrm>
                <a:off x="2163" y="2251"/>
                <a:ext cx="39" cy="38"/>
              </a:xfrm>
              <a:custGeom>
                <a:avLst/>
                <a:gdLst>
                  <a:gd name="T0" fmla="*/ 39 w 39"/>
                  <a:gd name="T1" fmla="*/ 18 h 38"/>
                  <a:gd name="T2" fmla="*/ 37 w 39"/>
                  <a:gd name="T3" fmla="*/ 14 h 38"/>
                  <a:gd name="T4" fmla="*/ 36 w 39"/>
                  <a:gd name="T5" fmla="*/ 9 h 38"/>
                  <a:gd name="T6" fmla="*/ 30 w 39"/>
                  <a:gd name="T7" fmla="*/ 3 h 38"/>
                  <a:gd name="T8" fmla="*/ 25 w 39"/>
                  <a:gd name="T9" fmla="*/ 2 h 38"/>
                  <a:gd name="T10" fmla="*/ 19 w 39"/>
                  <a:gd name="T11" fmla="*/ 0 h 38"/>
                  <a:gd name="T12" fmla="*/ 14 w 39"/>
                  <a:gd name="T13" fmla="*/ 2 h 38"/>
                  <a:gd name="T14" fmla="*/ 7 w 39"/>
                  <a:gd name="T15" fmla="*/ 3 h 38"/>
                  <a:gd name="T16" fmla="*/ 3 w 39"/>
                  <a:gd name="T17" fmla="*/ 9 h 38"/>
                  <a:gd name="T18" fmla="*/ 0 w 39"/>
                  <a:gd name="T19" fmla="*/ 14 h 38"/>
                  <a:gd name="T20" fmla="*/ 0 w 39"/>
                  <a:gd name="T21" fmla="*/ 18 h 38"/>
                  <a:gd name="T22" fmla="*/ 0 w 39"/>
                  <a:gd name="T23" fmla="*/ 23 h 38"/>
                  <a:gd name="T24" fmla="*/ 3 w 39"/>
                  <a:gd name="T25" fmla="*/ 30 h 38"/>
                  <a:gd name="T26" fmla="*/ 7 w 39"/>
                  <a:gd name="T27" fmla="*/ 34 h 38"/>
                  <a:gd name="T28" fmla="*/ 14 w 39"/>
                  <a:gd name="T29" fmla="*/ 38 h 38"/>
                  <a:gd name="T30" fmla="*/ 19 w 39"/>
                  <a:gd name="T31" fmla="*/ 38 h 38"/>
                  <a:gd name="T32" fmla="*/ 25 w 39"/>
                  <a:gd name="T33" fmla="*/ 38 h 38"/>
                  <a:gd name="T34" fmla="*/ 30 w 39"/>
                  <a:gd name="T35" fmla="*/ 34 h 38"/>
                  <a:gd name="T36" fmla="*/ 36 w 39"/>
                  <a:gd name="T37" fmla="*/ 30 h 38"/>
                  <a:gd name="T38" fmla="*/ 37 w 39"/>
                  <a:gd name="T39" fmla="*/ 23 h 38"/>
                  <a:gd name="T40" fmla="*/ 39 w 39"/>
                  <a:gd name="T41" fmla="*/ 1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38"/>
                  <a:gd name="T65" fmla="*/ 39 w 39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38">
                    <a:moveTo>
                      <a:pt x="39" y="18"/>
                    </a:moveTo>
                    <a:lnTo>
                      <a:pt x="37" y="14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3" y="30"/>
                    </a:lnTo>
                    <a:lnTo>
                      <a:pt x="7" y="34"/>
                    </a:lnTo>
                    <a:lnTo>
                      <a:pt x="14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0" y="34"/>
                    </a:lnTo>
                    <a:lnTo>
                      <a:pt x="36" y="30"/>
                    </a:lnTo>
                    <a:lnTo>
                      <a:pt x="37" y="23"/>
                    </a:lnTo>
                    <a:lnTo>
                      <a:pt x="39" y="18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1" name="Freeform 379"/>
              <p:cNvSpPr>
                <a:spLocks/>
              </p:cNvSpPr>
              <p:nvPr/>
            </p:nvSpPr>
            <p:spPr bwMode="auto">
              <a:xfrm>
                <a:off x="2166" y="2254"/>
                <a:ext cx="33" cy="31"/>
              </a:xfrm>
              <a:custGeom>
                <a:avLst/>
                <a:gdLst>
                  <a:gd name="T0" fmla="*/ 33 w 33"/>
                  <a:gd name="T1" fmla="*/ 15 h 31"/>
                  <a:gd name="T2" fmla="*/ 33 w 33"/>
                  <a:gd name="T3" fmla="*/ 11 h 31"/>
                  <a:gd name="T4" fmla="*/ 29 w 33"/>
                  <a:gd name="T5" fmla="*/ 8 h 31"/>
                  <a:gd name="T6" fmla="*/ 25 w 33"/>
                  <a:gd name="T7" fmla="*/ 4 h 31"/>
                  <a:gd name="T8" fmla="*/ 22 w 33"/>
                  <a:gd name="T9" fmla="*/ 0 h 31"/>
                  <a:gd name="T10" fmla="*/ 16 w 33"/>
                  <a:gd name="T11" fmla="*/ 0 h 31"/>
                  <a:gd name="T12" fmla="*/ 11 w 33"/>
                  <a:gd name="T13" fmla="*/ 0 h 31"/>
                  <a:gd name="T14" fmla="*/ 7 w 33"/>
                  <a:gd name="T15" fmla="*/ 4 h 31"/>
                  <a:gd name="T16" fmla="*/ 2 w 33"/>
                  <a:gd name="T17" fmla="*/ 8 h 31"/>
                  <a:gd name="T18" fmla="*/ 0 w 33"/>
                  <a:gd name="T19" fmla="*/ 11 h 31"/>
                  <a:gd name="T20" fmla="*/ 0 w 33"/>
                  <a:gd name="T21" fmla="*/ 15 h 31"/>
                  <a:gd name="T22" fmla="*/ 0 w 33"/>
                  <a:gd name="T23" fmla="*/ 20 h 31"/>
                  <a:gd name="T24" fmla="*/ 2 w 33"/>
                  <a:gd name="T25" fmla="*/ 24 h 31"/>
                  <a:gd name="T26" fmla="*/ 7 w 33"/>
                  <a:gd name="T27" fmla="*/ 27 h 31"/>
                  <a:gd name="T28" fmla="*/ 11 w 33"/>
                  <a:gd name="T29" fmla="*/ 31 h 31"/>
                  <a:gd name="T30" fmla="*/ 16 w 33"/>
                  <a:gd name="T31" fmla="*/ 31 h 31"/>
                  <a:gd name="T32" fmla="*/ 22 w 33"/>
                  <a:gd name="T33" fmla="*/ 31 h 31"/>
                  <a:gd name="T34" fmla="*/ 25 w 33"/>
                  <a:gd name="T35" fmla="*/ 27 h 31"/>
                  <a:gd name="T36" fmla="*/ 29 w 33"/>
                  <a:gd name="T37" fmla="*/ 24 h 31"/>
                  <a:gd name="T38" fmla="*/ 33 w 33"/>
                  <a:gd name="T39" fmla="*/ 20 h 31"/>
                  <a:gd name="T40" fmla="*/ 33 w 33"/>
                  <a:gd name="T41" fmla="*/ 15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31"/>
                  <a:gd name="T65" fmla="*/ 33 w 33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31">
                    <a:moveTo>
                      <a:pt x="33" y="15"/>
                    </a:moveTo>
                    <a:lnTo>
                      <a:pt x="33" y="11"/>
                    </a:lnTo>
                    <a:lnTo>
                      <a:pt x="29" y="8"/>
                    </a:lnTo>
                    <a:lnTo>
                      <a:pt x="25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7" y="27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22" y="31"/>
                    </a:lnTo>
                    <a:lnTo>
                      <a:pt x="25" y="27"/>
                    </a:lnTo>
                    <a:lnTo>
                      <a:pt x="29" y="24"/>
                    </a:lnTo>
                    <a:lnTo>
                      <a:pt x="33" y="20"/>
                    </a:lnTo>
                    <a:lnTo>
                      <a:pt x="33" y="1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2" name="Freeform 380"/>
              <p:cNvSpPr>
                <a:spLocks/>
              </p:cNvSpPr>
              <p:nvPr/>
            </p:nvSpPr>
            <p:spPr bwMode="auto">
              <a:xfrm>
                <a:off x="2170" y="2258"/>
                <a:ext cx="25" cy="23"/>
              </a:xfrm>
              <a:custGeom>
                <a:avLst/>
                <a:gdLst>
                  <a:gd name="T0" fmla="*/ 25 w 25"/>
                  <a:gd name="T1" fmla="*/ 11 h 23"/>
                  <a:gd name="T2" fmla="*/ 25 w 25"/>
                  <a:gd name="T3" fmla="*/ 9 h 23"/>
                  <a:gd name="T4" fmla="*/ 23 w 25"/>
                  <a:gd name="T5" fmla="*/ 5 h 23"/>
                  <a:gd name="T6" fmla="*/ 20 w 25"/>
                  <a:gd name="T7" fmla="*/ 2 h 23"/>
                  <a:gd name="T8" fmla="*/ 16 w 25"/>
                  <a:gd name="T9" fmla="*/ 0 h 23"/>
                  <a:gd name="T10" fmla="*/ 12 w 25"/>
                  <a:gd name="T11" fmla="*/ 0 h 23"/>
                  <a:gd name="T12" fmla="*/ 9 w 25"/>
                  <a:gd name="T13" fmla="*/ 0 h 23"/>
                  <a:gd name="T14" fmla="*/ 5 w 25"/>
                  <a:gd name="T15" fmla="*/ 2 h 23"/>
                  <a:gd name="T16" fmla="*/ 2 w 25"/>
                  <a:gd name="T17" fmla="*/ 5 h 23"/>
                  <a:gd name="T18" fmla="*/ 0 w 25"/>
                  <a:gd name="T19" fmla="*/ 9 h 23"/>
                  <a:gd name="T20" fmla="*/ 0 w 25"/>
                  <a:gd name="T21" fmla="*/ 11 h 23"/>
                  <a:gd name="T22" fmla="*/ 0 w 25"/>
                  <a:gd name="T23" fmla="*/ 14 h 23"/>
                  <a:gd name="T24" fmla="*/ 2 w 25"/>
                  <a:gd name="T25" fmla="*/ 18 h 23"/>
                  <a:gd name="T26" fmla="*/ 5 w 25"/>
                  <a:gd name="T27" fmla="*/ 22 h 23"/>
                  <a:gd name="T28" fmla="*/ 9 w 25"/>
                  <a:gd name="T29" fmla="*/ 23 h 23"/>
                  <a:gd name="T30" fmla="*/ 12 w 25"/>
                  <a:gd name="T31" fmla="*/ 23 h 23"/>
                  <a:gd name="T32" fmla="*/ 16 w 25"/>
                  <a:gd name="T33" fmla="*/ 23 h 23"/>
                  <a:gd name="T34" fmla="*/ 20 w 25"/>
                  <a:gd name="T35" fmla="*/ 22 h 23"/>
                  <a:gd name="T36" fmla="*/ 23 w 25"/>
                  <a:gd name="T37" fmla="*/ 18 h 23"/>
                  <a:gd name="T38" fmla="*/ 25 w 25"/>
                  <a:gd name="T39" fmla="*/ 14 h 23"/>
                  <a:gd name="T40" fmla="*/ 25 w 25"/>
                  <a:gd name="T41" fmla="*/ 11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3"/>
                  <a:gd name="T65" fmla="*/ 25 w 25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3">
                    <a:moveTo>
                      <a:pt x="25" y="11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3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18"/>
                    </a:lnTo>
                    <a:lnTo>
                      <a:pt x="25" y="14"/>
                    </a:lnTo>
                    <a:lnTo>
                      <a:pt x="25" y="1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3" name="Freeform 381"/>
              <p:cNvSpPr>
                <a:spLocks/>
              </p:cNvSpPr>
              <p:nvPr/>
            </p:nvSpPr>
            <p:spPr bwMode="auto">
              <a:xfrm>
                <a:off x="2172" y="2260"/>
                <a:ext cx="19" cy="20"/>
              </a:xfrm>
              <a:custGeom>
                <a:avLst/>
                <a:gdLst>
                  <a:gd name="T0" fmla="*/ 19 w 19"/>
                  <a:gd name="T1" fmla="*/ 9 h 20"/>
                  <a:gd name="T2" fmla="*/ 19 w 19"/>
                  <a:gd name="T3" fmla="*/ 7 h 20"/>
                  <a:gd name="T4" fmla="*/ 18 w 19"/>
                  <a:gd name="T5" fmla="*/ 5 h 20"/>
                  <a:gd name="T6" fmla="*/ 16 w 19"/>
                  <a:gd name="T7" fmla="*/ 3 h 20"/>
                  <a:gd name="T8" fmla="*/ 14 w 19"/>
                  <a:gd name="T9" fmla="*/ 2 h 20"/>
                  <a:gd name="T10" fmla="*/ 10 w 19"/>
                  <a:gd name="T11" fmla="*/ 0 h 20"/>
                  <a:gd name="T12" fmla="*/ 7 w 19"/>
                  <a:gd name="T13" fmla="*/ 2 h 20"/>
                  <a:gd name="T14" fmla="*/ 5 w 19"/>
                  <a:gd name="T15" fmla="*/ 3 h 20"/>
                  <a:gd name="T16" fmla="*/ 1 w 19"/>
                  <a:gd name="T17" fmla="*/ 5 h 20"/>
                  <a:gd name="T18" fmla="*/ 1 w 19"/>
                  <a:gd name="T19" fmla="*/ 7 h 20"/>
                  <a:gd name="T20" fmla="*/ 0 w 19"/>
                  <a:gd name="T21" fmla="*/ 9 h 20"/>
                  <a:gd name="T22" fmla="*/ 1 w 19"/>
                  <a:gd name="T23" fmla="*/ 12 h 20"/>
                  <a:gd name="T24" fmla="*/ 1 w 19"/>
                  <a:gd name="T25" fmla="*/ 14 h 20"/>
                  <a:gd name="T26" fmla="*/ 5 w 19"/>
                  <a:gd name="T27" fmla="*/ 18 h 20"/>
                  <a:gd name="T28" fmla="*/ 7 w 19"/>
                  <a:gd name="T29" fmla="*/ 18 h 20"/>
                  <a:gd name="T30" fmla="*/ 10 w 19"/>
                  <a:gd name="T31" fmla="*/ 20 h 20"/>
                  <a:gd name="T32" fmla="*/ 14 w 19"/>
                  <a:gd name="T33" fmla="*/ 18 h 20"/>
                  <a:gd name="T34" fmla="*/ 16 w 19"/>
                  <a:gd name="T35" fmla="*/ 18 h 20"/>
                  <a:gd name="T36" fmla="*/ 18 w 19"/>
                  <a:gd name="T37" fmla="*/ 14 h 20"/>
                  <a:gd name="T38" fmla="*/ 19 w 19"/>
                  <a:gd name="T39" fmla="*/ 12 h 20"/>
                  <a:gd name="T40" fmla="*/ 19 w 19"/>
                  <a:gd name="T41" fmla="*/ 9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20"/>
                  <a:gd name="T65" fmla="*/ 19 w 19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20">
                    <a:moveTo>
                      <a:pt x="19" y="9"/>
                    </a:moveTo>
                    <a:lnTo>
                      <a:pt x="19" y="7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10" y="20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4"/>
                    </a:lnTo>
                    <a:lnTo>
                      <a:pt x="19" y="12"/>
                    </a:lnTo>
                    <a:lnTo>
                      <a:pt x="19" y="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4" name="Freeform 382"/>
              <p:cNvSpPr>
                <a:spLocks/>
              </p:cNvSpPr>
              <p:nvPr/>
            </p:nvSpPr>
            <p:spPr bwMode="auto">
              <a:xfrm>
                <a:off x="2175" y="2263"/>
                <a:ext cx="15" cy="13"/>
              </a:xfrm>
              <a:custGeom>
                <a:avLst/>
                <a:gdLst>
                  <a:gd name="T0" fmla="*/ 15 w 15"/>
                  <a:gd name="T1" fmla="*/ 6 h 13"/>
                  <a:gd name="T2" fmla="*/ 13 w 15"/>
                  <a:gd name="T3" fmla="*/ 4 h 13"/>
                  <a:gd name="T4" fmla="*/ 13 w 15"/>
                  <a:gd name="T5" fmla="*/ 4 h 13"/>
                  <a:gd name="T6" fmla="*/ 11 w 15"/>
                  <a:gd name="T7" fmla="*/ 2 h 13"/>
                  <a:gd name="T8" fmla="*/ 9 w 15"/>
                  <a:gd name="T9" fmla="*/ 2 h 13"/>
                  <a:gd name="T10" fmla="*/ 7 w 15"/>
                  <a:gd name="T11" fmla="*/ 0 h 13"/>
                  <a:gd name="T12" fmla="*/ 6 w 15"/>
                  <a:gd name="T13" fmla="*/ 2 h 13"/>
                  <a:gd name="T14" fmla="*/ 4 w 15"/>
                  <a:gd name="T15" fmla="*/ 2 h 13"/>
                  <a:gd name="T16" fmla="*/ 2 w 15"/>
                  <a:gd name="T17" fmla="*/ 4 h 13"/>
                  <a:gd name="T18" fmla="*/ 0 w 15"/>
                  <a:gd name="T19" fmla="*/ 4 h 13"/>
                  <a:gd name="T20" fmla="*/ 0 w 15"/>
                  <a:gd name="T21" fmla="*/ 6 h 13"/>
                  <a:gd name="T22" fmla="*/ 0 w 15"/>
                  <a:gd name="T23" fmla="*/ 8 h 13"/>
                  <a:gd name="T24" fmla="*/ 2 w 15"/>
                  <a:gd name="T25" fmla="*/ 9 h 13"/>
                  <a:gd name="T26" fmla="*/ 4 w 15"/>
                  <a:gd name="T27" fmla="*/ 11 h 13"/>
                  <a:gd name="T28" fmla="*/ 6 w 15"/>
                  <a:gd name="T29" fmla="*/ 13 h 13"/>
                  <a:gd name="T30" fmla="*/ 7 w 15"/>
                  <a:gd name="T31" fmla="*/ 13 h 13"/>
                  <a:gd name="T32" fmla="*/ 9 w 15"/>
                  <a:gd name="T33" fmla="*/ 13 h 13"/>
                  <a:gd name="T34" fmla="*/ 11 w 15"/>
                  <a:gd name="T35" fmla="*/ 11 h 13"/>
                  <a:gd name="T36" fmla="*/ 13 w 15"/>
                  <a:gd name="T37" fmla="*/ 9 h 13"/>
                  <a:gd name="T38" fmla="*/ 13 w 15"/>
                  <a:gd name="T39" fmla="*/ 8 h 13"/>
                  <a:gd name="T40" fmla="*/ 15 w 15"/>
                  <a:gd name="T41" fmla="*/ 6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13"/>
                  <a:gd name="T65" fmla="*/ 15 w 15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13">
                    <a:moveTo>
                      <a:pt x="15" y="6"/>
                    </a:moveTo>
                    <a:lnTo>
                      <a:pt x="13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5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5" name="Freeform 383"/>
              <p:cNvSpPr>
                <a:spLocks/>
              </p:cNvSpPr>
              <p:nvPr/>
            </p:nvSpPr>
            <p:spPr bwMode="auto">
              <a:xfrm>
                <a:off x="2179" y="2267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0 h 5"/>
                  <a:gd name="T4" fmla="*/ 5 w 7"/>
                  <a:gd name="T5" fmla="*/ 0 h 5"/>
                  <a:gd name="T6" fmla="*/ 5 w 7"/>
                  <a:gd name="T7" fmla="*/ 0 h 5"/>
                  <a:gd name="T8" fmla="*/ 3 w 7"/>
                  <a:gd name="T9" fmla="*/ 0 h 5"/>
                  <a:gd name="T10" fmla="*/ 2 w 7"/>
                  <a:gd name="T11" fmla="*/ 0 h 5"/>
                  <a:gd name="T12" fmla="*/ 2 w 7"/>
                  <a:gd name="T13" fmla="*/ 0 h 5"/>
                  <a:gd name="T14" fmla="*/ 0 w 7"/>
                  <a:gd name="T15" fmla="*/ 0 h 5"/>
                  <a:gd name="T16" fmla="*/ 0 w 7"/>
                  <a:gd name="T17" fmla="*/ 2 h 5"/>
                  <a:gd name="T18" fmla="*/ 0 w 7"/>
                  <a:gd name="T19" fmla="*/ 4 h 5"/>
                  <a:gd name="T20" fmla="*/ 2 w 7"/>
                  <a:gd name="T21" fmla="*/ 5 h 5"/>
                  <a:gd name="T22" fmla="*/ 3 w 7"/>
                  <a:gd name="T23" fmla="*/ 5 h 5"/>
                  <a:gd name="T24" fmla="*/ 5 w 7"/>
                  <a:gd name="T25" fmla="*/ 5 h 5"/>
                  <a:gd name="T26" fmla="*/ 5 w 7"/>
                  <a:gd name="T27" fmla="*/ 4 h 5"/>
                  <a:gd name="T28" fmla="*/ 7 w 7"/>
                  <a:gd name="T29" fmla="*/ 4 h 5"/>
                  <a:gd name="T30" fmla="*/ 7 w 7"/>
                  <a:gd name="T31" fmla="*/ 2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5"/>
                  <a:gd name="T50" fmla="*/ 7 w 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5">
                    <a:moveTo>
                      <a:pt x="7" y="2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6" name="Line 384"/>
              <p:cNvSpPr>
                <a:spLocks noChangeShapeType="1"/>
              </p:cNvSpPr>
              <p:nvPr/>
            </p:nvSpPr>
            <p:spPr bwMode="auto">
              <a:xfrm>
                <a:off x="2150" y="2321"/>
                <a:ext cx="6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7" name="Line 385"/>
              <p:cNvSpPr>
                <a:spLocks noChangeShapeType="1"/>
              </p:cNvSpPr>
              <p:nvPr/>
            </p:nvSpPr>
            <p:spPr bwMode="auto">
              <a:xfrm flipV="1">
                <a:off x="2182" y="2301"/>
                <a:ext cx="1" cy="2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8" name="Line 386"/>
              <p:cNvSpPr>
                <a:spLocks noChangeShapeType="1"/>
              </p:cNvSpPr>
              <p:nvPr/>
            </p:nvSpPr>
            <p:spPr bwMode="auto">
              <a:xfrm flipV="1">
                <a:off x="2182" y="2220"/>
                <a:ext cx="1" cy="1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9" name="Line 387"/>
              <p:cNvSpPr>
                <a:spLocks noChangeShapeType="1"/>
              </p:cNvSpPr>
              <p:nvPr/>
            </p:nvSpPr>
            <p:spPr bwMode="auto">
              <a:xfrm>
                <a:off x="2150" y="2220"/>
                <a:ext cx="6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0" name="Freeform 388"/>
              <p:cNvSpPr>
                <a:spLocks/>
              </p:cNvSpPr>
              <p:nvPr/>
            </p:nvSpPr>
            <p:spPr bwMode="auto">
              <a:xfrm>
                <a:off x="2387" y="2242"/>
                <a:ext cx="65" cy="65"/>
              </a:xfrm>
              <a:custGeom>
                <a:avLst/>
                <a:gdLst>
                  <a:gd name="T0" fmla="*/ 65 w 65"/>
                  <a:gd name="T1" fmla="*/ 32 h 65"/>
                  <a:gd name="T2" fmla="*/ 63 w 65"/>
                  <a:gd name="T3" fmla="*/ 23 h 65"/>
                  <a:gd name="T4" fmla="*/ 58 w 65"/>
                  <a:gd name="T5" fmla="*/ 14 h 65"/>
                  <a:gd name="T6" fmla="*/ 51 w 65"/>
                  <a:gd name="T7" fmla="*/ 7 h 65"/>
                  <a:gd name="T8" fmla="*/ 42 w 65"/>
                  <a:gd name="T9" fmla="*/ 2 h 65"/>
                  <a:gd name="T10" fmla="*/ 33 w 65"/>
                  <a:gd name="T11" fmla="*/ 0 h 65"/>
                  <a:gd name="T12" fmla="*/ 24 w 65"/>
                  <a:gd name="T13" fmla="*/ 2 h 65"/>
                  <a:gd name="T14" fmla="*/ 15 w 65"/>
                  <a:gd name="T15" fmla="*/ 7 h 65"/>
                  <a:gd name="T16" fmla="*/ 8 w 65"/>
                  <a:gd name="T17" fmla="*/ 14 h 65"/>
                  <a:gd name="T18" fmla="*/ 2 w 65"/>
                  <a:gd name="T19" fmla="*/ 23 h 65"/>
                  <a:gd name="T20" fmla="*/ 0 w 65"/>
                  <a:gd name="T21" fmla="*/ 32 h 65"/>
                  <a:gd name="T22" fmla="*/ 2 w 65"/>
                  <a:gd name="T23" fmla="*/ 41 h 65"/>
                  <a:gd name="T24" fmla="*/ 8 w 65"/>
                  <a:gd name="T25" fmla="*/ 52 h 65"/>
                  <a:gd name="T26" fmla="*/ 15 w 65"/>
                  <a:gd name="T27" fmla="*/ 59 h 65"/>
                  <a:gd name="T28" fmla="*/ 24 w 65"/>
                  <a:gd name="T29" fmla="*/ 63 h 65"/>
                  <a:gd name="T30" fmla="*/ 33 w 65"/>
                  <a:gd name="T31" fmla="*/ 65 h 65"/>
                  <a:gd name="T32" fmla="*/ 42 w 65"/>
                  <a:gd name="T33" fmla="*/ 63 h 65"/>
                  <a:gd name="T34" fmla="*/ 51 w 65"/>
                  <a:gd name="T35" fmla="*/ 59 h 65"/>
                  <a:gd name="T36" fmla="*/ 58 w 65"/>
                  <a:gd name="T37" fmla="*/ 52 h 65"/>
                  <a:gd name="T38" fmla="*/ 63 w 65"/>
                  <a:gd name="T39" fmla="*/ 41 h 65"/>
                  <a:gd name="T40" fmla="*/ 65 w 65"/>
                  <a:gd name="T41" fmla="*/ 32 h 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65"/>
                  <a:gd name="T65" fmla="*/ 65 w 65"/>
                  <a:gd name="T66" fmla="*/ 65 h 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65">
                    <a:moveTo>
                      <a:pt x="65" y="32"/>
                    </a:moveTo>
                    <a:lnTo>
                      <a:pt x="63" y="23"/>
                    </a:lnTo>
                    <a:lnTo>
                      <a:pt x="58" y="14"/>
                    </a:lnTo>
                    <a:lnTo>
                      <a:pt x="51" y="7"/>
                    </a:lnTo>
                    <a:lnTo>
                      <a:pt x="42" y="2"/>
                    </a:lnTo>
                    <a:lnTo>
                      <a:pt x="33" y="0"/>
                    </a:lnTo>
                    <a:lnTo>
                      <a:pt x="24" y="2"/>
                    </a:lnTo>
                    <a:lnTo>
                      <a:pt x="15" y="7"/>
                    </a:lnTo>
                    <a:lnTo>
                      <a:pt x="8" y="14"/>
                    </a:lnTo>
                    <a:lnTo>
                      <a:pt x="2" y="23"/>
                    </a:lnTo>
                    <a:lnTo>
                      <a:pt x="0" y="32"/>
                    </a:lnTo>
                    <a:lnTo>
                      <a:pt x="2" y="41"/>
                    </a:lnTo>
                    <a:lnTo>
                      <a:pt x="8" y="52"/>
                    </a:lnTo>
                    <a:lnTo>
                      <a:pt x="15" y="59"/>
                    </a:lnTo>
                    <a:lnTo>
                      <a:pt x="24" y="63"/>
                    </a:lnTo>
                    <a:lnTo>
                      <a:pt x="33" y="65"/>
                    </a:lnTo>
                    <a:lnTo>
                      <a:pt x="42" y="63"/>
                    </a:lnTo>
                    <a:lnTo>
                      <a:pt x="51" y="59"/>
                    </a:lnTo>
                    <a:lnTo>
                      <a:pt x="58" y="52"/>
                    </a:lnTo>
                    <a:lnTo>
                      <a:pt x="63" y="41"/>
                    </a:lnTo>
                    <a:lnTo>
                      <a:pt x="65" y="3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1" name="Freeform 389"/>
              <p:cNvSpPr>
                <a:spLocks/>
              </p:cNvSpPr>
              <p:nvPr/>
            </p:nvSpPr>
            <p:spPr bwMode="auto">
              <a:xfrm>
                <a:off x="2391" y="2245"/>
                <a:ext cx="58" cy="58"/>
              </a:xfrm>
              <a:custGeom>
                <a:avLst/>
                <a:gdLst>
                  <a:gd name="T0" fmla="*/ 58 w 58"/>
                  <a:gd name="T1" fmla="*/ 29 h 58"/>
                  <a:gd name="T2" fmla="*/ 56 w 58"/>
                  <a:gd name="T3" fmla="*/ 22 h 58"/>
                  <a:gd name="T4" fmla="*/ 52 w 58"/>
                  <a:gd name="T5" fmla="*/ 13 h 58"/>
                  <a:gd name="T6" fmla="*/ 45 w 58"/>
                  <a:gd name="T7" fmla="*/ 6 h 58"/>
                  <a:gd name="T8" fmla="*/ 38 w 58"/>
                  <a:gd name="T9" fmla="*/ 2 h 58"/>
                  <a:gd name="T10" fmla="*/ 29 w 58"/>
                  <a:gd name="T11" fmla="*/ 0 h 58"/>
                  <a:gd name="T12" fmla="*/ 20 w 58"/>
                  <a:gd name="T13" fmla="*/ 2 h 58"/>
                  <a:gd name="T14" fmla="*/ 13 w 58"/>
                  <a:gd name="T15" fmla="*/ 6 h 58"/>
                  <a:gd name="T16" fmla="*/ 5 w 58"/>
                  <a:gd name="T17" fmla="*/ 13 h 58"/>
                  <a:gd name="T18" fmla="*/ 2 w 58"/>
                  <a:gd name="T19" fmla="*/ 22 h 58"/>
                  <a:gd name="T20" fmla="*/ 0 w 58"/>
                  <a:gd name="T21" fmla="*/ 29 h 58"/>
                  <a:gd name="T22" fmla="*/ 2 w 58"/>
                  <a:gd name="T23" fmla="*/ 38 h 58"/>
                  <a:gd name="T24" fmla="*/ 5 w 58"/>
                  <a:gd name="T25" fmla="*/ 47 h 58"/>
                  <a:gd name="T26" fmla="*/ 13 w 58"/>
                  <a:gd name="T27" fmla="*/ 53 h 58"/>
                  <a:gd name="T28" fmla="*/ 20 w 58"/>
                  <a:gd name="T29" fmla="*/ 58 h 58"/>
                  <a:gd name="T30" fmla="*/ 29 w 58"/>
                  <a:gd name="T31" fmla="*/ 58 h 58"/>
                  <a:gd name="T32" fmla="*/ 38 w 58"/>
                  <a:gd name="T33" fmla="*/ 58 h 58"/>
                  <a:gd name="T34" fmla="*/ 45 w 58"/>
                  <a:gd name="T35" fmla="*/ 53 h 58"/>
                  <a:gd name="T36" fmla="*/ 52 w 58"/>
                  <a:gd name="T37" fmla="*/ 47 h 58"/>
                  <a:gd name="T38" fmla="*/ 56 w 58"/>
                  <a:gd name="T39" fmla="*/ 38 h 58"/>
                  <a:gd name="T40" fmla="*/ 58 w 58"/>
                  <a:gd name="T41" fmla="*/ 29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58"/>
                  <a:gd name="T65" fmla="*/ 58 w 58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58">
                    <a:moveTo>
                      <a:pt x="58" y="29"/>
                    </a:moveTo>
                    <a:lnTo>
                      <a:pt x="56" y="22"/>
                    </a:lnTo>
                    <a:lnTo>
                      <a:pt x="52" y="13"/>
                    </a:lnTo>
                    <a:lnTo>
                      <a:pt x="45" y="6"/>
                    </a:lnTo>
                    <a:lnTo>
                      <a:pt x="38" y="2"/>
                    </a:lnTo>
                    <a:lnTo>
                      <a:pt x="29" y="0"/>
                    </a:lnTo>
                    <a:lnTo>
                      <a:pt x="20" y="2"/>
                    </a:lnTo>
                    <a:lnTo>
                      <a:pt x="13" y="6"/>
                    </a:lnTo>
                    <a:lnTo>
                      <a:pt x="5" y="13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2" y="38"/>
                    </a:lnTo>
                    <a:lnTo>
                      <a:pt x="5" y="47"/>
                    </a:lnTo>
                    <a:lnTo>
                      <a:pt x="13" y="53"/>
                    </a:lnTo>
                    <a:lnTo>
                      <a:pt x="20" y="58"/>
                    </a:lnTo>
                    <a:lnTo>
                      <a:pt x="29" y="58"/>
                    </a:lnTo>
                    <a:lnTo>
                      <a:pt x="38" y="58"/>
                    </a:lnTo>
                    <a:lnTo>
                      <a:pt x="45" y="53"/>
                    </a:lnTo>
                    <a:lnTo>
                      <a:pt x="52" y="47"/>
                    </a:lnTo>
                    <a:lnTo>
                      <a:pt x="56" y="38"/>
                    </a:lnTo>
                    <a:lnTo>
                      <a:pt x="58" y="2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2" name="Freeform 390"/>
              <p:cNvSpPr>
                <a:spLocks/>
              </p:cNvSpPr>
              <p:nvPr/>
            </p:nvSpPr>
            <p:spPr bwMode="auto">
              <a:xfrm>
                <a:off x="2395" y="2249"/>
                <a:ext cx="50" cy="52"/>
              </a:xfrm>
              <a:custGeom>
                <a:avLst/>
                <a:gdLst>
                  <a:gd name="T0" fmla="*/ 50 w 50"/>
                  <a:gd name="T1" fmla="*/ 25 h 52"/>
                  <a:gd name="T2" fmla="*/ 50 w 50"/>
                  <a:gd name="T3" fmla="*/ 18 h 52"/>
                  <a:gd name="T4" fmla="*/ 45 w 50"/>
                  <a:gd name="T5" fmla="*/ 11 h 52"/>
                  <a:gd name="T6" fmla="*/ 39 w 50"/>
                  <a:gd name="T7" fmla="*/ 5 h 52"/>
                  <a:gd name="T8" fmla="*/ 32 w 50"/>
                  <a:gd name="T9" fmla="*/ 2 h 52"/>
                  <a:gd name="T10" fmla="*/ 25 w 50"/>
                  <a:gd name="T11" fmla="*/ 0 h 52"/>
                  <a:gd name="T12" fmla="*/ 18 w 50"/>
                  <a:gd name="T13" fmla="*/ 2 h 52"/>
                  <a:gd name="T14" fmla="*/ 10 w 50"/>
                  <a:gd name="T15" fmla="*/ 5 h 52"/>
                  <a:gd name="T16" fmla="*/ 5 w 50"/>
                  <a:gd name="T17" fmla="*/ 11 h 52"/>
                  <a:gd name="T18" fmla="*/ 0 w 50"/>
                  <a:gd name="T19" fmla="*/ 18 h 52"/>
                  <a:gd name="T20" fmla="*/ 0 w 50"/>
                  <a:gd name="T21" fmla="*/ 25 h 52"/>
                  <a:gd name="T22" fmla="*/ 0 w 50"/>
                  <a:gd name="T23" fmla="*/ 32 h 52"/>
                  <a:gd name="T24" fmla="*/ 5 w 50"/>
                  <a:gd name="T25" fmla="*/ 40 h 52"/>
                  <a:gd name="T26" fmla="*/ 10 w 50"/>
                  <a:gd name="T27" fmla="*/ 47 h 52"/>
                  <a:gd name="T28" fmla="*/ 18 w 50"/>
                  <a:gd name="T29" fmla="*/ 50 h 52"/>
                  <a:gd name="T30" fmla="*/ 25 w 50"/>
                  <a:gd name="T31" fmla="*/ 52 h 52"/>
                  <a:gd name="T32" fmla="*/ 32 w 50"/>
                  <a:gd name="T33" fmla="*/ 50 h 52"/>
                  <a:gd name="T34" fmla="*/ 39 w 50"/>
                  <a:gd name="T35" fmla="*/ 47 h 52"/>
                  <a:gd name="T36" fmla="*/ 45 w 50"/>
                  <a:gd name="T37" fmla="*/ 40 h 52"/>
                  <a:gd name="T38" fmla="*/ 50 w 50"/>
                  <a:gd name="T39" fmla="*/ 32 h 52"/>
                  <a:gd name="T40" fmla="*/ 50 w 50"/>
                  <a:gd name="T41" fmla="*/ 25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52"/>
                  <a:gd name="T65" fmla="*/ 50 w 50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52">
                    <a:moveTo>
                      <a:pt x="50" y="25"/>
                    </a:moveTo>
                    <a:lnTo>
                      <a:pt x="50" y="18"/>
                    </a:lnTo>
                    <a:lnTo>
                      <a:pt x="45" y="11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5" y="0"/>
                    </a:lnTo>
                    <a:lnTo>
                      <a:pt x="18" y="2"/>
                    </a:lnTo>
                    <a:lnTo>
                      <a:pt x="10" y="5"/>
                    </a:lnTo>
                    <a:lnTo>
                      <a:pt x="5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5" y="40"/>
                    </a:lnTo>
                    <a:lnTo>
                      <a:pt x="10" y="47"/>
                    </a:lnTo>
                    <a:lnTo>
                      <a:pt x="18" y="50"/>
                    </a:lnTo>
                    <a:lnTo>
                      <a:pt x="25" y="52"/>
                    </a:lnTo>
                    <a:lnTo>
                      <a:pt x="32" y="50"/>
                    </a:lnTo>
                    <a:lnTo>
                      <a:pt x="39" y="47"/>
                    </a:lnTo>
                    <a:lnTo>
                      <a:pt x="45" y="40"/>
                    </a:lnTo>
                    <a:lnTo>
                      <a:pt x="50" y="32"/>
                    </a:lnTo>
                    <a:lnTo>
                      <a:pt x="50" y="2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3" name="Freeform 391"/>
              <p:cNvSpPr>
                <a:spLocks/>
              </p:cNvSpPr>
              <p:nvPr/>
            </p:nvSpPr>
            <p:spPr bwMode="auto">
              <a:xfrm>
                <a:off x="2398" y="2253"/>
                <a:ext cx="43" cy="45"/>
              </a:xfrm>
              <a:custGeom>
                <a:avLst/>
                <a:gdLst>
                  <a:gd name="T0" fmla="*/ 43 w 43"/>
                  <a:gd name="T1" fmla="*/ 21 h 45"/>
                  <a:gd name="T2" fmla="*/ 43 w 43"/>
                  <a:gd name="T3" fmla="*/ 14 h 45"/>
                  <a:gd name="T4" fmla="*/ 40 w 43"/>
                  <a:gd name="T5" fmla="*/ 9 h 45"/>
                  <a:gd name="T6" fmla="*/ 34 w 43"/>
                  <a:gd name="T7" fmla="*/ 3 h 45"/>
                  <a:gd name="T8" fmla="*/ 27 w 43"/>
                  <a:gd name="T9" fmla="*/ 1 h 45"/>
                  <a:gd name="T10" fmla="*/ 22 w 43"/>
                  <a:gd name="T11" fmla="*/ 0 h 45"/>
                  <a:gd name="T12" fmla="*/ 15 w 43"/>
                  <a:gd name="T13" fmla="*/ 1 h 45"/>
                  <a:gd name="T14" fmla="*/ 9 w 43"/>
                  <a:gd name="T15" fmla="*/ 3 h 45"/>
                  <a:gd name="T16" fmla="*/ 4 w 43"/>
                  <a:gd name="T17" fmla="*/ 9 h 45"/>
                  <a:gd name="T18" fmla="*/ 0 w 43"/>
                  <a:gd name="T19" fmla="*/ 14 h 45"/>
                  <a:gd name="T20" fmla="*/ 0 w 43"/>
                  <a:gd name="T21" fmla="*/ 21 h 45"/>
                  <a:gd name="T22" fmla="*/ 0 w 43"/>
                  <a:gd name="T23" fmla="*/ 28 h 45"/>
                  <a:gd name="T24" fmla="*/ 4 w 43"/>
                  <a:gd name="T25" fmla="*/ 34 h 45"/>
                  <a:gd name="T26" fmla="*/ 9 w 43"/>
                  <a:gd name="T27" fmla="*/ 39 h 45"/>
                  <a:gd name="T28" fmla="*/ 15 w 43"/>
                  <a:gd name="T29" fmla="*/ 43 h 45"/>
                  <a:gd name="T30" fmla="*/ 22 w 43"/>
                  <a:gd name="T31" fmla="*/ 45 h 45"/>
                  <a:gd name="T32" fmla="*/ 27 w 43"/>
                  <a:gd name="T33" fmla="*/ 43 h 45"/>
                  <a:gd name="T34" fmla="*/ 34 w 43"/>
                  <a:gd name="T35" fmla="*/ 39 h 45"/>
                  <a:gd name="T36" fmla="*/ 40 w 43"/>
                  <a:gd name="T37" fmla="*/ 34 h 45"/>
                  <a:gd name="T38" fmla="*/ 43 w 43"/>
                  <a:gd name="T39" fmla="*/ 28 h 45"/>
                  <a:gd name="T40" fmla="*/ 43 w 43"/>
                  <a:gd name="T41" fmla="*/ 21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45"/>
                  <a:gd name="T65" fmla="*/ 43 w 43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45">
                    <a:moveTo>
                      <a:pt x="43" y="21"/>
                    </a:moveTo>
                    <a:lnTo>
                      <a:pt x="43" y="14"/>
                    </a:lnTo>
                    <a:lnTo>
                      <a:pt x="40" y="9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5" y="1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9" y="39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27" y="43"/>
                    </a:lnTo>
                    <a:lnTo>
                      <a:pt x="34" y="39"/>
                    </a:lnTo>
                    <a:lnTo>
                      <a:pt x="40" y="34"/>
                    </a:lnTo>
                    <a:lnTo>
                      <a:pt x="43" y="28"/>
                    </a:lnTo>
                    <a:lnTo>
                      <a:pt x="43" y="2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4" name="Freeform 392"/>
              <p:cNvSpPr>
                <a:spLocks/>
              </p:cNvSpPr>
              <p:nvPr/>
            </p:nvSpPr>
            <p:spPr bwMode="auto">
              <a:xfrm>
                <a:off x="2400" y="2256"/>
                <a:ext cx="40" cy="38"/>
              </a:xfrm>
              <a:custGeom>
                <a:avLst/>
                <a:gdLst>
                  <a:gd name="T0" fmla="*/ 40 w 40"/>
                  <a:gd name="T1" fmla="*/ 18 h 38"/>
                  <a:gd name="T2" fmla="*/ 38 w 40"/>
                  <a:gd name="T3" fmla="*/ 11 h 38"/>
                  <a:gd name="T4" fmla="*/ 34 w 40"/>
                  <a:gd name="T5" fmla="*/ 7 h 38"/>
                  <a:gd name="T6" fmla="*/ 31 w 40"/>
                  <a:gd name="T7" fmla="*/ 4 h 38"/>
                  <a:gd name="T8" fmla="*/ 25 w 40"/>
                  <a:gd name="T9" fmla="*/ 0 h 38"/>
                  <a:gd name="T10" fmla="*/ 20 w 40"/>
                  <a:gd name="T11" fmla="*/ 0 h 38"/>
                  <a:gd name="T12" fmla="*/ 14 w 40"/>
                  <a:gd name="T13" fmla="*/ 0 h 38"/>
                  <a:gd name="T14" fmla="*/ 9 w 40"/>
                  <a:gd name="T15" fmla="*/ 4 h 38"/>
                  <a:gd name="T16" fmla="*/ 5 w 40"/>
                  <a:gd name="T17" fmla="*/ 7 h 38"/>
                  <a:gd name="T18" fmla="*/ 2 w 40"/>
                  <a:gd name="T19" fmla="*/ 11 h 38"/>
                  <a:gd name="T20" fmla="*/ 0 w 40"/>
                  <a:gd name="T21" fmla="*/ 18 h 38"/>
                  <a:gd name="T22" fmla="*/ 2 w 40"/>
                  <a:gd name="T23" fmla="*/ 24 h 38"/>
                  <a:gd name="T24" fmla="*/ 5 w 40"/>
                  <a:gd name="T25" fmla="*/ 29 h 38"/>
                  <a:gd name="T26" fmla="*/ 9 w 40"/>
                  <a:gd name="T27" fmla="*/ 34 h 38"/>
                  <a:gd name="T28" fmla="*/ 14 w 40"/>
                  <a:gd name="T29" fmla="*/ 36 h 38"/>
                  <a:gd name="T30" fmla="*/ 20 w 40"/>
                  <a:gd name="T31" fmla="*/ 38 h 38"/>
                  <a:gd name="T32" fmla="*/ 25 w 40"/>
                  <a:gd name="T33" fmla="*/ 36 h 38"/>
                  <a:gd name="T34" fmla="*/ 31 w 40"/>
                  <a:gd name="T35" fmla="*/ 34 h 38"/>
                  <a:gd name="T36" fmla="*/ 34 w 40"/>
                  <a:gd name="T37" fmla="*/ 29 h 38"/>
                  <a:gd name="T38" fmla="*/ 38 w 40"/>
                  <a:gd name="T39" fmla="*/ 24 h 38"/>
                  <a:gd name="T40" fmla="*/ 40 w 40"/>
                  <a:gd name="T41" fmla="*/ 1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38"/>
                  <a:gd name="T65" fmla="*/ 40 w 40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38">
                    <a:moveTo>
                      <a:pt x="40" y="18"/>
                    </a:moveTo>
                    <a:lnTo>
                      <a:pt x="38" y="11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9" y="34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5" y="36"/>
                    </a:lnTo>
                    <a:lnTo>
                      <a:pt x="31" y="34"/>
                    </a:lnTo>
                    <a:lnTo>
                      <a:pt x="34" y="29"/>
                    </a:lnTo>
                    <a:lnTo>
                      <a:pt x="38" y="24"/>
                    </a:lnTo>
                    <a:lnTo>
                      <a:pt x="40" y="18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5" name="Freeform 393"/>
              <p:cNvSpPr>
                <a:spLocks/>
              </p:cNvSpPr>
              <p:nvPr/>
            </p:nvSpPr>
            <p:spPr bwMode="auto">
              <a:xfrm>
                <a:off x="2404" y="2260"/>
                <a:ext cx="32" cy="30"/>
              </a:xfrm>
              <a:custGeom>
                <a:avLst/>
                <a:gdLst>
                  <a:gd name="T0" fmla="*/ 32 w 32"/>
                  <a:gd name="T1" fmla="*/ 14 h 30"/>
                  <a:gd name="T2" fmla="*/ 30 w 32"/>
                  <a:gd name="T3" fmla="*/ 9 h 30"/>
                  <a:gd name="T4" fmla="*/ 28 w 32"/>
                  <a:gd name="T5" fmla="*/ 5 h 30"/>
                  <a:gd name="T6" fmla="*/ 25 w 32"/>
                  <a:gd name="T7" fmla="*/ 2 h 30"/>
                  <a:gd name="T8" fmla="*/ 19 w 32"/>
                  <a:gd name="T9" fmla="*/ 0 h 30"/>
                  <a:gd name="T10" fmla="*/ 16 w 32"/>
                  <a:gd name="T11" fmla="*/ 0 h 30"/>
                  <a:gd name="T12" fmla="*/ 12 w 32"/>
                  <a:gd name="T13" fmla="*/ 0 h 30"/>
                  <a:gd name="T14" fmla="*/ 7 w 32"/>
                  <a:gd name="T15" fmla="*/ 2 h 30"/>
                  <a:gd name="T16" fmla="*/ 3 w 32"/>
                  <a:gd name="T17" fmla="*/ 5 h 30"/>
                  <a:gd name="T18" fmla="*/ 1 w 32"/>
                  <a:gd name="T19" fmla="*/ 9 h 30"/>
                  <a:gd name="T20" fmla="*/ 0 w 32"/>
                  <a:gd name="T21" fmla="*/ 14 h 30"/>
                  <a:gd name="T22" fmla="*/ 1 w 32"/>
                  <a:gd name="T23" fmla="*/ 20 h 30"/>
                  <a:gd name="T24" fmla="*/ 3 w 32"/>
                  <a:gd name="T25" fmla="*/ 23 h 30"/>
                  <a:gd name="T26" fmla="*/ 7 w 32"/>
                  <a:gd name="T27" fmla="*/ 27 h 30"/>
                  <a:gd name="T28" fmla="*/ 12 w 32"/>
                  <a:gd name="T29" fmla="*/ 30 h 30"/>
                  <a:gd name="T30" fmla="*/ 16 w 32"/>
                  <a:gd name="T31" fmla="*/ 30 h 30"/>
                  <a:gd name="T32" fmla="*/ 19 w 32"/>
                  <a:gd name="T33" fmla="*/ 30 h 30"/>
                  <a:gd name="T34" fmla="*/ 25 w 32"/>
                  <a:gd name="T35" fmla="*/ 27 h 30"/>
                  <a:gd name="T36" fmla="*/ 28 w 32"/>
                  <a:gd name="T37" fmla="*/ 23 h 30"/>
                  <a:gd name="T38" fmla="*/ 30 w 32"/>
                  <a:gd name="T39" fmla="*/ 20 h 30"/>
                  <a:gd name="T40" fmla="*/ 32 w 32"/>
                  <a:gd name="T41" fmla="*/ 14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30"/>
                  <a:gd name="T65" fmla="*/ 32 w 32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30">
                    <a:moveTo>
                      <a:pt x="32" y="14"/>
                    </a:moveTo>
                    <a:lnTo>
                      <a:pt x="30" y="9"/>
                    </a:lnTo>
                    <a:lnTo>
                      <a:pt x="28" y="5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19" y="30"/>
                    </a:lnTo>
                    <a:lnTo>
                      <a:pt x="25" y="27"/>
                    </a:lnTo>
                    <a:lnTo>
                      <a:pt x="28" y="23"/>
                    </a:lnTo>
                    <a:lnTo>
                      <a:pt x="30" y="20"/>
                    </a:lnTo>
                    <a:lnTo>
                      <a:pt x="32" y="1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6" name="Freeform 394"/>
              <p:cNvSpPr>
                <a:spLocks/>
              </p:cNvSpPr>
              <p:nvPr/>
            </p:nvSpPr>
            <p:spPr bwMode="auto">
              <a:xfrm>
                <a:off x="2407" y="2262"/>
                <a:ext cx="25" cy="25"/>
              </a:xfrm>
              <a:custGeom>
                <a:avLst/>
                <a:gdLst>
                  <a:gd name="T0" fmla="*/ 25 w 25"/>
                  <a:gd name="T1" fmla="*/ 12 h 25"/>
                  <a:gd name="T2" fmla="*/ 24 w 25"/>
                  <a:gd name="T3" fmla="*/ 9 h 25"/>
                  <a:gd name="T4" fmla="*/ 22 w 25"/>
                  <a:gd name="T5" fmla="*/ 5 h 25"/>
                  <a:gd name="T6" fmla="*/ 20 w 25"/>
                  <a:gd name="T7" fmla="*/ 3 h 25"/>
                  <a:gd name="T8" fmla="*/ 16 w 25"/>
                  <a:gd name="T9" fmla="*/ 1 h 25"/>
                  <a:gd name="T10" fmla="*/ 13 w 25"/>
                  <a:gd name="T11" fmla="*/ 0 h 25"/>
                  <a:gd name="T12" fmla="*/ 9 w 25"/>
                  <a:gd name="T13" fmla="*/ 1 h 25"/>
                  <a:gd name="T14" fmla="*/ 6 w 25"/>
                  <a:gd name="T15" fmla="*/ 3 h 25"/>
                  <a:gd name="T16" fmla="*/ 2 w 25"/>
                  <a:gd name="T17" fmla="*/ 5 h 25"/>
                  <a:gd name="T18" fmla="*/ 0 w 25"/>
                  <a:gd name="T19" fmla="*/ 9 h 25"/>
                  <a:gd name="T20" fmla="*/ 0 w 25"/>
                  <a:gd name="T21" fmla="*/ 12 h 25"/>
                  <a:gd name="T22" fmla="*/ 0 w 25"/>
                  <a:gd name="T23" fmla="*/ 16 h 25"/>
                  <a:gd name="T24" fmla="*/ 2 w 25"/>
                  <a:gd name="T25" fmla="*/ 19 h 25"/>
                  <a:gd name="T26" fmla="*/ 6 w 25"/>
                  <a:gd name="T27" fmla="*/ 23 h 25"/>
                  <a:gd name="T28" fmla="*/ 9 w 25"/>
                  <a:gd name="T29" fmla="*/ 25 h 25"/>
                  <a:gd name="T30" fmla="*/ 13 w 25"/>
                  <a:gd name="T31" fmla="*/ 25 h 25"/>
                  <a:gd name="T32" fmla="*/ 16 w 25"/>
                  <a:gd name="T33" fmla="*/ 25 h 25"/>
                  <a:gd name="T34" fmla="*/ 20 w 25"/>
                  <a:gd name="T35" fmla="*/ 23 h 25"/>
                  <a:gd name="T36" fmla="*/ 22 w 25"/>
                  <a:gd name="T37" fmla="*/ 19 h 25"/>
                  <a:gd name="T38" fmla="*/ 24 w 25"/>
                  <a:gd name="T39" fmla="*/ 16 h 25"/>
                  <a:gd name="T40" fmla="*/ 25 w 25"/>
                  <a:gd name="T41" fmla="*/ 12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5"/>
                  <a:gd name="T65" fmla="*/ 25 w 25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5">
                    <a:moveTo>
                      <a:pt x="25" y="12"/>
                    </a:moveTo>
                    <a:lnTo>
                      <a:pt x="24" y="9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3"/>
                    </a:lnTo>
                    <a:lnTo>
                      <a:pt x="9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3"/>
                    </a:lnTo>
                    <a:lnTo>
                      <a:pt x="22" y="19"/>
                    </a:lnTo>
                    <a:lnTo>
                      <a:pt x="24" y="16"/>
                    </a:lnTo>
                    <a:lnTo>
                      <a:pt x="25" y="1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7" name="Freeform 395"/>
              <p:cNvSpPr>
                <a:spLocks/>
              </p:cNvSpPr>
              <p:nvPr/>
            </p:nvSpPr>
            <p:spPr bwMode="auto">
              <a:xfrm>
                <a:off x="2411" y="2265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18 w 18"/>
                  <a:gd name="T3" fmla="*/ 6 h 18"/>
                  <a:gd name="T4" fmla="*/ 16 w 18"/>
                  <a:gd name="T5" fmla="*/ 4 h 18"/>
                  <a:gd name="T6" fmla="*/ 14 w 18"/>
                  <a:gd name="T7" fmla="*/ 2 h 18"/>
                  <a:gd name="T8" fmla="*/ 11 w 18"/>
                  <a:gd name="T9" fmla="*/ 2 h 18"/>
                  <a:gd name="T10" fmla="*/ 9 w 18"/>
                  <a:gd name="T11" fmla="*/ 0 h 18"/>
                  <a:gd name="T12" fmla="*/ 7 w 18"/>
                  <a:gd name="T13" fmla="*/ 2 h 18"/>
                  <a:gd name="T14" fmla="*/ 3 w 18"/>
                  <a:gd name="T15" fmla="*/ 2 h 18"/>
                  <a:gd name="T16" fmla="*/ 2 w 18"/>
                  <a:gd name="T17" fmla="*/ 4 h 18"/>
                  <a:gd name="T18" fmla="*/ 0 w 18"/>
                  <a:gd name="T19" fmla="*/ 6 h 18"/>
                  <a:gd name="T20" fmla="*/ 0 w 18"/>
                  <a:gd name="T21" fmla="*/ 9 h 18"/>
                  <a:gd name="T22" fmla="*/ 0 w 18"/>
                  <a:gd name="T23" fmla="*/ 13 h 18"/>
                  <a:gd name="T24" fmla="*/ 2 w 18"/>
                  <a:gd name="T25" fmla="*/ 15 h 18"/>
                  <a:gd name="T26" fmla="*/ 3 w 18"/>
                  <a:gd name="T27" fmla="*/ 16 h 18"/>
                  <a:gd name="T28" fmla="*/ 7 w 18"/>
                  <a:gd name="T29" fmla="*/ 18 h 18"/>
                  <a:gd name="T30" fmla="*/ 9 w 18"/>
                  <a:gd name="T31" fmla="*/ 18 h 18"/>
                  <a:gd name="T32" fmla="*/ 11 w 18"/>
                  <a:gd name="T33" fmla="*/ 18 h 18"/>
                  <a:gd name="T34" fmla="*/ 14 w 18"/>
                  <a:gd name="T35" fmla="*/ 16 h 18"/>
                  <a:gd name="T36" fmla="*/ 16 w 18"/>
                  <a:gd name="T37" fmla="*/ 15 h 18"/>
                  <a:gd name="T38" fmla="*/ 18 w 18"/>
                  <a:gd name="T39" fmla="*/ 13 h 18"/>
                  <a:gd name="T40" fmla="*/ 18 w 18"/>
                  <a:gd name="T41" fmla="*/ 9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18"/>
                  <a:gd name="T65" fmla="*/ 18 w 18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18">
                    <a:moveTo>
                      <a:pt x="18" y="9"/>
                    </a:moveTo>
                    <a:lnTo>
                      <a:pt x="18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4" y="16"/>
                    </a:lnTo>
                    <a:lnTo>
                      <a:pt x="16" y="15"/>
                    </a:lnTo>
                    <a:lnTo>
                      <a:pt x="18" y="13"/>
                    </a:lnTo>
                    <a:lnTo>
                      <a:pt x="18" y="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8" name="Freeform 396"/>
              <p:cNvSpPr>
                <a:spLocks/>
              </p:cNvSpPr>
              <p:nvPr/>
            </p:nvSpPr>
            <p:spPr bwMode="auto">
              <a:xfrm>
                <a:off x="2414" y="2267"/>
                <a:ext cx="11" cy="13"/>
              </a:xfrm>
              <a:custGeom>
                <a:avLst/>
                <a:gdLst>
                  <a:gd name="T0" fmla="*/ 11 w 11"/>
                  <a:gd name="T1" fmla="*/ 7 h 13"/>
                  <a:gd name="T2" fmla="*/ 11 w 11"/>
                  <a:gd name="T3" fmla="*/ 5 h 13"/>
                  <a:gd name="T4" fmla="*/ 9 w 11"/>
                  <a:gd name="T5" fmla="*/ 4 h 13"/>
                  <a:gd name="T6" fmla="*/ 9 w 11"/>
                  <a:gd name="T7" fmla="*/ 2 h 13"/>
                  <a:gd name="T8" fmla="*/ 8 w 11"/>
                  <a:gd name="T9" fmla="*/ 0 h 13"/>
                  <a:gd name="T10" fmla="*/ 6 w 11"/>
                  <a:gd name="T11" fmla="*/ 0 h 13"/>
                  <a:gd name="T12" fmla="*/ 4 w 11"/>
                  <a:gd name="T13" fmla="*/ 0 h 13"/>
                  <a:gd name="T14" fmla="*/ 2 w 11"/>
                  <a:gd name="T15" fmla="*/ 2 h 13"/>
                  <a:gd name="T16" fmla="*/ 0 w 11"/>
                  <a:gd name="T17" fmla="*/ 4 h 13"/>
                  <a:gd name="T18" fmla="*/ 0 w 11"/>
                  <a:gd name="T19" fmla="*/ 5 h 13"/>
                  <a:gd name="T20" fmla="*/ 0 w 11"/>
                  <a:gd name="T21" fmla="*/ 7 h 13"/>
                  <a:gd name="T22" fmla="*/ 0 w 11"/>
                  <a:gd name="T23" fmla="*/ 9 h 13"/>
                  <a:gd name="T24" fmla="*/ 0 w 11"/>
                  <a:gd name="T25" fmla="*/ 11 h 13"/>
                  <a:gd name="T26" fmla="*/ 2 w 11"/>
                  <a:gd name="T27" fmla="*/ 13 h 13"/>
                  <a:gd name="T28" fmla="*/ 4 w 11"/>
                  <a:gd name="T29" fmla="*/ 13 h 13"/>
                  <a:gd name="T30" fmla="*/ 6 w 11"/>
                  <a:gd name="T31" fmla="*/ 13 h 13"/>
                  <a:gd name="T32" fmla="*/ 8 w 11"/>
                  <a:gd name="T33" fmla="*/ 13 h 13"/>
                  <a:gd name="T34" fmla="*/ 9 w 11"/>
                  <a:gd name="T35" fmla="*/ 13 h 13"/>
                  <a:gd name="T36" fmla="*/ 9 w 11"/>
                  <a:gd name="T37" fmla="*/ 11 h 13"/>
                  <a:gd name="T38" fmla="*/ 11 w 11"/>
                  <a:gd name="T39" fmla="*/ 9 h 13"/>
                  <a:gd name="T40" fmla="*/ 11 w 11"/>
                  <a:gd name="T41" fmla="*/ 7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3"/>
                  <a:gd name="T65" fmla="*/ 11 w 11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3">
                    <a:moveTo>
                      <a:pt x="11" y="7"/>
                    </a:moveTo>
                    <a:lnTo>
                      <a:pt x="11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9" name="Freeform 397"/>
              <p:cNvSpPr>
                <a:spLocks/>
              </p:cNvSpPr>
              <p:nvPr/>
            </p:nvSpPr>
            <p:spPr bwMode="auto">
              <a:xfrm>
                <a:off x="2418" y="2271"/>
                <a:ext cx="4" cy="7"/>
              </a:xfrm>
              <a:custGeom>
                <a:avLst/>
                <a:gdLst>
                  <a:gd name="T0" fmla="*/ 4 w 4"/>
                  <a:gd name="T1" fmla="*/ 3 h 7"/>
                  <a:gd name="T2" fmla="*/ 4 w 4"/>
                  <a:gd name="T3" fmla="*/ 1 h 7"/>
                  <a:gd name="T4" fmla="*/ 4 w 4"/>
                  <a:gd name="T5" fmla="*/ 0 h 7"/>
                  <a:gd name="T6" fmla="*/ 4 w 4"/>
                  <a:gd name="T7" fmla="*/ 0 h 7"/>
                  <a:gd name="T8" fmla="*/ 2 w 4"/>
                  <a:gd name="T9" fmla="*/ 0 h 7"/>
                  <a:gd name="T10" fmla="*/ 0 w 4"/>
                  <a:gd name="T11" fmla="*/ 0 h 7"/>
                  <a:gd name="T12" fmla="*/ 0 w 4"/>
                  <a:gd name="T13" fmla="*/ 1 h 7"/>
                  <a:gd name="T14" fmla="*/ 0 w 4"/>
                  <a:gd name="T15" fmla="*/ 3 h 7"/>
                  <a:gd name="T16" fmla="*/ 0 w 4"/>
                  <a:gd name="T17" fmla="*/ 5 h 7"/>
                  <a:gd name="T18" fmla="*/ 2 w 4"/>
                  <a:gd name="T19" fmla="*/ 7 h 7"/>
                  <a:gd name="T20" fmla="*/ 4 w 4"/>
                  <a:gd name="T21" fmla="*/ 7 h 7"/>
                  <a:gd name="T22" fmla="*/ 4 w 4"/>
                  <a:gd name="T23" fmla="*/ 5 h 7"/>
                  <a:gd name="T24" fmla="*/ 4 w 4"/>
                  <a:gd name="T25" fmla="*/ 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7"/>
                  <a:gd name="T41" fmla="*/ 4 w 4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7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0" name="Line 398"/>
              <p:cNvSpPr>
                <a:spLocks noChangeShapeType="1"/>
              </p:cNvSpPr>
              <p:nvPr/>
            </p:nvSpPr>
            <p:spPr bwMode="auto">
              <a:xfrm>
                <a:off x="2387" y="2350"/>
                <a:ext cx="6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1" name="Line 399"/>
              <p:cNvSpPr>
                <a:spLocks noChangeShapeType="1"/>
              </p:cNvSpPr>
              <p:nvPr/>
            </p:nvSpPr>
            <p:spPr bwMode="auto">
              <a:xfrm flipV="1">
                <a:off x="2420" y="2307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2" name="Line 400"/>
              <p:cNvSpPr>
                <a:spLocks noChangeShapeType="1"/>
              </p:cNvSpPr>
              <p:nvPr/>
            </p:nvSpPr>
            <p:spPr bwMode="auto">
              <a:xfrm flipV="1">
                <a:off x="2420" y="2199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3" name="Line 401"/>
              <p:cNvSpPr>
                <a:spLocks noChangeShapeType="1"/>
              </p:cNvSpPr>
              <p:nvPr/>
            </p:nvSpPr>
            <p:spPr bwMode="auto">
              <a:xfrm>
                <a:off x="2387" y="2199"/>
                <a:ext cx="6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4" name="Freeform 402"/>
              <p:cNvSpPr>
                <a:spLocks/>
              </p:cNvSpPr>
              <p:nvPr/>
            </p:nvSpPr>
            <p:spPr bwMode="auto">
              <a:xfrm>
                <a:off x="2402" y="2303"/>
                <a:ext cx="63" cy="63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22 h 63"/>
                  <a:gd name="T4" fmla="*/ 59 w 63"/>
                  <a:gd name="T5" fmla="*/ 13 h 63"/>
                  <a:gd name="T6" fmla="*/ 52 w 63"/>
                  <a:gd name="T7" fmla="*/ 7 h 63"/>
                  <a:gd name="T8" fmla="*/ 41 w 63"/>
                  <a:gd name="T9" fmla="*/ 2 h 63"/>
                  <a:gd name="T10" fmla="*/ 32 w 63"/>
                  <a:gd name="T11" fmla="*/ 0 h 63"/>
                  <a:gd name="T12" fmla="*/ 21 w 63"/>
                  <a:gd name="T13" fmla="*/ 2 h 63"/>
                  <a:gd name="T14" fmla="*/ 14 w 63"/>
                  <a:gd name="T15" fmla="*/ 7 h 63"/>
                  <a:gd name="T16" fmla="*/ 7 w 63"/>
                  <a:gd name="T17" fmla="*/ 13 h 63"/>
                  <a:gd name="T18" fmla="*/ 2 w 63"/>
                  <a:gd name="T19" fmla="*/ 22 h 63"/>
                  <a:gd name="T20" fmla="*/ 0 w 63"/>
                  <a:gd name="T21" fmla="*/ 32 h 63"/>
                  <a:gd name="T22" fmla="*/ 2 w 63"/>
                  <a:gd name="T23" fmla="*/ 43 h 63"/>
                  <a:gd name="T24" fmla="*/ 7 w 63"/>
                  <a:gd name="T25" fmla="*/ 50 h 63"/>
                  <a:gd name="T26" fmla="*/ 14 w 63"/>
                  <a:gd name="T27" fmla="*/ 57 h 63"/>
                  <a:gd name="T28" fmla="*/ 21 w 63"/>
                  <a:gd name="T29" fmla="*/ 61 h 63"/>
                  <a:gd name="T30" fmla="*/ 32 w 63"/>
                  <a:gd name="T31" fmla="*/ 63 h 63"/>
                  <a:gd name="T32" fmla="*/ 41 w 63"/>
                  <a:gd name="T33" fmla="*/ 61 h 63"/>
                  <a:gd name="T34" fmla="*/ 52 w 63"/>
                  <a:gd name="T35" fmla="*/ 57 h 63"/>
                  <a:gd name="T36" fmla="*/ 59 w 63"/>
                  <a:gd name="T37" fmla="*/ 50 h 63"/>
                  <a:gd name="T38" fmla="*/ 63 w 63"/>
                  <a:gd name="T39" fmla="*/ 43 h 63"/>
                  <a:gd name="T40" fmla="*/ 63 w 63"/>
                  <a:gd name="T41" fmla="*/ 32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63"/>
                  <a:gd name="T65" fmla="*/ 63 w 6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63">
                    <a:moveTo>
                      <a:pt x="63" y="32"/>
                    </a:moveTo>
                    <a:lnTo>
                      <a:pt x="63" y="22"/>
                    </a:lnTo>
                    <a:lnTo>
                      <a:pt x="59" y="13"/>
                    </a:lnTo>
                    <a:lnTo>
                      <a:pt x="52" y="7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21" y="2"/>
                    </a:lnTo>
                    <a:lnTo>
                      <a:pt x="14" y="7"/>
                    </a:lnTo>
                    <a:lnTo>
                      <a:pt x="7" y="13"/>
                    </a:lnTo>
                    <a:lnTo>
                      <a:pt x="2" y="22"/>
                    </a:lnTo>
                    <a:lnTo>
                      <a:pt x="0" y="32"/>
                    </a:lnTo>
                    <a:lnTo>
                      <a:pt x="2" y="43"/>
                    </a:lnTo>
                    <a:lnTo>
                      <a:pt x="7" y="50"/>
                    </a:lnTo>
                    <a:lnTo>
                      <a:pt x="14" y="57"/>
                    </a:lnTo>
                    <a:lnTo>
                      <a:pt x="21" y="61"/>
                    </a:lnTo>
                    <a:lnTo>
                      <a:pt x="32" y="63"/>
                    </a:lnTo>
                    <a:lnTo>
                      <a:pt x="41" y="61"/>
                    </a:lnTo>
                    <a:lnTo>
                      <a:pt x="52" y="57"/>
                    </a:lnTo>
                    <a:lnTo>
                      <a:pt x="59" y="50"/>
                    </a:lnTo>
                    <a:lnTo>
                      <a:pt x="63" y="43"/>
                    </a:lnTo>
                    <a:lnTo>
                      <a:pt x="63" y="3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5" name="Freeform 403"/>
              <p:cNvSpPr>
                <a:spLocks/>
              </p:cNvSpPr>
              <p:nvPr/>
            </p:nvSpPr>
            <p:spPr bwMode="auto">
              <a:xfrm>
                <a:off x="2405" y="2307"/>
                <a:ext cx="58" cy="37"/>
              </a:xfrm>
              <a:custGeom>
                <a:avLst/>
                <a:gdLst>
                  <a:gd name="T0" fmla="*/ 58 w 58"/>
                  <a:gd name="T1" fmla="*/ 28 h 37"/>
                  <a:gd name="T2" fmla="*/ 58 w 58"/>
                  <a:gd name="T3" fmla="*/ 19 h 37"/>
                  <a:gd name="T4" fmla="*/ 52 w 58"/>
                  <a:gd name="T5" fmla="*/ 10 h 37"/>
                  <a:gd name="T6" fmla="*/ 45 w 58"/>
                  <a:gd name="T7" fmla="*/ 3 h 37"/>
                  <a:gd name="T8" fmla="*/ 38 w 58"/>
                  <a:gd name="T9" fmla="*/ 1 h 37"/>
                  <a:gd name="T10" fmla="*/ 29 w 58"/>
                  <a:gd name="T11" fmla="*/ 0 h 37"/>
                  <a:gd name="T12" fmla="*/ 20 w 58"/>
                  <a:gd name="T13" fmla="*/ 1 h 37"/>
                  <a:gd name="T14" fmla="*/ 13 w 58"/>
                  <a:gd name="T15" fmla="*/ 3 h 37"/>
                  <a:gd name="T16" fmla="*/ 6 w 58"/>
                  <a:gd name="T17" fmla="*/ 10 h 37"/>
                  <a:gd name="T18" fmla="*/ 2 w 58"/>
                  <a:gd name="T19" fmla="*/ 19 h 37"/>
                  <a:gd name="T20" fmla="*/ 0 w 58"/>
                  <a:gd name="T21" fmla="*/ 28 h 37"/>
                  <a:gd name="T22" fmla="*/ 2 w 58"/>
                  <a:gd name="T23" fmla="*/ 37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37"/>
                  <a:gd name="T38" fmla="*/ 58 w 58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37">
                    <a:moveTo>
                      <a:pt x="58" y="28"/>
                    </a:moveTo>
                    <a:lnTo>
                      <a:pt x="58" y="19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38" y="1"/>
                    </a:lnTo>
                    <a:lnTo>
                      <a:pt x="29" y="0"/>
                    </a:lnTo>
                    <a:lnTo>
                      <a:pt x="20" y="1"/>
                    </a:lnTo>
                    <a:lnTo>
                      <a:pt x="13" y="3"/>
                    </a:lnTo>
                    <a:lnTo>
                      <a:pt x="6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2" y="3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6" name="Freeform 404"/>
              <p:cNvSpPr>
                <a:spLocks/>
              </p:cNvSpPr>
              <p:nvPr/>
            </p:nvSpPr>
            <p:spPr bwMode="auto">
              <a:xfrm>
                <a:off x="2407" y="2335"/>
                <a:ext cx="56" cy="27"/>
              </a:xfrm>
              <a:custGeom>
                <a:avLst/>
                <a:gdLst>
                  <a:gd name="T0" fmla="*/ 0 w 56"/>
                  <a:gd name="T1" fmla="*/ 9 h 27"/>
                  <a:gd name="T2" fmla="*/ 4 w 56"/>
                  <a:gd name="T3" fmla="*/ 18 h 27"/>
                  <a:gd name="T4" fmla="*/ 11 w 56"/>
                  <a:gd name="T5" fmla="*/ 22 h 27"/>
                  <a:gd name="T6" fmla="*/ 18 w 56"/>
                  <a:gd name="T7" fmla="*/ 27 h 27"/>
                  <a:gd name="T8" fmla="*/ 27 w 56"/>
                  <a:gd name="T9" fmla="*/ 27 h 27"/>
                  <a:gd name="T10" fmla="*/ 36 w 56"/>
                  <a:gd name="T11" fmla="*/ 27 h 27"/>
                  <a:gd name="T12" fmla="*/ 43 w 56"/>
                  <a:gd name="T13" fmla="*/ 22 h 27"/>
                  <a:gd name="T14" fmla="*/ 50 w 56"/>
                  <a:gd name="T15" fmla="*/ 18 h 27"/>
                  <a:gd name="T16" fmla="*/ 56 w 56"/>
                  <a:gd name="T17" fmla="*/ 9 h 27"/>
                  <a:gd name="T18" fmla="*/ 56 w 56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7"/>
                  <a:gd name="T32" fmla="*/ 56 w 56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7">
                    <a:moveTo>
                      <a:pt x="0" y="9"/>
                    </a:moveTo>
                    <a:lnTo>
                      <a:pt x="4" y="18"/>
                    </a:lnTo>
                    <a:lnTo>
                      <a:pt x="11" y="22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36" y="27"/>
                    </a:lnTo>
                    <a:lnTo>
                      <a:pt x="43" y="22"/>
                    </a:lnTo>
                    <a:lnTo>
                      <a:pt x="50" y="18"/>
                    </a:lnTo>
                    <a:lnTo>
                      <a:pt x="56" y="9"/>
                    </a:lnTo>
                    <a:lnTo>
                      <a:pt x="56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7" name="Freeform 405"/>
              <p:cNvSpPr>
                <a:spLocks/>
              </p:cNvSpPr>
              <p:nvPr/>
            </p:nvSpPr>
            <p:spPr bwMode="auto">
              <a:xfrm>
                <a:off x="2409" y="2310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50 w 50"/>
                  <a:gd name="T3" fmla="*/ 16 h 50"/>
                  <a:gd name="T4" fmla="*/ 47 w 50"/>
                  <a:gd name="T5" fmla="*/ 9 h 50"/>
                  <a:gd name="T6" fmla="*/ 40 w 50"/>
                  <a:gd name="T7" fmla="*/ 4 h 50"/>
                  <a:gd name="T8" fmla="*/ 32 w 50"/>
                  <a:gd name="T9" fmla="*/ 0 h 50"/>
                  <a:gd name="T10" fmla="*/ 25 w 50"/>
                  <a:gd name="T11" fmla="*/ 0 h 50"/>
                  <a:gd name="T12" fmla="*/ 16 w 50"/>
                  <a:gd name="T13" fmla="*/ 0 h 50"/>
                  <a:gd name="T14" fmla="*/ 11 w 50"/>
                  <a:gd name="T15" fmla="*/ 4 h 50"/>
                  <a:gd name="T16" fmla="*/ 5 w 50"/>
                  <a:gd name="T17" fmla="*/ 9 h 50"/>
                  <a:gd name="T18" fmla="*/ 2 w 50"/>
                  <a:gd name="T19" fmla="*/ 16 h 50"/>
                  <a:gd name="T20" fmla="*/ 0 w 50"/>
                  <a:gd name="T21" fmla="*/ 25 h 50"/>
                  <a:gd name="T22" fmla="*/ 2 w 50"/>
                  <a:gd name="T23" fmla="*/ 32 h 50"/>
                  <a:gd name="T24" fmla="*/ 5 w 50"/>
                  <a:gd name="T25" fmla="*/ 41 h 50"/>
                  <a:gd name="T26" fmla="*/ 11 w 50"/>
                  <a:gd name="T27" fmla="*/ 45 h 50"/>
                  <a:gd name="T28" fmla="*/ 16 w 50"/>
                  <a:gd name="T29" fmla="*/ 49 h 50"/>
                  <a:gd name="T30" fmla="*/ 25 w 50"/>
                  <a:gd name="T31" fmla="*/ 50 h 50"/>
                  <a:gd name="T32" fmla="*/ 32 w 50"/>
                  <a:gd name="T33" fmla="*/ 49 h 50"/>
                  <a:gd name="T34" fmla="*/ 40 w 50"/>
                  <a:gd name="T35" fmla="*/ 45 h 50"/>
                  <a:gd name="T36" fmla="*/ 47 w 50"/>
                  <a:gd name="T37" fmla="*/ 41 h 50"/>
                  <a:gd name="T38" fmla="*/ 50 w 50"/>
                  <a:gd name="T39" fmla="*/ 32 h 50"/>
                  <a:gd name="T40" fmla="*/ 50 w 50"/>
                  <a:gd name="T41" fmla="*/ 25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50"/>
                  <a:gd name="T65" fmla="*/ 50 w 50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50">
                    <a:moveTo>
                      <a:pt x="50" y="25"/>
                    </a:moveTo>
                    <a:lnTo>
                      <a:pt x="50" y="16"/>
                    </a:lnTo>
                    <a:lnTo>
                      <a:pt x="47" y="9"/>
                    </a:lnTo>
                    <a:lnTo>
                      <a:pt x="40" y="4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5" y="9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5" y="41"/>
                    </a:lnTo>
                    <a:lnTo>
                      <a:pt x="11" y="45"/>
                    </a:lnTo>
                    <a:lnTo>
                      <a:pt x="16" y="49"/>
                    </a:lnTo>
                    <a:lnTo>
                      <a:pt x="25" y="50"/>
                    </a:lnTo>
                    <a:lnTo>
                      <a:pt x="32" y="49"/>
                    </a:lnTo>
                    <a:lnTo>
                      <a:pt x="40" y="45"/>
                    </a:lnTo>
                    <a:lnTo>
                      <a:pt x="47" y="41"/>
                    </a:lnTo>
                    <a:lnTo>
                      <a:pt x="50" y="32"/>
                    </a:lnTo>
                    <a:lnTo>
                      <a:pt x="50" y="2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8" name="Freeform 406"/>
              <p:cNvSpPr>
                <a:spLocks/>
              </p:cNvSpPr>
              <p:nvPr/>
            </p:nvSpPr>
            <p:spPr bwMode="auto">
              <a:xfrm>
                <a:off x="2413" y="2312"/>
                <a:ext cx="44" cy="45"/>
              </a:xfrm>
              <a:custGeom>
                <a:avLst/>
                <a:gdLst>
                  <a:gd name="T0" fmla="*/ 44 w 44"/>
                  <a:gd name="T1" fmla="*/ 23 h 45"/>
                  <a:gd name="T2" fmla="*/ 43 w 44"/>
                  <a:gd name="T3" fmla="*/ 16 h 45"/>
                  <a:gd name="T4" fmla="*/ 39 w 44"/>
                  <a:gd name="T5" fmla="*/ 9 h 45"/>
                  <a:gd name="T6" fmla="*/ 34 w 44"/>
                  <a:gd name="T7" fmla="*/ 4 h 45"/>
                  <a:gd name="T8" fmla="*/ 28 w 44"/>
                  <a:gd name="T9" fmla="*/ 2 h 45"/>
                  <a:gd name="T10" fmla="*/ 21 w 44"/>
                  <a:gd name="T11" fmla="*/ 0 h 45"/>
                  <a:gd name="T12" fmla="*/ 14 w 44"/>
                  <a:gd name="T13" fmla="*/ 2 h 45"/>
                  <a:gd name="T14" fmla="*/ 9 w 44"/>
                  <a:gd name="T15" fmla="*/ 4 h 45"/>
                  <a:gd name="T16" fmla="*/ 3 w 44"/>
                  <a:gd name="T17" fmla="*/ 9 h 45"/>
                  <a:gd name="T18" fmla="*/ 0 w 44"/>
                  <a:gd name="T19" fmla="*/ 16 h 45"/>
                  <a:gd name="T20" fmla="*/ 0 w 44"/>
                  <a:gd name="T21" fmla="*/ 23 h 45"/>
                  <a:gd name="T22" fmla="*/ 0 w 44"/>
                  <a:gd name="T23" fmla="*/ 30 h 45"/>
                  <a:gd name="T24" fmla="*/ 3 w 44"/>
                  <a:gd name="T25" fmla="*/ 36 h 45"/>
                  <a:gd name="T26" fmla="*/ 9 w 44"/>
                  <a:gd name="T27" fmla="*/ 41 h 45"/>
                  <a:gd name="T28" fmla="*/ 14 w 44"/>
                  <a:gd name="T29" fmla="*/ 43 h 45"/>
                  <a:gd name="T30" fmla="*/ 21 w 44"/>
                  <a:gd name="T31" fmla="*/ 45 h 45"/>
                  <a:gd name="T32" fmla="*/ 28 w 44"/>
                  <a:gd name="T33" fmla="*/ 43 h 45"/>
                  <a:gd name="T34" fmla="*/ 34 w 44"/>
                  <a:gd name="T35" fmla="*/ 41 h 45"/>
                  <a:gd name="T36" fmla="*/ 39 w 44"/>
                  <a:gd name="T37" fmla="*/ 36 h 45"/>
                  <a:gd name="T38" fmla="*/ 43 w 44"/>
                  <a:gd name="T39" fmla="*/ 30 h 45"/>
                  <a:gd name="T40" fmla="*/ 44 w 44"/>
                  <a:gd name="T41" fmla="*/ 23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45"/>
                  <a:gd name="T65" fmla="*/ 44 w 44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45">
                    <a:moveTo>
                      <a:pt x="44" y="23"/>
                    </a:moveTo>
                    <a:lnTo>
                      <a:pt x="43" y="16"/>
                    </a:lnTo>
                    <a:lnTo>
                      <a:pt x="39" y="9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9" y="41"/>
                    </a:lnTo>
                    <a:lnTo>
                      <a:pt x="14" y="43"/>
                    </a:lnTo>
                    <a:lnTo>
                      <a:pt x="21" y="45"/>
                    </a:lnTo>
                    <a:lnTo>
                      <a:pt x="28" y="43"/>
                    </a:lnTo>
                    <a:lnTo>
                      <a:pt x="34" y="41"/>
                    </a:lnTo>
                    <a:lnTo>
                      <a:pt x="39" y="36"/>
                    </a:lnTo>
                    <a:lnTo>
                      <a:pt x="43" y="30"/>
                    </a:lnTo>
                    <a:lnTo>
                      <a:pt x="44" y="2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9" name="Freeform 407"/>
              <p:cNvSpPr>
                <a:spLocks/>
              </p:cNvSpPr>
              <p:nvPr/>
            </p:nvSpPr>
            <p:spPr bwMode="auto">
              <a:xfrm>
                <a:off x="2416" y="231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6 w 38"/>
                  <a:gd name="T3" fmla="*/ 12 h 37"/>
                  <a:gd name="T4" fmla="*/ 34 w 38"/>
                  <a:gd name="T5" fmla="*/ 7 h 37"/>
                  <a:gd name="T6" fmla="*/ 29 w 38"/>
                  <a:gd name="T7" fmla="*/ 3 h 37"/>
                  <a:gd name="T8" fmla="*/ 24 w 38"/>
                  <a:gd name="T9" fmla="*/ 0 h 37"/>
                  <a:gd name="T10" fmla="*/ 18 w 38"/>
                  <a:gd name="T11" fmla="*/ 0 h 37"/>
                  <a:gd name="T12" fmla="*/ 11 w 38"/>
                  <a:gd name="T13" fmla="*/ 0 h 37"/>
                  <a:gd name="T14" fmla="*/ 6 w 38"/>
                  <a:gd name="T15" fmla="*/ 3 h 37"/>
                  <a:gd name="T16" fmla="*/ 4 w 38"/>
                  <a:gd name="T17" fmla="*/ 7 h 37"/>
                  <a:gd name="T18" fmla="*/ 0 w 38"/>
                  <a:gd name="T19" fmla="*/ 12 h 37"/>
                  <a:gd name="T20" fmla="*/ 0 w 38"/>
                  <a:gd name="T21" fmla="*/ 19 h 37"/>
                  <a:gd name="T22" fmla="*/ 0 w 38"/>
                  <a:gd name="T23" fmla="*/ 25 h 37"/>
                  <a:gd name="T24" fmla="*/ 4 w 38"/>
                  <a:gd name="T25" fmla="*/ 30 h 37"/>
                  <a:gd name="T26" fmla="*/ 6 w 38"/>
                  <a:gd name="T27" fmla="*/ 35 h 37"/>
                  <a:gd name="T28" fmla="*/ 11 w 38"/>
                  <a:gd name="T29" fmla="*/ 37 h 37"/>
                  <a:gd name="T30" fmla="*/ 18 w 38"/>
                  <a:gd name="T31" fmla="*/ 37 h 37"/>
                  <a:gd name="T32" fmla="*/ 24 w 38"/>
                  <a:gd name="T33" fmla="*/ 37 h 37"/>
                  <a:gd name="T34" fmla="*/ 29 w 38"/>
                  <a:gd name="T35" fmla="*/ 35 h 37"/>
                  <a:gd name="T36" fmla="*/ 34 w 38"/>
                  <a:gd name="T37" fmla="*/ 30 h 37"/>
                  <a:gd name="T38" fmla="*/ 36 w 38"/>
                  <a:gd name="T39" fmla="*/ 25 h 37"/>
                  <a:gd name="T40" fmla="*/ 38 w 38"/>
                  <a:gd name="T41" fmla="*/ 1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37"/>
                  <a:gd name="T65" fmla="*/ 38 w 38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37">
                    <a:moveTo>
                      <a:pt x="38" y="19"/>
                    </a:moveTo>
                    <a:lnTo>
                      <a:pt x="36" y="12"/>
                    </a:lnTo>
                    <a:lnTo>
                      <a:pt x="34" y="7"/>
                    </a:lnTo>
                    <a:lnTo>
                      <a:pt x="29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4" y="30"/>
                    </a:lnTo>
                    <a:lnTo>
                      <a:pt x="6" y="35"/>
                    </a:lnTo>
                    <a:lnTo>
                      <a:pt x="11" y="37"/>
                    </a:lnTo>
                    <a:lnTo>
                      <a:pt x="18" y="37"/>
                    </a:lnTo>
                    <a:lnTo>
                      <a:pt x="24" y="37"/>
                    </a:lnTo>
                    <a:lnTo>
                      <a:pt x="29" y="35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38" y="19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0" name="Freeform 408"/>
              <p:cNvSpPr>
                <a:spLocks/>
              </p:cNvSpPr>
              <p:nvPr/>
            </p:nvSpPr>
            <p:spPr bwMode="auto">
              <a:xfrm>
                <a:off x="2418" y="2319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31 w 32"/>
                  <a:gd name="T3" fmla="*/ 11 h 32"/>
                  <a:gd name="T4" fmla="*/ 29 w 32"/>
                  <a:gd name="T5" fmla="*/ 6 h 32"/>
                  <a:gd name="T6" fmla="*/ 25 w 32"/>
                  <a:gd name="T7" fmla="*/ 2 h 32"/>
                  <a:gd name="T8" fmla="*/ 22 w 32"/>
                  <a:gd name="T9" fmla="*/ 0 h 32"/>
                  <a:gd name="T10" fmla="*/ 16 w 32"/>
                  <a:gd name="T11" fmla="*/ 0 h 32"/>
                  <a:gd name="T12" fmla="*/ 11 w 32"/>
                  <a:gd name="T13" fmla="*/ 0 h 32"/>
                  <a:gd name="T14" fmla="*/ 5 w 32"/>
                  <a:gd name="T15" fmla="*/ 2 h 32"/>
                  <a:gd name="T16" fmla="*/ 4 w 32"/>
                  <a:gd name="T17" fmla="*/ 6 h 32"/>
                  <a:gd name="T18" fmla="*/ 2 w 32"/>
                  <a:gd name="T19" fmla="*/ 11 h 32"/>
                  <a:gd name="T20" fmla="*/ 0 w 32"/>
                  <a:gd name="T21" fmla="*/ 16 h 32"/>
                  <a:gd name="T22" fmla="*/ 2 w 32"/>
                  <a:gd name="T23" fmla="*/ 22 h 32"/>
                  <a:gd name="T24" fmla="*/ 4 w 32"/>
                  <a:gd name="T25" fmla="*/ 25 h 32"/>
                  <a:gd name="T26" fmla="*/ 5 w 32"/>
                  <a:gd name="T27" fmla="*/ 29 h 32"/>
                  <a:gd name="T28" fmla="*/ 11 w 32"/>
                  <a:gd name="T29" fmla="*/ 32 h 32"/>
                  <a:gd name="T30" fmla="*/ 16 w 32"/>
                  <a:gd name="T31" fmla="*/ 32 h 32"/>
                  <a:gd name="T32" fmla="*/ 22 w 32"/>
                  <a:gd name="T33" fmla="*/ 32 h 32"/>
                  <a:gd name="T34" fmla="*/ 25 w 32"/>
                  <a:gd name="T35" fmla="*/ 29 h 32"/>
                  <a:gd name="T36" fmla="*/ 29 w 32"/>
                  <a:gd name="T37" fmla="*/ 25 h 32"/>
                  <a:gd name="T38" fmla="*/ 31 w 32"/>
                  <a:gd name="T39" fmla="*/ 22 h 32"/>
                  <a:gd name="T40" fmla="*/ 32 w 32"/>
                  <a:gd name="T41" fmla="*/ 16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32"/>
                  <a:gd name="T65" fmla="*/ 32 w 32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32">
                    <a:moveTo>
                      <a:pt x="32" y="16"/>
                    </a:moveTo>
                    <a:lnTo>
                      <a:pt x="31" y="11"/>
                    </a:lnTo>
                    <a:lnTo>
                      <a:pt x="29" y="6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5"/>
                    </a:lnTo>
                    <a:lnTo>
                      <a:pt x="5" y="29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2"/>
                    </a:lnTo>
                    <a:lnTo>
                      <a:pt x="25" y="29"/>
                    </a:lnTo>
                    <a:lnTo>
                      <a:pt x="29" y="25"/>
                    </a:lnTo>
                    <a:lnTo>
                      <a:pt x="31" y="22"/>
                    </a:lnTo>
                    <a:lnTo>
                      <a:pt x="32" y="1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1" name="Freeform 409"/>
              <p:cNvSpPr>
                <a:spLocks/>
              </p:cNvSpPr>
              <p:nvPr/>
            </p:nvSpPr>
            <p:spPr bwMode="auto">
              <a:xfrm>
                <a:off x="2422" y="2321"/>
                <a:ext cx="25" cy="27"/>
              </a:xfrm>
              <a:custGeom>
                <a:avLst/>
                <a:gdLst>
                  <a:gd name="T0" fmla="*/ 25 w 25"/>
                  <a:gd name="T1" fmla="*/ 14 h 27"/>
                  <a:gd name="T2" fmla="*/ 25 w 25"/>
                  <a:gd name="T3" fmla="*/ 11 h 27"/>
                  <a:gd name="T4" fmla="*/ 23 w 25"/>
                  <a:gd name="T5" fmla="*/ 7 h 27"/>
                  <a:gd name="T6" fmla="*/ 19 w 25"/>
                  <a:gd name="T7" fmla="*/ 4 h 27"/>
                  <a:gd name="T8" fmla="*/ 16 w 25"/>
                  <a:gd name="T9" fmla="*/ 2 h 27"/>
                  <a:gd name="T10" fmla="*/ 12 w 25"/>
                  <a:gd name="T11" fmla="*/ 0 h 27"/>
                  <a:gd name="T12" fmla="*/ 7 w 25"/>
                  <a:gd name="T13" fmla="*/ 2 h 27"/>
                  <a:gd name="T14" fmla="*/ 3 w 25"/>
                  <a:gd name="T15" fmla="*/ 4 h 27"/>
                  <a:gd name="T16" fmla="*/ 1 w 25"/>
                  <a:gd name="T17" fmla="*/ 7 h 27"/>
                  <a:gd name="T18" fmla="*/ 0 w 25"/>
                  <a:gd name="T19" fmla="*/ 11 h 27"/>
                  <a:gd name="T20" fmla="*/ 0 w 25"/>
                  <a:gd name="T21" fmla="*/ 14 h 27"/>
                  <a:gd name="T22" fmla="*/ 0 w 25"/>
                  <a:gd name="T23" fmla="*/ 18 h 27"/>
                  <a:gd name="T24" fmla="*/ 1 w 25"/>
                  <a:gd name="T25" fmla="*/ 21 h 27"/>
                  <a:gd name="T26" fmla="*/ 3 w 25"/>
                  <a:gd name="T27" fmla="*/ 25 h 27"/>
                  <a:gd name="T28" fmla="*/ 7 w 25"/>
                  <a:gd name="T29" fmla="*/ 27 h 27"/>
                  <a:gd name="T30" fmla="*/ 12 w 25"/>
                  <a:gd name="T31" fmla="*/ 27 h 27"/>
                  <a:gd name="T32" fmla="*/ 16 w 25"/>
                  <a:gd name="T33" fmla="*/ 27 h 27"/>
                  <a:gd name="T34" fmla="*/ 19 w 25"/>
                  <a:gd name="T35" fmla="*/ 25 h 27"/>
                  <a:gd name="T36" fmla="*/ 23 w 25"/>
                  <a:gd name="T37" fmla="*/ 21 h 27"/>
                  <a:gd name="T38" fmla="*/ 25 w 25"/>
                  <a:gd name="T39" fmla="*/ 18 h 27"/>
                  <a:gd name="T40" fmla="*/ 25 w 25"/>
                  <a:gd name="T41" fmla="*/ 14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7"/>
                  <a:gd name="T65" fmla="*/ 25 w 25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7">
                    <a:moveTo>
                      <a:pt x="25" y="14"/>
                    </a:moveTo>
                    <a:lnTo>
                      <a:pt x="25" y="11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5"/>
                    </a:lnTo>
                    <a:lnTo>
                      <a:pt x="7" y="27"/>
                    </a:lnTo>
                    <a:lnTo>
                      <a:pt x="12" y="27"/>
                    </a:lnTo>
                    <a:lnTo>
                      <a:pt x="16" y="27"/>
                    </a:lnTo>
                    <a:lnTo>
                      <a:pt x="19" y="25"/>
                    </a:lnTo>
                    <a:lnTo>
                      <a:pt x="23" y="21"/>
                    </a:lnTo>
                    <a:lnTo>
                      <a:pt x="25" y="18"/>
                    </a:lnTo>
                    <a:lnTo>
                      <a:pt x="25" y="1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2" name="Freeform 410"/>
              <p:cNvSpPr>
                <a:spLocks/>
              </p:cNvSpPr>
              <p:nvPr/>
            </p:nvSpPr>
            <p:spPr bwMode="auto">
              <a:xfrm>
                <a:off x="2423" y="2325"/>
                <a:ext cx="20" cy="19"/>
              </a:xfrm>
              <a:custGeom>
                <a:avLst/>
                <a:gdLst>
                  <a:gd name="T0" fmla="*/ 20 w 20"/>
                  <a:gd name="T1" fmla="*/ 10 h 19"/>
                  <a:gd name="T2" fmla="*/ 20 w 20"/>
                  <a:gd name="T3" fmla="*/ 7 h 19"/>
                  <a:gd name="T4" fmla="*/ 18 w 20"/>
                  <a:gd name="T5" fmla="*/ 5 h 19"/>
                  <a:gd name="T6" fmla="*/ 17 w 20"/>
                  <a:gd name="T7" fmla="*/ 1 h 19"/>
                  <a:gd name="T8" fmla="*/ 13 w 20"/>
                  <a:gd name="T9" fmla="*/ 1 h 19"/>
                  <a:gd name="T10" fmla="*/ 11 w 20"/>
                  <a:gd name="T11" fmla="*/ 0 h 19"/>
                  <a:gd name="T12" fmla="*/ 8 w 20"/>
                  <a:gd name="T13" fmla="*/ 1 h 19"/>
                  <a:gd name="T14" fmla="*/ 4 w 20"/>
                  <a:gd name="T15" fmla="*/ 1 h 19"/>
                  <a:gd name="T16" fmla="*/ 2 w 20"/>
                  <a:gd name="T17" fmla="*/ 5 h 19"/>
                  <a:gd name="T18" fmla="*/ 0 w 20"/>
                  <a:gd name="T19" fmla="*/ 7 h 19"/>
                  <a:gd name="T20" fmla="*/ 0 w 20"/>
                  <a:gd name="T21" fmla="*/ 10 h 19"/>
                  <a:gd name="T22" fmla="*/ 0 w 20"/>
                  <a:gd name="T23" fmla="*/ 14 h 19"/>
                  <a:gd name="T24" fmla="*/ 2 w 20"/>
                  <a:gd name="T25" fmla="*/ 16 h 19"/>
                  <a:gd name="T26" fmla="*/ 4 w 20"/>
                  <a:gd name="T27" fmla="*/ 17 h 19"/>
                  <a:gd name="T28" fmla="*/ 8 w 20"/>
                  <a:gd name="T29" fmla="*/ 19 h 19"/>
                  <a:gd name="T30" fmla="*/ 11 w 20"/>
                  <a:gd name="T31" fmla="*/ 19 h 19"/>
                  <a:gd name="T32" fmla="*/ 13 w 20"/>
                  <a:gd name="T33" fmla="*/ 19 h 19"/>
                  <a:gd name="T34" fmla="*/ 17 w 20"/>
                  <a:gd name="T35" fmla="*/ 17 h 19"/>
                  <a:gd name="T36" fmla="*/ 18 w 20"/>
                  <a:gd name="T37" fmla="*/ 16 h 19"/>
                  <a:gd name="T38" fmla="*/ 20 w 20"/>
                  <a:gd name="T39" fmla="*/ 14 h 19"/>
                  <a:gd name="T40" fmla="*/ 20 w 20"/>
                  <a:gd name="T41" fmla="*/ 10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19"/>
                  <a:gd name="T65" fmla="*/ 20 w 20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19">
                    <a:moveTo>
                      <a:pt x="20" y="10"/>
                    </a:moveTo>
                    <a:lnTo>
                      <a:pt x="20" y="7"/>
                    </a:lnTo>
                    <a:lnTo>
                      <a:pt x="18" y="5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3" name="Freeform 411"/>
              <p:cNvSpPr>
                <a:spLocks/>
              </p:cNvSpPr>
              <p:nvPr/>
            </p:nvSpPr>
            <p:spPr bwMode="auto">
              <a:xfrm>
                <a:off x="2427" y="2328"/>
                <a:ext cx="13" cy="14"/>
              </a:xfrm>
              <a:custGeom>
                <a:avLst/>
                <a:gdLst>
                  <a:gd name="T0" fmla="*/ 13 w 13"/>
                  <a:gd name="T1" fmla="*/ 7 h 14"/>
                  <a:gd name="T2" fmla="*/ 13 w 13"/>
                  <a:gd name="T3" fmla="*/ 5 h 14"/>
                  <a:gd name="T4" fmla="*/ 13 w 13"/>
                  <a:gd name="T5" fmla="*/ 4 h 14"/>
                  <a:gd name="T6" fmla="*/ 11 w 13"/>
                  <a:gd name="T7" fmla="*/ 2 h 14"/>
                  <a:gd name="T8" fmla="*/ 9 w 13"/>
                  <a:gd name="T9" fmla="*/ 0 h 14"/>
                  <a:gd name="T10" fmla="*/ 7 w 13"/>
                  <a:gd name="T11" fmla="*/ 0 h 14"/>
                  <a:gd name="T12" fmla="*/ 5 w 13"/>
                  <a:gd name="T13" fmla="*/ 0 h 14"/>
                  <a:gd name="T14" fmla="*/ 4 w 13"/>
                  <a:gd name="T15" fmla="*/ 2 h 14"/>
                  <a:gd name="T16" fmla="*/ 2 w 13"/>
                  <a:gd name="T17" fmla="*/ 4 h 14"/>
                  <a:gd name="T18" fmla="*/ 0 w 13"/>
                  <a:gd name="T19" fmla="*/ 5 h 14"/>
                  <a:gd name="T20" fmla="*/ 0 w 13"/>
                  <a:gd name="T21" fmla="*/ 7 h 14"/>
                  <a:gd name="T22" fmla="*/ 0 w 13"/>
                  <a:gd name="T23" fmla="*/ 9 h 14"/>
                  <a:gd name="T24" fmla="*/ 2 w 13"/>
                  <a:gd name="T25" fmla="*/ 11 h 14"/>
                  <a:gd name="T26" fmla="*/ 4 w 13"/>
                  <a:gd name="T27" fmla="*/ 13 h 14"/>
                  <a:gd name="T28" fmla="*/ 5 w 13"/>
                  <a:gd name="T29" fmla="*/ 13 h 14"/>
                  <a:gd name="T30" fmla="*/ 7 w 13"/>
                  <a:gd name="T31" fmla="*/ 14 h 14"/>
                  <a:gd name="T32" fmla="*/ 9 w 13"/>
                  <a:gd name="T33" fmla="*/ 13 h 14"/>
                  <a:gd name="T34" fmla="*/ 11 w 13"/>
                  <a:gd name="T35" fmla="*/ 13 h 14"/>
                  <a:gd name="T36" fmla="*/ 13 w 13"/>
                  <a:gd name="T37" fmla="*/ 11 h 14"/>
                  <a:gd name="T38" fmla="*/ 13 w 13"/>
                  <a:gd name="T39" fmla="*/ 9 h 14"/>
                  <a:gd name="T40" fmla="*/ 13 w 13"/>
                  <a:gd name="T41" fmla="*/ 7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14"/>
                  <a:gd name="T65" fmla="*/ 13 w 13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14">
                    <a:moveTo>
                      <a:pt x="13" y="7"/>
                    </a:moveTo>
                    <a:lnTo>
                      <a:pt x="13" y="5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4" name="Freeform 412"/>
              <p:cNvSpPr>
                <a:spLocks/>
              </p:cNvSpPr>
              <p:nvPr/>
            </p:nvSpPr>
            <p:spPr bwMode="auto">
              <a:xfrm>
                <a:off x="2431" y="2332"/>
                <a:ext cx="7" cy="7"/>
              </a:xfrm>
              <a:custGeom>
                <a:avLst/>
                <a:gdLst>
                  <a:gd name="T0" fmla="*/ 7 w 7"/>
                  <a:gd name="T1" fmla="*/ 3 h 7"/>
                  <a:gd name="T2" fmla="*/ 5 w 7"/>
                  <a:gd name="T3" fmla="*/ 1 h 7"/>
                  <a:gd name="T4" fmla="*/ 5 w 7"/>
                  <a:gd name="T5" fmla="*/ 0 h 7"/>
                  <a:gd name="T6" fmla="*/ 3 w 7"/>
                  <a:gd name="T7" fmla="*/ 0 h 7"/>
                  <a:gd name="T8" fmla="*/ 1 w 7"/>
                  <a:gd name="T9" fmla="*/ 0 h 7"/>
                  <a:gd name="T10" fmla="*/ 0 w 7"/>
                  <a:gd name="T11" fmla="*/ 1 h 7"/>
                  <a:gd name="T12" fmla="*/ 0 w 7"/>
                  <a:gd name="T13" fmla="*/ 3 h 7"/>
                  <a:gd name="T14" fmla="*/ 0 w 7"/>
                  <a:gd name="T15" fmla="*/ 5 h 7"/>
                  <a:gd name="T16" fmla="*/ 1 w 7"/>
                  <a:gd name="T17" fmla="*/ 5 h 7"/>
                  <a:gd name="T18" fmla="*/ 1 w 7"/>
                  <a:gd name="T19" fmla="*/ 7 h 7"/>
                  <a:gd name="T20" fmla="*/ 3 w 7"/>
                  <a:gd name="T21" fmla="*/ 7 h 7"/>
                  <a:gd name="T22" fmla="*/ 5 w 7"/>
                  <a:gd name="T23" fmla="*/ 5 h 7"/>
                  <a:gd name="T24" fmla="*/ 5 w 7"/>
                  <a:gd name="T25" fmla="*/ 3 h 7"/>
                  <a:gd name="T26" fmla="*/ 7 w 7"/>
                  <a:gd name="T27" fmla="*/ 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7"/>
                  <a:gd name="T44" fmla="*/ 7 w 7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7">
                    <a:moveTo>
                      <a:pt x="7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5" name="Line 413"/>
              <p:cNvSpPr>
                <a:spLocks noChangeShapeType="1"/>
              </p:cNvSpPr>
              <p:nvPr/>
            </p:nvSpPr>
            <p:spPr bwMode="auto">
              <a:xfrm>
                <a:off x="2402" y="2449"/>
                <a:ext cx="6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6" name="Line 414"/>
              <p:cNvSpPr>
                <a:spLocks noChangeShapeType="1"/>
              </p:cNvSpPr>
              <p:nvPr/>
            </p:nvSpPr>
            <p:spPr bwMode="auto">
              <a:xfrm flipV="1">
                <a:off x="2434" y="2366"/>
                <a:ext cx="1" cy="8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7" name="Line 415"/>
              <p:cNvSpPr>
                <a:spLocks noChangeShapeType="1"/>
              </p:cNvSpPr>
              <p:nvPr/>
            </p:nvSpPr>
            <p:spPr bwMode="auto">
              <a:xfrm flipV="1">
                <a:off x="2434" y="2220"/>
                <a:ext cx="1" cy="8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6" name="Line 416"/>
            <p:cNvSpPr>
              <a:spLocks noChangeShapeType="1"/>
            </p:cNvSpPr>
            <p:nvPr/>
          </p:nvSpPr>
          <p:spPr bwMode="auto">
            <a:xfrm>
              <a:off x="2402" y="2220"/>
              <a:ext cx="63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417"/>
            <p:cNvSpPr>
              <a:spLocks/>
            </p:cNvSpPr>
            <p:nvPr/>
          </p:nvSpPr>
          <p:spPr bwMode="auto">
            <a:xfrm>
              <a:off x="2626" y="2443"/>
              <a:ext cx="62" cy="63"/>
            </a:xfrm>
            <a:custGeom>
              <a:avLst/>
              <a:gdLst>
                <a:gd name="T0" fmla="*/ 62 w 62"/>
                <a:gd name="T1" fmla="*/ 33 h 63"/>
                <a:gd name="T2" fmla="*/ 62 w 62"/>
                <a:gd name="T3" fmla="*/ 22 h 63"/>
                <a:gd name="T4" fmla="*/ 56 w 62"/>
                <a:gd name="T5" fmla="*/ 13 h 63"/>
                <a:gd name="T6" fmla="*/ 51 w 62"/>
                <a:gd name="T7" fmla="*/ 6 h 63"/>
                <a:gd name="T8" fmla="*/ 42 w 62"/>
                <a:gd name="T9" fmla="*/ 0 h 63"/>
                <a:gd name="T10" fmla="*/ 31 w 62"/>
                <a:gd name="T11" fmla="*/ 0 h 63"/>
                <a:gd name="T12" fmla="*/ 20 w 62"/>
                <a:gd name="T13" fmla="*/ 0 h 63"/>
                <a:gd name="T14" fmla="*/ 11 w 62"/>
                <a:gd name="T15" fmla="*/ 6 h 63"/>
                <a:gd name="T16" fmla="*/ 6 w 62"/>
                <a:gd name="T17" fmla="*/ 13 h 63"/>
                <a:gd name="T18" fmla="*/ 0 w 62"/>
                <a:gd name="T19" fmla="*/ 22 h 63"/>
                <a:gd name="T20" fmla="*/ 0 w 62"/>
                <a:gd name="T21" fmla="*/ 33 h 63"/>
                <a:gd name="T22" fmla="*/ 0 w 62"/>
                <a:gd name="T23" fmla="*/ 42 h 63"/>
                <a:gd name="T24" fmla="*/ 6 w 62"/>
                <a:gd name="T25" fmla="*/ 51 h 63"/>
                <a:gd name="T26" fmla="*/ 11 w 62"/>
                <a:gd name="T27" fmla="*/ 58 h 63"/>
                <a:gd name="T28" fmla="*/ 20 w 62"/>
                <a:gd name="T29" fmla="*/ 63 h 63"/>
                <a:gd name="T30" fmla="*/ 31 w 62"/>
                <a:gd name="T31" fmla="*/ 63 h 63"/>
                <a:gd name="T32" fmla="*/ 42 w 62"/>
                <a:gd name="T33" fmla="*/ 63 h 63"/>
                <a:gd name="T34" fmla="*/ 51 w 62"/>
                <a:gd name="T35" fmla="*/ 58 h 63"/>
                <a:gd name="T36" fmla="*/ 56 w 62"/>
                <a:gd name="T37" fmla="*/ 51 h 63"/>
                <a:gd name="T38" fmla="*/ 62 w 62"/>
                <a:gd name="T39" fmla="*/ 42 h 63"/>
                <a:gd name="T40" fmla="*/ 62 w 62"/>
                <a:gd name="T41" fmla="*/ 33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63"/>
                <a:gd name="T65" fmla="*/ 62 w 62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63">
                  <a:moveTo>
                    <a:pt x="62" y="33"/>
                  </a:moveTo>
                  <a:lnTo>
                    <a:pt x="62" y="22"/>
                  </a:lnTo>
                  <a:lnTo>
                    <a:pt x="56" y="13"/>
                  </a:lnTo>
                  <a:lnTo>
                    <a:pt x="51" y="6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1" y="6"/>
                  </a:lnTo>
                  <a:lnTo>
                    <a:pt x="6" y="13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11" y="58"/>
                  </a:lnTo>
                  <a:lnTo>
                    <a:pt x="20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51" y="58"/>
                  </a:lnTo>
                  <a:lnTo>
                    <a:pt x="56" y="51"/>
                  </a:lnTo>
                  <a:lnTo>
                    <a:pt x="62" y="42"/>
                  </a:lnTo>
                  <a:lnTo>
                    <a:pt x="62" y="33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418"/>
            <p:cNvSpPr>
              <a:spLocks/>
            </p:cNvSpPr>
            <p:nvPr/>
          </p:nvSpPr>
          <p:spPr bwMode="auto">
            <a:xfrm>
              <a:off x="2628" y="2445"/>
              <a:ext cx="58" cy="59"/>
            </a:xfrm>
            <a:custGeom>
              <a:avLst/>
              <a:gdLst>
                <a:gd name="T0" fmla="*/ 58 w 58"/>
                <a:gd name="T1" fmla="*/ 31 h 59"/>
                <a:gd name="T2" fmla="*/ 56 w 58"/>
                <a:gd name="T3" fmla="*/ 22 h 59"/>
                <a:gd name="T4" fmla="*/ 52 w 58"/>
                <a:gd name="T5" fmla="*/ 13 h 59"/>
                <a:gd name="T6" fmla="*/ 47 w 58"/>
                <a:gd name="T7" fmla="*/ 7 h 59"/>
                <a:gd name="T8" fmla="*/ 38 w 58"/>
                <a:gd name="T9" fmla="*/ 2 h 59"/>
                <a:gd name="T10" fmla="*/ 29 w 58"/>
                <a:gd name="T11" fmla="*/ 0 h 59"/>
                <a:gd name="T12" fmla="*/ 20 w 58"/>
                <a:gd name="T13" fmla="*/ 2 h 59"/>
                <a:gd name="T14" fmla="*/ 11 w 58"/>
                <a:gd name="T15" fmla="*/ 7 h 59"/>
                <a:gd name="T16" fmla="*/ 7 w 58"/>
                <a:gd name="T17" fmla="*/ 13 h 59"/>
                <a:gd name="T18" fmla="*/ 2 w 58"/>
                <a:gd name="T19" fmla="*/ 22 h 59"/>
                <a:gd name="T20" fmla="*/ 0 w 58"/>
                <a:gd name="T21" fmla="*/ 31 h 59"/>
                <a:gd name="T22" fmla="*/ 2 w 58"/>
                <a:gd name="T23" fmla="*/ 38 h 59"/>
                <a:gd name="T24" fmla="*/ 7 w 58"/>
                <a:gd name="T25" fmla="*/ 47 h 59"/>
                <a:gd name="T26" fmla="*/ 11 w 58"/>
                <a:gd name="T27" fmla="*/ 52 h 59"/>
                <a:gd name="T28" fmla="*/ 20 w 58"/>
                <a:gd name="T29" fmla="*/ 58 h 59"/>
                <a:gd name="T30" fmla="*/ 29 w 58"/>
                <a:gd name="T31" fmla="*/ 59 h 59"/>
                <a:gd name="T32" fmla="*/ 38 w 58"/>
                <a:gd name="T33" fmla="*/ 58 h 59"/>
                <a:gd name="T34" fmla="*/ 47 w 58"/>
                <a:gd name="T35" fmla="*/ 52 h 59"/>
                <a:gd name="T36" fmla="*/ 52 w 58"/>
                <a:gd name="T37" fmla="*/ 47 h 59"/>
                <a:gd name="T38" fmla="*/ 56 w 58"/>
                <a:gd name="T39" fmla="*/ 38 h 59"/>
                <a:gd name="T40" fmla="*/ 58 w 58"/>
                <a:gd name="T41" fmla="*/ 31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59"/>
                <a:gd name="T65" fmla="*/ 58 w 58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59">
                  <a:moveTo>
                    <a:pt x="58" y="31"/>
                  </a:moveTo>
                  <a:lnTo>
                    <a:pt x="56" y="22"/>
                  </a:lnTo>
                  <a:lnTo>
                    <a:pt x="52" y="13"/>
                  </a:lnTo>
                  <a:lnTo>
                    <a:pt x="47" y="7"/>
                  </a:lnTo>
                  <a:lnTo>
                    <a:pt x="38" y="2"/>
                  </a:lnTo>
                  <a:lnTo>
                    <a:pt x="29" y="0"/>
                  </a:lnTo>
                  <a:lnTo>
                    <a:pt x="20" y="2"/>
                  </a:lnTo>
                  <a:lnTo>
                    <a:pt x="11" y="7"/>
                  </a:lnTo>
                  <a:lnTo>
                    <a:pt x="7" y="13"/>
                  </a:lnTo>
                  <a:lnTo>
                    <a:pt x="2" y="22"/>
                  </a:lnTo>
                  <a:lnTo>
                    <a:pt x="0" y="31"/>
                  </a:lnTo>
                  <a:lnTo>
                    <a:pt x="2" y="38"/>
                  </a:lnTo>
                  <a:lnTo>
                    <a:pt x="7" y="47"/>
                  </a:lnTo>
                  <a:lnTo>
                    <a:pt x="11" y="52"/>
                  </a:lnTo>
                  <a:lnTo>
                    <a:pt x="20" y="58"/>
                  </a:lnTo>
                  <a:lnTo>
                    <a:pt x="29" y="59"/>
                  </a:lnTo>
                  <a:lnTo>
                    <a:pt x="38" y="58"/>
                  </a:lnTo>
                  <a:lnTo>
                    <a:pt x="47" y="52"/>
                  </a:lnTo>
                  <a:lnTo>
                    <a:pt x="52" y="47"/>
                  </a:lnTo>
                  <a:lnTo>
                    <a:pt x="56" y="38"/>
                  </a:lnTo>
                  <a:lnTo>
                    <a:pt x="58" y="31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419"/>
            <p:cNvSpPr>
              <a:spLocks/>
            </p:cNvSpPr>
            <p:nvPr/>
          </p:nvSpPr>
          <p:spPr bwMode="auto">
            <a:xfrm>
              <a:off x="2632" y="2449"/>
              <a:ext cx="50" cy="52"/>
            </a:xfrm>
            <a:custGeom>
              <a:avLst/>
              <a:gdLst>
                <a:gd name="T0" fmla="*/ 50 w 50"/>
                <a:gd name="T1" fmla="*/ 27 h 52"/>
                <a:gd name="T2" fmla="*/ 48 w 50"/>
                <a:gd name="T3" fmla="*/ 18 h 52"/>
                <a:gd name="T4" fmla="*/ 47 w 50"/>
                <a:gd name="T5" fmla="*/ 10 h 52"/>
                <a:gd name="T6" fmla="*/ 41 w 50"/>
                <a:gd name="T7" fmla="*/ 5 h 52"/>
                <a:gd name="T8" fmla="*/ 34 w 50"/>
                <a:gd name="T9" fmla="*/ 1 h 52"/>
                <a:gd name="T10" fmla="*/ 25 w 50"/>
                <a:gd name="T11" fmla="*/ 0 h 52"/>
                <a:gd name="T12" fmla="*/ 16 w 50"/>
                <a:gd name="T13" fmla="*/ 1 h 52"/>
                <a:gd name="T14" fmla="*/ 9 w 50"/>
                <a:gd name="T15" fmla="*/ 5 h 52"/>
                <a:gd name="T16" fmla="*/ 5 w 50"/>
                <a:gd name="T17" fmla="*/ 10 h 52"/>
                <a:gd name="T18" fmla="*/ 2 w 50"/>
                <a:gd name="T19" fmla="*/ 18 h 52"/>
                <a:gd name="T20" fmla="*/ 0 w 50"/>
                <a:gd name="T21" fmla="*/ 27 h 52"/>
                <a:gd name="T22" fmla="*/ 2 w 50"/>
                <a:gd name="T23" fmla="*/ 34 h 52"/>
                <a:gd name="T24" fmla="*/ 5 w 50"/>
                <a:gd name="T25" fmla="*/ 41 h 52"/>
                <a:gd name="T26" fmla="*/ 9 w 50"/>
                <a:gd name="T27" fmla="*/ 46 h 52"/>
                <a:gd name="T28" fmla="*/ 16 w 50"/>
                <a:gd name="T29" fmla="*/ 50 h 52"/>
                <a:gd name="T30" fmla="*/ 25 w 50"/>
                <a:gd name="T31" fmla="*/ 52 h 52"/>
                <a:gd name="T32" fmla="*/ 34 w 50"/>
                <a:gd name="T33" fmla="*/ 50 h 52"/>
                <a:gd name="T34" fmla="*/ 41 w 50"/>
                <a:gd name="T35" fmla="*/ 46 h 52"/>
                <a:gd name="T36" fmla="*/ 47 w 50"/>
                <a:gd name="T37" fmla="*/ 41 h 52"/>
                <a:gd name="T38" fmla="*/ 48 w 50"/>
                <a:gd name="T39" fmla="*/ 34 h 52"/>
                <a:gd name="T40" fmla="*/ 50 w 50"/>
                <a:gd name="T41" fmla="*/ 27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52"/>
                <a:gd name="T65" fmla="*/ 50 w 50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52">
                  <a:moveTo>
                    <a:pt x="50" y="27"/>
                  </a:moveTo>
                  <a:lnTo>
                    <a:pt x="48" y="18"/>
                  </a:lnTo>
                  <a:lnTo>
                    <a:pt x="47" y="10"/>
                  </a:lnTo>
                  <a:lnTo>
                    <a:pt x="41" y="5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6" y="1"/>
                  </a:lnTo>
                  <a:lnTo>
                    <a:pt x="9" y="5"/>
                  </a:lnTo>
                  <a:lnTo>
                    <a:pt x="5" y="10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5" y="41"/>
                  </a:lnTo>
                  <a:lnTo>
                    <a:pt x="9" y="46"/>
                  </a:lnTo>
                  <a:lnTo>
                    <a:pt x="16" y="50"/>
                  </a:lnTo>
                  <a:lnTo>
                    <a:pt x="25" y="52"/>
                  </a:lnTo>
                  <a:lnTo>
                    <a:pt x="34" y="50"/>
                  </a:lnTo>
                  <a:lnTo>
                    <a:pt x="41" y="46"/>
                  </a:lnTo>
                  <a:lnTo>
                    <a:pt x="47" y="41"/>
                  </a:lnTo>
                  <a:lnTo>
                    <a:pt x="48" y="34"/>
                  </a:lnTo>
                  <a:lnTo>
                    <a:pt x="50" y="27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420"/>
            <p:cNvSpPr>
              <a:spLocks/>
            </p:cNvSpPr>
            <p:nvPr/>
          </p:nvSpPr>
          <p:spPr bwMode="auto">
            <a:xfrm>
              <a:off x="2635" y="2452"/>
              <a:ext cx="45" cy="45"/>
            </a:xfrm>
            <a:custGeom>
              <a:avLst/>
              <a:gdLst>
                <a:gd name="T0" fmla="*/ 45 w 45"/>
                <a:gd name="T1" fmla="*/ 24 h 45"/>
                <a:gd name="T2" fmla="*/ 44 w 45"/>
                <a:gd name="T3" fmla="*/ 16 h 45"/>
                <a:gd name="T4" fmla="*/ 40 w 45"/>
                <a:gd name="T5" fmla="*/ 9 h 45"/>
                <a:gd name="T6" fmla="*/ 36 w 45"/>
                <a:gd name="T7" fmla="*/ 6 h 45"/>
                <a:gd name="T8" fmla="*/ 29 w 45"/>
                <a:gd name="T9" fmla="*/ 2 h 45"/>
                <a:gd name="T10" fmla="*/ 22 w 45"/>
                <a:gd name="T11" fmla="*/ 0 h 45"/>
                <a:gd name="T12" fmla="*/ 15 w 45"/>
                <a:gd name="T13" fmla="*/ 2 h 45"/>
                <a:gd name="T14" fmla="*/ 8 w 45"/>
                <a:gd name="T15" fmla="*/ 6 h 45"/>
                <a:gd name="T16" fmla="*/ 4 w 45"/>
                <a:gd name="T17" fmla="*/ 9 h 45"/>
                <a:gd name="T18" fmla="*/ 2 w 45"/>
                <a:gd name="T19" fmla="*/ 16 h 45"/>
                <a:gd name="T20" fmla="*/ 0 w 45"/>
                <a:gd name="T21" fmla="*/ 24 h 45"/>
                <a:gd name="T22" fmla="*/ 2 w 45"/>
                <a:gd name="T23" fmla="*/ 31 h 45"/>
                <a:gd name="T24" fmla="*/ 4 w 45"/>
                <a:gd name="T25" fmla="*/ 36 h 45"/>
                <a:gd name="T26" fmla="*/ 8 w 45"/>
                <a:gd name="T27" fmla="*/ 40 h 45"/>
                <a:gd name="T28" fmla="*/ 15 w 45"/>
                <a:gd name="T29" fmla="*/ 43 h 45"/>
                <a:gd name="T30" fmla="*/ 22 w 45"/>
                <a:gd name="T31" fmla="*/ 45 h 45"/>
                <a:gd name="T32" fmla="*/ 29 w 45"/>
                <a:gd name="T33" fmla="*/ 43 h 45"/>
                <a:gd name="T34" fmla="*/ 36 w 45"/>
                <a:gd name="T35" fmla="*/ 40 h 45"/>
                <a:gd name="T36" fmla="*/ 40 w 45"/>
                <a:gd name="T37" fmla="*/ 36 h 45"/>
                <a:gd name="T38" fmla="*/ 44 w 45"/>
                <a:gd name="T39" fmla="*/ 31 h 45"/>
                <a:gd name="T40" fmla="*/ 45 w 45"/>
                <a:gd name="T41" fmla="*/ 24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45"/>
                <a:gd name="T65" fmla="*/ 45 w 45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45">
                  <a:moveTo>
                    <a:pt x="45" y="24"/>
                  </a:moveTo>
                  <a:lnTo>
                    <a:pt x="44" y="16"/>
                  </a:lnTo>
                  <a:lnTo>
                    <a:pt x="40" y="9"/>
                  </a:lnTo>
                  <a:lnTo>
                    <a:pt x="36" y="6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5" y="43"/>
                  </a:lnTo>
                  <a:lnTo>
                    <a:pt x="22" y="45"/>
                  </a:lnTo>
                  <a:lnTo>
                    <a:pt x="29" y="43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4" y="31"/>
                  </a:lnTo>
                  <a:lnTo>
                    <a:pt x="45" y="24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421"/>
            <p:cNvSpPr>
              <a:spLocks/>
            </p:cNvSpPr>
            <p:nvPr/>
          </p:nvSpPr>
          <p:spPr bwMode="auto">
            <a:xfrm>
              <a:off x="2637" y="2456"/>
              <a:ext cx="40" cy="38"/>
            </a:xfrm>
            <a:custGeom>
              <a:avLst/>
              <a:gdLst>
                <a:gd name="T0" fmla="*/ 40 w 40"/>
                <a:gd name="T1" fmla="*/ 20 h 38"/>
                <a:gd name="T2" fmla="*/ 40 w 40"/>
                <a:gd name="T3" fmla="*/ 14 h 38"/>
                <a:gd name="T4" fmla="*/ 36 w 40"/>
                <a:gd name="T5" fmla="*/ 9 h 38"/>
                <a:gd name="T6" fmla="*/ 33 w 40"/>
                <a:gd name="T7" fmla="*/ 3 h 38"/>
                <a:gd name="T8" fmla="*/ 25 w 40"/>
                <a:gd name="T9" fmla="*/ 2 h 38"/>
                <a:gd name="T10" fmla="*/ 20 w 40"/>
                <a:gd name="T11" fmla="*/ 0 h 38"/>
                <a:gd name="T12" fmla="*/ 15 w 40"/>
                <a:gd name="T13" fmla="*/ 2 h 38"/>
                <a:gd name="T14" fmla="*/ 7 w 40"/>
                <a:gd name="T15" fmla="*/ 3 h 38"/>
                <a:gd name="T16" fmla="*/ 4 w 40"/>
                <a:gd name="T17" fmla="*/ 9 h 38"/>
                <a:gd name="T18" fmla="*/ 0 w 40"/>
                <a:gd name="T19" fmla="*/ 14 h 38"/>
                <a:gd name="T20" fmla="*/ 0 w 40"/>
                <a:gd name="T21" fmla="*/ 20 h 38"/>
                <a:gd name="T22" fmla="*/ 0 w 40"/>
                <a:gd name="T23" fmla="*/ 25 h 38"/>
                <a:gd name="T24" fmla="*/ 4 w 40"/>
                <a:gd name="T25" fmla="*/ 30 h 38"/>
                <a:gd name="T26" fmla="*/ 7 w 40"/>
                <a:gd name="T27" fmla="*/ 34 h 38"/>
                <a:gd name="T28" fmla="*/ 15 w 40"/>
                <a:gd name="T29" fmla="*/ 38 h 38"/>
                <a:gd name="T30" fmla="*/ 20 w 40"/>
                <a:gd name="T31" fmla="*/ 38 h 38"/>
                <a:gd name="T32" fmla="*/ 25 w 40"/>
                <a:gd name="T33" fmla="*/ 38 h 38"/>
                <a:gd name="T34" fmla="*/ 33 w 40"/>
                <a:gd name="T35" fmla="*/ 34 h 38"/>
                <a:gd name="T36" fmla="*/ 36 w 40"/>
                <a:gd name="T37" fmla="*/ 30 h 38"/>
                <a:gd name="T38" fmla="*/ 40 w 40"/>
                <a:gd name="T39" fmla="*/ 25 h 38"/>
                <a:gd name="T40" fmla="*/ 40 w 40"/>
                <a:gd name="T41" fmla="*/ 2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38"/>
                <a:gd name="T65" fmla="*/ 40 w 40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38">
                  <a:moveTo>
                    <a:pt x="40" y="20"/>
                  </a:moveTo>
                  <a:lnTo>
                    <a:pt x="40" y="14"/>
                  </a:lnTo>
                  <a:lnTo>
                    <a:pt x="36" y="9"/>
                  </a:lnTo>
                  <a:lnTo>
                    <a:pt x="33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7" y="3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30"/>
                  </a:lnTo>
                  <a:lnTo>
                    <a:pt x="7" y="34"/>
                  </a:lnTo>
                  <a:lnTo>
                    <a:pt x="15" y="38"/>
                  </a:lnTo>
                  <a:lnTo>
                    <a:pt x="20" y="38"/>
                  </a:lnTo>
                  <a:lnTo>
                    <a:pt x="25" y="38"/>
                  </a:lnTo>
                  <a:lnTo>
                    <a:pt x="33" y="34"/>
                  </a:lnTo>
                  <a:lnTo>
                    <a:pt x="36" y="30"/>
                  </a:lnTo>
                  <a:lnTo>
                    <a:pt x="40" y="25"/>
                  </a:lnTo>
                  <a:lnTo>
                    <a:pt x="40" y="2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422"/>
            <p:cNvSpPr>
              <a:spLocks/>
            </p:cNvSpPr>
            <p:nvPr/>
          </p:nvSpPr>
          <p:spPr bwMode="auto">
            <a:xfrm>
              <a:off x="2641" y="2459"/>
              <a:ext cx="32" cy="31"/>
            </a:xfrm>
            <a:custGeom>
              <a:avLst/>
              <a:gdLst>
                <a:gd name="T0" fmla="*/ 32 w 32"/>
                <a:gd name="T1" fmla="*/ 17 h 31"/>
                <a:gd name="T2" fmla="*/ 32 w 32"/>
                <a:gd name="T3" fmla="*/ 11 h 31"/>
                <a:gd name="T4" fmla="*/ 29 w 32"/>
                <a:gd name="T5" fmla="*/ 8 h 31"/>
                <a:gd name="T6" fmla="*/ 25 w 32"/>
                <a:gd name="T7" fmla="*/ 4 h 31"/>
                <a:gd name="T8" fmla="*/ 21 w 32"/>
                <a:gd name="T9" fmla="*/ 0 h 31"/>
                <a:gd name="T10" fmla="*/ 16 w 32"/>
                <a:gd name="T11" fmla="*/ 0 h 31"/>
                <a:gd name="T12" fmla="*/ 11 w 32"/>
                <a:gd name="T13" fmla="*/ 0 h 31"/>
                <a:gd name="T14" fmla="*/ 7 w 32"/>
                <a:gd name="T15" fmla="*/ 4 h 31"/>
                <a:gd name="T16" fmla="*/ 3 w 32"/>
                <a:gd name="T17" fmla="*/ 8 h 31"/>
                <a:gd name="T18" fmla="*/ 0 w 32"/>
                <a:gd name="T19" fmla="*/ 11 h 31"/>
                <a:gd name="T20" fmla="*/ 0 w 32"/>
                <a:gd name="T21" fmla="*/ 17 h 31"/>
                <a:gd name="T22" fmla="*/ 0 w 32"/>
                <a:gd name="T23" fmla="*/ 22 h 31"/>
                <a:gd name="T24" fmla="*/ 3 w 32"/>
                <a:gd name="T25" fmla="*/ 24 h 31"/>
                <a:gd name="T26" fmla="*/ 7 w 32"/>
                <a:gd name="T27" fmla="*/ 27 h 31"/>
                <a:gd name="T28" fmla="*/ 11 w 32"/>
                <a:gd name="T29" fmla="*/ 31 h 31"/>
                <a:gd name="T30" fmla="*/ 16 w 32"/>
                <a:gd name="T31" fmla="*/ 31 h 31"/>
                <a:gd name="T32" fmla="*/ 21 w 32"/>
                <a:gd name="T33" fmla="*/ 31 h 31"/>
                <a:gd name="T34" fmla="*/ 25 w 32"/>
                <a:gd name="T35" fmla="*/ 27 h 31"/>
                <a:gd name="T36" fmla="*/ 29 w 32"/>
                <a:gd name="T37" fmla="*/ 24 h 31"/>
                <a:gd name="T38" fmla="*/ 32 w 32"/>
                <a:gd name="T39" fmla="*/ 22 h 31"/>
                <a:gd name="T40" fmla="*/ 32 w 32"/>
                <a:gd name="T41" fmla="*/ 17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31"/>
                <a:gd name="T65" fmla="*/ 32 w 32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31">
                  <a:moveTo>
                    <a:pt x="32" y="17"/>
                  </a:moveTo>
                  <a:lnTo>
                    <a:pt x="32" y="11"/>
                  </a:lnTo>
                  <a:lnTo>
                    <a:pt x="29" y="8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5" y="27"/>
                  </a:lnTo>
                  <a:lnTo>
                    <a:pt x="29" y="24"/>
                  </a:lnTo>
                  <a:lnTo>
                    <a:pt x="32" y="22"/>
                  </a:lnTo>
                  <a:lnTo>
                    <a:pt x="32" y="17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423"/>
            <p:cNvSpPr>
              <a:spLocks/>
            </p:cNvSpPr>
            <p:nvPr/>
          </p:nvSpPr>
          <p:spPr bwMode="auto">
            <a:xfrm>
              <a:off x="2644" y="2463"/>
              <a:ext cx="26" cy="23"/>
            </a:xfrm>
            <a:custGeom>
              <a:avLst/>
              <a:gdLst>
                <a:gd name="T0" fmla="*/ 26 w 26"/>
                <a:gd name="T1" fmla="*/ 13 h 23"/>
                <a:gd name="T2" fmla="*/ 26 w 26"/>
                <a:gd name="T3" fmla="*/ 9 h 23"/>
                <a:gd name="T4" fmla="*/ 24 w 26"/>
                <a:gd name="T5" fmla="*/ 5 h 23"/>
                <a:gd name="T6" fmla="*/ 20 w 26"/>
                <a:gd name="T7" fmla="*/ 2 h 23"/>
                <a:gd name="T8" fmla="*/ 17 w 26"/>
                <a:gd name="T9" fmla="*/ 0 h 23"/>
                <a:gd name="T10" fmla="*/ 13 w 26"/>
                <a:gd name="T11" fmla="*/ 0 h 23"/>
                <a:gd name="T12" fmla="*/ 9 w 26"/>
                <a:gd name="T13" fmla="*/ 0 h 23"/>
                <a:gd name="T14" fmla="*/ 6 w 26"/>
                <a:gd name="T15" fmla="*/ 2 h 23"/>
                <a:gd name="T16" fmla="*/ 2 w 26"/>
                <a:gd name="T17" fmla="*/ 5 h 23"/>
                <a:gd name="T18" fmla="*/ 0 w 26"/>
                <a:gd name="T19" fmla="*/ 9 h 23"/>
                <a:gd name="T20" fmla="*/ 0 w 26"/>
                <a:gd name="T21" fmla="*/ 13 h 23"/>
                <a:gd name="T22" fmla="*/ 0 w 26"/>
                <a:gd name="T23" fmla="*/ 16 h 23"/>
                <a:gd name="T24" fmla="*/ 2 w 26"/>
                <a:gd name="T25" fmla="*/ 20 h 23"/>
                <a:gd name="T26" fmla="*/ 6 w 26"/>
                <a:gd name="T27" fmla="*/ 22 h 23"/>
                <a:gd name="T28" fmla="*/ 9 w 26"/>
                <a:gd name="T29" fmla="*/ 23 h 23"/>
                <a:gd name="T30" fmla="*/ 13 w 26"/>
                <a:gd name="T31" fmla="*/ 23 h 23"/>
                <a:gd name="T32" fmla="*/ 17 w 26"/>
                <a:gd name="T33" fmla="*/ 23 h 23"/>
                <a:gd name="T34" fmla="*/ 20 w 26"/>
                <a:gd name="T35" fmla="*/ 22 h 23"/>
                <a:gd name="T36" fmla="*/ 24 w 26"/>
                <a:gd name="T37" fmla="*/ 20 h 23"/>
                <a:gd name="T38" fmla="*/ 26 w 26"/>
                <a:gd name="T39" fmla="*/ 16 h 23"/>
                <a:gd name="T40" fmla="*/ 26 w 26"/>
                <a:gd name="T41" fmla="*/ 13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3"/>
                <a:gd name="T65" fmla="*/ 26 w 26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3">
                  <a:moveTo>
                    <a:pt x="26" y="13"/>
                  </a:moveTo>
                  <a:lnTo>
                    <a:pt x="26" y="9"/>
                  </a:lnTo>
                  <a:lnTo>
                    <a:pt x="24" y="5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6" y="13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424"/>
            <p:cNvSpPr>
              <a:spLocks/>
            </p:cNvSpPr>
            <p:nvPr/>
          </p:nvSpPr>
          <p:spPr bwMode="auto">
            <a:xfrm>
              <a:off x="2646" y="2465"/>
              <a:ext cx="22" cy="20"/>
            </a:xfrm>
            <a:custGeom>
              <a:avLst/>
              <a:gdLst>
                <a:gd name="T0" fmla="*/ 22 w 22"/>
                <a:gd name="T1" fmla="*/ 11 h 20"/>
                <a:gd name="T2" fmla="*/ 20 w 22"/>
                <a:gd name="T3" fmla="*/ 7 h 20"/>
                <a:gd name="T4" fmla="*/ 18 w 22"/>
                <a:gd name="T5" fmla="*/ 5 h 20"/>
                <a:gd name="T6" fmla="*/ 16 w 22"/>
                <a:gd name="T7" fmla="*/ 3 h 20"/>
                <a:gd name="T8" fmla="*/ 15 w 22"/>
                <a:gd name="T9" fmla="*/ 2 h 20"/>
                <a:gd name="T10" fmla="*/ 11 w 22"/>
                <a:gd name="T11" fmla="*/ 0 h 20"/>
                <a:gd name="T12" fmla="*/ 7 w 22"/>
                <a:gd name="T13" fmla="*/ 2 h 20"/>
                <a:gd name="T14" fmla="*/ 6 w 22"/>
                <a:gd name="T15" fmla="*/ 3 h 20"/>
                <a:gd name="T16" fmla="*/ 4 w 22"/>
                <a:gd name="T17" fmla="*/ 5 h 20"/>
                <a:gd name="T18" fmla="*/ 2 w 22"/>
                <a:gd name="T19" fmla="*/ 7 h 20"/>
                <a:gd name="T20" fmla="*/ 0 w 22"/>
                <a:gd name="T21" fmla="*/ 11 h 20"/>
                <a:gd name="T22" fmla="*/ 2 w 22"/>
                <a:gd name="T23" fmla="*/ 14 h 20"/>
                <a:gd name="T24" fmla="*/ 4 w 22"/>
                <a:gd name="T25" fmla="*/ 16 h 20"/>
                <a:gd name="T26" fmla="*/ 6 w 22"/>
                <a:gd name="T27" fmla="*/ 18 h 20"/>
                <a:gd name="T28" fmla="*/ 7 w 22"/>
                <a:gd name="T29" fmla="*/ 18 h 20"/>
                <a:gd name="T30" fmla="*/ 11 w 22"/>
                <a:gd name="T31" fmla="*/ 20 h 20"/>
                <a:gd name="T32" fmla="*/ 15 w 22"/>
                <a:gd name="T33" fmla="*/ 18 h 20"/>
                <a:gd name="T34" fmla="*/ 16 w 22"/>
                <a:gd name="T35" fmla="*/ 18 h 20"/>
                <a:gd name="T36" fmla="*/ 18 w 22"/>
                <a:gd name="T37" fmla="*/ 16 h 20"/>
                <a:gd name="T38" fmla="*/ 20 w 22"/>
                <a:gd name="T39" fmla="*/ 14 h 20"/>
                <a:gd name="T40" fmla="*/ 22 w 22"/>
                <a:gd name="T41" fmla="*/ 1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0"/>
                <a:gd name="T65" fmla="*/ 22 w 22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0">
                  <a:moveTo>
                    <a:pt x="22" y="11"/>
                  </a:moveTo>
                  <a:lnTo>
                    <a:pt x="20" y="7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2" y="11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425"/>
            <p:cNvSpPr>
              <a:spLocks/>
            </p:cNvSpPr>
            <p:nvPr/>
          </p:nvSpPr>
          <p:spPr bwMode="auto">
            <a:xfrm>
              <a:off x="2650" y="2468"/>
              <a:ext cx="14" cy="15"/>
            </a:xfrm>
            <a:custGeom>
              <a:avLst/>
              <a:gdLst>
                <a:gd name="T0" fmla="*/ 14 w 14"/>
                <a:gd name="T1" fmla="*/ 8 h 15"/>
                <a:gd name="T2" fmla="*/ 14 w 14"/>
                <a:gd name="T3" fmla="*/ 6 h 15"/>
                <a:gd name="T4" fmla="*/ 12 w 14"/>
                <a:gd name="T5" fmla="*/ 4 h 15"/>
                <a:gd name="T6" fmla="*/ 11 w 14"/>
                <a:gd name="T7" fmla="*/ 2 h 15"/>
                <a:gd name="T8" fmla="*/ 9 w 14"/>
                <a:gd name="T9" fmla="*/ 2 h 15"/>
                <a:gd name="T10" fmla="*/ 7 w 14"/>
                <a:gd name="T11" fmla="*/ 0 h 15"/>
                <a:gd name="T12" fmla="*/ 5 w 14"/>
                <a:gd name="T13" fmla="*/ 2 h 15"/>
                <a:gd name="T14" fmla="*/ 3 w 14"/>
                <a:gd name="T15" fmla="*/ 2 h 15"/>
                <a:gd name="T16" fmla="*/ 2 w 14"/>
                <a:gd name="T17" fmla="*/ 4 h 15"/>
                <a:gd name="T18" fmla="*/ 0 w 14"/>
                <a:gd name="T19" fmla="*/ 6 h 15"/>
                <a:gd name="T20" fmla="*/ 0 w 14"/>
                <a:gd name="T21" fmla="*/ 8 h 15"/>
                <a:gd name="T22" fmla="*/ 0 w 14"/>
                <a:gd name="T23" fmla="*/ 9 h 15"/>
                <a:gd name="T24" fmla="*/ 2 w 14"/>
                <a:gd name="T25" fmla="*/ 11 h 15"/>
                <a:gd name="T26" fmla="*/ 3 w 14"/>
                <a:gd name="T27" fmla="*/ 13 h 15"/>
                <a:gd name="T28" fmla="*/ 5 w 14"/>
                <a:gd name="T29" fmla="*/ 15 h 15"/>
                <a:gd name="T30" fmla="*/ 7 w 14"/>
                <a:gd name="T31" fmla="*/ 15 h 15"/>
                <a:gd name="T32" fmla="*/ 9 w 14"/>
                <a:gd name="T33" fmla="*/ 15 h 15"/>
                <a:gd name="T34" fmla="*/ 11 w 14"/>
                <a:gd name="T35" fmla="*/ 13 h 15"/>
                <a:gd name="T36" fmla="*/ 12 w 14"/>
                <a:gd name="T37" fmla="*/ 11 h 15"/>
                <a:gd name="T38" fmla="*/ 14 w 14"/>
                <a:gd name="T39" fmla="*/ 9 h 15"/>
                <a:gd name="T40" fmla="*/ 14 w 14"/>
                <a:gd name="T41" fmla="*/ 8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15"/>
                <a:gd name="T65" fmla="*/ 14 w 14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15">
                  <a:moveTo>
                    <a:pt x="14" y="8"/>
                  </a:moveTo>
                  <a:lnTo>
                    <a:pt x="14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4" y="8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426"/>
            <p:cNvSpPr>
              <a:spLocks/>
            </p:cNvSpPr>
            <p:nvPr/>
          </p:nvSpPr>
          <p:spPr bwMode="auto">
            <a:xfrm>
              <a:off x="2653" y="2472"/>
              <a:ext cx="8" cy="7"/>
            </a:xfrm>
            <a:custGeom>
              <a:avLst/>
              <a:gdLst>
                <a:gd name="T0" fmla="*/ 8 w 8"/>
                <a:gd name="T1" fmla="*/ 4 h 7"/>
                <a:gd name="T2" fmla="*/ 8 w 8"/>
                <a:gd name="T3" fmla="*/ 2 h 7"/>
                <a:gd name="T4" fmla="*/ 6 w 8"/>
                <a:gd name="T5" fmla="*/ 2 h 7"/>
                <a:gd name="T6" fmla="*/ 6 w 8"/>
                <a:gd name="T7" fmla="*/ 0 h 7"/>
                <a:gd name="T8" fmla="*/ 4 w 8"/>
                <a:gd name="T9" fmla="*/ 0 h 7"/>
                <a:gd name="T10" fmla="*/ 2 w 8"/>
                <a:gd name="T11" fmla="*/ 0 h 7"/>
                <a:gd name="T12" fmla="*/ 2 w 8"/>
                <a:gd name="T13" fmla="*/ 2 h 7"/>
                <a:gd name="T14" fmla="*/ 0 w 8"/>
                <a:gd name="T15" fmla="*/ 2 h 7"/>
                <a:gd name="T16" fmla="*/ 0 w 8"/>
                <a:gd name="T17" fmla="*/ 4 h 7"/>
                <a:gd name="T18" fmla="*/ 0 w 8"/>
                <a:gd name="T19" fmla="*/ 5 h 7"/>
                <a:gd name="T20" fmla="*/ 2 w 8"/>
                <a:gd name="T21" fmla="*/ 5 h 7"/>
                <a:gd name="T22" fmla="*/ 2 w 8"/>
                <a:gd name="T23" fmla="*/ 7 h 7"/>
                <a:gd name="T24" fmla="*/ 4 w 8"/>
                <a:gd name="T25" fmla="*/ 7 h 7"/>
                <a:gd name="T26" fmla="*/ 6 w 8"/>
                <a:gd name="T27" fmla="*/ 7 h 7"/>
                <a:gd name="T28" fmla="*/ 6 w 8"/>
                <a:gd name="T29" fmla="*/ 5 h 7"/>
                <a:gd name="T30" fmla="*/ 8 w 8"/>
                <a:gd name="T31" fmla="*/ 5 h 7"/>
                <a:gd name="T32" fmla="*/ 8 w 8"/>
                <a:gd name="T33" fmla="*/ 4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7"/>
                <a:gd name="T53" fmla="*/ 8 w 8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7">
                  <a:moveTo>
                    <a:pt x="8" y="4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4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427"/>
            <p:cNvSpPr>
              <a:spLocks noChangeShapeType="1"/>
            </p:cNvSpPr>
            <p:nvPr/>
          </p:nvSpPr>
          <p:spPr bwMode="auto">
            <a:xfrm>
              <a:off x="2626" y="2558"/>
              <a:ext cx="62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428"/>
            <p:cNvSpPr>
              <a:spLocks noChangeShapeType="1"/>
            </p:cNvSpPr>
            <p:nvPr/>
          </p:nvSpPr>
          <p:spPr bwMode="auto">
            <a:xfrm flipV="1">
              <a:off x="2657" y="2506"/>
              <a:ext cx="1" cy="5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429"/>
            <p:cNvSpPr>
              <a:spLocks noChangeShapeType="1"/>
            </p:cNvSpPr>
            <p:nvPr/>
          </p:nvSpPr>
          <p:spPr bwMode="auto">
            <a:xfrm flipV="1">
              <a:off x="2657" y="2393"/>
              <a:ext cx="1" cy="5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430"/>
            <p:cNvSpPr>
              <a:spLocks noChangeShapeType="1"/>
            </p:cNvSpPr>
            <p:nvPr/>
          </p:nvSpPr>
          <p:spPr bwMode="auto">
            <a:xfrm>
              <a:off x="2626" y="2393"/>
              <a:ext cx="62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431"/>
            <p:cNvSpPr>
              <a:spLocks/>
            </p:cNvSpPr>
            <p:nvPr/>
          </p:nvSpPr>
          <p:spPr bwMode="auto">
            <a:xfrm>
              <a:off x="2995" y="2600"/>
              <a:ext cx="65" cy="63"/>
            </a:xfrm>
            <a:custGeom>
              <a:avLst/>
              <a:gdLst>
                <a:gd name="T0" fmla="*/ 65 w 65"/>
                <a:gd name="T1" fmla="*/ 30 h 63"/>
                <a:gd name="T2" fmla="*/ 63 w 65"/>
                <a:gd name="T3" fmla="*/ 21 h 63"/>
                <a:gd name="T4" fmla="*/ 58 w 65"/>
                <a:gd name="T5" fmla="*/ 12 h 63"/>
                <a:gd name="T6" fmla="*/ 50 w 65"/>
                <a:gd name="T7" fmla="*/ 7 h 63"/>
                <a:gd name="T8" fmla="*/ 41 w 65"/>
                <a:gd name="T9" fmla="*/ 1 h 63"/>
                <a:gd name="T10" fmla="*/ 32 w 65"/>
                <a:gd name="T11" fmla="*/ 0 h 63"/>
                <a:gd name="T12" fmla="*/ 23 w 65"/>
                <a:gd name="T13" fmla="*/ 1 h 63"/>
                <a:gd name="T14" fmla="*/ 14 w 65"/>
                <a:gd name="T15" fmla="*/ 7 h 63"/>
                <a:gd name="T16" fmla="*/ 7 w 65"/>
                <a:gd name="T17" fmla="*/ 12 h 63"/>
                <a:gd name="T18" fmla="*/ 2 w 65"/>
                <a:gd name="T19" fmla="*/ 21 h 63"/>
                <a:gd name="T20" fmla="*/ 0 w 65"/>
                <a:gd name="T21" fmla="*/ 30 h 63"/>
                <a:gd name="T22" fmla="*/ 2 w 65"/>
                <a:gd name="T23" fmla="*/ 41 h 63"/>
                <a:gd name="T24" fmla="*/ 7 w 65"/>
                <a:gd name="T25" fmla="*/ 50 h 63"/>
                <a:gd name="T26" fmla="*/ 14 w 65"/>
                <a:gd name="T27" fmla="*/ 55 h 63"/>
                <a:gd name="T28" fmla="*/ 23 w 65"/>
                <a:gd name="T29" fmla="*/ 61 h 63"/>
                <a:gd name="T30" fmla="*/ 32 w 65"/>
                <a:gd name="T31" fmla="*/ 63 h 63"/>
                <a:gd name="T32" fmla="*/ 41 w 65"/>
                <a:gd name="T33" fmla="*/ 61 h 63"/>
                <a:gd name="T34" fmla="*/ 50 w 65"/>
                <a:gd name="T35" fmla="*/ 55 h 63"/>
                <a:gd name="T36" fmla="*/ 58 w 65"/>
                <a:gd name="T37" fmla="*/ 50 h 63"/>
                <a:gd name="T38" fmla="*/ 63 w 65"/>
                <a:gd name="T39" fmla="*/ 41 h 63"/>
                <a:gd name="T40" fmla="*/ 65 w 65"/>
                <a:gd name="T41" fmla="*/ 3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63"/>
                <a:gd name="T65" fmla="*/ 65 w 65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63">
                  <a:moveTo>
                    <a:pt x="65" y="30"/>
                  </a:moveTo>
                  <a:lnTo>
                    <a:pt x="63" y="21"/>
                  </a:lnTo>
                  <a:lnTo>
                    <a:pt x="58" y="12"/>
                  </a:lnTo>
                  <a:lnTo>
                    <a:pt x="50" y="7"/>
                  </a:lnTo>
                  <a:lnTo>
                    <a:pt x="41" y="1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4" y="7"/>
                  </a:lnTo>
                  <a:lnTo>
                    <a:pt x="7" y="12"/>
                  </a:lnTo>
                  <a:lnTo>
                    <a:pt x="2" y="21"/>
                  </a:lnTo>
                  <a:lnTo>
                    <a:pt x="0" y="30"/>
                  </a:lnTo>
                  <a:lnTo>
                    <a:pt x="2" y="41"/>
                  </a:lnTo>
                  <a:lnTo>
                    <a:pt x="7" y="50"/>
                  </a:lnTo>
                  <a:lnTo>
                    <a:pt x="14" y="55"/>
                  </a:lnTo>
                  <a:lnTo>
                    <a:pt x="23" y="61"/>
                  </a:lnTo>
                  <a:lnTo>
                    <a:pt x="32" y="63"/>
                  </a:lnTo>
                  <a:lnTo>
                    <a:pt x="41" y="61"/>
                  </a:lnTo>
                  <a:lnTo>
                    <a:pt x="50" y="55"/>
                  </a:lnTo>
                  <a:lnTo>
                    <a:pt x="58" y="50"/>
                  </a:lnTo>
                  <a:lnTo>
                    <a:pt x="63" y="41"/>
                  </a:lnTo>
                  <a:lnTo>
                    <a:pt x="65" y="3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432"/>
            <p:cNvSpPr>
              <a:spLocks/>
            </p:cNvSpPr>
            <p:nvPr/>
          </p:nvSpPr>
          <p:spPr bwMode="auto">
            <a:xfrm>
              <a:off x="2999" y="2603"/>
              <a:ext cx="57" cy="56"/>
            </a:xfrm>
            <a:custGeom>
              <a:avLst/>
              <a:gdLst>
                <a:gd name="T0" fmla="*/ 57 w 57"/>
                <a:gd name="T1" fmla="*/ 27 h 56"/>
                <a:gd name="T2" fmla="*/ 55 w 57"/>
                <a:gd name="T3" fmla="*/ 18 h 56"/>
                <a:gd name="T4" fmla="*/ 52 w 57"/>
                <a:gd name="T5" fmla="*/ 11 h 56"/>
                <a:gd name="T6" fmla="*/ 45 w 57"/>
                <a:gd name="T7" fmla="*/ 6 h 56"/>
                <a:gd name="T8" fmla="*/ 37 w 57"/>
                <a:gd name="T9" fmla="*/ 2 h 56"/>
                <a:gd name="T10" fmla="*/ 28 w 57"/>
                <a:gd name="T11" fmla="*/ 0 h 56"/>
                <a:gd name="T12" fmla="*/ 19 w 57"/>
                <a:gd name="T13" fmla="*/ 2 h 56"/>
                <a:gd name="T14" fmla="*/ 12 w 57"/>
                <a:gd name="T15" fmla="*/ 6 h 56"/>
                <a:gd name="T16" fmla="*/ 5 w 57"/>
                <a:gd name="T17" fmla="*/ 11 h 56"/>
                <a:gd name="T18" fmla="*/ 1 w 57"/>
                <a:gd name="T19" fmla="*/ 18 h 56"/>
                <a:gd name="T20" fmla="*/ 0 w 57"/>
                <a:gd name="T21" fmla="*/ 27 h 56"/>
                <a:gd name="T22" fmla="*/ 1 w 57"/>
                <a:gd name="T23" fmla="*/ 38 h 56"/>
                <a:gd name="T24" fmla="*/ 5 w 57"/>
                <a:gd name="T25" fmla="*/ 45 h 56"/>
                <a:gd name="T26" fmla="*/ 12 w 57"/>
                <a:gd name="T27" fmla="*/ 52 h 56"/>
                <a:gd name="T28" fmla="*/ 19 w 57"/>
                <a:gd name="T29" fmla="*/ 54 h 56"/>
                <a:gd name="T30" fmla="*/ 28 w 57"/>
                <a:gd name="T31" fmla="*/ 56 h 56"/>
                <a:gd name="T32" fmla="*/ 37 w 57"/>
                <a:gd name="T33" fmla="*/ 54 h 56"/>
                <a:gd name="T34" fmla="*/ 45 w 57"/>
                <a:gd name="T35" fmla="*/ 52 h 56"/>
                <a:gd name="T36" fmla="*/ 52 w 57"/>
                <a:gd name="T37" fmla="*/ 45 h 56"/>
                <a:gd name="T38" fmla="*/ 55 w 57"/>
                <a:gd name="T39" fmla="*/ 38 h 56"/>
                <a:gd name="T40" fmla="*/ 57 w 57"/>
                <a:gd name="T41" fmla="*/ 27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56"/>
                <a:gd name="T65" fmla="*/ 57 w 5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56">
                  <a:moveTo>
                    <a:pt x="57" y="27"/>
                  </a:moveTo>
                  <a:lnTo>
                    <a:pt x="55" y="18"/>
                  </a:lnTo>
                  <a:lnTo>
                    <a:pt x="52" y="11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2" y="6"/>
                  </a:lnTo>
                  <a:lnTo>
                    <a:pt x="5" y="11"/>
                  </a:lnTo>
                  <a:lnTo>
                    <a:pt x="1" y="18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5" y="45"/>
                  </a:lnTo>
                  <a:lnTo>
                    <a:pt x="12" y="52"/>
                  </a:lnTo>
                  <a:lnTo>
                    <a:pt x="19" y="54"/>
                  </a:lnTo>
                  <a:lnTo>
                    <a:pt x="28" y="56"/>
                  </a:lnTo>
                  <a:lnTo>
                    <a:pt x="37" y="54"/>
                  </a:lnTo>
                  <a:lnTo>
                    <a:pt x="45" y="52"/>
                  </a:lnTo>
                  <a:lnTo>
                    <a:pt x="52" y="45"/>
                  </a:lnTo>
                  <a:lnTo>
                    <a:pt x="55" y="38"/>
                  </a:lnTo>
                  <a:lnTo>
                    <a:pt x="57" y="27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433"/>
            <p:cNvSpPr>
              <a:spLocks/>
            </p:cNvSpPr>
            <p:nvPr/>
          </p:nvSpPr>
          <p:spPr bwMode="auto">
            <a:xfrm>
              <a:off x="3002" y="2607"/>
              <a:ext cx="51" cy="48"/>
            </a:xfrm>
            <a:custGeom>
              <a:avLst/>
              <a:gdLst>
                <a:gd name="T0" fmla="*/ 51 w 51"/>
                <a:gd name="T1" fmla="*/ 23 h 48"/>
                <a:gd name="T2" fmla="*/ 51 w 51"/>
                <a:gd name="T3" fmla="*/ 16 h 48"/>
                <a:gd name="T4" fmla="*/ 47 w 51"/>
                <a:gd name="T5" fmla="*/ 9 h 48"/>
                <a:gd name="T6" fmla="*/ 40 w 51"/>
                <a:gd name="T7" fmla="*/ 3 h 48"/>
                <a:gd name="T8" fmla="*/ 33 w 51"/>
                <a:gd name="T9" fmla="*/ 0 h 48"/>
                <a:gd name="T10" fmla="*/ 25 w 51"/>
                <a:gd name="T11" fmla="*/ 0 h 48"/>
                <a:gd name="T12" fmla="*/ 18 w 51"/>
                <a:gd name="T13" fmla="*/ 0 h 48"/>
                <a:gd name="T14" fmla="*/ 11 w 51"/>
                <a:gd name="T15" fmla="*/ 3 h 48"/>
                <a:gd name="T16" fmla="*/ 6 w 51"/>
                <a:gd name="T17" fmla="*/ 9 h 48"/>
                <a:gd name="T18" fmla="*/ 2 w 51"/>
                <a:gd name="T19" fmla="*/ 16 h 48"/>
                <a:gd name="T20" fmla="*/ 0 w 51"/>
                <a:gd name="T21" fmla="*/ 23 h 48"/>
                <a:gd name="T22" fmla="*/ 2 w 51"/>
                <a:gd name="T23" fmla="*/ 32 h 48"/>
                <a:gd name="T24" fmla="*/ 6 w 51"/>
                <a:gd name="T25" fmla="*/ 39 h 48"/>
                <a:gd name="T26" fmla="*/ 11 w 51"/>
                <a:gd name="T27" fmla="*/ 45 h 48"/>
                <a:gd name="T28" fmla="*/ 18 w 51"/>
                <a:gd name="T29" fmla="*/ 48 h 48"/>
                <a:gd name="T30" fmla="*/ 25 w 51"/>
                <a:gd name="T31" fmla="*/ 48 h 48"/>
                <a:gd name="T32" fmla="*/ 33 w 51"/>
                <a:gd name="T33" fmla="*/ 48 h 48"/>
                <a:gd name="T34" fmla="*/ 40 w 51"/>
                <a:gd name="T35" fmla="*/ 45 h 48"/>
                <a:gd name="T36" fmla="*/ 47 w 51"/>
                <a:gd name="T37" fmla="*/ 39 h 48"/>
                <a:gd name="T38" fmla="*/ 51 w 51"/>
                <a:gd name="T39" fmla="*/ 32 h 48"/>
                <a:gd name="T40" fmla="*/ 51 w 51"/>
                <a:gd name="T41" fmla="*/ 23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48"/>
                <a:gd name="T65" fmla="*/ 51 w 51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48">
                  <a:moveTo>
                    <a:pt x="51" y="23"/>
                  </a:moveTo>
                  <a:lnTo>
                    <a:pt x="51" y="16"/>
                  </a:lnTo>
                  <a:lnTo>
                    <a:pt x="47" y="9"/>
                  </a:lnTo>
                  <a:lnTo>
                    <a:pt x="40" y="3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6" y="9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6" y="39"/>
                  </a:lnTo>
                  <a:lnTo>
                    <a:pt x="11" y="45"/>
                  </a:lnTo>
                  <a:lnTo>
                    <a:pt x="18" y="48"/>
                  </a:lnTo>
                  <a:lnTo>
                    <a:pt x="25" y="48"/>
                  </a:lnTo>
                  <a:lnTo>
                    <a:pt x="33" y="48"/>
                  </a:lnTo>
                  <a:lnTo>
                    <a:pt x="40" y="45"/>
                  </a:lnTo>
                  <a:lnTo>
                    <a:pt x="47" y="39"/>
                  </a:lnTo>
                  <a:lnTo>
                    <a:pt x="51" y="32"/>
                  </a:lnTo>
                  <a:lnTo>
                    <a:pt x="51" y="23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434"/>
            <p:cNvSpPr>
              <a:spLocks/>
            </p:cNvSpPr>
            <p:nvPr/>
          </p:nvSpPr>
          <p:spPr bwMode="auto">
            <a:xfrm>
              <a:off x="3006" y="2610"/>
              <a:ext cx="43" cy="44"/>
            </a:xfrm>
            <a:custGeom>
              <a:avLst/>
              <a:gdLst>
                <a:gd name="T0" fmla="*/ 43 w 43"/>
                <a:gd name="T1" fmla="*/ 20 h 44"/>
                <a:gd name="T2" fmla="*/ 43 w 43"/>
                <a:gd name="T3" fmla="*/ 13 h 44"/>
                <a:gd name="T4" fmla="*/ 39 w 43"/>
                <a:gd name="T5" fmla="*/ 8 h 44"/>
                <a:gd name="T6" fmla="*/ 34 w 43"/>
                <a:gd name="T7" fmla="*/ 2 h 44"/>
                <a:gd name="T8" fmla="*/ 29 w 43"/>
                <a:gd name="T9" fmla="*/ 0 h 44"/>
                <a:gd name="T10" fmla="*/ 21 w 43"/>
                <a:gd name="T11" fmla="*/ 0 h 44"/>
                <a:gd name="T12" fmla="*/ 16 w 43"/>
                <a:gd name="T13" fmla="*/ 0 h 44"/>
                <a:gd name="T14" fmla="*/ 9 w 43"/>
                <a:gd name="T15" fmla="*/ 2 h 44"/>
                <a:gd name="T16" fmla="*/ 3 w 43"/>
                <a:gd name="T17" fmla="*/ 8 h 44"/>
                <a:gd name="T18" fmla="*/ 0 w 43"/>
                <a:gd name="T19" fmla="*/ 13 h 44"/>
                <a:gd name="T20" fmla="*/ 0 w 43"/>
                <a:gd name="T21" fmla="*/ 20 h 44"/>
                <a:gd name="T22" fmla="*/ 0 w 43"/>
                <a:gd name="T23" fmla="*/ 27 h 44"/>
                <a:gd name="T24" fmla="*/ 3 w 43"/>
                <a:gd name="T25" fmla="*/ 35 h 44"/>
                <a:gd name="T26" fmla="*/ 9 w 43"/>
                <a:gd name="T27" fmla="*/ 40 h 44"/>
                <a:gd name="T28" fmla="*/ 16 w 43"/>
                <a:gd name="T29" fmla="*/ 44 h 44"/>
                <a:gd name="T30" fmla="*/ 21 w 43"/>
                <a:gd name="T31" fmla="*/ 44 h 44"/>
                <a:gd name="T32" fmla="*/ 29 w 43"/>
                <a:gd name="T33" fmla="*/ 44 h 44"/>
                <a:gd name="T34" fmla="*/ 34 w 43"/>
                <a:gd name="T35" fmla="*/ 40 h 44"/>
                <a:gd name="T36" fmla="*/ 39 w 43"/>
                <a:gd name="T37" fmla="*/ 35 h 44"/>
                <a:gd name="T38" fmla="*/ 43 w 43"/>
                <a:gd name="T39" fmla="*/ 27 h 44"/>
                <a:gd name="T40" fmla="*/ 43 w 43"/>
                <a:gd name="T41" fmla="*/ 2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44"/>
                <a:gd name="T65" fmla="*/ 43 w 43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44">
                  <a:moveTo>
                    <a:pt x="43" y="20"/>
                  </a:moveTo>
                  <a:lnTo>
                    <a:pt x="43" y="13"/>
                  </a:lnTo>
                  <a:lnTo>
                    <a:pt x="39" y="8"/>
                  </a:lnTo>
                  <a:lnTo>
                    <a:pt x="34" y="2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9" y="40"/>
                  </a:lnTo>
                  <a:lnTo>
                    <a:pt x="16" y="44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34" y="40"/>
                  </a:lnTo>
                  <a:lnTo>
                    <a:pt x="39" y="35"/>
                  </a:lnTo>
                  <a:lnTo>
                    <a:pt x="43" y="27"/>
                  </a:lnTo>
                  <a:lnTo>
                    <a:pt x="43" y="2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435"/>
            <p:cNvSpPr>
              <a:spLocks/>
            </p:cNvSpPr>
            <p:nvPr/>
          </p:nvSpPr>
          <p:spPr bwMode="auto">
            <a:xfrm>
              <a:off x="3017" y="2612"/>
              <a:ext cx="30" cy="18"/>
            </a:xfrm>
            <a:custGeom>
              <a:avLst/>
              <a:gdLst>
                <a:gd name="T0" fmla="*/ 30 w 30"/>
                <a:gd name="T1" fmla="*/ 18 h 18"/>
                <a:gd name="T2" fmla="*/ 28 w 30"/>
                <a:gd name="T3" fmla="*/ 13 h 18"/>
                <a:gd name="T4" fmla="*/ 27 w 30"/>
                <a:gd name="T5" fmla="*/ 7 h 18"/>
                <a:gd name="T6" fmla="*/ 21 w 30"/>
                <a:gd name="T7" fmla="*/ 2 h 18"/>
                <a:gd name="T8" fmla="*/ 16 w 30"/>
                <a:gd name="T9" fmla="*/ 0 h 18"/>
                <a:gd name="T10" fmla="*/ 10 w 30"/>
                <a:gd name="T11" fmla="*/ 0 h 18"/>
                <a:gd name="T12" fmla="*/ 5 w 30"/>
                <a:gd name="T13" fmla="*/ 0 h 18"/>
                <a:gd name="T14" fmla="*/ 0 w 30"/>
                <a:gd name="T15" fmla="*/ 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8"/>
                <a:gd name="T26" fmla="*/ 30 w 3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8">
                  <a:moveTo>
                    <a:pt x="30" y="18"/>
                  </a:moveTo>
                  <a:lnTo>
                    <a:pt x="28" y="13"/>
                  </a:lnTo>
                  <a:lnTo>
                    <a:pt x="27" y="7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436"/>
            <p:cNvSpPr>
              <a:spLocks/>
            </p:cNvSpPr>
            <p:nvPr/>
          </p:nvSpPr>
          <p:spPr bwMode="auto">
            <a:xfrm>
              <a:off x="3008" y="2614"/>
              <a:ext cx="39" cy="38"/>
            </a:xfrm>
            <a:custGeom>
              <a:avLst/>
              <a:gdLst>
                <a:gd name="T0" fmla="*/ 9 w 39"/>
                <a:gd name="T1" fmla="*/ 0 h 38"/>
                <a:gd name="T2" fmla="*/ 5 w 39"/>
                <a:gd name="T3" fmla="*/ 5 h 38"/>
                <a:gd name="T4" fmla="*/ 1 w 39"/>
                <a:gd name="T5" fmla="*/ 11 h 38"/>
                <a:gd name="T6" fmla="*/ 0 w 39"/>
                <a:gd name="T7" fmla="*/ 16 h 38"/>
                <a:gd name="T8" fmla="*/ 1 w 39"/>
                <a:gd name="T9" fmla="*/ 23 h 38"/>
                <a:gd name="T10" fmla="*/ 5 w 39"/>
                <a:gd name="T11" fmla="*/ 29 h 38"/>
                <a:gd name="T12" fmla="*/ 9 w 39"/>
                <a:gd name="T13" fmla="*/ 32 h 38"/>
                <a:gd name="T14" fmla="*/ 14 w 39"/>
                <a:gd name="T15" fmla="*/ 36 h 38"/>
                <a:gd name="T16" fmla="*/ 19 w 39"/>
                <a:gd name="T17" fmla="*/ 38 h 38"/>
                <a:gd name="T18" fmla="*/ 25 w 39"/>
                <a:gd name="T19" fmla="*/ 36 h 38"/>
                <a:gd name="T20" fmla="*/ 30 w 39"/>
                <a:gd name="T21" fmla="*/ 32 h 38"/>
                <a:gd name="T22" fmla="*/ 36 w 39"/>
                <a:gd name="T23" fmla="*/ 29 h 38"/>
                <a:gd name="T24" fmla="*/ 37 w 39"/>
                <a:gd name="T25" fmla="*/ 23 h 38"/>
                <a:gd name="T26" fmla="*/ 39 w 39"/>
                <a:gd name="T27" fmla="*/ 16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38"/>
                <a:gd name="T44" fmla="*/ 39 w 39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38">
                  <a:moveTo>
                    <a:pt x="9" y="0"/>
                  </a:moveTo>
                  <a:lnTo>
                    <a:pt x="5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4" y="36"/>
                  </a:lnTo>
                  <a:lnTo>
                    <a:pt x="19" y="38"/>
                  </a:lnTo>
                  <a:lnTo>
                    <a:pt x="25" y="36"/>
                  </a:lnTo>
                  <a:lnTo>
                    <a:pt x="30" y="32"/>
                  </a:lnTo>
                  <a:lnTo>
                    <a:pt x="36" y="29"/>
                  </a:lnTo>
                  <a:lnTo>
                    <a:pt x="37" y="23"/>
                  </a:lnTo>
                  <a:lnTo>
                    <a:pt x="39" y="16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437"/>
            <p:cNvSpPr>
              <a:spLocks/>
            </p:cNvSpPr>
            <p:nvPr/>
          </p:nvSpPr>
          <p:spPr bwMode="auto">
            <a:xfrm>
              <a:off x="3011" y="2614"/>
              <a:ext cx="33" cy="34"/>
            </a:xfrm>
            <a:custGeom>
              <a:avLst/>
              <a:gdLst>
                <a:gd name="T0" fmla="*/ 33 w 33"/>
                <a:gd name="T1" fmla="*/ 16 h 34"/>
                <a:gd name="T2" fmla="*/ 31 w 33"/>
                <a:gd name="T3" fmla="*/ 13 h 34"/>
                <a:gd name="T4" fmla="*/ 29 w 33"/>
                <a:gd name="T5" fmla="*/ 7 h 34"/>
                <a:gd name="T6" fmla="*/ 25 w 33"/>
                <a:gd name="T7" fmla="*/ 4 h 34"/>
                <a:gd name="T8" fmla="*/ 20 w 33"/>
                <a:gd name="T9" fmla="*/ 2 h 34"/>
                <a:gd name="T10" fmla="*/ 16 w 33"/>
                <a:gd name="T11" fmla="*/ 0 h 34"/>
                <a:gd name="T12" fmla="*/ 13 w 33"/>
                <a:gd name="T13" fmla="*/ 2 h 34"/>
                <a:gd name="T14" fmla="*/ 7 w 33"/>
                <a:gd name="T15" fmla="*/ 4 h 34"/>
                <a:gd name="T16" fmla="*/ 4 w 33"/>
                <a:gd name="T17" fmla="*/ 7 h 34"/>
                <a:gd name="T18" fmla="*/ 2 w 33"/>
                <a:gd name="T19" fmla="*/ 13 h 34"/>
                <a:gd name="T20" fmla="*/ 0 w 33"/>
                <a:gd name="T21" fmla="*/ 16 h 34"/>
                <a:gd name="T22" fmla="*/ 2 w 33"/>
                <a:gd name="T23" fmla="*/ 22 h 34"/>
                <a:gd name="T24" fmla="*/ 4 w 33"/>
                <a:gd name="T25" fmla="*/ 27 h 34"/>
                <a:gd name="T26" fmla="*/ 7 w 33"/>
                <a:gd name="T27" fmla="*/ 31 h 34"/>
                <a:gd name="T28" fmla="*/ 13 w 33"/>
                <a:gd name="T29" fmla="*/ 32 h 34"/>
                <a:gd name="T30" fmla="*/ 16 w 33"/>
                <a:gd name="T31" fmla="*/ 34 h 34"/>
                <a:gd name="T32" fmla="*/ 20 w 33"/>
                <a:gd name="T33" fmla="*/ 32 h 34"/>
                <a:gd name="T34" fmla="*/ 25 w 33"/>
                <a:gd name="T35" fmla="*/ 31 h 34"/>
                <a:gd name="T36" fmla="*/ 29 w 33"/>
                <a:gd name="T37" fmla="*/ 27 h 34"/>
                <a:gd name="T38" fmla="*/ 31 w 33"/>
                <a:gd name="T39" fmla="*/ 22 h 34"/>
                <a:gd name="T40" fmla="*/ 33 w 33"/>
                <a:gd name="T41" fmla="*/ 16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34"/>
                <a:gd name="T65" fmla="*/ 33 w 3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34">
                  <a:moveTo>
                    <a:pt x="33" y="16"/>
                  </a:moveTo>
                  <a:lnTo>
                    <a:pt x="31" y="13"/>
                  </a:lnTo>
                  <a:lnTo>
                    <a:pt x="29" y="7"/>
                  </a:lnTo>
                  <a:lnTo>
                    <a:pt x="25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7" y="31"/>
                  </a:lnTo>
                  <a:lnTo>
                    <a:pt x="13" y="32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5" y="31"/>
                  </a:lnTo>
                  <a:lnTo>
                    <a:pt x="29" y="27"/>
                  </a:lnTo>
                  <a:lnTo>
                    <a:pt x="31" y="22"/>
                  </a:lnTo>
                  <a:lnTo>
                    <a:pt x="33" y="16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438"/>
            <p:cNvSpPr>
              <a:spLocks/>
            </p:cNvSpPr>
            <p:nvPr/>
          </p:nvSpPr>
          <p:spPr bwMode="auto">
            <a:xfrm>
              <a:off x="3015" y="2618"/>
              <a:ext cx="25" cy="27"/>
            </a:xfrm>
            <a:custGeom>
              <a:avLst/>
              <a:gdLst>
                <a:gd name="T0" fmla="*/ 25 w 25"/>
                <a:gd name="T1" fmla="*/ 12 h 27"/>
                <a:gd name="T2" fmla="*/ 25 w 25"/>
                <a:gd name="T3" fmla="*/ 9 h 27"/>
                <a:gd name="T4" fmla="*/ 23 w 25"/>
                <a:gd name="T5" fmla="*/ 5 h 27"/>
                <a:gd name="T6" fmla="*/ 20 w 25"/>
                <a:gd name="T7" fmla="*/ 1 h 27"/>
                <a:gd name="T8" fmla="*/ 16 w 25"/>
                <a:gd name="T9" fmla="*/ 0 h 27"/>
                <a:gd name="T10" fmla="*/ 12 w 25"/>
                <a:gd name="T11" fmla="*/ 0 h 27"/>
                <a:gd name="T12" fmla="*/ 9 w 25"/>
                <a:gd name="T13" fmla="*/ 0 h 27"/>
                <a:gd name="T14" fmla="*/ 5 w 25"/>
                <a:gd name="T15" fmla="*/ 1 h 27"/>
                <a:gd name="T16" fmla="*/ 3 w 25"/>
                <a:gd name="T17" fmla="*/ 5 h 27"/>
                <a:gd name="T18" fmla="*/ 2 w 25"/>
                <a:gd name="T19" fmla="*/ 9 h 27"/>
                <a:gd name="T20" fmla="*/ 0 w 25"/>
                <a:gd name="T21" fmla="*/ 12 h 27"/>
                <a:gd name="T22" fmla="*/ 2 w 25"/>
                <a:gd name="T23" fmla="*/ 18 h 27"/>
                <a:gd name="T24" fmla="*/ 3 w 25"/>
                <a:gd name="T25" fmla="*/ 21 h 27"/>
                <a:gd name="T26" fmla="*/ 5 w 25"/>
                <a:gd name="T27" fmla="*/ 23 h 27"/>
                <a:gd name="T28" fmla="*/ 9 w 25"/>
                <a:gd name="T29" fmla="*/ 25 h 27"/>
                <a:gd name="T30" fmla="*/ 12 w 25"/>
                <a:gd name="T31" fmla="*/ 27 h 27"/>
                <a:gd name="T32" fmla="*/ 16 w 25"/>
                <a:gd name="T33" fmla="*/ 25 h 27"/>
                <a:gd name="T34" fmla="*/ 20 w 25"/>
                <a:gd name="T35" fmla="*/ 23 h 27"/>
                <a:gd name="T36" fmla="*/ 23 w 25"/>
                <a:gd name="T37" fmla="*/ 21 h 27"/>
                <a:gd name="T38" fmla="*/ 25 w 25"/>
                <a:gd name="T39" fmla="*/ 18 h 27"/>
                <a:gd name="T40" fmla="*/ 25 w 25"/>
                <a:gd name="T41" fmla="*/ 12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27"/>
                <a:gd name="T65" fmla="*/ 25 w 25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27">
                  <a:moveTo>
                    <a:pt x="25" y="12"/>
                  </a:moveTo>
                  <a:lnTo>
                    <a:pt x="25" y="9"/>
                  </a:lnTo>
                  <a:lnTo>
                    <a:pt x="23" y="5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5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20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2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439"/>
            <p:cNvSpPr>
              <a:spLocks/>
            </p:cNvSpPr>
            <p:nvPr/>
          </p:nvSpPr>
          <p:spPr bwMode="auto">
            <a:xfrm>
              <a:off x="3018" y="2621"/>
              <a:ext cx="18" cy="20"/>
            </a:xfrm>
            <a:custGeom>
              <a:avLst/>
              <a:gdLst>
                <a:gd name="T0" fmla="*/ 18 w 18"/>
                <a:gd name="T1" fmla="*/ 9 h 20"/>
                <a:gd name="T2" fmla="*/ 18 w 18"/>
                <a:gd name="T3" fmla="*/ 7 h 20"/>
                <a:gd name="T4" fmla="*/ 17 w 18"/>
                <a:gd name="T5" fmla="*/ 4 h 20"/>
                <a:gd name="T6" fmla="*/ 15 w 18"/>
                <a:gd name="T7" fmla="*/ 2 h 20"/>
                <a:gd name="T8" fmla="*/ 11 w 18"/>
                <a:gd name="T9" fmla="*/ 0 h 20"/>
                <a:gd name="T10" fmla="*/ 9 w 18"/>
                <a:gd name="T11" fmla="*/ 0 h 20"/>
                <a:gd name="T12" fmla="*/ 8 w 18"/>
                <a:gd name="T13" fmla="*/ 0 h 20"/>
                <a:gd name="T14" fmla="*/ 4 w 18"/>
                <a:gd name="T15" fmla="*/ 2 h 20"/>
                <a:gd name="T16" fmla="*/ 2 w 18"/>
                <a:gd name="T17" fmla="*/ 4 h 20"/>
                <a:gd name="T18" fmla="*/ 0 w 18"/>
                <a:gd name="T19" fmla="*/ 7 h 20"/>
                <a:gd name="T20" fmla="*/ 0 w 18"/>
                <a:gd name="T21" fmla="*/ 9 h 20"/>
                <a:gd name="T22" fmla="*/ 0 w 18"/>
                <a:gd name="T23" fmla="*/ 13 h 20"/>
                <a:gd name="T24" fmla="*/ 2 w 18"/>
                <a:gd name="T25" fmla="*/ 16 h 20"/>
                <a:gd name="T26" fmla="*/ 4 w 18"/>
                <a:gd name="T27" fmla="*/ 18 h 20"/>
                <a:gd name="T28" fmla="*/ 8 w 18"/>
                <a:gd name="T29" fmla="*/ 20 h 20"/>
                <a:gd name="T30" fmla="*/ 9 w 18"/>
                <a:gd name="T31" fmla="*/ 20 h 20"/>
                <a:gd name="T32" fmla="*/ 11 w 18"/>
                <a:gd name="T33" fmla="*/ 20 h 20"/>
                <a:gd name="T34" fmla="*/ 15 w 18"/>
                <a:gd name="T35" fmla="*/ 18 h 20"/>
                <a:gd name="T36" fmla="*/ 17 w 18"/>
                <a:gd name="T37" fmla="*/ 16 h 20"/>
                <a:gd name="T38" fmla="*/ 18 w 18"/>
                <a:gd name="T39" fmla="*/ 13 h 20"/>
                <a:gd name="T40" fmla="*/ 18 w 18"/>
                <a:gd name="T41" fmla="*/ 9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0"/>
                <a:gd name="T65" fmla="*/ 18 w 18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0">
                  <a:moveTo>
                    <a:pt x="18" y="9"/>
                  </a:moveTo>
                  <a:lnTo>
                    <a:pt x="18" y="7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8" y="13"/>
                  </a:lnTo>
                  <a:lnTo>
                    <a:pt x="18" y="9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440"/>
            <p:cNvSpPr>
              <a:spLocks/>
            </p:cNvSpPr>
            <p:nvPr/>
          </p:nvSpPr>
          <p:spPr bwMode="auto">
            <a:xfrm>
              <a:off x="3022" y="2625"/>
              <a:ext cx="11" cy="12"/>
            </a:xfrm>
            <a:custGeom>
              <a:avLst/>
              <a:gdLst>
                <a:gd name="T0" fmla="*/ 11 w 11"/>
                <a:gd name="T1" fmla="*/ 5 h 12"/>
                <a:gd name="T2" fmla="*/ 11 w 11"/>
                <a:gd name="T3" fmla="*/ 3 h 12"/>
                <a:gd name="T4" fmla="*/ 11 w 11"/>
                <a:gd name="T5" fmla="*/ 2 h 12"/>
                <a:gd name="T6" fmla="*/ 9 w 11"/>
                <a:gd name="T7" fmla="*/ 0 h 12"/>
                <a:gd name="T8" fmla="*/ 7 w 11"/>
                <a:gd name="T9" fmla="*/ 0 h 12"/>
                <a:gd name="T10" fmla="*/ 5 w 11"/>
                <a:gd name="T11" fmla="*/ 0 h 12"/>
                <a:gd name="T12" fmla="*/ 4 w 11"/>
                <a:gd name="T13" fmla="*/ 0 h 12"/>
                <a:gd name="T14" fmla="*/ 2 w 11"/>
                <a:gd name="T15" fmla="*/ 0 h 12"/>
                <a:gd name="T16" fmla="*/ 2 w 11"/>
                <a:gd name="T17" fmla="*/ 2 h 12"/>
                <a:gd name="T18" fmla="*/ 0 w 11"/>
                <a:gd name="T19" fmla="*/ 3 h 12"/>
                <a:gd name="T20" fmla="*/ 0 w 11"/>
                <a:gd name="T21" fmla="*/ 5 h 12"/>
                <a:gd name="T22" fmla="*/ 0 w 11"/>
                <a:gd name="T23" fmla="*/ 9 h 12"/>
                <a:gd name="T24" fmla="*/ 2 w 11"/>
                <a:gd name="T25" fmla="*/ 11 h 12"/>
                <a:gd name="T26" fmla="*/ 4 w 11"/>
                <a:gd name="T27" fmla="*/ 12 h 12"/>
                <a:gd name="T28" fmla="*/ 5 w 11"/>
                <a:gd name="T29" fmla="*/ 12 h 12"/>
                <a:gd name="T30" fmla="*/ 7 w 11"/>
                <a:gd name="T31" fmla="*/ 12 h 12"/>
                <a:gd name="T32" fmla="*/ 9 w 11"/>
                <a:gd name="T33" fmla="*/ 11 h 12"/>
                <a:gd name="T34" fmla="*/ 11 w 11"/>
                <a:gd name="T35" fmla="*/ 11 h 12"/>
                <a:gd name="T36" fmla="*/ 11 w 11"/>
                <a:gd name="T37" fmla="*/ 9 h 12"/>
                <a:gd name="T38" fmla="*/ 11 w 11"/>
                <a:gd name="T39" fmla="*/ 5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12"/>
                <a:gd name="T62" fmla="*/ 11 w 11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12">
                  <a:moveTo>
                    <a:pt x="11" y="5"/>
                  </a:move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5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441"/>
            <p:cNvSpPr>
              <a:spLocks/>
            </p:cNvSpPr>
            <p:nvPr/>
          </p:nvSpPr>
          <p:spPr bwMode="auto">
            <a:xfrm>
              <a:off x="3026" y="2628"/>
              <a:ext cx="3" cy="6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0 h 6"/>
                <a:gd name="T4" fmla="*/ 1 w 3"/>
                <a:gd name="T5" fmla="*/ 0 h 6"/>
                <a:gd name="T6" fmla="*/ 0 w 3"/>
                <a:gd name="T7" fmla="*/ 0 h 6"/>
                <a:gd name="T8" fmla="*/ 0 w 3"/>
                <a:gd name="T9" fmla="*/ 0 h 6"/>
                <a:gd name="T10" fmla="*/ 0 w 3"/>
                <a:gd name="T11" fmla="*/ 2 h 6"/>
                <a:gd name="T12" fmla="*/ 0 w 3"/>
                <a:gd name="T13" fmla="*/ 4 h 6"/>
                <a:gd name="T14" fmla="*/ 0 w 3"/>
                <a:gd name="T15" fmla="*/ 6 h 6"/>
                <a:gd name="T16" fmla="*/ 0 w 3"/>
                <a:gd name="T17" fmla="*/ 6 h 6"/>
                <a:gd name="T18" fmla="*/ 1 w 3"/>
                <a:gd name="T19" fmla="*/ 6 h 6"/>
                <a:gd name="T20" fmla="*/ 3 w 3"/>
                <a:gd name="T21" fmla="*/ 6 h 6"/>
                <a:gd name="T22" fmla="*/ 3 w 3"/>
                <a:gd name="T23" fmla="*/ 4 h 6"/>
                <a:gd name="T24" fmla="*/ 3 w 3"/>
                <a:gd name="T25" fmla="*/ 2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6"/>
                <a:gd name="T41" fmla="*/ 3 w 3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6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442"/>
            <p:cNvSpPr>
              <a:spLocks noChangeShapeType="1"/>
            </p:cNvSpPr>
            <p:nvPr/>
          </p:nvSpPr>
          <p:spPr bwMode="auto">
            <a:xfrm>
              <a:off x="2995" y="2715"/>
              <a:ext cx="6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443"/>
            <p:cNvSpPr>
              <a:spLocks noChangeShapeType="1"/>
            </p:cNvSpPr>
            <p:nvPr/>
          </p:nvSpPr>
          <p:spPr bwMode="auto">
            <a:xfrm flipV="1">
              <a:off x="3027" y="2663"/>
              <a:ext cx="1" cy="5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44"/>
            <p:cNvSpPr>
              <a:spLocks noChangeShapeType="1"/>
            </p:cNvSpPr>
            <p:nvPr/>
          </p:nvSpPr>
          <p:spPr bwMode="auto">
            <a:xfrm flipV="1">
              <a:off x="3027" y="2547"/>
              <a:ext cx="1" cy="53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45"/>
            <p:cNvSpPr>
              <a:spLocks noChangeShapeType="1"/>
            </p:cNvSpPr>
            <p:nvPr/>
          </p:nvSpPr>
          <p:spPr bwMode="auto">
            <a:xfrm>
              <a:off x="2995" y="2547"/>
              <a:ext cx="6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46"/>
            <p:cNvSpPr>
              <a:spLocks/>
            </p:cNvSpPr>
            <p:nvPr/>
          </p:nvSpPr>
          <p:spPr bwMode="auto">
            <a:xfrm>
              <a:off x="3371" y="2770"/>
              <a:ext cx="63" cy="63"/>
            </a:xfrm>
            <a:custGeom>
              <a:avLst/>
              <a:gdLst>
                <a:gd name="T0" fmla="*/ 63 w 63"/>
                <a:gd name="T1" fmla="*/ 31 h 63"/>
                <a:gd name="T2" fmla="*/ 61 w 63"/>
                <a:gd name="T3" fmla="*/ 20 h 63"/>
                <a:gd name="T4" fmla="*/ 57 w 63"/>
                <a:gd name="T5" fmla="*/ 13 h 63"/>
                <a:gd name="T6" fmla="*/ 50 w 63"/>
                <a:gd name="T7" fmla="*/ 6 h 63"/>
                <a:gd name="T8" fmla="*/ 43 w 63"/>
                <a:gd name="T9" fmla="*/ 2 h 63"/>
                <a:gd name="T10" fmla="*/ 32 w 63"/>
                <a:gd name="T11" fmla="*/ 0 h 63"/>
                <a:gd name="T12" fmla="*/ 21 w 63"/>
                <a:gd name="T13" fmla="*/ 2 h 63"/>
                <a:gd name="T14" fmla="*/ 12 w 63"/>
                <a:gd name="T15" fmla="*/ 6 h 63"/>
                <a:gd name="T16" fmla="*/ 5 w 63"/>
                <a:gd name="T17" fmla="*/ 13 h 63"/>
                <a:gd name="T18" fmla="*/ 0 w 63"/>
                <a:gd name="T19" fmla="*/ 20 h 63"/>
                <a:gd name="T20" fmla="*/ 0 w 63"/>
                <a:gd name="T21" fmla="*/ 31 h 63"/>
                <a:gd name="T22" fmla="*/ 0 w 63"/>
                <a:gd name="T23" fmla="*/ 42 h 63"/>
                <a:gd name="T24" fmla="*/ 5 w 63"/>
                <a:gd name="T25" fmla="*/ 51 h 63"/>
                <a:gd name="T26" fmla="*/ 12 w 63"/>
                <a:gd name="T27" fmla="*/ 58 h 63"/>
                <a:gd name="T28" fmla="*/ 21 w 63"/>
                <a:gd name="T29" fmla="*/ 62 h 63"/>
                <a:gd name="T30" fmla="*/ 32 w 63"/>
                <a:gd name="T31" fmla="*/ 63 h 63"/>
                <a:gd name="T32" fmla="*/ 43 w 63"/>
                <a:gd name="T33" fmla="*/ 62 h 63"/>
                <a:gd name="T34" fmla="*/ 50 w 63"/>
                <a:gd name="T35" fmla="*/ 58 h 63"/>
                <a:gd name="T36" fmla="*/ 57 w 63"/>
                <a:gd name="T37" fmla="*/ 51 h 63"/>
                <a:gd name="T38" fmla="*/ 61 w 63"/>
                <a:gd name="T39" fmla="*/ 42 h 63"/>
                <a:gd name="T40" fmla="*/ 63 w 63"/>
                <a:gd name="T41" fmla="*/ 31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63"/>
                <a:gd name="T65" fmla="*/ 63 w 63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63">
                  <a:moveTo>
                    <a:pt x="63" y="31"/>
                  </a:moveTo>
                  <a:lnTo>
                    <a:pt x="61" y="20"/>
                  </a:lnTo>
                  <a:lnTo>
                    <a:pt x="57" y="13"/>
                  </a:lnTo>
                  <a:lnTo>
                    <a:pt x="50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2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5" y="51"/>
                  </a:lnTo>
                  <a:lnTo>
                    <a:pt x="12" y="58"/>
                  </a:lnTo>
                  <a:lnTo>
                    <a:pt x="21" y="62"/>
                  </a:lnTo>
                  <a:lnTo>
                    <a:pt x="32" y="63"/>
                  </a:lnTo>
                  <a:lnTo>
                    <a:pt x="43" y="62"/>
                  </a:lnTo>
                  <a:lnTo>
                    <a:pt x="50" y="58"/>
                  </a:lnTo>
                  <a:lnTo>
                    <a:pt x="57" y="51"/>
                  </a:lnTo>
                  <a:lnTo>
                    <a:pt x="61" y="42"/>
                  </a:lnTo>
                  <a:lnTo>
                    <a:pt x="63" y="31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47"/>
            <p:cNvSpPr>
              <a:spLocks/>
            </p:cNvSpPr>
            <p:nvPr/>
          </p:nvSpPr>
          <p:spPr bwMode="auto">
            <a:xfrm>
              <a:off x="3373" y="2774"/>
              <a:ext cx="57" cy="56"/>
            </a:xfrm>
            <a:custGeom>
              <a:avLst/>
              <a:gdLst>
                <a:gd name="T0" fmla="*/ 57 w 57"/>
                <a:gd name="T1" fmla="*/ 27 h 56"/>
                <a:gd name="T2" fmla="*/ 57 w 57"/>
                <a:gd name="T3" fmla="*/ 18 h 56"/>
                <a:gd name="T4" fmla="*/ 52 w 57"/>
                <a:gd name="T5" fmla="*/ 11 h 56"/>
                <a:gd name="T6" fmla="*/ 46 w 57"/>
                <a:gd name="T7" fmla="*/ 5 h 56"/>
                <a:gd name="T8" fmla="*/ 39 w 57"/>
                <a:gd name="T9" fmla="*/ 0 h 56"/>
                <a:gd name="T10" fmla="*/ 30 w 57"/>
                <a:gd name="T11" fmla="*/ 0 h 56"/>
                <a:gd name="T12" fmla="*/ 21 w 57"/>
                <a:gd name="T13" fmla="*/ 0 h 56"/>
                <a:gd name="T14" fmla="*/ 12 w 57"/>
                <a:gd name="T15" fmla="*/ 5 h 56"/>
                <a:gd name="T16" fmla="*/ 5 w 57"/>
                <a:gd name="T17" fmla="*/ 11 h 56"/>
                <a:gd name="T18" fmla="*/ 1 w 57"/>
                <a:gd name="T19" fmla="*/ 18 h 56"/>
                <a:gd name="T20" fmla="*/ 0 w 57"/>
                <a:gd name="T21" fmla="*/ 27 h 56"/>
                <a:gd name="T22" fmla="*/ 1 w 57"/>
                <a:gd name="T23" fmla="*/ 36 h 56"/>
                <a:gd name="T24" fmla="*/ 5 w 57"/>
                <a:gd name="T25" fmla="*/ 45 h 56"/>
                <a:gd name="T26" fmla="*/ 12 w 57"/>
                <a:gd name="T27" fmla="*/ 52 h 56"/>
                <a:gd name="T28" fmla="*/ 21 w 57"/>
                <a:gd name="T29" fmla="*/ 54 h 56"/>
                <a:gd name="T30" fmla="*/ 30 w 57"/>
                <a:gd name="T31" fmla="*/ 56 h 56"/>
                <a:gd name="T32" fmla="*/ 39 w 57"/>
                <a:gd name="T33" fmla="*/ 54 h 56"/>
                <a:gd name="T34" fmla="*/ 46 w 57"/>
                <a:gd name="T35" fmla="*/ 52 h 56"/>
                <a:gd name="T36" fmla="*/ 52 w 57"/>
                <a:gd name="T37" fmla="*/ 45 h 56"/>
                <a:gd name="T38" fmla="*/ 57 w 57"/>
                <a:gd name="T39" fmla="*/ 36 h 56"/>
                <a:gd name="T40" fmla="*/ 57 w 57"/>
                <a:gd name="T41" fmla="*/ 27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56"/>
                <a:gd name="T65" fmla="*/ 57 w 5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56">
                  <a:moveTo>
                    <a:pt x="57" y="27"/>
                  </a:moveTo>
                  <a:lnTo>
                    <a:pt x="57" y="18"/>
                  </a:lnTo>
                  <a:lnTo>
                    <a:pt x="52" y="11"/>
                  </a:lnTo>
                  <a:lnTo>
                    <a:pt x="46" y="5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2" y="5"/>
                  </a:lnTo>
                  <a:lnTo>
                    <a:pt x="5" y="11"/>
                  </a:lnTo>
                  <a:lnTo>
                    <a:pt x="1" y="18"/>
                  </a:lnTo>
                  <a:lnTo>
                    <a:pt x="0" y="27"/>
                  </a:lnTo>
                  <a:lnTo>
                    <a:pt x="1" y="36"/>
                  </a:lnTo>
                  <a:lnTo>
                    <a:pt x="5" y="45"/>
                  </a:lnTo>
                  <a:lnTo>
                    <a:pt x="12" y="52"/>
                  </a:lnTo>
                  <a:lnTo>
                    <a:pt x="21" y="54"/>
                  </a:lnTo>
                  <a:lnTo>
                    <a:pt x="30" y="56"/>
                  </a:lnTo>
                  <a:lnTo>
                    <a:pt x="39" y="54"/>
                  </a:lnTo>
                  <a:lnTo>
                    <a:pt x="46" y="52"/>
                  </a:lnTo>
                  <a:lnTo>
                    <a:pt x="52" y="45"/>
                  </a:lnTo>
                  <a:lnTo>
                    <a:pt x="57" y="36"/>
                  </a:lnTo>
                  <a:lnTo>
                    <a:pt x="57" y="27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48"/>
            <p:cNvSpPr>
              <a:spLocks/>
            </p:cNvSpPr>
            <p:nvPr/>
          </p:nvSpPr>
          <p:spPr bwMode="auto">
            <a:xfrm>
              <a:off x="3376" y="2776"/>
              <a:ext cx="52" cy="52"/>
            </a:xfrm>
            <a:custGeom>
              <a:avLst/>
              <a:gdLst>
                <a:gd name="T0" fmla="*/ 52 w 52"/>
                <a:gd name="T1" fmla="*/ 25 h 52"/>
                <a:gd name="T2" fmla="*/ 51 w 52"/>
                <a:gd name="T3" fmla="*/ 18 h 52"/>
                <a:gd name="T4" fmla="*/ 47 w 52"/>
                <a:gd name="T5" fmla="*/ 9 h 52"/>
                <a:gd name="T6" fmla="*/ 42 w 52"/>
                <a:gd name="T7" fmla="*/ 5 h 52"/>
                <a:gd name="T8" fmla="*/ 34 w 52"/>
                <a:gd name="T9" fmla="*/ 2 h 52"/>
                <a:gd name="T10" fmla="*/ 27 w 52"/>
                <a:gd name="T11" fmla="*/ 0 h 52"/>
                <a:gd name="T12" fmla="*/ 18 w 52"/>
                <a:gd name="T13" fmla="*/ 2 h 52"/>
                <a:gd name="T14" fmla="*/ 11 w 52"/>
                <a:gd name="T15" fmla="*/ 5 h 52"/>
                <a:gd name="T16" fmla="*/ 6 w 52"/>
                <a:gd name="T17" fmla="*/ 9 h 52"/>
                <a:gd name="T18" fmla="*/ 2 w 52"/>
                <a:gd name="T19" fmla="*/ 18 h 52"/>
                <a:gd name="T20" fmla="*/ 0 w 52"/>
                <a:gd name="T21" fmla="*/ 25 h 52"/>
                <a:gd name="T22" fmla="*/ 2 w 52"/>
                <a:gd name="T23" fmla="*/ 34 h 52"/>
                <a:gd name="T24" fmla="*/ 6 w 52"/>
                <a:gd name="T25" fmla="*/ 41 h 52"/>
                <a:gd name="T26" fmla="*/ 11 w 52"/>
                <a:gd name="T27" fmla="*/ 47 h 52"/>
                <a:gd name="T28" fmla="*/ 18 w 52"/>
                <a:gd name="T29" fmla="*/ 50 h 52"/>
                <a:gd name="T30" fmla="*/ 27 w 52"/>
                <a:gd name="T31" fmla="*/ 52 h 52"/>
                <a:gd name="T32" fmla="*/ 34 w 52"/>
                <a:gd name="T33" fmla="*/ 50 h 52"/>
                <a:gd name="T34" fmla="*/ 42 w 52"/>
                <a:gd name="T35" fmla="*/ 47 h 52"/>
                <a:gd name="T36" fmla="*/ 47 w 52"/>
                <a:gd name="T37" fmla="*/ 41 h 52"/>
                <a:gd name="T38" fmla="*/ 51 w 52"/>
                <a:gd name="T39" fmla="*/ 34 h 52"/>
                <a:gd name="T40" fmla="*/ 52 w 52"/>
                <a:gd name="T41" fmla="*/ 25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2"/>
                <a:gd name="T65" fmla="*/ 52 w 52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2">
                  <a:moveTo>
                    <a:pt x="52" y="25"/>
                  </a:moveTo>
                  <a:lnTo>
                    <a:pt x="51" y="18"/>
                  </a:lnTo>
                  <a:lnTo>
                    <a:pt x="47" y="9"/>
                  </a:lnTo>
                  <a:lnTo>
                    <a:pt x="42" y="5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5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6" y="41"/>
                  </a:lnTo>
                  <a:lnTo>
                    <a:pt x="11" y="47"/>
                  </a:lnTo>
                  <a:lnTo>
                    <a:pt x="18" y="50"/>
                  </a:lnTo>
                  <a:lnTo>
                    <a:pt x="27" y="52"/>
                  </a:lnTo>
                  <a:lnTo>
                    <a:pt x="34" y="50"/>
                  </a:lnTo>
                  <a:lnTo>
                    <a:pt x="42" y="47"/>
                  </a:lnTo>
                  <a:lnTo>
                    <a:pt x="47" y="41"/>
                  </a:lnTo>
                  <a:lnTo>
                    <a:pt x="51" y="34"/>
                  </a:lnTo>
                  <a:lnTo>
                    <a:pt x="52" y="25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49"/>
            <p:cNvSpPr>
              <a:spLocks/>
            </p:cNvSpPr>
            <p:nvPr/>
          </p:nvSpPr>
          <p:spPr bwMode="auto">
            <a:xfrm>
              <a:off x="3380" y="2779"/>
              <a:ext cx="45" cy="45"/>
            </a:xfrm>
            <a:custGeom>
              <a:avLst/>
              <a:gdLst>
                <a:gd name="T0" fmla="*/ 45 w 45"/>
                <a:gd name="T1" fmla="*/ 22 h 45"/>
                <a:gd name="T2" fmla="*/ 43 w 45"/>
                <a:gd name="T3" fmla="*/ 15 h 45"/>
                <a:gd name="T4" fmla="*/ 39 w 45"/>
                <a:gd name="T5" fmla="*/ 9 h 45"/>
                <a:gd name="T6" fmla="*/ 34 w 45"/>
                <a:gd name="T7" fmla="*/ 6 h 45"/>
                <a:gd name="T8" fmla="*/ 30 w 45"/>
                <a:gd name="T9" fmla="*/ 2 h 45"/>
                <a:gd name="T10" fmla="*/ 23 w 45"/>
                <a:gd name="T11" fmla="*/ 0 h 45"/>
                <a:gd name="T12" fmla="*/ 16 w 45"/>
                <a:gd name="T13" fmla="*/ 2 h 45"/>
                <a:gd name="T14" fmla="*/ 9 w 45"/>
                <a:gd name="T15" fmla="*/ 6 h 45"/>
                <a:gd name="T16" fmla="*/ 3 w 45"/>
                <a:gd name="T17" fmla="*/ 9 h 45"/>
                <a:gd name="T18" fmla="*/ 2 w 45"/>
                <a:gd name="T19" fmla="*/ 15 h 45"/>
                <a:gd name="T20" fmla="*/ 0 w 45"/>
                <a:gd name="T21" fmla="*/ 22 h 45"/>
                <a:gd name="T22" fmla="*/ 2 w 45"/>
                <a:gd name="T23" fmla="*/ 29 h 45"/>
                <a:gd name="T24" fmla="*/ 3 w 45"/>
                <a:gd name="T25" fmla="*/ 36 h 45"/>
                <a:gd name="T26" fmla="*/ 9 w 45"/>
                <a:gd name="T27" fmla="*/ 42 h 45"/>
                <a:gd name="T28" fmla="*/ 16 w 45"/>
                <a:gd name="T29" fmla="*/ 44 h 45"/>
                <a:gd name="T30" fmla="*/ 23 w 45"/>
                <a:gd name="T31" fmla="*/ 45 h 45"/>
                <a:gd name="T32" fmla="*/ 30 w 45"/>
                <a:gd name="T33" fmla="*/ 44 h 45"/>
                <a:gd name="T34" fmla="*/ 34 w 45"/>
                <a:gd name="T35" fmla="*/ 42 h 45"/>
                <a:gd name="T36" fmla="*/ 39 w 45"/>
                <a:gd name="T37" fmla="*/ 36 h 45"/>
                <a:gd name="T38" fmla="*/ 43 w 45"/>
                <a:gd name="T39" fmla="*/ 29 h 45"/>
                <a:gd name="T40" fmla="*/ 45 w 45"/>
                <a:gd name="T41" fmla="*/ 22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45"/>
                <a:gd name="T65" fmla="*/ 45 w 45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45">
                  <a:moveTo>
                    <a:pt x="45" y="22"/>
                  </a:moveTo>
                  <a:lnTo>
                    <a:pt x="43" y="15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9" y="6"/>
                  </a:lnTo>
                  <a:lnTo>
                    <a:pt x="3" y="9"/>
                  </a:lnTo>
                  <a:lnTo>
                    <a:pt x="2" y="15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3" y="36"/>
                  </a:lnTo>
                  <a:lnTo>
                    <a:pt x="9" y="42"/>
                  </a:lnTo>
                  <a:lnTo>
                    <a:pt x="16" y="44"/>
                  </a:lnTo>
                  <a:lnTo>
                    <a:pt x="23" y="45"/>
                  </a:lnTo>
                  <a:lnTo>
                    <a:pt x="30" y="44"/>
                  </a:lnTo>
                  <a:lnTo>
                    <a:pt x="34" y="42"/>
                  </a:lnTo>
                  <a:lnTo>
                    <a:pt x="39" y="36"/>
                  </a:lnTo>
                  <a:lnTo>
                    <a:pt x="43" y="29"/>
                  </a:lnTo>
                  <a:lnTo>
                    <a:pt x="45" y="22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50"/>
            <p:cNvSpPr>
              <a:spLocks/>
            </p:cNvSpPr>
            <p:nvPr/>
          </p:nvSpPr>
          <p:spPr bwMode="auto">
            <a:xfrm>
              <a:off x="3383" y="2783"/>
              <a:ext cx="38" cy="38"/>
            </a:xfrm>
            <a:custGeom>
              <a:avLst/>
              <a:gdLst>
                <a:gd name="T0" fmla="*/ 38 w 38"/>
                <a:gd name="T1" fmla="*/ 18 h 38"/>
                <a:gd name="T2" fmla="*/ 36 w 38"/>
                <a:gd name="T3" fmla="*/ 13 h 38"/>
                <a:gd name="T4" fmla="*/ 35 w 38"/>
                <a:gd name="T5" fmla="*/ 7 h 38"/>
                <a:gd name="T6" fmla="*/ 31 w 38"/>
                <a:gd name="T7" fmla="*/ 2 h 38"/>
                <a:gd name="T8" fmla="*/ 26 w 38"/>
                <a:gd name="T9" fmla="*/ 2 h 38"/>
                <a:gd name="T10" fmla="*/ 20 w 38"/>
                <a:gd name="T11" fmla="*/ 0 h 38"/>
                <a:gd name="T12" fmla="*/ 13 w 38"/>
                <a:gd name="T13" fmla="*/ 2 h 38"/>
                <a:gd name="T14" fmla="*/ 8 w 38"/>
                <a:gd name="T15" fmla="*/ 2 h 38"/>
                <a:gd name="T16" fmla="*/ 4 w 38"/>
                <a:gd name="T17" fmla="*/ 7 h 38"/>
                <a:gd name="T18" fmla="*/ 0 w 38"/>
                <a:gd name="T19" fmla="*/ 13 h 38"/>
                <a:gd name="T20" fmla="*/ 0 w 38"/>
                <a:gd name="T21" fmla="*/ 18 h 38"/>
                <a:gd name="T22" fmla="*/ 0 w 38"/>
                <a:gd name="T23" fmla="*/ 25 h 38"/>
                <a:gd name="T24" fmla="*/ 4 w 38"/>
                <a:gd name="T25" fmla="*/ 31 h 38"/>
                <a:gd name="T26" fmla="*/ 8 w 38"/>
                <a:gd name="T27" fmla="*/ 34 h 38"/>
                <a:gd name="T28" fmla="*/ 13 w 38"/>
                <a:gd name="T29" fmla="*/ 38 h 38"/>
                <a:gd name="T30" fmla="*/ 20 w 38"/>
                <a:gd name="T31" fmla="*/ 38 h 38"/>
                <a:gd name="T32" fmla="*/ 26 w 38"/>
                <a:gd name="T33" fmla="*/ 38 h 38"/>
                <a:gd name="T34" fmla="*/ 31 w 38"/>
                <a:gd name="T35" fmla="*/ 34 h 38"/>
                <a:gd name="T36" fmla="*/ 35 w 38"/>
                <a:gd name="T37" fmla="*/ 31 h 38"/>
                <a:gd name="T38" fmla="*/ 36 w 38"/>
                <a:gd name="T39" fmla="*/ 25 h 38"/>
                <a:gd name="T40" fmla="*/ 38 w 38"/>
                <a:gd name="T41" fmla="*/ 18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8"/>
                <a:gd name="T65" fmla="*/ 38 w 38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8">
                  <a:moveTo>
                    <a:pt x="38" y="18"/>
                  </a:moveTo>
                  <a:lnTo>
                    <a:pt x="36" y="13"/>
                  </a:lnTo>
                  <a:lnTo>
                    <a:pt x="35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2"/>
                  </a:lnTo>
                  <a:lnTo>
                    <a:pt x="4" y="7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4" y="31"/>
                  </a:lnTo>
                  <a:lnTo>
                    <a:pt x="8" y="34"/>
                  </a:lnTo>
                  <a:lnTo>
                    <a:pt x="13" y="38"/>
                  </a:lnTo>
                  <a:lnTo>
                    <a:pt x="20" y="38"/>
                  </a:lnTo>
                  <a:lnTo>
                    <a:pt x="26" y="38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36" y="25"/>
                  </a:lnTo>
                  <a:lnTo>
                    <a:pt x="38" y="18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51"/>
            <p:cNvSpPr>
              <a:spLocks/>
            </p:cNvSpPr>
            <p:nvPr/>
          </p:nvSpPr>
          <p:spPr bwMode="auto">
            <a:xfrm>
              <a:off x="3387" y="2785"/>
              <a:ext cx="31" cy="32"/>
            </a:xfrm>
            <a:custGeom>
              <a:avLst/>
              <a:gdLst>
                <a:gd name="T0" fmla="*/ 31 w 31"/>
                <a:gd name="T1" fmla="*/ 16 h 32"/>
                <a:gd name="T2" fmla="*/ 31 w 31"/>
                <a:gd name="T3" fmla="*/ 11 h 32"/>
                <a:gd name="T4" fmla="*/ 27 w 31"/>
                <a:gd name="T5" fmla="*/ 7 h 32"/>
                <a:gd name="T6" fmla="*/ 25 w 31"/>
                <a:gd name="T7" fmla="*/ 3 h 32"/>
                <a:gd name="T8" fmla="*/ 22 w 31"/>
                <a:gd name="T9" fmla="*/ 0 h 32"/>
                <a:gd name="T10" fmla="*/ 16 w 31"/>
                <a:gd name="T11" fmla="*/ 0 h 32"/>
                <a:gd name="T12" fmla="*/ 11 w 31"/>
                <a:gd name="T13" fmla="*/ 0 h 32"/>
                <a:gd name="T14" fmla="*/ 5 w 31"/>
                <a:gd name="T15" fmla="*/ 3 h 32"/>
                <a:gd name="T16" fmla="*/ 2 w 31"/>
                <a:gd name="T17" fmla="*/ 7 h 32"/>
                <a:gd name="T18" fmla="*/ 0 w 31"/>
                <a:gd name="T19" fmla="*/ 11 h 32"/>
                <a:gd name="T20" fmla="*/ 0 w 31"/>
                <a:gd name="T21" fmla="*/ 16 h 32"/>
                <a:gd name="T22" fmla="*/ 0 w 31"/>
                <a:gd name="T23" fmla="*/ 21 h 32"/>
                <a:gd name="T24" fmla="*/ 2 w 31"/>
                <a:gd name="T25" fmla="*/ 27 h 32"/>
                <a:gd name="T26" fmla="*/ 5 w 31"/>
                <a:gd name="T27" fmla="*/ 30 h 32"/>
                <a:gd name="T28" fmla="*/ 11 w 31"/>
                <a:gd name="T29" fmla="*/ 32 h 32"/>
                <a:gd name="T30" fmla="*/ 16 w 31"/>
                <a:gd name="T31" fmla="*/ 32 h 32"/>
                <a:gd name="T32" fmla="*/ 22 w 31"/>
                <a:gd name="T33" fmla="*/ 32 h 32"/>
                <a:gd name="T34" fmla="*/ 25 w 31"/>
                <a:gd name="T35" fmla="*/ 30 h 32"/>
                <a:gd name="T36" fmla="*/ 27 w 31"/>
                <a:gd name="T37" fmla="*/ 27 h 32"/>
                <a:gd name="T38" fmla="*/ 31 w 31"/>
                <a:gd name="T39" fmla="*/ 21 h 32"/>
                <a:gd name="T40" fmla="*/ 31 w 31"/>
                <a:gd name="T41" fmla="*/ 16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32"/>
                <a:gd name="T65" fmla="*/ 31 w 31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32">
                  <a:moveTo>
                    <a:pt x="31" y="16"/>
                  </a:moveTo>
                  <a:lnTo>
                    <a:pt x="31" y="11"/>
                  </a:lnTo>
                  <a:lnTo>
                    <a:pt x="27" y="7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22" y="32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31" y="16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452"/>
            <p:cNvSpPr>
              <a:spLocks/>
            </p:cNvSpPr>
            <p:nvPr/>
          </p:nvSpPr>
          <p:spPr bwMode="auto">
            <a:xfrm>
              <a:off x="3389" y="2788"/>
              <a:ext cx="25" cy="27"/>
            </a:xfrm>
            <a:custGeom>
              <a:avLst/>
              <a:gdLst>
                <a:gd name="T0" fmla="*/ 25 w 25"/>
                <a:gd name="T1" fmla="*/ 13 h 27"/>
                <a:gd name="T2" fmla="*/ 25 w 25"/>
                <a:gd name="T3" fmla="*/ 9 h 27"/>
                <a:gd name="T4" fmla="*/ 25 w 25"/>
                <a:gd name="T5" fmla="*/ 6 h 27"/>
                <a:gd name="T6" fmla="*/ 21 w 25"/>
                <a:gd name="T7" fmla="*/ 2 h 27"/>
                <a:gd name="T8" fmla="*/ 18 w 25"/>
                <a:gd name="T9" fmla="*/ 0 h 27"/>
                <a:gd name="T10" fmla="*/ 14 w 25"/>
                <a:gd name="T11" fmla="*/ 0 h 27"/>
                <a:gd name="T12" fmla="*/ 11 w 25"/>
                <a:gd name="T13" fmla="*/ 0 h 27"/>
                <a:gd name="T14" fmla="*/ 7 w 25"/>
                <a:gd name="T15" fmla="*/ 2 h 27"/>
                <a:gd name="T16" fmla="*/ 3 w 25"/>
                <a:gd name="T17" fmla="*/ 6 h 27"/>
                <a:gd name="T18" fmla="*/ 2 w 25"/>
                <a:gd name="T19" fmla="*/ 9 h 27"/>
                <a:gd name="T20" fmla="*/ 0 w 25"/>
                <a:gd name="T21" fmla="*/ 13 h 27"/>
                <a:gd name="T22" fmla="*/ 2 w 25"/>
                <a:gd name="T23" fmla="*/ 17 h 27"/>
                <a:gd name="T24" fmla="*/ 3 w 25"/>
                <a:gd name="T25" fmla="*/ 20 h 27"/>
                <a:gd name="T26" fmla="*/ 7 w 25"/>
                <a:gd name="T27" fmla="*/ 24 h 27"/>
                <a:gd name="T28" fmla="*/ 11 w 25"/>
                <a:gd name="T29" fmla="*/ 26 h 27"/>
                <a:gd name="T30" fmla="*/ 14 w 25"/>
                <a:gd name="T31" fmla="*/ 27 h 27"/>
                <a:gd name="T32" fmla="*/ 18 w 25"/>
                <a:gd name="T33" fmla="*/ 26 h 27"/>
                <a:gd name="T34" fmla="*/ 21 w 25"/>
                <a:gd name="T35" fmla="*/ 24 h 27"/>
                <a:gd name="T36" fmla="*/ 25 w 25"/>
                <a:gd name="T37" fmla="*/ 20 h 27"/>
                <a:gd name="T38" fmla="*/ 25 w 25"/>
                <a:gd name="T39" fmla="*/ 17 h 27"/>
                <a:gd name="T40" fmla="*/ 25 w 25"/>
                <a:gd name="T41" fmla="*/ 13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27"/>
                <a:gd name="T65" fmla="*/ 25 w 25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27">
                  <a:moveTo>
                    <a:pt x="25" y="13"/>
                  </a:moveTo>
                  <a:lnTo>
                    <a:pt x="25" y="9"/>
                  </a:lnTo>
                  <a:lnTo>
                    <a:pt x="25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11" y="26"/>
                  </a:lnTo>
                  <a:lnTo>
                    <a:pt x="14" y="27"/>
                  </a:lnTo>
                  <a:lnTo>
                    <a:pt x="18" y="26"/>
                  </a:lnTo>
                  <a:lnTo>
                    <a:pt x="21" y="24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13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453"/>
            <p:cNvSpPr>
              <a:spLocks/>
            </p:cNvSpPr>
            <p:nvPr/>
          </p:nvSpPr>
          <p:spPr bwMode="auto">
            <a:xfrm>
              <a:off x="3392" y="2792"/>
              <a:ext cx="20" cy="20"/>
            </a:xfrm>
            <a:custGeom>
              <a:avLst/>
              <a:gdLst>
                <a:gd name="T0" fmla="*/ 20 w 20"/>
                <a:gd name="T1" fmla="*/ 9 h 20"/>
                <a:gd name="T2" fmla="*/ 20 w 20"/>
                <a:gd name="T3" fmla="*/ 5 h 20"/>
                <a:gd name="T4" fmla="*/ 18 w 20"/>
                <a:gd name="T5" fmla="*/ 4 h 20"/>
                <a:gd name="T6" fmla="*/ 17 w 20"/>
                <a:gd name="T7" fmla="*/ 2 h 20"/>
                <a:gd name="T8" fmla="*/ 15 w 20"/>
                <a:gd name="T9" fmla="*/ 0 h 20"/>
                <a:gd name="T10" fmla="*/ 11 w 20"/>
                <a:gd name="T11" fmla="*/ 0 h 20"/>
                <a:gd name="T12" fmla="*/ 8 w 20"/>
                <a:gd name="T13" fmla="*/ 0 h 20"/>
                <a:gd name="T14" fmla="*/ 6 w 20"/>
                <a:gd name="T15" fmla="*/ 2 h 20"/>
                <a:gd name="T16" fmla="*/ 2 w 20"/>
                <a:gd name="T17" fmla="*/ 4 h 20"/>
                <a:gd name="T18" fmla="*/ 2 w 20"/>
                <a:gd name="T19" fmla="*/ 5 h 20"/>
                <a:gd name="T20" fmla="*/ 0 w 20"/>
                <a:gd name="T21" fmla="*/ 9 h 20"/>
                <a:gd name="T22" fmla="*/ 2 w 20"/>
                <a:gd name="T23" fmla="*/ 13 h 20"/>
                <a:gd name="T24" fmla="*/ 2 w 20"/>
                <a:gd name="T25" fmla="*/ 14 h 20"/>
                <a:gd name="T26" fmla="*/ 6 w 20"/>
                <a:gd name="T27" fmla="*/ 18 h 20"/>
                <a:gd name="T28" fmla="*/ 8 w 20"/>
                <a:gd name="T29" fmla="*/ 18 h 20"/>
                <a:gd name="T30" fmla="*/ 11 w 20"/>
                <a:gd name="T31" fmla="*/ 20 h 20"/>
                <a:gd name="T32" fmla="*/ 15 w 20"/>
                <a:gd name="T33" fmla="*/ 18 h 20"/>
                <a:gd name="T34" fmla="*/ 17 w 20"/>
                <a:gd name="T35" fmla="*/ 18 h 20"/>
                <a:gd name="T36" fmla="*/ 18 w 20"/>
                <a:gd name="T37" fmla="*/ 14 h 20"/>
                <a:gd name="T38" fmla="*/ 20 w 20"/>
                <a:gd name="T39" fmla="*/ 13 h 20"/>
                <a:gd name="T40" fmla="*/ 20 w 20"/>
                <a:gd name="T41" fmla="*/ 9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20"/>
                <a:gd name="T65" fmla="*/ 20 w 20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20">
                  <a:moveTo>
                    <a:pt x="20" y="9"/>
                  </a:moveTo>
                  <a:lnTo>
                    <a:pt x="20" y="5"/>
                  </a:lnTo>
                  <a:lnTo>
                    <a:pt x="18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1" y="20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0" y="9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454"/>
            <p:cNvSpPr>
              <a:spLocks/>
            </p:cNvSpPr>
            <p:nvPr/>
          </p:nvSpPr>
          <p:spPr bwMode="auto">
            <a:xfrm>
              <a:off x="3396" y="2794"/>
              <a:ext cx="14" cy="14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5 h 14"/>
                <a:gd name="T4" fmla="*/ 13 w 14"/>
                <a:gd name="T5" fmla="*/ 3 h 14"/>
                <a:gd name="T6" fmla="*/ 11 w 14"/>
                <a:gd name="T7" fmla="*/ 2 h 14"/>
                <a:gd name="T8" fmla="*/ 9 w 14"/>
                <a:gd name="T9" fmla="*/ 2 h 14"/>
                <a:gd name="T10" fmla="*/ 7 w 14"/>
                <a:gd name="T11" fmla="*/ 0 h 14"/>
                <a:gd name="T12" fmla="*/ 5 w 14"/>
                <a:gd name="T13" fmla="*/ 2 h 14"/>
                <a:gd name="T14" fmla="*/ 4 w 14"/>
                <a:gd name="T15" fmla="*/ 2 h 14"/>
                <a:gd name="T16" fmla="*/ 2 w 14"/>
                <a:gd name="T17" fmla="*/ 3 h 14"/>
                <a:gd name="T18" fmla="*/ 0 w 14"/>
                <a:gd name="T19" fmla="*/ 5 h 14"/>
                <a:gd name="T20" fmla="*/ 0 w 14"/>
                <a:gd name="T21" fmla="*/ 7 h 14"/>
                <a:gd name="T22" fmla="*/ 0 w 14"/>
                <a:gd name="T23" fmla="*/ 9 h 14"/>
                <a:gd name="T24" fmla="*/ 2 w 14"/>
                <a:gd name="T25" fmla="*/ 11 h 14"/>
                <a:gd name="T26" fmla="*/ 4 w 14"/>
                <a:gd name="T27" fmla="*/ 12 h 14"/>
                <a:gd name="T28" fmla="*/ 5 w 14"/>
                <a:gd name="T29" fmla="*/ 14 h 14"/>
                <a:gd name="T30" fmla="*/ 7 w 14"/>
                <a:gd name="T31" fmla="*/ 14 h 14"/>
                <a:gd name="T32" fmla="*/ 9 w 14"/>
                <a:gd name="T33" fmla="*/ 14 h 14"/>
                <a:gd name="T34" fmla="*/ 11 w 14"/>
                <a:gd name="T35" fmla="*/ 12 h 14"/>
                <a:gd name="T36" fmla="*/ 13 w 14"/>
                <a:gd name="T37" fmla="*/ 11 h 14"/>
                <a:gd name="T38" fmla="*/ 13 w 14"/>
                <a:gd name="T39" fmla="*/ 9 h 14"/>
                <a:gd name="T40" fmla="*/ 14 w 14"/>
                <a:gd name="T41" fmla="*/ 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14"/>
                <a:gd name="T65" fmla="*/ 14 w 1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14">
                  <a:moveTo>
                    <a:pt x="14" y="7"/>
                  </a:moveTo>
                  <a:lnTo>
                    <a:pt x="13" y="5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7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455"/>
            <p:cNvSpPr>
              <a:spLocks/>
            </p:cNvSpPr>
            <p:nvPr/>
          </p:nvSpPr>
          <p:spPr bwMode="auto">
            <a:xfrm>
              <a:off x="3400" y="2797"/>
              <a:ext cx="7" cy="8"/>
            </a:xfrm>
            <a:custGeom>
              <a:avLst/>
              <a:gdLst>
                <a:gd name="T0" fmla="*/ 7 w 7"/>
                <a:gd name="T1" fmla="*/ 4 h 8"/>
                <a:gd name="T2" fmla="*/ 5 w 7"/>
                <a:gd name="T3" fmla="*/ 2 h 8"/>
                <a:gd name="T4" fmla="*/ 3 w 7"/>
                <a:gd name="T5" fmla="*/ 0 h 8"/>
                <a:gd name="T6" fmla="*/ 1 w 7"/>
                <a:gd name="T7" fmla="*/ 0 h 8"/>
                <a:gd name="T8" fmla="*/ 1 w 7"/>
                <a:gd name="T9" fmla="*/ 2 h 8"/>
                <a:gd name="T10" fmla="*/ 0 w 7"/>
                <a:gd name="T11" fmla="*/ 2 h 8"/>
                <a:gd name="T12" fmla="*/ 0 w 7"/>
                <a:gd name="T13" fmla="*/ 4 h 8"/>
                <a:gd name="T14" fmla="*/ 0 w 7"/>
                <a:gd name="T15" fmla="*/ 6 h 8"/>
                <a:gd name="T16" fmla="*/ 1 w 7"/>
                <a:gd name="T17" fmla="*/ 8 h 8"/>
                <a:gd name="T18" fmla="*/ 3 w 7"/>
                <a:gd name="T19" fmla="*/ 8 h 8"/>
                <a:gd name="T20" fmla="*/ 5 w 7"/>
                <a:gd name="T21" fmla="*/ 8 h 8"/>
                <a:gd name="T22" fmla="*/ 5 w 7"/>
                <a:gd name="T23" fmla="*/ 6 h 8"/>
                <a:gd name="T24" fmla="*/ 7 w 7"/>
                <a:gd name="T25" fmla="*/ 6 h 8"/>
                <a:gd name="T26" fmla="*/ 7 w 7"/>
                <a:gd name="T27" fmla="*/ 4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8"/>
                <a:gd name="T44" fmla="*/ 7 w 7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8">
                  <a:moveTo>
                    <a:pt x="7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456"/>
            <p:cNvSpPr>
              <a:spLocks noChangeShapeType="1"/>
            </p:cNvSpPr>
            <p:nvPr/>
          </p:nvSpPr>
          <p:spPr bwMode="auto">
            <a:xfrm>
              <a:off x="3371" y="2939"/>
              <a:ext cx="63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Line 457"/>
            <p:cNvSpPr>
              <a:spLocks noChangeShapeType="1"/>
            </p:cNvSpPr>
            <p:nvPr/>
          </p:nvSpPr>
          <p:spPr bwMode="auto">
            <a:xfrm flipV="1">
              <a:off x="3403" y="2833"/>
              <a:ext cx="1" cy="106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458"/>
            <p:cNvSpPr>
              <a:spLocks noChangeShapeType="1"/>
            </p:cNvSpPr>
            <p:nvPr/>
          </p:nvSpPr>
          <p:spPr bwMode="auto">
            <a:xfrm flipV="1">
              <a:off x="3403" y="2663"/>
              <a:ext cx="1" cy="10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459"/>
            <p:cNvSpPr>
              <a:spLocks noChangeShapeType="1"/>
            </p:cNvSpPr>
            <p:nvPr/>
          </p:nvSpPr>
          <p:spPr bwMode="auto">
            <a:xfrm>
              <a:off x="3371" y="2663"/>
              <a:ext cx="63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460"/>
            <p:cNvSpPr>
              <a:spLocks noChangeShapeType="1"/>
            </p:cNvSpPr>
            <p:nvPr/>
          </p:nvSpPr>
          <p:spPr bwMode="auto">
            <a:xfrm>
              <a:off x="1005" y="1706"/>
              <a:ext cx="1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461"/>
            <p:cNvSpPr>
              <a:spLocks noChangeShapeType="1"/>
            </p:cNvSpPr>
            <p:nvPr/>
          </p:nvSpPr>
          <p:spPr bwMode="auto">
            <a:xfrm flipV="1">
              <a:off x="1005" y="1706"/>
              <a:ext cx="1" cy="4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462"/>
            <p:cNvSpPr>
              <a:spLocks noChangeShapeType="1"/>
            </p:cNvSpPr>
            <p:nvPr/>
          </p:nvSpPr>
          <p:spPr bwMode="auto">
            <a:xfrm flipV="1">
              <a:off x="1005" y="1666"/>
              <a:ext cx="1" cy="4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Line 463"/>
            <p:cNvSpPr>
              <a:spLocks noChangeShapeType="1"/>
            </p:cNvSpPr>
            <p:nvPr/>
          </p:nvSpPr>
          <p:spPr bwMode="auto">
            <a:xfrm flipV="1">
              <a:off x="1147" y="1731"/>
              <a:ext cx="1" cy="36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Line 464"/>
            <p:cNvSpPr>
              <a:spLocks noChangeShapeType="1"/>
            </p:cNvSpPr>
            <p:nvPr/>
          </p:nvSpPr>
          <p:spPr bwMode="auto">
            <a:xfrm flipV="1">
              <a:off x="1147" y="1695"/>
              <a:ext cx="1" cy="36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Line 465"/>
            <p:cNvSpPr>
              <a:spLocks noChangeShapeType="1"/>
            </p:cNvSpPr>
            <p:nvPr/>
          </p:nvSpPr>
          <p:spPr bwMode="auto">
            <a:xfrm flipH="1">
              <a:off x="1332" y="1861"/>
              <a:ext cx="2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466"/>
            <p:cNvSpPr>
              <a:spLocks noChangeShapeType="1"/>
            </p:cNvSpPr>
            <p:nvPr/>
          </p:nvSpPr>
          <p:spPr bwMode="auto">
            <a:xfrm>
              <a:off x="1332" y="1909"/>
              <a:ext cx="2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467"/>
            <p:cNvSpPr>
              <a:spLocks noChangeShapeType="1"/>
            </p:cNvSpPr>
            <p:nvPr/>
          </p:nvSpPr>
          <p:spPr bwMode="auto">
            <a:xfrm flipV="1">
              <a:off x="1334" y="1861"/>
              <a:ext cx="1" cy="48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468"/>
            <p:cNvSpPr>
              <a:spLocks noChangeShapeType="1"/>
            </p:cNvSpPr>
            <p:nvPr/>
          </p:nvSpPr>
          <p:spPr bwMode="auto">
            <a:xfrm flipV="1">
              <a:off x="1334" y="1812"/>
              <a:ext cx="1" cy="49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Line 469"/>
            <p:cNvSpPr>
              <a:spLocks noChangeShapeType="1"/>
            </p:cNvSpPr>
            <p:nvPr/>
          </p:nvSpPr>
          <p:spPr bwMode="auto">
            <a:xfrm>
              <a:off x="1332" y="1812"/>
              <a:ext cx="2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Line 470"/>
            <p:cNvSpPr>
              <a:spLocks noChangeShapeType="1"/>
            </p:cNvSpPr>
            <p:nvPr/>
          </p:nvSpPr>
          <p:spPr bwMode="auto">
            <a:xfrm flipV="1">
              <a:off x="1474" y="1972"/>
              <a:ext cx="1" cy="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Line 471"/>
            <p:cNvSpPr>
              <a:spLocks noChangeShapeType="1"/>
            </p:cNvSpPr>
            <p:nvPr/>
          </p:nvSpPr>
          <p:spPr bwMode="auto">
            <a:xfrm flipV="1">
              <a:off x="1474" y="1974"/>
              <a:ext cx="1" cy="7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Line 472"/>
            <p:cNvSpPr>
              <a:spLocks noChangeShapeType="1"/>
            </p:cNvSpPr>
            <p:nvPr/>
          </p:nvSpPr>
          <p:spPr bwMode="auto">
            <a:xfrm flipV="1">
              <a:off x="1474" y="1897"/>
              <a:ext cx="1" cy="7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Line 473"/>
            <p:cNvSpPr>
              <a:spLocks noChangeShapeType="1"/>
            </p:cNvSpPr>
            <p:nvPr/>
          </p:nvSpPr>
          <p:spPr bwMode="auto">
            <a:xfrm flipV="1">
              <a:off x="1612" y="2085"/>
              <a:ext cx="1" cy="8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Line 474"/>
            <p:cNvSpPr>
              <a:spLocks noChangeShapeType="1"/>
            </p:cNvSpPr>
            <p:nvPr/>
          </p:nvSpPr>
          <p:spPr bwMode="auto">
            <a:xfrm flipV="1">
              <a:off x="1612" y="1999"/>
              <a:ext cx="1" cy="86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475"/>
            <p:cNvSpPr>
              <a:spLocks noChangeShapeType="1"/>
            </p:cNvSpPr>
            <p:nvPr/>
          </p:nvSpPr>
          <p:spPr bwMode="auto">
            <a:xfrm flipV="1">
              <a:off x="1665" y="2096"/>
              <a:ext cx="1" cy="11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476"/>
            <p:cNvSpPr>
              <a:spLocks noChangeShapeType="1"/>
            </p:cNvSpPr>
            <p:nvPr/>
          </p:nvSpPr>
          <p:spPr bwMode="auto">
            <a:xfrm flipV="1">
              <a:off x="1665" y="1990"/>
              <a:ext cx="1" cy="106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Line 477"/>
            <p:cNvSpPr>
              <a:spLocks noChangeShapeType="1"/>
            </p:cNvSpPr>
            <p:nvPr/>
          </p:nvSpPr>
          <p:spPr bwMode="auto">
            <a:xfrm flipV="1">
              <a:off x="1945" y="2089"/>
              <a:ext cx="1" cy="106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478"/>
            <p:cNvSpPr>
              <a:spLocks noChangeShapeType="1"/>
            </p:cNvSpPr>
            <p:nvPr/>
          </p:nvSpPr>
          <p:spPr bwMode="auto">
            <a:xfrm flipV="1">
              <a:off x="1945" y="1979"/>
              <a:ext cx="1" cy="11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Line 479"/>
            <p:cNvSpPr>
              <a:spLocks noChangeShapeType="1"/>
            </p:cNvSpPr>
            <p:nvPr/>
          </p:nvSpPr>
          <p:spPr bwMode="auto">
            <a:xfrm flipV="1">
              <a:off x="2182" y="2269"/>
              <a:ext cx="1" cy="10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480"/>
            <p:cNvSpPr>
              <a:spLocks noChangeShapeType="1"/>
            </p:cNvSpPr>
            <p:nvPr/>
          </p:nvSpPr>
          <p:spPr bwMode="auto">
            <a:xfrm flipV="1">
              <a:off x="2182" y="2168"/>
              <a:ext cx="1" cy="10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Line 481"/>
            <p:cNvSpPr>
              <a:spLocks noChangeShapeType="1"/>
            </p:cNvSpPr>
            <p:nvPr/>
          </p:nvSpPr>
          <p:spPr bwMode="auto">
            <a:xfrm flipH="1">
              <a:off x="2420" y="2274"/>
              <a:ext cx="2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482"/>
            <p:cNvSpPr>
              <a:spLocks noChangeShapeType="1"/>
            </p:cNvSpPr>
            <p:nvPr/>
          </p:nvSpPr>
          <p:spPr bwMode="auto">
            <a:xfrm>
              <a:off x="2420" y="2378"/>
              <a:ext cx="2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483"/>
            <p:cNvSpPr>
              <a:spLocks noChangeShapeType="1"/>
            </p:cNvSpPr>
            <p:nvPr/>
          </p:nvSpPr>
          <p:spPr bwMode="auto">
            <a:xfrm flipV="1">
              <a:off x="2420" y="2274"/>
              <a:ext cx="1" cy="10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484"/>
            <p:cNvSpPr>
              <a:spLocks noChangeShapeType="1"/>
            </p:cNvSpPr>
            <p:nvPr/>
          </p:nvSpPr>
          <p:spPr bwMode="auto">
            <a:xfrm flipV="1">
              <a:off x="2420" y="2172"/>
              <a:ext cx="1" cy="10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485"/>
            <p:cNvSpPr>
              <a:spLocks noChangeShapeType="1"/>
            </p:cNvSpPr>
            <p:nvPr/>
          </p:nvSpPr>
          <p:spPr bwMode="auto">
            <a:xfrm>
              <a:off x="2420" y="2172"/>
              <a:ext cx="2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486"/>
            <p:cNvSpPr>
              <a:spLocks noChangeShapeType="1"/>
            </p:cNvSpPr>
            <p:nvPr/>
          </p:nvSpPr>
          <p:spPr bwMode="auto">
            <a:xfrm flipV="1">
              <a:off x="2434" y="2335"/>
              <a:ext cx="1" cy="1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487"/>
            <p:cNvSpPr>
              <a:spLocks noChangeShapeType="1"/>
            </p:cNvSpPr>
            <p:nvPr/>
          </p:nvSpPr>
          <p:spPr bwMode="auto">
            <a:xfrm flipV="1">
              <a:off x="2434" y="2220"/>
              <a:ext cx="1" cy="1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488"/>
            <p:cNvSpPr>
              <a:spLocks noChangeShapeType="1"/>
            </p:cNvSpPr>
            <p:nvPr/>
          </p:nvSpPr>
          <p:spPr bwMode="auto">
            <a:xfrm flipV="1">
              <a:off x="2657" y="2476"/>
              <a:ext cx="1" cy="8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489"/>
            <p:cNvSpPr>
              <a:spLocks noChangeShapeType="1"/>
            </p:cNvSpPr>
            <p:nvPr/>
          </p:nvSpPr>
          <p:spPr bwMode="auto">
            <a:xfrm flipV="1">
              <a:off x="2657" y="2391"/>
              <a:ext cx="1" cy="8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490"/>
            <p:cNvSpPr>
              <a:spLocks noChangeShapeType="1"/>
            </p:cNvSpPr>
            <p:nvPr/>
          </p:nvSpPr>
          <p:spPr bwMode="auto">
            <a:xfrm flipH="1">
              <a:off x="3026" y="2630"/>
              <a:ext cx="1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491"/>
            <p:cNvSpPr>
              <a:spLocks noChangeShapeType="1"/>
            </p:cNvSpPr>
            <p:nvPr/>
          </p:nvSpPr>
          <p:spPr bwMode="auto">
            <a:xfrm flipV="1">
              <a:off x="3027" y="2630"/>
              <a:ext cx="1" cy="2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492"/>
            <p:cNvSpPr>
              <a:spLocks noChangeShapeType="1"/>
            </p:cNvSpPr>
            <p:nvPr/>
          </p:nvSpPr>
          <p:spPr bwMode="auto">
            <a:xfrm>
              <a:off x="3026" y="2716"/>
              <a:ext cx="1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493"/>
            <p:cNvSpPr>
              <a:spLocks noChangeShapeType="1"/>
            </p:cNvSpPr>
            <p:nvPr/>
          </p:nvSpPr>
          <p:spPr bwMode="auto">
            <a:xfrm flipV="1">
              <a:off x="3027" y="2632"/>
              <a:ext cx="1" cy="8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494"/>
            <p:cNvSpPr>
              <a:spLocks noChangeShapeType="1"/>
            </p:cNvSpPr>
            <p:nvPr/>
          </p:nvSpPr>
          <p:spPr bwMode="auto">
            <a:xfrm flipV="1">
              <a:off x="3027" y="2546"/>
              <a:ext cx="1" cy="8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495"/>
            <p:cNvSpPr>
              <a:spLocks noChangeShapeType="1"/>
            </p:cNvSpPr>
            <p:nvPr/>
          </p:nvSpPr>
          <p:spPr bwMode="auto">
            <a:xfrm>
              <a:off x="3026" y="2546"/>
              <a:ext cx="1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496"/>
            <p:cNvSpPr>
              <a:spLocks noChangeShapeType="1"/>
            </p:cNvSpPr>
            <p:nvPr/>
          </p:nvSpPr>
          <p:spPr bwMode="auto">
            <a:xfrm flipV="1">
              <a:off x="3403" y="2801"/>
              <a:ext cx="1" cy="14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Line 497"/>
            <p:cNvSpPr>
              <a:spLocks noChangeShapeType="1"/>
            </p:cNvSpPr>
            <p:nvPr/>
          </p:nvSpPr>
          <p:spPr bwMode="auto">
            <a:xfrm flipV="1">
              <a:off x="3403" y="2655"/>
              <a:ext cx="1" cy="146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498"/>
            <p:cNvSpPr>
              <a:spLocks noChangeShapeType="1"/>
            </p:cNvSpPr>
            <p:nvPr/>
          </p:nvSpPr>
          <p:spPr bwMode="auto">
            <a:xfrm>
              <a:off x="773" y="1652"/>
              <a:ext cx="294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Rectangle 499"/>
            <p:cNvSpPr>
              <a:spLocks noChangeArrowheads="1"/>
            </p:cNvSpPr>
            <p:nvPr/>
          </p:nvSpPr>
          <p:spPr bwMode="auto">
            <a:xfrm>
              <a:off x="816" y="1605"/>
              <a:ext cx="54" cy="56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Rectangle 500"/>
            <p:cNvSpPr>
              <a:spLocks noChangeArrowheads="1"/>
            </p:cNvSpPr>
            <p:nvPr/>
          </p:nvSpPr>
          <p:spPr bwMode="auto">
            <a:xfrm>
              <a:off x="886" y="1587"/>
              <a:ext cx="58" cy="56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Rectangle 501"/>
            <p:cNvSpPr>
              <a:spLocks noChangeArrowheads="1"/>
            </p:cNvSpPr>
            <p:nvPr/>
          </p:nvSpPr>
          <p:spPr bwMode="auto">
            <a:xfrm>
              <a:off x="958" y="1611"/>
              <a:ext cx="56" cy="54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Rectangle 502"/>
            <p:cNvSpPr>
              <a:spLocks noChangeArrowheads="1"/>
            </p:cNvSpPr>
            <p:nvPr/>
          </p:nvSpPr>
          <p:spPr bwMode="auto">
            <a:xfrm>
              <a:off x="1030" y="1650"/>
              <a:ext cx="54" cy="56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Rectangle 503"/>
            <p:cNvSpPr>
              <a:spLocks noChangeArrowheads="1"/>
            </p:cNvSpPr>
            <p:nvPr/>
          </p:nvSpPr>
          <p:spPr bwMode="auto">
            <a:xfrm>
              <a:off x="1100" y="1722"/>
              <a:ext cx="58" cy="58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Rectangle 504"/>
            <p:cNvSpPr>
              <a:spLocks noChangeArrowheads="1"/>
            </p:cNvSpPr>
            <p:nvPr/>
          </p:nvSpPr>
          <p:spPr bwMode="auto">
            <a:xfrm>
              <a:off x="1219" y="1670"/>
              <a:ext cx="55" cy="56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Rectangle 505"/>
            <p:cNvSpPr>
              <a:spLocks noChangeArrowheads="1"/>
            </p:cNvSpPr>
            <p:nvPr/>
          </p:nvSpPr>
          <p:spPr bwMode="auto">
            <a:xfrm>
              <a:off x="1339" y="1686"/>
              <a:ext cx="54" cy="56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Rectangle 506"/>
            <p:cNvSpPr>
              <a:spLocks noChangeArrowheads="1"/>
            </p:cNvSpPr>
            <p:nvPr/>
          </p:nvSpPr>
          <p:spPr bwMode="auto">
            <a:xfrm>
              <a:off x="1456" y="1634"/>
              <a:ext cx="58" cy="58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Rectangle 507"/>
            <p:cNvSpPr>
              <a:spLocks noChangeArrowheads="1"/>
            </p:cNvSpPr>
            <p:nvPr/>
          </p:nvSpPr>
          <p:spPr bwMode="auto">
            <a:xfrm>
              <a:off x="1575" y="1785"/>
              <a:ext cx="57" cy="56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Rectangle 508"/>
            <p:cNvSpPr>
              <a:spLocks noChangeArrowheads="1"/>
            </p:cNvSpPr>
            <p:nvPr/>
          </p:nvSpPr>
          <p:spPr bwMode="auto">
            <a:xfrm>
              <a:off x="1693" y="1577"/>
              <a:ext cx="56" cy="55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Rectangle 509"/>
            <p:cNvSpPr>
              <a:spLocks noChangeArrowheads="1"/>
            </p:cNvSpPr>
            <p:nvPr/>
          </p:nvSpPr>
          <p:spPr bwMode="auto">
            <a:xfrm>
              <a:off x="1931" y="1755"/>
              <a:ext cx="57" cy="55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Rectangle 510"/>
            <p:cNvSpPr>
              <a:spLocks noChangeArrowheads="1"/>
            </p:cNvSpPr>
            <p:nvPr/>
          </p:nvSpPr>
          <p:spPr bwMode="auto">
            <a:xfrm>
              <a:off x="2168" y="1702"/>
              <a:ext cx="56" cy="56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Rectangle 511"/>
            <p:cNvSpPr>
              <a:spLocks noChangeArrowheads="1"/>
            </p:cNvSpPr>
            <p:nvPr/>
          </p:nvSpPr>
          <p:spPr bwMode="auto">
            <a:xfrm>
              <a:off x="2643" y="1532"/>
              <a:ext cx="55" cy="55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Rectangle 512"/>
            <p:cNvSpPr>
              <a:spLocks noChangeArrowheads="1"/>
            </p:cNvSpPr>
            <p:nvPr/>
          </p:nvSpPr>
          <p:spPr bwMode="auto">
            <a:xfrm>
              <a:off x="3117" y="1614"/>
              <a:ext cx="58" cy="56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Rectangle 513"/>
            <p:cNvSpPr>
              <a:spLocks noChangeArrowheads="1"/>
            </p:cNvSpPr>
            <p:nvPr/>
          </p:nvSpPr>
          <p:spPr bwMode="auto">
            <a:xfrm>
              <a:off x="3592" y="1578"/>
              <a:ext cx="57" cy="58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Line 514"/>
            <p:cNvSpPr>
              <a:spLocks noChangeShapeType="1"/>
            </p:cNvSpPr>
            <p:nvPr/>
          </p:nvSpPr>
          <p:spPr bwMode="auto">
            <a:xfrm flipV="1">
              <a:off x="843" y="1632"/>
              <a:ext cx="1" cy="31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Line 515"/>
            <p:cNvSpPr>
              <a:spLocks noChangeShapeType="1"/>
            </p:cNvSpPr>
            <p:nvPr/>
          </p:nvSpPr>
          <p:spPr bwMode="auto">
            <a:xfrm flipV="1">
              <a:off x="843" y="1603"/>
              <a:ext cx="1" cy="2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516"/>
            <p:cNvSpPr>
              <a:spLocks/>
            </p:cNvSpPr>
            <p:nvPr/>
          </p:nvSpPr>
          <p:spPr bwMode="auto">
            <a:xfrm>
              <a:off x="913" y="161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Line 517"/>
            <p:cNvSpPr>
              <a:spLocks noChangeShapeType="1"/>
            </p:cNvSpPr>
            <p:nvPr/>
          </p:nvSpPr>
          <p:spPr bwMode="auto">
            <a:xfrm>
              <a:off x="913" y="1643"/>
              <a:ext cx="2" cy="1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Line 518"/>
            <p:cNvSpPr>
              <a:spLocks noChangeShapeType="1"/>
            </p:cNvSpPr>
            <p:nvPr/>
          </p:nvSpPr>
          <p:spPr bwMode="auto">
            <a:xfrm flipV="1">
              <a:off x="913" y="1616"/>
              <a:ext cx="1" cy="2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519"/>
            <p:cNvSpPr>
              <a:spLocks noChangeShapeType="1"/>
            </p:cNvSpPr>
            <p:nvPr/>
          </p:nvSpPr>
          <p:spPr bwMode="auto">
            <a:xfrm flipV="1">
              <a:off x="913" y="1585"/>
              <a:ext cx="1" cy="31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Line 520"/>
            <p:cNvSpPr>
              <a:spLocks noChangeShapeType="1"/>
            </p:cNvSpPr>
            <p:nvPr/>
          </p:nvSpPr>
          <p:spPr bwMode="auto">
            <a:xfrm>
              <a:off x="913" y="1585"/>
              <a:ext cx="2" cy="1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Line 521"/>
            <p:cNvSpPr>
              <a:spLocks noChangeShapeType="1"/>
            </p:cNvSpPr>
            <p:nvPr/>
          </p:nvSpPr>
          <p:spPr bwMode="auto">
            <a:xfrm flipV="1">
              <a:off x="987" y="1638"/>
              <a:ext cx="1" cy="2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Line 522"/>
            <p:cNvSpPr>
              <a:spLocks noChangeShapeType="1"/>
            </p:cNvSpPr>
            <p:nvPr/>
          </p:nvSpPr>
          <p:spPr bwMode="auto">
            <a:xfrm flipV="1">
              <a:off x="987" y="1612"/>
              <a:ext cx="1" cy="26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Line 523"/>
            <p:cNvSpPr>
              <a:spLocks noChangeShapeType="1"/>
            </p:cNvSpPr>
            <p:nvPr/>
          </p:nvSpPr>
          <p:spPr bwMode="auto">
            <a:xfrm flipV="1">
              <a:off x="1057" y="1677"/>
              <a:ext cx="1" cy="2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Line 524"/>
            <p:cNvSpPr>
              <a:spLocks noChangeShapeType="1"/>
            </p:cNvSpPr>
            <p:nvPr/>
          </p:nvSpPr>
          <p:spPr bwMode="auto">
            <a:xfrm flipV="1">
              <a:off x="1057" y="1650"/>
              <a:ext cx="1" cy="2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Line 525"/>
            <p:cNvSpPr>
              <a:spLocks noChangeShapeType="1"/>
            </p:cNvSpPr>
            <p:nvPr/>
          </p:nvSpPr>
          <p:spPr bwMode="auto">
            <a:xfrm flipV="1">
              <a:off x="1127" y="1749"/>
              <a:ext cx="1" cy="41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Line 526"/>
            <p:cNvSpPr>
              <a:spLocks noChangeShapeType="1"/>
            </p:cNvSpPr>
            <p:nvPr/>
          </p:nvSpPr>
          <p:spPr bwMode="auto">
            <a:xfrm flipV="1">
              <a:off x="1127" y="1710"/>
              <a:ext cx="1" cy="3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527"/>
            <p:cNvSpPr>
              <a:spLocks noChangeShapeType="1"/>
            </p:cNvSpPr>
            <p:nvPr/>
          </p:nvSpPr>
          <p:spPr bwMode="auto">
            <a:xfrm flipV="1">
              <a:off x="1248" y="1699"/>
              <a:ext cx="1" cy="41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528"/>
            <p:cNvSpPr>
              <a:spLocks noChangeShapeType="1"/>
            </p:cNvSpPr>
            <p:nvPr/>
          </p:nvSpPr>
          <p:spPr bwMode="auto">
            <a:xfrm flipV="1">
              <a:off x="1248" y="1657"/>
              <a:ext cx="1" cy="42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529"/>
            <p:cNvSpPr>
              <a:spLocks noChangeShapeType="1"/>
            </p:cNvSpPr>
            <p:nvPr/>
          </p:nvSpPr>
          <p:spPr bwMode="auto">
            <a:xfrm flipV="1">
              <a:off x="1366" y="1713"/>
              <a:ext cx="1" cy="61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Line 530"/>
            <p:cNvSpPr>
              <a:spLocks noChangeShapeType="1"/>
            </p:cNvSpPr>
            <p:nvPr/>
          </p:nvSpPr>
          <p:spPr bwMode="auto">
            <a:xfrm flipV="1">
              <a:off x="1366" y="1654"/>
              <a:ext cx="1" cy="5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Freeform 531"/>
            <p:cNvSpPr>
              <a:spLocks/>
            </p:cNvSpPr>
            <p:nvPr/>
          </p:nvSpPr>
          <p:spPr bwMode="auto">
            <a:xfrm>
              <a:off x="1485" y="1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Line 532"/>
            <p:cNvSpPr>
              <a:spLocks noChangeShapeType="1"/>
            </p:cNvSpPr>
            <p:nvPr/>
          </p:nvSpPr>
          <p:spPr bwMode="auto">
            <a:xfrm flipV="1">
              <a:off x="1485" y="1663"/>
              <a:ext cx="1" cy="6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533"/>
            <p:cNvSpPr>
              <a:spLocks noChangeShapeType="1"/>
            </p:cNvSpPr>
            <p:nvPr/>
          </p:nvSpPr>
          <p:spPr bwMode="auto">
            <a:xfrm flipV="1">
              <a:off x="1485" y="1594"/>
              <a:ext cx="1" cy="6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Line 534"/>
            <p:cNvSpPr>
              <a:spLocks noChangeShapeType="1"/>
            </p:cNvSpPr>
            <p:nvPr/>
          </p:nvSpPr>
          <p:spPr bwMode="auto">
            <a:xfrm flipV="1">
              <a:off x="1602" y="1812"/>
              <a:ext cx="1" cy="63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Line 535"/>
            <p:cNvSpPr>
              <a:spLocks noChangeShapeType="1"/>
            </p:cNvSpPr>
            <p:nvPr/>
          </p:nvSpPr>
          <p:spPr bwMode="auto">
            <a:xfrm flipV="1">
              <a:off x="1602" y="1749"/>
              <a:ext cx="1" cy="63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Line 536"/>
            <p:cNvSpPr>
              <a:spLocks noChangeShapeType="1"/>
            </p:cNvSpPr>
            <p:nvPr/>
          </p:nvSpPr>
          <p:spPr bwMode="auto">
            <a:xfrm flipV="1">
              <a:off x="1722" y="1603"/>
              <a:ext cx="1" cy="8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Line 537"/>
            <p:cNvSpPr>
              <a:spLocks noChangeShapeType="1"/>
            </p:cNvSpPr>
            <p:nvPr/>
          </p:nvSpPr>
          <p:spPr bwMode="auto">
            <a:xfrm flipV="1">
              <a:off x="1722" y="1517"/>
              <a:ext cx="1" cy="86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Line 538"/>
            <p:cNvSpPr>
              <a:spLocks noChangeShapeType="1"/>
            </p:cNvSpPr>
            <p:nvPr/>
          </p:nvSpPr>
          <p:spPr bwMode="auto">
            <a:xfrm flipV="1">
              <a:off x="1959" y="1783"/>
              <a:ext cx="1" cy="6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Line 539"/>
            <p:cNvSpPr>
              <a:spLocks noChangeShapeType="1"/>
            </p:cNvSpPr>
            <p:nvPr/>
          </p:nvSpPr>
          <p:spPr bwMode="auto">
            <a:xfrm flipV="1">
              <a:off x="1959" y="1713"/>
              <a:ext cx="1" cy="7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Line 540"/>
            <p:cNvSpPr>
              <a:spLocks noChangeShapeType="1"/>
            </p:cNvSpPr>
            <p:nvPr/>
          </p:nvSpPr>
          <p:spPr bwMode="auto">
            <a:xfrm flipV="1">
              <a:off x="2197" y="1729"/>
              <a:ext cx="1" cy="10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Line 541"/>
            <p:cNvSpPr>
              <a:spLocks noChangeShapeType="1"/>
            </p:cNvSpPr>
            <p:nvPr/>
          </p:nvSpPr>
          <p:spPr bwMode="auto">
            <a:xfrm flipV="1">
              <a:off x="2197" y="1621"/>
              <a:ext cx="1" cy="10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Line 542"/>
            <p:cNvSpPr>
              <a:spLocks noChangeShapeType="1"/>
            </p:cNvSpPr>
            <p:nvPr/>
          </p:nvSpPr>
          <p:spPr bwMode="auto">
            <a:xfrm flipV="1">
              <a:off x="2671" y="1560"/>
              <a:ext cx="1" cy="142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Line 543"/>
            <p:cNvSpPr>
              <a:spLocks noChangeShapeType="1"/>
            </p:cNvSpPr>
            <p:nvPr/>
          </p:nvSpPr>
          <p:spPr bwMode="auto">
            <a:xfrm flipV="1">
              <a:off x="2671" y="1416"/>
              <a:ext cx="1" cy="14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Freeform 544"/>
            <p:cNvSpPr>
              <a:spLocks/>
            </p:cNvSpPr>
            <p:nvPr/>
          </p:nvSpPr>
          <p:spPr bwMode="auto">
            <a:xfrm>
              <a:off x="3146" y="1641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Line 545"/>
            <p:cNvSpPr>
              <a:spLocks noChangeShapeType="1"/>
            </p:cNvSpPr>
            <p:nvPr/>
          </p:nvSpPr>
          <p:spPr bwMode="auto">
            <a:xfrm flipV="1">
              <a:off x="3146" y="1643"/>
              <a:ext cx="1" cy="223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Line 546"/>
            <p:cNvSpPr>
              <a:spLocks noChangeShapeType="1"/>
            </p:cNvSpPr>
            <p:nvPr/>
          </p:nvSpPr>
          <p:spPr bwMode="auto">
            <a:xfrm flipV="1">
              <a:off x="3146" y="1418"/>
              <a:ext cx="1" cy="223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Line 547"/>
            <p:cNvSpPr>
              <a:spLocks noChangeShapeType="1"/>
            </p:cNvSpPr>
            <p:nvPr/>
          </p:nvSpPr>
          <p:spPr bwMode="auto">
            <a:xfrm flipV="1">
              <a:off x="3621" y="1607"/>
              <a:ext cx="1" cy="34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Line 548"/>
            <p:cNvSpPr>
              <a:spLocks noChangeShapeType="1"/>
            </p:cNvSpPr>
            <p:nvPr/>
          </p:nvSpPr>
          <p:spPr bwMode="auto">
            <a:xfrm flipV="1">
              <a:off x="3621" y="1334"/>
              <a:ext cx="1" cy="273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Freeform 549"/>
            <p:cNvSpPr>
              <a:spLocks/>
            </p:cNvSpPr>
            <p:nvPr/>
          </p:nvSpPr>
          <p:spPr bwMode="auto">
            <a:xfrm>
              <a:off x="868" y="1684"/>
              <a:ext cx="92" cy="42"/>
            </a:xfrm>
            <a:custGeom>
              <a:avLst/>
              <a:gdLst>
                <a:gd name="T0" fmla="*/ 0 w 92"/>
                <a:gd name="T1" fmla="*/ 0 h 42"/>
                <a:gd name="T2" fmla="*/ 56 w 92"/>
                <a:gd name="T3" fmla="*/ 24 h 42"/>
                <a:gd name="T4" fmla="*/ 92 w 92"/>
                <a:gd name="T5" fmla="*/ 42 h 42"/>
                <a:gd name="T6" fmla="*/ 0 60000 65536"/>
                <a:gd name="T7" fmla="*/ 0 60000 65536"/>
                <a:gd name="T8" fmla="*/ 0 60000 65536"/>
                <a:gd name="T9" fmla="*/ 0 w 92"/>
                <a:gd name="T10" fmla="*/ 0 h 42"/>
                <a:gd name="T11" fmla="*/ 92 w 9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42">
                  <a:moveTo>
                    <a:pt x="0" y="0"/>
                  </a:moveTo>
                  <a:lnTo>
                    <a:pt x="56" y="24"/>
                  </a:lnTo>
                  <a:lnTo>
                    <a:pt x="92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Freeform 550"/>
            <p:cNvSpPr>
              <a:spLocks/>
            </p:cNvSpPr>
            <p:nvPr/>
          </p:nvSpPr>
          <p:spPr bwMode="auto">
            <a:xfrm>
              <a:off x="1017" y="1749"/>
              <a:ext cx="94" cy="43"/>
            </a:xfrm>
            <a:custGeom>
              <a:avLst/>
              <a:gdLst>
                <a:gd name="T0" fmla="*/ 0 w 94"/>
                <a:gd name="T1" fmla="*/ 0 h 43"/>
                <a:gd name="T2" fmla="*/ 20 w 94"/>
                <a:gd name="T3" fmla="*/ 9 h 43"/>
                <a:gd name="T4" fmla="*/ 74 w 94"/>
                <a:gd name="T5" fmla="*/ 34 h 43"/>
                <a:gd name="T6" fmla="*/ 94 w 94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3"/>
                <a:gd name="T14" fmla="*/ 94 w 94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3">
                  <a:moveTo>
                    <a:pt x="0" y="0"/>
                  </a:moveTo>
                  <a:lnTo>
                    <a:pt x="20" y="9"/>
                  </a:lnTo>
                  <a:lnTo>
                    <a:pt x="74" y="34"/>
                  </a:lnTo>
                  <a:lnTo>
                    <a:pt x="94" y="4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Freeform 551"/>
            <p:cNvSpPr>
              <a:spLocks/>
            </p:cNvSpPr>
            <p:nvPr/>
          </p:nvSpPr>
          <p:spPr bwMode="auto">
            <a:xfrm>
              <a:off x="1167" y="1816"/>
              <a:ext cx="91" cy="39"/>
            </a:xfrm>
            <a:custGeom>
              <a:avLst/>
              <a:gdLst>
                <a:gd name="T0" fmla="*/ 0 w 91"/>
                <a:gd name="T1" fmla="*/ 0 h 39"/>
                <a:gd name="T2" fmla="*/ 37 w 91"/>
                <a:gd name="T3" fmla="*/ 16 h 39"/>
                <a:gd name="T4" fmla="*/ 91 w 91"/>
                <a:gd name="T5" fmla="*/ 39 h 39"/>
                <a:gd name="T6" fmla="*/ 0 60000 65536"/>
                <a:gd name="T7" fmla="*/ 0 60000 65536"/>
                <a:gd name="T8" fmla="*/ 0 60000 65536"/>
                <a:gd name="T9" fmla="*/ 0 w 91"/>
                <a:gd name="T10" fmla="*/ 0 h 39"/>
                <a:gd name="T11" fmla="*/ 91 w 91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39">
                  <a:moveTo>
                    <a:pt x="0" y="0"/>
                  </a:moveTo>
                  <a:lnTo>
                    <a:pt x="37" y="16"/>
                  </a:lnTo>
                  <a:lnTo>
                    <a:pt x="91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Freeform 552"/>
            <p:cNvSpPr>
              <a:spLocks/>
            </p:cNvSpPr>
            <p:nvPr/>
          </p:nvSpPr>
          <p:spPr bwMode="auto">
            <a:xfrm>
              <a:off x="1316" y="1880"/>
              <a:ext cx="93" cy="42"/>
            </a:xfrm>
            <a:custGeom>
              <a:avLst/>
              <a:gdLst>
                <a:gd name="T0" fmla="*/ 0 w 93"/>
                <a:gd name="T1" fmla="*/ 0 h 42"/>
                <a:gd name="T2" fmla="*/ 57 w 93"/>
                <a:gd name="T3" fmla="*/ 26 h 42"/>
                <a:gd name="T4" fmla="*/ 93 w 93"/>
                <a:gd name="T5" fmla="*/ 42 h 42"/>
                <a:gd name="T6" fmla="*/ 0 60000 65536"/>
                <a:gd name="T7" fmla="*/ 0 60000 65536"/>
                <a:gd name="T8" fmla="*/ 0 60000 65536"/>
                <a:gd name="T9" fmla="*/ 0 w 93"/>
                <a:gd name="T10" fmla="*/ 0 h 42"/>
                <a:gd name="T11" fmla="*/ 93 w 93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" h="42">
                  <a:moveTo>
                    <a:pt x="0" y="0"/>
                  </a:moveTo>
                  <a:lnTo>
                    <a:pt x="57" y="26"/>
                  </a:lnTo>
                  <a:lnTo>
                    <a:pt x="93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Freeform 553"/>
            <p:cNvSpPr>
              <a:spLocks/>
            </p:cNvSpPr>
            <p:nvPr/>
          </p:nvSpPr>
          <p:spPr bwMode="auto">
            <a:xfrm>
              <a:off x="1465" y="1945"/>
              <a:ext cx="94" cy="41"/>
            </a:xfrm>
            <a:custGeom>
              <a:avLst/>
              <a:gdLst>
                <a:gd name="T0" fmla="*/ 0 w 94"/>
                <a:gd name="T1" fmla="*/ 0 h 41"/>
                <a:gd name="T2" fmla="*/ 20 w 94"/>
                <a:gd name="T3" fmla="*/ 9 h 41"/>
                <a:gd name="T4" fmla="*/ 77 w 94"/>
                <a:gd name="T5" fmla="*/ 34 h 41"/>
                <a:gd name="T6" fmla="*/ 94 w 94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1"/>
                <a:gd name="T14" fmla="*/ 94 w 94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1">
                  <a:moveTo>
                    <a:pt x="0" y="0"/>
                  </a:moveTo>
                  <a:lnTo>
                    <a:pt x="20" y="9"/>
                  </a:lnTo>
                  <a:lnTo>
                    <a:pt x="77" y="34"/>
                  </a:lnTo>
                  <a:lnTo>
                    <a:pt x="94" y="4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Freeform 554"/>
            <p:cNvSpPr>
              <a:spLocks/>
            </p:cNvSpPr>
            <p:nvPr/>
          </p:nvSpPr>
          <p:spPr bwMode="auto">
            <a:xfrm>
              <a:off x="1614" y="2010"/>
              <a:ext cx="94" cy="41"/>
            </a:xfrm>
            <a:custGeom>
              <a:avLst/>
              <a:gdLst>
                <a:gd name="T0" fmla="*/ 0 w 94"/>
                <a:gd name="T1" fmla="*/ 0 h 41"/>
                <a:gd name="T2" fmla="*/ 40 w 94"/>
                <a:gd name="T3" fmla="*/ 18 h 41"/>
                <a:gd name="T4" fmla="*/ 94 w 94"/>
                <a:gd name="T5" fmla="*/ 41 h 41"/>
                <a:gd name="T6" fmla="*/ 0 60000 65536"/>
                <a:gd name="T7" fmla="*/ 0 60000 65536"/>
                <a:gd name="T8" fmla="*/ 0 60000 65536"/>
                <a:gd name="T9" fmla="*/ 0 w 94"/>
                <a:gd name="T10" fmla="*/ 0 h 41"/>
                <a:gd name="T11" fmla="*/ 94 w 94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41">
                  <a:moveTo>
                    <a:pt x="0" y="0"/>
                  </a:moveTo>
                  <a:lnTo>
                    <a:pt x="40" y="18"/>
                  </a:lnTo>
                  <a:lnTo>
                    <a:pt x="94" y="4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Freeform 555"/>
            <p:cNvSpPr>
              <a:spLocks/>
            </p:cNvSpPr>
            <p:nvPr/>
          </p:nvSpPr>
          <p:spPr bwMode="auto">
            <a:xfrm>
              <a:off x="1765" y="2076"/>
              <a:ext cx="94" cy="40"/>
            </a:xfrm>
            <a:custGeom>
              <a:avLst/>
              <a:gdLst>
                <a:gd name="T0" fmla="*/ 0 w 94"/>
                <a:gd name="T1" fmla="*/ 0 h 40"/>
                <a:gd name="T2" fmla="*/ 2 w 94"/>
                <a:gd name="T3" fmla="*/ 0 h 40"/>
                <a:gd name="T4" fmla="*/ 56 w 94"/>
                <a:gd name="T5" fmla="*/ 26 h 40"/>
                <a:gd name="T6" fmla="*/ 94 w 94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0"/>
                <a:gd name="T14" fmla="*/ 94 w 9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0">
                  <a:moveTo>
                    <a:pt x="0" y="0"/>
                  </a:moveTo>
                  <a:lnTo>
                    <a:pt x="2" y="0"/>
                  </a:lnTo>
                  <a:lnTo>
                    <a:pt x="56" y="26"/>
                  </a:lnTo>
                  <a:lnTo>
                    <a:pt x="94" y="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Freeform 556"/>
            <p:cNvSpPr>
              <a:spLocks/>
            </p:cNvSpPr>
            <p:nvPr/>
          </p:nvSpPr>
          <p:spPr bwMode="auto">
            <a:xfrm>
              <a:off x="1913" y="2141"/>
              <a:ext cx="93" cy="40"/>
            </a:xfrm>
            <a:custGeom>
              <a:avLst/>
              <a:gdLst>
                <a:gd name="T0" fmla="*/ 0 w 93"/>
                <a:gd name="T1" fmla="*/ 0 h 40"/>
                <a:gd name="T2" fmla="*/ 23 w 93"/>
                <a:gd name="T3" fmla="*/ 9 h 40"/>
                <a:gd name="T4" fmla="*/ 77 w 93"/>
                <a:gd name="T5" fmla="*/ 34 h 40"/>
                <a:gd name="T6" fmla="*/ 93 w 93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40"/>
                <a:gd name="T14" fmla="*/ 93 w 93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40">
                  <a:moveTo>
                    <a:pt x="0" y="0"/>
                  </a:moveTo>
                  <a:lnTo>
                    <a:pt x="23" y="9"/>
                  </a:lnTo>
                  <a:lnTo>
                    <a:pt x="77" y="34"/>
                  </a:lnTo>
                  <a:lnTo>
                    <a:pt x="93" y="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Freeform 557"/>
            <p:cNvSpPr>
              <a:spLocks/>
            </p:cNvSpPr>
            <p:nvPr/>
          </p:nvSpPr>
          <p:spPr bwMode="auto">
            <a:xfrm>
              <a:off x="2064" y="2206"/>
              <a:ext cx="93" cy="41"/>
            </a:xfrm>
            <a:custGeom>
              <a:avLst/>
              <a:gdLst>
                <a:gd name="T0" fmla="*/ 0 w 93"/>
                <a:gd name="T1" fmla="*/ 0 h 41"/>
                <a:gd name="T2" fmla="*/ 39 w 93"/>
                <a:gd name="T3" fmla="*/ 18 h 41"/>
                <a:gd name="T4" fmla="*/ 93 w 93"/>
                <a:gd name="T5" fmla="*/ 41 h 41"/>
                <a:gd name="T6" fmla="*/ 0 60000 65536"/>
                <a:gd name="T7" fmla="*/ 0 60000 65536"/>
                <a:gd name="T8" fmla="*/ 0 60000 65536"/>
                <a:gd name="T9" fmla="*/ 0 w 93"/>
                <a:gd name="T10" fmla="*/ 0 h 41"/>
                <a:gd name="T11" fmla="*/ 93 w 93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" h="41">
                  <a:moveTo>
                    <a:pt x="0" y="0"/>
                  </a:moveTo>
                  <a:lnTo>
                    <a:pt x="39" y="18"/>
                  </a:lnTo>
                  <a:lnTo>
                    <a:pt x="93" y="4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Freeform 558"/>
            <p:cNvSpPr>
              <a:spLocks/>
            </p:cNvSpPr>
            <p:nvPr/>
          </p:nvSpPr>
          <p:spPr bwMode="auto">
            <a:xfrm>
              <a:off x="2211" y="2271"/>
              <a:ext cx="95" cy="41"/>
            </a:xfrm>
            <a:custGeom>
              <a:avLst/>
              <a:gdLst>
                <a:gd name="T0" fmla="*/ 0 w 95"/>
                <a:gd name="T1" fmla="*/ 0 h 41"/>
                <a:gd name="T2" fmla="*/ 4 w 95"/>
                <a:gd name="T3" fmla="*/ 1 h 41"/>
                <a:gd name="T4" fmla="*/ 61 w 95"/>
                <a:gd name="T5" fmla="*/ 27 h 41"/>
                <a:gd name="T6" fmla="*/ 95 w 95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41"/>
                <a:gd name="T14" fmla="*/ 95 w 95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41">
                  <a:moveTo>
                    <a:pt x="0" y="0"/>
                  </a:moveTo>
                  <a:lnTo>
                    <a:pt x="4" y="1"/>
                  </a:lnTo>
                  <a:lnTo>
                    <a:pt x="61" y="27"/>
                  </a:lnTo>
                  <a:lnTo>
                    <a:pt x="95" y="4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Freeform 559"/>
            <p:cNvSpPr>
              <a:spLocks/>
            </p:cNvSpPr>
            <p:nvPr/>
          </p:nvSpPr>
          <p:spPr bwMode="auto">
            <a:xfrm>
              <a:off x="2362" y="2337"/>
              <a:ext cx="94" cy="40"/>
            </a:xfrm>
            <a:custGeom>
              <a:avLst/>
              <a:gdLst>
                <a:gd name="T0" fmla="*/ 0 w 94"/>
                <a:gd name="T1" fmla="*/ 0 h 40"/>
                <a:gd name="T2" fmla="*/ 22 w 94"/>
                <a:gd name="T3" fmla="*/ 11 h 40"/>
                <a:gd name="T4" fmla="*/ 79 w 94"/>
                <a:gd name="T5" fmla="*/ 34 h 40"/>
                <a:gd name="T6" fmla="*/ 94 w 94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0"/>
                <a:gd name="T14" fmla="*/ 94 w 9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0">
                  <a:moveTo>
                    <a:pt x="0" y="0"/>
                  </a:moveTo>
                  <a:lnTo>
                    <a:pt x="22" y="11"/>
                  </a:lnTo>
                  <a:lnTo>
                    <a:pt x="79" y="34"/>
                  </a:lnTo>
                  <a:lnTo>
                    <a:pt x="94" y="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Freeform 560"/>
            <p:cNvSpPr>
              <a:spLocks/>
            </p:cNvSpPr>
            <p:nvPr/>
          </p:nvSpPr>
          <p:spPr bwMode="auto">
            <a:xfrm>
              <a:off x="2511" y="2402"/>
              <a:ext cx="94" cy="39"/>
            </a:xfrm>
            <a:custGeom>
              <a:avLst/>
              <a:gdLst>
                <a:gd name="T0" fmla="*/ 0 w 94"/>
                <a:gd name="T1" fmla="*/ 0 h 39"/>
                <a:gd name="T2" fmla="*/ 42 w 94"/>
                <a:gd name="T3" fmla="*/ 18 h 39"/>
                <a:gd name="T4" fmla="*/ 94 w 94"/>
                <a:gd name="T5" fmla="*/ 39 h 39"/>
                <a:gd name="T6" fmla="*/ 0 60000 65536"/>
                <a:gd name="T7" fmla="*/ 0 60000 65536"/>
                <a:gd name="T8" fmla="*/ 0 60000 65536"/>
                <a:gd name="T9" fmla="*/ 0 w 94"/>
                <a:gd name="T10" fmla="*/ 0 h 39"/>
                <a:gd name="T11" fmla="*/ 94 w 94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39">
                  <a:moveTo>
                    <a:pt x="0" y="0"/>
                  </a:moveTo>
                  <a:lnTo>
                    <a:pt x="42" y="18"/>
                  </a:lnTo>
                  <a:lnTo>
                    <a:pt x="94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Freeform 561"/>
            <p:cNvSpPr>
              <a:spLocks/>
            </p:cNvSpPr>
            <p:nvPr/>
          </p:nvSpPr>
          <p:spPr bwMode="auto">
            <a:xfrm>
              <a:off x="2661" y="2467"/>
              <a:ext cx="93" cy="41"/>
            </a:xfrm>
            <a:custGeom>
              <a:avLst/>
              <a:gdLst>
                <a:gd name="T0" fmla="*/ 0 w 93"/>
                <a:gd name="T1" fmla="*/ 0 h 41"/>
                <a:gd name="T2" fmla="*/ 5 w 93"/>
                <a:gd name="T3" fmla="*/ 3 h 41"/>
                <a:gd name="T4" fmla="*/ 61 w 93"/>
                <a:gd name="T5" fmla="*/ 27 h 41"/>
                <a:gd name="T6" fmla="*/ 93 w 93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41"/>
                <a:gd name="T14" fmla="*/ 93 w 93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41">
                  <a:moveTo>
                    <a:pt x="0" y="0"/>
                  </a:moveTo>
                  <a:lnTo>
                    <a:pt x="5" y="3"/>
                  </a:lnTo>
                  <a:lnTo>
                    <a:pt x="61" y="27"/>
                  </a:lnTo>
                  <a:lnTo>
                    <a:pt x="93" y="4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Freeform 562"/>
            <p:cNvSpPr>
              <a:spLocks/>
            </p:cNvSpPr>
            <p:nvPr/>
          </p:nvSpPr>
          <p:spPr bwMode="auto">
            <a:xfrm>
              <a:off x="2810" y="2531"/>
              <a:ext cx="93" cy="42"/>
            </a:xfrm>
            <a:custGeom>
              <a:avLst/>
              <a:gdLst>
                <a:gd name="T0" fmla="*/ 0 w 93"/>
                <a:gd name="T1" fmla="*/ 0 h 42"/>
                <a:gd name="T2" fmla="*/ 25 w 93"/>
                <a:gd name="T3" fmla="*/ 11 h 42"/>
                <a:gd name="T4" fmla="*/ 81 w 93"/>
                <a:gd name="T5" fmla="*/ 36 h 42"/>
                <a:gd name="T6" fmla="*/ 93 w 93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42"/>
                <a:gd name="T14" fmla="*/ 93 w 93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42">
                  <a:moveTo>
                    <a:pt x="0" y="0"/>
                  </a:moveTo>
                  <a:lnTo>
                    <a:pt x="25" y="11"/>
                  </a:lnTo>
                  <a:lnTo>
                    <a:pt x="81" y="36"/>
                  </a:lnTo>
                  <a:lnTo>
                    <a:pt x="93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Freeform 563"/>
            <p:cNvSpPr>
              <a:spLocks/>
            </p:cNvSpPr>
            <p:nvPr/>
          </p:nvSpPr>
          <p:spPr bwMode="auto">
            <a:xfrm>
              <a:off x="2959" y="2598"/>
              <a:ext cx="95" cy="41"/>
            </a:xfrm>
            <a:custGeom>
              <a:avLst/>
              <a:gdLst>
                <a:gd name="T0" fmla="*/ 0 w 95"/>
                <a:gd name="T1" fmla="*/ 0 h 41"/>
                <a:gd name="T2" fmla="*/ 43 w 95"/>
                <a:gd name="T3" fmla="*/ 18 h 41"/>
                <a:gd name="T4" fmla="*/ 95 w 95"/>
                <a:gd name="T5" fmla="*/ 41 h 41"/>
                <a:gd name="T6" fmla="*/ 0 60000 65536"/>
                <a:gd name="T7" fmla="*/ 0 60000 65536"/>
                <a:gd name="T8" fmla="*/ 0 60000 65536"/>
                <a:gd name="T9" fmla="*/ 0 w 95"/>
                <a:gd name="T10" fmla="*/ 0 h 41"/>
                <a:gd name="T11" fmla="*/ 95 w 95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" h="41">
                  <a:moveTo>
                    <a:pt x="0" y="0"/>
                  </a:moveTo>
                  <a:lnTo>
                    <a:pt x="43" y="18"/>
                  </a:lnTo>
                  <a:lnTo>
                    <a:pt x="95" y="4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Freeform 564"/>
            <p:cNvSpPr>
              <a:spLocks/>
            </p:cNvSpPr>
            <p:nvPr/>
          </p:nvSpPr>
          <p:spPr bwMode="auto">
            <a:xfrm>
              <a:off x="3110" y="2663"/>
              <a:ext cx="92" cy="39"/>
            </a:xfrm>
            <a:custGeom>
              <a:avLst/>
              <a:gdLst>
                <a:gd name="T0" fmla="*/ 0 w 92"/>
                <a:gd name="T1" fmla="*/ 0 h 39"/>
                <a:gd name="T2" fmla="*/ 4 w 92"/>
                <a:gd name="T3" fmla="*/ 1 h 39"/>
                <a:gd name="T4" fmla="*/ 61 w 92"/>
                <a:gd name="T5" fmla="*/ 27 h 39"/>
                <a:gd name="T6" fmla="*/ 92 w 92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39"/>
                <a:gd name="T14" fmla="*/ 92 w 9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39">
                  <a:moveTo>
                    <a:pt x="0" y="0"/>
                  </a:moveTo>
                  <a:lnTo>
                    <a:pt x="4" y="1"/>
                  </a:lnTo>
                  <a:lnTo>
                    <a:pt x="61" y="27"/>
                  </a:lnTo>
                  <a:lnTo>
                    <a:pt x="92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5" name="Freeform 565"/>
            <p:cNvSpPr>
              <a:spLocks/>
            </p:cNvSpPr>
            <p:nvPr/>
          </p:nvSpPr>
          <p:spPr bwMode="auto">
            <a:xfrm>
              <a:off x="3259" y="2727"/>
              <a:ext cx="94" cy="42"/>
            </a:xfrm>
            <a:custGeom>
              <a:avLst/>
              <a:gdLst>
                <a:gd name="T0" fmla="*/ 0 w 94"/>
                <a:gd name="T1" fmla="*/ 0 h 42"/>
                <a:gd name="T2" fmla="*/ 26 w 94"/>
                <a:gd name="T3" fmla="*/ 13 h 42"/>
                <a:gd name="T4" fmla="*/ 81 w 94"/>
                <a:gd name="T5" fmla="*/ 36 h 42"/>
                <a:gd name="T6" fmla="*/ 94 w 94"/>
                <a:gd name="T7" fmla="*/ 4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2"/>
                <a:gd name="T14" fmla="*/ 94 w 94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2">
                  <a:moveTo>
                    <a:pt x="0" y="0"/>
                  </a:moveTo>
                  <a:lnTo>
                    <a:pt x="26" y="13"/>
                  </a:lnTo>
                  <a:lnTo>
                    <a:pt x="81" y="36"/>
                  </a:lnTo>
                  <a:lnTo>
                    <a:pt x="94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Freeform 566"/>
            <p:cNvSpPr>
              <a:spLocks/>
            </p:cNvSpPr>
            <p:nvPr/>
          </p:nvSpPr>
          <p:spPr bwMode="auto">
            <a:xfrm>
              <a:off x="3409" y="2792"/>
              <a:ext cx="91" cy="41"/>
            </a:xfrm>
            <a:custGeom>
              <a:avLst/>
              <a:gdLst>
                <a:gd name="T0" fmla="*/ 0 w 91"/>
                <a:gd name="T1" fmla="*/ 0 h 41"/>
                <a:gd name="T2" fmla="*/ 45 w 91"/>
                <a:gd name="T3" fmla="*/ 20 h 41"/>
                <a:gd name="T4" fmla="*/ 91 w 91"/>
                <a:gd name="T5" fmla="*/ 41 h 41"/>
                <a:gd name="T6" fmla="*/ 0 60000 65536"/>
                <a:gd name="T7" fmla="*/ 0 60000 65536"/>
                <a:gd name="T8" fmla="*/ 0 60000 65536"/>
                <a:gd name="T9" fmla="*/ 0 w 91"/>
                <a:gd name="T10" fmla="*/ 0 h 41"/>
                <a:gd name="T11" fmla="*/ 91 w 9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41">
                  <a:moveTo>
                    <a:pt x="0" y="0"/>
                  </a:moveTo>
                  <a:lnTo>
                    <a:pt x="45" y="20"/>
                  </a:lnTo>
                  <a:lnTo>
                    <a:pt x="91" y="4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7" name="Freeform 567"/>
            <p:cNvSpPr>
              <a:spLocks/>
            </p:cNvSpPr>
            <p:nvPr/>
          </p:nvSpPr>
          <p:spPr bwMode="auto">
            <a:xfrm>
              <a:off x="3558" y="2859"/>
              <a:ext cx="63" cy="27"/>
            </a:xfrm>
            <a:custGeom>
              <a:avLst/>
              <a:gdLst>
                <a:gd name="T0" fmla="*/ 0 w 63"/>
                <a:gd name="T1" fmla="*/ 0 h 27"/>
                <a:gd name="T2" fmla="*/ 7 w 63"/>
                <a:gd name="T3" fmla="*/ 3 h 27"/>
                <a:gd name="T4" fmla="*/ 63 w 63"/>
                <a:gd name="T5" fmla="*/ 27 h 27"/>
                <a:gd name="T6" fmla="*/ 0 60000 65536"/>
                <a:gd name="T7" fmla="*/ 0 60000 65536"/>
                <a:gd name="T8" fmla="*/ 0 60000 65536"/>
                <a:gd name="T9" fmla="*/ 0 w 63"/>
                <a:gd name="T10" fmla="*/ 0 h 27"/>
                <a:gd name="T11" fmla="*/ 63 w 63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27">
                  <a:moveTo>
                    <a:pt x="0" y="0"/>
                  </a:moveTo>
                  <a:lnTo>
                    <a:pt x="7" y="3"/>
                  </a:lnTo>
                  <a:lnTo>
                    <a:pt x="63" y="2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5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5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Rectangle 4"/>
          <p:cNvSpPr>
            <a:spLocks noChangeArrowheads="1"/>
          </p:cNvSpPr>
          <p:nvPr/>
        </p:nvSpPr>
        <p:spPr bwMode="auto">
          <a:xfrm>
            <a:off x="763588" y="230188"/>
            <a:ext cx="6261100" cy="536575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l"/>
            <a:r>
              <a:rPr lang="en-US" sz="2900">
                <a:solidFill>
                  <a:schemeClr val="tx2"/>
                </a:solidFill>
                <a:cs typeface="Times New Roman" pitchFamily="18" charset="0"/>
              </a:rPr>
              <a:t>Complete radiative correction in O(</a:t>
            </a:r>
            <a:r>
              <a:rPr lang="el-GR" sz="2900">
                <a:solidFill>
                  <a:schemeClr val="tx2"/>
                </a:solidFill>
                <a:cs typeface="Times New Roman" pitchFamily="18" charset="0"/>
              </a:rPr>
              <a:t>α</a:t>
            </a:r>
            <a:r>
              <a:rPr lang="en-US" sz="2900" baseline="-25000">
                <a:solidFill>
                  <a:schemeClr val="tx2"/>
                </a:solidFill>
                <a:cs typeface="Times New Roman" pitchFamily="18" charset="0"/>
              </a:rPr>
              <a:t>em </a:t>
            </a:r>
            <a:r>
              <a:rPr lang="en-US" sz="2900">
                <a:solidFill>
                  <a:schemeClr val="tx2"/>
                </a:solidFill>
                <a:cs typeface="Times New Roman" pitchFamily="18" charset="0"/>
              </a:rPr>
              <a:t>)</a:t>
            </a:r>
            <a:endParaRPr lang="el-GR" sz="2900" baseline="-2500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4851400" y="711200"/>
            <a:ext cx="4000500" cy="400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u="sng">
                <a:solidFill>
                  <a:schemeClr val="tx2"/>
                </a:solidFill>
              </a:rPr>
              <a:t>Radiative Corrections:</a:t>
            </a:r>
            <a:endParaRPr lang="en-US" sz="1600"/>
          </a:p>
          <a:p>
            <a:pPr algn="l">
              <a:buFontTx/>
              <a:buChar char="•"/>
            </a:pPr>
            <a:r>
              <a:rPr lang="en-US" sz="1600"/>
              <a:t> Electron vertex correction (a)</a:t>
            </a:r>
          </a:p>
          <a:p>
            <a:pPr algn="l">
              <a:buFontTx/>
              <a:buChar char="•"/>
            </a:pPr>
            <a:r>
              <a:rPr lang="en-US" sz="1600"/>
              <a:t> Vacuum polarization (b)</a:t>
            </a:r>
          </a:p>
          <a:p>
            <a:pPr algn="l">
              <a:buFontTx/>
              <a:buChar char="•"/>
            </a:pPr>
            <a:r>
              <a:rPr lang="en-US" sz="1600"/>
              <a:t> Electron bremsstrahlung (c,d)</a:t>
            </a:r>
          </a:p>
          <a:p>
            <a:pPr algn="l">
              <a:buFontTx/>
              <a:buChar char="•"/>
            </a:pPr>
            <a:r>
              <a:rPr lang="en-US" sz="1600"/>
              <a:t> Two-photon exchange (e,f)</a:t>
            </a:r>
          </a:p>
          <a:p>
            <a:pPr algn="l">
              <a:buFontTx/>
              <a:buChar char="•"/>
            </a:pPr>
            <a:r>
              <a:rPr lang="en-US" sz="1600"/>
              <a:t> Proton vertex and VCS (g,h)</a:t>
            </a:r>
          </a:p>
          <a:p>
            <a:pPr algn="l">
              <a:buFontTx/>
              <a:buChar char="•"/>
            </a:pPr>
            <a:r>
              <a:rPr lang="en-US" sz="1600"/>
              <a:t> Corrections (e-h) depend on the nucleon structure</a:t>
            </a:r>
          </a:p>
          <a:p>
            <a:pPr algn="l">
              <a:buFontTx/>
              <a:buChar char="•"/>
            </a:pPr>
            <a:r>
              <a:rPr lang="en-US" sz="1600"/>
              <a:t>Meister&amp;Yennie; Mo&amp;Tsai </a:t>
            </a:r>
          </a:p>
          <a:p>
            <a:pPr algn="l">
              <a:buFontTx/>
              <a:buChar char="•"/>
            </a:pPr>
            <a:r>
              <a:rPr lang="en-US" sz="1600"/>
              <a:t>Further work by Bardin&amp;Shumeiko; Maximon&amp;Tjon; AA, Akushevich, Merenkov;</a:t>
            </a:r>
          </a:p>
          <a:p>
            <a:pPr algn="l">
              <a:buFontTx/>
              <a:buChar char="•"/>
            </a:pPr>
            <a:endParaRPr lang="en-US" sz="1600"/>
          </a:p>
          <a:p>
            <a:pPr algn="l">
              <a:buFontTx/>
              <a:buChar char="•"/>
            </a:pPr>
            <a:r>
              <a:rPr lang="en-US" sz="1600"/>
              <a:t>Guichon&amp;Vanderhaeghen’03:</a:t>
            </a:r>
          </a:p>
          <a:p>
            <a:pPr algn="l"/>
            <a:r>
              <a:rPr lang="en-US" sz="1600" i="1"/>
              <a:t>Can (e-f) account for the Rosenbluth vs. polarization experimental discrepancy? Look for ~3% ... </a:t>
            </a:r>
          </a:p>
        </p:txBody>
      </p:sp>
      <p:pic>
        <p:nvPicPr>
          <p:cNvPr id="14340" name="Picture 6" descr="RCdiagra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700"/>
            <a:ext cx="4821238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746125" y="4535488"/>
            <a:ext cx="7413625" cy="1220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chemeClr val="hlink"/>
                </a:solidFill>
              </a:rPr>
              <a:t>Main issue: Corrections dependent on nucleon structure</a:t>
            </a:r>
          </a:p>
          <a:p>
            <a:pPr algn="l"/>
            <a:r>
              <a:rPr lang="en-US" sz="1800"/>
              <a:t>Model calculations: </a:t>
            </a:r>
          </a:p>
          <a:p>
            <a:pPr algn="l">
              <a:buFontTx/>
              <a:buChar char="•"/>
            </a:pPr>
            <a:r>
              <a:rPr lang="en-US" sz="1800"/>
              <a:t>Blunden, Melnitchouk,Tjon, Phys.Rev.Lett.</a:t>
            </a:r>
            <a:r>
              <a:rPr lang="en-US" sz="1800" b="1"/>
              <a:t>91</a:t>
            </a:r>
            <a:r>
              <a:rPr lang="en-US" sz="1800"/>
              <a:t>:142304,2003</a:t>
            </a:r>
          </a:p>
          <a:p>
            <a:pPr algn="l">
              <a:buFontTx/>
              <a:buChar char="•"/>
            </a:pPr>
            <a:r>
              <a:rPr lang="en-US" sz="1800"/>
              <a:t>Chen, AA, Brodsky, Carlson, Vanderhaeghen, Phys.Rev.Lett.</a:t>
            </a:r>
            <a:r>
              <a:rPr lang="en-US" sz="1800" b="1"/>
              <a:t>93</a:t>
            </a:r>
            <a:r>
              <a:rPr lang="en-US" sz="1800"/>
              <a:t>:122301,2004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546100" y="3124200"/>
            <a:ext cx="2108200" cy="1333500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1228725" y="1562100"/>
            <a:ext cx="3479800" cy="379413"/>
          </a:xfrm>
          <a:prstGeom prst="rect">
            <a:avLst/>
          </a:prstGeom>
          <a:noFill/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Log-enhanced but calculable (a,c,d)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5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55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/>
      <p:bldP spid="195593" grpId="0" animBg="1"/>
      <p:bldP spid="1955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7023100" cy="530225"/>
          </a:xfrm>
        </p:spPr>
        <p:txBody>
          <a:bodyPr/>
          <a:lstStyle/>
          <a:p>
            <a:r>
              <a:rPr lang="en-US" smtClean="0"/>
              <a:t>Single-Spin Asymmetries in Elastic Scattering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140700" cy="3708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Parity-conserving</a:t>
            </a:r>
          </a:p>
          <a:p>
            <a:r>
              <a:rPr lang="en-US" sz="1800" smtClean="0"/>
              <a:t>Observed spin-momentum correlation of the type:</a:t>
            </a:r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pPr>
              <a:buFontTx/>
              <a:buNone/>
            </a:pPr>
            <a:r>
              <a:rPr lang="en-US" sz="1800" smtClean="0"/>
              <a:t>where </a:t>
            </a:r>
            <a:r>
              <a:rPr lang="en-US" sz="1800" i="1" smtClean="0"/>
              <a:t>k</a:t>
            </a:r>
            <a:r>
              <a:rPr lang="en-US" sz="1800" i="1" baseline="-25000" smtClean="0"/>
              <a:t>1,2</a:t>
            </a:r>
            <a:r>
              <a:rPr lang="en-US" sz="1800" baseline="-25000" smtClean="0"/>
              <a:t> </a:t>
            </a:r>
            <a:r>
              <a:rPr lang="en-US" sz="1800" smtClean="0"/>
              <a:t>are initial and final electron momenta, </a:t>
            </a:r>
            <a:r>
              <a:rPr lang="en-US" sz="1800" i="1" smtClean="0"/>
              <a:t>s</a:t>
            </a:r>
            <a:r>
              <a:rPr lang="en-US" sz="1800" smtClean="0"/>
              <a:t> is a polarization vector</a:t>
            </a:r>
          </a:p>
          <a:p>
            <a:pPr>
              <a:buFontTx/>
              <a:buNone/>
            </a:pPr>
            <a:r>
              <a:rPr lang="en-US" sz="1800" smtClean="0"/>
              <a:t>of a target OR beam</a:t>
            </a:r>
          </a:p>
          <a:p>
            <a:r>
              <a:rPr lang="en-US" sz="1800" smtClean="0"/>
              <a:t>For elastic scattering asymmetries are due to </a:t>
            </a:r>
            <a:r>
              <a:rPr lang="en-US" sz="1800" i="1" smtClean="0"/>
              <a:t>absorptive part</a:t>
            </a:r>
            <a:r>
              <a:rPr lang="en-US" sz="1800" smtClean="0"/>
              <a:t> of 2-photon exchange amplitude</a:t>
            </a:r>
          </a:p>
          <a:p>
            <a:endParaRPr lang="en-US" sz="1800" smtClean="0"/>
          </a:p>
          <a:p>
            <a:pPr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Parity-Violating </a:t>
            </a:r>
          </a:p>
          <a:p>
            <a:pPr>
              <a:buFontTx/>
              <a:buNone/>
            </a:pPr>
            <a:endParaRPr lang="en-US" sz="18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616325" y="2292350"/>
          <a:ext cx="1203325" cy="508000"/>
        </p:xfrm>
        <a:graphic>
          <a:graphicData uri="http://schemas.openxmlformats.org/presentationml/2006/ole">
            <p:oleObj spid="_x0000_s3074" name="Equation" r:id="rId3" imgW="571320" imgH="24120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744913" y="5099050"/>
          <a:ext cx="641350" cy="508000"/>
        </p:xfrm>
        <a:graphic>
          <a:graphicData uri="http://schemas.openxmlformats.org/presentationml/2006/ole">
            <p:oleObj spid="_x0000_s3075" name="Equation" r:id="rId4" imgW="3045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Beam Asymmetry in </a:t>
            </a:r>
            <a:r>
              <a:rPr lang="en-US" dirty="0" err="1" smtClean="0"/>
              <a:t>Moller</a:t>
            </a:r>
            <a:r>
              <a:rPr lang="en-US" dirty="0" smtClean="0"/>
              <a:t>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096069"/>
          </a:xfrm>
        </p:spPr>
        <p:txBody>
          <a:bodyPr/>
          <a:lstStyle/>
          <a:p>
            <a:r>
              <a:rPr lang="en-US" sz="2000" b="0" dirty="0" smtClean="0"/>
              <a:t>Pure QED process, e</a:t>
            </a:r>
            <a:r>
              <a:rPr lang="en-US" sz="2000" b="0" baseline="30000" dirty="0" smtClean="0"/>
              <a:t>-</a:t>
            </a:r>
            <a:r>
              <a:rPr lang="en-US" sz="2000" b="0" dirty="0" smtClean="0"/>
              <a:t>+e</a:t>
            </a:r>
            <a:r>
              <a:rPr lang="en-US" sz="2000" b="0" baseline="30000" dirty="0" smtClean="0"/>
              <a:t>-</a:t>
            </a:r>
            <a:r>
              <a:rPr lang="en-US" sz="2000" b="0" dirty="0" smtClean="0"/>
              <a:t>→e</a:t>
            </a:r>
            <a:r>
              <a:rPr lang="en-US" sz="2000" b="0" baseline="30000" dirty="0" smtClean="0"/>
              <a:t>-</a:t>
            </a:r>
            <a:r>
              <a:rPr lang="en-US" sz="2000" b="0" dirty="0" smtClean="0"/>
              <a:t>+e</a:t>
            </a:r>
            <a:r>
              <a:rPr lang="en-US" sz="2000" b="0" baseline="30000" dirty="0" smtClean="0"/>
              <a:t>-</a:t>
            </a:r>
          </a:p>
          <a:p>
            <a:pPr lvl="1"/>
            <a:r>
              <a:rPr lang="en-US" sz="2000" b="0" dirty="0" err="1" smtClean="0"/>
              <a:t>Barut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Fronsdal</a:t>
            </a:r>
            <a:r>
              <a:rPr lang="en-US" sz="2000" b="0" dirty="0" smtClean="0"/>
              <a:t> , Phys.Rev.120:1871 (1960): Calculated the asymmetry in first non-vanishing order in QED O(</a:t>
            </a:r>
            <a:r>
              <a:rPr lang="el-GR" sz="2000" b="0" dirty="0" smtClean="0"/>
              <a:t>α</a:t>
            </a:r>
            <a:r>
              <a:rPr lang="en-US" sz="2000" b="0" dirty="0" smtClean="0"/>
              <a:t>)</a:t>
            </a:r>
          </a:p>
          <a:p>
            <a:pPr lvl="1"/>
            <a:r>
              <a:rPr lang="en-US" sz="2000" b="0" dirty="0" smtClean="0"/>
              <a:t>Dixon, Schreiber, Phys.Rev.D69:113001,2004, Erratum-ibid.D71:059903,2005: Calculated O(</a:t>
            </a:r>
            <a:r>
              <a:rPr lang="el-GR" sz="2000" b="0" dirty="0" smtClean="0"/>
              <a:t>α</a:t>
            </a:r>
            <a:r>
              <a:rPr lang="en-US" sz="2000" b="0" dirty="0" smtClean="0"/>
              <a:t>) correction to the asymmetry</a:t>
            </a:r>
          </a:p>
          <a:p>
            <a:pPr lvl="1"/>
            <a:endParaRPr lang="en-US" sz="2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461" y="3043453"/>
            <a:ext cx="4134887" cy="89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56351" y="4053860"/>
          <a:ext cx="3400086" cy="613674"/>
        </p:xfrm>
        <a:graphic>
          <a:graphicData uri="http://schemas.openxmlformats.org/presentationml/2006/ole">
            <p:oleObj spid="_x0000_s58371" name="Equation" r:id="rId4" imgW="2603160" imgH="469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8991" y="5076967"/>
            <a:ext cx="6109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SLAC E158 Results (K. Kumar, private communication):</a:t>
            </a:r>
          </a:p>
          <a:p>
            <a:pPr algn="l"/>
            <a:r>
              <a:rPr lang="en-US" sz="2000" dirty="0" smtClean="0"/>
              <a:t>An(exp)=7.04±0.25(stat) </a:t>
            </a:r>
            <a:r>
              <a:rPr lang="en-US" sz="2000" dirty="0" err="1" smtClean="0"/>
              <a:t>ppm</a:t>
            </a:r>
            <a:endParaRPr lang="en-US" sz="2000" dirty="0" smtClean="0"/>
          </a:p>
          <a:p>
            <a:pPr algn="l"/>
            <a:r>
              <a:rPr lang="en-US" sz="2000" dirty="0" smtClean="0"/>
              <a:t>An(theory)=6.91±0.04 </a:t>
            </a:r>
            <a:r>
              <a:rPr lang="en-US" sz="2000" dirty="0" err="1" smtClean="0"/>
              <a:t>ppm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Single-Spin Target Asymmetry</a:t>
            </a:r>
            <a:endParaRPr lang="en-US" dirty="0"/>
          </a:p>
        </p:txBody>
      </p:sp>
      <p:graphicFrame>
        <p:nvGraphicFramePr>
          <p:cNvPr id="60418" name="Object 4"/>
          <p:cNvGraphicFramePr>
            <a:graphicFrameLocks noChangeAspect="1"/>
          </p:cNvGraphicFramePr>
          <p:nvPr>
            <p:ph idx="1"/>
          </p:nvPr>
        </p:nvGraphicFramePr>
        <p:xfrm>
          <a:off x="6957703" y="167954"/>
          <a:ext cx="1183813" cy="432547"/>
        </p:xfrm>
        <a:graphic>
          <a:graphicData uri="http://schemas.openxmlformats.org/presentationml/2006/ole">
            <p:oleObj spid="_x0000_s60418" name="Equation" r:id="rId3" imgW="6602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8866" y="764275"/>
            <a:ext cx="8125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 </a:t>
            </a:r>
            <a:r>
              <a:rPr lang="en-US" sz="2000" dirty="0" err="1" smtClean="0"/>
              <a:t>Rujula</a:t>
            </a:r>
            <a:r>
              <a:rPr lang="en-US" sz="2000" dirty="0" smtClean="0"/>
              <a:t>, Kaplan, De Rafael, </a:t>
            </a:r>
            <a:r>
              <a:rPr lang="en-US" sz="2000" dirty="0" err="1" smtClean="0"/>
              <a:t>Nucl.Phys</a:t>
            </a:r>
            <a:r>
              <a:rPr lang="en-US" sz="2000" dirty="0" smtClean="0"/>
              <a:t>. B53, 545 (1973):</a:t>
            </a:r>
          </a:p>
          <a:p>
            <a:pPr algn="l"/>
            <a:r>
              <a:rPr lang="en-US" sz="2000" dirty="0" smtClean="0"/>
              <a:t>Transverse polarization effect is due to the absorptive part of the non-forward</a:t>
            </a:r>
          </a:p>
          <a:p>
            <a:pPr algn="l"/>
            <a:r>
              <a:rPr lang="en-US" sz="2000" dirty="0" smtClean="0"/>
              <a:t>Compton amplitude for off-shell photons scattering from nucleons</a:t>
            </a:r>
          </a:p>
          <a:p>
            <a:pPr algn="l"/>
            <a:r>
              <a:rPr lang="en-US" sz="2000" dirty="0" smtClean="0"/>
              <a:t>See also AA, </a:t>
            </a:r>
            <a:r>
              <a:rPr lang="en-US" sz="2000" dirty="0" err="1" smtClean="0"/>
              <a:t>Akushevich</a:t>
            </a:r>
            <a:r>
              <a:rPr lang="en-US" sz="2000" dirty="0" smtClean="0"/>
              <a:t>, </a:t>
            </a:r>
            <a:r>
              <a:rPr lang="en-US" sz="2000" dirty="0" err="1" smtClean="0"/>
              <a:t>Merenkov</a:t>
            </a:r>
            <a:r>
              <a:rPr lang="en-US" sz="2000" dirty="0" smtClean="0"/>
              <a:t>, </a:t>
            </a:r>
            <a:r>
              <a:rPr lang="en-US" sz="2000" dirty="0" err="1" smtClean="0"/>
              <a:t>hep</a:t>
            </a:r>
            <a:r>
              <a:rPr lang="en-US" sz="2000" dirty="0" smtClean="0"/>
              <a:t>-ph/0208260</a:t>
            </a:r>
            <a:endParaRPr lang="en-US" sz="2000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7069" y="2256786"/>
            <a:ext cx="5680572" cy="65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5529" y="2986300"/>
            <a:ext cx="53816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9525"/>
            <a:ext cx="7618412" cy="971550"/>
          </a:xfrm>
        </p:spPr>
        <p:txBody>
          <a:bodyPr/>
          <a:lstStyle/>
          <a:p>
            <a:r>
              <a:rPr lang="en-US" sz="2800" dirty="0" smtClean="0"/>
              <a:t>Calculations using Generalized </a:t>
            </a:r>
            <a:br>
              <a:rPr lang="en-US" sz="2800" dirty="0" smtClean="0"/>
            </a:br>
            <a:r>
              <a:rPr lang="en-US" sz="2800" dirty="0" smtClean="0"/>
              <a:t>Parton Distributions</a:t>
            </a:r>
          </a:p>
        </p:txBody>
      </p:sp>
      <p:pic>
        <p:nvPicPr>
          <p:cNvPr id="15363" name="Picture 3" descr="hba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066800"/>
            <a:ext cx="3316288" cy="1511300"/>
          </a:xfrm>
          <a:noFill/>
        </p:spPr>
      </p:pic>
      <p:pic>
        <p:nvPicPr>
          <p:cNvPr id="15364" name="Picture 4" descr="h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2819400"/>
            <a:ext cx="4648200" cy="1366838"/>
          </a:xfr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86400" y="3200400"/>
            <a:ext cx="28352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Hard interaction with a quark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013325" y="1108075"/>
            <a:ext cx="3368675" cy="2014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/>
              <a:t>Model schematics: </a:t>
            </a:r>
          </a:p>
          <a:p>
            <a:pPr algn="l">
              <a:buFontTx/>
              <a:buChar char="•"/>
            </a:pPr>
            <a:r>
              <a:rPr lang="en-US" sz="1800"/>
              <a:t> Hard eq-interaction</a:t>
            </a:r>
          </a:p>
          <a:p>
            <a:pPr algn="l">
              <a:buFontTx/>
              <a:buChar char="•"/>
            </a:pPr>
            <a:r>
              <a:rPr lang="en-US" sz="1800"/>
              <a:t>GPDs describe quark emission/absorption </a:t>
            </a:r>
          </a:p>
          <a:p>
            <a:pPr algn="l">
              <a:buFontTx/>
              <a:buChar char="•"/>
            </a:pPr>
            <a:r>
              <a:rPr lang="en-US" sz="1800"/>
              <a:t>Soft/hard separation</a:t>
            </a:r>
          </a:p>
          <a:p>
            <a:pPr lvl="1" algn="l">
              <a:buFontTx/>
              <a:buChar char="•"/>
            </a:pPr>
            <a:r>
              <a:rPr lang="en-US" sz="1800"/>
              <a:t>Use Grammer-Yennie prescription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35000" y="4900613"/>
            <a:ext cx="8267700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AA, Brodsky, Carlson, Chen, Vanderhaeghen, </a:t>
            </a:r>
          </a:p>
          <a:p>
            <a:pPr algn="l"/>
            <a:r>
              <a:rPr lang="ru-RU"/>
              <a:t>Phys.Rev.Lett.</a:t>
            </a:r>
            <a:r>
              <a:rPr lang="ru-RU" b="1"/>
              <a:t>93</a:t>
            </a:r>
            <a:r>
              <a:rPr lang="ru-RU"/>
              <a:t>:122301,2004</a:t>
            </a:r>
            <a:r>
              <a:rPr lang="en-US"/>
              <a:t>; Phys.Rev.D</a:t>
            </a:r>
            <a:r>
              <a:rPr lang="en-US" b="1"/>
              <a:t>72</a:t>
            </a:r>
            <a:r>
              <a:rPr lang="en-US"/>
              <a:t>:013008,2005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699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800080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699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800080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HCCtheoryforAAC-rol</Template>
  <TotalTime>4774</TotalTime>
  <Words>1444</Words>
  <Application>Microsoft Office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Custom Design</vt:lpstr>
      <vt:lpstr>Image</vt:lpstr>
      <vt:lpstr>Equation</vt:lpstr>
      <vt:lpstr>Transverse Spin Asymmetries in Elastic Electron Scattering</vt:lpstr>
      <vt:lpstr>Plan of talk</vt:lpstr>
      <vt:lpstr>Elastic Nucleon Form Factors</vt:lpstr>
      <vt:lpstr>Do the techniques agree?</vt:lpstr>
      <vt:lpstr>Slide 5</vt:lpstr>
      <vt:lpstr>Single-Spin Asymmetries in Elastic Scattering</vt:lpstr>
      <vt:lpstr>Normal Beam Asymmetry in Moller Scattering</vt:lpstr>
      <vt:lpstr>Single-Spin Target Asymmetry</vt:lpstr>
      <vt:lpstr>Calculations using Generalized  Parton Distributions</vt:lpstr>
      <vt:lpstr>Quark+Nucleon Contributions to Target Asymmetry</vt:lpstr>
      <vt:lpstr>Beam  Single-Spin Asymmetry: Early Calculations</vt:lpstr>
      <vt:lpstr>Proton Mott Asymmetry at Higher Energies</vt:lpstr>
      <vt:lpstr>Beam Normal Asymmetry from Inelastic Intermediate States (hep-ph/0407167)</vt:lpstr>
      <vt:lpstr>Phase Space Contributing to the absorptive part of 2γ-exchange amplitude</vt:lpstr>
      <vt:lpstr>MAMI data on Mott Asymmetry</vt:lpstr>
      <vt:lpstr>Special property of Mott asymmetry</vt:lpstr>
      <vt:lpstr>Input parameters</vt:lpstr>
      <vt:lpstr>Predictions vs experiment for Mott asymmetry</vt:lpstr>
      <vt:lpstr>Predict no suppression for Mott asymmetry with energy at fixed Q2</vt:lpstr>
      <vt:lpstr>Comparison with E158 data</vt:lpstr>
      <vt:lpstr>Mott Asymmetry on Nuclei</vt:lpstr>
      <vt:lpstr>Inclusive Electroproduction of Pions </vt:lpstr>
      <vt:lpstr>Summary: SSA in Elastic ep-Scattering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Jefferson Lab</cp:lastModifiedBy>
  <cp:revision>239</cp:revision>
  <dcterms:created xsi:type="dcterms:W3CDTF">1601-01-01T00:00:00Z</dcterms:created>
  <dcterms:modified xsi:type="dcterms:W3CDTF">2009-06-25T17:20:20Z</dcterms:modified>
</cp:coreProperties>
</file>