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59" r:id="rId6"/>
    <p:sldId id="260" r:id="rId7"/>
    <p:sldId id="262" r:id="rId8"/>
    <p:sldId id="276" r:id="rId9"/>
    <p:sldId id="264" r:id="rId10"/>
    <p:sldId id="265" r:id="rId11"/>
    <p:sldId id="266" r:id="rId12"/>
    <p:sldId id="272" r:id="rId13"/>
    <p:sldId id="267" r:id="rId14"/>
    <p:sldId id="274" r:id="rId15"/>
    <p:sldId id="27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784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8A0A7-C9A8-1645-81F5-207DBB1C52A2}" type="datetimeFigureOut">
              <a:t>12/3/12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C88C2-F636-3544-A866-25EEC6E3DE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6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</a:t>
            </a:r>
            <a:r>
              <a:rPr lang="en-US" baseline="0"/>
              <a:t> goal is approximation, constant-factor is often the relevant scale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88C2-F636-3544-A866-25EEC6E3DE1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(\rho_1</a:t>
            </a:r>
            <a:r>
              <a:rPr lang="en-US" baseline="0"/>
              <a:t> \otimes \cdots \otimes\rho_n)_{(i_1,\ldots,i_n), (j_1,\ldots,j_n)} = (\rho_1)_{i_1,j_1}\rho_2_{i_2,j_2} \cdots (\rho_n)_{i_n,j_n}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88C2-F636-3544-A866-25EEC6E3DE1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interesting?</a:t>
            </a:r>
          </a:p>
          <a:p>
            <a:pPr marL="228600" indent="-228600">
              <a:buAutoNum type="arabicPeriod"/>
            </a:pPr>
            <a:r>
              <a:rPr lang="en-US" baseline="0"/>
              <a:t>same as classical, constant error is the most relevant approximation regime and we want to know the complexity</a:t>
            </a:r>
          </a:p>
          <a:p>
            <a:pPr marL="228600" indent="-228600">
              <a:buAutoNum type="arabicPeriod"/>
            </a:pPr>
            <a:r>
              <a:rPr lang="en-US" baseline="0"/>
              <a:t>existence of NP witnesses is important for theoretical physics</a:t>
            </a:r>
          </a:p>
          <a:p>
            <a:pPr marL="228600" indent="-228600">
              <a:buAutoNum type="arabicPeriod"/>
            </a:pPr>
            <a:r>
              <a:rPr lang="en-US" baseline="0"/>
              <a:t>robustness of quantum effects to nonzero temperature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88C2-F636-3544-A866-25EEC6E3DE1A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0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measurement:</a:t>
            </a:r>
          </a:p>
          <a:p>
            <a:r>
              <a:rPr lang="en-US"/>
              <a:t>M</a:t>
            </a:r>
            <a:r>
              <a:rPr lang="en-US" baseline="0"/>
              <a:t> maps density matrices -&gt; diagonal density matrices.</a:t>
            </a:r>
          </a:p>
          <a:p>
            <a:r>
              <a:rPr lang="en-US" baseline="0"/>
              <a:t>given X_1, …, X_k,   M(rho) = sum_{i=1}^k e_ii tr rho X_i</a:t>
            </a:r>
            <a:br>
              <a:rPr lang="en-US" baseline="0"/>
            </a:br>
            <a:r>
              <a:rPr lang="en-US" baseline="0"/>
              <a:t>require X_i &gt;=0 and sum_i X_i = 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88C2-F636-3544-A866-25EEC6E3DE1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1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  <a:r>
              <a:rPr lang="en-US" baseline="0"/>
              <a:t> quantumly this is an SDP, classically a LP.  Even quantumly, could make it an SDP of size (n choose k) exp(d^k)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88C2-F636-3544-A866-25EEC6E3DE1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1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Chalkboard"/>
                <a:cs typeface="Chalkboard"/>
              </a:rPr>
              <a:t>(Barrier: MIP</a:t>
            </a:r>
            <a:r>
              <a:rPr lang="en-US" sz="1200" baseline="30000">
                <a:latin typeface="Chalkboard"/>
                <a:cs typeface="Chalkboard"/>
              </a:rPr>
              <a:t>ns</a:t>
            </a:r>
            <a:r>
              <a:rPr lang="en-US" sz="1200">
                <a:latin typeface="Chalkboard"/>
                <a:cs typeface="Chalkboard"/>
              </a:rPr>
              <a:t> ⊆ EXP)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C88C2-F636-3544-A866-25EEC6E3DE1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8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8E36636D-D922-432D-A958-524484B5923D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halkboard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halkboard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Limitations on quantum PCPs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" y="4290252"/>
            <a:ext cx="8549640" cy="892552"/>
          </a:xfrm>
        </p:spPr>
        <p:txBody>
          <a:bodyPr>
            <a:spAutoFit/>
          </a:bodyPr>
          <a:lstStyle/>
          <a:p>
            <a:r>
              <a:rPr lang="en-US" sz="2800"/>
              <a:t>Aram Harrow</a:t>
            </a:r>
            <a:r>
              <a:rPr lang="en-US" sz="2200"/>
              <a:t> </a:t>
            </a:r>
            <a:r>
              <a:rPr lang="en-US"/>
              <a:t/>
            </a:r>
            <a:br>
              <a:rPr lang="en-US"/>
            </a:br>
            <a:r>
              <a:rPr lang="en-US"/>
              <a:t>based on joint work with </a:t>
            </a:r>
            <a:r>
              <a:rPr lang="en-US" sz="2400"/>
              <a:t>Fernando G.S.L. Brandão</a:t>
            </a:r>
            <a:r>
              <a:rPr lang="en-US"/>
              <a:t> (ETHZ-&gt;Imperial)</a:t>
            </a:r>
          </a:p>
        </p:txBody>
      </p:sp>
    </p:spTree>
    <p:extLst>
      <p:ext uri="{BB962C8B-B14F-4D97-AF65-F5344CB8AC3E}">
        <p14:creationId xmlns:p14="http://schemas.microsoft.com/office/powerpoint/2010/main" val="86793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conditioning decouples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042" y="1309923"/>
            <a:ext cx="7410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Idea that almost works:</a:t>
            </a:r>
            <a:r>
              <a:rPr lang="en-US" sz="2000">
                <a:latin typeface="Chalkboard"/>
                <a:cs typeface="Chalkboard"/>
              </a:rPr>
              <a:t> [c.f. Raghavendra-Tan ‘11]</a:t>
            </a:r>
            <a:r>
              <a:rPr lang="en-US" sz="2000" u="sng">
                <a:latin typeface="Chalkboard"/>
                <a:cs typeface="Chalkboard"/>
              </a:rPr>
              <a:t/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1. Choose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i, j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, …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,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j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k</a:t>
            </a:r>
            <a:r>
              <a:rPr lang="en-US" sz="2000">
                <a:latin typeface="Chalkboard"/>
                <a:cs typeface="Chalkboard"/>
              </a:rPr>
              <a:t> at random from {1, …, n}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Then there exists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t&lt;k</a:t>
            </a:r>
            <a:r>
              <a:rPr lang="en-US" sz="2000">
                <a:latin typeface="Chalkboard"/>
                <a:cs typeface="Chalkboard"/>
              </a:rPr>
              <a:t> such that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6" y="2351804"/>
            <a:ext cx="5921876" cy="76288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7042" y="3375846"/>
            <a:ext cx="7022432" cy="1540542"/>
            <a:chOff x="397042" y="3375846"/>
            <a:chExt cx="7022432" cy="1540542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176" y="4177310"/>
              <a:ext cx="3335087" cy="73907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97042" y="3375846"/>
              <a:ext cx="70224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2. Discarding systems j</a:t>
              </a:r>
              <a:r>
                <a:rPr lang="en-US" sz="2000" baseline="-25000">
                  <a:latin typeface="Chalkboard"/>
                  <a:cs typeface="Chalkboard"/>
                </a:rPr>
                <a:t>1</a:t>
              </a:r>
              <a:r>
                <a:rPr lang="en-US" sz="2000">
                  <a:latin typeface="Chalkboard"/>
                  <a:cs typeface="Chalkboard"/>
                </a:rPr>
                <a:t>,…,j</a:t>
              </a:r>
              <a:r>
                <a:rPr lang="en-US" sz="2000" baseline="-25000">
                  <a:latin typeface="Chalkboard"/>
                  <a:cs typeface="Chalkboard"/>
                </a:rPr>
                <a:t>t</a:t>
              </a:r>
              <a:r>
                <a:rPr lang="en-US" sz="2000">
                  <a:latin typeface="Chalkboard"/>
                  <a:cs typeface="Chalkboard"/>
                </a:rPr>
                <a:t> causes error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≤k/n</a:t>
              </a:r>
              <a:r>
                <a:rPr lang="en-US" sz="2000">
                  <a:latin typeface="Chalkboard"/>
                  <a:cs typeface="Chalkboard"/>
                </a:rPr>
                <a:t> and leaves a distribution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q</a:t>
              </a:r>
              <a:r>
                <a:rPr lang="en-US" sz="2000">
                  <a:latin typeface="Chalkboard"/>
                  <a:cs typeface="Chalkboard"/>
                </a:rPr>
                <a:t> for which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9017" y="4991100"/>
            <a:ext cx="5562600" cy="1492918"/>
            <a:chOff x="1149017" y="4991100"/>
            <a:chExt cx="5562600" cy="1492918"/>
          </a:xfrm>
        </p:grpSpPr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368" y="4991100"/>
              <a:ext cx="3517900" cy="6858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017" y="5734718"/>
              <a:ext cx="5562600" cy="749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6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information?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608" y="1323478"/>
            <a:ext cx="1590585" cy="184484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7263" y="1323479"/>
            <a:ext cx="5614737" cy="2045368"/>
          </a:xfrm>
          <a:prstGeom prst="wedgeEllipseCallout">
            <a:avLst>
              <a:gd name="adj1" fmla="val 68763"/>
              <a:gd name="adj2" fmla="val -7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halkboard"/>
                <a:cs typeface="Chalkboard"/>
              </a:rPr>
              <a:t>Nature isn't classical, dammit, and if you want to make a simulation of Nature, you'd better make it quantum mechanical, and by golly it's a wonderful problem, because it doesn't look so easy.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4713" y="3635302"/>
            <a:ext cx="37297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Bad news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Only definition of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I(A:B)</a:t>
            </a:r>
            <a:r>
              <a:rPr lang="en-US" baseline="-25000">
                <a:solidFill>
                  <a:srgbClr val="FFFF00"/>
                </a:solidFill>
                <a:latin typeface="Chalkboard"/>
                <a:cs typeface="Chalkboard"/>
              </a:rPr>
              <a:t>ρ</a:t>
            </a:r>
            <a:r>
              <a:rPr lang="en-US">
                <a:latin typeface="Chalkboard"/>
                <a:cs typeface="Chalkboard"/>
              </a:rPr>
              <a:t> is as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H(A)</a:t>
            </a:r>
            <a:r>
              <a:rPr lang="en-US" baseline="-25000">
                <a:solidFill>
                  <a:srgbClr val="FFFF00"/>
                </a:solidFill>
                <a:latin typeface="Chalkboard"/>
                <a:cs typeface="Chalkboard"/>
              </a:rPr>
              <a:t>ρ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 + H(B)</a:t>
            </a:r>
            <a:r>
              <a:rPr lang="en-US" baseline="-25000">
                <a:solidFill>
                  <a:srgbClr val="FFFF00"/>
                </a:solidFill>
                <a:latin typeface="Chalkboard"/>
                <a:cs typeface="Chalkboard"/>
              </a:rPr>
              <a:t>ρ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 - H(AB)</a:t>
            </a:r>
            <a:r>
              <a:rPr lang="en-US" baseline="-25000">
                <a:solidFill>
                  <a:srgbClr val="FFFF00"/>
                </a:solidFill>
                <a:latin typeface="Chalkboard"/>
                <a:cs typeface="Chalkboard"/>
              </a:rPr>
              <a:t>ρ</a:t>
            </a:r>
            <a:r>
              <a:rPr lang="en-US">
                <a:latin typeface="Chalkboard"/>
                <a:cs typeface="Chalkboard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Can’t condition on quantum information.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I(A:B|C)</a:t>
            </a:r>
            <a:r>
              <a:rPr lang="en-US" baseline="-25000">
                <a:latin typeface="Chalkboard"/>
                <a:cs typeface="Chalkboard"/>
              </a:rPr>
              <a:t>ρ</a:t>
            </a:r>
            <a:r>
              <a:rPr lang="en-US">
                <a:latin typeface="Chalkboard"/>
                <a:cs typeface="Chalkboard"/>
              </a:rPr>
              <a:t> ≈ 0 doesn’t imply ρ is approximately separable</a:t>
            </a:r>
            <a:br>
              <a:rPr lang="en-US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[Ibinson, Linden, Winter ‘08]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787702"/>
            <a:ext cx="39664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Good news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I(A:B), I(A:B|C), etc. still defined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Pinsker, chain rule, etc. still hold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Chalkboard"/>
                <a:cs typeface="Chalkboard"/>
              </a:rPr>
              <a:t>I(A:B|C)</a:t>
            </a:r>
            <a:r>
              <a:rPr lang="en-US" baseline="-25000">
                <a:latin typeface="Chalkboard"/>
                <a:cs typeface="Chalkboard"/>
              </a:rPr>
              <a:t>ρ</a:t>
            </a:r>
            <a:r>
              <a:rPr lang="en-US">
                <a:latin typeface="Chalkboard"/>
                <a:cs typeface="Chalkboard"/>
              </a:rPr>
              <a:t>=0  </a:t>
            </a:r>
            <a:r>
              <a:rPr lang="en-US">
                <a:latin typeface="cmsy10"/>
                <a:ea typeface="cmsy10"/>
                <a:cs typeface="cmsy10"/>
              </a:rPr>
              <a:t>$</a:t>
            </a:r>
            <a:r>
              <a:rPr lang="en-US">
                <a:latin typeface="Chalkboard"/>
                <a:cs typeface="Chalkboard"/>
              </a:rPr>
              <a:t> ρ is separable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200" y="5601874"/>
            <a:ext cx="6541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halkboard"/>
                <a:cs typeface="Chalkboard"/>
              </a:rPr>
              <a:t>Good news we can use:</a:t>
            </a:r>
            <a:br>
              <a:rPr lang="en-US" sz="2400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Informationally-complete measurement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M</a:t>
            </a:r>
            <a:r>
              <a:rPr lang="en-US">
                <a:latin typeface="Chalkboard"/>
                <a:cs typeface="Chalkboard"/>
              </a:rPr>
              <a:t> satisfies</a:t>
            </a:r>
            <a:br>
              <a:rPr lang="en-US">
                <a:latin typeface="Chalkboard"/>
                <a:cs typeface="Chalkboard"/>
              </a:rPr>
            </a:b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-3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 || </a:t>
            </a:r>
            <a:r>
              <a:rPr lang="en-US" sz="24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½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- </a:t>
            </a:r>
            <a:r>
              <a:rPr lang="en-US" sz="24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¾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||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 ≤ || M(</a:t>
            </a:r>
            <a:r>
              <a:rPr lang="en-US" sz="24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½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) - M(</a:t>
            </a:r>
            <a:r>
              <a:rPr lang="en-US" sz="24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¾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) ||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 ≤ || </a:t>
            </a:r>
            <a:r>
              <a:rPr lang="en-US" sz="24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½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- </a:t>
            </a:r>
            <a:r>
              <a:rPr lang="en-US" sz="24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¾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||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endParaRPr lang="en-US" sz="3200" baseline="-25000">
              <a:solidFill>
                <a:srgbClr val="FFFF00"/>
              </a:solidFill>
              <a:latin typeface="Chalkboard"/>
              <a:cs typeface="Chalkboar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53749" y="3184181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a physicist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1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</a:t>
            </a:r>
            <a:r>
              <a:rPr lang="en-US"/>
              <a:t>roof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417053"/>
            <a:ext cx="81239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>
                <a:latin typeface="Chalkboard"/>
                <a:cs typeface="Chalkboard"/>
              </a:rPr>
              <a:t>Measure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εn</a:t>
            </a:r>
            <a:r>
              <a:rPr lang="en-US" sz="2400">
                <a:latin typeface="Chalkboard"/>
                <a:cs typeface="Chalkboard"/>
              </a:rPr>
              <a:t> qudits and condition on outcomes.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Incur error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ε</a:t>
            </a:r>
            <a:r>
              <a:rPr lang="en-US" sz="2400">
                <a:latin typeface="Chalkboard"/>
                <a:cs typeface="Chalkboard"/>
              </a:rPr>
              <a:t>.</a:t>
            </a:r>
            <a:br>
              <a:rPr lang="en-US" sz="2400">
                <a:latin typeface="Chalkboard"/>
                <a:cs typeface="Chalkboard"/>
              </a:rPr>
            </a:br>
            <a:endParaRPr lang="en-US" sz="240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400">
                <a:latin typeface="Chalkboard"/>
                <a:cs typeface="Chalkboard"/>
              </a:rPr>
              <a:t>Most pairs of other qudits would have mutual information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≤ log(d) / εD</a:t>
            </a:r>
            <a:r>
              <a:rPr lang="en-US" sz="2400">
                <a:latin typeface="Chalkboard"/>
                <a:cs typeface="Chalkboard"/>
              </a:rPr>
              <a:t> if measured.</a:t>
            </a:r>
            <a:br>
              <a:rPr lang="en-US" sz="2400">
                <a:latin typeface="Chalkboard"/>
                <a:cs typeface="Chalkboard"/>
              </a:rPr>
            </a:br>
            <a:endParaRPr lang="en-US" sz="240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400">
                <a:latin typeface="Chalkboard"/>
                <a:cs typeface="Chalkboard"/>
              </a:rPr>
              <a:t>∴ their state is within distance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3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(log(d) / εD)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1/2</a:t>
            </a:r>
            <a:r>
              <a:rPr lang="en-US" sz="2400">
                <a:latin typeface="Chalkboard"/>
                <a:cs typeface="Chalkboard"/>
              </a:rPr>
              <a:t> of product.</a:t>
            </a:r>
            <a:br>
              <a:rPr lang="en-US" sz="2400">
                <a:latin typeface="Chalkboard"/>
                <a:cs typeface="Chalkboard"/>
              </a:rPr>
            </a:br>
            <a:endParaRPr lang="en-US" sz="2400">
              <a:latin typeface="Chalkboard"/>
              <a:cs typeface="Chalkboard"/>
            </a:endParaRPr>
          </a:p>
          <a:p>
            <a:pPr marL="342900" indent="-342900">
              <a:buAutoNum type="arabicPeriod"/>
            </a:pPr>
            <a:r>
              <a:rPr lang="en-US" sz="2400">
                <a:latin typeface="Chalkboard"/>
                <a:cs typeface="Chalkboard"/>
              </a:rPr>
              <a:t>Witness is a global product state.  Total error is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ε + d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3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</a:rPr>
              <a:t>(log(d) / εD)</a:t>
            </a:r>
            <a:r>
              <a:rPr lang="en-US" sz="2400" baseline="30000">
                <a:solidFill>
                  <a:srgbClr val="FFFF00"/>
                </a:solidFill>
                <a:latin typeface="Chalkboard"/>
                <a:cs typeface="Chalkboard"/>
              </a:rPr>
              <a:t>1/2</a:t>
            </a:r>
            <a:r>
              <a:rPr lang="en-US" sz="2400">
                <a:latin typeface="Chalkboard"/>
                <a:cs typeface="Chalkboard"/>
              </a:rPr>
              <a:t>.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Choose ε to balance these terms.</a:t>
            </a:r>
          </a:p>
        </p:txBody>
      </p:sp>
    </p:spTree>
    <p:extLst>
      <p:ext uri="{BB962C8B-B14F-4D97-AF65-F5344CB8AC3E}">
        <p14:creationId xmlns:p14="http://schemas.microsoft.com/office/powerpoint/2010/main" val="353721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applications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0410" y="3000603"/>
            <a:ext cx="6113379" cy="114361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PTAS for  planar graphs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Builds on [Bansal, Bravyi, Terhal </a:t>
            </a:r>
            <a:r>
              <a:rPr lang="fr-FR" sz="2000">
                <a:latin typeface="Chalkboard"/>
                <a:cs typeface="Chalkboard"/>
              </a:rPr>
              <a:t>’</a:t>
            </a:r>
            <a:r>
              <a:rPr lang="en-US" sz="2000">
                <a:latin typeface="Chalkboard"/>
                <a:cs typeface="Chalkboard"/>
              </a:rPr>
              <a:t>07] PTAS for bounded-degree planar graphs</a:t>
            </a:r>
            <a:endParaRPr lang="en-US" sz="2000" u="sng">
              <a:latin typeface="Chalkboard"/>
              <a:cs typeface="Chalkboar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0410" y="1548942"/>
            <a:ext cx="7749673" cy="87624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PTAS for Dense k-local Hamiltonians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improves on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1/d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k-1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+ε</a:t>
            </a:r>
            <a:r>
              <a:rPr lang="en-US" sz="2000">
                <a:latin typeface="Chalkboard"/>
                <a:cs typeface="Chalkboard"/>
              </a:rPr>
              <a:t>approximation from [Gharibian-Kempe </a:t>
            </a:r>
            <a:r>
              <a:rPr lang="fr-FR" sz="2000">
                <a:latin typeface="Chalkboard"/>
                <a:cs typeface="Chalkboard"/>
              </a:rPr>
              <a:t>’</a:t>
            </a:r>
            <a:r>
              <a:rPr lang="en-US" sz="2000">
                <a:latin typeface="Chalkboard"/>
                <a:cs typeface="Chalkboard"/>
              </a:rPr>
              <a:t>11]</a:t>
            </a:r>
            <a:endParaRPr lang="en-US" sz="2000" u="sng">
              <a:latin typeface="Chalkboard"/>
              <a:cs typeface="Chalkboar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1651" y="4623536"/>
            <a:ext cx="7586446" cy="16997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Algorithms for graphs with low threshold rank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 u="sng">
                <a:latin typeface="Chalkboard"/>
                <a:cs typeface="Chalkboard"/>
              </a:rPr>
              <a:t/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Extends result of [Barak, Raghavendra, Steurer </a:t>
            </a:r>
            <a:r>
              <a:rPr lang="fr-FR" sz="2000">
                <a:latin typeface="Chalkboard"/>
                <a:cs typeface="Chalkboard"/>
              </a:rPr>
              <a:t>’</a:t>
            </a:r>
            <a:r>
              <a:rPr lang="en-US" sz="2000">
                <a:latin typeface="Chalkboard"/>
                <a:cs typeface="Chalkboard"/>
              </a:rPr>
              <a:t>11].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run-time for ε-approximation is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exp(log(n) poly(d/ε) ⋅#{eigs of adj. matrix ≥ poly(ε/d)}</a:t>
            </a:r>
            <a:b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</a:br>
            <a:endParaRPr lang="en-US" sz="2000" u="sng">
              <a:solidFill>
                <a:srgbClr val="FFFF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63233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Lasserre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73" y="1332248"/>
            <a:ext cx="8330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Previously proposed by [Barthel-H</a:t>
            </a:r>
            <a:r>
              <a:rPr lang="en-US">
                <a:latin typeface="Chalkboard"/>
                <a:cs typeface="Chalkboard"/>
              </a:rPr>
              <a:t>übener ‘11</a:t>
            </a:r>
            <a:r>
              <a:rPr lang="en-US">
                <a:latin typeface="Chalkboard"/>
                <a:cs typeface="Chalkboard"/>
              </a:rPr>
              <a:t>], [Baumgartz-Plenio ‘11] building</a:t>
            </a:r>
            <a:br>
              <a:rPr lang="en-US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on [Erdahl </a:t>
            </a:r>
            <a:r>
              <a:rPr lang="fr-FR">
                <a:latin typeface="Chalkboard"/>
                <a:cs typeface="Chalkboard"/>
              </a:rPr>
              <a:t>’</a:t>
            </a:r>
            <a:r>
              <a:rPr lang="en-US">
                <a:latin typeface="Chalkboard"/>
                <a:cs typeface="Chalkboard"/>
              </a:rPr>
              <a:t>78], [Yasuda-Nakatsuji </a:t>
            </a:r>
            <a:r>
              <a:rPr lang="fr-FR">
                <a:latin typeface="Chalkboard"/>
                <a:cs typeface="Chalkboard"/>
              </a:rPr>
              <a:t>’</a:t>
            </a:r>
            <a:r>
              <a:rPr lang="en-US">
                <a:latin typeface="Chalkboard"/>
                <a:cs typeface="Chalkboard"/>
              </a:rPr>
              <a:t>97], [Nakatsuji-Yasuda </a:t>
            </a:r>
            <a:r>
              <a:rPr lang="fr-FR">
                <a:latin typeface="Chalkboard"/>
                <a:cs typeface="Chalkboard"/>
              </a:rPr>
              <a:t>’</a:t>
            </a:r>
            <a:r>
              <a:rPr lang="en-US">
                <a:latin typeface="Chalkboard"/>
                <a:cs typeface="Chalkboard"/>
              </a:rPr>
              <a:t>04], [Mazziotti ‘04]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77" y="2124576"/>
            <a:ext cx="6057900" cy="723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43805" y="2446421"/>
            <a:ext cx="4200195" cy="920028"/>
            <a:chOff x="4943805" y="2446421"/>
            <a:chExt cx="4200195" cy="920028"/>
          </a:xfrm>
        </p:grpSpPr>
        <p:sp>
          <p:nvSpPr>
            <p:cNvPr id="7" name="Rounded Rectangle 6"/>
            <p:cNvSpPr/>
            <p:nvPr/>
          </p:nvSpPr>
          <p:spPr>
            <a:xfrm>
              <a:off x="4943805" y="2942052"/>
              <a:ext cx="4200195" cy="424397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n-US">
                  <a:solidFill>
                    <a:prstClr val="white"/>
                  </a:solidFill>
                  <a:latin typeface="Chalkboard"/>
                  <a:cs typeface="Chalkboard"/>
                </a:rPr>
                <a:t>S</a:t>
              </a:r>
              <a:r>
                <a:rPr lang="en-US" baseline="-25000">
                  <a:solidFill>
                    <a:prstClr val="white"/>
                  </a:solidFill>
                  <a:latin typeface="Chalkboard"/>
                  <a:cs typeface="Chalkboard"/>
                </a:rPr>
                <a:t>i</a:t>
              </a:r>
              <a:r>
                <a:rPr lang="en-US">
                  <a:solidFill>
                    <a:prstClr val="white"/>
                  </a:solidFill>
                  <a:latin typeface="Chalkboard"/>
                  <a:cs typeface="Chalkboard"/>
                </a:rPr>
                <a:t> = set of ≤k systems acted on by H</a:t>
              </a:r>
              <a:r>
                <a:rPr lang="en-US" baseline="-25000">
                  <a:solidFill>
                    <a:prstClr val="white"/>
                  </a:solidFill>
                  <a:latin typeface="Chalkboard"/>
                  <a:cs typeface="Chalkboard"/>
                </a:rPr>
                <a:t>i</a:t>
              </a: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7392737" y="2446421"/>
              <a:ext cx="614947" cy="4956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534736" y="3366449"/>
            <a:ext cx="6323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First attempt: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Variables are r-body marginals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ρ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S</a:t>
            </a:r>
            <a:r>
              <a:rPr lang="en-US" sz="2000">
                <a:latin typeface="Chalkboard"/>
                <a:cs typeface="Chalkboard"/>
              </a:rPr>
              <a:t> with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|S|≤k</a:t>
            </a:r>
            <a:r>
              <a:rPr lang="en-US" sz="2000">
                <a:latin typeface="Chalkboard"/>
                <a:cs typeface="Chalkboard"/>
              </a:rPr>
              <a:t>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Enforce consistency constraints on overlapping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S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000">
                <a:latin typeface="Chalkboard"/>
                <a:cs typeface="Chalkboard"/>
              </a:rPr>
              <a:t>,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S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000">
                <a:latin typeface="Chalkboard"/>
                <a:cs typeface="Chalkboard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735" y="4440936"/>
            <a:ext cx="7921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Global PSD constraint: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For k/2 – local Hermitian operators X, Y, define 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h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X,Y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i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 := tr ρXY</a:t>
            </a:r>
            <a:r>
              <a:rPr lang="en-US" sz="2000">
                <a:latin typeface="Chalkboard"/>
                <a:cs typeface="Chalkboard"/>
              </a:rPr>
              <a:t>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Require that 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h¢         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,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>
                <a:solidFill>
                  <a:srgbClr val="FFFF00"/>
                </a:solidFill>
                <a:latin typeface="cmsy10"/>
                <a:ea typeface="cmsy10"/>
                <a:cs typeface="cmsy10"/>
              </a:rPr>
              <a:t>¢i</a:t>
            </a:r>
            <a:r>
              <a:rPr lang="en-US" sz="2000">
                <a:latin typeface="Chalkboard"/>
                <a:cs typeface="Chalkboard"/>
              </a:rPr>
              <a:t> be PSD.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(Classical analogue = covariance matrix.)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4735" y="6060256"/>
            <a:ext cx="7472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BRS11 analysis + local measurement ⇒ suffices to take</a:t>
            </a:r>
            <a:br>
              <a:rPr lang="en-US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r ≥ poly(d/ε) ⋅#{eigs of adj. matrix ≥ poly(ε/d)}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9053" y="1350211"/>
            <a:ext cx="722043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u="sng">
                <a:latin typeface="Chalkboard"/>
                <a:cs typeface="Chalkboard"/>
              </a:rPr>
              <a:t>The Quantum PCP conjecture!</a:t>
            </a:r>
            <a:r>
              <a:rPr lang="en-US" sz="2000">
                <a:latin typeface="Chalkboard"/>
                <a:cs typeface="Chalkboard"/>
              </a:rPr>
              <a:t/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Gap amplification, commuting case, thermal states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Better ansatzes</a:t>
            </a:r>
          </a:p>
          <a:p>
            <a:pPr marL="457200" indent="-457200">
              <a:buAutoNum type="arabicPeriod"/>
            </a:pPr>
            <a:endParaRPr lang="en-US" sz="200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Chalkboard"/>
                <a:cs typeface="Chalkboard"/>
              </a:rPr>
              <a:t>Quantum Lasserre for analogue of unique games?</a:t>
            </a:r>
          </a:p>
          <a:p>
            <a:endParaRPr lang="en-US" sz="2000">
              <a:latin typeface="Chalkboard"/>
              <a:cs typeface="Chalkboard"/>
            </a:endParaRPr>
          </a:p>
          <a:p>
            <a:pPr marL="457200" indent="-457200">
              <a:buAutoNum type="arabicPeriod"/>
            </a:pPr>
            <a:r>
              <a:rPr lang="en-US" sz="2000" u="sng">
                <a:latin typeface="Chalkboard"/>
                <a:cs typeface="Chalkboard"/>
              </a:rPr>
              <a:t>better de Finetti/monogamy-of-entanglement theorems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hoping to prove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a) QMA(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000">
                <a:latin typeface="Chalkboard"/>
                <a:cs typeface="Chalkboard"/>
              </a:rPr>
              <a:t> provers,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m</a:t>
            </a:r>
            <a:r>
              <a:rPr lang="en-US" sz="2000">
                <a:latin typeface="Chalkboard"/>
                <a:cs typeface="Chalkboard"/>
              </a:rPr>
              <a:t> qubits) ⊆ QMA(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1</a:t>
            </a:r>
            <a:r>
              <a:rPr lang="en-US" sz="2000">
                <a:latin typeface="Chalkboard"/>
                <a:cs typeface="Chalkboard"/>
              </a:rPr>
              <a:t> prover,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m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sz="2000">
                <a:latin typeface="Chalkboard"/>
                <a:cs typeface="Chalkboard"/>
              </a:rPr>
              <a:t> qubits)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b) MIP* ⊆ NEXP.  [cf. Ito-Vidick </a:t>
            </a:r>
            <a:r>
              <a:rPr lang="fr-FR" sz="2000">
                <a:latin typeface="Chalkboard"/>
                <a:cs typeface="Chalkboard"/>
              </a:rPr>
              <a:t>’</a:t>
            </a:r>
            <a:r>
              <a:rPr lang="en-US" sz="2000">
                <a:latin typeface="Chalkboard"/>
                <a:cs typeface="Chalkboard"/>
              </a:rPr>
              <a:t>12]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c) exp(polylog(n)) algorithm for small-set expansion</a:t>
            </a:r>
          </a:p>
        </p:txBody>
      </p:sp>
    </p:spTree>
    <p:extLst>
      <p:ext uri="{BB962C8B-B14F-4D97-AF65-F5344CB8AC3E}">
        <p14:creationId xmlns:p14="http://schemas.microsoft.com/office/powerpoint/2010/main" val="24734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 Finetti without symmetry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7157" y="1342918"/>
            <a:ext cx="8529053" cy="2680985"/>
            <a:chOff x="187157" y="1596910"/>
            <a:chExt cx="8529053" cy="2680985"/>
          </a:xfrm>
        </p:grpSpPr>
        <p:sp>
          <p:nvSpPr>
            <p:cNvPr id="6" name="Rounded Rectangle 5"/>
            <p:cNvSpPr/>
            <p:nvPr/>
          </p:nvSpPr>
          <p:spPr>
            <a:xfrm>
              <a:off x="187157" y="1596910"/>
              <a:ext cx="8529053" cy="2680985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u="sng">
                  <a:latin typeface="Chalkboard"/>
                  <a:cs typeface="Chalkboard"/>
                </a:rPr>
                <a:t>Theorem</a:t>
              </a:r>
              <a:r>
                <a:rPr lang="en-US" sz="2000">
                  <a:latin typeface="Chalkboard"/>
                  <a:cs typeface="Chalkboard"/>
                </a:rPr>
                <a:t> [Christandl, Koenig, Mitchison, Renner ‘05]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Given a state                    , there exists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µ</a:t>
              </a:r>
              <a:r>
                <a:rPr lang="en-US" sz="2000">
                  <a:latin typeface="Chalkboard"/>
                  <a:cs typeface="Chalkboard"/>
                </a:rPr>
                <a:t> such that</a:t>
              </a:r>
              <a:endParaRPr lang="en-US" sz="2000" u="sng">
                <a:latin typeface="Chalkboard"/>
                <a:cs typeface="Chalkboard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103" y="2152984"/>
              <a:ext cx="1739900" cy="53340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0" y="3078530"/>
              <a:ext cx="8168105" cy="99341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87157" y="4181668"/>
            <a:ext cx="8529053" cy="2355500"/>
            <a:chOff x="187157" y="4502500"/>
            <a:chExt cx="8529053" cy="2355500"/>
          </a:xfrm>
        </p:grpSpPr>
        <p:sp>
          <p:nvSpPr>
            <p:cNvPr id="10" name="Rounded Rectangle 9"/>
            <p:cNvSpPr/>
            <p:nvPr/>
          </p:nvSpPr>
          <p:spPr>
            <a:xfrm>
              <a:off x="187157" y="4502500"/>
              <a:ext cx="8529053" cy="2355500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n-US" sz="2000" u="sng">
                  <a:latin typeface="Chalkboard"/>
                  <a:cs typeface="Chalkboard"/>
                </a:rPr>
                <a:t>Theorem</a:t>
              </a: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For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ρ</a:t>
              </a:r>
              <a:r>
                <a:rPr lang="en-US" sz="2000">
                  <a:latin typeface="Chalkboard"/>
                  <a:cs typeface="Chalkboard"/>
                </a:rPr>
                <a:t> a state on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A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1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A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2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…A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n</a:t>
              </a:r>
              <a:r>
                <a:rPr lang="en-US" sz="2000">
                  <a:latin typeface="Chalkboard"/>
                  <a:cs typeface="Chalkboard"/>
                </a:rPr>
                <a:t> and any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t ≤ n-k</a:t>
              </a:r>
              <a:r>
                <a:rPr lang="en-US" sz="2000">
                  <a:latin typeface="Chalkboard"/>
                  <a:cs typeface="Chalkboard"/>
                </a:rPr>
                <a:t>, there exists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m≤t</a:t>
              </a:r>
              <a:r>
                <a:rPr lang="en-US" sz="2000">
                  <a:latin typeface="Chalkboard"/>
                  <a:cs typeface="Chalkboard"/>
                </a:rPr>
                <a:t> such that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where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σ</a:t>
              </a:r>
              <a:r>
                <a:rPr lang="en-US" sz="2000">
                  <a:latin typeface="Chalkboard"/>
                  <a:cs typeface="Chalkboard"/>
                </a:rPr>
                <a:t> is the state resulting from measuring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j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1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,…,j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m</a:t>
              </a:r>
              <a:r>
                <a:rPr lang="en-US" sz="2000">
                  <a:latin typeface="Chalkboard"/>
                  <a:cs typeface="Chalkboard"/>
                </a:rPr>
                <a:t> and obtaining outcomes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a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1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,…,a</a:t>
              </a:r>
              <a:r>
                <a:rPr lang="en-US" sz="2000" baseline="-25000">
                  <a:solidFill>
                    <a:srgbClr val="FFFF00"/>
                  </a:solidFill>
                  <a:latin typeface="Chalkboard"/>
                  <a:cs typeface="Chalkboard"/>
                </a:rPr>
                <a:t>m</a:t>
              </a:r>
              <a:r>
                <a:rPr lang="en-US" sz="2000">
                  <a:latin typeface="Chalkboard"/>
                  <a:cs typeface="Chalkboard"/>
                </a:rPr>
                <a:t>.</a:t>
              </a:r>
              <a:endParaRPr lang="en-US" sz="2000" u="sng">
                <a:latin typeface="Chalkboard"/>
                <a:cs typeface="Chalkboard"/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368" y="5330665"/>
              <a:ext cx="7366000" cy="88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43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QC de Finetti theorems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1158" y="1427775"/>
            <a:ext cx="7205580" cy="12325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u="sng">
                <a:latin typeface="Chalkboard"/>
                <a:cs typeface="Chalkboard"/>
              </a:rPr>
              <a:t>Idea</a:t>
            </a:r>
            <a:r>
              <a:rPr lang="en-US" sz="2200">
                <a:latin typeface="Chalkboard"/>
                <a:cs typeface="Chalkboard"/>
              </a:rPr>
              <a:t/>
            </a:r>
            <a:br>
              <a:rPr lang="en-US" sz="2200">
                <a:latin typeface="Chalkboard"/>
                <a:cs typeface="Chalkboard"/>
              </a:rPr>
            </a:br>
            <a:r>
              <a:rPr lang="en-US" sz="2200">
                <a:latin typeface="Chalkboard"/>
                <a:cs typeface="Chalkboard"/>
              </a:rPr>
              <a:t>Everything works if at most one system is quantum.</a:t>
            </a:r>
            <a:br>
              <a:rPr lang="en-US" sz="2200">
                <a:latin typeface="Chalkboard"/>
                <a:cs typeface="Chalkboard"/>
              </a:rPr>
            </a:br>
            <a:r>
              <a:rPr lang="en-US" sz="2200">
                <a:latin typeface="Chalkboard"/>
                <a:cs typeface="Chalkboard"/>
              </a:rPr>
              <a:t>Or if all systems are non-signalling (NS) boxes.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3704" y="2836473"/>
            <a:ext cx="8092909" cy="2630877"/>
            <a:chOff x="441157" y="3064070"/>
            <a:chExt cx="8092909" cy="2630877"/>
          </a:xfrm>
        </p:grpSpPr>
        <p:sp>
          <p:nvSpPr>
            <p:cNvPr id="8" name="Rounded Rectangle 7"/>
            <p:cNvSpPr/>
            <p:nvPr/>
          </p:nvSpPr>
          <p:spPr>
            <a:xfrm>
              <a:off x="441157" y="3064070"/>
              <a:ext cx="8092909" cy="2630877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200" u="sng">
                  <a:latin typeface="Chalkboard"/>
                  <a:cs typeface="Chalkboard"/>
                </a:rPr>
                <a:t>Theorem</a:t>
              </a:r>
              <a:r>
                <a:rPr lang="en-US" sz="2200">
                  <a:latin typeface="Chalkboard"/>
                  <a:cs typeface="Chalkboard"/>
                </a:rPr>
                <a:t/>
              </a:r>
              <a:br>
                <a:rPr lang="en-US" sz="2200">
                  <a:latin typeface="Chalkboard"/>
                  <a:cs typeface="Chalkboard"/>
                </a:rPr>
              </a:br>
              <a:r>
                <a:rPr lang="en-US" sz="2200">
                  <a:latin typeface="Chalkboard"/>
                  <a:cs typeface="Chalkboard"/>
                </a:rPr>
                <a:t>If </a:t>
              </a:r>
              <a:r>
                <a:rPr lang="en-US" sz="2200">
                  <a:solidFill>
                    <a:srgbClr val="FFFF00"/>
                  </a:solidFill>
                  <a:latin typeface="Chalkboard"/>
                  <a:cs typeface="Chalkboard"/>
                </a:rPr>
                <a:t>ρ</a:t>
              </a:r>
              <a:r>
                <a:rPr lang="en-US" sz="2200" baseline="30000">
                  <a:solidFill>
                    <a:srgbClr val="FFFF00"/>
                  </a:solidFill>
                  <a:latin typeface="Chalkboard"/>
                  <a:cs typeface="Chalkboard"/>
                </a:rPr>
                <a:t>AB</a:t>
              </a:r>
              <a:r>
                <a:rPr lang="en-US" sz="2200">
                  <a:latin typeface="Chalkboard"/>
                  <a:cs typeface="Chalkboard"/>
                </a:rPr>
                <a:t> has an extension                   that is symmetric on the B</a:t>
              </a:r>
              <a:r>
                <a:rPr lang="en-US" sz="2200" baseline="-25000">
                  <a:latin typeface="Chalkboard"/>
                  <a:cs typeface="Chalkboard"/>
                </a:rPr>
                <a:t>1</a:t>
              </a:r>
              <a:r>
                <a:rPr lang="en-US" sz="2200">
                  <a:latin typeface="Chalkboard"/>
                  <a:cs typeface="Chalkboard"/>
                </a:rPr>
                <a:t>,…,B</a:t>
              </a:r>
              <a:r>
                <a:rPr lang="en-US" sz="2200" baseline="-25000">
                  <a:latin typeface="Chalkboard"/>
                  <a:cs typeface="Chalkboard"/>
                </a:rPr>
                <a:t>n</a:t>
              </a:r>
              <a:r>
                <a:rPr lang="en-US" sz="2200" baseline="30000">
                  <a:latin typeface="Chalkboard"/>
                  <a:cs typeface="Chalkboard"/>
                </a:rPr>
                <a:t> </a:t>
              </a:r>
              <a:r>
                <a:rPr lang="en-US" sz="2200">
                  <a:latin typeface="Chalkboard"/>
                  <a:cs typeface="Chalkboard"/>
                </a:rPr>
                <a:t>systems, and </a:t>
              </a:r>
              <a:r>
                <a:rPr lang="en-US" sz="2200">
                  <a:solidFill>
                    <a:srgbClr val="FFFF00"/>
                  </a:solidFill>
                  <a:latin typeface="Chalkboard"/>
                  <a:cs typeface="Chalkboard"/>
                </a:rPr>
                <a:t>{</a:t>
              </a:r>
              <a:r>
                <a:rPr lang="en-US" sz="2200">
                  <a:solidFill>
                    <a:srgbClr val="FFFF00"/>
                  </a:solidFill>
                  <a:latin typeface="cmmi10"/>
                  <a:ea typeface="cmmi10"/>
                  <a:cs typeface="cmmi10"/>
                </a:rPr>
                <a:t>¤</a:t>
              </a:r>
              <a:r>
                <a:rPr lang="en-US" sz="2200" baseline="-25000">
                  <a:solidFill>
                    <a:srgbClr val="FFFF00"/>
                  </a:solidFill>
                  <a:latin typeface="Chalkboard"/>
                  <a:cs typeface="Chalkboard"/>
                </a:rPr>
                <a:t>A,m</a:t>
              </a:r>
              <a:r>
                <a:rPr lang="en-US" sz="2200">
                  <a:solidFill>
                    <a:srgbClr val="FFFF00"/>
                  </a:solidFill>
                  <a:latin typeface="Chalkboard"/>
                  <a:cs typeface="Chalkboard"/>
                </a:rPr>
                <a:t>}</a:t>
              </a:r>
              <a:r>
                <a:rPr lang="en-US" sz="2200" baseline="-25000">
                  <a:solidFill>
                    <a:srgbClr val="FFFF00"/>
                  </a:solidFill>
                  <a:latin typeface="Chalkboard"/>
                  <a:cs typeface="Chalkboard"/>
                </a:rPr>
                <a:t>m</a:t>
              </a:r>
              <a:r>
                <a:rPr lang="en-US" sz="2200">
                  <a:latin typeface="Chalkboard"/>
                  <a:cs typeface="Chalkboard"/>
                </a:rPr>
                <a:t> is a distribution over maps with a </a:t>
              </a:r>
              <a:r>
                <a:rPr lang="en-US" sz="2200">
                  <a:solidFill>
                    <a:srgbClr val="FFFF00"/>
                  </a:solidFill>
                  <a:latin typeface="Chalkboard"/>
                  <a:cs typeface="Chalkboard"/>
                </a:rPr>
                <a:t>d</a:t>
              </a:r>
              <a:r>
                <a:rPr lang="en-US" sz="2200">
                  <a:latin typeface="Chalkboard"/>
                  <a:cs typeface="Chalkboard"/>
                </a:rPr>
                <a:t>-dimensional output, then</a:t>
              </a:r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997" y="3262563"/>
              <a:ext cx="1739900" cy="5334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4692650"/>
              <a:ext cx="7683500" cy="7747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63704" y="5630477"/>
            <a:ext cx="6681454" cy="1120493"/>
            <a:chOff x="363704" y="5630477"/>
            <a:chExt cx="6681454" cy="1120493"/>
          </a:xfrm>
        </p:grpSpPr>
        <p:sp>
          <p:nvSpPr>
            <p:cNvPr id="12" name="Rounded Rectangle 11"/>
            <p:cNvSpPr/>
            <p:nvPr/>
          </p:nvSpPr>
          <p:spPr>
            <a:xfrm>
              <a:off x="363704" y="5630477"/>
              <a:ext cx="6681454" cy="1120493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200" u="sng">
                  <a:latin typeface="Chalkboard"/>
                  <a:cs typeface="Chalkboard"/>
                </a:rPr>
                <a:t>Corollary</a:t>
              </a:r>
              <a:r>
                <a:rPr lang="en-US" sz="2200">
                  <a:latin typeface="Chalkboard"/>
                  <a:cs typeface="Chalkboard"/>
                </a:rPr>
                <a:t> </a:t>
              </a:r>
              <a:r>
                <a:rPr lang="en-US">
                  <a:latin typeface="Chalkboard"/>
                  <a:cs typeface="Chalkboard"/>
                </a:rPr>
                <a:t>[cf Brandao-Christandl-Yard ‘10]</a:t>
              </a:r>
              <a:r>
                <a:rPr lang="en-US" sz="2200">
                  <a:latin typeface="Chalkboard"/>
                  <a:cs typeface="Chalkboard"/>
                </a:rPr>
                <a:t/>
              </a:r>
              <a:br>
                <a:rPr lang="en-US" sz="2200">
                  <a:latin typeface="Chalkboard"/>
                  <a:cs typeface="Chalkboard"/>
                </a:rPr>
              </a:br>
              <a:endParaRPr lang="en-US" sz="2200">
                <a:latin typeface="Chalkboard"/>
                <a:cs typeface="Chalkboard"/>
              </a:endParaRP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740" y="5908508"/>
              <a:ext cx="4356100" cy="749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10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QCC…C de Finetti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1158" y="1323170"/>
            <a:ext cx="8448842" cy="2301295"/>
            <a:chOff x="441158" y="1323170"/>
            <a:chExt cx="8448842" cy="2301295"/>
          </a:xfrm>
        </p:grpSpPr>
        <p:sp>
          <p:nvSpPr>
            <p:cNvPr id="4" name="Rounded Rectangle 3"/>
            <p:cNvSpPr/>
            <p:nvPr/>
          </p:nvSpPr>
          <p:spPr>
            <a:xfrm>
              <a:off x="441158" y="1323170"/>
              <a:ext cx="8448842" cy="2301295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200" u="sng">
                  <a:latin typeface="Chalkboard"/>
                  <a:cs typeface="Chalkboard"/>
                </a:rPr>
                <a:t>Theorem</a:t>
              </a:r>
              <a:r>
                <a:rPr lang="en-US" sz="2200">
                  <a:latin typeface="Chalkboard"/>
                  <a:cs typeface="Chalkboard"/>
                </a:rPr>
                <a:t/>
              </a:r>
              <a:br>
                <a:rPr lang="en-US" sz="2200">
                  <a:latin typeface="Chalkboard"/>
                  <a:cs typeface="Chalkboard"/>
                </a:rPr>
              </a:br>
              <a:r>
                <a:rPr lang="en-US" sz="2200">
                  <a:latin typeface="Chalkboard"/>
                  <a:cs typeface="Chalkboard"/>
                </a:rPr>
                <a:t>     If                   is permutation symmetric then for every </a:t>
              </a:r>
              <a:r>
                <a:rPr lang="en-US" sz="2200">
                  <a:solidFill>
                    <a:srgbClr val="FFFF00"/>
                  </a:solidFill>
                  <a:latin typeface="Chalkboard"/>
                  <a:cs typeface="Chalkboard"/>
                </a:rPr>
                <a:t>k</a:t>
              </a:r>
              <a:r>
                <a:rPr lang="en-US" sz="2200">
                  <a:latin typeface="Chalkboard"/>
                  <a:cs typeface="Chalkboard"/>
                </a:rPr>
                <a:t> there exists </a:t>
              </a:r>
              <a:r>
                <a:rPr lang="en-US" sz="2200">
                  <a:solidFill>
                    <a:srgbClr val="FFFF00"/>
                  </a:solidFill>
                  <a:latin typeface="Chalkboard"/>
                  <a:cs typeface="Chalkboard"/>
                </a:rPr>
                <a:t>µ</a:t>
              </a:r>
              <a:r>
                <a:rPr lang="en-US" sz="2200">
                  <a:latin typeface="Chalkboard"/>
                  <a:cs typeface="Chalkboard"/>
                </a:rPr>
                <a:t> s.t.</a:t>
              </a:r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05" y="2820158"/>
              <a:ext cx="8168106" cy="699702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441157" y="3852805"/>
            <a:ext cx="8154737" cy="235014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u="sng">
                <a:latin typeface="Chalkboard"/>
                <a:cs typeface="Chalkboard"/>
              </a:rPr>
              <a:t>Applications</a:t>
            </a:r>
            <a:endParaRPr lang="en-US" sz="2200">
              <a:latin typeface="Chalkboard"/>
              <a:cs typeface="Chalkboard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latin typeface="Chalkboard"/>
                <a:cs typeface="Chalkboard"/>
              </a:rPr>
              <a:t>QMA = QMA with multiple provers and Bell measurements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latin typeface="Chalkboard"/>
                <a:cs typeface="Chalkboard"/>
              </a:rPr>
              <a:t>free non-local games are easy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latin typeface="Chalkboard"/>
                <a:cs typeface="Chalkboard"/>
              </a:rPr>
              <a:t>convergence of sum-of-squares hierarchy for polynomial optimization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latin typeface="Chalkboard"/>
                <a:cs typeface="Chalkboard"/>
              </a:rPr>
              <a:t>Aaronson’s pretty-good tomography with symmetric states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34" y="1644984"/>
            <a:ext cx="1689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9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PCP theorem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1550894"/>
            <a:ext cx="7907750" cy="177275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u="sng">
                <a:latin typeface="Chalkboard"/>
                <a:cs typeface="Chalkboard"/>
              </a:rPr>
              <a:t>Classical k-CSPs:</a:t>
            </a:r>
          </a:p>
          <a:p>
            <a:r>
              <a:rPr lang="en-US">
                <a:latin typeface="Chalkboard"/>
                <a:cs typeface="Chalkboard"/>
              </a:rPr>
              <a:t>Given constraints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C={C</a:t>
            </a:r>
            <a:r>
              <a:rPr lang="en-US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}</a:t>
            </a:r>
            <a:r>
              <a:rPr lang="en-US">
                <a:latin typeface="Chalkboard"/>
                <a:cs typeface="Chalkboard"/>
              </a:rPr>
              <a:t>, choose an assignment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σ</a:t>
            </a:r>
            <a:r>
              <a:rPr lang="en-US">
                <a:latin typeface="Chalkboard"/>
                <a:cs typeface="Chalkboard"/>
              </a:rPr>
              <a:t> mapping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>
                <a:latin typeface="Chalkboard"/>
                <a:cs typeface="Chalkboard"/>
              </a:rPr>
              <a:t> variables to an alphabet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∑</a:t>
            </a:r>
            <a:r>
              <a:rPr lang="en-US">
                <a:latin typeface="Chalkboard"/>
                <a:cs typeface="Chalkboard"/>
              </a:rPr>
              <a:t> to minimize the fraction of unsatisfied constraints.</a:t>
            </a:r>
            <a:br>
              <a:rPr lang="en-US">
                <a:latin typeface="Chalkboard"/>
                <a:cs typeface="Chalkboard"/>
              </a:rPr>
            </a:br>
            <a:endParaRPr lang="en-US">
              <a:latin typeface="Chalkboard"/>
              <a:cs typeface="Chalkboard"/>
            </a:endParaRPr>
          </a:p>
          <a:p>
            <a:r>
              <a:rPr lang="en-US">
                <a:latin typeface="Chalkboard"/>
                <a:cs typeface="Chalkboard"/>
              </a:rPr>
              <a:t>	UNSAT(C) = min</a:t>
            </a:r>
            <a:r>
              <a:rPr lang="en-US" baseline="-25000">
                <a:latin typeface="Chalkboard"/>
                <a:cs typeface="Chalkboard"/>
              </a:rPr>
              <a:t>σ </a:t>
            </a:r>
            <a:r>
              <a:rPr lang="en-US">
                <a:latin typeface="Chalkboard"/>
                <a:cs typeface="Chalkboard"/>
              </a:rPr>
              <a:t>Pr</a:t>
            </a:r>
            <a:r>
              <a:rPr lang="en-US" baseline="-25000">
                <a:latin typeface="Chalkboard"/>
                <a:cs typeface="Chalkboard"/>
              </a:rPr>
              <a:t>i</a:t>
            </a:r>
            <a:r>
              <a:rPr lang="en-US">
                <a:latin typeface="Chalkboard"/>
                <a:cs typeface="Chalkboard"/>
              </a:rPr>
              <a:t> [σ fails to satisfy C</a:t>
            </a:r>
            <a:r>
              <a:rPr lang="en-US" baseline="-25000">
                <a:latin typeface="Chalkboard"/>
                <a:cs typeface="Chalkboard"/>
              </a:rPr>
              <a:t>i</a:t>
            </a:r>
            <a:r>
              <a:rPr lang="en-US">
                <a:latin typeface="Chalkboard"/>
                <a:cs typeface="Chalkboard"/>
              </a:rPr>
              <a:t>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3602524"/>
            <a:ext cx="7770813" cy="86066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u="sng">
                <a:latin typeface="Chalkboard"/>
                <a:cs typeface="Chalkboard"/>
              </a:rPr>
              <a:t>Example: 3-SAT:</a:t>
            </a:r>
            <a:br>
              <a:rPr lang="en-US" u="sng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NP-hard to determine if UNSAT(C)=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0</a:t>
            </a:r>
            <a:r>
              <a:rPr lang="en-US">
                <a:latin typeface="Chalkboard"/>
                <a:cs typeface="Chalkboard"/>
              </a:rPr>
              <a:t> or UNSAT(C) ≥ 1/n</a:t>
            </a:r>
            <a:r>
              <a:rPr lang="en-US" baseline="30000">
                <a:latin typeface="Chalkboard"/>
                <a:cs typeface="Chalkboard"/>
              </a:rPr>
              <a:t>3</a:t>
            </a:r>
            <a:endParaRPr lang="en-US" u="sng" baseline="30000">
              <a:latin typeface="Chalkboard"/>
              <a:cs typeface="Chalkboar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4835111"/>
            <a:ext cx="7770813" cy="86066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u="sng">
                <a:latin typeface="Chalkboard"/>
                <a:cs typeface="Chalkboard"/>
              </a:rPr>
              <a:t>PCP (probabilistically checkable proof) theorem:</a:t>
            </a:r>
            <a:br>
              <a:rPr lang="en-US" u="sng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NP-hard to determine if UNSAT(C)=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0</a:t>
            </a:r>
            <a:r>
              <a:rPr lang="en-US">
                <a:latin typeface="Chalkboard"/>
                <a:cs typeface="Chalkboard"/>
              </a:rPr>
              <a:t> or UNSAT(C) ≥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0.1</a:t>
            </a:r>
            <a:endParaRPr lang="en-US" u="sng" baseline="30000">
              <a:solidFill>
                <a:srgbClr val="FFFF00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9634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background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1550894"/>
            <a:ext cx="7770813" cy="113615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u="sng">
                <a:latin typeface="Chalkboard"/>
                <a:cs typeface="Chalkboard"/>
              </a:rPr>
              <a:t>Density matrices</a:t>
            </a:r>
            <a:br>
              <a:rPr lang="en-US" u="sng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A quantum state on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>
                <a:latin typeface="Chalkboard"/>
                <a:cs typeface="Chalkboard"/>
              </a:rPr>
              <a:t> qubits is described by a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2</a:t>
            </a:r>
            <a:r>
              <a:rPr lang="en-US" baseline="3000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x2</a:t>
            </a:r>
            <a:r>
              <a:rPr lang="en-US" baseline="3000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>
                <a:latin typeface="Chalkboard"/>
                <a:cs typeface="Chalkboard"/>
              </a:rPr>
              <a:t> [density] matrix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ρ</a:t>
            </a:r>
            <a:r>
              <a:rPr lang="en-US">
                <a:solidFill>
                  <a:schemeClr val="tx1"/>
                </a:solidFill>
                <a:latin typeface="Chalkboard"/>
                <a:cs typeface="Chalkboard"/>
              </a:rPr>
              <a:t> satisfying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ρ≥0</a:t>
            </a:r>
            <a:r>
              <a:rPr lang="en-US">
                <a:solidFill>
                  <a:schemeClr val="tx1"/>
                </a:solidFill>
                <a:latin typeface="Chalkboard"/>
                <a:cs typeface="Chalkboard"/>
              </a:rPr>
              <a:t> and </a:t>
            </a:r>
            <a:r>
              <a:rPr lang="en-US">
                <a:solidFill>
                  <a:srgbClr val="FFFF00"/>
                </a:solidFill>
                <a:latin typeface="Chalkboard"/>
                <a:cs typeface="Chalkboard"/>
              </a:rPr>
              <a:t>trρ=1</a:t>
            </a:r>
            <a:r>
              <a:rPr lang="en-US">
                <a:solidFill>
                  <a:schemeClr val="tx1"/>
                </a:solidFill>
                <a:latin typeface="Chalkboard"/>
                <a:cs typeface="Chalkboard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2843203"/>
            <a:ext cx="7770813" cy="86066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u="sng">
                <a:latin typeface="Chalkboard"/>
                <a:cs typeface="Chalkboard"/>
              </a:rPr>
              <a:t>Classical analogue:</a:t>
            </a:r>
            <a:br>
              <a:rPr lang="en-US" u="sng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Diagonal density matrices </a:t>
            </a:r>
            <a:r>
              <a:rPr lang="en-US" sz="3200">
                <a:latin typeface="Symbol"/>
                <a:cs typeface="Chalkboard"/>
                <a:sym typeface="Symbol"/>
              </a:rPr>
              <a:t></a:t>
            </a:r>
            <a:r>
              <a:rPr lang="en-US">
                <a:latin typeface="Chalkboard"/>
                <a:cs typeface="Chalkboard"/>
              </a:rPr>
              <a:t> probability distributions</a:t>
            </a:r>
            <a:endParaRPr lang="en-US" u="sng" baseline="30000">
              <a:latin typeface="Chalkboard"/>
              <a:cs typeface="Chalkboar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5800" y="3798921"/>
            <a:ext cx="7589253" cy="2105261"/>
            <a:chOff x="685800" y="3798921"/>
            <a:chExt cx="7589253" cy="2105261"/>
          </a:xfrm>
        </p:grpSpPr>
        <p:sp>
          <p:nvSpPr>
            <p:cNvPr id="7" name="Rounded Rectangle 6"/>
            <p:cNvSpPr/>
            <p:nvPr/>
          </p:nvSpPr>
          <p:spPr>
            <a:xfrm>
              <a:off x="685800" y="3798921"/>
              <a:ext cx="7589253" cy="210526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u="sng">
                  <a:latin typeface="Chalkboard"/>
                  <a:cs typeface="Chalkboard"/>
                </a:rPr>
                <a:t>Tensor product: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28301" y="4435642"/>
              <a:ext cx="5883732" cy="1349756"/>
              <a:chOff x="1028301" y="4435642"/>
              <a:chExt cx="5883732" cy="134975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109579" y="4435642"/>
                <a:ext cx="721895" cy="7218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/>
                  <a:t>ρ</a:t>
                </a:r>
                <a:r>
                  <a:rPr lang="en-US" sz="1600" baseline="30000"/>
                  <a:t>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44295" y="4435642"/>
                <a:ext cx="721895" cy="7218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ρ</a:t>
                </a:r>
                <a:r>
                  <a:rPr lang="en-US" baseline="30000"/>
                  <a:t>B</a:t>
                </a: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302001" y="4703013"/>
                <a:ext cx="133684" cy="13368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775233" y="4703013"/>
                <a:ext cx="133684" cy="13368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248465" y="4703013"/>
                <a:ext cx="133684" cy="13368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877276" y="4435642"/>
                <a:ext cx="721895" cy="7218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ρ</a:t>
                </a:r>
                <a:r>
                  <a:rPr lang="en-US" baseline="30000"/>
                  <a:t>Z</a:t>
                </a:r>
              </a:p>
            </p:txBody>
          </p:sp>
          <p:sp>
            <p:nvSpPr>
              <p:cNvPr id="13" name="Left Brace 12"/>
              <p:cNvSpPr/>
              <p:nvPr/>
            </p:nvSpPr>
            <p:spPr>
              <a:xfrm rot="16200000">
                <a:off x="3646505" y="2427572"/>
                <a:ext cx="451051" cy="5687459"/>
              </a:xfrm>
              <a:prstGeom prst="leftBrace">
                <a:avLst>
                  <a:gd name="adj1" fmla="val 118169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96703" y="5416066"/>
                <a:ext cx="4215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ρ</a:t>
                </a:r>
                <a:r>
                  <a:rPr lang="en-US" baseline="30000"/>
                  <a:t>A</a:t>
                </a:r>
                <a:r>
                  <a:rPr lang="en-US"/>
                  <a:t> </a:t>
                </a:r>
                <a:r>
                  <a:rPr lang="en-US">
                    <a:latin typeface="cmsy10"/>
                    <a:ea typeface="cmsy10"/>
                    <a:cs typeface="cmsy10"/>
                  </a:rPr>
                  <a:t>­</a:t>
                </a:r>
                <a:r>
                  <a:rPr lang="en-US"/>
                  <a:t> ρ</a:t>
                </a:r>
                <a:r>
                  <a:rPr lang="en-US" baseline="30000">
                    <a:latin typeface="Calisto MT"/>
                    <a:ea typeface="cmmi10"/>
                    <a:cs typeface="cmmi10"/>
                  </a:rPr>
                  <a:t>B</a:t>
                </a:r>
                <a:r>
                  <a:rPr lang="en-US"/>
                  <a:t> </a:t>
                </a:r>
                <a:r>
                  <a:rPr lang="en-US">
                    <a:latin typeface="cmsy10"/>
                    <a:ea typeface="cmsy10"/>
                    <a:cs typeface="cmsy10"/>
                  </a:rPr>
                  <a:t>­</a:t>
                </a:r>
                <a:r>
                  <a:rPr lang="en-US"/>
                  <a:t>  … </a:t>
                </a:r>
                <a:r>
                  <a:rPr lang="en-US">
                    <a:latin typeface="cmsy10"/>
                    <a:ea typeface="cmsy10"/>
                    <a:cs typeface="cmsy10"/>
                  </a:rPr>
                  <a:t>­</a:t>
                </a:r>
                <a:r>
                  <a:rPr lang="en-US"/>
                  <a:t>ρ</a:t>
                </a:r>
                <a:r>
                  <a:rPr lang="en-US" baseline="30000">
                    <a:latin typeface="Calisto MT"/>
                    <a:ea typeface="cmmi10"/>
                    <a:cs typeface="cmmi10"/>
                  </a:rPr>
                  <a:t>Z</a:t>
                </a:r>
                <a:endParaRPr lang="en-US" baseline="30000">
                  <a:latin typeface="Calisto MT"/>
                </a:endParaRPr>
              </a:p>
            </p:txBody>
          </p:sp>
        </p:grpSp>
      </p:grp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562"/>
            <a:ext cx="9144000" cy="51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2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Hamiltonian problem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1550893"/>
            <a:ext cx="7907750" cy="223491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solidFill>
                  <a:srgbClr val="FFFF00"/>
                </a:solidFill>
                <a:latin typeface="Chalkboard"/>
                <a:cs typeface="Chalkboard"/>
              </a:rPr>
              <a:t>LOCAL-HAM</a:t>
            </a:r>
            <a:r>
              <a:rPr lang="en-US" sz="2000" u="sng">
                <a:latin typeface="Chalkboard"/>
                <a:cs typeface="Chalkboard"/>
              </a:rPr>
              <a:t>: k-local Hamiltonian ground-state energy estimation</a:t>
            </a:r>
            <a:endParaRPr lang="en-US" sz="2000">
              <a:latin typeface="Chalkboard"/>
              <a:cs typeface="Chalkboard"/>
            </a:endParaRPr>
          </a:p>
          <a:p>
            <a:r>
              <a:rPr lang="en-US" sz="2000">
                <a:latin typeface="Chalkboard"/>
                <a:cs typeface="Chalkboard"/>
              </a:rPr>
              <a:t>Let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H = 𝔼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 H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, with each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H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acting on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k</a:t>
            </a:r>
            <a:r>
              <a:rPr lang="en-US" sz="2000">
                <a:latin typeface="Chalkboard"/>
                <a:cs typeface="Chalkboard"/>
              </a:rPr>
              <a:t> qubits, and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||H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i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||≤1</a:t>
            </a:r>
            <a:b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    i.e. H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= H</a:t>
            </a:r>
            <a:r>
              <a:rPr lang="en-US" sz="2000" baseline="-25000">
                <a:latin typeface="Chalkboard"/>
                <a:cs typeface="Chalkboard"/>
              </a:rPr>
              <a:t>i,1</a:t>
            </a:r>
            <a:r>
              <a:rPr lang="en-US" sz="2000">
                <a:latin typeface="Chalkboard"/>
                <a:cs typeface="Chalkboard"/>
              </a:rPr>
              <a:t> ⊗ H</a:t>
            </a:r>
            <a:r>
              <a:rPr lang="en-US" sz="2000" baseline="-25000">
                <a:latin typeface="Chalkboard"/>
                <a:cs typeface="Chalkboard"/>
              </a:rPr>
              <a:t>i,2</a:t>
            </a:r>
            <a:r>
              <a:rPr lang="en-US" sz="2000">
                <a:latin typeface="Chalkboard"/>
                <a:cs typeface="Chalkboard"/>
              </a:rPr>
              <a:t> ⊗ … ⊗ H</a:t>
            </a:r>
            <a:r>
              <a:rPr lang="en-US" sz="2000" baseline="-25000">
                <a:latin typeface="Chalkboard"/>
                <a:cs typeface="Chalkboard"/>
              </a:rPr>
              <a:t>i,n</a:t>
            </a:r>
            <a:r>
              <a:rPr lang="en-US" sz="2000">
                <a:latin typeface="Chalkboard"/>
                <a:cs typeface="Chalkboard"/>
              </a:rPr>
              <a:t>, with #{j : H</a:t>
            </a:r>
            <a:r>
              <a:rPr lang="en-US" sz="2000" baseline="-25000">
                <a:latin typeface="Chalkboard"/>
                <a:cs typeface="Chalkboard"/>
              </a:rPr>
              <a:t>i,j</a:t>
            </a:r>
            <a:r>
              <a:rPr lang="en-US" sz="2000">
                <a:latin typeface="Chalkboard"/>
                <a:cs typeface="Chalkboard"/>
              </a:rPr>
              <a:t>≠I} ≤ k</a:t>
            </a:r>
          </a:p>
          <a:p>
            <a:endParaRPr lang="en-US" sz="2000">
              <a:latin typeface="Chalkboard"/>
              <a:cs typeface="Chalkboard"/>
            </a:endParaRPr>
          </a:p>
          <a:p>
            <a:r>
              <a:rPr lang="en-US" sz="2000" u="sng">
                <a:latin typeface="Chalkboard"/>
                <a:cs typeface="Chalkboard"/>
              </a:rPr>
              <a:t>Goal:</a:t>
            </a:r>
            <a:r>
              <a:rPr lang="en-US" sz="2000">
                <a:latin typeface="Chalkboard"/>
                <a:cs typeface="Chalkboard"/>
              </a:rPr>
              <a:t>  </a:t>
            </a:r>
          </a:p>
          <a:p>
            <a:r>
              <a:rPr lang="en-US" sz="2000">
                <a:latin typeface="Chalkboard"/>
                <a:cs typeface="Chalkboard"/>
              </a:rPr>
              <a:t>Estimate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E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0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= min</a:t>
            </a:r>
            <a:r>
              <a:rPr lang="en-US" sz="2000" baseline="-250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½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 tr Hρ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3904631"/>
            <a:ext cx="7770813" cy="153823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Hardness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Chalkboard"/>
                <a:cs typeface="Chalkboard"/>
              </a:rPr>
              <a:t>Includes k-CSPs, so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±0.1</a:t>
            </a:r>
            <a:r>
              <a:rPr lang="en-US" sz="2000">
                <a:latin typeface="Chalkboard"/>
                <a:cs typeface="Chalkboard"/>
              </a:rPr>
              <a:t> error is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NP-hard</a:t>
            </a:r>
            <a:r>
              <a:rPr lang="en-US" sz="2000">
                <a:latin typeface="Chalkboard"/>
                <a:cs typeface="Chalkboard"/>
              </a:rPr>
              <a:t> by PCP theorem.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QMA-complete</a:t>
            </a:r>
            <a:r>
              <a:rPr lang="en-US" sz="2000">
                <a:latin typeface="Chalkboard"/>
                <a:cs typeface="Chalkboard"/>
              </a:rPr>
              <a:t> with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1/poly(n)</a:t>
            </a:r>
            <a:r>
              <a:rPr lang="en-US" sz="2000">
                <a:latin typeface="Chalkboard"/>
                <a:cs typeface="Chalkboard"/>
              </a:rPr>
              <a:t> error [Kitaev </a:t>
            </a:r>
            <a:r>
              <a:rPr lang="fr-FR" sz="2000">
                <a:latin typeface="Chalkboard"/>
                <a:cs typeface="Chalkboard"/>
              </a:rPr>
              <a:t>’</a:t>
            </a:r>
            <a:r>
              <a:rPr lang="en-US" sz="2000">
                <a:latin typeface="Chalkboard"/>
                <a:cs typeface="Chalkboard"/>
              </a:rPr>
              <a:t>99]</a:t>
            </a:r>
            <a:br>
              <a:rPr lang="en-US" sz="2000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QMA = quantum proof, bounded-error polytime quantum verifier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5588145"/>
            <a:ext cx="7770813" cy="110052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Quantum PCP conjecture</a:t>
            </a:r>
            <a:r>
              <a:rPr lang="en-US" sz="2000">
                <a:latin typeface="Chalkboard"/>
                <a:cs typeface="Chalkboard"/>
              </a:rPr>
              <a:t/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LOCAL-HAM is QMA-hard for some constant error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ε</a:t>
            </a:r>
            <a:r>
              <a:rPr lang="en-US" sz="2000">
                <a:latin typeface="Chalkboard"/>
                <a:cs typeface="Chalkboard"/>
              </a:rPr>
              <a:t>&gt;0.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Can assume k=2 WLOG [Bravyi, DiVincenzo, Terhal, Loss ‘08]</a:t>
            </a:r>
            <a:endParaRPr lang="en-US" sz="2000" u="sng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58365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high-degree in NP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9430" y="3206029"/>
            <a:ext cx="5615818" cy="9044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Idea: use product states</a:t>
            </a:r>
          </a:p>
          <a:p>
            <a:r>
              <a:rPr lang="en-US" sz="2000">
                <a:latin typeface="Chalkboard"/>
                <a:cs typeface="Chalkboard"/>
              </a:rPr>
              <a:t>E</a:t>
            </a:r>
            <a:r>
              <a:rPr lang="en-US" sz="2000" baseline="-25000">
                <a:latin typeface="Chalkboard"/>
                <a:cs typeface="Chalkboard"/>
              </a:rPr>
              <a:t>0</a:t>
            </a:r>
            <a:r>
              <a:rPr lang="en-US" sz="2000">
                <a:latin typeface="Chalkboard"/>
                <a:cs typeface="Chalkboard"/>
              </a:rPr>
              <a:t> ≈ min tr H(</a:t>
            </a:r>
            <a:r>
              <a:rPr lang="en-US" sz="2000">
                <a:latin typeface="cmmi10"/>
                <a:ea typeface="cmmi10"/>
                <a:cs typeface="cmmi10"/>
              </a:rPr>
              <a:t>ρ</a:t>
            </a:r>
            <a:r>
              <a:rPr lang="en-US" sz="2000" baseline="-25000">
                <a:latin typeface="Chalkboard"/>
                <a:cs typeface="Chalkboard"/>
              </a:rPr>
              <a:t>1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>
                <a:latin typeface="cmsy10"/>
                <a:ea typeface="cmsy10"/>
                <a:cs typeface="cmsy10"/>
              </a:rPr>
              <a:t>­</a:t>
            </a:r>
            <a:r>
              <a:rPr lang="en-US" sz="2000">
                <a:latin typeface="Chalkboard"/>
                <a:cs typeface="Chalkboard"/>
              </a:rPr>
              <a:t> … </a:t>
            </a:r>
            <a:r>
              <a:rPr lang="en-US" sz="2000">
                <a:latin typeface="cmsy10"/>
                <a:ea typeface="cmsy10"/>
                <a:cs typeface="cmsy10"/>
              </a:rPr>
              <a:t>­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>
                <a:latin typeface="cmmi10"/>
                <a:ea typeface="cmmi10"/>
                <a:cs typeface="cmmi10"/>
              </a:rPr>
              <a:t>ρ</a:t>
            </a:r>
            <a:r>
              <a:rPr lang="en-US" sz="2000" baseline="-25000">
                <a:latin typeface="Chalkboard"/>
                <a:ea typeface="cmmi10"/>
                <a:cs typeface="cmmi10"/>
              </a:rPr>
              <a:t>n</a:t>
            </a:r>
            <a:r>
              <a:rPr lang="en-US" sz="2000">
                <a:latin typeface="Chalkboard"/>
                <a:cs typeface="Chalkboard"/>
              </a:rPr>
              <a:t>) – O(d/D</a:t>
            </a:r>
            <a:r>
              <a:rPr lang="en-US" sz="2000" baseline="30000">
                <a:latin typeface="Chalkboard"/>
                <a:cs typeface="Chalkboard"/>
              </a:rPr>
              <a:t>1/8</a:t>
            </a:r>
            <a:r>
              <a:rPr lang="en-US" sz="2000">
                <a:latin typeface="Chalkboard"/>
                <a:cs typeface="Chalkboard"/>
              </a:rPr>
              <a:t>)</a:t>
            </a:r>
            <a:endParaRPr lang="en-US">
              <a:latin typeface="Chalkboard"/>
              <a:cs typeface="Chalkboar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677" y="1703294"/>
            <a:ext cx="8143723" cy="12672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Theorem</a:t>
            </a:r>
          </a:p>
          <a:p>
            <a:r>
              <a:rPr lang="en-US" sz="2000">
                <a:latin typeface="Chalkboard"/>
                <a:cs typeface="Chalkboard"/>
              </a:rPr>
              <a:t>It is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NP-complete</a:t>
            </a:r>
            <a:r>
              <a:rPr lang="en-US" sz="2000">
                <a:latin typeface="Chalkboard"/>
                <a:cs typeface="Chalkboard"/>
              </a:rPr>
              <a:t> to estimate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E</a:t>
            </a:r>
            <a:r>
              <a:rPr lang="en-US" sz="2000" baseline="-25000">
                <a:solidFill>
                  <a:srgbClr val="FFFF00"/>
                </a:solidFill>
                <a:latin typeface="Chalkboard"/>
                <a:cs typeface="Chalkboard"/>
              </a:rPr>
              <a:t>0</a:t>
            </a:r>
            <a:r>
              <a:rPr lang="en-US" sz="2000">
                <a:latin typeface="Chalkboard"/>
                <a:cs typeface="Chalkboard"/>
              </a:rPr>
              <a:t> for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</a:t>
            </a:r>
            <a:r>
              <a:rPr lang="en-US" sz="2000">
                <a:latin typeface="Chalkboard"/>
                <a:cs typeface="Chalkboard"/>
              </a:rPr>
              <a:t> qu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000">
                <a:latin typeface="Chalkboard"/>
                <a:cs typeface="Chalkboard"/>
              </a:rPr>
              <a:t>its on a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D</a:t>
            </a:r>
            <a:r>
              <a:rPr lang="en-US" sz="2000">
                <a:latin typeface="Chalkboard"/>
                <a:cs typeface="Chalkboard"/>
              </a:rPr>
              <a:t>-regular graph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(k=2)</a:t>
            </a:r>
            <a:r>
              <a:rPr lang="en-US" sz="2000">
                <a:latin typeface="Chalkboard"/>
                <a:cs typeface="Chalkboard"/>
              </a:rPr>
              <a:t> to additive error </a:t>
            </a:r>
            <a:r>
              <a:rPr lang="en-US" sz="2000">
                <a:latin typeface="cmsy10"/>
                <a:ea typeface="cmsy10"/>
                <a:cs typeface="cmsy10"/>
              </a:rPr>
              <a:t>»</a:t>
            </a:r>
            <a:r>
              <a:rPr lang="en-US" sz="2000">
                <a:latin typeface="Chalkboard"/>
                <a:cs typeface="Chalkboard"/>
              </a:rPr>
              <a:t>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d / D</a:t>
            </a:r>
            <a:r>
              <a:rPr lang="en-US" sz="2000" baseline="30000">
                <a:solidFill>
                  <a:srgbClr val="FFFF00"/>
                </a:solidFill>
                <a:latin typeface="Chalkboard"/>
                <a:cs typeface="Chalkboard"/>
              </a:rPr>
              <a:t>1/8</a:t>
            </a:r>
            <a:r>
              <a:rPr lang="en-US" sz="2000">
                <a:latin typeface="Chalkboard"/>
                <a:cs typeface="Chalkboard"/>
              </a:rPr>
              <a:t>.</a:t>
            </a:r>
            <a:endParaRPr lang="en-US">
              <a:latin typeface="Chalkboard"/>
              <a:cs typeface="Chalkboar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551174"/>
            <a:ext cx="5478066" cy="122693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By constrast</a:t>
            </a:r>
          </a:p>
          <a:p>
            <a:r>
              <a:rPr lang="en-US" sz="2000">
                <a:latin typeface="Chalkboard"/>
                <a:cs typeface="Chalkboard"/>
              </a:rPr>
              <a:t>2-CSPs are NP-hard to approximate to error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|</a:t>
            </a:r>
            <a:r>
              <a:rPr lang="en-US" sz="20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§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|</a:t>
            </a:r>
            <a:r>
              <a:rPr lang="en-US" sz="2000" baseline="300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®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/D</a:t>
            </a:r>
            <a:r>
              <a:rPr lang="en-US" sz="2000" baseline="30000">
                <a:solidFill>
                  <a:srgbClr val="FFFF00"/>
                </a:solidFill>
                <a:latin typeface="cmmi10"/>
                <a:ea typeface="cmmi10"/>
                <a:cs typeface="cmmi10"/>
              </a:rPr>
              <a:t>¯</a:t>
            </a:r>
            <a:r>
              <a:rPr lang="en-US" sz="2000">
                <a:latin typeface="Chalkboard"/>
                <a:cs typeface="Chalkboard"/>
              </a:rPr>
              <a:t> for any </a:t>
            </a:r>
            <a:r>
              <a:rPr lang="en-US" sz="2000">
                <a:latin typeface="cmmi10"/>
                <a:ea typeface="cmmi10"/>
                <a:cs typeface="cmmi10"/>
              </a:rPr>
              <a:t>®</a:t>
            </a:r>
            <a:r>
              <a:rPr lang="en-US" sz="2000">
                <a:latin typeface="Chalkboard"/>
                <a:cs typeface="Chalkboard"/>
              </a:rPr>
              <a:t>,</a:t>
            </a:r>
            <a:r>
              <a:rPr lang="en-US" sz="2000">
                <a:latin typeface="cmmi10"/>
                <a:ea typeface="cmmi10"/>
                <a:cs typeface="cmmi10"/>
              </a:rPr>
              <a:t>¯</a:t>
            </a:r>
            <a:r>
              <a:rPr lang="en-US" sz="2000">
                <a:latin typeface="Chalkboard"/>
                <a:cs typeface="Chalkboard"/>
              </a:rPr>
              <a:t>&gt;0</a:t>
            </a:r>
            <a:endParaRPr lang="en-US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4263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mean-field theory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67619" y="1862667"/>
            <a:ext cx="2586329" cy="108857"/>
            <a:chOff x="967619" y="1862667"/>
            <a:chExt cx="2586329" cy="108857"/>
          </a:xfrm>
        </p:grpSpPr>
        <p:sp>
          <p:nvSpPr>
            <p:cNvPr id="4" name="Oval 3"/>
            <p:cNvSpPr/>
            <p:nvPr/>
          </p:nvSpPr>
          <p:spPr>
            <a:xfrm>
              <a:off x="96761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8053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793443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206355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19267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32179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445091" y="1862667"/>
              <a:ext cx="108857" cy="1088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2"/>
              <a:endCxn id="4" idx="6"/>
            </p:cNvCxnSpPr>
            <p:nvPr/>
          </p:nvCxnSpPr>
          <p:spPr>
            <a:xfrm flipH="1">
              <a:off x="1076476" y="1917096"/>
              <a:ext cx="23686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26571" y="1732430"/>
            <a:ext cx="518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1-D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1680624" y="2552747"/>
            <a:ext cx="1760505" cy="1238737"/>
            <a:chOff x="2151926" y="2510414"/>
            <a:chExt cx="1760505" cy="1238737"/>
          </a:xfrm>
        </p:grpSpPr>
        <p:grpSp>
          <p:nvGrpSpPr>
            <p:cNvPr id="32" name="Group 31"/>
            <p:cNvGrpSpPr/>
            <p:nvPr/>
          </p:nvGrpSpPr>
          <p:grpSpPr>
            <a:xfrm>
              <a:off x="2151926" y="2510414"/>
              <a:ext cx="1760505" cy="108857"/>
              <a:chOff x="1011162" y="2849638"/>
              <a:chExt cx="1760505" cy="108857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21" idx="2"/>
                <a:endCxn id="17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51926" y="2792884"/>
              <a:ext cx="1760505" cy="108857"/>
              <a:chOff x="1011162" y="2849638"/>
              <a:chExt cx="1760505" cy="108857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>
                <a:stCxn id="38" idx="2"/>
                <a:endCxn id="34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2151926" y="3075354"/>
              <a:ext cx="1760505" cy="108857"/>
              <a:chOff x="1011162" y="2849638"/>
              <a:chExt cx="1760505" cy="108857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stCxn id="45" idx="2"/>
                <a:endCxn id="41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2151926" y="3357824"/>
              <a:ext cx="1760505" cy="108857"/>
              <a:chOff x="1011162" y="2849638"/>
              <a:chExt cx="1760505" cy="10885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>
                <a:stCxn id="52" idx="2"/>
                <a:endCxn id="48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151926" y="3640294"/>
              <a:ext cx="1760505" cy="108857"/>
              <a:chOff x="1011162" y="2849638"/>
              <a:chExt cx="1760505" cy="108857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011162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424074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836986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49898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662810" y="2849638"/>
                <a:ext cx="108857" cy="10885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>
                <a:stCxn id="59" idx="2"/>
                <a:endCxn id="55" idx="6"/>
              </p:cNvCxnSpPr>
              <p:nvPr/>
            </p:nvCxnSpPr>
            <p:spPr>
              <a:xfrm flipH="1">
                <a:off x="1120019" y="2904067"/>
                <a:ext cx="154279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>
              <a:stCxn id="17" idx="4"/>
              <a:endCxn id="55" idx="0"/>
            </p:cNvCxnSpPr>
            <p:nvPr/>
          </p:nvCxnSpPr>
          <p:spPr>
            <a:xfrm>
              <a:off x="2206355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623639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40923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458207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875491" y="2619271"/>
              <a:ext cx="0" cy="10210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563141" y="2933022"/>
            <a:ext cx="56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2-D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1785439" y="4391844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1937839" y="4544244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2090239" y="4696644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2242639" y="4849044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405243" y="5263519"/>
            <a:ext cx="56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3-D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2395039" y="5001444"/>
            <a:ext cx="1579079" cy="15790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/>
          <p:cNvSpPr txBox="1"/>
          <p:nvPr/>
        </p:nvSpPr>
        <p:spPr>
          <a:xfrm>
            <a:off x="6387813" y="1678001"/>
            <a:ext cx="62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∞-D</a:t>
            </a:r>
          </a:p>
        </p:txBody>
      </p:sp>
      <p:sp>
        <p:nvSpPr>
          <p:cNvPr id="279" name="Oval 278"/>
          <p:cNvSpPr/>
          <p:nvPr/>
        </p:nvSpPr>
        <p:spPr>
          <a:xfrm>
            <a:off x="6693697" y="2110945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6107815" y="3992406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7308989" y="4007995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5703312" y="2815094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7689955" y="2863389"/>
            <a:ext cx="116434" cy="1164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gular Pentagon 283"/>
          <p:cNvSpPr/>
          <p:nvPr/>
        </p:nvSpPr>
        <p:spPr>
          <a:xfrm>
            <a:off x="5756269" y="2169162"/>
            <a:ext cx="1991903" cy="1897050"/>
          </a:xfrm>
          <a:prstGeom prst="pentag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6"/>
          <p:cNvSpPr/>
          <p:nvPr/>
        </p:nvSpPr>
        <p:spPr>
          <a:xfrm>
            <a:off x="5768258" y="2153637"/>
            <a:ext cx="1982838" cy="1910362"/>
          </a:xfrm>
          <a:custGeom>
            <a:avLst/>
            <a:gdLst>
              <a:gd name="connsiteX0" fmla="*/ 999613 w 1958258"/>
              <a:gd name="connsiteY0" fmla="*/ 0 h 1835354"/>
              <a:gd name="connsiteX1" fmla="*/ 401483 w 1958258"/>
              <a:gd name="connsiteY1" fmla="*/ 1827161 h 1835354"/>
              <a:gd name="connsiteX2" fmla="*/ 1958258 w 1958258"/>
              <a:gd name="connsiteY2" fmla="*/ 704645 h 1835354"/>
              <a:gd name="connsiteX3" fmla="*/ 0 w 1958258"/>
              <a:gd name="connsiteY3" fmla="*/ 671871 h 1835354"/>
              <a:gd name="connsiteX4" fmla="*/ 1589548 w 1958258"/>
              <a:gd name="connsiteY4" fmla="*/ 1835354 h 1835354"/>
              <a:gd name="connsiteX5" fmla="*/ 999613 w 1958258"/>
              <a:gd name="connsiteY5" fmla="*/ 0 h 1835354"/>
              <a:gd name="connsiteX0" fmla="*/ 966838 w 1958258"/>
              <a:gd name="connsiteY0" fmla="*/ 0 h 1917599"/>
              <a:gd name="connsiteX1" fmla="*/ 401483 w 1958258"/>
              <a:gd name="connsiteY1" fmla="*/ 1909406 h 1917599"/>
              <a:gd name="connsiteX2" fmla="*/ 1958258 w 1958258"/>
              <a:gd name="connsiteY2" fmla="*/ 786890 h 1917599"/>
              <a:gd name="connsiteX3" fmla="*/ 0 w 1958258"/>
              <a:gd name="connsiteY3" fmla="*/ 754116 h 1917599"/>
              <a:gd name="connsiteX4" fmla="*/ 1589548 w 1958258"/>
              <a:gd name="connsiteY4" fmla="*/ 1917599 h 1917599"/>
              <a:gd name="connsiteX5" fmla="*/ 966838 w 1958258"/>
              <a:gd name="connsiteY5" fmla="*/ 0 h 1917599"/>
              <a:gd name="connsiteX0" fmla="*/ 975031 w 1966451"/>
              <a:gd name="connsiteY0" fmla="*/ 0 h 1917599"/>
              <a:gd name="connsiteX1" fmla="*/ 409676 w 1966451"/>
              <a:gd name="connsiteY1" fmla="*/ 1909406 h 1917599"/>
              <a:gd name="connsiteX2" fmla="*/ 1966451 w 1966451"/>
              <a:gd name="connsiteY2" fmla="*/ 786890 h 1917599"/>
              <a:gd name="connsiteX3" fmla="*/ 0 w 1966451"/>
              <a:gd name="connsiteY3" fmla="*/ 712993 h 1917599"/>
              <a:gd name="connsiteX4" fmla="*/ 1597741 w 1966451"/>
              <a:gd name="connsiteY4" fmla="*/ 1917599 h 1917599"/>
              <a:gd name="connsiteX5" fmla="*/ 975031 w 1966451"/>
              <a:gd name="connsiteY5" fmla="*/ 0 h 1917599"/>
              <a:gd name="connsiteX0" fmla="*/ 966837 w 1958257"/>
              <a:gd name="connsiteY0" fmla="*/ 0 h 1917599"/>
              <a:gd name="connsiteX1" fmla="*/ 401482 w 1958257"/>
              <a:gd name="connsiteY1" fmla="*/ 1909406 h 1917599"/>
              <a:gd name="connsiteX2" fmla="*/ 1958257 w 1958257"/>
              <a:gd name="connsiteY2" fmla="*/ 786890 h 1917599"/>
              <a:gd name="connsiteX3" fmla="*/ 0 w 1958257"/>
              <a:gd name="connsiteY3" fmla="*/ 745891 h 1917599"/>
              <a:gd name="connsiteX4" fmla="*/ 1589547 w 1958257"/>
              <a:gd name="connsiteY4" fmla="*/ 1917599 h 1917599"/>
              <a:gd name="connsiteX5" fmla="*/ 966837 w 1958257"/>
              <a:gd name="connsiteY5" fmla="*/ 0 h 1917599"/>
              <a:gd name="connsiteX0" fmla="*/ 991418 w 1982838"/>
              <a:gd name="connsiteY0" fmla="*/ 0 h 1917599"/>
              <a:gd name="connsiteX1" fmla="*/ 426063 w 1982838"/>
              <a:gd name="connsiteY1" fmla="*/ 1909406 h 1917599"/>
              <a:gd name="connsiteX2" fmla="*/ 1982838 w 1982838"/>
              <a:gd name="connsiteY2" fmla="*/ 786890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  <a:gd name="connsiteX0" fmla="*/ 991418 w 1982838"/>
              <a:gd name="connsiteY0" fmla="*/ 0 h 1917599"/>
              <a:gd name="connsiteX1" fmla="*/ 393289 w 1982838"/>
              <a:gd name="connsiteY1" fmla="*/ 1909406 h 1917599"/>
              <a:gd name="connsiteX2" fmla="*/ 1982838 w 1982838"/>
              <a:gd name="connsiteY2" fmla="*/ 786890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  <a:gd name="connsiteX0" fmla="*/ 991418 w 1982838"/>
              <a:gd name="connsiteY0" fmla="*/ 0 h 1917599"/>
              <a:gd name="connsiteX1" fmla="*/ 393289 w 1982838"/>
              <a:gd name="connsiteY1" fmla="*/ 1909406 h 1917599"/>
              <a:gd name="connsiteX2" fmla="*/ 1982838 w 1982838"/>
              <a:gd name="connsiteY2" fmla="*/ 762216 h 1917599"/>
              <a:gd name="connsiteX3" fmla="*/ 0 w 1982838"/>
              <a:gd name="connsiteY3" fmla="*/ 704768 h 1917599"/>
              <a:gd name="connsiteX4" fmla="*/ 1614128 w 1982838"/>
              <a:gd name="connsiteY4" fmla="*/ 1917599 h 1917599"/>
              <a:gd name="connsiteX5" fmla="*/ 991418 w 1982838"/>
              <a:gd name="connsiteY5" fmla="*/ 0 h 1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2838" h="1917599">
                <a:moveTo>
                  <a:pt x="991418" y="0"/>
                </a:moveTo>
                <a:lnTo>
                  <a:pt x="393289" y="1909406"/>
                </a:lnTo>
                <a:lnTo>
                  <a:pt x="1982838" y="762216"/>
                </a:lnTo>
                <a:lnTo>
                  <a:pt x="0" y="704768"/>
                </a:lnTo>
                <a:lnTo>
                  <a:pt x="1614128" y="1917599"/>
                </a:lnTo>
                <a:lnTo>
                  <a:pt x="991418" y="0"/>
                </a:ln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569956" y="4650049"/>
            <a:ext cx="4092781" cy="147327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u="sng">
                <a:latin typeface="Chalkboard"/>
                <a:cs typeface="Chalkboard"/>
              </a:rPr>
              <a:t>Folk theorem</a:t>
            </a:r>
          </a:p>
          <a:p>
            <a:r>
              <a:rPr lang="en-US" sz="2000">
                <a:latin typeface="Chalkboard"/>
                <a:cs typeface="Chalkboard"/>
              </a:rPr>
              <a:t>high-degree interaction graph</a:t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  <a:sym typeface="Wingdings"/>
              </a:rPr>
              <a:t> symmetric ground state</a:t>
            </a:r>
            <a:br>
              <a:rPr lang="en-US" sz="2000">
                <a:latin typeface="Chalkboard"/>
                <a:cs typeface="Chalkboard"/>
                <a:sym typeface="Wingdings"/>
              </a:rPr>
            </a:br>
            <a:r>
              <a:rPr lang="en-US" sz="2000">
                <a:latin typeface="Chalkboard"/>
                <a:cs typeface="Chalkboard"/>
                <a:sym typeface="Wingdings"/>
              </a:rPr>
              <a:t>    ≈ tensor power ground state</a:t>
            </a:r>
            <a:endParaRPr lang="en-US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90062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quantum de Finetti theorem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7157" y="1596910"/>
            <a:ext cx="8529053" cy="2680985"/>
            <a:chOff x="187157" y="1596910"/>
            <a:chExt cx="8529053" cy="2680985"/>
          </a:xfrm>
        </p:grpSpPr>
        <p:sp>
          <p:nvSpPr>
            <p:cNvPr id="5" name="Rounded Rectangle 4"/>
            <p:cNvSpPr/>
            <p:nvPr/>
          </p:nvSpPr>
          <p:spPr>
            <a:xfrm>
              <a:off x="187157" y="1596910"/>
              <a:ext cx="8529053" cy="2680985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u="sng">
                  <a:latin typeface="Chalkboard"/>
                  <a:cs typeface="Chalkboard"/>
                </a:rPr>
                <a:t>Theorem</a:t>
              </a:r>
              <a:r>
                <a:rPr lang="en-US" sz="2000">
                  <a:latin typeface="Chalkboard"/>
                  <a:cs typeface="Chalkboard"/>
                </a:rPr>
                <a:t> [Christandl, Koenig, Mitchison, Renner ‘06]</a:t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/>
              </a:r>
              <a:br>
                <a:rPr lang="en-US" sz="2000">
                  <a:latin typeface="Chalkboard"/>
                  <a:cs typeface="Chalkboard"/>
                </a:rPr>
              </a:br>
              <a:r>
                <a:rPr lang="en-US" sz="2000">
                  <a:latin typeface="Chalkboard"/>
                  <a:cs typeface="Chalkboard"/>
                </a:rPr>
                <a:t>Given a state                    , there exists </a:t>
              </a:r>
              <a:r>
                <a:rPr lang="en-US" sz="2000">
                  <a:solidFill>
                    <a:srgbClr val="FFFF00"/>
                  </a:solidFill>
                  <a:latin typeface="Chalkboard"/>
                  <a:cs typeface="Chalkboard"/>
                </a:rPr>
                <a:t>µ</a:t>
              </a:r>
              <a:r>
                <a:rPr lang="en-US" sz="2000">
                  <a:latin typeface="Chalkboard"/>
                  <a:cs typeface="Chalkboard"/>
                </a:rPr>
                <a:t> such that</a:t>
              </a:r>
              <a:endParaRPr lang="en-US" sz="2000" u="sng">
                <a:latin typeface="Chalkboard"/>
                <a:cs typeface="Chalkboard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103" y="2152984"/>
              <a:ext cx="1739900" cy="5334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0" y="3078530"/>
              <a:ext cx="8168105" cy="99341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11085" y="4596413"/>
            <a:ext cx="807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halkboard"/>
                <a:cs typeface="Chalkboard"/>
              </a:rPr>
              <a:t>builds on work by [Størmer </a:t>
            </a:r>
            <a:r>
              <a:rPr lang="fr-FR">
                <a:latin typeface="Chalkboard"/>
                <a:cs typeface="Chalkboard"/>
              </a:rPr>
              <a:t>’</a:t>
            </a:r>
            <a:r>
              <a:rPr lang="en-US">
                <a:latin typeface="Chalkboard"/>
                <a:cs typeface="Chalkboard"/>
              </a:rPr>
              <a:t>69], [Hudson, Moody </a:t>
            </a:r>
            <a:r>
              <a:rPr lang="fr-FR">
                <a:latin typeface="Chalkboard"/>
                <a:cs typeface="Chalkboard"/>
              </a:rPr>
              <a:t>’</a:t>
            </a:r>
            <a:r>
              <a:rPr lang="en-US">
                <a:latin typeface="Chalkboard"/>
                <a:cs typeface="Chalkboard"/>
              </a:rPr>
              <a:t>76], [Raggio, Werner </a:t>
            </a:r>
            <a:r>
              <a:rPr lang="fr-FR">
                <a:latin typeface="Chalkboard"/>
                <a:cs typeface="Chalkboard"/>
              </a:rPr>
              <a:t>’</a:t>
            </a:r>
            <a:r>
              <a:rPr lang="en-US">
                <a:latin typeface="Chalkboard"/>
                <a:cs typeface="Chalkboard"/>
              </a:rPr>
              <a:t>89]</a:t>
            </a:r>
            <a:br>
              <a:rPr lang="en-US">
                <a:latin typeface="Chalkboard"/>
                <a:cs typeface="Chalkboard"/>
              </a:rPr>
            </a:br>
            <a:r>
              <a:rPr lang="en-US">
                <a:latin typeface="Chalkboard"/>
                <a:cs typeface="Chalkboard"/>
              </a:rPr>
              <a:t>[Caves, Fuchs, Sachs ‘01], [Koenig, Renner ‘05]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085" y="5644497"/>
            <a:ext cx="8142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Proof idea: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Perform an informationally complete measurement of </a:t>
            </a:r>
            <a:r>
              <a:rPr lang="en-US" sz="2000">
                <a:solidFill>
                  <a:srgbClr val="FFFF00"/>
                </a:solidFill>
                <a:latin typeface="Chalkboard"/>
                <a:cs typeface="Chalkboard"/>
              </a:rPr>
              <a:t>n-k</a:t>
            </a:r>
            <a:r>
              <a:rPr lang="en-US" sz="2000">
                <a:latin typeface="Chalkboard"/>
                <a:cs typeface="Chalkboard"/>
              </a:rPr>
              <a:t> B systems.</a:t>
            </a:r>
          </a:p>
        </p:txBody>
      </p:sp>
    </p:spTree>
    <p:extLst>
      <p:ext uri="{BB962C8B-B14F-4D97-AF65-F5344CB8AC3E}">
        <p14:creationId xmlns:p14="http://schemas.microsoft.com/office/powerpoint/2010/main" val="106345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measurement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0909" y="132568"/>
            <a:ext cx="1835727" cy="7273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halkboard"/>
                <a:cs typeface="Chalkboard"/>
              </a:rPr>
              <a:t>QUANTUM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16727" y="565727"/>
            <a:ext cx="473364" cy="5310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513945" y="452581"/>
            <a:ext cx="473364" cy="5310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102763" y="121023"/>
            <a:ext cx="1835727" cy="7273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halkboard"/>
                <a:cs typeface="Chalkboard"/>
              </a:rPr>
              <a:t>CLASSICAL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357" y="2251501"/>
            <a:ext cx="80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714" y="3508756"/>
            <a:ext cx="1872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Density matrix</a:t>
            </a:r>
            <a:r>
              <a:rPr lang="en-US" sz="2000">
                <a:latin typeface="Chalkboard"/>
                <a:cs typeface="Chalkboard"/>
              </a:rPr>
              <a:t/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tr ρ = 1</a:t>
            </a:r>
          </a:p>
          <a:p>
            <a:r>
              <a:rPr lang="en-US" sz="2000">
                <a:latin typeface="Chalkboard"/>
                <a:cs typeface="Chalkboard"/>
              </a:rPr>
              <a:t>ρ ≥ 0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720381" y="2551408"/>
            <a:ext cx="843244" cy="3495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4" y="2205788"/>
            <a:ext cx="2065420" cy="125577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073314" y="3709282"/>
            <a:ext cx="1677739" cy="1237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73579" y="2205788"/>
            <a:ext cx="1577474" cy="345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67580" y="1944178"/>
            <a:ext cx="3179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Chalkboard"/>
                <a:cs typeface="Chalkboard"/>
              </a:rPr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25459" y="3003116"/>
            <a:ext cx="1486562" cy="381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87309" y="3082498"/>
            <a:ext cx="3889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Chalkboard"/>
                <a:cs typeface="Chalkboard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7309" y="4684705"/>
            <a:ext cx="3770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>
                <a:latin typeface="Chalkboard"/>
                <a:cs typeface="Chalkboard"/>
              </a:rPr>
              <a:t>k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816405" y="1759512"/>
            <a:ext cx="4523392" cy="2518952"/>
            <a:chOff x="2816405" y="1759512"/>
            <a:chExt cx="4523392" cy="2518952"/>
          </a:xfrm>
        </p:grpSpPr>
        <p:sp>
          <p:nvSpPr>
            <p:cNvPr id="25" name="TextBox 24"/>
            <p:cNvSpPr txBox="1"/>
            <p:nvPr/>
          </p:nvSpPr>
          <p:spPr>
            <a:xfrm>
              <a:off x="5173579" y="1759512"/>
              <a:ext cx="1713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halkboard"/>
                  <a:cs typeface="Chalkboard"/>
                </a:rPr>
                <a:t>Pr[1] = tr ρM</a:t>
              </a:r>
              <a:r>
                <a:rPr lang="en-US" baseline="-25000">
                  <a:latin typeface="Chalkboard"/>
                  <a:cs typeface="Chalkboard"/>
                </a:rPr>
                <a:t>1</a:t>
              </a:r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25459" y="2633784"/>
              <a:ext cx="1789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halkboard"/>
                  <a:cs typeface="Chalkboard"/>
                </a:rPr>
                <a:t>Pr[2] = tr ρM</a:t>
              </a:r>
              <a:r>
                <a:rPr lang="en-US" baseline="-25000">
                  <a:latin typeface="Chalkboard"/>
                  <a:cs typeface="Chalkboard"/>
                </a:rPr>
                <a:t>2</a:t>
              </a:r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4952" y="3909132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Chalkboard"/>
                  <a:cs typeface="Chalkboard"/>
                </a:rPr>
                <a:t>Pr[k] = tr ρM</a:t>
              </a:r>
              <a:r>
                <a:rPr lang="en-US" baseline="-25000">
                  <a:latin typeface="Chalkboard"/>
                  <a:cs typeface="Chalkboard"/>
                </a:rPr>
                <a:t>k</a:t>
              </a:r>
              <a:endParaRPr lang="en-US">
                <a:latin typeface="Chalkboard"/>
                <a:cs typeface="Chalkboard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16405" y="3689732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{M</a:t>
              </a:r>
              <a:r>
                <a:rPr lang="en-US" sz="2000" baseline="-25000">
                  <a:latin typeface="Chalkboard"/>
                  <a:cs typeface="Chalkboard"/>
                </a:rPr>
                <a:t>1</a:t>
              </a:r>
              <a:r>
                <a:rPr lang="en-US" sz="2000">
                  <a:latin typeface="Chalkboard"/>
                  <a:cs typeface="Chalkboard"/>
                </a:rPr>
                <a:t>, …, M</a:t>
              </a:r>
              <a:r>
                <a:rPr lang="en-US" sz="2000" baseline="-25000">
                  <a:latin typeface="Chalkboard"/>
                  <a:cs typeface="Chalkboard"/>
                </a:rPr>
                <a:t>k</a:t>
              </a:r>
              <a:r>
                <a:rPr lang="en-US" sz="2000">
                  <a:latin typeface="Chalkboard"/>
                  <a:cs typeface="Chalkboard"/>
                </a:rPr>
                <a:t>}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816405" y="4524419"/>
            <a:ext cx="20598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latin typeface="Chalkboard"/>
                <a:cs typeface="Chalkboard"/>
              </a:rPr>
              <a:t>Measurement</a:t>
            </a:r>
            <a:r>
              <a:rPr lang="en-US" sz="2000">
                <a:latin typeface="Chalkboard"/>
                <a:cs typeface="Chalkboard"/>
              </a:rPr>
              <a:t/>
            </a:r>
            <a:br>
              <a:rPr lang="en-US" sz="2000">
                <a:latin typeface="Chalkboard"/>
                <a:cs typeface="Chalkboard"/>
              </a:rPr>
            </a:br>
            <a:r>
              <a:rPr lang="en-US" sz="2000">
                <a:latin typeface="Chalkboard"/>
                <a:cs typeface="Chalkboard"/>
              </a:rPr>
              <a:t>M</a:t>
            </a:r>
            <a:r>
              <a:rPr lang="en-US" sz="2000" baseline="-25000">
                <a:latin typeface="Chalkboard"/>
                <a:cs typeface="Chalkboard"/>
              </a:rPr>
              <a:t>1</a:t>
            </a:r>
            <a:r>
              <a:rPr lang="en-US" sz="2000">
                <a:latin typeface="Chalkboard"/>
                <a:cs typeface="Chalkboard"/>
              </a:rPr>
              <a:t> + … + M</a:t>
            </a:r>
            <a:r>
              <a:rPr lang="en-US" sz="2000" baseline="-25000">
                <a:latin typeface="Chalkboard"/>
                <a:cs typeface="Chalkboard"/>
              </a:rPr>
              <a:t>k</a:t>
            </a:r>
            <a:r>
              <a:rPr lang="en-US" sz="2000">
                <a:latin typeface="Chalkboard"/>
                <a:cs typeface="Chalkboard"/>
              </a:rPr>
              <a:t> = I</a:t>
            </a:r>
          </a:p>
          <a:p>
            <a:r>
              <a:rPr lang="en-US" sz="2000">
                <a:latin typeface="Chalkboard"/>
                <a:cs typeface="Chalkboard"/>
              </a:rPr>
              <a:t>M</a:t>
            </a:r>
            <a:r>
              <a:rPr lang="en-US" sz="2000" baseline="-25000">
                <a:latin typeface="Chalkboard"/>
                <a:cs typeface="Chalkboard"/>
              </a:rPr>
              <a:t>i</a:t>
            </a:r>
            <a:r>
              <a:rPr lang="en-US" sz="2000">
                <a:latin typeface="Chalkboard"/>
                <a:cs typeface="Chalkboard"/>
              </a:rPr>
              <a:t> ≥ 0, ∀i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0269" y="5842337"/>
            <a:ext cx="5791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M is </a:t>
            </a:r>
            <a:r>
              <a:rPr lang="en-US" sz="2000" u="sng">
                <a:latin typeface="Chalkboard"/>
                <a:cs typeface="Chalkboard"/>
              </a:rPr>
              <a:t>informationally complete</a:t>
            </a:r>
            <a:r>
              <a:rPr lang="en-US" sz="2000">
                <a:latin typeface="Chalkboard"/>
                <a:cs typeface="Chalkboard"/>
              </a:rPr>
              <a:t> ⟺ M is injective</a:t>
            </a:r>
          </a:p>
        </p:txBody>
      </p:sp>
    </p:spTree>
    <p:extLst>
      <p:ext uri="{BB962C8B-B14F-4D97-AF65-F5344CB8AC3E}">
        <p14:creationId xmlns:p14="http://schemas.microsoft.com/office/powerpoint/2010/main" val="160638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theory tools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9099" y="1470547"/>
            <a:ext cx="8460796" cy="1444939"/>
            <a:chOff x="389099" y="1791379"/>
            <a:chExt cx="8460796" cy="1444939"/>
          </a:xfrm>
        </p:grpSpPr>
        <p:sp>
          <p:nvSpPr>
            <p:cNvPr id="5" name="TextBox 4"/>
            <p:cNvSpPr txBox="1"/>
            <p:nvPr/>
          </p:nvSpPr>
          <p:spPr>
            <a:xfrm>
              <a:off x="389099" y="1791379"/>
              <a:ext cx="27142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1. </a:t>
              </a:r>
              <a:r>
                <a:rPr lang="en-US" sz="2000" u="sng">
                  <a:latin typeface="Chalkboard"/>
                  <a:cs typeface="Chalkboard"/>
                </a:rPr>
                <a:t>Mutual information:</a:t>
              </a: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95" y="2294382"/>
              <a:ext cx="8458200" cy="94193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74654" y="3154829"/>
            <a:ext cx="5988714" cy="1145888"/>
            <a:chOff x="682124" y="3669673"/>
            <a:chExt cx="5988714" cy="1145888"/>
          </a:xfrm>
        </p:grpSpPr>
        <p:sp>
          <p:nvSpPr>
            <p:cNvPr id="7" name="TextBox 6"/>
            <p:cNvSpPr txBox="1"/>
            <p:nvPr/>
          </p:nvSpPr>
          <p:spPr>
            <a:xfrm>
              <a:off x="682124" y="3669673"/>
              <a:ext cx="2728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Chalkboard"/>
                  <a:cs typeface="Chalkboard"/>
                </a:rPr>
                <a:t>2. </a:t>
              </a:r>
              <a:r>
                <a:rPr lang="en-US" sz="2000" u="sng">
                  <a:latin typeface="Chalkboard"/>
                  <a:cs typeface="Chalkboard"/>
                </a:rPr>
                <a:t>Pinsker’s inequality:</a:t>
              </a: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74" y="4069783"/>
              <a:ext cx="5855364" cy="74577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01060" y="4430178"/>
            <a:ext cx="4539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3. </a:t>
            </a:r>
            <a:r>
              <a:rPr lang="en-US" sz="2000" u="sng">
                <a:latin typeface="Chalkboard"/>
                <a:cs typeface="Chalkboard"/>
              </a:rPr>
              <a:t>Conditional mutual information: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800">
                <a:latin typeface="Chalkboard"/>
                <a:cs typeface="Chalkboard"/>
              </a:rPr>
              <a:t>I(X:Y|Z) = I(X:YZ) – I(X:Z)</a:t>
            </a:r>
            <a:endParaRPr lang="en-US" sz="2000">
              <a:latin typeface="Chalkboard"/>
              <a:cs typeface="Chalkboar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86" y="5395312"/>
            <a:ext cx="7410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halkboard"/>
                <a:cs typeface="Chalkboard"/>
              </a:rPr>
              <a:t>4. </a:t>
            </a:r>
            <a:r>
              <a:rPr lang="en-US" sz="2000" u="sng">
                <a:latin typeface="Chalkboard"/>
                <a:cs typeface="Chalkboard"/>
              </a:rPr>
              <a:t>Chain rule:</a:t>
            </a:r>
            <a:br>
              <a:rPr lang="en-US" sz="2000" u="sng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</a:rPr>
              <a:t>I(X:Y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…Y</a:t>
            </a:r>
            <a:r>
              <a:rPr lang="en-US" sz="2400" baseline="-25000">
                <a:latin typeface="Chalkboard"/>
                <a:cs typeface="Chalkboard"/>
              </a:rPr>
              <a:t>k</a:t>
            </a:r>
            <a:r>
              <a:rPr lang="en-US" sz="2400">
                <a:latin typeface="Chalkboard"/>
                <a:cs typeface="Chalkboard"/>
              </a:rPr>
              <a:t>) = I(X:Y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) + I(X:Y</a:t>
            </a:r>
            <a:r>
              <a:rPr lang="en-US" sz="2400" baseline="-25000">
                <a:latin typeface="Chalkboard"/>
                <a:cs typeface="Chalkboard"/>
              </a:rPr>
              <a:t>2</a:t>
            </a:r>
            <a:r>
              <a:rPr lang="en-US" sz="2400">
                <a:latin typeface="Chalkboard"/>
                <a:cs typeface="Chalkboard"/>
              </a:rPr>
              <a:t>|Y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) + … + I(X:Y</a:t>
            </a:r>
            <a:r>
              <a:rPr lang="en-US" sz="2400" baseline="-25000">
                <a:latin typeface="Chalkboard"/>
                <a:cs typeface="Chalkboard"/>
              </a:rPr>
              <a:t>k</a:t>
            </a:r>
            <a:r>
              <a:rPr lang="en-US" sz="2400">
                <a:latin typeface="Chalkboard"/>
                <a:cs typeface="Chalkboard"/>
              </a:rPr>
              <a:t>|Y</a:t>
            </a:r>
            <a:r>
              <a:rPr lang="en-US" sz="2400" baseline="-25000">
                <a:latin typeface="Chalkboard"/>
                <a:cs typeface="Chalkboard"/>
              </a:rPr>
              <a:t>1</a:t>
            </a:r>
            <a:r>
              <a:rPr lang="en-US" sz="2400">
                <a:latin typeface="Chalkboard"/>
                <a:cs typeface="Chalkboard"/>
              </a:rPr>
              <a:t>…Y</a:t>
            </a:r>
            <a:r>
              <a:rPr lang="en-US" sz="2400" baseline="-25000">
                <a:latin typeface="Chalkboard"/>
                <a:cs typeface="Chalkboard"/>
              </a:rPr>
              <a:t>k-1</a:t>
            </a:r>
            <a:r>
              <a:rPr lang="en-US" sz="2400">
                <a:latin typeface="Chalkboard"/>
                <a:cs typeface="Chalkboard"/>
              </a:rPr>
              <a:t>)</a:t>
            </a:r>
            <a:br>
              <a:rPr lang="en-US" sz="2400">
                <a:latin typeface="Chalkboard"/>
                <a:cs typeface="Chalkboard"/>
              </a:rPr>
            </a:br>
            <a:r>
              <a:rPr lang="en-US" sz="2400">
                <a:latin typeface="Chalkboard"/>
                <a:cs typeface="Chalkboard"/>
                <a:sym typeface="Wingdings"/>
              </a:rPr>
              <a:t> 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I(X:Y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t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|Y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1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…Y</a:t>
            </a:r>
            <a:r>
              <a:rPr lang="en-US" sz="2400" baseline="-250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t-1</a:t>
            </a:r>
            <a:r>
              <a:rPr lang="en-US" sz="2400">
                <a:solidFill>
                  <a:srgbClr val="FFFF00"/>
                </a:solidFill>
                <a:latin typeface="Chalkboard"/>
                <a:cs typeface="Chalkboard"/>
                <a:sym typeface="Wingdings"/>
              </a:rPr>
              <a:t>) ≤ log(|X|)/k</a:t>
            </a:r>
            <a:r>
              <a:rPr lang="en-US" sz="2400">
                <a:latin typeface="Chalkboard"/>
                <a:cs typeface="Chalkboard"/>
                <a:sym typeface="Wingdings"/>
              </a:rPr>
              <a:t> for some t≤k.</a:t>
            </a:r>
            <a:endParaRPr lang="en-US" sz="200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88540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2300</TotalTime>
  <Words>912</Words>
  <Application>Microsoft Macintosh PowerPoint</Application>
  <PresentationFormat>On-screen Show (4:3)</PresentationFormat>
  <Paragraphs>132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Theme</vt:lpstr>
      <vt:lpstr>Limitations on quantum PCPs</vt:lpstr>
      <vt:lpstr>PCP theorem</vt:lpstr>
      <vt:lpstr>quantum background</vt:lpstr>
      <vt:lpstr>Local Hamiltonian problem</vt:lpstr>
      <vt:lpstr>high-degree in NP</vt:lpstr>
      <vt:lpstr>mean-field theory</vt:lpstr>
      <vt:lpstr>quantum de Finetti theorem</vt:lpstr>
      <vt:lpstr>measurement</vt:lpstr>
      <vt:lpstr>information theory tools</vt:lpstr>
      <vt:lpstr>conditioning decouples</vt:lpstr>
      <vt:lpstr>quantum information?</vt:lpstr>
      <vt:lpstr>proof overview</vt:lpstr>
      <vt:lpstr>other applications</vt:lpstr>
      <vt:lpstr>quantum Lasserre</vt:lpstr>
      <vt:lpstr>Open questions</vt:lpstr>
      <vt:lpstr>de Finetti without symmetry</vt:lpstr>
      <vt:lpstr>QC de Finetti theorems</vt:lpstr>
      <vt:lpstr>QCC…C de Finetti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Limitations on quantum PCPs</dc:title>
  <dc:creator>Aram Harrow</dc:creator>
  <cp:lastModifiedBy>Aram Harrow</cp:lastModifiedBy>
  <cp:revision>50</cp:revision>
  <dcterms:created xsi:type="dcterms:W3CDTF">2012-10-15T04:22:55Z</dcterms:created>
  <dcterms:modified xsi:type="dcterms:W3CDTF">2012-12-04T19:52:52Z</dcterms:modified>
</cp:coreProperties>
</file>