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sldIdLst>
    <p:sldId id="256" r:id="rId2"/>
    <p:sldId id="261" r:id="rId3"/>
    <p:sldId id="257" r:id="rId4"/>
    <p:sldId id="264" r:id="rId5"/>
    <p:sldId id="269" r:id="rId6"/>
    <p:sldId id="268" r:id="rId7"/>
    <p:sldId id="270" r:id="rId8"/>
    <p:sldId id="271" r:id="rId9"/>
    <p:sldId id="272" r:id="rId10"/>
    <p:sldId id="273" r:id="rId11"/>
    <p:sldId id="274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33" autoAdjust="0"/>
  </p:normalViewPr>
  <p:slideViewPr>
    <p:cSldViewPr snapToGrid="0" snapToObjects="1">
      <p:cViewPr>
        <p:scale>
          <a:sx n="110" d="100"/>
          <a:sy n="110" d="100"/>
        </p:scale>
        <p:origin x="-920" y="-9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tags" Target="tags/tag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defRPr>
            </a:lvl1pPr>
          </a:lstStyle>
          <a:p>
            <a:fld id="{8E36636D-D922-432D-A958-524484B5923D}" type="datetimeFigureOut">
              <a:rPr lang="en-US" smtClean="0"/>
              <a:pPr/>
              <a:t>2/10/13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Chalkboard"/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Chalkboard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emf"/><Relationship Id="rId3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Relationship Id="rId3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emf"/><Relationship Id="rId3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Relationship Id="rId3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Relationship Id="rId3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Relationship Id="rId3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Quantum de Finetti theorems under local measurements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409245"/>
            <a:ext cx="7772400" cy="1883027"/>
          </a:xfrm>
        </p:spPr>
        <p:txBody>
          <a:bodyPr>
            <a:normAutofit/>
          </a:bodyPr>
          <a:lstStyle/>
          <a:p>
            <a:r>
              <a:rPr lang="en-US"/>
              <a:t>Aram Harrow (MIT)</a:t>
            </a:r>
          </a:p>
          <a:p>
            <a:r>
              <a:rPr lang="en-US"/>
              <a:t>QIP 2013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based on </a:t>
            </a:r>
            <a:r>
              <a:rPr lang="en-US">
                <a:solidFill>
                  <a:srgbClr val="FFFF00"/>
                </a:solidFill>
              </a:rPr>
              <a:t>arXiv:1210.6367</a:t>
            </a:r>
          </a:p>
          <a:p>
            <a:r>
              <a:rPr lang="en-US"/>
              <a:t>joint work with Fernando Brandão (ETH)	</a:t>
            </a:r>
          </a:p>
        </p:txBody>
      </p:sp>
    </p:spTree>
    <p:extLst>
      <p:ext uri="{BB962C8B-B14F-4D97-AF65-F5344CB8AC3E}">
        <p14:creationId xmlns:p14="http://schemas.microsoft.com/office/powerpoint/2010/main" val="481981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9545" y="2078182"/>
            <a:ext cx="8111841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000">
                <a:solidFill>
                  <a:srgbClr val="FFFF00"/>
                </a:solidFill>
              </a:rPr>
              <a:t>nonlocal games</a:t>
            </a:r>
            <a:br>
              <a:rPr lang="en-US" sz="2000">
                <a:solidFill>
                  <a:srgbClr val="FFFF00"/>
                </a:solidFill>
              </a:rPr>
            </a:br>
            <a:r>
              <a:rPr lang="en-US" sz="2000"/>
              <a:t>Adding symmetric provers “immunizes” against entanglement /</a:t>
            </a:r>
            <a:br>
              <a:rPr lang="en-US" sz="2000"/>
            </a:br>
            <a:r>
              <a:rPr lang="en-US" sz="2000"/>
              <a:t>non-signalling boxes.  (Caveat: needs uncorrelated questions.)</a:t>
            </a:r>
            <a:br>
              <a:rPr lang="en-US" sz="2000"/>
            </a:br>
            <a:r>
              <a:rPr lang="en-US" sz="2000"/>
              <a:t>Conjectured improvement would yield NP-hardness for 4 players.</a:t>
            </a:r>
            <a:br>
              <a:rPr lang="en-US" sz="2000"/>
            </a:br>
            <a:endParaRPr lang="en-US" sz="2000"/>
          </a:p>
          <a:p>
            <a:pPr marL="342900" indent="-342900">
              <a:buFont typeface="Arial"/>
              <a:buChar char="•"/>
            </a:pPr>
            <a:r>
              <a:rPr lang="en-US" sz="2000">
                <a:solidFill>
                  <a:srgbClr val="FFFF00"/>
                </a:solidFill>
              </a:rPr>
              <a:t>BellQMA(poly) = QMA</a:t>
            </a:r>
            <a:br>
              <a:rPr lang="en-US" sz="2000">
                <a:solidFill>
                  <a:srgbClr val="FFFF00"/>
                </a:solidFill>
              </a:rPr>
            </a:br>
            <a:r>
              <a:rPr lang="en-US" sz="2000"/>
              <a:t>Proves Chen-Drucker SAT∈BellQMA</a:t>
            </a:r>
            <a:r>
              <a:rPr lang="en-US" sz="2000" baseline="-25000"/>
              <a:t>log(n)</a:t>
            </a:r>
            <a:r>
              <a:rPr lang="en-US" sz="2000"/>
              <a:t>(√n) protocol is optimal.</a:t>
            </a:r>
            <a:br>
              <a:rPr lang="en-US" sz="2000"/>
            </a:br>
            <a:endParaRPr lang="en-US" sz="2000"/>
          </a:p>
          <a:p>
            <a:pPr marL="342900" indent="-342900">
              <a:buFont typeface="Arial"/>
              <a:buChar char="•"/>
            </a:pPr>
            <a:r>
              <a:rPr lang="en-US" sz="2000">
                <a:solidFill>
                  <a:srgbClr val="FFFF00"/>
                </a:solidFill>
              </a:rPr>
              <a:t>pretty good tomography</a:t>
            </a:r>
            <a:r>
              <a:rPr lang="en-US" sz="2000"/>
              <a:t> [Aaronson </a:t>
            </a:r>
            <a:r>
              <a:rPr lang="fr-FR" sz="2000"/>
              <a:t>’</a:t>
            </a:r>
            <a:r>
              <a:rPr lang="en-US" sz="2000"/>
              <a:t>06]</a:t>
            </a:r>
            <a:br>
              <a:rPr lang="en-US" sz="2000"/>
            </a:br>
            <a:r>
              <a:rPr lang="en-US" sz="2000"/>
              <a:t>on permutation-symmetric states (instead of product states)</a:t>
            </a:r>
            <a:br>
              <a:rPr lang="en-US" sz="2000"/>
            </a:br>
            <a:endParaRPr lang="en-US" sz="2000"/>
          </a:p>
          <a:p>
            <a:pPr marL="342900" indent="-342900">
              <a:buFont typeface="Arial"/>
              <a:buChar char="•"/>
            </a:pPr>
            <a:r>
              <a:rPr lang="en-US" sz="2000">
                <a:solidFill>
                  <a:srgbClr val="FFFF00"/>
                </a:solidFill>
              </a:rPr>
              <a:t>convergence of Lasserre hierarchy</a:t>
            </a:r>
            <a:r>
              <a:rPr lang="en-US" sz="2000"/>
              <a:t> for polynomial optimization</a:t>
            </a:r>
            <a:br>
              <a:rPr lang="en-US" sz="2000"/>
            </a:br>
            <a:r>
              <a:rPr lang="en-US" sz="2000"/>
              <a:t>see also 1205.4484 for connections to small-set expansion</a:t>
            </a:r>
          </a:p>
        </p:txBody>
      </p:sp>
    </p:spTree>
    <p:extLst>
      <p:ext uri="{BB962C8B-B14F-4D97-AF65-F5344CB8AC3E}">
        <p14:creationId xmlns:p14="http://schemas.microsoft.com/office/powerpoint/2010/main" val="3785929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57596"/>
            <a:ext cx="7770813" cy="4257022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/>
              <a:t>Is QMA(2) = QMA?  Is </a:t>
            </a:r>
            <a:r>
              <a:rPr lang="en-US">
                <a:solidFill>
                  <a:srgbClr val="FFFF00"/>
                </a:solidFill>
              </a:rPr>
              <a:t>SAT∈QMA</a:t>
            </a:r>
            <a:r>
              <a:rPr lang="en-US" baseline="-25000">
                <a:solidFill>
                  <a:srgbClr val="FFFF00"/>
                </a:solidFill>
              </a:rPr>
              <a:t>√n</a:t>
            </a:r>
            <a:r>
              <a:rPr lang="en-US">
                <a:solidFill>
                  <a:srgbClr val="FFFF00"/>
                </a:solidFill>
              </a:rPr>
              <a:t>(2)</a:t>
            </a:r>
            <a:r>
              <a:rPr lang="en-US" baseline="-25000">
                <a:solidFill>
                  <a:srgbClr val="FFFF00"/>
                </a:solidFill>
              </a:rPr>
              <a:t>1,1/2</a:t>
            </a:r>
            <a:r>
              <a:rPr lang="en-US"/>
              <a:t> optimal?</a:t>
            </a:r>
            <a:br>
              <a:rPr lang="en-US"/>
            </a:br>
            <a:r>
              <a:rPr lang="en-US"/>
              <a:t>(Would follow from replacing 1-LOCC with SEP-YES.)</a:t>
            </a:r>
          </a:p>
          <a:p>
            <a:pPr>
              <a:buFont typeface="Arial"/>
              <a:buChar char="•"/>
            </a:pPr>
            <a:r>
              <a:rPr lang="en-US"/>
              <a:t>Can we reorder our quantifiers to obtain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/>
              <a:t>(no-signalling analogue is FALSE assuming P≠NP)</a:t>
            </a:r>
          </a:p>
          <a:p>
            <a:pPr>
              <a:buFont typeface="Arial"/>
              <a:buChar char="•"/>
            </a:pPr>
            <a:r>
              <a:rPr lang="en-US"/>
              <a:t>The usual de Finetti questions:</a:t>
            </a:r>
          </a:p>
          <a:p>
            <a:pPr lvl="1">
              <a:buFont typeface="Arial"/>
              <a:buChar char="•"/>
            </a:pPr>
            <a:r>
              <a:rPr lang="en-US"/>
              <a:t>better counter-examples</a:t>
            </a:r>
          </a:p>
          <a:p>
            <a:pPr lvl="1">
              <a:buFont typeface="Arial"/>
              <a:buChar char="•"/>
            </a:pPr>
            <a:r>
              <a:rPr lang="en-US"/>
              <a:t>how much does it help to add PPT constraints?</a:t>
            </a:r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37" y="3196482"/>
            <a:ext cx="8312727" cy="85758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382819" y="6242306"/>
            <a:ext cx="19615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arXiv:1210.6367</a:t>
            </a:r>
          </a:p>
        </p:txBody>
      </p:sp>
    </p:spTree>
    <p:extLst>
      <p:ext uri="{BB962C8B-B14F-4D97-AF65-F5344CB8AC3E}">
        <p14:creationId xmlns:p14="http://schemas.microsoft.com/office/powerpoint/2010/main" val="25599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23565" y="0"/>
            <a:ext cx="9058594" cy="1748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 smtClean="0">
                <a:solidFill>
                  <a:srgbClr val="FFFFFF"/>
                </a:solidFill>
                <a:latin typeface="Chalkboard"/>
                <a:cs typeface="Chalkboard"/>
              </a:rPr>
              <a:t>Symmetric States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77561" y="1608730"/>
            <a:ext cx="816040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                is permutation symmetric in the B subsystems if for every</a:t>
            </a:r>
            <a:r>
              <a:rPr lang="en-US" sz="2500" dirty="0"/>
              <a:t> </a:t>
            </a:r>
            <a:r>
              <a:rPr lang="en-US" sz="2500" dirty="0" smtClean="0"/>
              <a:t>permutation π,</a:t>
            </a:r>
            <a:endParaRPr lang="en-US" sz="2500" dirty="0"/>
          </a:p>
        </p:txBody>
      </p:sp>
      <p:sp>
        <p:nvSpPr>
          <p:cNvPr id="80" name="Oval 79"/>
          <p:cNvSpPr/>
          <p:nvPr/>
        </p:nvSpPr>
        <p:spPr>
          <a:xfrm>
            <a:off x="2530026" y="3760195"/>
            <a:ext cx="351302" cy="28370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3074263" y="3770740"/>
            <a:ext cx="351302" cy="28370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3577965" y="3781285"/>
            <a:ext cx="351302" cy="28370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4135713" y="3794795"/>
            <a:ext cx="351302" cy="28370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4679950" y="3805340"/>
            <a:ext cx="351302" cy="28370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/>
          <p:cNvSpPr txBox="1"/>
          <p:nvPr/>
        </p:nvSpPr>
        <p:spPr>
          <a:xfrm>
            <a:off x="5359304" y="3568746"/>
            <a:ext cx="8512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…</a:t>
            </a:r>
            <a:endParaRPr lang="en-US" sz="3000" dirty="0"/>
          </a:p>
        </p:txBody>
      </p:sp>
      <p:sp>
        <p:nvSpPr>
          <p:cNvPr id="110" name="TextBox 109"/>
          <p:cNvSpPr txBox="1"/>
          <p:nvPr/>
        </p:nvSpPr>
        <p:spPr>
          <a:xfrm>
            <a:off x="6174555" y="6056153"/>
            <a:ext cx="9090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B</a:t>
            </a:r>
            <a:r>
              <a:rPr lang="en-US" sz="2500" baseline="-25000" dirty="0" smtClean="0"/>
              <a:t>n-1</a:t>
            </a:r>
            <a:endParaRPr lang="en-US" sz="2500" dirty="0"/>
          </a:p>
        </p:txBody>
      </p:sp>
      <p:sp>
        <p:nvSpPr>
          <p:cNvPr id="111" name="TextBox 110"/>
          <p:cNvSpPr txBox="1"/>
          <p:nvPr/>
        </p:nvSpPr>
        <p:spPr>
          <a:xfrm>
            <a:off x="6772262" y="6067678"/>
            <a:ext cx="9090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 smtClean="0"/>
              <a:t>B</a:t>
            </a:r>
            <a:r>
              <a:rPr lang="en-US" sz="2500" baseline="-25000" dirty="0" err="1" smtClean="0"/>
              <a:t>n</a:t>
            </a:r>
            <a:endParaRPr lang="en-US" sz="2500" dirty="0"/>
          </a:p>
        </p:txBody>
      </p:sp>
      <p:sp>
        <p:nvSpPr>
          <p:cNvPr id="85" name="Oval 84"/>
          <p:cNvSpPr/>
          <p:nvPr/>
        </p:nvSpPr>
        <p:spPr>
          <a:xfrm>
            <a:off x="6223905" y="3826430"/>
            <a:ext cx="351302" cy="28370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6727607" y="3836975"/>
            <a:ext cx="351302" cy="28370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2440171" y="4043903"/>
            <a:ext cx="634092" cy="495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A</a:t>
            </a:r>
            <a:endParaRPr lang="en-US" sz="2500" dirty="0"/>
          </a:p>
        </p:txBody>
      </p:sp>
      <p:sp>
        <p:nvSpPr>
          <p:cNvPr id="88" name="TextBox 87"/>
          <p:cNvSpPr txBox="1"/>
          <p:nvPr/>
        </p:nvSpPr>
        <p:spPr>
          <a:xfrm>
            <a:off x="3033585" y="4027764"/>
            <a:ext cx="5577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B</a:t>
            </a:r>
            <a:r>
              <a:rPr lang="en-US" sz="2500" baseline="-25000" dirty="0" smtClean="0"/>
              <a:t>1</a:t>
            </a:r>
            <a:endParaRPr lang="en-US" sz="2500" dirty="0"/>
          </a:p>
        </p:txBody>
      </p:sp>
      <p:sp>
        <p:nvSpPr>
          <p:cNvPr id="89" name="TextBox 88"/>
          <p:cNvSpPr txBox="1"/>
          <p:nvPr/>
        </p:nvSpPr>
        <p:spPr>
          <a:xfrm>
            <a:off x="3591333" y="4034854"/>
            <a:ext cx="9090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B</a:t>
            </a:r>
            <a:r>
              <a:rPr lang="en-US" sz="2500" baseline="-25000" dirty="0"/>
              <a:t>2</a:t>
            </a:r>
            <a:endParaRPr lang="en-US" sz="2500" dirty="0"/>
          </a:p>
        </p:txBody>
      </p:sp>
      <p:sp>
        <p:nvSpPr>
          <p:cNvPr id="91" name="TextBox 90"/>
          <p:cNvSpPr txBox="1"/>
          <p:nvPr/>
        </p:nvSpPr>
        <p:spPr>
          <a:xfrm>
            <a:off x="4135570" y="4061874"/>
            <a:ext cx="8734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B</a:t>
            </a:r>
            <a:r>
              <a:rPr lang="en-US" sz="2500" baseline="-25000" dirty="0" smtClean="0"/>
              <a:t>n-1</a:t>
            </a:r>
            <a:endParaRPr lang="en-US" sz="2500" dirty="0"/>
          </a:p>
        </p:txBody>
      </p:sp>
      <p:sp>
        <p:nvSpPr>
          <p:cNvPr id="92" name="TextBox 91"/>
          <p:cNvSpPr txBox="1"/>
          <p:nvPr/>
        </p:nvSpPr>
        <p:spPr>
          <a:xfrm>
            <a:off x="4693318" y="4064994"/>
            <a:ext cx="9090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B</a:t>
            </a:r>
            <a:r>
              <a:rPr lang="en-US" sz="2500" baseline="-25000" dirty="0" smtClean="0"/>
              <a:t>4</a:t>
            </a:r>
            <a:endParaRPr lang="en-US" sz="2500" dirty="0"/>
          </a:p>
        </p:txBody>
      </p:sp>
      <p:sp>
        <p:nvSpPr>
          <p:cNvPr id="93" name="TextBox 92"/>
          <p:cNvSpPr txBox="1"/>
          <p:nvPr/>
        </p:nvSpPr>
        <p:spPr>
          <a:xfrm>
            <a:off x="6183372" y="4098614"/>
            <a:ext cx="58889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B</a:t>
            </a:r>
            <a:r>
              <a:rPr lang="en-US" sz="2500" baseline="-25000" dirty="0"/>
              <a:t>3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727607" y="4110139"/>
            <a:ext cx="9090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err="1" smtClean="0"/>
              <a:t>B</a:t>
            </a:r>
            <a:r>
              <a:rPr lang="en-US" sz="2500" baseline="-25000" dirty="0" err="1" smtClean="0"/>
              <a:t>n</a:t>
            </a:r>
            <a:endParaRPr lang="en-US" sz="2500" dirty="0"/>
          </a:p>
        </p:txBody>
      </p:sp>
      <p:cxnSp>
        <p:nvCxnSpPr>
          <p:cNvPr id="95" name="Curved Connector 94"/>
          <p:cNvCxnSpPr/>
          <p:nvPr/>
        </p:nvCxnSpPr>
        <p:spPr>
          <a:xfrm>
            <a:off x="2719046" y="3978830"/>
            <a:ext cx="4152301" cy="12700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Oval 96"/>
          <p:cNvSpPr/>
          <p:nvPr/>
        </p:nvSpPr>
        <p:spPr>
          <a:xfrm>
            <a:off x="2507841" y="5717734"/>
            <a:ext cx="351302" cy="28370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3052078" y="5728279"/>
            <a:ext cx="351302" cy="28370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3555780" y="5738824"/>
            <a:ext cx="351302" cy="28370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4113528" y="5752334"/>
            <a:ext cx="351302" cy="28370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4657765" y="5762879"/>
            <a:ext cx="351302" cy="28370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6188352" y="5783969"/>
            <a:ext cx="351302" cy="28370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6692054" y="5794514"/>
            <a:ext cx="351302" cy="28370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2404618" y="6001443"/>
            <a:ext cx="9090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A</a:t>
            </a:r>
            <a:endParaRPr lang="en-US" sz="2500" dirty="0"/>
          </a:p>
        </p:txBody>
      </p:sp>
      <p:sp>
        <p:nvSpPr>
          <p:cNvPr id="105" name="TextBox 104"/>
          <p:cNvSpPr txBox="1"/>
          <p:nvPr/>
        </p:nvSpPr>
        <p:spPr>
          <a:xfrm>
            <a:off x="2998032" y="5985303"/>
            <a:ext cx="9090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B</a:t>
            </a:r>
            <a:r>
              <a:rPr lang="en-US" sz="2500" baseline="-25000" dirty="0" smtClean="0"/>
              <a:t>1</a:t>
            </a:r>
            <a:endParaRPr lang="en-US" sz="2500" dirty="0"/>
          </a:p>
        </p:txBody>
      </p:sp>
      <p:sp>
        <p:nvSpPr>
          <p:cNvPr id="106" name="TextBox 105"/>
          <p:cNvSpPr txBox="1"/>
          <p:nvPr/>
        </p:nvSpPr>
        <p:spPr>
          <a:xfrm>
            <a:off x="3555780" y="5992393"/>
            <a:ext cx="9090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B</a:t>
            </a:r>
            <a:r>
              <a:rPr lang="en-US" sz="2500" baseline="-25000" dirty="0"/>
              <a:t>2</a:t>
            </a:r>
            <a:endParaRPr lang="en-US" sz="2500" dirty="0"/>
          </a:p>
        </p:txBody>
      </p:sp>
      <p:sp>
        <p:nvSpPr>
          <p:cNvPr id="107" name="TextBox 106"/>
          <p:cNvSpPr txBox="1"/>
          <p:nvPr/>
        </p:nvSpPr>
        <p:spPr>
          <a:xfrm>
            <a:off x="5337119" y="5526285"/>
            <a:ext cx="8512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…</a:t>
            </a:r>
            <a:endParaRPr lang="en-US" sz="3000" dirty="0"/>
          </a:p>
        </p:txBody>
      </p:sp>
      <p:sp>
        <p:nvSpPr>
          <p:cNvPr id="108" name="TextBox 107"/>
          <p:cNvSpPr txBox="1"/>
          <p:nvPr/>
        </p:nvSpPr>
        <p:spPr>
          <a:xfrm>
            <a:off x="4100017" y="6019413"/>
            <a:ext cx="9090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B</a:t>
            </a:r>
            <a:r>
              <a:rPr lang="en-US" sz="2500" baseline="-25000" dirty="0"/>
              <a:t>3</a:t>
            </a:r>
            <a:endParaRPr lang="en-US" sz="2500" dirty="0"/>
          </a:p>
        </p:txBody>
      </p:sp>
      <p:sp>
        <p:nvSpPr>
          <p:cNvPr id="109" name="TextBox 108"/>
          <p:cNvSpPr txBox="1"/>
          <p:nvPr/>
        </p:nvSpPr>
        <p:spPr>
          <a:xfrm>
            <a:off x="4657765" y="6022533"/>
            <a:ext cx="9090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B</a:t>
            </a:r>
            <a:r>
              <a:rPr lang="en-US" sz="2500" baseline="-25000" dirty="0" smtClean="0"/>
              <a:t>4</a:t>
            </a:r>
            <a:endParaRPr lang="en-US" sz="2500" dirty="0"/>
          </a:p>
        </p:txBody>
      </p:sp>
      <p:cxnSp>
        <p:nvCxnSpPr>
          <p:cNvPr id="112" name="Curved Connector 111"/>
          <p:cNvCxnSpPr>
            <a:stCxn id="97" idx="6"/>
            <a:endCxn id="103" idx="2"/>
          </p:cNvCxnSpPr>
          <p:nvPr/>
        </p:nvCxnSpPr>
        <p:spPr>
          <a:xfrm>
            <a:off x="2859143" y="5859589"/>
            <a:ext cx="3832911" cy="76780"/>
          </a:xfrm>
          <a:prstGeom prst="curvedConnector3">
            <a:avLst>
              <a:gd name="adj1" fmla="val 5313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 rot="5400000">
            <a:off x="3183822" y="5000773"/>
            <a:ext cx="11214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 smtClean="0"/>
              <a:t>=</a:t>
            </a:r>
            <a:endParaRPr lang="en-US" sz="5000" dirty="0"/>
          </a:p>
        </p:txBody>
      </p:sp>
      <p:pic>
        <p:nvPicPr>
          <p:cNvPr id="6" name="Picture 5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93" y="3856044"/>
            <a:ext cx="1739900" cy="53340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371635" y="1493280"/>
            <a:ext cx="7837184" cy="1716356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Curved Connector 17"/>
          <p:cNvCxnSpPr>
            <a:stCxn id="91" idx="2"/>
            <a:endCxn id="93" idx="2"/>
          </p:cNvCxnSpPr>
          <p:nvPr/>
        </p:nvCxnSpPr>
        <p:spPr>
          <a:xfrm rot="16200000" flipH="1">
            <a:off x="5506698" y="3604549"/>
            <a:ext cx="36740" cy="1905498"/>
          </a:xfrm>
          <a:prstGeom prst="curvedConnector3">
            <a:avLst>
              <a:gd name="adj1" fmla="val 1595487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3" name="Picture 62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93" y="5669669"/>
            <a:ext cx="1739900" cy="533400"/>
          </a:xfrm>
          <a:prstGeom prst="rect">
            <a:avLst/>
          </a:prstGeom>
        </p:spPr>
      </p:pic>
      <p:pic>
        <p:nvPicPr>
          <p:cNvPr id="3" name="Picture 2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18" y="2492441"/>
            <a:ext cx="5029200" cy="533400"/>
          </a:xfrm>
          <a:prstGeom prst="rect">
            <a:avLst/>
          </a:prstGeom>
        </p:spPr>
      </p:pic>
      <p:pic>
        <p:nvPicPr>
          <p:cNvPr id="44" name="Picture 4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271" y="1580449"/>
            <a:ext cx="1739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845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Quantum de Finetti Theorem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349" y="4155271"/>
            <a:ext cx="80714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halkboard"/>
                <a:cs typeface="Chalkboard"/>
              </a:rPr>
              <a:t>builds on work by [Størmer </a:t>
            </a:r>
            <a:r>
              <a:rPr lang="fr-FR">
                <a:latin typeface="Chalkboard"/>
                <a:cs typeface="Chalkboard"/>
              </a:rPr>
              <a:t>’</a:t>
            </a:r>
            <a:r>
              <a:rPr lang="en-US">
                <a:latin typeface="Chalkboard"/>
                <a:cs typeface="Chalkboard"/>
              </a:rPr>
              <a:t>69], [Hudson, Moody </a:t>
            </a:r>
            <a:r>
              <a:rPr lang="fr-FR">
                <a:latin typeface="Chalkboard"/>
                <a:cs typeface="Chalkboard"/>
              </a:rPr>
              <a:t>’</a:t>
            </a:r>
            <a:r>
              <a:rPr lang="en-US">
                <a:latin typeface="Chalkboard"/>
                <a:cs typeface="Chalkboard"/>
              </a:rPr>
              <a:t>76], [Raggio, Werner </a:t>
            </a:r>
            <a:r>
              <a:rPr lang="fr-FR">
                <a:latin typeface="Chalkboard"/>
                <a:cs typeface="Chalkboard"/>
              </a:rPr>
              <a:t>’</a:t>
            </a:r>
            <a:r>
              <a:rPr lang="en-US">
                <a:latin typeface="Chalkboard"/>
                <a:cs typeface="Chalkboard"/>
              </a:rPr>
              <a:t>89]</a:t>
            </a:r>
            <a:br>
              <a:rPr lang="en-US">
                <a:latin typeface="Chalkboard"/>
                <a:cs typeface="Chalkboard"/>
              </a:rPr>
            </a:br>
            <a:r>
              <a:rPr lang="en-US">
                <a:latin typeface="Chalkboard"/>
                <a:cs typeface="Chalkboard"/>
              </a:rPr>
              <a:t>[Caves, Fuchs, Schack ‘01], [Koenig, Renner ‘05]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7157" y="4818014"/>
            <a:ext cx="81428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>
                <a:latin typeface="Chalkboard"/>
                <a:cs typeface="Chalkboard"/>
              </a:rPr>
              <a:t>Proof idea:</a:t>
            </a:r>
            <a:br>
              <a:rPr lang="en-US" sz="2000" u="sng">
                <a:latin typeface="Chalkboard"/>
                <a:cs typeface="Chalkboard"/>
              </a:rPr>
            </a:br>
            <a:r>
              <a:rPr lang="en-US" sz="2000">
                <a:latin typeface="Chalkboard"/>
                <a:cs typeface="Chalkboard"/>
              </a:rPr>
              <a:t>Perform an informationally complete measurement of </a:t>
            </a:r>
            <a:r>
              <a:rPr lang="en-US" sz="2000">
                <a:solidFill>
                  <a:srgbClr val="FFFF00"/>
                </a:solidFill>
                <a:latin typeface="Chalkboard"/>
                <a:cs typeface="Chalkboard"/>
              </a:rPr>
              <a:t>n-k</a:t>
            </a:r>
            <a:r>
              <a:rPr lang="en-US" sz="2000">
                <a:latin typeface="Chalkboard"/>
                <a:cs typeface="Chalkboard"/>
              </a:rPr>
              <a:t> B systems.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87157" y="1436494"/>
            <a:ext cx="8529053" cy="2680985"/>
            <a:chOff x="187157" y="1596910"/>
            <a:chExt cx="8529053" cy="2680985"/>
          </a:xfrm>
        </p:grpSpPr>
        <p:sp>
          <p:nvSpPr>
            <p:cNvPr id="5" name="Rounded Rectangle 4"/>
            <p:cNvSpPr/>
            <p:nvPr/>
          </p:nvSpPr>
          <p:spPr>
            <a:xfrm>
              <a:off x="187157" y="1596910"/>
              <a:ext cx="8529053" cy="2680985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2000" u="sng">
                  <a:solidFill>
                    <a:srgbClr val="FFFF00"/>
                  </a:solidFill>
                  <a:latin typeface="Chalkboard"/>
                  <a:cs typeface="Chalkboard"/>
                </a:rPr>
                <a:t>Theorem</a:t>
              </a:r>
              <a:r>
                <a:rPr lang="en-US" sz="2000">
                  <a:solidFill>
                    <a:srgbClr val="FFFF00"/>
                  </a:solidFill>
                  <a:latin typeface="Chalkboard"/>
                  <a:cs typeface="Chalkboard"/>
                </a:rPr>
                <a:t> </a:t>
              </a:r>
              <a:r>
                <a:rPr lang="en-US" sz="2000">
                  <a:latin typeface="Chalkboard"/>
                  <a:cs typeface="Chalkboard"/>
                </a:rPr>
                <a:t>[Christandl, Koenig, Mitchison, Renner ‘06]</a:t>
              </a:r>
              <a:br>
                <a:rPr lang="en-US" sz="2000">
                  <a:latin typeface="Chalkboard"/>
                  <a:cs typeface="Chalkboard"/>
                </a:rPr>
              </a:br>
              <a:r>
                <a:rPr lang="en-US" sz="2000">
                  <a:latin typeface="Chalkboard"/>
                  <a:cs typeface="Chalkboard"/>
                </a:rPr>
                <a:t/>
              </a:r>
              <a:br>
                <a:rPr lang="en-US" sz="2000">
                  <a:latin typeface="Chalkboard"/>
                  <a:cs typeface="Chalkboard"/>
                </a:rPr>
              </a:br>
              <a:r>
                <a:rPr lang="en-US" sz="2000">
                  <a:latin typeface="Chalkboard"/>
                  <a:cs typeface="Chalkboard"/>
                </a:rPr>
                <a:t>Given a state                     symmetric under exchange of B</a:t>
              </a:r>
              <a:r>
                <a:rPr lang="en-US" sz="2000" baseline="-25000">
                  <a:latin typeface="Chalkboard"/>
                  <a:cs typeface="Chalkboard"/>
                </a:rPr>
                <a:t>1</a:t>
              </a:r>
              <a:r>
                <a:rPr lang="en-US" sz="2000">
                  <a:latin typeface="Chalkboard"/>
                  <a:cs typeface="Chalkboard"/>
                </a:rPr>
                <a:t>…B</a:t>
              </a:r>
              <a:r>
                <a:rPr lang="en-US" sz="2000" baseline="-25000">
                  <a:latin typeface="Chalkboard"/>
                  <a:cs typeface="Chalkboard"/>
                </a:rPr>
                <a:t>n</a:t>
              </a:r>
              <a:r>
                <a:rPr lang="en-US" sz="2000">
                  <a:latin typeface="Chalkboard"/>
                  <a:cs typeface="Chalkboard"/>
                </a:rPr>
                <a:t>, there exists </a:t>
              </a:r>
              <a:r>
                <a:rPr lang="en-US" sz="2000">
                  <a:solidFill>
                    <a:srgbClr val="FFFF00"/>
                  </a:solidFill>
                  <a:latin typeface="Chalkboard"/>
                  <a:cs typeface="Chalkboard"/>
                </a:rPr>
                <a:t>µ</a:t>
              </a:r>
              <a:r>
                <a:rPr lang="en-US" sz="2000">
                  <a:latin typeface="Chalkboard"/>
                  <a:cs typeface="Chalkboard"/>
                </a:rPr>
                <a:t> such that</a:t>
              </a:r>
              <a:endParaRPr lang="en-US" sz="2000" u="sng">
                <a:latin typeface="Chalkboard"/>
                <a:cs typeface="Chalkboard"/>
              </a:endParaRPr>
            </a:p>
          </p:txBody>
        </p:sp>
        <p:pic>
          <p:nvPicPr>
            <p:cNvPr id="7" name="Picture 6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71103" y="2152984"/>
              <a:ext cx="1739900" cy="533400"/>
            </a:xfrm>
            <a:prstGeom prst="rect">
              <a:avLst/>
            </a:prstGeom>
          </p:spPr>
        </p:pic>
        <p:pic>
          <p:nvPicPr>
            <p:cNvPr id="3" name="Picture 2" descr="latex-image-1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744" y="3003519"/>
              <a:ext cx="7861300" cy="1143000"/>
            </a:xfrm>
            <a:prstGeom prst="rect">
              <a:avLst/>
            </a:prstGeom>
          </p:spPr>
        </p:pic>
      </p:grpSp>
      <p:sp>
        <p:nvSpPr>
          <p:cNvPr id="6" name="Rounded Rectangle 5"/>
          <p:cNvSpPr/>
          <p:nvPr/>
        </p:nvSpPr>
        <p:spPr>
          <a:xfrm>
            <a:off x="187157" y="5564906"/>
            <a:ext cx="7780422" cy="1065831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 anchorCtr="0"/>
          <a:lstStyle/>
          <a:p>
            <a:pPr lvl="0"/>
            <a:r>
              <a:rPr lang="en-US" sz="2000">
                <a:solidFill>
                  <a:srgbClr val="FFFF00"/>
                </a:solidFill>
                <a:cs typeface="Chalkboard"/>
              </a:rPr>
              <a:t>Applications:</a:t>
            </a:r>
            <a:r>
              <a:rPr lang="en-US" sz="2000" u="sng">
                <a:solidFill>
                  <a:prstClr val="white"/>
                </a:solidFill>
                <a:cs typeface="Chalkboard"/>
              </a:rPr>
              <a:t/>
            </a:r>
            <a:br>
              <a:rPr lang="en-US" sz="2000" u="sng">
                <a:solidFill>
                  <a:prstClr val="white"/>
                </a:solidFill>
                <a:cs typeface="Chalkboard"/>
              </a:rPr>
            </a:br>
            <a:r>
              <a:rPr lang="en-US" sz="2000" u="sng">
                <a:solidFill>
                  <a:schemeClr val="tx1"/>
                </a:solidFill>
                <a:cs typeface="Chalkboard"/>
              </a:rPr>
              <a:t>information theory</a:t>
            </a:r>
            <a:r>
              <a:rPr lang="en-US" sz="2000">
                <a:solidFill>
                  <a:schemeClr val="tx1"/>
                </a:solidFill>
                <a:cs typeface="Chalkboard"/>
              </a:rPr>
              <a:t>:</a:t>
            </a:r>
            <a:r>
              <a:rPr lang="en-US" sz="2000">
                <a:solidFill>
                  <a:prstClr val="white"/>
                </a:solidFill>
                <a:cs typeface="Chalkboard"/>
              </a:rPr>
              <a:t> tomography, QKD, hypothesis testing </a:t>
            </a:r>
            <a:br>
              <a:rPr lang="en-US" sz="2000">
                <a:solidFill>
                  <a:prstClr val="white"/>
                </a:solidFill>
                <a:cs typeface="Chalkboard"/>
              </a:rPr>
            </a:br>
            <a:r>
              <a:rPr lang="en-US" sz="2000" u="sng">
                <a:solidFill>
                  <a:prstClr val="white"/>
                </a:solidFill>
                <a:cs typeface="Chalkboard"/>
              </a:rPr>
              <a:t>algorithms</a:t>
            </a:r>
            <a:r>
              <a:rPr lang="en-US" sz="2000">
                <a:solidFill>
                  <a:prstClr val="white"/>
                </a:solidFill>
                <a:cs typeface="Chalkboard"/>
              </a:rPr>
              <a:t>: approximating separable states, mean-field theory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34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59764" y="0"/>
            <a:ext cx="9058594" cy="1748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 smtClean="0">
                <a:solidFill>
                  <a:srgbClr val="FFFFFF"/>
                </a:solidFill>
                <a:latin typeface="Chalkboard"/>
                <a:cs typeface="Chalkboard"/>
              </a:rPr>
              <a:t>Quantum de </a:t>
            </a:r>
            <a:r>
              <a:rPr lang="en-GB" sz="4800" dirty="0" err="1" smtClean="0">
                <a:solidFill>
                  <a:srgbClr val="FFFFFF"/>
                </a:solidFill>
                <a:latin typeface="Chalkboard"/>
                <a:cs typeface="Chalkboard"/>
              </a:rPr>
              <a:t>Finetti</a:t>
            </a:r>
            <a:r>
              <a:rPr lang="en-GB" sz="4800" dirty="0" smtClean="0">
                <a:solidFill>
                  <a:srgbClr val="FFFFFF"/>
                </a:solidFill>
                <a:latin typeface="Chalkboard"/>
                <a:cs typeface="Chalkboard"/>
              </a:rPr>
              <a:t> Theorem as Monogamy of Entanglement</a:t>
            </a:r>
          </a:p>
        </p:txBody>
      </p:sp>
      <p:sp>
        <p:nvSpPr>
          <p:cNvPr id="2" name="Oval 1"/>
          <p:cNvSpPr/>
          <p:nvPr/>
        </p:nvSpPr>
        <p:spPr>
          <a:xfrm>
            <a:off x="2834114" y="4692327"/>
            <a:ext cx="2446422" cy="90904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separable = </a:t>
            </a:r>
            <a:br>
              <a:rPr lang="en-US"/>
            </a:br>
            <a:r>
              <a:rPr lang="en-US"/>
              <a:t>∞-extendable</a:t>
            </a:r>
            <a:br>
              <a:rPr lang="en-US"/>
            </a:b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352850" y="3756538"/>
            <a:ext cx="3422316" cy="1844836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342113" y="3895199"/>
            <a:ext cx="1938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100-extendable</a:t>
            </a:r>
          </a:p>
        </p:txBody>
      </p:sp>
      <p:cxnSp>
        <p:nvCxnSpPr>
          <p:cNvPr id="10" name="Straight Connector 9"/>
          <p:cNvCxnSpPr>
            <a:stCxn id="8" idx="2"/>
            <a:endCxn id="2" idx="0"/>
          </p:cNvCxnSpPr>
          <p:nvPr/>
        </p:nvCxnSpPr>
        <p:spPr>
          <a:xfrm flipH="1">
            <a:off x="4057325" y="4264531"/>
            <a:ext cx="253999" cy="427796"/>
          </a:xfrm>
          <a:prstGeom prst="line">
            <a:avLst/>
          </a:prstGeom>
          <a:ln>
            <a:solidFill>
              <a:schemeClr val="tx1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1255605" y="2673194"/>
            <a:ext cx="6792195" cy="2965359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646955" y="2816671"/>
            <a:ext cx="3865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all quantum states (= 1-extendable)</a:t>
            </a:r>
          </a:p>
        </p:txBody>
      </p:sp>
      <p:sp>
        <p:nvSpPr>
          <p:cNvPr id="15" name="Oval 14"/>
          <p:cNvSpPr/>
          <p:nvPr/>
        </p:nvSpPr>
        <p:spPr>
          <a:xfrm>
            <a:off x="1430429" y="3157005"/>
            <a:ext cx="6269790" cy="2471602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901318" y="3144076"/>
            <a:ext cx="1562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2-extendable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4400224" y="3328742"/>
            <a:ext cx="127000" cy="427796"/>
          </a:xfrm>
          <a:prstGeom prst="line">
            <a:avLst/>
          </a:prstGeom>
          <a:ln>
            <a:solidFill>
              <a:schemeClr val="tx1"/>
            </a:solidFill>
            <a:prstDash val="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53667" y="5804388"/>
            <a:ext cx="8393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/>
              <a:t>Algorithms</a:t>
            </a:r>
            <a:r>
              <a:rPr lang="en-US" sz="2000"/>
              <a:t>: Can search/optimize over n-extendable states in time </a:t>
            </a:r>
            <a:r>
              <a:rPr lang="en-US" sz="2000">
                <a:solidFill>
                  <a:srgbClr val="FFFF00"/>
                </a:solidFill>
              </a:rPr>
              <a:t>d</a:t>
            </a:r>
            <a:r>
              <a:rPr lang="en-US" sz="2000" baseline="30000">
                <a:solidFill>
                  <a:srgbClr val="FFFF00"/>
                </a:solidFill>
              </a:rPr>
              <a:t>O(n)</a:t>
            </a:r>
            <a:r>
              <a:rPr lang="en-US" sz="2000"/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6902" y="6272648"/>
            <a:ext cx="77636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>
                <a:solidFill>
                  <a:srgbClr val="FFFF00"/>
                </a:solidFill>
              </a:rPr>
              <a:t>Question</a:t>
            </a:r>
            <a:r>
              <a:rPr lang="en-US" sz="2000"/>
              <a:t>: How close are n-extendable states to separable states?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66893" y="1686527"/>
            <a:ext cx="7073901" cy="933510"/>
            <a:chOff x="466893" y="1801977"/>
            <a:chExt cx="7073901" cy="933510"/>
          </a:xfrm>
        </p:grpSpPr>
        <p:sp>
          <p:nvSpPr>
            <p:cNvPr id="4" name="TextBox 3"/>
            <p:cNvSpPr txBox="1"/>
            <p:nvPr/>
          </p:nvSpPr>
          <p:spPr>
            <a:xfrm>
              <a:off x="466893" y="1801977"/>
              <a:ext cx="707390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u="sng"/>
                <a:t>Definition:</a:t>
              </a:r>
              <a:r>
                <a:rPr lang="en-US" sz="2000"/>
                <a:t> ρ</a:t>
              </a:r>
              <a:r>
                <a:rPr lang="en-US" sz="2000" baseline="30000"/>
                <a:t>AB</a:t>
              </a:r>
              <a:r>
                <a:rPr lang="en-US" sz="2000"/>
                <a:t> is </a:t>
              </a:r>
              <a:r>
                <a:rPr lang="en-US" sz="2000">
                  <a:solidFill>
                    <a:srgbClr val="FFFF00"/>
                  </a:solidFill>
                </a:rPr>
                <a:t>n-extendable</a:t>
              </a:r>
              <a:r>
                <a:rPr lang="en-US" sz="2000"/>
                <a:t> if there exists an extension</a:t>
              </a:r>
              <a:br>
                <a:rPr lang="en-US" sz="2000"/>
              </a:br>
              <a:r>
                <a:rPr lang="en-US" sz="2000"/>
                <a:t>                       with                        for each i.</a:t>
              </a:r>
            </a:p>
          </p:txBody>
        </p:sp>
        <p:pic>
          <p:nvPicPr>
            <p:cNvPr id="7" name="Picture 6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262" y="2202087"/>
              <a:ext cx="1739900" cy="533400"/>
            </a:xfrm>
            <a:prstGeom prst="rect">
              <a:avLst/>
            </a:prstGeom>
          </p:spPr>
        </p:pic>
        <p:pic>
          <p:nvPicPr>
            <p:cNvPr id="3" name="Picture 2" descr="latex-image-1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2102" y="2154560"/>
              <a:ext cx="1975427" cy="45586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80821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Quantum de Finetti theorem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7157" y="4410898"/>
            <a:ext cx="6256421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latin typeface="Chalkboard"/>
                <a:cs typeface="Chalkboard"/>
              </a:rPr>
              <a:t>Difficulty:</a:t>
            </a:r>
            <a:br>
              <a:rPr lang="en-US" sz="2400" u="sng">
                <a:latin typeface="Chalkboard"/>
                <a:cs typeface="Chalkboard"/>
              </a:rPr>
            </a:br>
            <a:r>
              <a:rPr lang="en-US" sz="2400">
                <a:latin typeface="Chalkboard"/>
                <a:cs typeface="Chalkboard"/>
              </a:rPr>
              <a:t>1. Parameters are, in many cases, </a:t>
            </a:r>
            <a:r>
              <a:rPr lang="en-US" sz="2400">
                <a:solidFill>
                  <a:srgbClr val="FFFF00"/>
                </a:solidFill>
                <a:latin typeface="Chalkboard"/>
                <a:cs typeface="Chalkboard"/>
              </a:rPr>
              <a:t>too weak</a:t>
            </a:r>
            <a:r>
              <a:rPr lang="en-US" sz="2400">
                <a:latin typeface="Chalkboard"/>
                <a:cs typeface="Chalkboard"/>
              </a:rPr>
              <a:t>.</a:t>
            </a:r>
          </a:p>
          <a:p>
            <a:r>
              <a:rPr lang="en-US" sz="2400">
                <a:latin typeface="Chalkboard"/>
                <a:cs typeface="Chalkboard"/>
              </a:rPr>
              <a:t>2. They are also essentially </a:t>
            </a:r>
            <a:r>
              <a:rPr lang="en-US" sz="2400">
                <a:solidFill>
                  <a:srgbClr val="FFFF00"/>
                </a:solidFill>
                <a:latin typeface="Chalkboard"/>
                <a:cs typeface="Chalkboard"/>
              </a:rPr>
              <a:t>tight</a:t>
            </a:r>
            <a:r>
              <a:rPr lang="en-US" sz="2400">
                <a:latin typeface="Chalkboard"/>
                <a:cs typeface="Chalkboard"/>
              </a:rPr>
              <a:t>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87157" y="1436494"/>
            <a:ext cx="8529053" cy="2841401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u="sng">
                <a:solidFill>
                  <a:srgbClr val="FFFF00"/>
                </a:solidFill>
                <a:latin typeface="Chalkboard"/>
                <a:cs typeface="Chalkboard"/>
              </a:rPr>
              <a:t>Theorem</a:t>
            </a:r>
            <a:r>
              <a:rPr lang="en-US" sz="2000">
                <a:solidFill>
                  <a:srgbClr val="FFFF00"/>
                </a:solidFill>
                <a:latin typeface="Chalkboard"/>
                <a:cs typeface="Chalkboard"/>
              </a:rPr>
              <a:t> </a:t>
            </a:r>
            <a:r>
              <a:rPr lang="en-US" sz="2000">
                <a:latin typeface="Chalkboard"/>
                <a:cs typeface="Chalkboard"/>
              </a:rPr>
              <a:t>[Christandl, Koenig, Mitchison, Renner ‘06]</a:t>
            </a:r>
            <a:br>
              <a:rPr lang="en-US" sz="2000">
                <a:latin typeface="Chalkboard"/>
                <a:cs typeface="Chalkboard"/>
              </a:rPr>
            </a:br>
            <a:r>
              <a:rPr lang="en-US" sz="2000">
                <a:latin typeface="Chalkboard"/>
                <a:cs typeface="Chalkboard"/>
              </a:rPr>
              <a:t/>
            </a:r>
            <a:br>
              <a:rPr lang="en-US" sz="2000">
                <a:latin typeface="Chalkboard"/>
                <a:cs typeface="Chalkboard"/>
              </a:rPr>
            </a:br>
            <a:r>
              <a:rPr lang="en-US" sz="2000">
                <a:latin typeface="Chalkboard"/>
                <a:cs typeface="Chalkboard"/>
              </a:rPr>
              <a:t>Given a state                     symmetric under exchange of B</a:t>
            </a:r>
            <a:r>
              <a:rPr lang="en-US" sz="2000" baseline="-25000">
                <a:latin typeface="Chalkboard"/>
                <a:cs typeface="Chalkboard"/>
              </a:rPr>
              <a:t>1</a:t>
            </a:r>
            <a:r>
              <a:rPr lang="en-US" sz="2000">
                <a:latin typeface="Chalkboard"/>
                <a:cs typeface="Chalkboard"/>
              </a:rPr>
              <a:t>…B</a:t>
            </a:r>
            <a:r>
              <a:rPr lang="en-US" sz="2000" baseline="-25000">
                <a:latin typeface="Chalkboard"/>
                <a:cs typeface="Chalkboard"/>
              </a:rPr>
              <a:t>n</a:t>
            </a:r>
            <a:r>
              <a:rPr lang="en-US" sz="2000">
                <a:latin typeface="Chalkboard"/>
                <a:cs typeface="Chalkboard"/>
              </a:rPr>
              <a:t>, there exists </a:t>
            </a:r>
            <a:r>
              <a:rPr lang="en-US" sz="2000">
                <a:solidFill>
                  <a:srgbClr val="FFFF00"/>
                </a:solidFill>
                <a:latin typeface="Chalkboard"/>
                <a:cs typeface="Chalkboard"/>
              </a:rPr>
              <a:t>µ</a:t>
            </a:r>
            <a:r>
              <a:rPr lang="en-US" sz="2000">
                <a:latin typeface="Chalkboard"/>
                <a:cs typeface="Chalkboard"/>
              </a:rPr>
              <a:t> such that</a:t>
            </a:r>
            <a:endParaRPr lang="en-US" sz="2000" u="sng">
              <a:latin typeface="Chalkboard"/>
              <a:cs typeface="Chalkboard"/>
            </a:endParaRPr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103" y="1992568"/>
            <a:ext cx="1739900" cy="533400"/>
          </a:xfrm>
          <a:prstGeom prst="rect">
            <a:avLst/>
          </a:prstGeom>
        </p:spPr>
      </p:pic>
      <p:pic>
        <p:nvPicPr>
          <p:cNvPr id="3" name="Picture 2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44" y="2843103"/>
            <a:ext cx="7861300" cy="12610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7157" y="5599681"/>
            <a:ext cx="5520476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latin typeface="Chalkboard"/>
                <a:cs typeface="Chalkboard"/>
              </a:rPr>
              <a:t>Way forward:</a:t>
            </a:r>
            <a:br>
              <a:rPr lang="en-US" sz="2400" u="sng">
                <a:latin typeface="Chalkboard"/>
                <a:cs typeface="Chalkboard"/>
              </a:rPr>
            </a:br>
            <a:r>
              <a:rPr lang="en-US" sz="2400">
                <a:latin typeface="Chalkboard"/>
                <a:cs typeface="Chalkboard"/>
              </a:rPr>
              <a:t>1. Change definitions (of error or i.i.d.)</a:t>
            </a:r>
          </a:p>
          <a:p>
            <a:r>
              <a:rPr lang="en-US" sz="2400">
                <a:latin typeface="Chalkboard"/>
                <a:cs typeface="Chalkboard"/>
              </a:rPr>
              <a:t>2. Obtain better scaling</a:t>
            </a:r>
          </a:p>
        </p:txBody>
      </p:sp>
    </p:spTree>
    <p:extLst>
      <p:ext uri="{BB962C8B-B14F-4D97-AF65-F5344CB8AC3E}">
        <p14:creationId xmlns:p14="http://schemas.microsoft.com/office/powerpoint/2010/main" val="2951646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59764" y="0"/>
            <a:ext cx="9058594" cy="1748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>
                <a:latin typeface="Chalkboard"/>
                <a:cs typeface="Chalkboard"/>
              </a:rPr>
              <a:t>relaxed/improved versions</a:t>
            </a:r>
            <a:endParaRPr lang="en-GB" sz="4800" dirty="0" smtClean="0">
              <a:latin typeface="Chalkboard"/>
              <a:cs typeface="Chalkboar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1135" y="1519139"/>
            <a:ext cx="8709286" cy="2800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/>
              <a:t>Two examples known:</a:t>
            </a:r>
          </a:p>
          <a:p>
            <a:endParaRPr lang="en-US" sz="2200" dirty="0"/>
          </a:p>
          <a:p>
            <a:r>
              <a:rPr lang="en-US" sz="2200" dirty="0" smtClean="0"/>
              <a:t>1. </a:t>
            </a:r>
            <a:r>
              <a:rPr lang="en-US" sz="2200" u="sng" dirty="0" smtClean="0"/>
              <a:t>Exponential de </a:t>
            </a:r>
            <a:r>
              <a:rPr lang="en-US" sz="2200" u="sng" dirty="0" err="1" smtClean="0"/>
              <a:t>Finetti</a:t>
            </a:r>
            <a:r>
              <a:rPr lang="en-US" sz="2200" u="sng" dirty="0" smtClean="0"/>
              <a:t> Theorem</a:t>
            </a:r>
            <a:r>
              <a:rPr lang="en-US" sz="2200" dirty="0" smtClean="0"/>
              <a:t>: </a:t>
            </a:r>
            <a:r>
              <a:rPr lang="it-IT" sz="2200" dirty="0"/>
              <a:t> </a:t>
            </a:r>
            <a:r>
              <a:rPr lang="it-IT" sz="2200" dirty="0">
                <a:solidFill>
                  <a:schemeClr val="tx2"/>
                </a:solidFill>
              </a:rPr>
              <a:t>[Renner ’07]</a:t>
            </a:r>
            <a:r>
              <a:rPr lang="en-US" sz="2200" dirty="0" smtClean="0">
                <a:solidFill>
                  <a:schemeClr val="tx2"/>
                </a:solidFill>
              </a:rPr>
              <a:t/>
            </a:r>
            <a:br>
              <a:rPr lang="en-US" sz="2200" dirty="0" smtClean="0">
                <a:solidFill>
                  <a:schemeClr val="tx2"/>
                </a:solidFill>
              </a:rPr>
            </a:br>
            <a:r>
              <a:rPr lang="en-US" sz="2200" dirty="0" smtClean="0"/>
              <a:t>error term </a:t>
            </a:r>
            <a:r>
              <a:rPr lang="en-US" sz="2200" dirty="0" err="1" smtClean="0">
                <a:solidFill>
                  <a:srgbClr val="FFFF00"/>
                </a:solidFill>
              </a:rPr>
              <a:t>exp</a:t>
            </a:r>
            <a:r>
              <a:rPr lang="en-US" sz="2200" dirty="0" smtClean="0">
                <a:solidFill>
                  <a:srgbClr val="FFFF00"/>
                </a:solidFill>
              </a:rPr>
              <a:t>(-</a:t>
            </a:r>
            <a:r>
              <a:rPr lang="en-US" sz="2200" dirty="0" err="1" smtClean="0">
                <a:solidFill>
                  <a:srgbClr val="FFFF00"/>
                </a:solidFill>
              </a:rPr>
              <a:t>Ω</a:t>
            </a:r>
            <a:r>
              <a:rPr lang="en-US" sz="2200" dirty="0" smtClean="0">
                <a:solidFill>
                  <a:srgbClr val="FFFF00"/>
                </a:solidFill>
              </a:rPr>
              <a:t>(n-k))</a:t>
            </a:r>
            <a:r>
              <a:rPr lang="en-US" sz="2200" dirty="0" smtClean="0"/>
              <a:t>. </a:t>
            </a:r>
            <a:br>
              <a:rPr lang="en-US" sz="2200" dirty="0" smtClean="0"/>
            </a:br>
            <a:r>
              <a:rPr lang="en-US" sz="2200" dirty="0" smtClean="0"/>
              <a:t>Target state convex combination of “</a:t>
            </a:r>
            <a:r>
              <a:rPr lang="en-US" sz="2200" dirty="0" smtClean="0">
                <a:solidFill>
                  <a:srgbClr val="FFFF00"/>
                </a:solidFill>
              </a:rPr>
              <a:t>almost </a:t>
            </a:r>
            <a:r>
              <a:rPr lang="en-US" sz="2200" dirty="0" err="1" smtClean="0">
                <a:solidFill>
                  <a:srgbClr val="FFFF00"/>
                </a:solidFill>
              </a:rPr>
              <a:t>i.i.d</a:t>
            </a:r>
            <a:r>
              <a:rPr lang="en-US" sz="2200" dirty="0" smtClean="0">
                <a:solidFill>
                  <a:srgbClr val="FFFF00"/>
                </a:solidFill>
              </a:rPr>
              <a:t>.</a:t>
            </a:r>
            <a:r>
              <a:rPr lang="en-US" sz="2200" dirty="0" smtClean="0"/>
              <a:t>” states.</a:t>
            </a:r>
          </a:p>
          <a:p>
            <a:endParaRPr lang="en-US" sz="2200" dirty="0"/>
          </a:p>
          <a:p>
            <a:r>
              <a:rPr lang="en-US" sz="2200" dirty="0"/>
              <a:t>2. </a:t>
            </a:r>
            <a:r>
              <a:rPr lang="en-US" sz="2200" u="sng" dirty="0"/>
              <a:t>measure error in 1-LOCC norm</a:t>
            </a:r>
            <a:r>
              <a:rPr lang="en-US" sz="2200" dirty="0"/>
              <a:t>  </a:t>
            </a:r>
            <a:r>
              <a:rPr lang="en-US" sz="2200" dirty="0">
                <a:solidFill>
                  <a:schemeClr val="tx2"/>
                </a:solidFill>
              </a:rPr>
              <a:t>[Brandão, </a:t>
            </a:r>
            <a:r>
              <a:rPr lang="en-US" sz="2200" dirty="0" err="1">
                <a:solidFill>
                  <a:schemeClr val="tx2"/>
                </a:solidFill>
              </a:rPr>
              <a:t>Christandl</a:t>
            </a:r>
            <a:r>
              <a:rPr lang="en-US" sz="2200" dirty="0">
                <a:solidFill>
                  <a:schemeClr val="tx2"/>
                </a:solidFill>
              </a:rPr>
              <a:t>, Yard </a:t>
            </a:r>
            <a:r>
              <a:rPr lang="fr-FR" sz="2200" dirty="0">
                <a:solidFill>
                  <a:schemeClr val="tx2"/>
                </a:solidFill>
              </a:rPr>
              <a:t>’</a:t>
            </a:r>
            <a:r>
              <a:rPr lang="en-US" sz="2200" dirty="0">
                <a:solidFill>
                  <a:schemeClr val="tx2"/>
                </a:solidFill>
              </a:rPr>
              <a:t>10]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For error </a:t>
            </a:r>
            <a:r>
              <a:rPr lang="en-US" sz="2200" dirty="0">
                <a:solidFill>
                  <a:srgbClr val="FFFF00"/>
                </a:solidFill>
              </a:rPr>
              <a:t>ε</a:t>
            </a:r>
            <a:r>
              <a:rPr lang="en-US" sz="2200" dirty="0"/>
              <a:t> and </a:t>
            </a:r>
            <a:r>
              <a:rPr lang="en-US" sz="2200" dirty="0">
                <a:solidFill>
                  <a:srgbClr val="FFFF00"/>
                </a:solidFill>
              </a:rPr>
              <a:t>k=1</a:t>
            </a:r>
            <a:r>
              <a:rPr lang="en-US" sz="2200" dirty="0"/>
              <a:t>, requires </a:t>
            </a:r>
            <a:r>
              <a:rPr lang="en-US" sz="2200" dirty="0">
                <a:solidFill>
                  <a:srgbClr val="FFFF00"/>
                </a:solidFill>
              </a:rPr>
              <a:t>n ～ ε</a:t>
            </a:r>
            <a:r>
              <a:rPr lang="en-US" sz="2200" baseline="30000" dirty="0">
                <a:solidFill>
                  <a:srgbClr val="FFFF00"/>
                </a:solidFill>
              </a:rPr>
              <a:t>-2 </a:t>
            </a:r>
            <a:r>
              <a:rPr lang="en-US" sz="2200" dirty="0">
                <a:solidFill>
                  <a:srgbClr val="FFFF00"/>
                </a:solidFill>
              </a:rPr>
              <a:t>log|A|</a:t>
            </a:r>
            <a:r>
              <a:rPr lang="en-US" sz="2200" dirty="0"/>
              <a:t>.</a:t>
            </a:r>
            <a:endParaRPr lang="en-US" sz="2200" dirty="0" smtClean="0"/>
          </a:p>
        </p:txBody>
      </p:sp>
      <p:sp>
        <p:nvSpPr>
          <p:cNvPr id="7" name="Rounded Rectangle 6"/>
          <p:cNvSpPr/>
          <p:nvPr/>
        </p:nvSpPr>
        <p:spPr>
          <a:xfrm>
            <a:off x="1056105" y="4775169"/>
            <a:ext cx="7339263" cy="1372269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/>
              <a:t> </a:t>
            </a:r>
            <a:r>
              <a:rPr lang="en-US" sz="2400" u="sng"/>
              <a:t>This talk</a:t>
            </a:r>
            <a:r>
              <a:rPr lang="en-US" sz="2400"/>
              <a:t/>
            </a:r>
            <a:br>
              <a:rPr lang="en-US" sz="2400"/>
            </a:br>
            <a:r>
              <a:rPr lang="en-US" sz="2400"/>
              <a:t>improved de Finetti theorems for local measurements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742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/>
              <a:t>main idea</a:t>
            </a:r>
            <a:br>
              <a:rPr lang="en-US" sz="4400"/>
            </a:br>
            <a:r>
              <a:rPr lang="en-US" sz="3200"/>
              <a:t>use information theory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67412" y="3186608"/>
            <a:ext cx="60915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cs typeface="Chalkboard"/>
                <a:sym typeface="Wingdings"/>
              </a:rPr>
              <a:t> </a:t>
            </a:r>
            <a:r>
              <a:rPr lang="en-US" sz="2400">
                <a:solidFill>
                  <a:srgbClr val="FFFF00"/>
                </a:solidFill>
                <a:cs typeface="Chalkboard"/>
                <a:sym typeface="Wingdings"/>
              </a:rPr>
              <a:t>I(A:B</a:t>
            </a:r>
            <a:r>
              <a:rPr lang="en-US" sz="2400" baseline="-25000">
                <a:solidFill>
                  <a:srgbClr val="FFFF00"/>
                </a:solidFill>
                <a:cs typeface="Chalkboard"/>
                <a:sym typeface="Wingdings"/>
              </a:rPr>
              <a:t>t</a:t>
            </a:r>
            <a:r>
              <a:rPr lang="en-US" sz="2400">
                <a:solidFill>
                  <a:srgbClr val="FFFF00"/>
                </a:solidFill>
                <a:cs typeface="Chalkboard"/>
                <a:sym typeface="Wingdings"/>
              </a:rPr>
              <a:t>|B</a:t>
            </a:r>
            <a:r>
              <a:rPr lang="en-US" sz="2400" baseline="-25000">
                <a:solidFill>
                  <a:srgbClr val="FFFF00"/>
                </a:solidFill>
                <a:cs typeface="Chalkboard"/>
                <a:sym typeface="Wingdings"/>
              </a:rPr>
              <a:t>1</a:t>
            </a:r>
            <a:r>
              <a:rPr lang="en-US" sz="2400">
                <a:solidFill>
                  <a:srgbClr val="FFFF00"/>
                </a:solidFill>
                <a:cs typeface="Chalkboard"/>
                <a:sym typeface="Wingdings"/>
              </a:rPr>
              <a:t>…B</a:t>
            </a:r>
            <a:r>
              <a:rPr lang="en-US" sz="2400" baseline="-25000">
                <a:solidFill>
                  <a:srgbClr val="FFFF00"/>
                </a:solidFill>
                <a:cs typeface="Chalkboard"/>
                <a:sym typeface="Wingdings"/>
              </a:rPr>
              <a:t>t-1</a:t>
            </a:r>
            <a:r>
              <a:rPr lang="en-US" sz="2400">
                <a:solidFill>
                  <a:srgbClr val="FFFF00"/>
                </a:solidFill>
                <a:cs typeface="Chalkboard"/>
                <a:sym typeface="Wingdings"/>
              </a:rPr>
              <a:t>) ≤ log(|A|)/n</a:t>
            </a:r>
            <a:r>
              <a:rPr lang="en-US" sz="2400">
                <a:cs typeface="Chalkboard"/>
                <a:sym typeface="Wingdings"/>
              </a:rPr>
              <a:t> for some t≤n.</a:t>
            </a:r>
            <a:endParaRPr lang="en-US" sz="2000">
              <a:cs typeface="Chalkboard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5999" y="2563214"/>
            <a:ext cx="5917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repeatedly uses chain rule: I(A:BC) = I(A:B) + I(A:C|B)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84909" y="1550894"/>
            <a:ext cx="7971704" cy="912091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/>
            <a:r>
              <a:rPr lang="en-US" sz="2400">
                <a:solidFill>
                  <a:prstClr val="white"/>
                </a:solidFill>
                <a:cs typeface="Chalkboard"/>
              </a:rPr>
              <a:t>log |A| ≥ </a:t>
            </a:r>
            <a:br>
              <a:rPr lang="en-US" sz="2400">
                <a:solidFill>
                  <a:prstClr val="white"/>
                </a:solidFill>
                <a:cs typeface="Chalkboard"/>
              </a:rPr>
            </a:br>
            <a:r>
              <a:rPr lang="en-US" sz="2400">
                <a:solidFill>
                  <a:prstClr val="white"/>
                </a:solidFill>
                <a:cs typeface="Chalkboard"/>
              </a:rPr>
              <a:t>I(A:B</a:t>
            </a:r>
            <a:r>
              <a:rPr lang="en-US" sz="2400" baseline="-25000">
                <a:solidFill>
                  <a:prstClr val="white"/>
                </a:solidFill>
                <a:cs typeface="Chalkboard"/>
              </a:rPr>
              <a:t>1</a:t>
            </a:r>
            <a:r>
              <a:rPr lang="en-US" sz="2400">
                <a:solidFill>
                  <a:prstClr val="white"/>
                </a:solidFill>
                <a:cs typeface="Chalkboard"/>
              </a:rPr>
              <a:t>…B</a:t>
            </a:r>
            <a:r>
              <a:rPr lang="en-US" sz="2400" baseline="-25000">
                <a:solidFill>
                  <a:prstClr val="white"/>
                </a:solidFill>
                <a:cs typeface="Chalkboard"/>
              </a:rPr>
              <a:t>n</a:t>
            </a:r>
            <a:r>
              <a:rPr lang="en-US" sz="2400">
                <a:solidFill>
                  <a:prstClr val="white"/>
                </a:solidFill>
                <a:cs typeface="Chalkboard"/>
              </a:rPr>
              <a:t>) = I(A:B</a:t>
            </a:r>
            <a:r>
              <a:rPr lang="en-US" sz="2400" baseline="-25000">
                <a:solidFill>
                  <a:prstClr val="white"/>
                </a:solidFill>
                <a:cs typeface="Chalkboard"/>
              </a:rPr>
              <a:t>1</a:t>
            </a:r>
            <a:r>
              <a:rPr lang="en-US" sz="2400">
                <a:solidFill>
                  <a:prstClr val="white"/>
                </a:solidFill>
                <a:cs typeface="Chalkboard"/>
              </a:rPr>
              <a:t>) + I(A:B</a:t>
            </a:r>
            <a:r>
              <a:rPr lang="en-US" sz="2400" baseline="-25000">
                <a:solidFill>
                  <a:prstClr val="white"/>
                </a:solidFill>
                <a:cs typeface="Chalkboard"/>
              </a:rPr>
              <a:t>2</a:t>
            </a:r>
            <a:r>
              <a:rPr lang="en-US" sz="2400">
                <a:solidFill>
                  <a:prstClr val="white"/>
                </a:solidFill>
                <a:cs typeface="Chalkboard"/>
              </a:rPr>
              <a:t>|B</a:t>
            </a:r>
            <a:r>
              <a:rPr lang="en-US" sz="2400" baseline="-25000">
                <a:solidFill>
                  <a:prstClr val="white"/>
                </a:solidFill>
                <a:cs typeface="Chalkboard"/>
              </a:rPr>
              <a:t>1</a:t>
            </a:r>
            <a:r>
              <a:rPr lang="en-US" sz="2400">
                <a:solidFill>
                  <a:prstClr val="white"/>
                </a:solidFill>
                <a:cs typeface="Chalkboard"/>
              </a:rPr>
              <a:t>) + … + I(A:B</a:t>
            </a:r>
            <a:r>
              <a:rPr lang="en-US" sz="2400" baseline="-25000">
                <a:solidFill>
                  <a:prstClr val="white"/>
                </a:solidFill>
                <a:cs typeface="Chalkboard"/>
              </a:rPr>
              <a:t>n</a:t>
            </a:r>
            <a:r>
              <a:rPr lang="en-US" sz="2400">
                <a:solidFill>
                  <a:prstClr val="white"/>
                </a:solidFill>
                <a:cs typeface="Chalkboard"/>
              </a:rPr>
              <a:t>|B</a:t>
            </a:r>
            <a:r>
              <a:rPr lang="en-US" sz="2400" baseline="-25000">
                <a:solidFill>
                  <a:prstClr val="white"/>
                </a:solidFill>
                <a:cs typeface="Chalkboard"/>
              </a:rPr>
              <a:t>1</a:t>
            </a:r>
            <a:r>
              <a:rPr lang="en-US" sz="2400">
                <a:solidFill>
                  <a:prstClr val="white"/>
                </a:solidFill>
                <a:cs typeface="Chalkboard"/>
              </a:rPr>
              <a:t>…B</a:t>
            </a:r>
            <a:r>
              <a:rPr lang="en-US" sz="2400" baseline="-25000">
                <a:solidFill>
                  <a:prstClr val="white"/>
                </a:solidFill>
                <a:cs typeface="Chalkboard"/>
              </a:rPr>
              <a:t>n-1</a:t>
            </a:r>
            <a:r>
              <a:rPr lang="en-US" sz="2400">
                <a:solidFill>
                  <a:prstClr val="white"/>
                </a:solidFill>
                <a:cs typeface="Chalkboard"/>
              </a:rPr>
              <a:t>)</a:t>
            </a:r>
            <a:endParaRPr lang="en-US" sz="2000">
              <a:solidFill>
                <a:prstClr val="white"/>
              </a:solidFill>
              <a:cs typeface="Chalkboard"/>
            </a:endParaRPr>
          </a:p>
          <a:p>
            <a:pPr algn="ctr"/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719812" y="3860772"/>
            <a:ext cx="6365845" cy="1534178"/>
            <a:chOff x="719812" y="3860772"/>
            <a:chExt cx="6365845" cy="1534178"/>
          </a:xfrm>
        </p:grpSpPr>
        <p:sp>
          <p:nvSpPr>
            <p:cNvPr id="10" name="Rectangle 9"/>
            <p:cNvSpPr/>
            <p:nvPr/>
          </p:nvSpPr>
          <p:spPr>
            <a:xfrm>
              <a:off x="719812" y="3860772"/>
              <a:ext cx="636584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>
                  <a:cs typeface="Chalkboard"/>
                  <a:sym typeface="Wingdings"/>
                </a:rPr>
                <a:t>If B</a:t>
              </a:r>
              <a:r>
                <a:rPr lang="en-US" sz="2400" baseline="-25000">
                  <a:cs typeface="Chalkboard"/>
                  <a:sym typeface="Wingdings"/>
                </a:rPr>
                <a:t>1</a:t>
              </a:r>
              <a:r>
                <a:rPr lang="en-US" sz="2400">
                  <a:cs typeface="Chalkboard"/>
                  <a:sym typeface="Wingdings"/>
                </a:rPr>
                <a:t>…B</a:t>
              </a:r>
              <a:r>
                <a:rPr lang="en-US" sz="2400" baseline="-25000">
                  <a:cs typeface="Chalkboard"/>
                  <a:sym typeface="Wingdings"/>
                </a:rPr>
                <a:t>n</a:t>
              </a:r>
              <a:r>
                <a:rPr lang="en-US" sz="2400">
                  <a:cs typeface="Chalkboard"/>
                  <a:sym typeface="Wingdings"/>
                </a:rPr>
                <a:t> were classical, then we would have</a:t>
              </a:r>
              <a:endParaRPr lang="en-US" sz="2000">
                <a:cs typeface="Chalkboard"/>
              </a:endParaRPr>
            </a:p>
          </p:txBody>
        </p:sp>
        <p:pic>
          <p:nvPicPr>
            <p:cNvPr id="11" name="Picture 10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0005" y="4480792"/>
              <a:ext cx="4535631" cy="914158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3782837" y="4618182"/>
            <a:ext cx="1370507" cy="1927815"/>
            <a:chOff x="3782837" y="4618182"/>
            <a:chExt cx="1370507" cy="1927815"/>
          </a:xfrm>
        </p:grpSpPr>
        <p:sp>
          <p:nvSpPr>
            <p:cNvPr id="12" name="Rectangle 11"/>
            <p:cNvSpPr/>
            <p:nvPr/>
          </p:nvSpPr>
          <p:spPr>
            <a:xfrm>
              <a:off x="4364182" y="4618182"/>
              <a:ext cx="392545" cy="450273"/>
            </a:xfrm>
            <a:prstGeom prst="rect">
              <a:avLst/>
            </a:prstGeom>
            <a:solidFill>
              <a:srgbClr val="008000">
                <a:alpha val="26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>
                <a:solidFill>
                  <a:prstClr val="white"/>
                </a:solidFill>
                <a:cs typeface="Chalkboard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782837" y="5899666"/>
              <a:ext cx="137050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distribution</a:t>
              </a:r>
              <a:br>
                <a:rPr lang="en-US"/>
              </a:br>
              <a:r>
                <a:rPr lang="en-US"/>
                <a:t>on B</a:t>
              </a:r>
              <a:r>
                <a:rPr lang="en-US" baseline="-25000"/>
                <a:t>1</a:t>
              </a:r>
              <a:r>
                <a:rPr lang="en-US"/>
                <a:t>…B</a:t>
              </a:r>
              <a:r>
                <a:rPr lang="en-US" baseline="-25000"/>
                <a:t>t-1</a:t>
              </a:r>
              <a:endParaRPr lang="en-US"/>
            </a:p>
          </p:txBody>
        </p:sp>
        <p:cxnSp>
          <p:nvCxnSpPr>
            <p:cNvPr id="17" name="Straight Arrow Connector 16"/>
            <p:cNvCxnSpPr>
              <a:stCxn id="14" idx="0"/>
              <a:endCxn id="12" idx="2"/>
            </p:cNvCxnSpPr>
            <p:nvPr/>
          </p:nvCxnSpPr>
          <p:spPr>
            <a:xfrm flipV="1">
              <a:off x="4468091" y="5068455"/>
              <a:ext cx="92364" cy="831211"/>
            </a:xfrm>
            <a:prstGeom prst="straightConnector1">
              <a:avLst/>
            </a:prstGeom>
            <a:ln>
              <a:solidFill>
                <a:schemeClr val="accent5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4756727" y="4410364"/>
            <a:ext cx="2844175" cy="1780201"/>
            <a:chOff x="4756727" y="4410364"/>
            <a:chExt cx="2844175" cy="1780201"/>
          </a:xfrm>
        </p:grpSpPr>
        <p:sp>
          <p:nvSpPr>
            <p:cNvPr id="13" name="Rectangle 12"/>
            <p:cNvSpPr/>
            <p:nvPr/>
          </p:nvSpPr>
          <p:spPr>
            <a:xfrm>
              <a:off x="4756727" y="4410364"/>
              <a:ext cx="992909" cy="762000"/>
            </a:xfrm>
            <a:prstGeom prst="rect">
              <a:avLst/>
            </a:prstGeom>
            <a:solidFill>
              <a:schemeClr val="accent4">
                <a:alpha val="26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>
                <a:solidFill>
                  <a:prstClr val="white"/>
                </a:solidFill>
                <a:cs typeface="Chalkboard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20873" y="5544234"/>
              <a:ext cx="198002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≈product state</a:t>
              </a:r>
              <a:br>
                <a:rPr lang="en-US"/>
              </a:br>
              <a:r>
                <a:rPr lang="en-US"/>
                <a:t>(cf. Pinsker ineq.)</a:t>
              </a:r>
            </a:p>
          </p:txBody>
        </p:sp>
        <p:cxnSp>
          <p:nvCxnSpPr>
            <p:cNvPr id="19" name="Straight Arrow Connector 18"/>
            <p:cNvCxnSpPr>
              <a:stCxn id="15" idx="0"/>
              <a:endCxn id="13" idx="2"/>
            </p:cNvCxnSpPr>
            <p:nvPr/>
          </p:nvCxnSpPr>
          <p:spPr>
            <a:xfrm flipH="1" flipV="1">
              <a:off x="5253182" y="5172364"/>
              <a:ext cx="1357706" cy="371870"/>
            </a:xfrm>
            <a:prstGeom prst="straightConnector1">
              <a:avLst/>
            </a:prstGeom>
            <a:ln>
              <a:solidFill>
                <a:schemeClr val="accent4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ounded Rectangle 23"/>
          <p:cNvSpPr/>
          <p:nvPr/>
        </p:nvSpPr>
        <p:spPr>
          <a:xfrm>
            <a:off x="69271" y="5465179"/>
            <a:ext cx="3498274" cy="873276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2000">
                <a:solidFill>
                  <a:prstClr val="white"/>
                </a:solidFill>
              </a:rPr>
              <a:t>Question:</a:t>
            </a:r>
            <a:br>
              <a:rPr lang="en-US" sz="2000">
                <a:solidFill>
                  <a:prstClr val="white"/>
                </a:solidFill>
              </a:rPr>
            </a:br>
            <a:r>
              <a:rPr lang="en-US" sz="2000">
                <a:solidFill>
                  <a:prstClr val="white"/>
                </a:solidFill>
              </a:rPr>
              <a:t> How to make B</a:t>
            </a:r>
            <a:r>
              <a:rPr lang="en-US" sz="2000" baseline="-25000">
                <a:solidFill>
                  <a:prstClr val="white"/>
                </a:solidFill>
              </a:rPr>
              <a:t>1…n</a:t>
            </a:r>
            <a:r>
              <a:rPr lang="en-US" sz="2000">
                <a:solidFill>
                  <a:prstClr val="white"/>
                </a:solidFill>
              </a:rPr>
              <a:t> classical?</a:t>
            </a:r>
          </a:p>
          <a:p>
            <a:pPr algn="ctr"/>
            <a:endParaRPr lang="en-US" sz="2400">
              <a:solidFill>
                <a:prstClr val="white"/>
              </a:solidFill>
              <a:cs typeface="Chalkboard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57934" y="4537367"/>
            <a:ext cx="1685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≈separable</a:t>
            </a:r>
          </a:p>
        </p:txBody>
      </p:sp>
    </p:spTree>
    <p:extLst>
      <p:ext uri="{BB962C8B-B14F-4D97-AF65-F5344CB8AC3E}">
        <p14:creationId xmlns:p14="http://schemas.microsoft.com/office/powerpoint/2010/main" val="1800038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4" grpId="0" animBg="1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Answer: measure!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5908" y="1573985"/>
            <a:ext cx="69272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Fix a measurement M:B</a:t>
            </a:r>
            <a:r>
              <a:rPr lang="en-US" sz="2000">
                <a:sym typeface="Wingdings"/>
              </a:rPr>
              <a:t>Y.</a:t>
            </a:r>
          </a:p>
          <a:p>
            <a:r>
              <a:rPr lang="en-US" sz="2000">
                <a:sym typeface="Wingdings"/>
              </a:rPr>
              <a:t>I(A:B</a:t>
            </a:r>
            <a:r>
              <a:rPr lang="en-US" sz="2000" baseline="-25000">
                <a:sym typeface="Wingdings"/>
              </a:rPr>
              <a:t>t</a:t>
            </a:r>
            <a:r>
              <a:rPr lang="en-US" sz="2000">
                <a:sym typeface="Wingdings"/>
              </a:rPr>
              <a:t>|B</a:t>
            </a:r>
            <a:r>
              <a:rPr lang="en-US" sz="2000" baseline="-25000">
                <a:sym typeface="Wingdings"/>
              </a:rPr>
              <a:t>1</a:t>
            </a:r>
            <a:r>
              <a:rPr lang="en-US" sz="2000">
                <a:sym typeface="Wingdings"/>
              </a:rPr>
              <a:t>…B</a:t>
            </a:r>
            <a:r>
              <a:rPr lang="en-US" sz="2000" baseline="-25000">
                <a:sym typeface="Wingdings"/>
              </a:rPr>
              <a:t>t-1</a:t>
            </a:r>
            <a:r>
              <a:rPr lang="en-US" sz="2000">
                <a:sym typeface="Wingdings"/>
              </a:rPr>
              <a:t>) ≤ εfor the measured state </a:t>
            </a:r>
            <a:r>
              <a:rPr lang="en-US" sz="2000">
                <a:solidFill>
                  <a:srgbClr val="FFFF00"/>
                </a:solidFill>
                <a:sym typeface="Wingdings"/>
              </a:rPr>
              <a:t>(id ⊗ M</a:t>
            </a:r>
            <a:r>
              <a:rPr lang="en-US" sz="2000" baseline="30000">
                <a:solidFill>
                  <a:srgbClr val="FFFF00"/>
                </a:solidFill>
                <a:sym typeface="Wingdings"/>
              </a:rPr>
              <a:t>⊗n</a:t>
            </a:r>
            <a:r>
              <a:rPr lang="en-US" sz="2000">
                <a:solidFill>
                  <a:srgbClr val="FFFF00"/>
                </a:solidFill>
                <a:sym typeface="Wingdings"/>
              </a:rPr>
              <a:t>)(ρ)</a:t>
            </a:r>
            <a:r>
              <a:rPr lang="en-US" sz="2000">
                <a:sym typeface="Wingdings"/>
              </a:rPr>
              <a:t>.</a:t>
            </a:r>
            <a:endParaRPr lang="en-US" sz="2000"/>
          </a:p>
        </p:txBody>
      </p:sp>
      <p:sp>
        <p:nvSpPr>
          <p:cNvPr id="5" name="TextBox 4"/>
          <p:cNvSpPr txBox="1"/>
          <p:nvPr/>
        </p:nvSpPr>
        <p:spPr>
          <a:xfrm>
            <a:off x="685800" y="2597736"/>
            <a:ext cx="796884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>
                <a:sym typeface="Wingdings"/>
              </a:rPr>
              <a:t>Then</a:t>
            </a:r>
          </a:p>
          <a:p>
            <a:pPr marL="342900" indent="-342900">
              <a:buFont typeface="Arial"/>
              <a:buChar char="•"/>
            </a:pPr>
            <a:r>
              <a:rPr lang="en-US" sz="2000">
                <a:sym typeface="Wingdings"/>
              </a:rPr>
              <a:t>ρ</a:t>
            </a:r>
            <a:r>
              <a:rPr lang="en-US" sz="2000" baseline="30000">
                <a:sym typeface="Wingdings"/>
              </a:rPr>
              <a:t>AB</a:t>
            </a:r>
            <a:r>
              <a:rPr lang="en-US" sz="2000">
                <a:sym typeface="Wingdings"/>
              </a:rPr>
              <a:t> is hard to distinguish from σ∈Sep if we first apply </a:t>
            </a:r>
            <a:r>
              <a:rPr lang="en-US" sz="2000">
                <a:solidFill>
                  <a:srgbClr val="FFFF00"/>
                </a:solidFill>
                <a:sym typeface="Wingdings"/>
              </a:rPr>
              <a:t>(id⊗M)</a:t>
            </a:r>
          </a:p>
          <a:p>
            <a:pPr marL="342900" indent="-342900">
              <a:buFont typeface="Arial"/>
              <a:buChar char="•"/>
            </a:pPr>
            <a:r>
              <a:rPr lang="en-US" sz="2000">
                <a:solidFill>
                  <a:srgbClr val="FFFF00"/>
                </a:solidFill>
              </a:rPr>
              <a:t>|| (id⊗M)(ρ-σ)|| ≤ small</a:t>
            </a:r>
            <a:r>
              <a:rPr lang="en-US" sz="2000"/>
              <a:t> for some σ∈Sep.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37140" y="3803313"/>
            <a:ext cx="8529053" cy="2246505"/>
            <a:chOff x="137140" y="3803313"/>
            <a:chExt cx="8529053" cy="2246505"/>
          </a:xfrm>
        </p:grpSpPr>
        <p:sp>
          <p:nvSpPr>
            <p:cNvPr id="8" name="Rounded Rectangle 7"/>
            <p:cNvSpPr/>
            <p:nvPr/>
          </p:nvSpPr>
          <p:spPr>
            <a:xfrm>
              <a:off x="137140" y="3803313"/>
              <a:ext cx="8529053" cy="2246505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2000" u="sng">
                  <a:solidFill>
                    <a:srgbClr val="FFFF00"/>
                  </a:solidFill>
                  <a:latin typeface="Chalkboard"/>
                  <a:cs typeface="Chalkboard"/>
                </a:rPr>
                <a:t>Theorem</a:t>
              </a:r>
              <a:r>
                <a:rPr lang="en-US" sz="2000">
                  <a:solidFill>
                    <a:srgbClr val="FFFF00"/>
                  </a:solidFill>
                  <a:latin typeface="Chalkboard"/>
                  <a:cs typeface="Chalkboard"/>
                </a:rPr>
                <a:t> </a:t>
              </a:r>
              <a:r>
                <a:rPr lang="en-US" sz="2000">
                  <a:latin typeface="Chalkboard"/>
                  <a:cs typeface="Chalkboard"/>
                </a:rPr>
                <a:t/>
              </a:r>
              <a:br>
                <a:rPr lang="en-US" sz="2000">
                  <a:latin typeface="Chalkboard"/>
                  <a:cs typeface="Chalkboard"/>
                </a:rPr>
              </a:br>
              <a:r>
                <a:rPr lang="en-US" sz="2000">
                  <a:latin typeface="Chalkboard"/>
                  <a:cs typeface="Chalkboard"/>
                </a:rPr>
                <a:t>Given a state                    symmetric under exchange of B</a:t>
              </a:r>
              <a:r>
                <a:rPr lang="en-US" sz="2000" baseline="-25000">
                  <a:latin typeface="Chalkboard"/>
                  <a:cs typeface="Chalkboard"/>
                </a:rPr>
                <a:t>1</a:t>
              </a:r>
              <a:r>
                <a:rPr lang="en-US" sz="2000">
                  <a:latin typeface="Chalkboard"/>
                  <a:cs typeface="Chalkboard"/>
                </a:rPr>
                <a:t>…B</a:t>
              </a:r>
              <a:r>
                <a:rPr lang="en-US" sz="2000" baseline="-25000">
                  <a:latin typeface="Chalkboard"/>
                  <a:cs typeface="Chalkboard"/>
                </a:rPr>
                <a:t>n</a:t>
              </a:r>
              <a:r>
                <a:rPr lang="en-US" sz="2000">
                  <a:latin typeface="Chalkboard"/>
                  <a:cs typeface="Chalkboard"/>
                </a:rPr>
                <a:t>, and {Λ</a:t>
              </a:r>
              <a:r>
                <a:rPr lang="en-US" sz="2000" baseline="-25000">
                  <a:latin typeface="Chalkboard"/>
                  <a:cs typeface="Chalkboard"/>
                </a:rPr>
                <a:t>i</a:t>
              </a:r>
              <a:r>
                <a:rPr lang="en-US" sz="2000">
                  <a:latin typeface="Chalkboard"/>
                  <a:cs typeface="Chalkboard"/>
                </a:rPr>
                <a:t>} a collection of operations from A</a:t>
              </a:r>
              <a:r>
                <a:rPr lang="en-US" sz="2000">
                  <a:latin typeface="Chalkboard"/>
                  <a:cs typeface="Chalkboard"/>
                  <a:sym typeface="Wingdings"/>
                </a:rPr>
                <a:t>X, </a:t>
              </a:r>
              <a:endParaRPr lang="en-US" sz="2000" u="sng">
                <a:latin typeface="Chalkboard"/>
                <a:cs typeface="Chalkboard"/>
              </a:endParaRPr>
            </a:p>
          </p:txBody>
        </p:sp>
        <p:pic>
          <p:nvPicPr>
            <p:cNvPr id="9" name="Picture 8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6262" y="4094158"/>
              <a:ext cx="1581727" cy="466884"/>
            </a:xfrm>
            <a:prstGeom prst="rect">
              <a:avLst/>
            </a:prstGeom>
          </p:spPr>
        </p:pic>
        <p:pic>
          <p:nvPicPr>
            <p:cNvPr id="12" name="Picture 11" descr="latex-image-1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2462" y="4827738"/>
              <a:ext cx="8312727" cy="873978"/>
            </a:xfrm>
            <a:prstGeom prst="rect">
              <a:avLst/>
            </a:prstGeom>
          </p:spPr>
        </p:pic>
      </p:grpSp>
      <p:sp>
        <p:nvSpPr>
          <p:cNvPr id="13" name="TextBox 12"/>
          <p:cNvSpPr txBox="1"/>
          <p:nvPr/>
        </p:nvSpPr>
        <p:spPr>
          <a:xfrm>
            <a:off x="323286" y="6292274"/>
            <a:ext cx="8559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/>
              <a:t>Cor</a:t>
            </a:r>
            <a:r>
              <a:rPr lang="en-US" sz="2000"/>
              <a:t>: setting Λ=id recovers [Brandão, Christandl, Yard </a:t>
            </a:r>
            <a:r>
              <a:rPr lang="fr-FR" sz="2000"/>
              <a:t>’</a:t>
            </a:r>
            <a:r>
              <a:rPr lang="en-US" sz="2000"/>
              <a:t>10] 1-LOCC result.</a:t>
            </a:r>
          </a:p>
        </p:txBody>
      </p:sp>
    </p:spTree>
    <p:extLst>
      <p:ext uri="{BB962C8B-B14F-4D97-AF65-F5344CB8AC3E}">
        <p14:creationId xmlns:p14="http://schemas.microsoft.com/office/powerpoint/2010/main" val="533584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advantages/extensions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6136" y="1319249"/>
            <a:ext cx="8529053" cy="2042277"/>
            <a:chOff x="137140" y="3803313"/>
            <a:chExt cx="8529053" cy="2246505"/>
          </a:xfrm>
        </p:grpSpPr>
        <p:sp>
          <p:nvSpPr>
            <p:cNvPr id="5" name="Rounded Rectangle 4"/>
            <p:cNvSpPr/>
            <p:nvPr/>
          </p:nvSpPr>
          <p:spPr>
            <a:xfrm>
              <a:off x="137140" y="3803313"/>
              <a:ext cx="8529053" cy="2246505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2000" u="sng">
                  <a:solidFill>
                    <a:srgbClr val="FFFF00"/>
                  </a:solidFill>
                  <a:latin typeface="Chalkboard"/>
                  <a:cs typeface="Chalkboard"/>
                </a:rPr>
                <a:t>Theorem</a:t>
              </a:r>
              <a:r>
                <a:rPr lang="en-US" sz="2000">
                  <a:solidFill>
                    <a:srgbClr val="FFFF00"/>
                  </a:solidFill>
                  <a:latin typeface="Chalkboard"/>
                  <a:cs typeface="Chalkboard"/>
                </a:rPr>
                <a:t> </a:t>
              </a:r>
              <a:r>
                <a:rPr lang="en-US" sz="2000">
                  <a:latin typeface="Chalkboard"/>
                  <a:cs typeface="Chalkboard"/>
                </a:rPr>
                <a:t/>
              </a:r>
              <a:br>
                <a:rPr lang="en-US" sz="2000">
                  <a:latin typeface="Chalkboard"/>
                  <a:cs typeface="Chalkboard"/>
                </a:rPr>
              </a:br>
              <a:r>
                <a:rPr lang="en-US" sz="2000">
                  <a:latin typeface="Chalkboard"/>
                  <a:cs typeface="Chalkboard"/>
                </a:rPr>
                <a:t>Given a state                    symmetric under exchange of B</a:t>
              </a:r>
              <a:r>
                <a:rPr lang="en-US" sz="2000" baseline="-25000">
                  <a:latin typeface="Chalkboard"/>
                  <a:cs typeface="Chalkboard"/>
                </a:rPr>
                <a:t>1</a:t>
              </a:r>
              <a:r>
                <a:rPr lang="en-US" sz="2000">
                  <a:latin typeface="Chalkboard"/>
                  <a:cs typeface="Chalkboard"/>
                </a:rPr>
                <a:t>…B</a:t>
              </a:r>
              <a:r>
                <a:rPr lang="en-US" sz="2000" baseline="-25000">
                  <a:latin typeface="Chalkboard"/>
                  <a:cs typeface="Chalkboard"/>
                </a:rPr>
                <a:t>n</a:t>
              </a:r>
              <a:r>
                <a:rPr lang="en-US" sz="2000">
                  <a:latin typeface="Chalkboard"/>
                  <a:cs typeface="Chalkboard"/>
                </a:rPr>
                <a:t>, and {Λ</a:t>
              </a:r>
              <a:r>
                <a:rPr lang="en-US" sz="2000" baseline="-25000">
                  <a:latin typeface="Chalkboard"/>
                  <a:cs typeface="Chalkboard"/>
                </a:rPr>
                <a:t>i</a:t>
              </a:r>
              <a:r>
                <a:rPr lang="en-US" sz="2000">
                  <a:latin typeface="Chalkboard"/>
                  <a:cs typeface="Chalkboard"/>
                </a:rPr>
                <a:t>} a collection of operations from A</a:t>
              </a:r>
              <a:r>
                <a:rPr lang="en-US" sz="2000">
                  <a:latin typeface="Chalkboard"/>
                  <a:cs typeface="Chalkboard"/>
                  <a:sym typeface="Wingdings"/>
                </a:rPr>
                <a:t>X, </a:t>
              </a:r>
              <a:endParaRPr lang="en-US" sz="2000" u="sng">
                <a:latin typeface="Chalkboard"/>
                <a:cs typeface="Chalkboard"/>
              </a:endParaRPr>
            </a:p>
          </p:txBody>
        </p:sp>
        <p:pic>
          <p:nvPicPr>
            <p:cNvPr id="6" name="Picture 5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6262" y="4094158"/>
              <a:ext cx="1581727" cy="466884"/>
            </a:xfrm>
            <a:prstGeom prst="rect">
              <a:avLst/>
            </a:prstGeom>
          </p:spPr>
        </p:pic>
        <p:pic>
          <p:nvPicPr>
            <p:cNvPr id="7" name="Picture 6" descr="latex-image-1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2462" y="4827738"/>
              <a:ext cx="8312727" cy="873978"/>
            </a:xfrm>
            <a:prstGeom prst="rect">
              <a:avLst/>
            </a:prstGeom>
          </p:spPr>
        </p:pic>
      </p:grpSp>
      <p:sp>
        <p:nvSpPr>
          <p:cNvPr id="8" name="TextBox 7"/>
          <p:cNvSpPr txBox="1"/>
          <p:nvPr/>
        </p:nvSpPr>
        <p:spPr>
          <a:xfrm>
            <a:off x="131458" y="3867728"/>
            <a:ext cx="868699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/>
              <a:t>Simpler proof and better constants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Bound depends on </a:t>
            </a:r>
            <a:r>
              <a:rPr lang="en-US" sz="2400">
                <a:solidFill>
                  <a:srgbClr val="FFFF00"/>
                </a:solidFill>
              </a:rPr>
              <a:t>|X|</a:t>
            </a:r>
            <a:r>
              <a:rPr lang="en-US" sz="2400"/>
              <a:t> instead of </a:t>
            </a:r>
            <a:r>
              <a:rPr lang="en-US" sz="2400">
                <a:solidFill>
                  <a:srgbClr val="FFFF00"/>
                </a:solidFill>
              </a:rPr>
              <a:t>|A|</a:t>
            </a:r>
            <a:r>
              <a:rPr lang="en-US" sz="2400"/>
              <a:t> (can be ∞ dim)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Applies to general non-signalling distributions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There is a multipartite version (multiply error by </a:t>
            </a:r>
            <a:r>
              <a:rPr lang="en-US" sz="2400">
                <a:solidFill>
                  <a:srgbClr val="FFFF00"/>
                </a:solidFill>
              </a:rPr>
              <a:t>k</a:t>
            </a:r>
            <a:r>
              <a:rPr lang="en-US" sz="240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Efficient “rounding” (i.e. σ is explicit)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Symmetry isn’t required (see Fernando’s talk on Thursday)</a:t>
            </a:r>
          </a:p>
        </p:txBody>
      </p:sp>
    </p:spTree>
    <p:extLst>
      <p:ext uri="{BB962C8B-B14F-4D97-AF65-F5344CB8AC3E}">
        <p14:creationId xmlns:p14="http://schemas.microsoft.com/office/powerpoint/2010/main" val="401887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DISPLAYSOURCE" val="\documentclass{article}&#10;&#10;\pagestyle{empty}&#10;&#10;\begin{document}&#10;&#10;&#10;\end{document}"/>
  <p:tag name="EMBEDFONTS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Default Theme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chalk">
      <a:majorFont>
        <a:latin typeface="Chalkboard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halkboard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>
        <a:noFill/>
      </a:spPr>
      <a:bodyPr rtlCol="0" anchor="t" anchorCtr="0"/>
      <a:lstStyle>
        <a:defPPr>
          <a:defRPr sz="2400">
            <a:solidFill>
              <a:prstClr val="white"/>
            </a:solidFill>
            <a:cs typeface="Chalkboard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2547</TotalTime>
  <Words>477</Words>
  <Application>Microsoft Macintosh PowerPoint</Application>
  <PresentationFormat>On-screen Show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Theme</vt:lpstr>
      <vt:lpstr>Quantum de Finetti theorems under local measurements</vt:lpstr>
      <vt:lpstr>PowerPoint Presentation</vt:lpstr>
      <vt:lpstr>Quantum de Finetti Theorem</vt:lpstr>
      <vt:lpstr>PowerPoint Presentation</vt:lpstr>
      <vt:lpstr>Quantum de Finetti theorem</vt:lpstr>
      <vt:lpstr>PowerPoint Presentation</vt:lpstr>
      <vt:lpstr>main idea use information theory</vt:lpstr>
      <vt:lpstr>Answer: measure!</vt:lpstr>
      <vt:lpstr>advantages/extensions</vt:lpstr>
      <vt:lpstr>applications</vt:lpstr>
      <vt:lpstr>open questions</vt:lpstr>
    </vt:vector>
  </TitlesOfParts>
  <Company>UW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Quantum de Finetti theorems under local measurements</dc:title>
  <dc:creator>Aram Harrow</dc:creator>
  <cp:lastModifiedBy>Aram Harrow</cp:lastModifiedBy>
  <cp:revision>49</cp:revision>
  <dcterms:created xsi:type="dcterms:W3CDTF">2013-01-20T04:07:52Z</dcterms:created>
  <dcterms:modified xsi:type="dcterms:W3CDTF">2013-02-11T03:24:31Z</dcterms:modified>
</cp:coreProperties>
</file>