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8E36636D-D922-432D-A958-524484B5923D}" type="datetimeFigureOut">
              <a:rPr lang="en-US" smtClean="0"/>
              <a:pPr/>
              <a:t>6/4/13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4655"/>
            <a:ext cx="7772400" cy="2605052"/>
          </a:xfrm>
        </p:spPr>
        <p:txBody>
          <a:bodyPr/>
          <a:lstStyle/>
          <a:p>
            <a:r>
              <a:rPr lang="en-US"/>
              <a:t>Quantum de Finetti theorems for local measurements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1192"/>
            <a:ext cx="7772400" cy="965608"/>
          </a:xfrm>
        </p:spPr>
        <p:txBody>
          <a:bodyPr>
            <a:normAutofit/>
          </a:bodyPr>
          <a:lstStyle/>
          <a:p>
            <a:r>
              <a:rPr lang="en-US"/>
              <a:t>Fernando Brandão (UCL)</a:t>
            </a:r>
          </a:p>
          <a:p>
            <a:r>
              <a:rPr lang="en-US"/>
              <a:t>Aram Harrow (MIT)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2227" y="6036800"/>
            <a:ext cx="2316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arXiv:1210.6367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79809" y="1023679"/>
            <a:ext cx="6456550" cy="3585853"/>
            <a:chOff x="1279809" y="1023679"/>
            <a:chExt cx="6456550" cy="358585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431884" y="1023679"/>
              <a:ext cx="3304475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79809" y="1804857"/>
              <a:ext cx="6339934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12640" y="2586035"/>
              <a:ext cx="4978289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012640" y="3039872"/>
              <a:ext cx="558718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latin typeface="Chalkboard"/>
                  <a:cs typeface="Chalkboard"/>
                </a:rPr>
                <a:t>methods to analyze</a:t>
              </a:r>
              <a:br>
                <a:rPr lang="en-US" sz="4800">
                  <a:latin typeface="Chalkboard"/>
                  <a:cs typeface="Chalkboard"/>
                </a:rPr>
              </a:br>
              <a:r>
                <a:rPr lang="en-US" sz="4800">
                  <a:latin typeface="Chalkboard"/>
                  <a:cs typeface="Chalkboard"/>
                </a:rPr>
                <a:t>SDP hierarchies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490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214" y="57523"/>
            <a:ext cx="2995985" cy="1429871"/>
          </a:xfrm>
        </p:spPr>
        <p:txBody>
          <a:bodyPr/>
          <a:lstStyle/>
          <a:p>
            <a:r>
              <a:rPr lang="en-US"/>
              <a:t>rounding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065" y="1937961"/>
            <a:ext cx="3619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exact solutions </a:t>
            </a:r>
            <a:r>
              <a:rPr lang="en-US" sz="2000">
                <a:latin typeface="Chalkboard"/>
                <a:cs typeface="Chalkboard"/>
              </a:rPr>
              <a:t>(ρ∈SepSym):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Pr[a,b] = ∑λ</a:t>
            </a:r>
            <a:r>
              <a:rPr lang="en-US" sz="2000" baseline="-25000">
                <a:latin typeface="Chalkboard"/>
                <a:cs typeface="Chalkboard"/>
              </a:rPr>
              <a:t>i</a:t>
            </a:r>
            <a:r>
              <a:rPr lang="en-US" sz="2000">
                <a:latin typeface="Chalkboard"/>
                <a:cs typeface="Chalkboard"/>
              </a:rPr>
              <a:t> q</a:t>
            </a:r>
            <a:r>
              <a:rPr lang="en-US" sz="2000" baseline="-25000">
                <a:latin typeface="Chalkboard"/>
                <a:cs typeface="Chalkboard"/>
              </a:rPr>
              <a:t>i</a:t>
            </a:r>
            <a:r>
              <a:rPr lang="en-US" sz="2000">
                <a:latin typeface="Chalkboard"/>
                <a:cs typeface="Chalkboard"/>
              </a:rPr>
              <a:t>(a) r</a:t>
            </a:r>
            <a:r>
              <a:rPr lang="en-US" sz="2000" baseline="-25000">
                <a:latin typeface="Chalkboard"/>
                <a:cs typeface="Chalkboard"/>
              </a:rPr>
              <a:t>i</a:t>
            </a:r>
            <a:r>
              <a:rPr lang="en-US" sz="2000">
                <a:latin typeface="Chalkboard"/>
                <a:cs typeface="Chalkboard"/>
              </a:rPr>
              <a:t>(b)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72200" y="448746"/>
            <a:ext cx="2690625" cy="2067512"/>
            <a:chOff x="5918200" y="1790700"/>
            <a:chExt cx="2690625" cy="2067512"/>
          </a:xfrm>
          <a:effectLst/>
        </p:grpSpPr>
        <p:sp>
          <p:nvSpPr>
            <p:cNvPr id="9" name="TextBox 8"/>
            <p:cNvSpPr txBox="1"/>
            <p:nvPr/>
          </p:nvSpPr>
          <p:spPr>
            <a:xfrm>
              <a:off x="6493504" y="2674948"/>
              <a:ext cx="11712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∑</a:t>
              </a:r>
              <a:r>
                <a:rPr lang="en-US" sz="2000" baseline="-25000">
                  <a:latin typeface="Chalkboard"/>
                  <a:cs typeface="Chalkboard"/>
                </a:rPr>
                <a:t>a</a:t>
              </a:r>
              <a:r>
                <a:rPr lang="en-US" sz="2000">
                  <a:latin typeface="Chalkboard"/>
                  <a:cs typeface="Chalkboard"/>
                </a:rPr>
                <a:t> A</a:t>
              </a:r>
              <a:r>
                <a:rPr lang="en-US" sz="2000" baseline="-25000">
                  <a:latin typeface="Chalkboard"/>
                  <a:cs typeface="Chalkboard"/>
                </a:rPr>
                <a:t>a </a:t>
              </a:r>
              <a:r>
                <a:rPr lang="en-US" sz="2000">
                  <a:latin typeface="Chalkboard"/>
                  <a:cs typeface="Chalkboard"/>
                </a:rPr>
                <a:t>= I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93504" y="3266293"/>
              <a:ext cx="11712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∑</a:t>
              </a:r>
              <a:r>
                <a:rPr lang="en-US" sz="2000" baseline="-25000">
                  <a:latin typeface="Chalkboard"/>
                  <a:cs typeface="Chalkboard"/>
                </a:rPr>
                <a:t>b</a:t>
              </a:r>
              <a:r>
                <a:rPr lang="en-US" sz="2000">
                  <a:latin typeface="Chalkboard"/>
                  <a:cs typeface="Chalkboard"/>
                </a:rPr>
                <a:t> B</a:t>
              </a:r>
              <a:r>
                <a:rPr lang="en-US" sz="2000" baseline="-25000">
                  <a:latin typeface="Chalkboard"/>
                  <a:cs typeface="Chalkboard"/>
                </a:rPr>
                <a:t>b </a:t>
              </a:r>
              <a:r>
                <a:rPr lang="en-US" sz="2000">
                  <a:latin typeface="Chalkboard"/>
                  <a:cs typeface="Chalkboard"/>
                </a:rPr>
                <a:t>= I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32500" y="1790700"/>
              <a:ext cx="2576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M = ∑</a:t>
              </a:r>
              <a:r>
                <a:rPr lang="en-US" sz="2000" baseline="-25000">
                  <a:latin typeface="Chalkboard"/>
                  <a:cs typeface="Chalkboard"/>
                </a:rPr>
                <a:t>a,b </a:t>
              </a:r>
              <a:r>
                <a:rPr lang="en-US" sz="2000">
                  <a:latin typeface="Chalkboard"/>
                  <a:cs typeface="Chalkboard"/>
                </a:rPr>
                <a:t>Υ</a:t>
              </a:r>
              <a:r>
                <a:rPr lang="en-US" sz="2000" baseline="-25000">
                  <a:latin typeface="Chalkboard"/>
                  <a:cs typeface="Chalkboard"/>
                </a:rPr>
                <a:t>ab </a:t>
              </a:r>
              <a:r>
                <a:rPr lang="en-US" sz="2000">
                  <a:latin typeface="Chalkboard"/>
                  <a:cs typeface="Chalkboard"/>
                </a:rPr>
                <a:t>A</a:t>
              </a:r>
              <a:r>
                <a:rPr lang="en-US" sz="2000" baseline="-25000">
                  <a:latin typeface="Chalkboard"/>
                  <a:cs typeface="Chalkboard"/>
                </a:rPr>
                <a:t>a</a:t>
              </a:r>
              <a:r>
                <a:rPr lang="en-US" sz="2000">
                  <a:latin typeface="Chalkboard"/>
                  <a:cs typeface="Chalkboard"/>
                </a:rPr>
                <a:t> ⊗ B</a:t>
              </a:r>
              <a:r>
                <a:rPr lang="en-US" sz="2000" baseline="-25000">
                  <a:latin typeface="Chalkboard"/>
                  <a:cs typeface="Chalkboard"/>
                </a:rPr>
                <a:t>b</a:t>
              </a:r>
              <a:r>
                <a:rPr lang="en-US" sz="2000">
                  <a:latin typeface="Chalkboard"/>
                  <a:cs typeface="Chalkboard"/>
                </a:rPr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48026" y="2274838"/>
              <a:ext cx="14622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0 ≤ Υ</a:t>
              </a:r>
              <a:r>
                <a:rPr lang="en-US" sz="2000" baseline="-25000">
                  <a:latin typeface="Chalkboard"/>
                  <a:cs typeface="Chalkboard"/>
                </a:rPr>
                <a:t>ab </a:t>
              </a:r>
              <a:r>
                <a:rPr lang="en-US" sz="2000">
                  <a:latin typeface="Chalkboard"/>
                  <a:cs typeface="Chalkboard"/>
                </a:rPr>
                <a:t>≤ 1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918200" y="1790700"/>
              <a:ext cx="2690625" cy="2067512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8520" y="732829"/>
            <a:ext cx="2637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Pr[a,b] = </a:t>
            </a:r>
            <a:r>
              <a:rPr lang="en-US" sz="2000">
                <a:latin typeface="cmsy10"/>
                <a:ea typeface="cmsy10"/>
                <a:cs typeface="cmsy10"/>
              </a:rPr>
              <a:t>h</a:t>
            </a:r>
            <a:r>
              <a:rPr lang="en-US" sz="2000">
                <a:latin typeface="cmmi10"/>
                <a:ea typeface="cmmi10"/>
                <a:cs typeface="cmmi10"/>
              </a:rPr>
              <a:t>½</a:t>
            </a:r>
            <a:r>
              <a:rPr lang="en-US" sz="2000">
                <a:latin typeface="Chalkboard"/>
                <a:cs typeface="Chalkboard"/>
              </a:rPr>
              <a:t>, A</a:t>
            </a:r>
            <a:r>
              <a:rPr lang="en-US" sz="2000" baseline="-25000">
                <a:latin typeface="Chalkboard"/>
                <a:cs typeface="Chalkboard"/>
              </a:rPr>
              <a:t>a</a:t>
            </a:r>
            <a:r>
              <a:rPr lang="en-US" sz="2000">
                <a:latin typeface="Chalkboard"/>
                <a:cs typeface="Chalkboard"/>
              </a:rPr>
              <a:t> </a:t>
            </a:r>
            <a:r>
              <a:rPr lang="en-US" sz="2000">
                <a:latin typeface="cmsy10"/>
                <a:ea typeface="cmsy10"/>
                <a:cs typeface="cmsy10"/>
              </a:rPr>
              <a:t>­</a:t>
            </a:r>
            <a:r>
              <a:rPr lang="en-US" sz="2000">
                <a:latin typeface="Chalkboard"/>
                <a:cs typeface="Chalkboard"/>
              </a:rPr>
              <a:t> B</a:t>
            </a:r>
            <a:r>
              <a:rPr lang="en-US" sz="2000" baseline="-25000">
                <a:latin typeface="Chalkboard"/>
                <a:cs typeface="Chalkboard"/>
              </a:rPr>
              <a:t>b</a:t>
            </a:r>
            <a:r>
              <a:rPr lang="en-US" sz="2000">
                <a:latin typeface="cmsy10"/>
                <a:ea typeface="cmsy10"/>
                <a:cs typeface="cmsy10"/>
              </a:rPr>
              <a:t>i</a:t>
            </a:r>
            <a:endParaRPr lang="en-US" sz="2000">
              <a:latin typeface="cmsy10"/>
              <a:cs typeface="Chalkboar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075" y="1291629"/>
            <a:ext cx="3263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Goal:</a:t>
            </a:r>
            <a:r>
              <a:rPr lang="en-US" sz="2000">
                <a:latin typeface="Chalkboard"/>
                <a:cs typeface="Chalkboard"/>
              </a:rPr>
              <a:t> max ∑</a:t>
            </a:r>
            <a:r>
              <a:rPr lang="en-US" sz="2000" baseline="-25000">
                <a:latin typeface="Chalkboard"/>
                <a:cs typeface="Chalkboard"/>
              </a:rPr>
              <a:t>a,b</a:t>
            </a:r>
            <a:r>
              <a:rPr lang="en-US" sz="2000">
                <a:latin typeface="Chalkboard"/>
                <a:cs typeface="Chalkboard"/>
              </a:rPr>
              <a:t> Pr[a,b] γ</a:t>
            </a:r>
            <a:r>
              <a:rPr lang="en-US" sz="2000" baseline="-25000">
                <a:latin typeface="Chalkboard"/>
                <a:cs typeface="Chalkboard"/>
              </a:rPr>
              <a:t>a,b</a:t>
            </a:r>
            <a:endParaRPr lang="en-US" sz="2000">
              <a:latin typeface="Chalkboard"/>
              <a:cs typeface="Chalkboar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5075" y="2645847"/>
            <a:ext cx="8727906" cy="4198347"/>
            <a:chOff x="375075" y="2645847"/>
            <a:chExt cx="8727906" cy="4198347"/>
          </a:xfrm>
        </p:grpSpPr>
        <p:sp>
          <p:nvSpPr>
            <p:cNvPr id="16" name="TextBox 15"/>
            <p:cNvSpPr txBox="1"/>
            <p:nvPr/>
          </p:nvSpPr>
          <p:spPr>
            <a:xfrm>
              <a:off x="375075" y="4870390"/>
              <a:ext cx="4027832" cy="1938992"/>
            </a:xfrm>
            <a:prstGeom prst="rect">
              <a:avLst/>
            </a:prstGeom>
            <a:noFill/>
            <a:ln>
              <a:solidFill>
                <a:srgbClr val="1D86C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halkboard"/>
                  <a:cs typeface="Chalkboard"/>
                </a:rPr>
                <a:t>proof idea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>
                  <a:latin typeface="Chalkboard"/>
                  <a:cs typeface="Chalkboard"/>
                </a:rPr>
                <a:t>good approximation if 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Pr[a,b</a:t>
              </a:r>
              <a:r>
                <a:rPr lang="en-US" sz="2400" baseline="-25000">
                  <a:latin typeface="Chalkboard"/>
                  <a:cs typeface="Chalkboard"/>
                </a:rPr>
                <a:t>1</a:t>
              </a:r>
              <a:r>
                <a:rPr lang="en-US" sz="2400">
                  <a:latin typeface="Chalkboard"/>
                  <a:cs typeface="Chalkboard"/>
                </a:rPr>
                <a:t>] ≈</a:t>
              </a:r>
              <a:r>
                <a:rPr lang="en-US" sz="2400" baseline="-25000">
                  <a:latin typeface="Chalkboard"/>
                  <a:cs typeface="Chalkboard"/>
                </a:rPr>
                <a:t>ε</a:t>
              </a:r>
              <a:r>
                <a:rPr lang="en-US" sz="2400">
                  <a:latin typeface="Chalkboard"/>
                  <a:cs typeface="Chalkboard"/>
                </a:rPr>
                <a:t> Pr[a] ⋅ Pr[b</a:t>
              </a:r>
              <a:r>
                <a:rPr lang="en-US" sz="2400" baseline="-25000">
                  <a:latin typeface="Chalkboard"/>
                  <a:cs typeface="Chalkboard"/>
                </a:rPr>
                <a:t>1</a:t>
              </a:r>
              <a:r>
                <a:rPr lang="en-US" sz="2400">
                  <a:latin typeface="Chalkboard"/>
                  <a:cs typeface="Chalkboard"/>
                </a:rPr>
                <a:t>]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>
                  <a:latin typeface="Chalkboard"/>
                  <a:cs typeface="Chalkboard"/>
                </a:rPr>
                <a:t>otherwise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H(a|b</a:t>
              </a:r>
              <a:r>
                <a:rPr lang="en-US" sz="2400" baseline="-25000">
                  <a:latin typeface="Chalkboard"/>
                  <a:cs typeface="Chalkboard"/>
                </a:rPr>
                <a:t>1</a:t>
              </a:r>
              <a:r>
                <a:rPr lang="en-US" sz="2400">
                  <a:latin typeface="Chalkboard"/>
                  <a:cs typeface="Chalkboard"/>
                </a:rPr>
                <a:t>) &lt; H(a) – ε</a:t>
              </a:r>
              <a:r>
                <a:rPr lang="en-US" sz="2400" baseline="30000">
                  <a:latin typeface="Chalkboard"/>
                  <a:cs typeface="Chalkboard"/>
                </a:rPr>
                <a:t>2</a:t>
              </a:r>
              <a:endParaRPr lang="en-US" sz="2400">
                <a:latin typeface="Chalkboard"/>
                <a:cs typeface="Chalkboard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8270" y="2645847"/>
              <a:ext cx="4544711" cy="419834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75075" y="2706301"/>
            <a:ext cx="3749906" cy="2040351"/>
            <a:chOff x="375075" y="3023801"/>
            <a:chExt cx="3749906" cy="2040351"/>
          </a:xfrm>
        </p:grpSpPr>
        <p:sp>
          <p:nvSpPr>
            <p:cNvPr id="5" name="TextBox 4"/>
            <p:cNvSpPr txBox="1"/>
            <p:nvPr/>
          </p:nvSpPr>
          <p:spPr>
            <a:xfrm>
              <a:off x="375075" y="3023801"/>
              <a:ext cx="1321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relaxation</a:t>
              </a:r>
              <a:endParaRPr lang="en-US" sz="2000">
                <a:latin typeface="Chalkboard"/>
                <a:cs typeface="Chalkboard"/>
              </a:endParaRP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65" y="3474741"/>
              <a:ext cx="3539971" cy="706086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19" y="4308449"/>
              <a:ext cx="3652562" cy="755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604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43" y="186017"/>
            <a:ext cx="5838326" cy="1299883"/>
          </a:xfrm>
        </p:spPr>
        <p:txBody>
          <a:bodyPr>
            <a:normAutofit/>
          </a:bodyPr>
          <a:lstStyle/>
          <a:p>
            <a:r>
              <a:rPr lang="en-US"/>
              <a:t>information theory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443" y="2095500"/>
            <a:ext cx="66744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halkboard"/>
                <a:cs typeface="Chalkboard"/>
              </a:rPr>
              <a:t>log(n) ≥ I(a:b</a:t>
            </a:r>
            <a:r>
              <a:rPr lang="en-US" sz="2800" baseline="-25000">
                <a:latin typeface="Chalkboard"/>
                <a:cs typeface="Chalkboard"/>
              </a:rPr>
              <a:t>1</a:t>
            </a:r>
            <a:r>
              <a:rPr lang="en-US" sz="2800">
                <a:latin typeface="Chalkboard"/>
                <a:cs typeface="Chalkboard"/>
              </a:rPr>
              <a:t> … b</a:t>
            </a:r>
            <a:r>
              <a:rPr lang="en-US" sz="2800" baseline="-25000">
                <a:latin typeface="Chalkboard"/>
                <a:cs typeface="Chalkboard"/>
              </a:rPr>
              <a:t>k</a:t>
            </a:r>
            <a:r>
              <a:rPr lang="en-US" sz="2800">
                <a:latin typeface="Chalkboard"/>
                <a:cs typeface="Chalkboard"/>
              </a:rPr>
              <a:t>)</a:t>
            </a:r>
          </a:p>
          <a:p>
            <a:r>
              <a:rPr lang="en-US" sz="2800">
                <a:latin typeface="Chalkboard"/>
                <a:cs typeface="Chalkboard"/>
              </a:rPr>
              <a:t>= I(a:b</a:t>
            </a:r>
            <a:r>
              <a:rPr lang="en-US" sz="2800" baseline="-25000">
                <a:latin typeface="Chalkboard"/>
                <a:cs typeface="Chalkboard"/>
              </a:rPr>
              <a:t>1</a:t>
            </a:r>
            <a:r>
              <a:rPr lang="en-US" sz="2800">
                <a:latin typeface="Chalkboard"/>
                <a:cs typeface="Chalkboard"/>
              </a:rPr>
              <a:t>) + I(a:b</a:t>
            </a:r>
            <a:r>
              <a:rPr lang="en-US" sz="2800" baseline="-25000">
                <a:latin typeface="Chalkboard"/>
                <a:cs typeface="Chalkboard"/>
              </a:rPr>
              <a:t>2</a:t>
            </a:r>
            <a:r>
              <a:rPr lang="en-US" sz="2800">
                <a:latin typeface="Chalkboard"/>
                <a:cs typeface="Chalkboard"/>
              </a:rPr>
              <a:t>|b</a:t>
            </a:r>
            <a:r>
              <a:rPr lang="en-US" sz="2800" baseline="-25000">
                <a:latin typeface="Chalkboard"/>
                <a:cs typeface="Chalkboard"/>
              </a:rPr>
              <a:t>1</a:t>
            </a:r>
            <a:r>
              <a:rPr lang="en-US" sz="2800">
                <a:latin typeface="Chalkboard"/>
                <a:cs typeface="Chalkboard"/>
              </a:rPr>
              <a:t>) + … + I(a:b</a:t>
            </a:r>
            <a:r>
              <a:rPr lang="en-US" sz="2800" baseline="-25000">
                <a:latin typeface="Chalkboard"/>
                <a:cs typeface="Chalkboard"/>
              </a:rPr>
              <a:t>k</a:t>
            </a:r>
            <a:r>
              <a:rPr lang="en-US" sz="2800">
                <a:latin typeface="Chalkboard"/>
                <a:cs typeface="Chalkboard"/>
              </a:rPr>
              <a:t>|b</a:t>
            </a:r>
            <a:r>
              <a:rPr lang="en-US" sz="2800" baseline="-25000">
                <a:latin typeface="Chalkboard"/>
                <a:cs typeface="Chalkboard"/>
              </a:rPr>
              <a:t>1</a:t>
            </a:r>
            <a:r>
              <a:rPr lang="en-US" sz="2800">
                <a:latin typeface="Chalkboard"/>
                <a:cs typeface="Chalkboard"/>
              </a:rPr>
              <a:t>…b</a:t>
            </a:r>
            <a:r>
              <a:rPr lang="en-US" sz="2800" baseline="-25000">
                <a:latin typeface="Chalkboard"/>
                <a:cs typeface="Chalkboard"/>
              </a:rPr>
              <a:t>k-1</a:t>
            </a:r>
            <a:r>
              <a:rPr lang="en-US" sz="2800">
                <a:latin typeface="Chalkboard"/>
                <a:cs typeface="Chalkboard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800" y="3571220"/>
            <a:ext cx="6367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halkboard"/>
                <a:cs typeface="Chalkboard"/>
              </a:rPr>
              <a:t>∴ I(a:b</a:t>
            </a:r>
            <a:r>
              <a:rPr lang="en-US" sz="2800" baseline="-25000">
                <a:latin typeface="Chalkboard"/>
                <a:cs typeface="Chalkboard"/>
              </a:rPr>
              <a:t>j</a:t>
            </a:r>
            <a:r>
              <a:rPr lang="en-US" sz="2800">
                <a:latin typeface="Chalkboard"/>
                <a:cs typeface="Chalkboard"/>
              </a:rPr>
              <a:t>|b</a:t>
            </a:r>
            <a:r>
              <a:rPr lang="en-US" sz="2800" baseline="-25000">
                <a:latin typeface="Chalkboard"/>
                <a:cs typeface="Chalkboard"/>
              </a:rPr>
              <a:t>1</a:t>
            </a:r>
            <a:r>
              <a:rPr lang="en-US" sz="2800">
                <a:latin typeface="Chalkboard"/>
                <a:cs typeface="Chalkboard"/>
              </a:rPr>
              <a:t>…b</a:t>
            </a:r>
            <a:r>
              <a:rPr lang="en-US" sz="2800" baseline="-25000">
                <a:latin typeface="Chalkboard"/>
                <a:cs typeface="Chalkboard"/>
              </a:rPr>
              <a:t>j-1</a:t>
            </a:r>
            <a:r>
              <a:rPr lang="en-US" sz="2800">
                <a:latin typeface="Chalkboard"/>
                <a:cs typeface="Chalkboard"/>
              </a:rPr>
              <a:t>) ≤ </a:t>
            </a:r>
            <a:r>
              <a:rPr lang="en-US" sz="2800">
                <a:solidFill>
                  <a:srgbClr val="FFFF00"/>
                </a:solidFill>
                <a:latin typeface="Chalkboard"/>
                <a:cs typeface="Chalkboard"/>
              </a:rPr>
              <a:t>log(n)/k</a:t>
            </a:r>
            <a:r>
              <a:rPr lang="en-US" sz="2800">
                <a:latin typeface="Chalkboard"/>
                <a:cs typeface="Chalkboard"/>
              </a:rPr>
              <a:t>  for some j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30" y="0"/>
            <a:ext cx="2565370" cy="2369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2800" y="4468167"/>
            <a:ext cx="621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∴ρ≈Sep for this particular measurement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00" y="5537200"/>
            <a:ext cx="8111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Note: Brandão-Christandl-Yard based on quantum version of I(a:b|c).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2800" y="1285845"/>
            <a:ext cx="3502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[Raghavendra-Tan, SODA ’12]</a:t>
            </a:r>
          </a:p>
        </p:txBody>
      </p:sp>
    </p:spTree>
    <p:extLst>
      <p:ext uri="{BB962C8B-B14F-4D97-AF65-F5344CB8AC3E}">
        <p14:creationId xmlns:p14="http://schemas.microsoft.com/office/powerpoint/2010/main" val="101499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601694"/>
            <a:ext cx="736611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>
                <a:latin typeface="Chalkboard"/>
                <a:cs typeface="Chalkboard"/>
              </a:rPr>
              <a:t>Improve 1-LOCC to SEP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would imply QMA = QMA with poly(n) Merlins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and quasipolynomial-time algorithms for tensor problems</a:t>
            </a:r>
          </a:p>
          <a:p>
            <a:pPr marL="457200" indent="-457200">
              <a:buAutoNum type="arabicPeriod"/>
            </a:pPr>
            <a:endParaRPr lang="en-US" sz="2000">
              <a:latin typeface="Chalkboard"/>
              <a:cs typeface="Chalkboard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Chalkboard"/>
                <a:cs typeface="Chalkboard"/>
              </a:rPr>
              <a:t>Better algorithms for small-set expansion / unique games</a:t>
            </a:r>
          </a:p>
          <a:p>
            <a:pPr marL="457200" indent="-457200">
              <a:buAutoNum type="arabicPeriod"/>
            </a:pPr>
            <a:endParaRPr lang="en-US" sz="2000">
              <a:latin typeface="Chalkboard"/>
              <a:cs typeface="Chalkboard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Chalkboard"/>
                <a:cs typeface="Chalkboard"/>
              </a:rPr>
              <a:t>Make use of “partial transpose” symmetry</a:t>
            </a:r>
          </a:p>
          <a:p>
            <a:pPr marL="457200" indent="-457200">
              <a:buAutoNum type="arabicPeriod"/>
            </a:pPr>
            <a:endParaRPr lang="en-US" sz="2000">
              <a:latin typeface="Chalkboard"/>
              <a:cs typeface="Chalkboard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Chalkboard"/>
                <a:cs typeface="Chalkboard"/>
              </a:rPr>
              <a:t>Understand quantum conditional mutual information</a:t>
            </a:r>
          </a:p>
          <a:p>
            <a:pPr marL="457200" indent="-457200">
              <a:buAutoNum type="arabicPeriod"/>
            </a:pPr>
            <a:endParaRPr lang="en-US" sz="2000">
              <a:latin typeface="Chalkboard"/>
              <a:cs typeface="Chalkboard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Chalkboard"/>
                <a:cs typeface="Chalkboard"/>
              </a:rPr>
              <a:t>extension to entangled games that would yield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NEXP ⊆ MIP</a:t>
            </a:r>
            <a:r>
              <a:rPr lang="en-US" sz="2000" baseline="30000">
                <a:latin typeface="Chalkboard"/>
                <a:cs typeface="Chalkboard"/>
              </a:rPr>
              <a:t>*</a:t>
            </a:r>
            <a:r>
              <a:rPr lang="en-US" sz="2000">
                <a:latin typeface="Chalkboard"/>
                <a:cs typeface="Chalkboard"/>
              </a:rPr>
              <a:t>. (see paper)</a:t>
            </a:r>
          </a:p>
          <a:p>
            <a:pPr marL="457200" indent="-457200">
              <a:buAutoNum type="arabicPeriod"/>
            </a:pPr>
            <a:endParaRPr lang="en-US" sz="2000">
              <a:latin typeface="Chalkboard"/>
              <a:cs typeface="Chalkboard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Chalkboard"/>
                <a:cs typeface="Chalkboard"/>
              </a:rPr>
              <a:t>More counter-examples / integrality gaps.</a:t>
            </a:r>
          </a:p>
        </p:txBody>
      </p:sp>
    </p:spTree>
    <p:extLst>
      <p:ext uri="{BB962C8B-B14F-4D97-AF65-F5344CB8AC3E}">
        <p14:creationId xmlns:p14="http://schemas.microsoft.com/office/powerpoint/2010/main" val="214544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motivation/warmup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8990" y="1510973"/>
            <a:ext cx="6603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nonlinear optimization --&gt; convex optimization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41" y="2364119"/>
            <a:ext cx="3619500" cy="13208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93" y="3882179"/>
            <a:ext cx="3327400" cy="7239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3301" y="3464447"/>
            <a:ext cx="2701844" cy="930186"/>
            <a:chOff x="183301" y="3464447"/>
            <a:chExt cx="2701844" cy="930186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1479562" y="3464447"/>
              <a:ext cx="1405583" cy="4177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01" y="3684919"/>
              <a:ext cx="2444567" cy="70971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201830" y="2186963"/>
            <a:ext cx="2676013" cy="1695216"/>
            <a:chOff x="6201830" y="2186963"/>
            <a:chExt cx="2676013" cy="1695216"/>
          </a:xfrm>
        </p:grpSpPr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018" y="2186963"/>
              <a:ext cx="1529825" cy="1277484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 flipH="1">
              <a:off x="6201830" y="3267182"/>
              <a:ext cx="1035693" cy="6149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517219" y="5756300"/>
            <a:ext cx="6320487" cy="879397"/>
            <a:chOff x="1517219" y="5756300"/>
            <a:chExt cx="6320487" cy="879397"/>
          </a:xfrm>
        </p:grpSpPr>
        <p:sp>
          <p:nvSpPr>
            <p:cNvPr id="27" name="TextBox 26"/>
            <p:cNvSpPr txBox="1"/>
            <p:nvPr/>
          </p:nvSpPr>
          <p:spPr>
            <a:xfrm>
              <a:off x="1517219" y="6174032"/>
              <a:ext cx="6320487" cy="46166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D(n) = conv {xx</a:t>
              </a:r>
              <a:r>
                <a:rPr lang="en-US" sz="2400" baseline="30000">
                  <a:latin typeface="Chalkboard"/>
                  <a:cs typeface="Chalkboard"/>
                </a:rPr>
                <a:t>T</a:t>
              </a:r>
              <a:r>
                <a:rPr lang="en-US" sz="2400">
                  <a:latin typeface="Chalkboard"/>
                  <a:cs typeface="Chalkboard"/>
                </a:rPr>
                <a:t> : x∈S</a:t>
              </a:r>
              <a:r>
                <a:rPr lang="en-US" sz="2400" baseline="30000">
                  <a:latin typeface="Chalkboard"/>
                  <a:cs typeface="Chalkboard"/>
                </a:rPr>
                <a:t>n</a:t>
              </a:r>
              <a:r>
                <a:rPr lang="en-US" sz="2400">
                  <a:latin typeface="Chalkboard"/>
                  <a:cs typeface="Chalkboard"/>
                </a:rPr>
                <a:t>} = density matrices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3982487" y="5756300"/>
              <a:ext cx="727451" cy="4177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265" y="4865170"/>
            <a:ext cx="2933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7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harder problem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52" y="1906132"/>
            <a:ext cx="6211455" cy="9467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0452" y="5903713"/>
            <a:ext cx="6805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⊂ Sep(n,n) = conv {xx</a:t>
            </a:r>
            <a:r>
              <a:rPr lang="en-US" sz="2400" baseline="30000">
                <a:latin typeface="Chalkboard"/>
                <a:cs typeface="Chalkboard"/>
              </a:rPr>
              <a:t>T</a:t>
            </a:r>
            <a:r>
              <a:rPr lang="en-US" sz="2400">
                <a:latin typeface="Chalkboard"/>
                <a:cs typeface="Chalkboard"/>
              </a:rPr>
              <a:t> ⊗ yy</a:t>
            </a:r>
            <a:r>
              <a:rPr lang="en-US" sz="2400" baseline="30000">
                <a:latin typeface="Chalkboard"/>
                <a:cs typeface="Chalkboard"/>
              </a:rPr>
              <a:t>T</a:t>
            </a:r>
            <a:r>
              <a:rPr lang="en-US" sz="2400">
                <a:latin typeface="Chalkboard"/>
                <a:cs typeface="Chalkboard"/>
              </a:rPr>
              <a:t> : x,y∈S</a:t>
            </a:r>
            <a:r>
              <a:rPr lang="en-US" sz="2400" baseline="30000">
                <a:latin typeface="Chalkboard"/>
                <a:cs typeface="Chalkboard"/>
              </a:rPr>
              <a:t>n</a:t>
            </a:r>
            <a:r>
              <a:rPr lang="en-US" sz="2400">
                <a:latin typeface="Chalkboard"/>
                <a:cs typeface="Chalkboard"/>
              </a:rPr>
              <a:t>} ⊂ D(n</a:t>
            </a:r>
            <a:r>
              <a:rPr lang="en-US" sz="2400" baseline="30000">
                <a:latin typeface="Chalkboard"/>
                <a:cs typeface="Chalkboard"/>
              </a:rPr>
              <a:t>2</a:t>
            </a:r>
            <a:r>
              <a:rPr lang="en-US" sz="2400">
                <a:latin typeface="Chalkboard"/>
                <a:cs typeface="Chalkboard"/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59964" y="2579127"/>
            <a:ext cx="6808222" cy="1165700"/>
            <a:chOff x="2059964" y="2579127"/>
            <a:chExt cx="6808222" cy="1165700"/>
          </a:xfrm>
        </p:grpSpPr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964" y="3084427"/>
              <a:ext cx="4165600" cy="660400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533" y="2579127"/>
              <a:ext cx="2151653" cy="860661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 flipH="1">
              <a:off x="5314093" y="2852859"/>
              <a:ext cx="1402440" cy="2315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294617" y="4019293"/>
            <a:ext cx="6785004" cy="1657534"/>
            <a:chOff x="1294617" y="4019293"/>
            <a:chExt cx="6785004" cy="1657534"/>
          </a:xfrm>
        </p:grpSpPr>
        <p:sp>
          <p:nvSpPr>
            <p:cNvPr id="8" name="TextBox 7"/>
            <p:cNvSpPr txBox="1"/>
            <p:nvPr/>
          </p:nvSpPr>
          <p:spPr>
            <a:xfrm>
              <a:off x="1294617" y="5215162"/>
              <a:ext cx="55348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SepSym(n,n) = conv {xx</a:t>
              </a:r>
              <a:r>
                <a:rPr lang="en-US" sz="2400" baseline="30000">
                  <a:latin typeface="Chalkboard"/>
                  <a:cs typeface="Chalkboard"/>
                </a:rPr>
                <a:t>T</a:t>
              </a:r>
              <a:r>
                <a:rPr lang="en-US" sz="2400">
                  <a:latin typeface="Chalkboard"/>
                  <a:cs typeface="Chalkboard"/>
                </a:rPr>
                <a:t> ⊗ xx</a:t>
              </a:r>
              <a:r>
                <a:rPr lang="en-US" sz="2400" baseline="30000">
                  <a:latin typeface="Chalkboard"/>
                  <a:cs typeface="Chalkboard"/>
                </a:rPr>
                <a:t>T</a:t>
              </a:r>
              <a:r>
                <a:rPr lang="en-US" sz="2400">
                  <a:latin typeface="Chalkboard"/>
                  <a:cs typeface="Chalkboard"/>
                </a:rPr>
                <a:t> : x∈S</a:t>
              </a:r>
              <a:r>
                <a:rPr lang="en-US" sz="2400" baseline="30000">
                  <a:latin typeface="Chalkboard"/>
                  <a:cs typeface="Chalkboard"/>
                </a:rPr>
                <a:t>n</a:t>
              </a:r>
              <a:r>
                <a:rPr lang="en-US" sz="2400">
                  <a:latin typeface="Chalkboard"/>
                  <a:cs typeface="Chalkboard"/>
                </a:rPr>
                <a:t>}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536027" y="4635700"/>
              <a:ext cx="912396" cy="5794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421" y="4019293"/>
              <a:ext cx="61722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588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polynomial optimization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494" y="1649293"/>
            <a:ext cx="367739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D(n)</a:t>
            </a:r>
            <a:r>
              <a:rPr lang="en-US" sz="2400" baseline="-25000">
                <a:latin typeface="Chalkboard"/>
                <a:cs typeface="Chalkboard"/>
              </a:rPr>
              <a:t>n</a:t>
            </a:r>
            <a:r>
              <a:rPr lang="en-US" sz="2400">
                <a:latin typeface="Chalkboard"/>
                <a:cs typeface="Chalkboard"/>
              </a:rPr>
              <a:t> = conv {xx</a:t>
            </a:r>
            <a:r>
              <a:rPr lang="en-US" sz="2400" baseline="30000">
                <a:latin typeface="Chalkboard"/>
                <a:cs typeface="Chalkboard"/>
              </a:rPr>
              <a:t>T</a:t>
            </a:r>
            <a:r>
              <a:rPr lang="en-US" sz="2400">
                <a:latin typeface="Chalkboard"/>
                <a:cs typeface="Chalkboard"/>
              </a:rPr>
              <a:t> : x∈S</a:t>
            </a:r>
            <a:r>
              <a:rPr lang="en-US" sz="2400" baseline="30000">
                <a:latin typeface="Chalkboard"/>
                <a:cs typeface="Chalkboard"/>
              </a:rPr>
              <a:t>n</a:t>
            </a:r>
            <a:r>
              <a:rPr lang="en-US" sz="2400">
                <a:latin typeface="Chalkboard"/>
                <a:cs typeface="Chalkboard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494" y="2675391"/>
            <a:ext cx="5534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SepSym(n,n) = conv {xx</a:t>
            </a:r>
            <a:r>
              <a:rPr lang="en-US" sz="2400" baseline="30000">
                <a:latin typeface="Chalkboard"/>
                <a:cs typeface="Chalkboard"/>
              </a:rPr>
              <a:t>T</a:t>
            </a:r>
            <a:r>
              <a:rPr lang="en-US" sz="2400">
                <a:latin typeface="Chalkboard"/>
                <a:cs typeface="Chalkboard"/>
              </a:rPr>
              <a:t> ⊗ xx</a:t>
            </a:r>
            <a:r>
              <a:rPr lang="en-US" sz="2400" baseline="30000">
                <a:latin typeface="Chalkboard"/>
                <a:cs typeface="Chalkboard"/>
              </a:rPr>
              <a:t>T</a:t>
            </a:r>
            <a:r>
              <a:rPr lang="en-US" sz="2400">
                <a:latin typeface="Chalkboard"/>
                <a:cs typeface="Chalkboard"/>
              </a:rPr>
              <a:t> : x∈S</a:t>
            </a:r>
            <a:r>
              <a:rPr lang="en-US" sz="2400" baseline="30000">
                <a:latin typeface="Chalkboard"/>
                <a:cs typeface="Chalkboard"/>
              </a:rPr>
              <a:t>n</a:t>
            </a:r>
            <a:r>
              <a:rPr lang="en-US" sz="2400">
                <a:latin typeface="Chalkboard"/>
                <a:cs typeface="Chalkboard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55137" y="1636964"/>
            <a:ext cx="11559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Chalkboard"/>
                <a:cs typeface="Chalkboard"/>
              </a:rPr>
              <a:t>EASY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5137" y="2578599"/>
            <a:ext cx="12221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Chalkboard"/>
                <a:cs typeface="Chalkboard"/>
              </a:rPr>
              <a:t>HARD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9386" y="3353485"/>
            <a:ext cx="729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≈ tensor norms ≈ 2-&gt;4 norm ≈ small-set expansion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418" y="4598713"/>
            <a:ext cx="2141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Chalkboard"/>
                <a:cs typeface="Chalkboard"/>
              </a:rPr>
              <a:t>need to find</a:t>
            </a:r>
            <a:br>
              <a:rPr lang="en-US" sz="2800">
                <a:latin typeface="Chalkboard"/>
                <a:cs typeface="Chalkboard"/>
              </a:rPr>
            </a:br>
            <a:r>
              <a:rPr lang="en-US" sz="2800">
                <a:latin typeface="Chalkboard"/>
                <a:cs typeface="Chalkboard"/>
              </a:rPr>
              <a:t>relaxation!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640" y="4043896"/>
            <a:ext cx="3663266" cy="26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6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44" y="-35905"/>
            <a:ext cx="7064375" cy="1299883"/>
          </a:xfrm>
        </p:spPr>
        <p:txBody>
          <a:bodyPr>
            <a:normAutofit/>
          </a:bodyPr>
          <a:lstStyle/>
          <a:p>
            <a:r>
              <a:rPr lang="en-US"/>
              <a:t>k-extendable relaxation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063" y="16925"/>
            <a:ext cx="1879835" cy="1335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275" y="1384979"/>
            <a:ext cx="7058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want</a:t>
            </a:r>
            <a:r>
              <a:rPr lang="en-US" sz="2400">
                <a:latin typeface="Chalkboard"/>
                <a:cs typeface="Chalkboard"/>
              </a:rPr>
              <a:t>  σ∈SepSym(n,n) = conv {xx</a:t>
            </a:r>
            <a:r>
              <a:rPr lang="en-US" sz="2400" baseline="30000">
                <a:latin typeface="Chalkboard"/>
                <a:cs typeface="Chalkboard"/>
              </a:rPr>
              <a:t>T</a:t>
            </a:r>
            <a:r>
              <a:rPr lang="en-US" sz="2400">
                <a:latin typeface="Chalkboard"/>
                <a:cs typeface="Chalkboard"/>
              </a:rPr>
              <a:t> ⊗ xx</a:t>
            </a:r>
            <a:r>
              <a:rPr lang="en-US" sz="2400" baseline="30000">
                <a:latin typeface="Chalkboard"/>
                <a:cs typeface="Chalkboard"/>
              </a:rPr>
              <a:t>T</a:t>
            </a:r>
            <a:r>
              <a:rPr lang="en-US" sz="2400">
                <a:latin typeface="Chalkboard"/>
                <a:cs typeface="Chalkboard"/>
              </a:rPr>
              <a:t> : x∈S</a:t>
            </a:r>
            <a:r>
              <a:rPr lang="en-US" sz="2400" baseline="30000">
                <a:latin typeface="Chalkboard"/>
                <a:cs typeface="Chalkboard"/>
              </a:rPr>
              <a:t>n</a:t>
            </a:r>
            <a:r>
              <a:rPr lang="en-US" sz="2400">
                <a:latin typeface="Chalkboard"/>
                <a:cs typeface="Chalkboard"/>
              </a:rPr>
              <a:t>}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43866" y="3600065"/>
            <a:ext cx="7057988" cy="400110"/>
            <a:chOff x="542506" y="3772671"/>
            <a:chExt cx="7057988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542506" y="3772671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ideally</a:t>
              </a: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594" y="3773498"/>
              <a:ext cx="5930900" cy="3937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69887" y="2021255"/>
            <a:ext cx="8408846" cy="1282914"/>
            <a:chOff x="369887" y="2255506"/>
            <a:chExt cx="8569130" cy="1282914"/>
          </a:xfrm>
        </p:grpSpPr>
        <p:sp>
          <p:nvSpPr>
            <p:cNvPr id="10" name="TextBox 9"/>
            <p:cNvSpPr txBox="1"/>
            <p:nvPr/>
          </p:nvSpPr>
          <p:spPr>
            <a:xfrm>
              <a:off x="7264063" y="3040377"/>
              <a:ext cx="1390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∀π,π’∈S</a:t>
              </a:r>
              <a:r>
                <a:rPr lang="en-US" sz="2000" baseline="-25000">
                  <a:latin typeface="Chalkboard"/>
                  <a:cs typeface="Chalkboard"/>
                </a:rPr>
                <a:t>k</a:t>
              </a:r>
              <a:endParaRPr lang="en-US" sz="2000">
                <a:latin typeface="Chalkboard"/>
                <a:cs typeface="Chalkboard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3867" y="2410900"/>
              <a:ext cx="10955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relax to</a:t>
              </a: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63" y="2970587"/>
              <a:ext cx="6413500" cy="469900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594" y="2329480"/>
              <a:ext cx="1765300" cy="469900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369887" y="2255506"/>
              <a:ext cx="8569130" cy="1282914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8853" y="4238381"/>
            <a:ext cx="5753064" cy="1354647"/>
            <a:chOff x="368853" y="4398658"/>
            <a:chExt cx="5753064" cy="1354647"/>
          </a:xfrm>
        </p:grpSpPr>
        <p:sp>
          <p:nvSpPr>
            <p:cNvPr id="11" name="TextBox 10"/>
            <p:cNvSpPr txBox="1"/>
            <p:nvPr/>
          </p:nvSpPr>
          <p:spPr>
            <a:xfrm>
              <a:off x="368853" y="4398658"/>
              <a:ext cx="23040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recover ρ∈ D(n</a:t>
              </a:r>
              <a:r>
                <a:rPr lang="en-US" sz="2000" baseline="30000">
                  <a:solidFill>
                    <a:srgbClr val="FFFF00"/>
                  </a:solidFill>
                  <a:latin typeface="Chalkboard"/>
                  <a:cs typeface="Chalkboard"/>
                </a:rPr>
                <a:t>2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)</a:t>
              </a:r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90" y="4898941"/>
              <a:ext cx="5645727" cy="85436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06877" y="5519054"/>
            <a:ext cx="73148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why?  </a:t>
            </a:r>
          </a:p>
          <a:p>
            <a:pPr marL="457200" indent="-457200">
              <a:buAutoNum type="arabicPeriod"/>
            </a:pPr>
            <a:r>
              <a:rPr lang="en-US" sz="2000">
                <a:latin typeface="Chalkboard"/>
                <a:cs typeface="Chalkboard"/>
              </a:rPr>
              <a:t>partial trace = quantum analogue of marginal distribution</a:t>
            </a:r>
          </a:p>
          <a:p>
            <a:pPr marL="457200" indent="-457200">
              <a:buAutoNum type="arabicPeriod"/>
            </a:pPr>
            <a:r>
              <a:rPr lang="en-US" sz="2000">
                <a:latin typeface="Chalkboard"/>
                <a:cs typeface="Chalkboard"/>
              </a:rPr>
              <a:t>using ∑</a:t>
            </a:r>
            <a:r>
              <a:rPr lang="en-US" sz="2000" baseline="-25000">
                <a:latin typeface="Chalkboard"/>
                <a:cs typeface="Chalkboard"/>
              </a:rPr>
              <a:t>i</a:t>
            </a:r>
            <a:r>
              <a:rPr lang="en-US" sz="2000">
                <a:latin typeface="Chalkboard"/>
                <a:cs typeface="Chalkboard"/>
              </a:rPr>
              <a:t>x</a:t>
            </a:r>
            <a:r>
              <a:rPr lang="en-US" sz="2000" baseline="-25000">
                <a:latin typeface="Chalkboard"/>
                <a:cs typeface="Chalkboard"/>
              </a:rPr>
              <a:t>i</a:t>
            </a:r>
            <a:r>
              <a:rPr lang="en-US" sz="2000" baseline="30000">
                <a:latin typeface="Chalkboard"/>
                <a:cs typeface="Chalkboard"/>
              </a:rPr>
              <a:t>2 </a:t>
            </a:r>
            <a:r>
              <a:rPr lang="en-US" sz="2000">
                <a:latin typeface="Chalkboard"/>
                <a:cs typeface="Chalkboard"/>
              </a:rPr>
              <a:t>= 1 constraint</a:t>
            </a:r>
          </a:p>
        </p:txBody>
      </p:sp>
    </p:spTree>
    <p:extLst>
      <p:ext uri="{BB962C8B-B14F-4D97-AF65-F5344CB8AC3E}">
        <p14:creationId xmlns:p14="http://schemas.microsoft.com/office/powerpoint/2010/main" val="123982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should this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5910580" cy="1398041"/>
          </a:xfrm>
        </p:spPr>
        <p:txBody>
          <a:bodyPr/>
          <a:lstStyle/>
          <a:p>
            <a:pPr marL="0" indent="0">
              <a:buNone/>
            </a:pPr>
            <a:r>
              <a:rPr lang="en-US" u="sng"/>
              <a:t>physics explanation:</a:t>
            </a:r>
            <a:br>
              <a:rPr lang="en-US" u="sng"/>
            </a:br>
            <a:r>
              <a:rPr lang="en-US"/>
              <a:t>“monogamy of entanglement”</a:t>
            </a:r>
            <a:br>
              <a:rPr lang="en-US"/>
            </a:br>
            <a:r>
              <a:rPr lang="en-US"/>
              <a:t>only separable states are infinitely sharable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1" y="3406841"/>
            <a:ext cx="5758180" cy="624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u="sng"/>
              <a:t>math explanation: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11" y="4018594"/>
            <a:ext cx="2921000" cy="8890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97" y="4967184"/>
            <a:ext cx="5842000" cy="939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040" y="5818626"/>
            <a:ext cx="3327400" cy="88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22988" y="5908645"/>
            <a:ext cx="113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as k</a:t>
            </a:r>
            <a:r>
              <a:rPr lang="en-US" sz="2000">
                <a:latin typeface="Chalkboard"/>
                <a:cs typeface="Chalkboard"/>
                <a:sym typeface="Wingdings"/>
              </a:rPr>
              <a:t>∞</a:t>
            </a:r>
            <a:endParaRPr lang="en-US" sz="200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70499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convergence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898664"/>
            <a:ext cx="6282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dist(k-extendable, SepSym(n,n)) = f(k,n) = ??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32006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run-time = n</a:t>
            </a:r>
            <a:r>
              <a:rPr lang="en-US" sz="2400" baseline="30000">
                <a:latin typeface="Chalkboard"/>
                <a:cs typeface="Chalkboard"/>
              </a:rPr>
              <a:t>O(k)</a:t>
            </a:r>
            <a:endParaRPr lang="en-US" sz="2400">
              <a:latin typeface="Chalkboard"/>
              <a:cs typeface="Chalkboar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0" y="2749364"/>
            <a:ext cx="7775193" cy="461665"/>
            <a:chOff x="685800" y="2749364"/>
            <a:chExt cx="7775193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685800" y="2749364"/>
              <a:ext cx="53418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trace dist(ρ,σ) = max</a:t>
              </a:r>
              <a:r>
                <a:rPr lang="en-US" sz="2000" baseline="-25000">
                  <a:latin typeface="Chalkboard"/>
                  <a:cs typeface="Chalkboard"/>
                </a:rPr>
                <a:t>0≤M≤I</a:t>
              </a:r>
              <a:r>
                <a:rPr lang="en-US" sz="2000">
                  <a:latin typeface="Chalkboard"/>
                  <a:cs typeface="Chalkboard"/>
                </a:rPr>
                <a:t> </a:t>
              </a:r>
              <a:r>
                <a:rPr lang="en-US" sz="2000">
                  <a:latin typeface="cmsy10"/>
                  <a:ea typeface="cmsy10"/>
                  <a:cs typeface="cmsy10"/>
                </a:rPr>
                <a:t>h</a:t>
              </a:r>
              <a:r>
                <a:rPr lang="en-US" sz="2000">
                  <a:latin typeface="Chalkboard"/>
                  <a:cs typeface="Chalkboard"/>
                </a:rPr>
                <a:t>M,ρ-σ</a:t>
              </a:r>
              <a:r>
                <a:rPr lang="en-US" sz="2000">
                  <a:latin typeface="cmsy10"/>
                  <a:ea typeface="cmsy10"/>
                  <a:cs typeface="cmsy10"/>
                </a:rPr>
                <a:t>i</a:t>
              </a:r>
              <a:r>
                <a:rPr lang="en-US" sz="2000">
                  <a:latin typeface="Chalkboard"/>
                  <a:cs typeface="Chalkboard"/>
                </a:rPr>
                <a:t> ～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n/k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96380" y="2749364"/>
              <a:ext cx="18646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  <a:sym typeface="Wingdings"/>
                </a:rPr>
                <a:t> n</a:t>
              </a:r>
              <a:r>
                <a:rPr lang="en-US" sz="2400" baseline="30000">
                  <a:latin typeface="Chalkboard"/>
                  <a:cs typeface="Chalkboard"/>
                  <a:sym typeface="Wingdings"/>
                </a:rPr>
                <a:t>O(n)</a:t>
              </a:r>
              <a:r>
                <a:rPr lang="en-US" sz="2400">
                  <a:latin typeface="Chalkboard"/>
                  <a:cs typeface="Chalkboard"/>
                  <a:sym typeface="Wingdings"/>
                </a:rPr>
                <a:t> time</a:t>
              </a:r>
              <a:endParaRPr lang="en-US" sz="2400">
                <a:latin typeface="Chalkboard"/>
                <a:cs typeface="Chalkboard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5800" y="3338544"/>
            <a:ext cx="43528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[Brandão, Christandl, Yard; STOC ‘11]</a:t>
            </a:r>
          </a:p>
          <a:p>
            <a:r>
              <a:rPr lang="en-US" sz="2000">
                <a:latin typeface="Chalkboard"/>
                <a:cs typeface="Chalkboard"/>
              </a:rPr>
              <a:t>distance ～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(log(n)/k)</a:t>
            </a:r>
            <a:r>
              <a:rPr lang="en-US" sz="2000" baseline="30000">
                <a:solidFill>
                  <a:srgbClr val="FFFF00"/>
                </a:solidFill>
                <a:latin typeface="Chalkboard"/>
                <a:cs typeface="Chalkboard"/>
              </a:rPr>
              <a:t>1/2</a:t>
            </a:r>
            <a:r>
              <a:rPr lang="en-US" sz="2000">
                <a:latin typeface="Chalkboard"/>
                <a:cs typeface="Chalkboard"/>
              </a:rPr>
              <a:t> </a:t>
            </a:r>
          </a:p>
          <a:p>
            <a:r>
              <a:rPr lang="en-US" sz="2000">
                <a:latin typeface="Chalkboard"/>
                <a:cs typeface="Chalkboard"/>
              </a:rPr>
              <a:t>for M that are 1-LOCC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  <a:sym typeface="Wingdings"/>
              </a:rPr>
              <a:t> time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n</a:t>
            </a:r>
            <a:r>
              <a:rPr lang="en-US" sz="2000" baseline="300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O(log(n))</a:t>
            </a:r>
            <a:endParaRPr lang="en-US" sz="200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931596"/>
            <a:ext cx="2920176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u="sng">
                <a:latin typeface="Chalkboard"/>
                <a:cs typeface="Chalkboard"/>
              </a:rPr>
              <a:t>Def of 1-LOCC</a:t>
            </a:r>
            <a:br>
              <a:rPr lang="en-US" sz="2000" u="sng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M = ∑</a:t>
            </a:r>
            <a:r>
              <a:rPr lang="en-US" sz="2000" baseline="-25000">
                <a:latin typeface="Chalkboard"/>
                <a:cs typeface="Chalkboard"/>
              </a:rPr>
              <a:t>i</a:t>
            </a:r>
            <a:r>
              <a:rPr lang="en-US" sz="2000">
                <a:latin typeface="Chalkboard"/>
                <a:cs typeface="Chalkboard"/>
              </a:rPr>
              <a:t> A</a:t>
            </a:r>
            <a:r>
              <a:rPr lang="en-US" sz="2000" baseline="-25000">
                <a:latin typeface="Chalkboard"/>
                <a:cs typeface="Chalkboard"/>
              </a:rPr>
              <a:t>i</a:t>
            </a:r>
            <a:r>
              <a:rPr lang="en-US" sz="2000">
                <a:latin typeface="Chalkboard"/>
                <a:cs typeface="Chalkboard"/>
              </a:rPr>
              <a:t> ⊗ B</a:t>
            </a:r>
            <a:r>
              <a:rPr lang="en-US" sz="2000" baseline="-25000">
                <a:latin typeface="Chalkboard"/>
                <a:cs typeface="Chalkboard"/>
              </a:rPr>
              <a:t>i</a:t>
            </a:r>
            <a:r>
              <a:rPr lang="en-US" sz="2000">
                <a:latin typeface="Chalkboard"/>
                <a:cs typeface="Chalkboard"/>
              </a:rPr>
              <a:t> such that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0 ≤ A</a:t>
            </a:r>
            <a:r>
              <a:rPr lang="en-US" sz="2000" baseline="-25000">
                <a:latin typeface="Chalkboard"/>
                <a:cs typeface="Chalkboard"/>
              </a:rPr>
              <a:t>i</a:t>
            </a:r>
            <a:r>
              <a:rPr lang="en-US" sz="2000">
                <a:latin typeface="Chalkboard"/>
                <a:cs typeface="Chalkboard"/>
              </a:rPr>
              <a:t> ≤ I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0 ≤ B</a:t>
            </a:r>
            <a:r>
              <a:rPr lang="en-US" sz="2000" baseline="-25000">
                <a:latin typeface="Chalkboard"/>
                <a:cs typeface="Chalkboard"/>
              </a:rPr>
              <a:t>i</a:t>
            </a:r>
            <a:br>
              <a:rPr lang="en-US" sz="2000" baseline="-25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∑</a:t>
            </a:r>
            <a:r>
              <a:rPr lang="en-US" sz="2000" baseline="-25000">
                <a:latin typeface="Chalkboard"/>
                <a:cs typeface="Chalkboard"/>
              </a:rPr>
              <a:t>i</a:t>
            </a:r>
            <a:r>
              <a:rPr lang="en-US" sz="2000">
                <a:latin typeface="Chalkboard"/>
                <a:cs typeface="Chalkboard"/>
              </a:rPr>
              <a:t> B</a:t>
            </a:r>
            <a:r>
              <a:rPr lang="en-US" sz="2000" baseline="-25000">
                <a:latin typeface="Chalkboard"/>
                <a:cs typeface="Chalkboard"/>
              </a:rPr>
              <a:t>i</a:t>
            </a:r>
            <a:r>
              <a:rPr lang="en-US" sz="2000">
                <a:latin typeface="Chalkboard"/>
                <a:cs typeface="Chalkboard"/>
              </a:rPr>
              <a:t> = 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76052" y="3902721"/>
            <a:ext cx="5196565" cy="2837279"/>
            <a:chOff x="3576052" y="3902721"/>
            <a:chExt cx="5196565" cy="283727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3226" y="4438140"/>
              <a:ext cx="1313304" cy="12334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5694" y="4126359"/>
              <a:ext cx="1260047" cy="161047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445694" y="5909003"/>
              <a:ext cx="13269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Pr[i] = 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msy10"/>
                  <a:ea typeface="cmsy10"/>
                  <a:cs typeface="cmsy10"/>
                </a:rPr>
                <a:t>h</a:t>
              </a:r>
              <a:r>
                <a:rPr lang="en-US" sz="2400">
                  <a:latin typeface="Chalkboard"/>
                  <a:cs typeface="Chalkboard"/>
                </a:rPr>
                <a:t>I⊗B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r>
                <a:rPr lang="en-US" sz="2400">
                  <a:latin typeface="Chalkboard"/>
                  <a:cs typeface="Chalkboard"/>
                </a:rPr>
                <a:t>,ρ</a:t>
              </a:r>
              <a:r>
                <a:rPr lang="en-US" sz="2400">
                  <a:latin typeface="cmsy10"/>
                  <a:ea typeface="cmsy10"/>
                  <a:cs typeface="cmsy10"/>
                </a:rPr>
                <a:t>i</a:t>
              </a:r>
              <a:endParaRPr lang="en-US" sz="2400">
                <a:latin typeface="cmsy10"/>
                <a:cs typeface="Chalkboar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5386530" y="5178176"/>
              <a:ext cx="2059164" cy="123289"/>
            </a:xfrm>
            <a:prstGeom prst="line">
              <a:avLst/>
            </a:prstGeom>
            <a:ln w="5715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027674" y="4551471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Chalkboard"/>
                  <a:cs typeface="Chalkboard"/>
                </a:rPr>
                <a:t>ρ</a:t>
              </a:r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6316444" y="3902721"/>
              <a:ext cx="715121" cy="356946"/>
            </a:xfrm>
            <a:prstGeom prst="wedgeRoundRectCallout">
              <a:avLst>
                <a:gd name="adj1" fmla="val 78087"/>
                <a:gd name="adj2" fmla="val 33640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Chalkboard"/>
                  <a:cs typeface="Chalkboard"/>
                </a:rPr>
                <a:t>i</a:t>
              </a:r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6052" y="5748726"/>
              <a:ext cx="25602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Pr[accept | i] =</a:t>
              </a:r>
              <a:br>
                <a:rPr lang="en-US" sz="2400">
                  <a:latin typeface="Chalkboard"/>
                  <a:cs typeface="Chalkboard"/>
                </a:rPr>
              </a:br>
              <a:r>
                <a:rPr lang="en-US" sz="2400">
                  <a:latin typeface="Chalkboard"/>
                  <a:cs typeface="Chalkboard"/>
                </a:rPr>
                <a:t> </a:t>
              </a:r>
              <a:r>
                <a:rPr lang="en-US" sz="2400">
                  <a:latin typeface="cmsy10"/>
                  <a:ea typeface="cmsy10"/>
                  <a:cs typeface="cmsy10"/>
                </a:rPr>
                <a:t>h</a:t>
              </a:r>
              <a:r>
                <a:rPr lang="en-US" sz="2400">
                  <a:latin typeface="Chalkboard"/>
                  <a:cs typeface="Chalkboard"/>
                </a:rPr>
                <a:t>A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r>
                <a:rPr lang="en-US" sz="2400">
                  <a:latin typeface="Chalkboard"/>
                  <a:cs typeface="Chalkboard"/>
                </a:rPr>
                <a:t>⊗B</a:t>
              </a:r>
              <a:r>
                <a:rPr lang="en-US" sz="2400" baseline="-25000">
                  <a:latin typeface="Chalkboard"/>
                  <a:cs typeface="Chalkboard"/>
                </a:rPr>
                <a:t>i</a:t>
              </a:r>
              <a:r>
                <a:rPr lang="en-US" sz="2400">
                  <a:latin typeface="Chalkboard"/>
                  <a:cs typeface="Chalkboard"/>
                </a:rPr>
                <a:t>,ρ</a:t>
              </a:r>
              <a:r>
                <a:rPr lang="en-US" sz="2400">
                  <a:latin typeface="cmsy10"/>
                  <a:ea typeface="cmsy10"/>
                  <a:cs typeface="cmsy10"/>
                </a:rPr>
                <a:t>i  </a:t>
              </a:r>
              <a:r>
                <a:rPr lang="en-US" sz="2400">
                  <a:latin typeface="Chalkboard"/>
                  <a:cs typeface="Chalkboard"/>
                </a:rPr>
                <a:t> / Pr[i]</a:t>
              </a:r>
              <a:endParaRPr lang="en-US" sz="2400">
                <a:latin typeface="cmsy10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719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350839"/>
            <a:ext cx="69044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>
                <a:latin typeface="Chalkboard"/>
                <a:cs typeface="Chalkboard"/>
              </a:rPr>
              <a:t>simpler proof of BCY 1-LOCC bound</a:t>
            </a:r>
          </a:p>
          <a:p>
            <a:pPr marL="457200" indent="-457200">
              <a:buAutoNum type="arabicPeriod"/>
            </a:pPr>
            <a:r>
              <a:rPr lang="en-US" sz="2000">
                <a:latin typeface="Chalkboard"/>
                <a:cs typeface="Chalkboard"/>
              </a:rPr>
              <a:t>extension to multipartite states</a:t>
            </a:r>
          </a:p>
          <a:p>
            <a:pPr marL="457200" indent="-457200">
              <a:buAutoNum type="arabicPeriod"/>
            </a:pPr>
            <a:r>
              <a:rPr lang="en-US" sz="2000">
                <a:latin typeface="Chalkboard"/>
                <a:cs typeface="Chalkboard"/>
              </a:rPr>
              <a:t>dimension-independent bounds if Alice is non-adaptive</a:t>
            </a:r>
          </a:p>
          <a:p>
            <a:pPr marL="457200" indent="-457200">
              <a:buAutoNum type="arabicPeriod"/>
            </a:pPr>
            <a:r>
              <a:rPr lang="en-US" sz="2000">
                <a:latin typeface="Chalkboard"/>
                <a:cs typeface="Chalkboard"/>
              </a:rPr>
              <a:t>extension to non-signaling distributions</a:t>
            </a:r>
          </a:p>
          <a:p>
            <a:pPr marL="457200" indent="-457200">
              <a:buAutoNum type="arabicPeriod"/>
            </a:pPr>
            <a:r>
              <a:rPr lang="en-US" sz="2000">
                <a:latin typeface="Chalkboard"/>
                <a:cs typeface="Chalkboard"/>
              </a:rPr>
              <a:t>explicit rounding scheme</a:t>
            </a:r>
          </a:p>
          <a:p>
            <a:pPr marL="457200" indent="-457200">
              <a:buAutoNum type="arabicPeriod"/>
            </a:pPr>
            <a:r>
              <a:rPr lang="en-US" sz="2000">
                <a:latin typeface="Chalkboard"/>
                <a:cs typeface="Chalkboard"/>
              </a:rPr>
              <a:t>(next talk) version without symmetry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7957" y="3335842"/>
            <a:ext cx="8905002" cy="3176757"/>
            <a:chOff x="147957" y="3335842"/>
            <a:chExt cx="8905002" cy="3176757"/>
          </a:xfrm>
        </p:grpSpPr>
        <p:sp>
          <p:nvSpPr>
            <p:cNvPr id="5" name="TextBox 4"/>
            <p:cNvSpPr txBox="1"/>
            <p:nvPr/>
          </p:nvSpPr>
          <p:spPr>
            <a:xfrm>
              <a:off x="3070091" y="3335842"/>
              <a:ext cx="23044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Chalkboard"/>
                  <a:cs typeface="Chalkboard"/>
                </a:rPr>
                <a:t>applications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7957" y="4265830"/>
              <a:ext cx="8905002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en-US" sz="2000">
                  <a:latin typeface="Chalkboard"/>
                  <a:cs typeface="Chalkboard"/>
                </a:rPr>
                <a:t>optimal algorithm for degree-√n poly optimization (assuming ETH)</a:t>
              </a:r>
            </a:p>
            <a:p>
              <a:pPr marL="457200" indent="-457200">
                <a:buAutoNum type="arabicPeriod"/>
              </a:pPr>
              <a:r>
                <a:rPr lang="en-US" sz="2000">
                  <a:latin typeface="Chalkboard"/>
                  <a:cs typeface="Chalkboard"/>
                </a:rPr>
                <a:t>optimal algorithm for approximating value of free games</a:t>
              </a:r>
            </a:p>
            <a:p>
              <a:pPr marL="457200" indent="-457200">
                <a:buAutoNum type="arabicPeriod"/>
              </a:pPr>
              <a:r>
                <a:rPr lang="en-US" sz="2000">
                  <a:latin typeface="Chalkboard"/>
                  <a:cs typeface="Chalkboard"/>
                </a:rPr>
                <a:t>hardness of entangled games</a:t>
              </a:r>
            </a:p>
            <a:p>
              <a:pPr marL="457200" indent="-457200">
                <a:buAutoNum type="arabicPeriod"/>
              </a:pPr>
              <a:r>
                <a:rPr lang="en-US" sz="2000">
                  <a:latin typeface="Chalkboard"/>
                  <a:cs typeface="Chalkboard"/>
                </a:rPr>
                <a:t>QMA = QMA with poly(n) unentangled Merlins &amp; 1-LOCC measurements</a:t>
              </a:r>
            </a:p>
            <a:p>
              <a:pPr marL="457200" indent="-457200">
                <a:buAutoNum type="arabicPeriod"/>
              </a:pPr>
              <a:r>
                <a:rPr lang="en-US" sz="2000">
                  <a:latin typeface="Chalkboard"/>
                  <a:cs typeface="Chalkboard"/>
                </a:rPr>
                <a:t>“pretty good tomography” without independence assumptions</a:t>
              </a:r>
            </a:p>
            <a:p>
              <a:pPr marL="457200" indent="-457200">
                <a:buAutoNum type="arabicPeriod"/>
              </a:pPr>
              <a:r>
                <a:rPr lang="en-US" sz="2000">
                  <a:latin typeface="Chalkboard"/>
                  <a:cs typeface="Chalkboard"/>
                </a:rPr>
                <a:t>convergence of Lasserre</a:t>
              </a:r>
            </a:p>
            <a:p>
              <a:pPr marL="457200" indent="-457200">
                <a:buAutoNum type="arabicPeriod"/>
              </a:pPr>
              <a:r>
                <a:rPr lang="en-US" sz="2000">
                  <a:latin typeface="Chalkboard"/>
                  <a:cs typeface="Chalkboard"/>
                </a:rPr>
                <a:t>multipartite separability testing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813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076" y="177793"/>
            <a:ext cx="4825063" cy="1074284"/>
          </a:xfrm>
        </p:spPr>
        <p:txBody>
          <a:bodyPr/>
          <a:lstStyle/>
          <a:p>
            <a:r>
              <a:rPr lang="en-US"/>
              <a:t>proof sketch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66" y="2133551"/>
            <a:ext cx="1085375" cy="1019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771" y="2042156"/>
            <a:ext cx="1041361" cy="1330970"/>
          </a:xfrm>
          <a:prstGeom prst="rect">
            <a:avLst/>
          </a:prstGeom>
        </p:spPr>
      </p:pic>
      <p:cxnSp>
        <p:nvCxnSpPr>
          <p:cNvPr id="6" name="Straight Connector 5"/>
          <p:cNvCxnSpPr>
            <a:stCxn id="4" idx="3"/>
            <a:endCxn id="5" idx="1"/>
          </p:cNvCxnSpPr>
          <p:nvPr/>
        </p:nvCxnSpPr>
        <p:spPr>
          <a:xfrm>
            <a:off x="1980541" y="2643258"/>
            <a:ext cx="2339230" cy="64383"/>
          </a:xfrm>
          <a:prstGeom prst="line">
            <a:avLst/>
          </a:prstGeom>
          <a:ln w="571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21957" y="204215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Chalkboard"/>
                <a:cs typeface="Chalkboard"/>
              </a:rPr>
              <a:t>ρ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076" y="4393631"/>
            <a:ext cx="1218422" cy="1573608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4628090" y="3705139"/>
            <a:ext cx="715121" cy="356946"/>
          </a:xfrm>
          <a:prstGeom prst="wedgeRoundRectCallout">
            <a:avLst>
              <a:gd name="adj1" fmla="val 2225"/>
              <a:gd name="adj2" fmla="val -13560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Chalkboard"/>
                <a:cs typeface="Chalkboard"/>
              </a:rPr>
              <a:t>b</a:t>
            </a:r>
            <a:endParaRPr lang="en-US">
              <a:latin typeface="Chalkboard"/>
              <a:cs typeface="Chalkboard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903343" y="3858212"/>
            <a:ext cx="715121" cy="356946"/>
          </a:xfrm>
          <a:prstGeom prst="wedgeRoundRectCallout">
            <a:avLst>
              <a:gd name="adj1" fmla="val -2947"/>
              <a:gd name="adj2" fmla="val -17014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Chalkboard"/>
                <a:cs typeface="Chalkboard"/>
              </a:rPr>
              <a:t>a</a:t>
            </a:r>
            <a:endParaRPr lang="en-US">
              <a:latin typeface="Chalkboard"/>
              <a:cs typeface="Chalkboar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9847" y="6113523"/>
            <a:ext cx="2709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Pr[accept | a,b] = γ</a:t>
            </a:r>
            <a:r>
              <a:rPr lang="en-US" sz="2000" baseline="-25000">
                <a:latin typeface="Chalkboard"/>
                <a:cs typeface="Chalkboard"/>
              </a:rPr>
              <a:t>ab</a:t>
            </a:r>
            <a:endParaRPr lang="en-US" sz="2000">
              <a:latin typeface="Chalkboard"/>
              <a:cs typeface="Chalkboar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6295" y="3314584"/>
            <a:ext cx="2637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Pr[a,b] = </a:t>
            </a:r>
            <a:r>
              <a:rPr lang="en-US" sz="2000">
                <a:latin typeface="cmsy10"/>
                <a:ea typeface="cmsy10"/>
                <a:cs typeface="cmsy10"/>
              </a:rPr>
              <a:t>h</a:t>
            </a:r>
            <a:r>
              <a:rPr lang="en-US" sz="2000">
                <a:latin typeface="cmmi10"/>
                <a:ea typeface="cmmi10"/>
                <a:cs typeface="cmmi10"/>
              </a:rPr>
              <a:t>½</a:t>
            </a:r>
            <a:r>
              <a:rPr lang="en-US" sz="2000">
                <a:latin typeface="Chalkboard"/>
                <a:cs typeface="Chalkboard"/>
              </a:rPr>
              <a:t>, A</a:t>
            </a:r>
            <a:r>
              <a:rPr lang="en-US" sz="2000" baseline="-25000">
                <a:latin typeface="Chalkboard"/>
                <a:cs typeface="Chalkboard"/>
              </a:rPr>
              <a:t>a</a:t>
            </a:r>
            <a:r>
              <a:rPr lang="en-US" sz="2000">
                <a:latin typeface="Chalkboard"/>
                <a:cs typeface="Chalkboard"/>
              </a:rPr>
              <a:t> </a:t>
            </a:r>
            <a:r>
              <a:rPr lang="en-US" sz="2000">
                <a:latin typeface="cmsy10"/>
                <a:ea typeface="cmsy10"/>
                <a:cs typeface="cmsy10"/>
              </a:rPr>
              <a:t>­</a:t>
            </a:r>
            <a:r>
              <a:rPr lang="en-US" sz="2000">
                <a:latin typeface="Chalkboard"/>
                <a:cs typeface="Chalkboard"/>
              </a:rPr>
              <a:t> B</a:t>
            </a:r>
            <a:r>
              <a:rPr lang="en-US" sz="2000" baseline="-25000">
                <a:latin typeface="Chalkboard"/>
                <a:cs typeface="Chalkboard"/>
              </a:rPr>
              <a:t>b</a:t>
            </a:r>
            <a:r>
              <a:rPr lang="en-US" sz="2000">
                <a:latin typeface="cmsy10"/>
                <a:ea typeface="cmsy10"/>
                <a:cs typeface="cmsy10"/>
              </a:rPr>
              <a:t>i</a:t>
            </a:r>
            <a:endParaRPr lang="en-US" sz="2000">
              <a:latin typeface="cmsy10"/>
              <a:cs typeface="Chalkboar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900" y="1302877"/>
            <a:ext cx="4621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 Further restrict to LO measurements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05111" y="5405637"/>
            <a:ext cx="3619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exact solutions </a:t>
            </a:r>
            <a:r>
              <a:rPr lang="en-US" sz="2000">
                <a:latin typeface="Chalkboard"/>
                <a:cs typeface="Chalkboard"/>
              </a:rPr>
              <a:t>(ρ∈SepSym):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Pr[a,b] = ∑λ</a:t>
            </a:r>
            <a:r>
              <a:rPr lang="en-US" sz="2000" baseline="-25000">
                <a:latin typeface="Chalkboard"/>
                <a:cs typeface="Chalkboard"/>
              </a:rPr>
              <a:t>i</a:t>
            </a:r>
            <a:r>
              <a:rPr lang="en-US" sz="2000">
                <a:latin typeface="Chalkboard"/>
                <a:cs typeface="Chalkboard"/>
              </a:rPr>
              <a:t> q</a:t>
            </a:r>
            <a:r>
              <a:rPr lang="en-US" sz="2000" baseline="-25000">
                <a:latin typeface="Chalkboard"/>
                <a:cs typeface="Chalkboard"/>
              </a:rPr>
              <a:t>i</a:t>
            </a:r>
            <a:r>
              <a:rPr lang="en-US" sz="2000">
                <a:latin typeface="Chalkboard"/>
                <a:cs typeface="Chalkboard"/>
              </a:rPr>
              <a:t>(a) r</a:t>
            </a:r>
            <a:r>
              <a:rPr lang="en-US" sz="2000" baseline="-25000">
                <a:latin typeface="Chalkboard"/>
                <a:cs typeface="Chalkboard"/>
              </a:rPr>
              <a:t>i</a:t>
            </a:r>
            <a:r>
              <a:rPr lang="en-US" sz="2000">
                <a:latin typeface="Chalkboard"/>
                <a:cs typeface="Chalkboard"/>
              </a:rPr>
              <a:t>(b)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918200" y="1790700"/>
            <a:ext cx="2706825" cy="1793773"/>
            <a:chOff x="5918200" y="1790700"/>
            <a:chExt cx="2690625" cy="1793773"/>
          </a:xfrm>
        </p:grpSpPr>
        <p:sp>
          <p:nvSpPr>
            <p:cNvPr id="15" name="TextBox 14"/>
            <p:cNvSpPr txBox="1"/>
            <p:nvPr/>
          </p:nvSpPr>
          <p:spPr>
            <a:xfrm>
              <a:off x="6493504" y="2674948"/>
              <a:ext cx="11712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∑</a:t>
              </a:r>
              <a:r>
                <a:rPr lang="en-US" sz="2000" baseline="-25000">
                  <a:latin typeface="Chalkboard"/>
                  <a:cs typeface="Chalkboard"/>
                </a:rPr>
                <a:t>a</a:t>
              </a:r>
              <a:r>
                <a:rPr lang="en-US" sz="2000">
                  <a:latin typeface="Chalkboard"/>
                  <a:cs typeface="Chalkboard"/>
                </a:rPr>
                <a:t> A</a:t>
              </a:r>
              <a:r>
                <a:rPr lang="en-US" sz="2000" baseline="-25000">
                  <a:latin typeface="Chalkboard"/>
                  <a:cs typeface="Chalkboard"/>
                </a:rPr>
                <a:t>a </a:t>
              </a:r>
              <a:r>
                <a:rPr lang="en-US" sz="2000">
                  <a:latin typeface="Chalkboard"/>
                  <a:cs typeface="Chalkboard"/>
                </a:rPr>
                <a:t>= I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93504" y="3088778"/>
              <a:ext cx="11712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∑</a:t>
              </a:r>
              <a:r>
                <a:rPr lang="en-US" sz="2000" baseline="-25000">
                  <a:latin typeface="Chalkboard"/>
                  <a:cs typeface="Chalkboard"/>
                </a:rPr>
                <a:t>b</a:t>
              </a:r>
              <a:r>
                <a:rPr lang="en-US" sz="2000">
                  <a:latin typeface="Chalkboard"/>
                  <a:cs typeface="Chalkboard"/>
                </a:rPr>
                <a:t> B</a:t>
              </a:r>
              <a:r>
                <a:rPr lang="en-US" sz="2000" baseline="-25000">
                  <a:latin typeface="Chalkboard"/>
                  <a:cs typeface="Chalkboard"/>
                </a:rPr>
                <a:t>b </a:t>
              </a:r>
              <a:r>
                <a:rPr lang="en-US" sz="2000">
                  <a:latin typeface="Chalkboard"/>
                  <a:cs typeface="Chalkboard"/>
                </a:rPr>
                <a:t>= I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32500" y="1790700"/>
              <a:ext cx="2576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M = ∑</a:t>
              </a:r>
              <a:r>
                <a:rPr lang="en-US" sz="2000" baseline="-25000">
                  <a:latin typeface="Chalkboard"/>
                  <a:cs typeface="Chalkboard"/>
                </a:rPr>
                <a:t>a,b </a:t>
              </a:r>
              <a:r>
                <a:rPr lang="en-US" sz="2000">
                  <a:latin typeface="Chalkboard"/>
                  <a:cs typeface="Chalkboard"/>
                </a:rPr>
                <a:t>Υ</a:t>
              </a:r>
              <a:r>
                <a:rPr lang="en-US" sz="2000" baseline="-25000">
                  <a:latin typeface="Chalkboard"/>
                  <a:cs typeface="Chalkboard"/>
                </a:rPr>
                <a:t>ab </a:t>
              </a:r>
              <a:r>
                <a:rPr lang="en-US" sz="2000">
                  <a:latin typeface="Chalkboard"/>
                  <a:cs typeface="Chalkboard"/>
                </a:rPr>
                <a:t>A</a:t>
              </a:r>
              <a:r>
                <a:rPr lang="en-US" sz="2000" baseline="-25000">
                  <a:latin typeface="Chalkboard"/>
                  <a:cs typeface="Chalkboard"/>
                </a:rPr>
                <a:t>a</a:t>
              </a:r>
              <a:r>
                <a:rPr lang="en-US" sz="2000">
                  <a:latin typeface="Chalkboard"/>
                  <a:cs typeface="Chalkboard"/>
                </a:rPr>
                <a:t> ⊗ B</a:t>
              </a:r>
              <a:r>
                <a:rPr lang="en-US" sz="2000" baseline="-25000">
                  <a:latin typeface="Chalkboard"/>
                  <a:cs typeface="Chalkboard"/>
                </a:rPr>
                <a:t>b</a:t>
              </a:r>
              <a:r>
                <a:rPr lang="en-US" sz="2000">
                  <a:latin typeface="Chalkboard"/>
                  <a:cs typeface="Chalkboard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48026" y="2274838"/>
              <a:ext cx="14622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0 ≤ Υ</a:t>
              </a:r>
              <a:r>
                <a:rPr lang="en-US" sz="2000" baseline="-25000">
                  <a:latin typeface="Chalkboard"/>
                  <a:cs typeface="Chalkboard"/>
                </a:rPr>
                <a:t>ab </a:t>
              </a:r>
              <a:r>
                <a:rPr lang="en-US" sz="2000">
                  <a:latin typeface="Chalkboard"/>
                  <a:cs typeface="Chalkboard"/>
                </a:rPr>
                <a:t>≤ 1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918200" y="1790700"/>
              <a:ext cx="2690625" cy="1793773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Chalkboard"/>
                <a:cs typeface="Chalkboard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361132" y="4796829"/>
            <a:ext cx="3263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Goal:</a:t>
            </a:r>
            <a:r>
              <a:rPr lang="en-US" sz="2000">
                <a:latin typeface="Chalkboard"/>
                <a:cs typeface="Chalkboard"/>
              </a:rPr>
              <a:t> max ∑</a:t>
            </a:r>
            <a:r>
              <a:rPr lang="en-US" sz="2000" baseline="-25000">
                <a:latin typeface="Chalkboard"/>
                <a:cs typeface="Chalkboard"/>
              </a:rPr>
              <a:t>a,b</a:t>
            </a:r>
            <a:r>
              <a:rPr lang="en-US" sz="2000">
                <a:latin typeface="Chalkboard"/>
                <a:cs typeface="Chalkboard"/>
              </a:rPr>
              <a:t> Pr[a,b] γ</a:t>
            </a:r>
            <a:r>
              <a:rPr lang="en-US" sz="2000" baseline="-25000">
                <a:latin typeface="Chalkboard"/>
                <a:cs typeface="Chalkboard"/>
              </a:rPr>
              <a:t>a,b</a:t>
            </a:r>
            <a:endParaRPr lang="en-US" sz="200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4025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>
            <a:latin typeface="Chalkboard"/>
            <a:cs typeface="Chalkboar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>
            <a:latin typeface="Chalkboard"/>
            <a:cs typeface="Chalkboard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252</TotalTime>
  <Words>679</Words>
  <Application>Microsoft Macintosh PowerPoint</Application>
  <PresentationFormat>On-screen Show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Theme</vt:lpstr>
      <vt:lpstr>Quantum de Finetti theorems for local measurements</vt:lpstr>
      <vt:lpstr>motivation/warmup</vt:lpstr>
      <vt:lpstr>a harder problem</vt:lpstr>
      <vt:lpstr>polynomial optimization</vt:lpstr>
      <vt:lpstr>k-extendable relaxation</vt:lpstr>
      <vt:lpstr>why should this work?</vt:lpstr>
      <vt:lpstr>convergence rate</vt:lpstr>
      <vt:lpstr>our results</vt:lpstr>
      <vt:lpstr>proof sketch</vt:lpstr>
      <vt:lpstr>rounding</vt:lpstr>
      <vt:lpstr>information theory</vt:lpstr>
      <vt:lpstr>open questions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de Finetti theorems for local measurements</dc:title>
  <dc:creator>Aram Harrow</dc:creator>
  <cp:lastModifiedBy>Aram Harrow</cp:lastModifiedBy>
  <cp:revision>29</cp:revision>
  <dcterms:created xsi:type="dcterms:W3CDTF">2013-06-04T03:29:26Z</dcterms:created>
  <dcterms:modified xsi:type="dcterms:W3CDTF">2013-06-04T23:45:07Z</dcterms:modified>
</cp:coreProperties>
</file>