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26" autoAdjust="0"/>
  </p:normalViewPr>
  <p:slideViewPr>
    <p:cSldViewPr snapToGrid="0" snapToObjects="1">
      <p:cViewPr>
        <p:scale>
          <a:sx n="116" d="100"/>
          <a:sy n="116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FAA85-6BC5-6B4C-8D16-13C225EE7BE9}" type="datetimeFigureOut">
              <a:t>3/9/13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8E13-FAD2-334D-9A0E-88A3FDEA2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halkboard"/>
              </a:rPr>
              <a:t>like envelopes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8E13-FAD2-334D-9A0E-88A3FDEA24D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9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0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40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8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3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4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53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8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0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28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0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0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3/9/13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93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information</a:t>
            </a:r>
            <a:br>
              <a:rPr lang="en-US" dirty="0" smtClean="0"/>
            </a:br>
            <a:r>
              <a:rPr lang="en-US" dirty="0" smtClean="0"/>
              <a:t>and the monogamy of entanglement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2042" y="4991734"/>
            <a:ext cx="3238146" cy="8778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Aram </a:t>
            </a:r>
            <a:r>
              <a:rPr lang="en-US" dirty="0" smtClean="0"/>
              <a:t>Harrow (MIT)</a:t>
            </a:r>
            <a:br>
              <a:rPr lang="en-US" dirty="0" smtClean="0"/>
            </a:br>
            <a:r>
              <a:rPr lang="en-US" dirty="0" smtClean="0"/>
              <a:t>Brown SUMS</a:t>
            </a:r>
          </a:p>
          <a:p>
            <a:r>
              <a:rPr lang="en-US" smtClean="0"/>
              <a:t>March 9, 2013</a:t>
            </a:r>
            <a:endParaRPr lang="en-US" dirty="0" smtClean="0"/>
          </a:p>
        </p:txBody>
      </p:sp>
      <p:pic>
        <p:nvPicPr>
          <p:cNvPr id="6" name="Picture 5" descr="WikiW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16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1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entangled states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02713" y="1652367"/>
            <a:ext cx="592113" cy="592113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A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80288" y="1652367"/>
            <a:ext cx="592113" cy="592113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B</a:t>
            </a:r>
            <a:endParaRPr lang="en-US" dirty="0">
              <a:latin typeface="Chalkboard"/>
              <a:cs typeface="Chalkboard"/>
            </a:endParaRPr>
          </a:p>
        </p:txBody>
      </p:sp>
      <p:cxnSp>
        <p:nvCxnSpPr>
          <p:cNvPr id="7" name="Straight Connector 6"/>
          <p:cNvCxnSpPr>
            <a:stCxn id="5" idx="6"/>
            <a:endCxn id="6" idx="2"/>
          </p:cNvCxnSpPr>
          <p:nvPr/>
        </p:nvCxnSpPr>
        <p:spPr>
          <a:xfrm>
            <a:off x="1694826" y="1948424"/>
            <a:ext cx="1685462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62215" y="1828432"/>
            <a:ext cx="1373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joint state</a:t>
            </a:r>
            <a:endParaRPr lang="en-US" sz="2000" dirty="0" smtClean="0">
              <a:latin typeface="Chalkboard"/>
              <a:cs typeface="Chalkboard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6" y="1353429"/>
            <a:ext cx="1230879" cy="16507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300000">
            <a:off x="1081186" y="2358331"/>
            <a:ext cx="613640" cy="613640"/>
            <a:chOff x="6523781" y="4977308"/>
            <a:chExt cx="613640" cy="61364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830601" y="497730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6830601" y="497326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20400000">
            <a:off x="3334811" y="2358331"/>
            <a:ext cx="613640" cy="613640"/>
            <a:chOff x="6523781" y="4977308"/>
            <a:chExt cx="613640" cy="61364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830601" y="497730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830601" y="497326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2090" y="3220836"/>
            <a:ext cx="8096705" cy="630980"/>
            <a:chOff x="402090" y="4005198"/>
            <a:chExt cx="8096705" cy="630980"/>
          </a:xfrm>
        </p:grpSpPr>
        <p:sp>
          <p:nvSpPr>
            <p:cNvPr id="16" name="TextBox 15"/>
            <p:cNvSpPr txBox="1"/>
            <p:nvPr/>
          </p:nvSpPr>
          <p:spPr>
            <a:xfrm>
              <a:off x="402090" y="4083870"/>
              <a:ext cx="8096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Rule:</a:t>
              </a:r>
              <a:r>
                <a:rPr lang="en-US" sz="2400" dirty="0" smtClean="0">
                  <a:latin typeface="Chalkboard"/>
                  <a:cs typeface="Chalkboard"/>
                </a:rPr>
                <a:t> Pr[ A observes   and B observes    ] = 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cos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(θ) / 2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300000">
              <a:off x="3509952" y="402253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20400000">
              <a:off x="6000911" y="400519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02090" y="4010316"/>
            <a:ext cx="819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G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eneral rule:</a:t>
            </a:r>
            <a:r>
              <a:rPr lang="en-US" sz="2400" dirty="0" smtClean="0">
                <a:latin typeface="Chalkboard"/>
                <a:cs typeface="Chalkboard"/>
              </a:rPr>
              <a:t> Pr[A,B observe </a:t>
            </a:r>
            <a:r>
              <a:rPr lang="en-US" sz="2400" dirty="0" smtClean="0">
                <a:solidFill>
                  <a:schemeClr val="accent1"/>
                </a:solidFill>
                <a:latin typeface="Chalkboard"/>
                <a:cs typeface="Chalkboard"/>
              </a:rPr>
              <a:t>v</a:t>
            </a:r>
            <a:r>
              <a:rPr lang="en-US" sz="2400" dirty="0" smtClean="0">
                <a:latin typeface="Chalkboard"/>
                <a:cs typeface="Chalkboard"/>
              </a:rPr>
              <a:t>,</a:t>
            </a:r>
            <a:r>
              <a:rPr lang="en-US" sz="2400" dirty="0" smtClean="0">
                <a:solidFill>
                  <a:srgbClr val="1D86CD"/>
                </a:solidFill>
                <a:latin typeface="Chalkboard"/>
                <a:cs typeface="Chalkboard"/>
              </a:rPr>
              <a:t>w</a:t>
            </a:r>
            <a:r>
              <a:rPr lang="en-US" sz="2400" dirty="0" smtClean="0">
                <a:latin typeface="Chalkboard"/>
                <a:cs typeface="Chalkboard"/>
              </a:rPr>
              <a:t> | state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 smtClean="0">
                <a:latin typeface="Chalkboard"/>
                <a:cs typeface="Chalkboard"/>
              </a:rPr>
              <a:t>] = |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h</a:t>
            </a:r>
            <a:r>
              <a:rPr lang="en-US" sz="2400" dirty="0" smtClean="0">
                <a:solidFill>
                  <a:srgbClr val="1D86CD"/>
                </a:solidFill>
                <a:latin typeface="Chalkboard"/>
                <a:cs typeface="Chalkboard"/>
              </a:rPr>
              <a:t>v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­</a:t>
            </a:r>
            <a:r>
              <a:rPr lang="en-US" sz="2400" dirty="0" smtClean="0">
                <a:solidFill>
                  <a:srgbClr val="1D86CD"/>
                </a:solidFill>
                <a:latin typeface="Chalkboard"/>
                <a:cs typeface="Chalkboard"/>
              </a:rPr>
              <a:t>w</a:t>
            </a:r>
            <a:r>
              <a:rPr lang="en-US" sz="2400" dirty="0" smtClean="0">
                <a:latin typeface="Chalkboard"/>
                <a:cs typeface="Chalkboard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1611" y="4590870"/>
            <a:ext cx="303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Instantaneous signalling?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308" y="4990980"/>
            <a:ext cx="535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Alice measures {v</a:t>
            </a:r>
            <a:r>
              <a:rPr lang="en-US" sz="2000" baseline="-25000" dirty="0">
                <a:latin typeface="Chalkboard"/>
                <a:cs typeface="Chalkboard"/>
              </a:rPr>
              <a:t>1</a:t>
            </a:r>
            <a:r>
              <a:rPr lang="en-US" sz="2000" dirty="0">
                <a:latin typeface="Chalkboard"/>
                <a:cs typeface="Chalkboard"/>
              </a:rPr>
              <a:t>,v</a:t>
            </a:r>
            <a:r>
              <a:rPr lang="en-US" sz="2000" baseline="-25000" dirty="0">
                <a:latin typeface="Chalkboard"/>
                <a:cs typeface="Chalkboard"/>
              </a:rPr>
              <a:t>2</a:t>
            </a:r>
            <a:r>
              <a:rPr lang="en-US" sz="2000" dirty="0">
                <a:latin typeface="Chalkboard"/>
                <a:cs typeface="Chalkboard"/>
              </a:rPr>
              <a:t>}, Bob measures {w</a:t>
            </a:r>
            <a:r>
              <a:rPr lang="en-US" sz="2000" baseline="-25000" dirty="0">
                <a:latin typeface="Chalkboard"/>
                <a:cs typeface="Chalkboard"/>
              </a:rPr>
              <a:t>1</a:t>
            </a:r>
            <a:r>
              <a:rPr lang="en-US" sz="2000" dirty="0">
                <a:latin typeface="Chalkboard"/>
                <a:cs typeface="Chalkboard"/>
              </a:rPr>
              <a:t>,w</a:t>
            </a:r>
            <a:r>
              <a:rPr lang="en-US" sz="2000" baseline="-25000" dirty="0">
                <a:latin typeface="Chalkboard"/>
                <a:cs typeface="Chalkboard"/>
              </a:rPr>
              <a:t>2</a:t>
            </a:r>
            <a:r>
              <a:rPr lang="en-US" sz="2000" dirty="0">
                <a:latin typeface="Chalkboard"/>
                <a:cs typeface="Chalkboard"/>
              </a:rPr>
              <a:t>}.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2090" y="547844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Pr[w</a:t>
            </a:r>
            <a:r>
              <a:rPr lang="en-US" sz="2000" baseline="-25000" dirty="0">
                <a:solidFill>
                  <a:prstClr val="white"/>
                </a:solidFill>
                <a:latin typeface="Chalkboard"/>
                <a:cs typeface="Chalkboard"/>
              </a:rPr>
              <a:t>1</a:t>
            </a: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|v</a:t>
            </a:r>
            <a:r>
              <a:rPr lang="en-US" sz="2000" baseline="-25000" dirty="0">
                <a:solidFill>
                  <a:prstClr val="white"/>
                </a:solidFill>
                <a:latin typeface="Chalkboard"/>
                <a:cs typeface="Chalkboard"/>
              </a:rPr>
              <a:t>1</a:t>
            </a: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] = cos</a:t>
            </a:r>
            <a:r>
              <a:rPr lang="en-US" sz="2000" baseline="30000" dirty="0">
                <a:solidFill>
                  <a:prstClr val="white"/>
                </a:solidFill>
                <a:latin typeface="Chalkboard"/>
                <a:cs typeface="Chalkboard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(θ)    Pr[v</a:t>
            </a:r>
            <a:r>
              <a:rPr lang="en-US" sz="2000" baseline="-25000" dirty="0">
                <a:solidFill>
                  <a:prstClr val="white"/>
                </a:solidFill>
                <a:latin typeface="Chalkboard"/>
                <a:cs typeface="Chalkboard"/>
              </a:rPr>
              <a:t>1</a:t>
            </a: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] = 1/2</a:t>
            </a:r>
            <a:r>
              <a:rPr lang="en-US" sz="2000" baseline="30000" dirty="0">
                <a:solidFill>
                  <a:prstClr val="white"/>
                </a:solidFill>
                <a:latin typeface="Chalkboard"/>
                <a:cs typeface="Chalkboard"/>
              </a:rPr>
              <a:t/>
            </a:r>
            <a:br>
              <a:rPr lang="en-US" sz="2000" baseline="30000" dirty="0">
                <a:solidFill>
                  <a:prstClr val="white"/>
                </a:solidFill>
                <a:latin typeface="Chalkboard"/>
                <a:cs typeface="Chalkboard"/>
              </a:rPr>
            </a:b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Pr[w</a:t>
            </a:r>
            <a:r>
              <a:rPr lang="en-US" sz="2000" baseline="-25000" dirty="0">
                <a:solidFill>
                  <a:prstClr val="white"/>
                </a:solidFill>
                <a:latin typeface="Chalkboard"/>
                <a:cs typeface="Chalkboard"/>
              </a:rPr>
              <a:t>1</a:t>
            </a: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|v</a:t>
            </a:r>
            <a:r>
              <a:rPr lang="en-US" sz="2000" baseline="-25000" dirty="0">
                <a:solidFill>
                  <a:prstClr val="white"/>
                </a:solidFill>
                <a:latin typeface="Chalkboard"/>
                <a:cs typeface="Chalkboard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] = sin</a:t>
            </a:r>
            <a:r>
              <a:rPr lang="en-US" sz="2000" baseline="30000" dirty="0">
                <a:solidFill>
                  <a:prstClr val="white"/>
                </a:solidFill>
                <a:latin typeface="Chalkboard"/>
                <a:cs typeface="Chalkboard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(θ)    Pr[v</a:t>
            </a:r>
            <a:r>
              <a:rPr lang="en-US" sz="2000" baseline="-25000" dirty="0">
                <a:solidFill>
                  <a:prstClr val="white"/>
                </a:solidFill>
                <a:latin typeface="Chalkboard"/>
                <a:cs typeface="Chalkboard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] = 1/2</a:t>
            </a:r>
            <a:endParaRPr lang="en-US" sz="2000" baseline="30000" dirty="0">
              <a:solidFill>
                <a:prstClr val="white"/>
              </a:solidFill>
              <a:latin typeface="Chalkboard"/>
              <a:cs typeface="Chalkboar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879" y="6279519"/>
            <a:ext cx="6951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Pr[w</a:t>
            </a:r>
            <a:r>
              <a:rPr lang="en-US" sz="2000" baseline="-25000" dirty="0" smtClean="0">
                <a:latin typeface="Chalkboard"/>
                <a:cs typeface="Chalkboard"/>
              </a:rPr>
              <a:t>1</a:t>
            </a:r>
            <a:r>
              <a:rPr lang="en-US" sz="2000" dirty="0" smtClean="0">
                <a:latin typeface="Chalkboard"/>
                <a:cs typeface="Chalkboard"/>
              </a:rPr>
              <a:t>| Alice measures {v</a:t>
            </a:r>
            <a:r>
              <a:rPr lang="en-US" sz="2000" baseline="-25000" dirty="0" smtClean="0">
                <a:latin typeface="Chalkboard"/>
                <a:cs typeface="Chalkboard"/>
              </a:rPr>
              <a:t>1</a:t>
            </a:r>
            <a:r>
              <a:rPr lang="en-US" sz="2000" dirty="0" smtClean="0">
                <a:latin typeface="Chalkboard"/>
                <a:cs typeface="Chalkboard"/>
              </a:rPr>
              <a:t>,v</a:t>
            </a:r>
            <a:r>
              <a:rPr lang="en-US" sz="2000" baseline="-25000" dirty="0" smtClean="0">
                <a:latin typeface="Chalkboard"/>
                <a:cs typeface="Chalkboard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}] = cos</a:t>
            </a:r>
            <a:r>
              <a:rPr lang="en-US" sz="2000" baseline="30000" dirty="0" smtClean="0">
                <a:latin typeface="Chalkboard"/>
                <a:cs typeface="Chalkboard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(θ)/2 + sin</a:t>
            </a:r>
            <a:r>
              <a:rPr lang="en-US" sz="2000" baseline="30000" dirty="0">
                <a:latin typeface="Chalkboard"/>
                <a:cs typeface="Chalkboard"/>
              </a:rPr>
              <a:t>2</a:t>
            </a:r>
            <a:r>
              <a:rPr lang="en-US" sz="2000" dirty="0">
                <a:latin typeface="Chalkboard"/>
                <a:cs typeface="Chalkboard"/>
              </a:rPr>
              <a:t>(θ)/2 =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endParaRPr lang="en-US" sz="20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197" y="4519743"/>
            <a:ext cx="1944708" cy="1990163"/>
            <a:chOff x="6657197" y="4519743"/>
            <a:chExt cx="1944708" cy="1990163"/>
          </a:xfrm>
        </p:grpSpPr>
        <p:grpSp>
          <p:nvGrpSpPr>
            <p:cNvPr id="37" name="Group 36"/>
            <p:cNvGrpSpPr/>
            <p:nvPr/>
          </p:nvGrpSpPr>
          <p:grpSpPr>
            <a:xfrm>
              <a:off x="6657197" y="4519743"/>
              <a:ext cx="1944708" cy="1990163"/>
              <a:chOff x="6332729" y="4644161"/>
              <a:chExt cx="1944708" cy="1990163"/>
            </a:xfrm>
          </p:grpSpPr>
          <p:grpSp>
            <p:nvGrpSpPr>
              <p:cNvPr id="28" name="Group 27"/>
              <p:cNvGrpSpPr/>
              <p:nvPr/>
            </p:nvGrpSpPr>
            <p:grpSpPr>
              <a:xfrm rot="300000">
                <a:off x="6332729" y="5092257"/>
                <a:ext cx="1542067" cy="1542067"/>
                <a:chOff x="6523781" y="4977308"/>
                <a:chExt cx="613640" cy="613640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6830601" y="4977308"/>
                  <a:ext cx="0" cy="61364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rot="5400000">
                  <a:off x="6830601" y="4973269"/>
                  <a:ext cx="0" cy="61364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7023863" y="4644161"/>
                <a:ext cx="3674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  <a:latin typeface="Chalkboard"/>
                    <a:cs typeface="Chalkboard"/>
                  </a:rPr>
                  <a:t>v</a:t>
                </a:r>
                <a:r>
                  <a:rPr lang="en-US" sz="2000" baseline="-25000" dirty="0" smtClean="0">
                    <a:solidFill>
                      <a:schemeClr val="accent1"/>
                    </a:solidFill>
                    <a:latin typeface="Chalkboard"/>
                    <a:cs typeface="Chalkboard"/>
                  </a:rPr>
                  <a:t>1</a:t>
                </a:r>
                <a:endParaRPr lang="en-US" sz="2000" dirty="0" smtClean="0">
                  <a:solidFill>
                    <a:schemeClr val="accent1"/>
                  </a:solidFill>
                  <a:latin typeface="Chalkboard"/>
                  <a:cs typeface="Chalkboard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74763" y="572366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  <a:latin typeface="Chalkboard"/>
                    <a:cs typeface="Chalkboard"/>
                  </a:rPr>
                  <a:t>v</a:t>
                </a:r>
                <a:r>
                  <a:rPr lang="en-US" sz="2000" baseline="-25000" dirty="0">
                    <a:solidFill>
                      <a:schemeClr val="accent1"/>
                    </a:solidFill>
                    <a:latin typeface="Chalkboard"/>
                    <a:cs typeface="Chalkboard"/>
                  </a:rPr>
                  <a:t>2</a:t>
                </a:r>
                <a:endParaRPr lang="en-US" sz="2000" dirty="0" smtClean="0">
                  <a:solidFill>
                    <a:schemeClr val="accent1"/>
                  </a:solidFill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733661" y="4693327"/>
              <a:ext cx="1788476" cy="1758817"/>
              <a:chOff x="6409193" y="4817745"/>
              <a:chExt cx="1788476" cy="1758817"/>
            </a:xfrm>
          </p:grpSpPr>
          <p:grpSp>
            <p:nvGrpSpPr>
              <p:cNvPr id="33" name="Group 32"/>
              <p:cNvGrpSpPr/>
              <p:nvPr/>
            </p:nvGrpSpPr>
            <p:grpSpPr>
              <a:xfrm rot="20400000">
                <a:off x="6409193" y="5175612"/>
                <a:ext cx="1400950" cy="1400950"/>
                <a:chOff x="6523781" y="4977308"/>
                <a:chExt cx="613640" cy="613640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6830601" y="4977308"/>
                  <a:ext cx="0" cy="613640"/>
                </a:xfrm>
                <a:prstGeom prst="straightConnector1">
                  <a:avLst/>
                </a:prstGeom>
                <a:ln w="38100" cmpd="sng">
                  <a:solidFill>
                    <a:schemeClr val="accent5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5400000">
                  <a:off x="6830601" y="4973269"/>
                  <a:ext cx="0" cy="613640"/>
                </a:xfrm>
                <a:prstGeom prst="straightConnector1">
                  <a:avLst/>
                </a:prstGeom>
                <a:ln w="38100" cmpd="sng">
                  <a:solidFill>
                    <a:schemeClr val="accent5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7764746" y="5323551"/>
                <a:ext cx="432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/>
                    </a:solidFill>
                    <a:latin typeface="Chalkboard"/>
                    <a:cs typeface="Chalkboard"/>
                  </a:rPr>
                  <a:t>w</a:t>
                </a:r>
                <a:r>
                  <a:rPr lang="en-US" sz="2000" baseline="-25000" dirty="0" smtClean="0">
                    <a:solidFill>
                      <a:schemeClr val="accent5"/>
                    </a:solidFill>
                    <a:latin typeface="Chalkboard"/>
                    <a:cs typeface="Chalkboard"/>
                  </a:rPr>
                  <a:t>1</a:t>
                </a:r>
                <a:endParaRPr lang="en-US" sz="2000" dirty="0" smtClean="0">
                  <a:solidFill>
                    <a:schemeClr val="accent5"/>
                  </a:solidFill>
                  <a:latin typeface="Chalkboard"/>
                  <a:cs typeface="Chalkboard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03640" y="4817745"/>
                <a:ext cx="466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/>
                    </a:solidFill>
                    <a:latin typeface="Chalkboard"/>
                    <a:cs typeface="Chalkboard"/>
                  </a:rPr>
                  <a:t>w</a:t>
                </a:r>
                <a:r>
                  <a:rPr lang="en-US" sz="2000" baseline="-25000" dirty="0" smtClean="0">
                    <a:solidFill>
                      <a:schemeClr val="accent5"/>
                    </a:solidFill>
                    <a:latin typeface="Chalkboard"/>
                    <a:cs typeface="Chalkboard"/>
                  </a:rPr>
                  <a:t>2</a:t>
                </a:r>
                <a:endParaRPr lang="en-US" sz="2000" dirty="0" smtClean="0">
                  <a:solidFill>
                    <a:schemeClr val="accent5"/>
                  </a:solidFill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48331" y="4938644"/>
              <a:ext cx="659656" cy="923910"/>
              <a:chOff x="7023863" y="5063062"/>
              <a:chExt cx="659656" cy="92391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7023863" y="5457682"/>
                <a:ext cx="477198" cy="529290"/>
              </a:xfrm>
              <a:prstGeom prst="arc">
                <a:avLst>
                  <a:gd name="adj1" fmla="val 14688251"/>
                  <a:gd name="adj2" fmla="val 20334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191076" y="5063062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halkboard"/>
                    <a:cs typeface="Chalkboard"/>
                  </a:rPr>
                  <a:t>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956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CHSH game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42121" y="2835717"/>
            <a:ext cx="1056700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Alice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3321" y="2812938"/>
            <a:ext cx="848052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Bob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83793" y="1472120"/>
            <a:ext cx="5321059" cy="1363597"/>
            <a:chOff x="1707829" y="1472120"/>
            <a:chExt cx="5321059" cy="1363597"/>
          </a:xfrm>
        </p:grpSpPr>
        <p:cxnSp>
          <p:nvCxnSpPr>
            <p:cNvPr id="6" name="Straight Arrow Connector 5"/>
            <p:cNvCxnSpPr>
              <a:stCxn id="11" idx="2"/>
              <a:endCxn id="3" idx="0"/>
            </p:cNvCxnSpPr>
            <p:nvPr/>
          </p:nvCxnSpPr>
          <p:spPr>
            <a:xfrm>
              <a:off x="2186789" y="1872230"/>
              <a:ext cx="618666" cy="96348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2" idx="2"/>
              <a:endCxn id="4" idx="0"/>
            </p:cNvCxnSpPr>
            <p:nvPr/>
          </p:nvCxnSpPr>
          <p:spPr>
            <a:xfrm flipH="1">
              <a:off x="5601383" y="1951004"/>
              <a:ext cx="956864" cy="861934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07829" y="1472120"/>
              <a:ext cx="9579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a∊{0,1}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7605" y="1550894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b</a:t>
              </a:r>
              <a:r>
                <a:rPr lang="en-US" sz="2000" dirty="0" smtClean="0">
                  <a:latin typeface="Chalkboard"/>
                  <a:cs typeface="Chalkboard"/>
                </a:rPr>
                <a:t>∊{0,1}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4604" y="4820412"/>
            <a:ext cx="233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Goal: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x⨁y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=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endParaRPr lang="en-US" sz="24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30406"/>
              </p:ext>
            </p:extLst>
          </p:nvPr>
        </p:nvGraphicFramePr>
        <p:xfrm>
          <a:off x="6417893" y="2203436"/>
          <a:ext cx="2613894" cy="238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060"/>
                <a:gridCol w="656857"/>
                <a:gridCol w="1258977"/>
              </a:tblGrid>
              <a:tr h="4777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halkboard"/>
                          <a:cs typeface="Chalkboard"/>
                        </a:rPr>
                        <a:t>a</a:t>
                      </a:r>
                      <a:endParaRPr lang="en-US" b="0" dirty="0">
                        <a:latin typeface="Chalkboard"/>
                        <a:cs typeface="Chalkboard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x,y</a:t>
                      </a:r>
                      <a:endParaRPr lang="en-US" dirty="0"/>
                    </a:p>
                  </a:txBody>
                  <a:tcPr anchor="ctr" anchorCtr="1"/>
                </a:tc>
              </a:tr>
              <a:tr h="4777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 anchor="ctr" anchorCtr="1"/>
                </a:tc>
              </a:tr>
              <a:tr h="4777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 anchor="ctr" anchorCtr="1"/>
                </a:tc>
              </a:tr>
              <a:tr h="47771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 anchor="ctr" anchorCtr="1"/>
                </a:tc>
              </a:tr>
              <a:tr h="47771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83793" y="5649536"/>
            <a:ext cx="6202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Max win probability is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3/4</a:t>
            </a:r>
            <a:r>
              <a:rPr lang="en-US" sz="2000" dirty="0" smtClean="0">
                <a:latin typeface="Chalkboard"/>
                <a:cs typeface="Chalkboard"/>
              </a:rPr>
              <a:t>. Randomness doesn’t help.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09769" y="2722675"/>
            <a:ext cx="1854500" cy="707886"/>
            <a:chOff x="3333805" y="2722675"/>
            <a:chExt cx="1854500" cy="707886"/>
          </a:xfrm>
        </p:grpSpPr>
        <p:cxnSp>
          <p:nvCxnSpPr>
            <p:cNvPr id="10" name="Straight Connector 9"/>
            <p:cNvCxnSpPr>
              <a:stCxn id="3" idx="3"/>
              <a:endCxn id="4" idx="1"/>
            </p:cNvCxnSpPr>
            <p:nvPr/>
          </p:nvCxnSpPr>
          <p:spPr>
            <a:xfrm flipV="1">
              <a:off x="3333805" y="3105326"/>
              <a:ext cx="1854500" cy="22779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47031" y="2722675"/>
              <a:ext cx="15089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shared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randomness</a:t>
              </a:r>
            </a:p>
          </p:txBody>
        </p:sp>
      </p:grpSp>
      <p:cxnSp>
        <p:nvCxnSpPr>
          <p:cNvPr id="19" name="Straight Arrow Connector 18"/>
          <p:cNvCxnSpPr>
            <a:stCxn id="3" idx="2"/>
          </p:cNvCxnSpPr>
          <p:nvPr/>
        </p:nvCxnSpPr>
        <p:spPr>
          <a:xfrm flipH="1">
            <a:off x="1642121" y="3420493"/>
            <a:ext cx="528350" cy="89156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52243" y="4420302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x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{0,1}</a:t>
            </a:r>
          </a:p>
        </p:txBody>
      </p:sp>
      <p:cxnSp>
        <p:nvCxnSpPr>
          <p:cNvPr id="24" name="Straight Arrow Connector 23"/>
          <p:cNvCxnSpPr>
            <a:stCxn id="4" idx="2"/>
            <a:endCxn id="26" idx="0"/>
          </p:cNvCxnSpPr>
          <p:nvPr/>
        </p:nvCxnSpPr>
        <p:spPr>
          <a:xfrm>
            <a:off x="4977347" y="3397714"/>
            <a:ext cx="486222" cy="86668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7347" y="4264403"/>
            <a:ext cx="97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y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{0,1}</a:t>
            </a:r>
          </a:p>
        </p:txBody>
      </p:sp>
    </p:spTree>
    <p:extLst>
      <p:ext uri="{BB962C8B-B14F-4D97-AF65-F5344CB8AC3E}">
        <p14:creationId xmlns:p14="http://schemas.microsoft.com/office/powerpoint/2010/main" val="19333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CHSH with entanglement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5103" y="1550894"/>
            <a:ext cx="312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Alice and Bob share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7936" y="2732354"/>
            <a:ext cx="190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Alice measures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7455" y="3426290"/>
            <a:ext cx="1325236" cy="1325236"/>
            <a:chOff x="6523781" y="4977308"/>
            <a:chExt cx="613640" cy="61364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830601" y="497730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6830601" y="497326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61271" y="3996280"/>
            <a:ext cx="59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a=0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363" y="5777942"/>
            <a:ext cx="542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a=1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0858" y="3044442"/>
            <a:ext cx="59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x</a:t>
            </a:r>
            <a:r>
              <a:rPr lang="en-US" sz="2000" dirty="0" smtClean="0">
                <a:latin typeface="Chalkboard"/>
                <a:cs typeface="Chalkboard"/>
              </a:rPr>
              <a:t>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039" y="3796225"/>
            <a:ext cx="547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x</a:t>
            </a:r>
            <a:r>
              <a:rPr lang="en-US" sz="2000" dirty="0" smtClean="0">
                <a:latin typeface="Chalkboard"/>
                <a:cs typeface="Chalkboard"/>
              </a:rPr>
              <a:t>=1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2327" y="2724552"/>
            <a:ext cx="177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Bob measures</a:t>
            </a:r>
          </a:p>
        </p:txBody>
      </p:sp>
      <p:grpSp>
        <p:nvGrpSpPr>
          <p:cNvPr id="14" name="Group 13"/>
          <p:cNvGrpSpPr/>
          <p:nvPr/>
        </p:nvGrpSpPr>
        <p:grpSpPr>
          <a:xfrm rot="18900000">
            <a:off x="1353932" y="5264792"/>
            <a:ext cx="1325236" cy="1325236"/>
            <a:chOff x="6523781" y="4977308"/>
            <a:chExt cx="613640" cy="61364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830601" y="497730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6830601" y="497326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7580000">
            <a:off x="4659653" y="3333662"/>
            <a:ext cx="1325236" cy="1325236"/>
            <a:chOff x="6523781" y="4977308"/>
            <a:chExt cx="613640" cy="61364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830601" y="497730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6830601" y="497326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20280000">
            <a:off x="4807299" y="5335742"/>
            <a:ext cx="1325236" cy="1325236"/>
            <a:chOff x="6523781" y="4977308"/>
            <a:chExt cx="613640" cy="61364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830601" y="497730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6830601" y="497326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452790" y="5113590"/>
            <a:ext cx="59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x</a:t>
            </a:r>
            <a:r>
              <a:rPr lang="en-US" sz="2000" dirty="0" smtClean="0">
                <a:latin typeface="Chalkboard"/>
                <a:cs typeface="Chalkboard"/>
              </a:rPr>
              <a:t>=0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0403" y="6208607"/>
            <a:ext cx="547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x</a:t>
            </a:r>
            <a:r>
              <a:rPr lang="en-US" sz="2000" dirty="0" smtClean="0">
                <a:latin typeface="Chalkboard"/>
                <a:cs typeface="Chalkboard"/>
              </a:rPr>
              <a:t>=1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7315" y="3908690"/>
            <a:ext cx="598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b=0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48043" y="5679404"/>
            <a:ext cx="54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b=1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9718" y="3038261"/>
            <a:ext cx="59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y=0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07479" y="3996280"/>
            <a:ext cx="542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y=1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1018" y="5465552"/>
            <a:ext cx="542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y=1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0818" y="4983881"/>
            <a:ext cx="59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y=0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33434" y="3065640"/>
            <a:ext cx="1220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win </a:t>
            </a:r>
            <a:r>
              <a:rPr lang="en-US" sz="2000" dirty="0" err="1" smtClean="0">
                <a:latin typeface="Chalkboard"/>
                <a:cs typeface="Chalkboard"/>
              </a:rPr>
              <a:t>prob</a:t>
            </a:r>
            <a:r>
              <a:rPr lang="en-US" sz="2000" dirty="0" smtClean="0">
                <a:latin typeface="Chalkboard"/>
                <a:cs typeface="Chalkboard"/>
              </a:rPr>
              <a:t/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cos</a:t>
            </a:r>
            <a:r>
              <a:rPr lang="en-US" sz="20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(π/8)</a:t>
            </a:r>
            <a:b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≈ 0.854 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8" y="1292094"/>
            <a:ext cx="924777" cy="12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CHSH with entanglement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9763" y="1275538"/>
            <a:ext cx="5858849" cy="5502870"/>
            <a:chOff x="1116643" y="1275538"/>
            <a:chExt cx="5858849" cy="5502870"/>
          </a:xfrm>
        </p:grpSpPr>
        <p:grpSp>
          <p:nvGrpSpPr>
            <p:cNvPr id="4" name="Group 3"/>
            <p:cNvGrpSpPr/>
            <p:nvPr/>
          </p:nvGrpSpPr>
          <p:grpSpPr>
            <a:xfrm>
              <a:off x="1116643" y="1500286"/>
              <a:ext cx="5145381" cy="5145381"/>
              <a:chOff x="6523781" y="4985144"/>
              <a:chExt cx="613640" cy="61364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6830601" y="4985144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5400000">
                <a:off x="6830601" y="4981105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rot="20280000">
              <a:off x="1127590" y="1466417"/>
              <a:ext cx="5145381" cy="5145381"/>
              <a:chOff x="6523781" y="4977308"/>
              <a:chExt cx="613640" cy="61364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8900000">
              <a:off x="1127592" y="1466419"/>
              <a:ext cx="5145381" cy="5145381"/>
              <a:chOff x="6523781" y="4977308"/>
              <a:chExt cx="613640" cy="61364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7580000">
              <a:off x="1127591" y="1466419"/>
              <a:ext cx="5145381" cy="5145381"/>
              <a:chOff x="6523781" y="4985144"/>
              <a:chExt cx="613640" cy="61364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6830601" y="4985144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6830601" y="4981105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700282" y="1275538"/>
              <a:ext cx="5930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a=0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x=0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4028" y="1330281"/>
              <a:ext cx="598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b=0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y=0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70643" y="1684224"/>
              <a:ext cx="5984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a=1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x=0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874" y="2603295"/>
              <a:ext cx="548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b=1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y=1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63390" y="6070522"/>
              <a:ext cx="5930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b=1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y=0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2448" y="3685167"/>
              <a:ext cx="5930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a=0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x=1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2025" y="4690397"/>
              <a:ext cx="598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b=0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y=1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9173" y="5480386"/>
              <a:ext cx="5477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a=1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x=1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45426" y="2603295"/>
            <a:ext cx="24899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Why it works</a:t>
            </a:r>
            <a:r>
              <a:rPr lang="en-US" sz="2000" dirty="0">
                <a:latin typeface="Chalkboard"/>
                <a:cs typeface="Chalkboard"/>
              </a:rPr>
              <a:t/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Winning pairs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are at angle π/8</a:t>
            </a:r>
            <a:br>
              <a:rPr lang="en-US" sz="2000" dirty="0" smtClean="0">
                <a:latin typeface="Chalkboard"/>
                <a:cs typeface="Chalkboard"/>
              </a:rPr>
            </a:br>
            <a:endParaRPr lang="en-US" sz="2000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Losing pairs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are at angle 3π/8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/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∴ Pr[win]=cos</a:t>
            </a:r>
            <a:r>
              <a:rPr lang="en-US" sz="2000" baseline="30000" dirty="0" smtClean="0">
                <a:latin typeface="Chalkboard"/>
                <a:cs typeface="Chalkboard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(π/8)</a:t>
            </a:r>
          </a:p>
        </p:txBody>
      </p:sp>
    </p:spTree>
    <p:extLst>
      <p:ext uri="{BB962C8B-B14F-4D97-AF65-F5344CB8AC3E}">
        <p14:creationId xmlns:p14="http://schemas.microsoft.com/office/powerpoint/2010/main" val="299289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Monogamy of entanglement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505" y="2543329"/>
            <a:ext cx="1056700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Alice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1343" y="2543329"/>
            <a:ext cx="848052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Bob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1491" y="2543329"/>
            <a:ext cx="1479892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Charlie</a:t>
            </a:r>
          </a:p>
        </p:txBody>
      </p:sp>
      <p:cxnSp>
        <p:nvCxnSpPr>
          <p:cNvPr id="7" name="Straight Arrow Connector 6"/>
          <p:cNvCxnSpPr>
            <a:stCxn id="8" idx="2"/>
            <a:endCxn id="4" idx="0"/>
          </p:cNvCxnSpPr>
          <p:nvPr/>
        </p:nvCxnSpPr>
        <p:spPr>
          <a:xfrm>
            <a:off x="1595618" y="1910069"/>
            <a:ext cx="290237" cy="63326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6658" y="1509959"/>
            <a:ext cx="957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a∊{0,1}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505" y="5003561"/>
            <a:ext cx="48985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max </a:t>
            </a:r>
            <a:r>
              <a:rPr lang="en-US" sz="2400" dirty="0" err="1" smtClean="0">
                <a:latin typeface="Chalkboard"/>
                <a:cs typeface="Chalkboard"/>
              </a:rPr>
              <a:t>Pr</a:t>
            </a:r>
            <a:r>
              <a:rPr lang="en-US" sz="2400" dirty="0" smtClean="0">
                <a:latin typeface="Chalkboard"/>
                <a:cs typeface="Chalkboard"/>
              </a:rPr>
              <a:t>[AB win] + </a:t>
            </a:r>
            <a:r>
              <a:rPr lang="en-US" sz="2400" dirty="0" err="1" smtClean="0">
                <a:latin typeface="Chalkboard"/>
                <a:cs typeface="Chalkboard"/>
              </a:rPr>
              <a:t>Pr</a:t>
            </a:r>
            <a:r>
              <a:rPr lang="en-US" sz="2400" dirty="0" smtClean="0">
                <a:latin typeface="Chalkboard"/>
                <a:cs typeface="Chalkboard"/>
              </a:rPr>
              <a:t>[AC win] =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max Pr[</a:t>
            </a:r>
            <a:r>
              <a:rPr lang="en-US" sz="2400" dirty="0" err="1">
                <a:latin typeface="Chalkboard"/>
                <a:cs typeface="Chalkboard"/>
              </a:rPr>
              <a:t>x⨁y</a:t>
            </a:r>
            <a:r>
              <a:rPr lang="en-US" sz="2400" dirty="0">
                <a:latin typeface="Chalkboard"/>
                <a:cs typeface="Chalkboard"/>
              </a:rPr>
              <a:t> = </a:t>
            </a:r>
            <a:r>
              <a:rPr lang="en-US" sz="2400" dirty="0" err="1">
                <a:latin typeface="Chalkboard"/>
                <a:cs typeface="Chalkboard"/>
              </a:rPr>
              <a:t>ab] + </a:t>
            </a:r>
            <a:r>
              <a:rPr lang="en-US" sz="2400" dirty="0">
                <a:latin typeface="Chalkboard"/>
                <a:cs typeface="Chalkboard"/>
              </a:rPr>
              <a:t>Pr[</a:t>
            </a:r>
            <a:r>
              <a:rPr lang="en-US" sz="2400" dirty="0" err="1">
                <a:latin typeface="Chalkboard"/>
                <a:cs typeface="Chalkboard"/>
              </a:rPr>
              <a:t>x⨁z</a:t>
            </a:r>
            <a:r>
              <a:rPr lang="en-US" sz="2400" dirty="0">
                <a:latin typeface="Chalkboard"/>
                <a:cs typeface="Chalkboard"/>
              </a:rPr>
              <a:t> = </a:t>
            </a:r>
            <a:r>
              <a:rPr lang="en-US" sz="2400" dirty="0" err="1">
                <a:latin typeface="Chalkboard"/>
                <a:cs typeface="Chalkboard"/>
              </a:rPr>
              <a:t>ac]</a:t>
            </a:r>
            <a:br>
              <a:rPr lang="en-US" sz="2400" dirty="0" err="1">
                <a:latin typeface="Chalkboard"/>
                <a:cs typeface="Chalkboard"/>
              </a:rPr>
            </a:br>
            <a:r>
              <a:rPr lang="en-US" sz="2400" dirty="0" err="1">
                <a:latin typeface="Chalkboard"/>
                <a:cs typeface="Chalkboard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&lt;</a:t>
            </a:r>
            <a:r>
              <a:rPr lang="en-US" sz="2400" dirty="0" smtClean="0">
                <a:latin typeface="Chalkboard"/>
                <a:cs typeface="Chalkboard"/>
              </a:rPr>
              <a:t> 2 cos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(π/8)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1475" y="1550894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b</a:t>
            </a:r>
            <a:r>
              <a:rPr lang="en-US" sz="2000" dirty="0" smtClean="0">
                <a:latin typeface="Chalkboard"/>
                <a:cs typeface="Chalkboard"/>
              </a:rPr>
              <a:t>∊{0,1}</a:t>
            </a:r>
          </a:p>
        </p:txBody>
      </p:sp>
      <p:cxnSp>
        <p:nvCxnSpPr>
          <p:cNvPr id="12" name="Straight Arrow Connector 11"/>
          <p:cNvCxnSpPr>
            <a:stCxn id="11" idx="2"/>
            <a:endCxn id="5" idx="0"/>
          </p:cNvCxnSpPr>
          <p:nvPr/>
        </p:nvCxnSpPr>
        <p:spPr>
          <a:xfrm>
            <a:off x="3842117" y="1951004"/>
            <a:ext cx="63252" cy="59232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71361" y="1550894"/>
            <a:ext cx="91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c∊{0,1}</a:t>
            </a:r>
          </a:p>
        </p:txBody>
      </p:sp>
      <p:cxnSp>
        <p:nvCxnSpPr>
          <p:cNvPr id="16" name="Straight Arrow Connector 15"/>
          <p:cNvCxnSpPr>
            <a:stCxn id="15" idx="2"/>
            <a:endCxn id="6" idx="0"/>
          </p:cNvCxnSpPr>
          <p:nvPr/>
        </p:nvCxnSpPr>
        <p:spPr>
          <a:xfrm flipH="1">
            <a:off x="6071437" y="1951004"/>
            <a:ext cx="159330" cy="59232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363233" y="3128105"/>
            <a:ext cx="941283" cy="1169955"/>
            <a:chOff x="1363233" y="3128105"/>
            <a:chExt cx="941283" cy="1169955"/>
          </a:xfrm>
        </p:grpSpPr>
        <p:cxnSp>
          <p:nvCxnSpPr>
            <p:cNvPr id="19" name="Straight Arrow Connector 18"/>
            <p:cNvCxnSpPr>
              <a:stCxn id="4" idx="2"/>
              <a:endCxn id="21" idx="0"/>
            </p:cNvCxnSpPr>
            <p:nvPr/>
          </p:nvCxnSpPr>
          <p:spPr>
            <a:xfrm flipH="1">
              <a:off x="1833875" y="3128105"/>
              <a:ext cx="51980" cy="76984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363233" y="3897950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x</a:t>
              </a:r>
              <a:r>
                <a:rPr lang="en-US" sz="2000" dirty="0" smtClean="0">
                  <a:latin typeface="Chalkboard"/>
                  <a:cs typeface="Chalkboard"/>
                </a:rPr>
                <a:t>∊{0,1}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34727" y="3128105"/>
            <a:ext cx="929863" cy="1193698"/>
            <a:chOff x="1363233" y="2975705"/>
            <a:chExt cx="929863" cy="1193698"/>
          </a:xfrm>
        </p:grpSpPr>
        <p:cxnSp>
          <p:nvCxnSpPr>
            <p:cNvPr id="25" name="Straight Arrow Connector 24"/>
            <p:cNvCxnSpPr>
              <a:stCxn id="5" idx="2"/>
              <a:endCxn id="26" idx="0"/>
            </p:cNvCxnSpPr>
            <p:nvPr/>
          </p:nvCxnSpPr>
          <p:spPr>
            <a:xfrm flipH="1">
              <a:off x="1828165" y="2975705"/>
              <a:ext cx="5710" cy="793588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363233" y="3769293"/>
              <a:ext cx="929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y∊{0,1}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6221" y="3128105"/>
            <a:ext cx="929581" cy="1294082"/>
            <a:chOff x="1363233" y="2823305"/>
            <a:chExt cx="929581" cy="1294082"/>
          </a:xfrm>
        </p:grpSpPr>
        <p:cxnSp>
          <p:nvCxnSpPr>
            <p:cNvPr id="28" name="Straight Arrow Connector 27"/>
            <p:cNvCxnSpPr>
              <a:stCxn id="6" idx="2"/>
              <a:endCxn id="29" idx="0"/>
            </p:cNvCxnSpPr>
            <p:nvPr/>
          </p:nvCxnSpPr>
          <p:spPr>
            <a:xfrm flipH="1">
              <a:off x="1828024" y="2823305"/>
              <a:ext cx="100425" cy="893972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363233" y="3717277"/>
              <a:ext cx="929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z∊{0,1}</a:t>
              </a:r>
            </a:p>
          </p:txBody>
        </p:sp>
      </p:grpSp>
      <p:cxnSp>
        <p:nvCxnSpPr>
          <p:cNvPr id="10" name="Straight Connector 9"/>
          <p:cNvCxnSpPr>
            <a:stCxn id="4" idx="3"/>
            <a:endCxn id="5" idx="1"/>
          </p:cNvCxnSpPr>
          <p:nvPr/>
        </p:nvCxnSpPr>
        <p:spPr>
          <a:xfrm>
            <a:off x="2414205" y="2835717"/>
            <a:ext cx="106713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1"/>
            <a:endCxn id="5" idx="3"/>
          </p:cNvCxnSpPr>
          <p:nvPr/>
        </p:nvCxnSpPr>
        <p:spPr>
          <a:xfrm flipH="1">
            <a:off x="4329395" y="2835717"/>
            <a:ext cx="10020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6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quantum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782" y="5196858"/>
            <a:ext cx="7752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General monogamy relation</a:t>
            </a:r>
            <a:r>
              <a:rPr lang="en-US" sz="2000" dirty="0" smtClean="0">
                <a:latin typeface="Chalkboard"/>
                <a:cs typeface="Chalkboard"/>
              </a:rPr>
              <a:t>: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The distributions over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000" dirty="0" smtClean="0">
                <a:latin typeface="Chalkboard"/>
                <a:cs typeface="Chalkboard"/>
              </a:rPr>
              <a:t> and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AC</a:t>
            </a:r>
            <a:r>
              <a:rPr lang="en-US" sz="2000" dirty="0" smtClean="0">
                <a:latin typeface="Chalkboard"/>
                <a:cs typeface="Chalkboard"/>
              </a:rPr>
              <a:t> cannot both be very entangled.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228" y="6161147"/>
            <a:ext cx="586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More general bounds from considering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0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0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…B</a:t>
            </a:r>
            <a:r>
              <a:rPr lang="en-US" sz="20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000" dirty="0" smtClean="0">
                <a:latin typeface="Chalkboard"/>
                <a:cs typeface="Chalkboard"/>
              </a:rPr>
              <a:t>.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2" y="1697327"/>
            <a:ext cx="1612900" cy="293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119" y="2025512"/>
            <a:ext cx="1204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Given a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state of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1144" y="1434281"/>
            <a:ext cx="4368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Q: What is the state of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000" dirty="0">
                <a:latin typeface="Chalkboard"/>
                <a:cs typeface="Chalkboard"/>
              </a:rPr>
              <a:t>?  or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AC</a:t>
            </a:r>
            <a:r>
              <a:rPr lang="en-US" sz="2000" dirty="0">
                <a:latin typeface="Chalkboard"/>
                <a:cs typeface="Chalkboard"/>
              </a:rPr>
              <a:t>?</a:t>
            </a:r>
            <a:endParaRPr lang="en-US" sz="2000" dirty="0" smtClean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936" y="2025512"/>
            <a:ext cx="3813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A: Measure C.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Outcomes {0,1} have probability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86" y="2746381"/>
            <a:ext cx="5397500" cy="355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101753" y="3226834"/>
            <a:ext cx="5032160" cy="1484149"/>
            <a:chOff x="3101753" y="3226834"/>
            <a:chExt cx="5032160" cy="1484149"/>
          </a:xfrm>
        </p:grpSpPr>
        <p:sp>
          <p:nvSpPr>
            <p:cNvPr id="13" name="TextBox 12"/>
            <p:cNvSpPr txBox="1"/>
            <p:nvPr/>
          </p:nvSpPr>
          <p:spPr>
            <a:xfrm>
              <a:off x="3101753" y="3569281"/>
              <a:ext cx="1189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AB are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left with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75929" y="361307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or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898" y="3237783"/>
              <a:ext cx="1663700" cy="14732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213" y="3226834"/>
              <a:ext cx="1663700" cy="14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37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optimization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270" y="1550894"/>
            <a:ext cx="578876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Given a </a:t>
            </a:r>
            <a:r>
              <a:rPr lang="en-US" sz="2400" dirty="0" err="1" smtClean="0">
                <a:latin typeface="Chalkboard"/>
                <a:cs typeface="Chalkboard"/>
              </a:rPr>
              <a:t>Hermitian</a:t>
            </a:r>
            <a:r>
              <a:rPr lang="en-US" sz="2400" dirty="0" smtClean="0">
                <a:latin typeface="Chalkboard"/>
                <a:cs typeface="Chalkboard"/>
              </a:rPr>
              <a:t> matrix </a:t>
            </a:r>
            <a:r>
              <a:rPr lang="en-US" sz="2400" dirty="0" smtClean="0">
                <a:solidFill>
                  <a:schemeClr val="accent1"/>
                </a:solidFill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max</a:t>
            </a:r>
            <a:r>
              <a:rPr lang="en-US" sz="2400" baseline="-25000" dirty="0" smtClean="0">
                <a:latin typeface="Chalkboard"/>
                <a:cs typeface="Chalkboard"/>
              </a:rPr>
              <a:t>α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 smtClean="0">
                <a:latin typeface="Chalkboard"/>
                <a:cs typeface="Chalkboard"/>
              </a:rPr>
              <a:t>, </a:t>
            </a:r>
            <a:r>
              <a:rPr lang="en-US" sz="2400" dirty="0" smtClean="0">
                <a:solidFill>
                  <a:srgbClr val="1D86CD"/>
                </a:solidFill>
                <a:latin typeface="Chalkboard"/>
                <a:cs typeface="Chalkboard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 err="1" smtClean="0">
                <a:latin typeface="cmsy10"/>
                <a:ea typeface="cmsy10"/>
                <a:cs typeface="cmsy10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is easy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max</a:t>
            </a:r>
            <a:r>
              <a:rPr lang="en-US" sz="2400" baseline="-25000" dirty="0" smtClean="0">
                <a:latin typeface="Chalkboard"/>
                <a:cs typeface="Chalkboard"/>
              </a:rPr>
              <a:t>α,β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α⨂β</a:t>
            </a:r>
            <a:r>
              <a:rPr lang="en-US" sz="2400" dirty="0" smtClean="0">
                <a:latin typeface="Chalkboard"/>
                <a:cs typeface="Chalkboard"/>
              </a:rPr>
              <a:t>, </a:t>
            </a:r>
            <a:r>
              <a:rPr lang="en-US" sz="2400" dirty="0" smtClean="0">
                <a:solidFill>
                  <a:srgbClr val="1D86CD"/>
                </a:solidFill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α⨂β</a:t>
            </a:r>
            <a:r>
              <a:rPr lang="en-US" sz="2400" dirty="0" err="1" smtClean="0">
                <a:latin typeface="cmsy10"/>
                <a:ea typeface="cmsy10"/>
                <a:cs typeface="cmsy10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is hard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7075" y="3015241"/>
            <a:ext cx="7846188" cy="3545568"/>
            <a:chOff x="419100" y="3015241"/>
            <a:chExt cx="7846188" cy="3545568"/>
          </a:xfrm>
        </p:grpSpPr>
        <p:grpSp>
          <p:nvGrpSpPr>
            <p:cNvPr id="15" name="Group 14"/>
            <p:cNvGrpSpPr/>
            <p:nvPr/>
          </p:nvGrpSpPr>
          <p:grpSpPr>
            <a:xfrm>
              <a:off x="743534" y="4054079"/>
              <a:ext cx="5315856" cy="2506730"/>
              <a:chOff x="667334" y="4104879"/>
              <a:chExt cx="5315856" cy="250673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67334" y="5932783"/>
                <a:ext cx="592113" cy="5921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rgbClr val="FF0000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halkboard"/>
                    <a:cs typeface="Chalkboard"/>
                  </a:rPr>
                  <a:t>B</a:t>
                </a:r>
                <a:r>
                  <a:rPr lang="en-US" baseline="-25000" dirty="0" smtClean="0">
                    <a:latin typeface="Chalkboard"/>
                    <a:cs typeface="Chalkboard"/>
                  </a:rPr>
                  <a:t>1</a:t>
                </a:r>
                <a:endParaRPr lang="en-US" dirty="0">
                  <a:latin typeface="Chalkboard"/>
                  <a:cs typeface="Chalkboard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82904" y="5977115"/>
                <a:ext cx="592113" cy="5921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rgbClr val="FF0000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halkboard"/>
                    <a:cs typeface="Chalkboard"/>
                  </a:rPr>
                  <a:t>B</a:t>
                </a:r>
                <a:r>
                  <a:rPr lang="en-US" baseline="-25000" dirty="0" smtClean="0">
                    <a:latin typeface="Chalkboard"/>
                    <a:cs typeface="Chalkboard"/>
                  </a:rPr>
                  <a:t>2</a:t>
                </a:r>
                <a:endParaRPr lang="en-US" baseline="-25000" dirty="0">
                  <a:latin typeface="Chalkboard"/>
                  <a:cs typeface="Chalkboard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23433" y="5977115"/>
                <a:ext cx="592113" cy="5921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rgbClr val="FF0000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halkboard"/>
                    <a:cs typeface="Chalkboard"/>
                  </a:rPr>
                  <a:t>B</a:t>
                </a:r>
                <a:r>
                  <a:rPr lang="en-US" baseline="-25000" dirty="0" smtClean="0">
                    <a:latin typeface="Chalkboard"/>
                    <a:cs typeface="Chalkboard"/>
                  </a:rPr>
                  <a:t>3</a:t>
                </a:r>
                <a:endParaRPr lang="en-US" dirty="0">
                  <a:latin typeface="Chalkboard"/>
                  <a:cs typeface="Chalkboard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73286" y="6019496"/>
                <a:ext cx="592113" cy="5921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rgbClr val="FF0000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halkboard"/>
                    <a:cs typeface="Chalkboard"/>
                  </a:rPr>
                  <a:t>B</a:t>
                </a:r>
                <a:r>
                  <a:rPr lang="en-US" baseline="-25000" dirty="0" smtClean="0">
                    <a:latin typeface="Chalkboard"/>
                    <a:cs typeface="Chalkboard"/>
                  </a:rPr>
                  <a:t>4</a:t>
                </a:r>
                <a:endParaRPr lang="en-US" dirty="0">
                  <a:latin typeface="Chalkboard"/>
                  <a:cs typeface="Chalkboard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084232" y="4104879"/>
                <a:ext cx="592113" cy="5921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rgbClr val="FF0000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halkboard"/>
                    <a:cs typeface="Chalkboard"/>
                  </a:rPr>
                  <a:t>A</a:t>
                </a:r>
                <a:endParaRPr lang="en-US" dirty="0">
                  <a:latin typeface="Chalkboard"/>
                  <a:cs typeface="Chalkboard"/>
                </a:endParaRPr>
              </a:p>
            </p:txBody>
          </p:sp>
          <p:cxnSp>
            <p:nvCxnSpPr>
              <p:cNvPr id="20" name="Straight Arrow Connector 19"/>
              <p:cNvCxnSpPr>
                <a:stCxn id="14" idx="2"/>
                <a:endCxn id="7" idx="7"/>
              </p:cNvCxnSpPr>
              <p:nvPr/>
            </p:nvCxnSpPr>
            <p:spPr>
              <a:xfrm flipH="1">
                <a:off x="1172734" y="4400936"/>
                <a:ext cx="1911498" cy="1618560"/>
              </a:xfrm>
              <a:prstGeom prst="straightConnector1">
                <a:avLst/>
              </a:prstGeom>
              <a:ln w="57150" cmpd="sng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4" idx="3"/>
                <a:endCxn id="11" idx="0"/>
              </p:cNvCxnSpPr>
              <p:nvPr/>
            </p:nvCxnSpPr>
            <p:spPr>
              <a:xfrm flipH="1">
                <a:off x="2778961" y="4610279"/>
                <a:ext cx="391984" cy="1366836"/>
              </a:xfrm>
              <a:prstGeom prst="straightConnector1">
                <a:avLst/>
              </a:prstGeom>
              <a:ln w="57150" cmpd="sng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391" y="5146550"/>
                <a:ext cx="821208" cy="303490"/>
              </a:xfrm>
              <a:prstGeom prst="rect">
                <a:avLst/>
              </a:prstGeom>
            </p:spPr>
          </p:pic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109" y="5582424"/>
                <a:ext cx="782994" cy="289367"/>
              </a:xfrm>
              <a:prstGeom prst="rect">
                <a:avLst/>
              </a:prstGeom>
            </p:spPr>
          </p:pic>
          <p:cxnSp>
            <p:nvCxnSpPr>
              <p:cNvPr id="22" name="Straight Arrow Connector 21"/>
              <p:cNvCxnSpPr>
                <a:stCxn id="14" idx="5"/>
                <a:endCxn id="12" idx="0"/>
              </p:cNvCxnSpPr>
              <p:nvPr/>
            </p:nvCxnSpPr>
            <p:spPr>
              <a:xfrm>
                <a:off x="3589632" y="4610279"/>
                <a:ext cx="529858" cy="1366836"/>
              </a:xfrm>
              <a:prstGeom prst="straightConnector1">
                <a:avLst/>
              </a:prstGeom>
              <a:ln w="57150" cmpd="sng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3969" y="5450040"/>
                <a:ext cx="803153" cy="296817"/>
              </a:xfrm>
              <a:prstGeom prst="rect">
                <a:avLst/>
              </a:prstGeom>
            </p:spPr>
          </p:pic>
          <p:cxnSp>
            <p:nvCxnSpPr>
              <p:cNvPr id="25" name="Straight Arrow Connector 24"/>
              <p:cNvCxnSpPr>
                <a:stCxn id="14" idx="6"/>
                <a:endCxn id="13" idx="0"/>
              </p:cNvCxnSpPr>
              <p:nvPr/>
            </p:nvCxnSpPr>
            <p:spPr>
              <a:xfrm>
                <a:off x="3676345" y="4400936"/>
                <a:ext cx="1892998" cy="1618560"/>
              </a:xfrm>
              <a:prstGeom prst="straightConnector1">
                <a:avLst/>
              </a:prstGeom>
              <a:ln w="57150" cmpd="sng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Picture 31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5813" y="5136972"/>
                <a:ext cx="887377" cy="324417"/>
              </a:xfrm>
              <a:prstGeom prst="rect">
                <a:avLst/>
              </a:prstGeom>
            </p:spPr>
          </p:pic>
        </p:grpSp>
        <p:pic>
          <p:nvPicPr>
            <p:cNvPr id="34" name="Picture 3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304" y="3015241"/>
              <a:ext cx="5121984" cy="8501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9100" y="3308290"/>
              <a:ext cx="2593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Approximate with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943600" y="4398086"/>
            <a:ext cx="3133090" cy="205973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Computational effort: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baseline="30000" dirty="0">
                <a:solidFill>
                  <a:srgbClr val="FFFF00"/>
                </a:solidFill>
                <a:latin typeface="Chalkboard"/>
                <a:cs typeface="Chalkboard"/>
              </a:rPr>
              <a:t>O(k)</a:t>
            </a:r>
            <a:endParaRPr lang="en-US" sz="2000" baseline="30000" dirty="0">
              <a:solidFill>
                <a:srgbClr val="FFFF00"/>
              </a:solidFill>
              <a:latin typeface="Chalkboard"/>
              <a:cs typeface="Chalkboard"/>
            </a:endParaRPr>
          </a:p>
          <a:p>
            <a:pPr lvl="0"/>
            <a:endParaRPr lang="en-US" sz="2000" dirty="0">
              <a:solidFill>
                <a:prstClr val="white"/>
              </a:solidFill>
              <a:latin typeface="Chalkboard"/>
              <a:cs typeface="Chalkboard"/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Key question:</a:t>
            </a:r>
            <a:b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approximation error as a function of k and N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5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8334"/>
            <a:ext cx="7770813" cy="42570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General q</a:t>
            </a:r>
            <a:r>
              <a:rPr lang="en-US" dirty="0" smtClean="0">
                <a:solidFill>
                  <a:srgbClr val="FFFF00"/>
                </a:solidFill>
              </a:rPr>
              <a:t>uantum information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/>
              <a:t>M.A. Nielsen and I.L. Chuang, </a:t>
            </a:r>
            <a:r>
              <a:rPr lang="en-US" i="1" dirty="0" smtClean="0"/>
              <a:t>Quantum Computation and Quantum Information</a:t>
            </a:r>
            <a:r>
              <a:rPr lang="en-US" dirty="0" smtClean="0"/>
              <a:t>, Cambridge University Press, 2000.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google</a:t>
            </a:r>
            <a:r>
              <a:rPr lang="en-US" dirty="0" smtClean="0"/>
              <a:t> “David </a:t>
            </a:r>
            <a:r>
              <a:rPr lang="en-US" dirty="0" err="1" smtClean="0"/>
              <a:t>Mermin</a:t>
            </a:r>
            <a:r>
              <a:rPr lang="en-US" dirty="0" smtClean="0"/>
              <a:t> lecture notes”</a:t>
            </a:r>
          </a:p>
          <a:p>
            <a:pPr>
              <a:buFont typeface="Arial"/>
              <a:buChar char="•"/>
            </a:pPr>
            <a:r>
              <a:rPr lang="en-US" dirty="0" smtClean="0"/>
              <a:t>M. M. Wilde, </a:t>
            </a:r>
            <a:r>
              <a:rPr lang="en-US" i="1" dirty="0" smtClean="0"/>
              <a:t>From Classical to Quantum Shannon Theory</a:t>
            </a:r>
            <a:r>
              <a:rPr lang="en-US" dirty="0" smtClean="0"/>
              <a:t>, </a:t>
            </a:r>
            <a:r>
              <a:rPr lang="en-US" dirty="0" err="1" smtClean="0"/>
              <a:t>arxiv.org</a:t>
            </a:r>
            <a:r>
              <a:rPr lang="en-US" dirty="0" smtClean="0"/>
              <a:t>/abs/1106.1445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Monogamy of Entanglement</a:t>
            </a:r>
            <a:r>
              <a:rPr lang="en-US" dirty="0" smtClean="0"/>
              <a:t>: </a:t>
            </a:r>
            <a:r>
              <a:rPr lang="en-US" dirty="0" err="1" smtClean="0"/>
              <a:t>arxiv.org</a:t>
            </a:r>
            <a:r>
              <a:rPr lang="en-US" dirty="0" smtClean="0"/>
              <a:t>/abs/1210.6367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Application to Optimization</a:t>
            </a:r>
            <a:r>
              <a:rPr lang="en-US" dirty="0" smtClean="0"/>
              <a:t>: </a:t>
            </a:r>
            <a:r>
              <a:rPr lang="en-US" dirty="0" err="1" smtClean="0"/>
              <a:t>arxiv.org</a:t>
            </a:r>
            <a:r>
              <a:rPr lang="en-US" dirty="0" smtClean="0"/>
              <a:t>/abs/1205.4484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3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pic>
        <p:nvPicPr>
          <p:cNvPr id="20" name="Picture 19" descr="blackbod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3318411"/>
            <a:ext cx="4765304" cy="22144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8971" y="5634098"/>
            <a:ext cx="377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halkboard"/>
                <a:cs typeface="Chalkboard"/>
              </a:rPr>
              <a:t>QM has also explained: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stability of atoms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photoelectric effect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halkboard"/>
                <a:cs typeface="Chalkboard"/>
              </a:rPr>
              <a:t>e</a:t>
            </a:r>
            <a:r>
              <a:rPr lang="en-US" dirty="0" smtClean="0">
                <a:latin typeface="Chalkboard"/>
                <a:cs typeface="Chalkboard"/>
              </a:rPr>
              <a:t>verything else we’ve looked at</a:t>
            </a:r>
            <a:endParaRPr lang="en-US" dirty="0">
              <a:latin typeface="Chalkboard"/>
              <a:cs typeface="Chalkboar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1845" y="2111988"/>
            <a:ext cx="4572000" cy="1052436"/>
            <a:chOff x="371845" y="2111988"/>
            <a:chExt cx="4572000" cy="1052436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080" y="2493260"/>
              <a:ext cx="1801546" cy="6711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71845" y="211198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latin typeface="Chalkboard"/>
                  <a:cs typeface="Chalkboard"/>
                </a:rPr>
                <a:t>Classical </a:t>
              </a:r>
              <a:r>
                <a:rPr lang="en-US" dirty="0" smtClean="0">
                  <a:latin typeface="Chalkboard"/>
                  <a:cs typeface="Chalkboard"/>
                </a:rPr>
                <a:t>theory (1900): </a:t>
              </a:r>
              <a:r>
                <a:rPr lang="en-US" dirty="0" err="1">
                  <a:latin typeface="Chalkboard"/>
                  <a:cs typeface="Chalkboard"/>
                </a:rPr>
                <a:t>const</a:t>
              </a:r>
              <a:r>
                <a:rPr lang="en-US" dirty="0">
                  <a:latin typeface="Chalkboard"/>
                  <a:cs typeface="Chalkboard"/>
                </a:rPr>
                <a:t> / </a:t>
              </a:r>
              <a:r>
                <a:rPr lang="en-US" dirty="0">
                  <a:latin typeface="cmmi10"/>
                  <a:ea typeface="cmmi10"/>
                  <a:cs typeface="cmmi10"/>
                </a:rPr>
                <a:t>¸</a:t>
              </a:r>
              <a:r>
                <a:rPr lang="en-US" baseline="30000" dirty="0">
                  <a:latin typeface="Chalkboard"/>
                  <a:ea typeface="cmmi10"/>
                  <a:cs typeface="cmmi10"/>
                </a:rPr>
                <a:t>4</a:t>
              </a:r>
              <a:br>
                <a:rPr lang="en-US" baseline="30000" dirty="0">
                  <a:latin typeface="Chalkboard"/>
                  <a:ea typeface="cmmi10"/>
                  <a:cs typeface="cmmi10"/>
                </a:rPr>
              </a:br>
              <a:r>
                <a:rPr lang="en-US" dirty="0">
                  <a:latin typeface="Chalkboard"/>
                  <a:ea typeface="cmmi10"/>
                  <a:cs typeface="cmmi10"/>
                </a:rPr>
                <a:t>Quantum </a:t>
              </a:r>
              <a:r>
                <a:rPr lang="en-US" dirty="0" smtClean="0">
                  <a:latin typeface="Chalkboard"/>
                  <a:ea typeface="cmmi10"/>
                  <a:cs typeface="cmmi10"/>
                </a:rPr>
                <a:t>theory (1900 – 1924): 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0931" y="1279768"/>
            <a:ext cx="8371798" cy="1093866"/>
            <a:chOff x="450931" y="1279768"/>
            <a:chExt cx="8371798" cy="1093866"/>
          </a:xfrm>
        </p:grpSpPr>
        <p:sp>
          <p:nvSpPr>
            <p:cNvPr id="4" name="TextBox 3"/>
            <p:cNvSpPr txBox="1"/>
            <p:nvPr/>
          </p:nvSpPr>
          <p:spPr>
            <a:xfrm>
              <a:off x="450931" y="1279768"/>
              <a:ext cx="63145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Blackbody radiation paradox:</a:t>
              </a:r>
              <a:br>
                <a:rPr lang="en-US" dirty="0" smtClean="0">
                  <a:solidFill>
                    <a:srgbClr val="FFFF00"/>
                  </a:solidFill>
                  <a:latin typeface="Chalkboard"/>
                  <a:cs typeface="Chalkboard"/>
                </a:rPr>
              </a:br>
              <a:r>
                <a:rPr lang="en-US" dirty="0" smtClean="0">
                  <a:latin typeface="Chalkboard"/>
                  <a:cs typeface="Chalkboard"/>
                </a:rPr>
                <a:t>How much power does a hot object emit at wavelength </a:t>
              </a:r>
              <a:r>
                <a:rPr lang="en-US" dirty="0" smtClean="0">
                  <a:latin typeface="cmmi10"/>
                  <a:ea typeface="cmmi10"/>
                  <a:cs typeface="cmmi10"/>
                </a:rPr>
                <a:t>¸</a:t>
              </a:r>
              <a:r>
                <a:rPr lang="en-US" dirty="0" smtClean="0">
                  <a:latin typeface="Chalkboard"/>
                  <a:cs typeface="Chalkboard"/>
                </a:rPr>
                <a:t>?</a:t>
              </a:r>
              <a:endParaRPr lang="en-US" dirty="0">
                <a:latin typeface="Chalkboard"/>
                <a:cs typeface="Chalkboard"/>
              </a:endParaRPr>
            </a:p>
          </p:txBody>
        </p:sp>
        <p:pic>
          <p:nvPicPr>
            <p:cNvPr id="7" name="Picture 6" descr="imgr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362" y="1279768"/>
              <a:ext cx="1460367" cy="109386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505494" y="3307470"/>
            <a:ext cx="3513119" cy="2326628"/>
            <a:chOff x="5505494" y="3307470"/>
            <a:chExt cx="3513119" cy="2326628"/>
          </a:xfrm>
        </p:grpSpPr>
        <p:pic>
          <p:nvPicPr>
            <p:cNvPr id="14" name="Picture 13" descr="Bose_Einstein_condensa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91" y="3754583"/>
              <a:ext cx="2858578" cy="18795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05494" y="3307470"/>
              <a:ext cx="35131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Bose-Einstein condensate (1995)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55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of quantum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Heisenberg’s uncertainty principle</a:t>
            </a:r>
          </a:p>
          <a:p>
            <a:r>
              <a:rPr lang="en-US" sz="2400" dirty="0" smtClean="0"/>
              <a:t>Topological effects</a:t>
            </a:r>
          </a:p>
          <a:p>
            <a:r>
              <a:rPr lang="en-US" sz="2400" dirty="0" smtClean="0"/>
              <a:t>Entanglement</a:t>
            </a:r>
          </a:p>
          <a:p>
            <a:r>
              <a:rPr lang="en-US" sz="2400" u="sng" dirty="0" smtClean="0"/>
              <a:t>Exponential complexity: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Simulating </a:t>
            </a:r>
            <a:r>
              <a:rPr lang="en-US" sz="24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/>
              <a:t> objects</a:t>
            </a:r>
            <a:br>
              <a:rPr lang="en-US" sz="2400" dirty="0" smtClean="0"/>
            </a:br>
            <a:r>
              <a:rPr lang="en-US" sz="2400" dirty="0" smtClean="0"/>
              <a:t>requires effort </a:t>
            </a:r>
            <a:r>
              <a:rPr lang="en-US" sz="2400" dirty="0" smtClean="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»</a:t>
            </a:r>
            <a:r>
              <a:rPr lang="en-US" sz="2400" dirty="0" err="1" smtClean="0">
                <a:solidFill>
                  <a:srgbClr val="FFFF00"/>
                </a:solidFill>
              </a:rPr>
              <a:t>exp</a:t>
            </a:r>
            <a:r>
              <a:rPr lang="en-US" sz="2400" dirty="0" smtClean="0">
                <a:solidFill>
                  <a:srgbClr val="FFFF00"/>
                </a:solidFill>
              </a:rPr>
              <a:t>(N)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781" y="2613654"/>
            <a:ext cx="3962947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doctrine of quantum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91339"/>
            <a:ext cx="7770813" cy="2334823"/>
          </a:xfrm>
        </p:spPr>
        <p:txBody>
          <a:bodyPr/>
          <a:lstStyle/>
          <a:p>
            <a:r>
              <a:rPr lang="en-US" dirty="0" smtClean="0"/>
              <a:t>Abstract away physics to device-independent fundamentals: “qubits”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operational</a:t>
            </a:r>
            <a:r>
              <a:rPr lang="en-US" dirty="0" smtClean="0"/>
              <a:t> rather than </a:t>
            </a:r>
            <a:r>
              <a:rPr lang="en-US" dirty="0" smtClean="0">
                <a:solidFill>
                  <a:srgbClr val="FFFF00"/>
                </a:solidFill>
              </a:rPr>
              <a:t>foundational</a:t>
            </a:r>
            <a:r>
              <a:rPr lang="en-US" dirty="0" smtClean="0"/>
              <a:t> statements:</a:t>
            </a:r>
            <a:br>
              <a:rPr lang="en-US" dirty="0" smtClean="0"/>
            </a:br>
            <a:r>
              <a:rPr lang="en-US" dirty="0" smtClean="0"/>
              <a:t>Not “what is quantum information” but “what can we do with quantum information.”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4822" y="1550894"/>
            <a:ext cx="6001327" cy="1907311"/>
            <a:chOff x="1404822" y="1550894"/>
            <a:chExt cx="6001327" cy="1907311"/>
          </a:xfrm>
        </p:grpSpPr>
        <p:pic>
          <p:nvPicPr>
            <p:cNvPr id="4" name="Picture 3" descr="lemon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91" b="98309" l="8065" r="958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822" y="1550894"/>
              <a:ext cx="1356342" cy="1811373"/>
            </a:xfrm>
            <a:prstGeom prst="rect">
              <a:avLst/>
            </a:prstGeom>
          </p:spPr>
        </p:pic>
        <p:pic>
          <p:nvPicPr>
            <p:cNvPr id="5" name="Picture 4" descr="lemonad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113" y="1692002"/>
              <a:ext cx="1498036" cy="1766203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441797" y="1978491"/>
              <a:ext cx="1730102" cy="86501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21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photon polarization</a:t>
            </a:r>
            <a:endParaRPr lang="en-US" dirty="0"/>
          </a:p>
        </p:txBody>
      </p:sp>
      <p:pic>
        <p:nvPicPr>
          <p:cNvPr id="6" name="Picture 5" descr="ur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6" y="1478953"/>
            <a:ext cx="5470476" cy="17823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9824" y="3608535"/>
            <a:ext cx="4946686" cy="569301"/>
            <a:chOff x="809824" y="3608535"/>
            <a:chExt cx="4946686" cy="569301"/>
          </a:xfrm>
        </p:grpSpPr>
        <p:sp>
          <p:nvSpPr>
            <p:cNvPr id="7" name="TextBox 6"/>
            <p:cNvSpPr txBox="1"/>
            <p:nvPr/>
          </p:nvSpPr>
          <p:spPr>
            <a:xfrm>
              <a:off x="809824" y="3754531"/>
              <a:ext cx="2925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</a:rPr>
                <a:t>Photon polarization </a:t>
              </a:r>
              <a:r>
                <a:rPr lang="en-US" dirty="0" smtClean="0">
                  <a:solidFill>
                    <a:srgbClr val="FFFF00"/>
                  </a:solidFill>
                  <a:latin typeface="Chalkboard"/>
                </a:rPr>
                <a:t>states</a:t>
              </a:r>
              <a:r>
                <a:rPr lang="en-US" dirty="0" smtClean="0">
                  <a:latin typeface="Chalkboard"/>
                </a:rPr>
                <a:t>:</a:t>
              </a:r>
              <a:endParaRPr lang="en-US" baseline="30000" dirty="0">
                <a:latin typeface="Chalkboard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791488" y="3608535"/>
              <a:ext cx="0" cy="5153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766974" y="3608535"/>
              <a:ext cx="427368" cy="5153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023785" y="3874160"/>
              <a:ext cx="615467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328338" y="3608535"/>
              <a:ext cx="428172" cy="56930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90200" y="4555129"/>
            <a:ext cx="4063866" cy="829331"/>
            <a:chOff x="690200" y="4555129"/>
            <a:chExt cx="4063866" cy="829331"/>
          </a:xfrm>
        </p:grpSpPr>
        <p:sp>
          <p:nvSpPr>
            <p:cNvPr id="17" name="TextBox 16"/>
            <p:cNvSpPr txBox="1"/>
            <p:nvPr/>
          </p:nvSpPr>
          <p:spPr>
            <a:xfrm>
              <a:off x="690200" y="4555129"/>
              <a:ext cx="4063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halkboard"/>
                </a:rPr>
                <a:t>Measurement</a:t>
              </a:r>
              <a:r>
                <a:rPr lang="en-US" dirty="0" smtClean="0">
                  <a:latin typeface="Chalkboard"/>
                </a:rPr>
                <a:t>: Questions of the form</a:t>
              </a:r>
            </a:p>
            <a:p>
              <a:r>
                <a:rPr lang="en-US" dirty="0" smtClean="0">
                  <a:latin typeface="Chalkboard"/>
                </a:rPr>
                <a:t>“Are you      or       ?” </a:t>
              </a:r>
              <a:endParaRPr lang="en-US" dirty="0">
                <a:latin typeface="Chalkboard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 flipH="1">
              <a:off x="2603444" y="4835540"/>
              <a:ext cx="263742" cy="515328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714831" y="4869132"/>
              <a:ext cx="263742" cy="515328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336788" y="3661123"/>
            <a:ext cx="2416682" cy="1929825"/>
            <a:chOff x="6336788" y="3661123"/>
            <a:chExt cx="2416682" cy="1929825"/>
          </a:xfrm>
        </p:grpSpPr>
        <p:sp>
          <p:nvSpPr>
            <p:cNvPr id="29" name="TextBox 28"/>
            <p:cNvSpPr txBox="1"/>
            <p:nvPr/>
          </p:nvSpPr>
          <p:spPr>
            <a:xfrm>
              <a:off x="6336788" y="3661123"/>
              <a:ext cx="24166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halkboard"/>
                </a:rPr>
                <a:t>Uncertainty principle:</a:t>
              </a:r>
              <a:br>
                <a:rPr lang="en-US" dirty="0" smtClean="0">
                  <a:solidFill>
                    <a:srgbClr val="FFFF00"/>
                  </a:solidFill>
                  <a:latin typeface="Chalkboard"/>
                </a:rPr>
              </a:br>
              <a:r>
                <a:rPr lang="en-US" dirty="0" smtClean="0">
                  <a:latin typeface="Chalkboard"/>
                </a:rPr>
                <a:t>No photon will yield</a:t>
              </a:r>
              <a:br>
                <a:rPr lang="en-US" dirty="0" smtClean="0">
                  <a:latin typeface="Chalkboard"/>
                </a:rPr>
              </a:br>
              <a:r>
                <a:rPr lang="en-US" dirty="0" smtClean="0">
                  <a:latin typeface="Chalkboard"/>
                </a:rPr>
                <a:t>a definite answer to</a:t>
              </a:r>
              <a:br>
                <a:rPr lang="en-US" dirty="0" smtClean="0">
                  <a:latin typeface="Chalkboard"/>
                </a:rPr>
              </a:br>
              <a:r>
                <a:rPr lang="en-US" dirty="0" smtClean="0">
                  <a:latin typeface="Chalkboard"/>
                </a:rPr>
                <a:t>both measurements.</a:t>
              </a:r>
              <a:endParaRPr lang="en-US" dirty="0">
                <a:latin typeface="Chalkboard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523781" y="4977308"/>
              <a:ext cx="613640" cy="613640"/>
              <a:chOff x="6143339" y="2466211"/>
              <a:chExt cx="613640" cy="61364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6450159" y="2466211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6450159" y="2462172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18900000">
              <a:off x="7642264" y="4973269"/>
              <a:ext cx="613640" cy="613640"/>
              <a:chOff x="6143339" y="2466211"/>
              <a:chExt cx="613640" cy="61364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6450159" y="2466211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6450159" y="2462172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792290" y="5057741"/>
            <a:ext cx="4186822" cy="1786867"/>
            <a:chOff x="792290" y="5057741"/>
            <a:chExt cx="4186822" cy="1786867"/>
          </a:xfrm>
        </p:grpSpPr>
        <p:grpSp>
          <p:nvGrpSpPr>
            <p:cNvPr id="19" name="Group 18"/>
            <p:cNvGrpSpPr/>
            <p:nvPr/>
          </p:nvGrpSpPr>
          <p:grpSpPr>
            <a:xfrm>
              <a:off x="792290" y="5590948"/>
              <a:ext cx="3159839" cy="515328"/>
              <a:chOff x="792290" y="5590948"/>
              <a:chExt cx="3159839" cy="515328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1846702" y="5590948"/>
                <a:ext cx="263742" cy="515328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92290" y="5590948"/>
                <a:ext cx="3159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  <a:latin typeface="Chalkboard"/>
                  </a:rPr>
                  <a:t>Rule</a:t>
                </a:r>
                <a:r>
                  <a:rPr lang="en-US" dirty="0" smtClean="0">
                    <a:latin typeface="Chalkboard"/>
                  </a:rPr>
                  <a:t>: </a:t>
                </a:r>
                <a:r>
                  <a:rPr lang="en-US" dirty="0" err="1" smtClean="0">
                    <a:latin typeface="Chalkboard"/>
                  </a:rPr>
                  <a:t>Pr</a:t>
                </a:r>
                <a:r>
                  <a:rPr lang="en-US" dirty="0" smtClean="0">
                    <a:latin typeface="Chalkboard"/>
                  </a:rPr>
                  <a:t>[      |     ] = cos</a:t>
                </a:r>
                <a:r>
                  <a:rPr lang="en-US" baseline="30000" dirty="0" smtClean="0">
                    <a:latin typeface="Chalkboard"/>
                  </a:rPr>
                  <a:t>2</a:t>
                </a:r>
                <a:r>
                  <a:rPr lang="en-US" dirty="0" smtClean="0">
                    <a:latin typeface="Chalkboard"/>
                  </a:rPr>
                  <a:t>(</a:t>
                </a:r>
                <a:r>
                  <a:rPr lang="en-US" dirty="0" smtClean="0">
                    <a:latin typeface="cmmi10"/>
                    <a:ea typeface="cmmi10"/>
                    <a:cs typeface="cmmi10"/>
                  </a:rPr>
                  <a:t>µ</a:t>
                </a:r>
                <a:r>
                  <a:rPr lang="en-US" dirty="0" smtClean="0">
                    <a:latin typeface="Chalkboard"/>
                  </a:rPr>
                  <a:t>)</a:t>
                </a:r>
                <a:endParaRPr lang="en-US" dirty="0">
                  <a:latin typeface="Chalkboard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2591107" y="5590948"/>
                <a:ext cx="0" cy="51532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4122793" y="5057741"/>
              <a:ext cx="856319" cy="1786867"/>
              <a:chOff x="4122793" y="5057741"/>
              <a:chExt cx="856319" cy="1786867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4122793" y="5134873"/>
                <a:ext cx="856319" cy="1673171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4528826" y="5064284"/>
                <a:ext cx="0" cy="1780324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/>
              <p:cNvSpPr/>
              <p:nvPr/>
            </p:nvSpPr>
            <p:spPr>
              <a:xfrm>
                <a:off x="4324088" y="5433967"/>
                <a:ext cx="442886" cy="15698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1999" y="5057741"/>
                <a:ext cx="292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mmi10"/>
                    <a:ea typeface="cmmi10"/>
                    <a:cs typeface="cmmi10"/>
                  </a:rPr>
                  <a:t>µ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88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22482"/>
              </p:ext>
            </p:extLst>
          </p:nvPr>
        </p:nvGraphicFramePr>
        <p:xfrm>
          <a:off x="336856" y="1396998"/>
          <a:ext cx="5378001" cy="537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667"/>
                <a:gridCol w="1792667"/>
                <a:gridCol w="1792667"/>
              </a:tblGrid>
              <a:tr h="597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board"/>
                        </a:rPr>
                        <a:t>State</a:t>
                      </a:r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board"/>
                        </a:rPr>
                        <a:t>Measurement</a:t>
                      </a:r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board"/>
                        </a:rPr>
                        <a:t>Outcome</a:t>
                      </a:r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  <a:tr h="597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  <a:tr h="597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  <a:tr h="597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board"/>
                        </a:rPr>
                        <a:t>or</a:t>
                      </a:r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  <a:tr h="597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board"/>
                        </a:rPr>
                        <a:t>or</a:t>
                      </a:r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  <a:tr h="597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board"/>
                        </a:rPr>
                        <a:t>or</a:t>
                      </a:r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  <a:tr h="597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board"/>
                        </a:rPr>
                        <a:t>or</a:t>
                      </a:r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  <a:tr h="597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  <a:tr h="597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key distribution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988928"/>
            <a:ext cx="4927081" cy="4783951"/>
            <a:chOff x="685800" y="1988928"/>
            <a:chExt cx="4927081" cy="478395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672318" y="1988928"/>
              <a:ext cx="0" cy="515328"/>
            </a:xfrm>
            <a:prstGeom prst="straightConnector1">
              <a:avLst/>
            </a:prstGeom>
            <a:ln w="38100" cmpd="sng">
              <a:solidFill>
                <a:srgbClr val="1D86C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849663" y="3195536"/>
              <a:ext cx="427368" cy="5153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381947" y="2876614"/>
              <a:ext cx="615467" cy="0"/>
            </a:xfrm>
            <a:prstGeom prst="straightConnector1">
              <a:avLst/>
            </a:prstGeom>
            <a:ln w="38100" cmpd="sng">
              <a:solidFill>
                <a:srgbClr val="1D86C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65146" y="3798834"/>
              <a:ext cx="428172" cy="56930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71498" y="2895019"/>
              <a:ext cx="615467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896542" y="198892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2896542" y="198488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8900000">
              <a:off x="2979369" y="4378375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2700000">
              <a:off x="2976513" y="437551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904690" y="259223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2904690" y="258819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19045" y="3195536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919045" y="3191497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33400" y="3798834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933400" y="3794795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8900000">
              <a:off x="2975318" y="4954067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2700000">
              <a:off x="2972462" y="4951211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8900000">
              <a:off x="2971267" y="5529759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700000">
              <a:off x="2968411" y="5526903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8900000">
              <a:off x="2967216" y="6105451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2700000">
              <a:off x="2964360" y="6102595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79232" y="2087240"/>
              <a:ext cx="0" cy="5153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063347" y="4412474"/>
              <a:ext cx="0" cy="5153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685800" y="5265169"/>
              <a:ext cx="615467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873899" y="5641774"/>
              <a:ext cx="427368" cy="5153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958793" y="6203578"/>
              <a:ext cx="428172" cy="56930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4997414" y="4130685"/>
              <a:ext cx="615467" cy="0"/>
            </a:xfrm>
            <a:prstGeom prst="straightConnector1">
              <a:avLst/>
            </a:prstGeom>
            <a:ln w="38100" cmpd="sng">
              <a:solidFill>
                <a:srgbClr val="1D86C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475016" y="3843950"/>
              <a:ext cx="0" cy="515328"/>
            </a:xfrm>
            <a:prstGeom prst="straightConnector1">
              <a:avLst/>
            </a:prstGeom>
            <a:ln w="38100" cmpd="sng">
              <a:solidFill>
                <a:srgbClr val="1D86C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475016" y="3240654"/>
              <a:ext cx="0" cy="515328"/>
            </a:xfrm>
            <a:prstGeom prst="straightConnector1">
              <a:avLst/>
            </a:prstGeom>
            <a:ln w="38100" cmpd="sng">
              <a:solidFill>
                <a:srgbClr val="1D86C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4997414" y="3511545"/>
              <a:ext cx="615467" cy="0"/>
            </a:xfrm>
            <a:prstGeom prst="straightConnector1">
              <a:avLst/>
            </a:prstGeom>
            <a:ln w="38100" cmpd="sng">
              <a:solidFill>
                <a:srgbClr val="1D86C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8900000">
              <a:off x="4455363" y="4404027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2700000">
              <a:off x="5211513" y="4378376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8900000">
              <a:off x="4498740" y="4987672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2700000">
              <a:off x="5207463" y="4987672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2700000">
              <a:off x="4889273" y="5597548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8900000">
              <a:off x="4868095" y="6113713"/>
              <a:ext cx="0" cy="61364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962954" y="3329632"/>
            <a:ext cx="2749471" cy="1319517"/>
            <a:chOff x="5962954" y="3329632"/>
            <a:chExt cx="2749471" cy="1319517"/>
          </a:xfrm>
        </p:grpSpPr>
        <p:sp>
          <p:nvSpPr>
            <p:cNvPr id="53" name="TextBox 52"/>
            <p:cNvSpPr txBox="1"/>
            <p:nvPr/>
          </p:nvSpPr>
          <p:spPr>
            <a:xfrm>
              <a:off x="5962954" y="3329632"/>
              <a:ext cx="2749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</a:rPr>
                <a:t>2. Bob randomly chooses</a:t>
              </a:r>
              <a:br>
                <a:rPr lang="en-US" dirty="0" smtClean="0">
                  <a:latin typeface="Chalkboard"/>
                </a:rPr>
              </a:br>
              <a:r>
                <a:rPr lang="en-US" dirty="0" smtClean="0">
                  <a:latin typeface="Chalkboard"/>
                </a:rPr>
                <a:t>to measure with either</a:t>
              </a:r>
              <a:endParaRPr lang="en-US" dirty="0">
                <a:latin typeface="Chalkboard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162783" y="4035509"/>
              <a:ext cx="613640" cy="613640"/>
              <a:chOff x="6143339" y="2466211"/>
              <a:chExt cx="613640" cy="613640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6450159" y="2466211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5400000">
                <a:off x="6450159" y="2462172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rot="18900000">
              <a:off x="7494877" y="4035114"/>
              <a:ext cx="613640" cy="613640"/>
              <a:chOff x="6143339" y="2466211"/>
              <a:chExt cx="613640" cy="613640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6450159" y="2466211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5400000">
                <a:off x="6450159" y="2462172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6850634" y="415362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</a:rPr>
                <a:t>or</a:t>
              </a:r>
              <a:endParaRPr lang="en-US" dirty="0">
                <a:latin typeface="Chalkboar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4067" y="1402239"/>
            <a:ext cx="3249608" cy="1951925"/>
            <a:chOff x="5904067" y="1402239"/>
            <a:chExt cx="3249608" cy="1951925"/>
          </a:xfrm>
        </p:grpSpPr>
        <p:sp>
          <p:nvSpPr>
            <p:cNvPr id="61" name="TextBox 60"/>
            <p:cNvSpPr txBox="1"/>
            <p:nvPr/>
          </p:nvSpPr>
          <p:spPr>
            <a:xfrm>
              <a:off x="6892798" y="280692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</a:rPr>
                <a:t>or</a:t>
              </a:r>
              <a:endParaRPr lang="en-US" dirty="0">
                <a:latin typeface="Chalkboard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04067" y="1402239"/>
              <a:ext cx="32496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halkboard"/>
                </a:rPr>
                <a:t>Protocol</a:t>
              </a:r>
              <a:r>
                <a:rPr lang="en-US" dirty="0" smtClean="0">
                  <a:latin typeface="Chalkboard"/>
                </a:rPr>
                <a:t>:</a:t>
              </a:r>
              <a:br>
                <a:rPr lang="en-US" dirty="0" smtClean="0">
                  <a:latin typeface="Chalkboard"/>
                </a:rPr>
              </a:br>
              <a:r>
                <a:rPr lang="en-US" dirty="0" smtClean="0">
                  <a:latin typeface="Chalkboard"/>
                </a:rPr>
                <a:t>1. Alice chooses a random</a:t>
              </a:r>
              <a:br>
                <a:rPr lang="en-US" dirty="0" smtClean="0">
                  <a:latin typeface="Chalkboard"/>
                </a:rPr>
              </a:br>
              <a:r>
                <a:rPr lang="en-US" dirty="0" smtClean="0">
                  <a:latin typeface="Chalkboard"/>
                </a:rPr>
                <a:t>sequence of bits and encodes</a:t>
              </a:r>
              <a:r>
                <a:rPr lang="en-US" dirty="0">
                  <a:latin typeface="Chalkboard"/>
                </a:rPr>
                <a:t/>
              </a:r>
              <a:br>
                <a:rPr lang="en-US" dirty="0">
                  <a:latin typeface="Chalkboard"/>
                </a:rPr>
              </a:br>
              <a:r>
                <a:rPr lang="en-US" dirty="0" smtClean="0">
                  <a:latin typeface="Chalkboard"/>
                </a:rPr>
                <a:t>each one using either</a:t>
              </a:r>
              <a:endParaRPr lang="en-US" dirty="0">
                <a:latin typeface="Chalkboard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 rot="18900000">
              <a:off x="7492473" y="2693762"/>
              <a:ext cx="613640" cy="613640"/>
              <a:chOff x="6143339" y="2466211"/>
              <a:chExt cx="613640" cy="613640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6450159" y="2466211"/>
                <a:ext cx="0" cy="61364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5400000">
                <a:off x="6450159" y="2462172"/>
                <a:ext cx="0" cy="61364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6180147" y="2740524"/>
              <a:ext cx="613640" cy="613640"/>
              <a:chOff x="6143339" y="2466211"/>
              <a:chExt cx="613640" cy="61364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6450159" y="2466211"/>
                <a:ext cx="0" cy="61364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rot="5400000">
                <a:off x="6450159" y="2462172"/>
                <a:ext cx="0" cy="61364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Box 76"/>
          <p:cNvSpPr txBox="1"/>
          <p:nvPr/>
        </p:nvSpPr>
        <p:spPr>
          <a:xfrm>
            <a:off x="5904067" y="4803504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3. They publically reveal their</a:t>
            </a:r>
            <a:br>
              <a:rPr lang="en-US" dirty="0" smtClean="0">
                <a:latin typeface="Chalkboard"/>
              </a:rPr>
            </a:br>
            <a:r>
              <a:rPr lang="en-US" dirty="0" smtClean="0">
                <a:latin typeface="Chalkboard"/>
              </a:rPr>
              <a:t>choice of axes and discard</a:t>
            </a:r>
            <a:br>
              <a:rPr lang="en-US" dirty="0" smtClean="0">
                <a:latin typeface="Chalkboard"/>
              </a:rPr>
            </a:br>
            <a:r>
              <a:rPr lang="en-US" dirty="0" smtClean="0">
                <a:latin typeface="Chalkboard"/>
              </a:rPr>
              <a:t>pairs that don’t match.</a:t>
            </a:r>
            <a:endParaRPr lang="en-US" dirty="0">
              <a:latin typeface="Chalkboar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62954" y="5922803"/>
            <a:ext cx="2912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4. If remaining bits are</a:t>
            </a:r>
            <a:br>
              <a:rPr lang="en-US" dirty="0" smtClean="0">
                <a:latin typeface="Chalkboard"/>
                <a:cs typeface="Chalkboard"/>
              </a:rPr>
            </a:br>
            <a:r>
              <a:rPr lang="en-US" dirty="0" smtClean="0">
                <a:latin typeface="Chalkboard"/>
                <a:cs typeface="Chalkboard"/>
              </a:rPr>
              <a:t>perfectly correlated, then</a:t>
            </a:r>
            <a:br>
              <a:rPr lang="en-US" dirty="0" smtClean="0">
                <a:latin typeface="Chalkboard"/>
                <a:cs typeface="Chalkboard"/>
              </a:rPr>
            </a:br>
            <a:r>
              <a:rPr lang="en-US" dirty="0" smtClean="0">
                <a:latin typeface="Chalkboard"/>
                <a:cs typeface="Chalkboard"/>
              </a:rPr>
              <a:t>they are also secret.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8807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Axioms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1070" y="1539945"/>
            <a:ext cx="3685176" cy="4557367"/>
            <a:chOff x="631070" y="1539945"/>
            <a:chExt cx="3685176" cy="4557367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1539945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Classical probability</a:t>
              </a:r>
              <a:endParaRPr lang="en-US" sz="28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70" y="4763812"/>
              <a:ext cx="1892300" cy="13335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346" y="5216413"/>
              <a:ext cx="1231900" cy="4064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57" y="2144902"/>
              <a:ext cx="3429000" cy="24765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74634" y="1539945"/>
            <a:ext cx="4247086" cy="5318055"/>
            <a:chOff x="4674634" y="1539945"/>
            <a:chExt cx="4247086" cy="5318055"/>
          </a:xfrm>
        </p:grpSpPr>
        <p:grpSp>
          <p:nvGrpSpPr>
            <p:cNvPr id="6" name="Group 5"/>
            <p:cNvGrpSpPr/>
            <p:nvPr/>
          </p:nvGrpSpPr>
          <p:grpSpPr>
            <a:xfrm>
              <a:off x="4674634" y="1539945"/>
              <a:ext cx="4247086" cy="5318055"/>
              <a:chOff x="4674634" y="1539945"/>
              <a:chExt cx="4247086" cy="531805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674634" y="1828435"/>
                <a:ext cx="0" cy="5029565"/>
              </a:xfrm>
              <a:prstGeom prst="line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5258475" y="1539945"/>
                <a:ext cx="3663245" cy="3256633"/>
                <a:chOff x="5258475" y="1539945"/>
                <a:chExt cx="3663245" cy="3256633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5505400" y="1539945"/>
                  <a:ext cx="34163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FF00"/>
                      </a:solidFill>
                      <a:latin typeface="Chalkboard"/>
                      <a:cs typeface="Chalkboard"/>
                    </a:rPr>
                    <a:t>Quantum mechanics</a:t>
                  </a:r>
                  <a:endParaRPr lang="en-US" sz="2800" dirty="0">
                    <a:solidFill>
                      <a:srgbClr val="FFFF00"/>
                    </a:solidFill>
                    <a:latin typeface="Chalkboard"/>
                    <a:cs typeface="Chalkboard"/>
                  </a:endParaRPr>
                </a:p>
              </p:txBody>
            </p:sp>
            <p:pic>
              <p:nvPicPr>
                <p:cNvPr id="16" name="Picture 15" descr="latex-image-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8475" y="2320078"/>
                  <a:ext cx="3517900" cy="24765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724" y="5174784"/>
              <a:ext cx="2205182" cy="1212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62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5800" y="1713457"/>
            <a:ext cx="7464194" cy="591969"/>
            <a:chOff x="685800" y="1713457"/>
            <a:chExt cx="7464194" cy="591969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1843761"/>
              <a:ext cx="3193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Quantum 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state</a:t>
              </a:r>
              <a:r>
                <a:rPr lang="en-US" sz="2400" dirty="0" smtClean="0">
                  <a:latin typeface="Chalkboard"/>
                  <a:cs typeface="Chalkboard"/>
                </a:rPr>
                <a:t>: </a:t>
              </a:r>
              <a:r>
                <a:rPr lang="en-US" sz="2400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α</a:t>
              </a:r>
              <a:r>
                <a:rPr lang="en-US" sz="2400" dirty="0" smtClean="0">
                  <a:latin typeface="Chalkboard"/>
                  <a:cs typeface="Chalkboard"/>
                </a:rPr>
                <a:t>∊𝘊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N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7722626" y="1713457"/>
              <a:ext cx="427368" cy="5153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42008" y="2741965"/>
            <a:ext cx="7601122" cy="613640"/>
            <a:chOff x="642008" y="2741965"/>
            <a:chExt cx="7601122" cy="613640"/>
          </a:xfrm>
        </p:grpSpPr>
        <p:sp>
          <p:nvSpPr>
            <p:cNvPr id="5" name="TextBox 4"/>
            <p:cNvSpPr txBox="1"/>
            <p:nvPr/>
          </p:nvSpPr>
          <p:spPr>
            <a:xfrm>
              <a:off x="642008" y="2761014"/>
              <a:ext cx="6650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Measurement</a:t>
              </a:r>
              <a:r>
                <a:rPr lang="en-US" sz="2400" dirty="0" smtClean="0">
                  <a:latin typeface="Chalkboard"/>
                  <a:cs typeface="Chalkboard"/>
                </a:rPr>
                <a:t>: An orthonormal basis </a:t>
              </a:r>
              <a:r>
                <a:rPr lang="en-US" sz="2400" dirty="0" smtClean="0">
                  <a:solidFill>
                    <a:schemeClr val="accent1"/>
                  </a:solidFill>
                  <a:latin typeface="Chalkboard"/>
                  <a:cs typeface="Chalkboard"/>
                </a:rPr>
                <a:t>{v</a:t>
              </a:r>
              <a:r>
                <a:rPr lang="en-US" sz="2400" baseline="-25000" dirty="0" smtClean="0">
                  <a:solidFill>
                    <a:schemeClr val="accent1"/>
                  </a:solidFill>
                  <a:latin typeface="Chalkboard"/>
                  <a:cs typeface="Chalkboard"/>
                </a:rPr>
                <a:t>1</a:t>
              </a:r>
              <a:r>
                <a:rPr lang="en-US" sz="2400" dirty="0" smtClean="0">
                  <a:solidFill>
                    <a:schemeClr val="accent1"/>
                  </a:solidFill>
                  <a:latin typeface="Chalkboard"/>
                  <a:cs typeface="Chalkboard"/>
                </a:rPr>
                <a:t>, …, </a:t>
              </a:r>
              <a:r>
                <a:rPr lang="en-US" sz="2400" dirty="0" err="1" smtClean="0">
                  <a:solidFill>
                    <a:schemeClr val="accent1"/>
                  </a:solidFill>
                  <a:latin typeface="Chalkboard"/>
                  <a:cs typeface="Chalkboard"/>
                </a:rPr>
                <a:t>v</a:t>
              </a:r>
              <a:r>
                <a:rPr lang="en-US" sz="2400" baseline="-25000" dirty="0" err="1" smtClean="0">
                  <a:solidFill>
                    <a:schemeClr val="accent1"/>
                  </a:solidFill>
                  <a:latin typeface="Chalkboard"/>
                  <a:cs typeface="Chalkboard"/>
                </a:rPr>
                <a:t>N</a:t>
              </a:r>
              <a:r>
                <a:rPr lang="en-US" sz="2400" dirty="0" smtClean="0">
                  <a:solidFill>
                    <a:schemeClr val="accent1"/>
                  </a:solidFill>
                  <a:latin typeface="Chalkboard"/>
                  <a:cs typeface="Chalkboard"/>
                </a:rPr>
                <a:t>}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629490" y="2741965"/>
              <a:ext cx="613640" cy="613640"/>
              <a:chOff x="6523781" y="4977308"/>
              <a:chExt cx="613640" cy="61364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794408" y="3756465"/>
            <a:ext cx="2815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Outcome</a:t>
            </a:r>
            <a:r>
              <a:rPr lang="en-US" sz="2400" dirty="0" smtClean="0">
                <a:latin typeface="Chalkboard"/>
                <a:cs typeface="Chalkboard"/>
              </a:rPr>
              <a:t>: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Chalkboard"/>
                <a:cs typeface="Chalkboard"/>
              </a:rPr>
              <a:t>Pr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[</a:t>
            </a:r>
            <a:r>
              <a:rPr lang="en-US" sz="2400" dirty="0" smtClean="0">
                <a:solidFill>
                  <a:schemeClr val="accent1"/>
                </a:solidFill>
                <a:latin typeface="Chalkboard"/>
                <a:cs typeface="Chalkboard"/>
              </a:rPr>
              <a:t>v</a:t>
            </a:r>
            <a:r>
              <a:rPr lang="en-US" sz="2400" baseline="-25000" dirty="0" smtClean="0">
                <a:solidFill>
                  <a:schemeClr val="accent1"/>
                </a:solidFill>
                <a:latin typeface="Chalkboard"/>
                <a:cs typeface="Chalkboard"/>
              </a:rPr>
              <a:t>i</a:t>
            </a:r>
            <a:r>
              <a:rPr lang="en-US" sz="2400" baseline="-25000" dirty="0" smtClean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|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] = |</a:t>
            </a:r>
            <a:r>
              <a:rPr lang="en-US" sz="2400" dirty="0" err="1" smtClean="0">
                <a:solidFill>
                  <a:srgbClr val="FFFFFF"/>
                </a:solidFill>
                <a:latin typeface="cmsy10"/>
                <a:ea typeface="cmsy10"/>
                <a:cs typeface="cmsy10"/>
              </a:rPr>
              <a:t>h</a:t>
            </a:r>
            <a:r>
              <a:rPr lang="en-US" sz="2400" dirty="0" err="1" smtClean="0">
                <a:solidFill>
                  <a:schemeClr val="accent1"/>
                </a:solidFill>
                <a:latin typeface="Chalkboard"/>
                <a:cs typeface="Chalkboard"/>
              </a:rPr>
              <a:t>v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Chalkboard"/>
                <a:cs typeface="Chalkboard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 smtClean="0">
                <a:solidFill>
                  <a:srgbClr val="FFFFFF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|</a:t>
            </a:r>
            <a:r>
              <a:rPr lang="en-US" sz="2400" baseline="30000" dirty="0" smtClean="0">
                <a:solidFill>
                  <a:srgbClr val="FFFFFF"/>
                </a:solidFill>
                <a:latin typeface="Chalkboard"/>
                <a:cs typeface="Chalkboard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8443" y="5077573"/>
            <a:ext cx="4932269" cy="92629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More generally, if M is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Hermitian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,</a:t>
            </a:r>
            <a:b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then </a:t>
            </a:r>
            <a:r>
              <a:rPr lang="en-US" sz="2400" dirty="0" err="1">
                <a:solidFill>
                  <a:srgbClr val="FFFFFF"/>
                </a:solidFill>
                <a:latin typeface="cmsy10"/>
                <a:ea typeface="cmsy10"/>
                <a:cs typeface="cmsy10"/>
              </a:rPr>
              <a:t>h</a:t>
            </a:r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, </a:t>
            </a:r>
            <a:r>
              <a:rPr lang="en-US" sz="2400" dirty="0">
                <a:solidFill>
                  <a:srgbClr val="1D86CD"/>
                </a:solidFill>
                <a:latin typeface="Chalkboard"/>
                <a:cs typeface="Chalkboard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>
                <a:solidFill>
                  <a:srgbClr val="FFFFFF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Chalkboard"/>
                <a:ea typeface="cmsy10"/>
                <a:cs typeface="Chalkboard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is observable.</a:t>
            </a:r>
            <a:endParaRPr lang="en-US" sz="2400"/>
          </a:p>
        </p:txBody>
      </p:sp>
      <p:grpSp>
        <p:nvGrpSpPr>
          <p:cNvPr id="21" name="Group 20"/>
          <p:cNvGrpSpPr/>
          <p:nvPr/>
        </p:nvGrpSpPr>
        <p:grpSpPr>
          <a:xfrm>
            <a:off x="5372100" y="3653286"/>
            <a:ext cx="3670300" cy="3052314"/>
            <a:chOff x="5372100" y="3653286"/>
            <a:chExt cx="3670300" cy="3052314"/>
          </a:xfrm>
        </p:grpSpPr>
        <p:sp>
          <p:nvSpPr>
            <p:cNvPr id="3" name="TextBox 2"/>
            <p:cNvSpPr txBox="1"/>
            <p:nvPr/>
          </p:nvSpPr>
          <p:spPr>
            <a:xfrm>
              <a:off x="5638025" y="3653286"/>
              <a:ext cx="1392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Example:</a:t>
              </a: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42" y="4112373"/>
              <a:ext cx="3441700" cy="1651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27700" y="6070600"/>
              <a:ext cx="20414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Pr[</a:t>
              </a:r>
              <a:r>
                <a:rPr lang="en-US" sz="2000" dirty="0" smtClean="0">
                  <a:solidFill>
                    <a:schemeClr val="accent1"/>
                  </a:solidFill>
                  <a:latin typeface="Chalkboard"/>
                  <a:cs typeface="Chalkboard"/>
                </a:rPr>
                <a:t>v</a:t>
              </a:r>
              <a:r>
                <a:rPr lang="en-US" sz="2000" baseline="-25000" dirty="0" smtClean="0">
                  <a:solidFill>
                    <a:schemeClr val="accent1"/>
                  </a:solidFill>
                  <a:latin typeface="Chalkboard"/>
                  <a:cs typeface="Chalkboard"/>
                </a:rPr>
                <a:t>i</a:t>
              </a:r>
              <a:r>
                <a:rPr lang="en-US" sz="2000" baseline="-25000" dirty="0" smtClean="0">
                  <a:latin typeface="Chalkboard"/>
                  <a:cs typeface="Chalkboard"/>
                </a:rPr>
                <a:t> </a:t>
              </a:r>
              <a:r>
                <a:rPr lang="en-US" sz="2000" dirty="0" smtClean="0">
                  <a:latin typeface="Chalkboard"/>
                  <a:cs typeface="Chalkboard"/>
                </a:rPr>
                <a:t>|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α</a:t>
              </a:r>
              <a:r>
                <a:rPr lang="en-US" sz="2000" dirty="0" smtClean="0">
                  <a:latin typeface="Chalkboard"/>
                  <a:cs typeface="Chalkboard"/>
                </a:rPr>
                <a:t>] = |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α</a:t>
              </a:r>
              <a:r>
                <a:rPr lang="en-US" sz="20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000" dirty="0" smtClean="0">
                  <a:latin typeface="Chalkboard"/>
                  <a:cs typeface="Chalkboard"/>
                </a:rPr>
                <a:t>|</a:t>
              </a:r>
              <a:r>
                <a:rPr lang="en-US" sz="2000" baseline="30000" dirty="0" smtClean="0">
                  <a:latin typeface="Chalkboard"/>
                  <a:cs typeface="Chalkboard"/>
                </a:rPr>
                <a:t>2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72100" y="3653286"/>
              <a:ext cx="3670300" cy="305231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55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and entangled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423" y="3805499"/>
            <a:ext cx="7090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Entanglement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“Not product” := “entangled” ～ correlated random variables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5" y="2300655"/>
            <a:ext cx="900545" cy="100445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42" y="2333501"/>
            <a:ext cx="865909" cy="100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312" y="14088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state of</a:t>
            </a:r>
          </a:p>
          <a:p>
            <a:r>
              <a:rPr lang="en-US" sz="2000" dirty="0">
                <a:latin typeface="Chalkboard"/>
                <a:cs typeface="Chalkboard"/>
              </a:rPr>
              <a:t>system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endParaRPr lang="en-US" sz="20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6558" y="141974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state of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system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11243" y="1457614"/>
            <a:ext cx="4998543" cy="2526644"/>
            <a:chOff x="3711243" y="1457614"/>
            <a:chExt cx="4998543" cy="2526644"/>
          </a:xfrm>
        </p:grpSpPr>
        <p:sp>
          <p:nvSpPr>
            <p:cNvPr id="12" name="TextBox 11"/>
            <p:cNvSpPr txBox="1"/>
            <p:nvPr/>
          </p:nvSpPr>
          <p:spPr>
            <a:xfrm>
              <a:off x="4816064" y="1457614"/>
              <a:ext cx="2711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joint state of </a:t>
              </a:r>
              <a:r>
                <a:rPr lang="en-US" sz="2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000" dirty="0" smtClean="0">
                  <a:latin typeface="Chalkboard"/>
                  <a:cs typeface="Chalkboard"/>
                </a:rPr>
                <a:t> and </a:t>
              </a:r>
              <a:r>
                <a:rPr lang="en-US" sz="2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B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414" y="1741686"/>
              <a:ext cx="4135372" cy="181578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74414" y="3276372"/>
              <a:ext cx="3620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latin typeface="Chalkboard"/>
                  <a:cs typeface="Chalkboard"/>
                </a:rPr>
                <a:t>probability analogue:</a:t>
              </a:r>
              <a:br>
                <a:rPr lang="en-US" sz="2000" u="sng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independent random variables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711243" y="2561997"/>
              <a:ext cx="558329" cy="32846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3067" y="4616153"/>
            <a:ext cx="2005788" cy="1650714"/>
            <a:chOff x="613067" y="4616153"/>
            <a:chExt cx="2005788" cy="1650714"/>
          </a:xfrm>
        </p:grpSpPr>
        <p:sp>
          <p:nvSpPr>
            <p:cNvPr id="16" name="TextBox 15"/>
            <p:cNvSpPr txBox="1"/>
            <p:nvPr/>
          </p:nvSpPr>
          <p:spPr>
            <a:xfrm>
              <a:off x="613067" y="5332023"/>
              <a:ext cx="593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e.g.</a:t>
              </a: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976" y="4616153"/>
              <a:ext cx="1230879" cy="165071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269572" y="4792558"/>
            <a:ext cx="4213473" cy="1015663"/>
            <a:chOff x="4269572" y="4792558"/>
            <a:chExt cx="4213473" cy="1015663"/>
          </a:xfrm>
        </p:grpSpPr>
        <p:sp>
          <p:nvSpPr>
            <p:cNvPr id="19" name="TextBox 18"/>
            <p:cNvSpPr txBox="1"/>
            <p:nvPr/>
          </p:nvSpPr>
          <p:spPr>
            <a:xfrm>
              <a:off x="4269572" y="4792558"/>
              <a:ext cx="42134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Chalkboard"/>
                  <a:cs typeface="Chalkboard"/>
                </a:rPr>
                <a:t>The power of [quantum] computers</a:t>
              </a:r>
            </a:p>
            <a:p>
              <a:r>
                <a:rPr lang="en-US" sz="2000" dirty="0">
                  <a:latin typeface="Chalkboard"/>
                  <a:cs typeface="Chalkboard"/>
                </a:rPr>
                <a:t>One qubit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´</a:t>
              </a:r>
              <a:endParaRPr lang="en-US" sz="2000" dirty="0" smtClean="0">
                <a:latin typeface="Chalkboard"/>
                <a:cs typeface="Chalkboard"/>
              </a:endParaRPr>
            </a:p>
            <a:p>
              <a:r>
                <a:rPr lang="en-US" sz="2000" dirty="0" smtClean="0">
                  <a:latin typeface="Chalkboard"/>
                  <a:cs typeface="Chalkboard"/>
                </a:rPr>
                <a:t>n qubits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´</a:t>
              </a:r>
              <a:r>
                <a:rPr lang="en-US" sz="2000" dirty="0" smtClean="0">
                  <a:latin typeface="Chalkboard"/>
                  <a:cs typeface="Chalkboard"/>
                </a:rPr>
                <a:t> </a:t>
              </a:r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934" y="5181374"/>
              <a:ext cx="330200" cy="2794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502" y="5502540"/>
              <a:ext cx="4699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80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725</Words>
  <Application>Microsoft Macintosh PowerPoint</Application>
  <PresentationFormat>On-screen Show (4:3)</PresentationFormat>
  <Paragraphs>176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Quantum information and the monogamy of entanglement</vt:lpstr>
      <vt:lpstr>Quantum mechanics</vt:lpstr>
      <vt:lpstr>Difficulties of quantum mechanics</vt:lpstr>
      <vt:lpstr>The doctrine of quantum information</vt:lpstr>
      <vt:lpstr>example: photon polarization</vt:lpstr>
      <vt:lpstr>Quantum key distribution</vt:lpstr>
      <vt:lpstr>Quantum Axioms</vt:lpstr>
      <vt:lpstr>Measurement</vt:lpstr>
      <vt:lpstr>Product and entangled states</vt:lpstr>
      <vt:lpstr>Measuring entangled states</vt:lpstr>
      <vt:lpstr>CHSH game</vt:lpstr>
      <vt:lpstr>CHSH with entanglement</vt:lpstr>
      <vt:lpstr>CHSH with entanglement</vt:lpstr>
      <vt:lpstr>Monogamy of entanglement</vt:lpstr>
      <vt:lpstr>Marginal quantum states</vt:lpstr>
      <vt:lpstr>Application to optimization</vt:lpstr>
      <vt:lpstr>For more information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 and the monogamy of entanglement</dc:title>
  <dc:creator>Aram Harrow</dc:creator>
  <cp:lastModifiedBy>Aram Harrow</cp:lastModifiedBy>
  <cp:revision>41</cp:revision>
  <dcterms:created xsi:type="dcterms:W3CDTF">2013-03-08T04:00:50Z</dcterms:created>
  <dcterms:modified xsi:type="dcterms:W3CDTF">2013-03-09T19:55:34Z</dcterms:modified>
</cp:coreProperties>
</file>