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6" r:id="rId11"/>
    <p:sldId id="273" r:id="rId12"/>
    <p:sldId id="269" r:id="rId13"/>
    <p:sldId id="270" r:id="rId14"/>
    <p:sldId id="271" r:id="rId15"/>
    <p:sldId id="280" r:id="rId16"/>
    <p:sldId id="281" r:id="rId17"/>
    <p:sldId id="282" r:id="rId18"/>
    <p:sldId id="272" r:id="rId19"/>
    <p:sldId id="278" r:id="rId20"/>
    <p:sldId id="279" r:id="rId21"/>
    <p:sldId id="274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89CC40"/>
    <a:srgbClr val="D1E1FF"/>
    <a:srgbClr val="ABC7FF"/>
    <a:srgbClr val="8FB7FF"/>
    <a:srgbClr val="F7FAFF"/>
    <a:srgbClr val="E1EBFF"/>
    <a:srgbClr val="92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2281" autoAdjust="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31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4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24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12/3/2011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entropy of mixing is also consistent with the informational theory definition of entropy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Miscibility gap</a:t>
            </a:r>
            <a:r>
              <a:rPr lang="en-US" baseline="0" dirty="0" smtClean="0"/>
              <a:t>: the bond energy gain of </a:t>
            </a:r>
            <a:r>
              <a:rPr lang="en-US" baseline="0" dirty="0" err="1" smtClean="0"/>
              <a:t>homopolar</a:t>
            </a:r>
            <a:r>
              <a:rPr lang="en-US" baseline="0" dirty="0" smtClean="0"/>
              <a:t> bond formation dominates over the entropy of mixing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2"/>
              </a:buClr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-1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1D8BD707-D9CF-40AE-B4C6-C98DA3205C09}" type="datetimeFigureOut">
              <a:rPr lang="en-US" smtClean="0"/>
              <a:pPr/>
              <a:t>12/3/2011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34.png"/><Relationship Id="rId4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5.bin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7.png"/><Relationship Id="rId9" Type="http://schemas.openxmlformats.org/officeDocument/2006/relationships/oleObject" Target="../embeddings/oleObject5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5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1.png"/><Relationship Id="rId4" Type="http://schemas.openxmlformats.org/officeDocument/2006/relationships/oleObject" Target="../embeddings/oleObject2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png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png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3.png"/><Relationship Id="rId4" Type="http://schemas.openxmlformats.org/officeDocument/2006/relationships/oleObject" Target="../embeddings/oleObject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MSEG 803</a:t>
            </a:r>
            <a:br>
              <a:rPr lang="en-US" sz="4400" dirty="0" smtClean="0"/>
            </a:br>
            <a:r>
              <a:rPr lang="en-US" sz="3200" dirty="0" err="1" smtClean="0"/>
              <a:t>Equilibria</a:t>
            </a:r>
            <a:r>
              <a:rPr lang="en-US" sz="3200" dirty="0" smtClean="0"/>
              <a:t> in Material Systems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12: Solution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 smtClean="0"/>
              <a:t>Prof. Juejun (JJ) Hu</a:t>
            </a:r>
          </a:p>
          <a:p>
            <a:r>
              <a:rPr lang="en-US" sz="2800" dirty="0" smtClean="0"/>
              <a:t>hujuejun@udel.edu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 smtClean="0"/>
              <a:t>Positive enthalpy of mixing (low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p:oleObj spid="_x0000_s197634" name="Equation" r:id="rId3" imgW="1498320" imgH="228600" progId="Equation.DSMT4">
              <p:embed/>
            </p:oleObj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p:oleObj spid="_x0000_s197636" name="Equation" r:id="rId4" imgW="1917360" imgH="253800" progId="Equation.DSMT4">
              <p:embed/>
            </p:oleObj>
          </a:graphicData>
        </a:graphic>
      </p:graphicFrame>
      <p:pic>
        <p:nvPicPr>
          <p:cNvPr id="3" name="Picture 5" descr="C:\Users\hjj\Desktop\Graph1.PNG"/>
          <p:cNvPicPr>
            <a:picLocks noChangeAspect="1" noChangeArrowheads="1"/>
          </p:cNvPicPr>
          <p:nvPr/>
        </p:nvPicPr>
        <p:blipFill>
          <a:blip r:embed="rId5" cstate="print"/>
          <a:srcRect l="12234" t="3881" r="12755" b="3962"/>
          <a:stretch>
            <a:fillRect/>
          </a:stretch>
        </p:blipFill>
        <p:spPr bwMode="auto">
          <a:xfrm>
            <a:off x="442452" y="1671012"/>
            <a:ext cx="4419600" cy="4196388"/>
          </a:xfrm>
          <a:prstGeom prst="rect">
            <a:avLst/>
          </a:prstGeom>
          <a:noFill/>
        </p:spPr>
      </p:pic>
      <p:graphicFrame>
        <p:nvGraphicFramePr>
          <p:cNvPr id="197637" name="Object 5"/>
          <p:cNvGraphicFramePr>
            <a:graphicFrameLocks noChangeAspect="1"/>
          </p:cNvGraphicFramePr>
          <p:nvPr/>
        </p:nvGraphicFramePr>
        <p:xfrm>
          <a:off x="4964113" y="2438400"/>
          <a:ext cx="2427287" cy="415925"/>
        </p:xfrm>
        <a:graphic>
          <a:graphicData uri="http://schemas.openxmlformats.org/presentationml/2006/ole">
            <p:oleObj spid="_x0000_s197637" name="Equation" r:id="rId6" imgW="121896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intercept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964"/>
            <a:ext cx="4800600" cy="4267200"/>
          </a:xfrm>
        </p:spPr>
        <p:txBody>
          <a:bodyPr/>
          <a:lstStyle/>
          <a:p>
            <a:r>
              <a:rPr lang="en-US" dirty="0" smtClean="0"/>
              <a:t>The chemical potentials of components 1 and 2 are given by the intercept of the tangent line of the Gibbs free energy curve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776452" y="1701431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776452" y="4292231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789998" y="208433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8228398" y="2082431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396748" y="3756826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805948" y="1475291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</a:t>
            </a:r>
            <a:endParaRPr lang="en-US" sz="2400" i="1" dirty="0"/>
          </a:p>
        </p:txBody>
      </p:sp>
      <p:sp>
        <p:nvSpPr>
          <p:cNvPr id="10" name="Freeform 9"/>
          <p:cNvSpPr/>
          <p:nvPr/>
        </p:nvSpPr>
        <p:spPr bwMode="auto">
          <a:xfrm flipH="1" flipV="1">
            <a:off x="6277896" y="2495387"/>
            <a:ext cx="1538748" cy="1066800"/>
          </a:xfrm>
          <a:custGeom>
            <a:avLst/>
            <a:gdLst>
              <a:gd name="connsiteX0" fmla="*/ 0 w 1666567"/>
              <a:gd name="connsiteY0" fmla="*/ 1251155 h 1251155"/>
              <a:gd name="connsiteX1" fmla="*/ 309716 w 1666567"/>
              <a:gd name="connsiteY1" fmla="*/ 528484 h 1251155"/>
              <a:gd name="connsiteX2" fmla="*/ 663677 w 1666567"/>
              <a:gd name="connsiteY2" fmla="*/ 86032 h 1251155"/>
              <a:gd name="connsiteX3" fmla="*/ 1091380 w 1666567"/>
              <a:gd name="connsiteY3" fmla="*/ 71284 h 1251155"/>
              <a:gd name="connsiteX4" fmla="*/ 1504335 w 1666567"/>
              <a:gd name="connsiteY4" fmla="*/ 513736 h 1251155"/>
              <a:gd name="connsiteX5" fmla="*/ 1666567 w 1666567"/>
              <a:gd name="connsiteY5" fmla="*/ 838200 h 125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6567" h="1251155">
                <a:moveTo>
                  <a:pt x="0" y="1251155"/>
                </a:moveTo>
                <a:cubicBezTo>
                  <a:pt x="99551" y="986913"/>
                  <a:pt x="199103" y="722671"/>
                  <a:pt x="309716" y="528484"/>
                </a:cubicBezTo>
                <a:cubicBezTo>
                  <a:pt x="420329" y="334297"/>
                  <a:pt x="533400" y="162232"/>
                  <a:pt x="663677" y="86032"/>
                </a:cubicBezTo>
                <a:cubicBezTo>
                  <a:pt x="793954" y="9832"/>
                  <a:pt x="951270" y="0"/>
                  <a:pt x="1091380" y="71284"/>
                </a:cubicBezTo>
                <a:cubicBezTo>
                  <a:pt x="1231490" y="142568"/>
                  <a:pt x="1408471" y="385917"/>
                  <a:pt x="1504335" y="513736"/>
                </a:cubicBezTo>
                <a:cubicBezTo>
                  <a:pt x="1600199" y="641555"/>
                  <a:pt x="1633383" y="739877"/>
                  <a:pt x="1666567" y="83820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5791200" y="3134483"/>
            <a:ext cx="2438400" cy="83820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676104" y="4262735"/>
            <a:ext cx="8899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i="1" dirty="0" smtClean="0"/>
              <a:t>, </a:t>
            </a:r>
            <a:r>
              <a:rPr lang="en-US" sz="2400" i="1" dirty="0" smtClean="0">
                <a:solidFill>
                  <a:srgbClr val="0000FF"/>
                </a:solidFill>
              </a:rPr>
              <a:t>x</a:t>
            </a:r>
            <a:r>
              <a:rPr lang="en-US" sz="2400" i="1" baseline="-25000" dirty="0" smtClean="0">
                <a:solidFill>
                  <a:srgbClr val="0000FF"/>
                </a:solidFill>
              </a:rPr>
              <a:t>2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29600" y="2800187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0" y="3638387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0000FF"/>
                </a:solidFill>
              </a:rPr>
              <a:t>2</a:t>
            </a:r>
            <a:endParaRPr lang="en-US" sz="2400" i="1" dirty="0">
              <a:solidFill>
                <a:srgbClr val="0000FF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 flipH="1">
            <a:off x="7118556" y="3503580"/>
            <a:ext cx="0" cy="80467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19138" name="Object 2"/>
          <p:cNvGraphicFramePr>
            <a:graphicFrameLocks noChangeAspect="1"/>
          </p:cNvGraphicFramePr>
          <p:nvPr/>
        </p:nvGraphicFramePr>
        <p:xfrm>
          <a:off x="852948" y="4281948"/>
          <a:ext cx="2855912" cy="784225"/>
        </p:xfrm>
        <a:graphic>
          <a:graphicData uri="http://schemas.openxmlformats.org/presentationml/2006/ole">
            <p:oleObj spid="_x0000_s219138" name="Equation" r:id="rId3" imgW="1434960" imgH="431640" progId="Equation.DSMT4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761867" y="430507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5348748" y="4309439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cxnSp>
        <p:nvCxnSpPr>
          <p:cNvPr id="35" name="Straight Connector 34"/>
          <p:cNvCxnSpPr/>
          <p:nvPr/>
        </p:nvCxnSpPr>
        <p:spPr bwMode="auto">
          <a:xfrm flipV="1">
            <a:off x="5791200" y="3515483"/>
            <a:ext cx="1335516" cy="1474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457180" y="3274595"/>
            <a:ext cx="1334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G(x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1</a:t>
            </a:r>
            <a:r>
              <a:rPr lang="en-US" sz="2400" i="1" dirty="0" smtClean="0">
                <a:solidFill>
                  <a:srgbClr val="006600"/>
                </a:solidFill>
              </a:rPr>
              <a:t>, x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2</a:t>
            </a:r>
            <a:r>
              <a:rPr lang="en-US" sz="2400" i="1" dirty="0" smtClean="0">
                <a:solidFill>
                  <a:srgbClr val="006600"/>
                </a:solidFill>
              </a:rPr>
              <a:t>)</a:t>
            </a:r>
            <a:endParaRPr lang="en-US" sz="2400" i="1" dirty="0" smtClean="0">
              <a:solidFill>
                <a:srgbClr val="006600"/>
              </a:solidFill>
              <a:latin typeface="Symbol" pitchFamily="18" charset="2"/>
            </a:endParaRPr>
          </a:p>
        </p:txBody>
      </p:sp>
      <p:graphicFrame>
        <p:nvGraphicFramePr>
          <p:cNvPr id="219139" name="Object 3"/>
          <p:cNvGraphicFramePr>
            <a:graphicFrameLocks noChangeAspect="1"/>
          </p:cNvGraphicFramePr>
          <p:nvPr/>
        </p:nvGraphicFramePr>
        <p:xfrm>
          <a:off x="852948" y="3519948"/>
          <a:ext cx="1263650" cy="415925"/>
        </p:xfrm>
        <a:graphic>
          <a:graphicData uri="http://schemas.openxmlformats.org/presentationml/2006/ole">
            <p:oleObj spid="_x0000_s219139" name="Equation" r:id="rId4" imgW="634680" imgH="228600" progId="Equation.DSMT4">
              <p:embed/>
            </p:oleObj>
          </a:graphicData>
        </a:graphic>
      </p:graphicFrame>
      <p:graphicFrame>
        <p:nvGraphicFramePr>
          <p:cNvPr id="219140" name="Object 4"/>
          <p:cNvGraphicFramePr>
            <a:graphicFrameLocks noChangeAspect="1"/>
          </p:cNvGraphicFramePr>
          <p:nvPr/>
        </p:nvGraphicFramePr>
        <p:xfrm>
          <a:off x="823452" y="5150311"/>
          <a:ext cx="5357813" cy="784225"/>
        </p:xfrm>
        <a:graphic>
          <a:graphicData uri="http://schemas.openxmlformats.org/presentationml/2006/ole">
            <p:oleObj spid="_x0000_s219140" name="Equation" r:id="rId5" imgW="2692080" imgH="431640" progId="Equation.DSMT4">
              <p:embed/>
            </p:oleObj>
          </a:graphicData>
        </a:graphic>
      </p:graphicFrame>
      <p:graphicFrame>
        <p:nvGraphicFramePr>
          <p:cNvPr id="219141" name="Object 5"/>
          <p:cNvGraphicFramePr>
            <a:graphicFrameLocks noChangeAspect="1"/>
          </p:cNvGraphicFramePr>
          <p:nvPr/>
        </p:nvGraphicFramePr>
        <p:xfrm>
          <a:off x="2514600" y="3367548"/>
          <a:ext cx="1465263" cy="784225"/>
        </p:xfrm>
        <a:graphic>
          <a:graphicData uri="http://schemas.openxmlformats.org/presentationml/2006/ole">
            <p:oleObj spid="_x0000_s219141" name="Equation" r:id="rId6" imgW="736560" imgH="431640" progId="Equation.DSMT4">
              <p:embed/>
            </p:oleObj>
          </a:graphicData>
        </a:graphic>
      </p:graphicFrame>
      <p:sp>
        <p:nvSpPr>
          <p:cNvPr id="26" name="Oval 25"/>
          <p:cNvSpPr/>
          <p:nvPr/>
        </p:nvSpPr>
        <p:spPr bwMode="auto">
          <a:xfrm>
            <a:off x="7071852" y="3471239"/>
            <a:ext cx="109728" cy="109728"/>
          </a:xfrm>
          <a:prstGeom prst="ellipse">
            <a:avLst/>
          </a:prstGeom>
          <a:solidFill>
            <a:srgbClr val="00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composition determination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267200"/>
          </a:xfrm>
        </p:spPr>
        <p:txBody>
          <a:bodyPr/>
          <a:lstStyle/>
          <a:p>
            <a:r>
              <a:rPr lang="en-US" dirty="0" smtClean="0"/>
              <a:t>The composition of phases are determined by the common tangent lines on the Gibbs free energy curve</a:t>
            </a:r>
          </a:p>
          <a:p>
            <a:pPr lvl="1">
              <a:buClr>
                <a:srgbClr val="C0504D"/>
              </a:buClr>
            </a:pPr>
            <a:r>
              <a:rPr lang="en-US" dirty="0" smtClean="0">
                <a:solidFill>
                  <a:prstClr val="black"/>
                </a:solidFill>
              </a:rPr>
              <a:t>Minimization of </a:t>
            </a:r>
            <a:r>
              <a:rPr lang="en-US" i="1" dirty="0" smtClean="0">
                <a:solidFill>
                  <a:prstClr val="black"/>
                </a:solidFill>
              </a:rPr>
              <a:t>G</a:t>
            </a:r>
          </a:p>
          <a:p>
            <a:pPr lvl="1">
              <a:buClr>
                <a:srgbClr val="C0504D"/>
              </a:buClr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lvl="1">
              <a:buClr>
                <a:srgbClr val="C0504D"/>
              </a:buClr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US" dirty="0" smtClean="0"/>
              <a:t>The curve is generally asymmetric for non-ideal solution solutions</a:t>
            </a:r>
          </a:p>
        </p:txBody>
      </p:sp>
      <p:pic>
        <p:nvPicPr>
          <p:cNvPr id="216066" name="Picture 2" descr="C:\Users\hjj\Desktop\Graph2.PNG"/>
          <p:cNvPicPr>
            <a:picLocks noChangeAspect="1" noChangeArrowheads="1"/>
          </p:cNvPicPr>
          <p:nvPr/>
        </p:nvPicPr>
        <p:blipFill>
          <a:blip r:embed="rId3" cstate="print"/>
          <a:srcRect l="15596" t="4616" r="9392" b="2247"/>
          <a:stretch>
            <a:fillRect/>
          </a:stretch>
        </p:blipFill>
        <p:spPr bwMode="auto">
          <a:xfrm>
            <a:off x="4667450" y="1676400"/>
            <a:ext cx="4129238" cy="3962400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 bwMode="auto">
          <a:xfrm>
            <a:off x="4844844" y="4132008"/>
            <a:ext cx="3776472" cy="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5137356" y="4129548"/>
            <a:ext cx="0" cy="64008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8320548" y="4129548"/>
            <a:ext cx="0" cy="640080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151281" y="4281948"/>
            <a:ext cx="639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006600"/>
                </a:solidFill>
              </a:rPr>
              <a:t>1,</a:t>
            </a:r>
            <a:r>
              <a:rPr lang="en-US" sz="2400" i="1" baseline="-25000" dirty="0" smtClean="0">
                <a:solidFill>
                  <a:srgbClr val="00660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006600"/>
              </a:solidFill>
              <a:latin typeface="Symbol" pitchFamily="18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0" y="4247987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x</a:t>
            </a:r>
            <a:r>
              <a:rPr lang="en-US" sz="2400" i="1" baseline="-25000" dirty="0" smtClean="0">
                <a:solidFill>
                  <a:srgbClr val="7030A0"/>
                </a:solidFill>
              </a:rPr>
              <a:t>1,</a:t>
            </a:r>
            <a:r>
              <a:rPr lang="en-US" sz="2400" i="1" baseline="-25000" dirty="0" smtClean="0">
                <a:solidFill>
                  <a:srgbClr val="7030A0"/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5074332" y="4068096"/>
            <a:ext cx="109728" cy="109728"/>
          </a:xfrm>
          <a:prstGeom prst="ellipse">
            <a:avLst/>
          </a:prstGeom>
          <a:solidFill>
            <a:srgbClr val="0066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8273844" y="4068096"/>
            <a:ext cx="109728" cy="109728"/>
          </a:xfrm>
          <a:prstGeom prst="ellipse">
            <a:avLst/>
          </a:prstGeom>
          <a:solidFill>
            <a:srgbClr val="7030A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07612" y="1846008"/>
            <a:ext cx="2194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Symbol" pitchFamily="18" charset="2"/>
              </a:rPr>
              <a:t>D</a:t>
            </a:r>
            <a:r>
              <a:rPr lang="en-US" sz="2400" i="1" dirty="0" err="1" smtClean="0">
                <a:solidFill>
                  <a:srgbClr val="FF0000"/>
                </a:solidFill>
              </a:rPr>
              <a:t>G</a:t>
            </a:r>
            <a:r>
              <a:rPr lang="en-US" sz="2400" i="1" baseline="-25000" dirty="0" err="1" smtClean="0">
                <a:solidFill>
                  <a:srgbClr val="FF0000"/>
                </a:solidFill>
              </a:rPr>
              <a:t>mix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at</a:t>
            </a:r>
            <a:r>
              <a:rPr lang="en-US" sz="2400" i="1" dirty="0" smtClean="0">
                <a:solidFill>
                  <a:srgbClr val="FF0000"/>
                </a:solidFill>
              </a:rPr>
              <a:t> T = T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0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graphicFrame>
        <p:nvGraphicFramePr>
          <p:cNvPr id="218113" name="Object 1"/>
          <p:cNvGraphicFramePr>
            <a:graphicFrameLocks noChangeAspect="1"/>
          </p:cNvGraphicFramePr>
          <p:nvPr/>
        </p:nvGraphicFramePr>
        <p:xfrm>
          <a:off x="1310148" y="3856038"/>
          <a:ext cx="1870075" cy="438150"/>
        </p:xfrm>
        <a:graphic>
          <a:graphicData uri="http://schemas.openxmlformats.org/presentationml/2006/ole">
            <p:oleObj spid="_x0000_s218113" name="Equation" r:id="rId4" imgW="939600" imgH="241200" progId="Equation.DSMT4">
              <p:embed/>
            </p:oleObj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623344" y="3856704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3400" y="3841956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0000FF"/>
                </a:solidFill>
              </a:rPr>
              <a:t>2</a:t>
            </a:r>
            <a:endParaRPr lang="en-US" sz="2400" i="1" dirty="0">
              <a:solidFill>
                <a:srgbClr val="0000FF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38252" y="3596148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006600"/>
              </a:solidFill>
              <a:latin typeface="Symbol" pitchFamily="18" charset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23904" y="3596148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1295400" y="4237038"/>
          <a:ext cx="1970087" cy="438150"/>
        </p:xfrm>
        <a:graphic>
          <a:graphicData uri="http://schemas.openxmlformats.org/presentationml/2006/ole">
            <p:oleObj spid="_x0000_s218114" name="Equation" r:id="rId5" imgW="990360" imgH="241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 descr="C:\Users\hjj\Desktop\Graph1.PNG"/>
          <p:cNvPicPr>
            <a:picLocks noChangeAspect="1" noChangeArrowheads="1"/>
          </p:cNvPicPr>
          <p:nvPr/>
        </p:nvPicPr>
        <p:blipFill>
          <a:blip r:embed="rId4" cstate="print"/>
          <a:srcRect l="2668" t="27574" r="2620" b="5760"/>
          <a:stretch>
            <a:fillRect/>
          </a:stretch>
        </p:blipFill>
        <p:spPr bwMode="auto">
          <a:xfrm>
            <a:off x="939828" y="3402787"/>
            <a:ext cx="5791200" cy="3150413"/>
          </a:xfrm>
          <a:prstGeom prst="rect">
            <a:avLst/>
          </a:prstGeom>
          <a:noFill/>
        </p:spPr>
      </p:pic>
      <p:graphicFrame>
        <p:nvGraphicFramePr>
          <p:cNvPr id="217091" name="Object 3"/>
          <p:cNvGraphicFramePr>
            <a:graphicFrameLocks noChangeAspect="1"/>
          </p:cNvGraphicFramePr>
          <p:nvPr/>
        </p:nvGraphicFramePr>
        <p:xfrm>
          <a:off x="6816725" y="3470275"/>
          <a:ext cx="1946275" cy="415925"/>
        </p:xfrm>
        <a:graphic>
          <a:graphicData uri="http://schemas.openxmlformats.org/presentationml/2006/ole">
            <p:oleObj spid="_x0000_s217091" name="Equation" r:id="rId5" imgW="977760" imgH="228600" progId="Equation.DSMT4">
              <p:embed/>
            </p:oleObj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-304800" y="4465225"/>
            <a:ext cx="2220480" cy="40011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000" dirty="0" smtClean="0"/>
              <a:t>Gibbs free energy</a:t>
            </a:r>
            <a:endParaRPr lang="en-US" sz="2000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 flipV="1">
            <a:off x="1143000" y="762000"/>
            <a:ext cx="0" cy="233598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V="1">
            <a:off x="6553200" y="762000"/>
            <a:ext cx="0" cy="2335987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1143000" y="3097987"/>
            <a:ext cx="5410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1143000" y="762000"/>
            <a:ext cx="54102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 flipV="1">
            <a:off x="1201992" y="2716987"/>
            <a:ext cx="0" cy="189025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H="1" flipV="1">
            <a:off x="6491748" y="2716987"/>
            <a:ext cx="0" cy="190254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V="1">
            <a:off x="6309852" y="2183587"/>
            <a:ext cx="0" cy="254655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flipV="1">
            <a:off x="1887794" y="1548580"/>
            <a:ext cx="0" cy="347161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flipV="1">
            <a:off x="3839496" y="943897"/>
            <a:ext cx="0" cy="460969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 flipV="1">
            <a:off x="1386348" y="2183587"/>
            <a:ext cx="0" cy="254655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flipV="1">
            <a:off x="5715000" y="1524000"/>
            <a:ext cx="0" cy="350357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17092" name="Object 4"/>
          <p:cNvGraphicFramePr>
            <a:graphicFrameLocks noChangeAspect="1"/>
          </p:cNvGraphicFramePr>
          <p:nvPr/>
        </p:nvGraphicFramePr>
        <p:xfrm>
          <a:off x="6673644" y="2529348"/>
          <a:ext cx="328612" cy="415925"/>
        </p:xfrm>
        <a:graphic>
          <a:graphicData uri="http://schemas.openxmlformats.org/presentationml/2006/ole">
            <p:oleObj spid="_x0000_s217092" name="Equation" r:id="rId6" imgW="164880" imgH="228600" progId="Equation.DSMT4">
              <p:embed/>
            </p:oleObj>
          </a:graphicData>
        </a:graphic>
      </p:graphicFrame>
      <p:graphicFrame>
        <p:nvGraphicFramePr>
          <p:cNvPr id="217093" name="Object 5"/>
          <p:cNvGraphicFramePr>
            <a:graphicFrameLocks noChangeAspect="1"/>
          </p:cNvGraphicFramePr>
          <p:nvPr/>
        </p:nvGraphicFramePr>
        <p:xfrm>
          <a:off x="6680200" y="1995948"/>
          <a:ext cx="303213" cy="415925"/>
        </p:xfrm>
        <a:graphic>
          <a:graphicData uri="http://schemas.openxmlformats.org/presentationml/2006/ole">
            <p:oleObj spid="_x0000_s217093" name="Equation" r:id="rId7" imgW="152280" imgH="228600" progId="Equation.DSMT4">
              <p:embed/>
            </p:oleObj>
          </a:graphicData>
        </a:graphic>
      </p:graphicFrame>
      <p:graphicFrame>
        <p:nvGraphicFramePr>
          <p:cNvPr id="217094" name="Object 6"/>
          <p:cNvGraphicFramePr>
            <a:graphicFrameLocks noChangeAspect="1"/>
          </p:cNvGraphicFramePr>
          <p:nvPr/>
        </p:nvGraphicFramePr>
        <p:xfrm>
          <a:off x="6680200" y="1371454"/>
          <a:ext cx="328613" cy="415925"/>
        </p:xfrm>
        <a:graphic>
          <a:graphicData uri="http://schemas.openxmlformats.org/presentationml/2006/ole">
            <p:oleObj spid="_x0000_s217094" name="Equation" r:id="rId8" imgW="164880" imgH="228600" progId="Equation.DSMT4">
              <p:embed/>
            </p:oleObj>
          </a:graphicData>
        </a:graphic>
      </p:graphicFrame>
      <p:graphicFrame>
        <p:nvGraphicFramePr>
          <p:cNvPr id="217095" name="Object 7"/>
          <p:cNvGraphicFramePr>
            <a:graphicFrameLocks noChangeAspect="1"/>
          </p:cNvGraphicFramePr>
          <p:nvPr/>
        </p:nvGraphicFramePr>
        <p:xfrm>
          <a:off x="6690852" y="747252"/>
          <a:ext cx="277812" cy="415925"/>
        </p:xfrm>
        <a:graphic>
          <a:graphicData uri="http://schemas.openxmlformats.org/presentationml/2006/ole">
            <p:oleObj spid="_x0000_s217095" name="Equation" r:id="rId9" imgW="139680" imgH="228600" progId="Equation.DSMT4">
              <p:embed/>
            </p:oleObj>
          </a:graphicData>
        </a:graphic>
      </p:graphicFrame>
      <p:cxnSp>
        <p:nvCxnSpPr>
          <p:cNvPr id="45" name="Straight Connector 44"/>
          <p:cNvCxnSpPr/>
          <p:nvPr/>
        </p:nvCxnSpPr>
        <p:spPr bwMode="auto">
          <a:xfrm flipH="1">
            <a:off x="1143000" y="2716987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00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H="1">
            <a:off x="1143000" y="2183587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00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 flipH="1">
            <a:off x="1143000" y="1559239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6">
                <a:lumMod val="7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-120444" y="1731030"/>
            <a:ext cx="1909497" cy="40011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2000" dirty="0" smtClean="0"/>
              <a:t>Phase diagram</a:t>
            </a:r>
            <a:endParaRPr lang="en-US" sz="2000" dirty="0"/>
          </a:p>
        </p:txBody>
      </p:sp>
      <p:sp>
        <p:nvSpPr>
          <p:cNvPr id="67" name="Freeform 66"/>
          <p:cNvSpPr/>
          <p:nvPr/>
        </p:nvSpPr>
        <p:spPr bwMode="auto">
          <a:xfrm>
            <a:off x="1140542" y="929148"/>
            <a:ext cx="5412658" cy="2153264"/>
          </a:xfrm>
          <a:custGeom>
            <a:avLst/>
            <a:gdLst>
              <a:gd name="connsiteX0" fmla="*/ 0 w 5412658"/>
              <a:gd name="connsiteY0" fmla="*/ 2138516 h 2153264"/>
              <a:gd name="connsiteX1" fmla="*/ 73742 w 5412658"/>
              <a:gd name="connsiteY1" fmla="*/ 1769806 h 2153264"/>
              <a:gd name="connsiteX2" fmla="*/ 250722 w 5412658"/>
              <a:gd name="connsiteY2" fmla="*/ 1253613 h 2153264"/>
              <a:gd name="connsiteX3" fmla="*/ 781664 w 5412658"/>
              <a:gd name="connsiteY3" fmla="*/ 619432 h 2153264"/>
              <a:gd name="connsiteX4" fmla="*/ 2713703 w 5412658"/>
              <a:gd name="connsiteY4" fmla="*/ 0 h 2153264"/>
              <a:gd name="connsiteX5" fmla="*/ 4601497 w 5412658"/>
              <a:gd name="connsiteY5" fmla="*/ 619432 h 2153264"/>
              <a:gd name="connsiteX6" fmla="*/ 5191432 w 5412658"/>
              <a:gd name="connsiteY6" fmla="*/ 1238864 h 2153264"/>
              <a:gd name="connsiteX7" fmla="*/ 5353664 w 5412658"/>
              <a:gd name="connsiteY7" fmla="*/ 1784555 h 2153264"/>
              <a:gd name="connsiteX8" fmla="*/ 5412658 w 5412658"/>
              <a:gd name="connsiteY8" fmla="*/ 2153264 h 2153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12658" h="2153264">
                <a:moveTo>
                  <a:pt x="0" y="2138516"/>
                </a:moveTo>
                <a:cubicBezTo>
                  <a:pt x="15977" y="2027903"/>
                  <a:pt x="31955" y="1917290"/>
                  <a:pt x="73742" y="1769806"/>
                </a:cubicBezTo>
                <a:cubicBezTo>
                  <a:pt x="115529" y="1622322"/>
                  <a:pt x="132735" y="1445342"/>
                  <a:pt x="250722" y="1253613"/>
                </a:cubicBezTo>
                <a:cubicBezTo>
                  <a:pt x="368709" y="1061884"/>
                  <a:pt x="371167" y="828367"/>
                  <a:pt x="781664" y="619432"/>
                </a:cubicBezTo>
                <a:cubicBezTo>
                  <a:pt x="1192161" y="410497"/>
                  <a:pt x="2077064" y="0"/>
                  <a:pt x="2713703" y="0"/>
                </a:cubicBezTo>
                <a:cubicBezTo>
                  <a:pt x="3350342" y="0"/>
                  <a:pt x="4188542" y="412955"/>
                  <a:pt x="4601497" y="619432"/>
                </a:cubicBezTo>
                <a:cubicBezTo>
                  <a:pt x="5014452" y="825909"/>
                  <a:pt x="5066071" y="1044677"/>
                  <a:pt x="5191432" y="1238864"/>
                </a:cubicBezTo>
                <a:cubicBezTo>
                  <a:pt x="5316793" y="1433051"/>
                  <a:pt x="5316793" y="1632155"/>
                  <a:pt x="5353664" y="1784555"/>
                </a:cubicBezTo>
                <a:cubicBezTo>
                  <a:pt x="5390535" y="1936955"/>
                  <a:pt x="5397910" y="2022987"/>
                  <a:pt x="5412658" y="2153264"/>
                </a:cubicBezTo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86600" y="106680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Miscibility gap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 flipH="1">
            <a:off x="1143000" y="929148"/>
            <a:ext cx="54102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Arrow Connector 74"/>
          <p:cNvCxnSpPr>
            <a:stCxn id="68" idx="1"/>
          </p:cNvCxnSpPr>
          <p:nvPr/>
        </p:nvCxnSpPr>
        <p:spPr bwMode="auto">
          <a:xfrm flipH="1">
            <a:off x="4953000" y="1251466"/>
            <a:ext cx="2133600" cy="1963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accent4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76" name="Straight Arrow Connector 75"/>
          <p:cNvCxnSpPr/>
          <p:nvPr/>
        </p:nvCxnSpPr>
        <p:spPr bwMode="auto">
          <a:xfrm flipH="1" flipV="1">
            <a:off x="6324600" y="1767038"/>
            <a:ext cx="762000" cy="2286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7086600" y="1840468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Miscible region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794088" y="4114800"/>
            <a:ext cx="198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Convex </a:t>
            </a:r>
            <a:r>
              <a:rPr lang="en-US" i="1" dirty="0" smtClean="0"/>
              <a:t>G</a:t>
            </a:r>
            <a:r>
              <a:rPr lang="en-US" dirty="0" smtClean="0"/>
              <a:t> curve: miscible solution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781800" y="4876800"/>
            <a:ext cx="208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Concave </a:t>
            </a:r>
            <a:r>
              <a:rPr lang="en-US" i="1" dirty="0" smtClean="0"/>
              <a:t>G</a:t>
            </a:r>
            <a:r>
              <a:rPr lang="en-US" dirty="0" smtClean="0"/>
              <a:t> curve: phase separation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dirty="0" smtClean="0"/>
              <a:t>Miscibility gap in Au-Ni alloy phase diagram</a:t>
            </a:r>
            <a:endParaRPr lang="en-US" dirty="0"/>
          </a:p>
        </p:txBody>
      </p:sp>
      <p:pic>
        <p:nvPicPr>
          <p:cNvPr id="218115" name="Picture 3" descr="C:\Users\hjj\Desktop\Untitl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38748"/>
            <a:ext cx="7135812" cy="4886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range order (SRO)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4800600"/>
          </a:xfrm>
        </p:spPr>
        <p:txBody>
          <a:bodyPr/>
          <a:lstStyle/>
          <a:p>
            <a:r>
              <a:rPr lang="en-US" dirty="0" smtClean="0"/>
              <a:t>Regular solution theory: random distribution of atoms</a:t>
            </a:r>
          </a:p>
          <a:p>
            <a:pPr lvl="1"/>
            <a:r>
              <a:rPr lang="en-US" dirty="0" smtClean="0"/>
              <a:t>Probability of forming 1-2 is the same as that of forming 1-1 and 2-2 bonds</a:t>
            </a:r>
          </a:p>
          <a:p>
            <a:endParaRPr lang="en-US" dirty="0" smtClean="0"/>
          </a:p>
          <a:p>
            <a:endParaRPr lang="en-US" sz="3200" dirty="0" smtClean="0"/>
          </a:p>
          <a:p>
            <a:r>
              <a:rPr lang="en-US" dirty="0" smtClean="0"/>
              <a:t>Large negative enthalpy of mixing</a:t>
            </a:r>
          </a:p>
          <a:p>
            <a:pPr lvl="1"/>
            <a:r>
              <a:rPr lang="en-US" dirty="0" smtClean="0"/>
              <a:t>Bond energy of 1-2 bonds is much larger than average bond energy of 1-1 and 2-2 bonds</a:t>
            </a:r>
          </a:p>
          <a:p>
            <a:pPr lvl="1"/>
            <a:r>
              <a:rPr lang="en-US" dirty="0" err="1" smtClean="0"/>
              <a:t>Heteropolar</a:t>
            </a:r>
            <a:r>
              <a:rPr lang="en-US" dirty="0" smtClean="0"/>
              <a:t> bonds strongly preferred over </a:t>
            </a:r>
            <a:r>
              <a:rPr lang="en-US" dirty="0" err="1" smtClean="0"/>
              <a:t>homopolar</a:t>
            </a:r>
            <a:r>
              <a:rPr lang="en-US" dirty="0" smtClean="0"/>
              <a:t> bonds</a:t>
            </a:r>
          </a:p>
          <a:p>
            <a:pPr lvl="1"/>
            <a:r>
              <a:rPr lang="en-US" dirty="0" smtClean="0"/>
              <a:t>SRO maximizes the number of 1-2 hetero-polar bonds</a:t>
            </a:r>
          </a:p>
          <a:p>
            <a:pPr lvl="1"/>
            <a:r>
              <a:rPr lang="en-US" dirty="0" smtClean="0"/>
              <a:t>Binary phase with SRO at low </a:t>
            </a:r>
            <a:r>
              <a:rPr lang="en-US" i="1" dirty="0" smtClean="0"/>
              <a:t>T</a:t>
            </a:r>
            <a:r>
              <a:rPr lang="en-US" dirty="0" smtClean="0"/>
              <a:t> (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H</a:t>
            </a:r>
            <a:r>
              <a:rPr lang="en-US" i="1" baseline="-25000" dirty="0" err="1" smtClean="0"/>
              <a:t>mix</a:t>
            </a:r>
            <a:r>
              <a:rPr lang="en-US" dirty="0" smtClean="0"/>
              <a:t> dominates the contribution to 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mix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1248696" y="2816225"/>
          <a:ext cx="3538538" cy="460375"/>
        </p:xfrm>
        <a:graphic>
          <a:graphicData uri="http://schemas.openxmlformats.org/presentationml/2006/ole">
            <p:oleObj spid="_x0000_s223234" name="Equation" r:id="rId3" imgW="1777680" imgH="253800" progId="Equation.DSMT4">
              <p:embed/>
            </p:oleObj>
          </a:graphicData>
        </a:graphic>
      </p:graphicFrame>
      <p:sp>
        <p:nvSpPr>
          <p:cNvPr id="5" name="Oval 4"/>
          <p:cNvSpPr/>
          <p:nvPr/>
        </p:nvSpPr>
        <p:spPr bwMode="auto">
          <a:xfrm>
            <a:off x="5228304" y="2482644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523704" y="2482644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>
            <a:stCxn id="5" idx="6"/>
            <a:endCxn id="6" idx="2"/>
          </p:cNvCxnSpPr>
          <p:nvPr/>
        </p:nvCxnSpPr>
        <p:spPr bwMode="auto">
          <a:xfrm>
            <a:off x="5914104" y="2825544"/>
            <a:ext cx="6096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5216477" y="324772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Site </a:t>
            </a:r>
            <a:r>
              <a:rPr lang="en-US" i="1" dirty="0" err="1" smtClean="0"/>
              <a:t>i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6541373" y="324772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Site </a:t>
            </a:r>
            <a:r>
              <a:rPr lang="en-US" i="1" dirty="0" smtClean="0"/>
              <a:t>j</a:t>
            </a:r>
            <a:endParaRPr lang="en-US" i="1" dirty="0"/>
          </a:p>
        </p:txBody>
      </p:sp>
      <p:sp>
        <p:nvSpPr>
          <p:cNvPr id="10" name="Oval 9"/>
          <p:cNvSpPr/>
          <p:nvPr/>
        </p:nvSpPr>
        <p:spPr bwMode="auto">
          <a:xfrm>
            <a:off x="5228304" y="2482644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6523704" y="2482644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5566902" y="3698875"/>
          <a:ext cx="1263650" cy="415925"/>
        </p:xfrm>
        <a:graphic>
          <a:graphicData uri="http://schemas.openxmlformats.org/presentationml/2006/ole">
            <p:oleObj spid="_x0000_s223235" name="Equation" r:id="rId4" imgW="6346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 rot="5400000" flipH="1" flipV="1">
            <a:off x="5029200" y="2971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535992" y="417625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010400" y="280465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range order (SRO)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200770" y="3028949"/>
            <a:ext cx="914400" cy="68579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6705600" y="2160224"/>
            <a:ext cx="0" cy="20946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743368" y="3340301"/>
            <a:ext cx="206712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5181600" y="19050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6096000" y="19050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7315200" y="19050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7315200" y="40386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114800" y="3657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7162800" y="2971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>
            <a:off x="5181600" y="47244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6096000" y="4038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5181600" y="40386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029200" y="45384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943600" y="17526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062452" y="17526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047704" y="38862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928852" y="38862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620000" y="3138948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6248400" y="3657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162800" y="45384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rot="10800000" flipV="1">
            <a:off x="914400" y="19050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>
            <a:off x="914400" y="2590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>
            <a:off x="1828800" y="19050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 flipV="1">
            <a:off x="3048000" y="19050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3048000" y="40386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-152400" y="3657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895600" y="2971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>
            <a:off x="914400" y="47244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>
            <a:off x="1828800" y="4038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 flipH="1" flipV="1">
            <a:off x="762000" y="2971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914400" y="4038600"/>
            <a:ext cx="914400" cy="685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762000" y="24048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762000" y="45384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676400" y="17526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810000" y="17526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3810000" y="38862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2209800" y="31242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/>
          <p:nvPr/>
        </p:nvCxnSpPr>
        <p:spPr>
          <a:xfrm rot="5400000" flipH="1" flipV="1">
            <a:off x="1981200" y="36576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2895600" y="45384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838200" y="51816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B2 ordering in BCC structures (atom 1 and 2 molar ratio 1:1)</a:t>
            </a:r>
            <a:endParaRPr lang="en-US" sz="2400" dirty="0"/>
          </a:p>
        </p:txBody>
      </p:sp>
      <p:sp>
        <p:nvSpPr>
          <p:cNvPr id="104" name="Oval 103"/>
          <p:cNvSpPr/>
          <p:nvPr/>
        </p:nvSpPr>
        <p:spPr>
          <a:xfrm>
            <a:off x="2880852" y="242119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" name="Group 102"/>
          <p:cNvGrpSpPr/>
          <p:nvPr/>
        </p:nvGrpSpPr>
        <p:grpSpPr>
          <a:xfrm>
            <a:off x="772716" y="1767348"/>
            <a:ext cx="3371580" cy="3124200"/>
            <a:chOff x="776748" y="1752600"/>
            <a:chExt cx="3371580" cy="3124200"/>
          </a:xfrm>
        </p:grpSpPr>
        <p:sp>
          <p:nvSpPr>
            <p:cNvPr id="73" name="Oval 72"/>
            <p:cNvSpPr/>
            <p:nvPr/>
          </p:nvSpPr>
          <p:spPr>
            <a:xfrm>
              <a:off x="1676400" y="3886200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2880852" y="2404872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776748" y="2404872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776748" y="4538472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1691148" y="1752600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3810000" y="1752600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3810000" y="3886200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2895600" y="4538472"/>
              <a:ext cx="338328" cy="338328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2209800" y="3109452"/>
              <a:ext cx="338328" cy="338328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4572000" y="5166852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Ordering in molar ratio 1:1 FCC structures is impeded by tetrahedral units</a:t>
            </a:r>
            <a:endParaRPr lang="en-US" sz="2400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5181600" y="2209800"/>
            <a:ext cx="1524000" cy="1447800"/>
            <a:chOff x="5181600" y="2209800"/>
            <a:chExt cx="1524000" cy="1447800"/>
          </a:xfrm>
        </p:grpSpPr>
        <p:cxnSp>
          <p:nvCxnSpPr>
            <p:cNvPr id="119" name="Straight Connector 118"/>
            <p:cNvCxnSpPr/>
            <p:nvPr/>
          </p:nvCxnSpPr>
          <p:spPr bwMode="auto">
            <a:xfrm flipV="1">
              <a:off x="6248400" y="2209800"/>
              <a:ext cx="457200" cy="14478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Straight Connector 114"/>
            <p:cNvCxnSpPr/>
            <p:nvPr/>
          </p:nvCxnSpPr>
          <p:spPr bwMode="auto">
            <a:xfrm flipV="1">
              <a:off x="5715000" y="2209800"/>
              <a:ext cx="990600" cy="1143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5715000" y="3352800"/>
              <a:ext cx="533400" cy="3048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>
              <a:off x="5181600" y="2590800"/>
              <a:ext cx="533400" cy="762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flipV="1">
              <a:off x="5181600" y="2209800"/>
              <a:ext cx="1524000" cy="381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Straight Connector 121"/>
            <p:cNvCxnSpPr/>
            <p:nvPr/>
          </p:nvCxnSpPr>
          <p:spPr bwMode="auto">
            <a:xfrm>
              <a:off x="5196348" y="2590800"/>
              <a:ext cx="1066800" cy="10668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Oval 36"/>
          <p:cNvSpPr/>
          <p:nvPr/>
        </p:nvSpPr>
        <p:spPr>
          <a:xfrm>
            <a:off x="6076544" y="348266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530644" y="3156156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553200" y="2057400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10800000">
            <a:off x="5181600" y="2590800"/>
            <a:ext cx="2133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162800" y="24048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029200" y="2404872"/>
            <a:ext cx="338328" cy="338328"/>
          </a:xfrm>
          <a:prstGeom prst="ellipse">
            <a:avLst/>
          </a:prstGeom>
          <a:gradFill>
            <a:gsLst>
              <a:gs pos="0">
                <a:srgbClr val="FF0000"/>
              </a:gs>
              <a:gs pos="100000">
                <a:srgbClr val="0000FF"/>
              </a:gs>
            </a:gsLst>
            <a:lin ang="16200000" scaled="0"/>
          </a:gra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1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range order (SRO)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95800"/>
            <a:ext cx="8229600" cy="1752600"/>
          </a:xfrm>
        </p:spPr>
        <p:txBody>
          <a:bodyPr/>
          <a:lstStyle/>
          <a:p>
            <a:r>
              <a:rPr lang="en-US" dirty="0" smtClean="0"/>
              <a:t>Experimental validation of SRO phase formation vs. miscibility gap due to positive </a:t>
            </a:r>
            <a:r>
              <a:rPr lang="en-US" i="1" dirty="0" err="1" smtClean="0">
                <a:latin typeface="Symbol" pitchFamily="18" charset="2"/>
              </a:rPr>
              <a:t>D</a:t>
            </a:r>
            <a:r>
              <a:rPr lang="en-US" i="1" dirty="0" err="1" smtClean="0"/>
              <a:t>H</a:t>
            </a:r>
            <a:r>
              <a:rPr lang="en-US" i="1" baseline="-25000" dirty="0" err="1" smtClean="0"/>
              <a:t>mix</a:t>
            </a:r>
            <a:endParaRPr lang="en-US" baseline="-25000" dirty="0" smtClean="0"/>
          </a:p>
          <a:p>
            <a:pPr lvl="1"/>
            <a:r>
              <a:rPr lang="en-US" dirty="0" smtClean="0"/>
              <a:t>Structural characterization</a:t>
            </a:r>
          </a:p>
          <a:p>
            <a:pPr lvl="1"/>
            <a:r>
              <a:rPr lang="en-US" dirty="0" err="1" smtClean="0"/>
              <a:t>Calorimetry</a:t>
            </a:r>
            <a:r>
              <a:rPr lang="en-US" dirty="0" smtClean="0"/>
              <a:t> measurement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700548" y="1600201"/>
            <a:ext cx="0" cy="2514599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685800" y="4102615"/>
            <a:ext cx="3200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700548" y="2057400"/>
            <a:ext cx="2819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3505200" y="2042652"/>
            <a:ext cx="0" cy="2059963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657600" y="3583963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715296" y="150478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23" name="Freeform 22"/>
          <p:cNvSpPr/>
          <p:nvPr/>
        </p:nvSpPr>
        <p:spPr bwMode="auto">
          <a:xfrm>
            <a:off x="1106129" y="2824316"/>
            <a:ext cx="1941871" cy="1278194"/>
          </a:xfrm>
          <a:custGeom>
            <a:avLst/>
            <a:gdLst>
              <a:gd name="connsiteX0" fmla="*/ 0 w 2197510"/>
              <a:gd name="connsiteY0" fmla="*/ 1278194 h 1278194"/>
              <a:gd name="connsiteX1" fmla="*/ 339213 w 2197510"/>
              <a:gd name="connsiteY1" fmla="*/ 422788 h 1278194"/>
              <a:gd name="connsiteX2" fmla="*/ 781665 w 2197510"/>
              <a:gd name="connsiteY2" fmla="*/ 68826 h 1278194"/>
              <a:gd name="connsiteX3" fmla="*/ 1150374 w 2197510"/>
              <a:gd name="connsiteY3" fmla="*/ 24581 h 1278194"/>
              <a:gd name="connsiteX4" fmla="*/ 1651819 w 2197510"/>
              <a:gd name="connsiteY4" fmla="*/ 216310 h 1278194"/>
              <a:gd name="connsiteX5" fmla="*/ 2005781 w 2197510"/>
              <a:gd name="connsiteY5" fmla="*/ 570271 h 1278194"/>
              <a:gd name="connsiteX6" fmla="*/ 2168013 w 2197510"/>
              <a:gd name="connsiteY6" fmla="*/ 1071717 h 1278194"/>
              <a:gd name="connsiteX7" fmla="*/ 2182761 w 2197510"/>
              <a:gd name="connsiteY7" fmla="*/ 1278194 h 127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7510" h="1278194">
                <a:moveTo>
                  <a:pt x="0" y="1278194"/>
                </a:moveTo>
                <a:cubicBezTo>
                  <a:pt x="104468" y="951271"/>
                  <a:pt x="208936" y="624349"/>
                  <a:pt x="339213" y="422788"/>
                </a:cubicBezTo>
                <a:cubicBezTo>
                  <a:pt x="469490" y="221227"/>
                  <a:pt x="646472" y="135194"/>
                  <a:pt x="781665" y="68826"/>
                </a:cubicBezTo>
                <a:cubicBezTo>
                  <a:pt x="916858" y="2458"/>
                  <a:pt x="1005348" y="0"/>
                  <a:pt x="1150374" y="24581"/>
                </a:cubicBezTo>
                <a:cubicBezTo>
                  <a:pt x="1295400" y="49162"/>
                  <a:pt x="1509251" y="125362"/>
                  <a:pt x="1651819" y="216310"/>
                </a:cubicBezTo>
                <a:cubicBezTo>
                  <a:pt x="1794387" y="307258"/>
                  <a:pt x="1919749" y="427703"/>
                  <a:pt x="2005781" y="570271"/>
                </a:cubicBezTo>
                <a:cubicBezTo>
                  <a:pt x="2091813" y="712839"/>
                  <a:pt x="2138516" y="953730"/>
                  <a:pt x="2168013" y="1071717"/>
                </a:cubicBezTo>
                <a:cubicBezTo>
                  <a:pt x="2197510" y="1189704"/>
                  <a:pt x="2190135" y="1233949"/>
                  <a:pt x="2182761" y="1278194"/>
                </a:cubicBezTo>
              </a:path>
            </a:pathLst>
          </a:custGeom>
          <a:solidFill>
            <a:srgbClr val="00B0F0">
              <a:alpha val="4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1784556" y="2784988"/>
            <a:ext cx="425244" cy="1317522"/>
          </a:xfrm>
          <a:custGeom>
            <a:avLst/>
            <a:gdLst>
              <a:gd name="connsiteX0" fmla="*/ 0 w 575187"/>
              <a:gd name="connsiteY0" fmla="*/ 1317522 h 1317522"/>
              <a:gd name="connsiteX1" fmla="*/ 73742 w 575187"/>
              <a:gd name="connsiteY1" fmla="*/ 757084 h 1317522"/>
              <a:gd name="connsiteX2" fmla="*/ 206478 w 575187"/>
              <a:gd name="connsiteY2" fmla="*/ 226142 h 1317522"/>
              <a:gd name="connsiteX3" fmla="*/ 368710 w 575187"/>
              <a:gd name="connsiteY3" fmla="*/ 63910 h 1317522"/>
              <a:gd name="connsiteX4" fmla="*/ 501445 w 575187"/>
              <a:gd name="connsiteY4" fmla="*/ 609600 h 1317522"/>
              <a:gd name="connsiteX5" fmla="*/ 545691 w 575187"/>
              <a:gd name="connsiteY5" fmla="*/ 1199535 h 1317522"/>
              <a:gd name="connsiteX6" fmla="*/ 575187 w 575187"/>
              <a:gd name="connsiteY6" fmla="*/ 1302774 h 131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5187" h="1317522">
                <a:moveTo>
                  <a:pt x="0" y="1317522"/>
                </a:moveTo>
                <a:cubicBezTo>
                  <a:pt x="19664" y="1128251"/>
                  <a:pt x="39329" y="938981"/>
                  <a:pt x="73742" y="757084"/>
                </a:cubicBezTo>
                <a:cubicBezTo>
                  <a:pt x="108155" y="575187"/>
                  <a:pt x="157317" y="341671"/>
                  <a:pt x="206478" y="226142"/>
                </a:cubicBezTo>
                <a:cubicBezTo>
                  <a:pt x="255639" y="110613"/>
                  <a:pt x="319549" y="0"/>
                  <a:pt x="368710" y="63910"/>
                </a:cubicBezTo>
                <a:cubicBezTo>
                  <a:pt x="417871" y="127820"/>
                  <a:pt x="471948" y="420329"/>
                  <a:pt x="501445" y="609600"/>
                </a:cubicBezTo>
                <a:cubicBezTo>
                  <a:pt x="530942" y="798871"/>
                  <a:pt x="533401" y="1084006"/>
                  <a:pt x="545691" y="1199535"/>
                </a:cubicBezTo>
                <a:cubicBezTo>
                  <a:pt x="557981" y="1315064"/>
                  <a:pt x="566584" y="1308919"/>
                  <a:pt x="575187" y="1302774"/>
                </a:cubicBezTo>
              </a:path>
            </a:pathLst>
          </a:cu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42450" y="2256504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SRO phase</a:t>
            </a:r>
            <a:endParaRPr lang="en-US" sz="2000" dirty="0">
              <a:latin typeface="Symbol" pitchFamily="18" charset="2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flipH="1">
            <a:off x="1995948" y="2652252"/>
            <a:ext cx="228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5110232" y="4100052"/>
            <a:ext cx="3200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8082032" y="3581400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33" name="Freeform 32"/>
          <p:cNvSpPr/>
          <p:nvPr/>
        </p:nvSpPr>
        <p:spPr bwMode="auto">
          <a:xfrm>
            <a:off x="5530561" y="2821753"/>
            <a:ext cx="1941871" cy="1278194"/>
          </a:xfrm>
          <a:custGeom>
            <a:avLst/>
            <a:gdLst>
              <a:gd name="connsiteX0" fmla="*/ 0 w 2197510"/>
              <a:gd name="connsiteY0" fmla="*/ 1278194 h 1278194"/>
              <a:gd name="connsiteX1" fmla="*/ 339213 w 2197510"/>
              <a:gd name="connsiteY1" fmla="*/ 422788 h 1278194"/>
              <a:gd name="connsiteX2" fmla="*/ 781665 w 2197510"/>
              <a:gd name="connsiteY2" fmla="*/ 68826 h 1278194"/>
              <a:gd name="connsiteX3" fmla="*/ 1150374 w 2197510"/>
              <a:gd name="connsiteY3" fmla="*/ 24581 h 1278194"/>
              <a:gd name="connsiteX4" fmla="*/ 1651819 w 2197510"/>
              <a:gd name="connsiteY4" fmla="*/ 216310 h 1278194"/>
              <a:gd name="connsiteX5" fmla="*/ 2005781 w 2197510"/>
              <a:gd name="connsiteY5" fmla="*/ 570271 h 1278194"/>
              <a:gd name="connsiteX6" fmla="*/ 2168013 w 2197510"/>
              <a:gd name="connsiteY6" fmla="*/ 1071717 h 1278194"/>
              <a:gd name="connsiteX7" fmla="*/ 2182761 w 2197510"/>
              <a:gd name="connsiteY7" fmla="*/ 1278194 h 127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97510" h="1278194">
                <a:moveTo>
                  <a:pt x="0" y="1278194"/>
                </a:moveTo>
                <a:cubicBezTo>
                  <a:pt x="104468" y="951271"/>
                  <a:pt x="208936" y="624349"/>
                  <a:pt x="339213" y="422788"/>
                </a:cubicBezTo>
                <a:cubicBezTo>
                  <a:pt x="469490" y="221227"/>
                  <a:pt x="646472" y="135194"/>
                  <a:pt x="781665" y="68826"/>
                </a:cubicBezTo>
                <a:cubicBezTo>
                  <a:pt x="916858" y="2458"/>
                  <a:pt x="1005348" y="0"/>
                  <a:pt x="1150374" y="24581"/>
                </a:cubicBezTo>
                <a:cubicBezTo>
                  <a:pt x="1295400" y="49162"/>
                  <a:pt x="1509251" y="125362"/>
                  <a:pt x="1651819" y="216310"/>
                </a:cubicBezTo>
                <a:cubicBezTo>
                  <a:pt x="1794387" y="307258"/>
                  <a:pt x="1919749" y="427703"/>
                  <a:pt x="2005781" y="570271"/>
                </a:cubicBezTo>
                <a:cubicBezTo>
                  <a:pt x="2091813" y="712839"/>
                  <a:pt x="2138516" y="953730"/>
                  <a:pt x="2168013" y="1071717"/>
                </a:cubicBezTo>
                <a:cubicBezTo>
                  <a:pt x="2197510" y="1189704"/>
                  <a:pt x="2190135" y="1233949"/>
                  <a:pt x="2182761" y="1278194"/>
                </a:cubicBezTo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10200" y="2089356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Miscibility gap due to positive </a:t>
            </a:r>
            <a:r>
              <a:rPr lang="en-US" sz="2000" i="1" dirty="0" err="1" smtClean="0">
                <a:latin typeface="Symbol" pitchFamily="18" charset="2"/>
              </a:rPr>
              <a:t>D</a:t>
            </a:r>
            <a:r>
              <a:rPr lang="en-US" sz="2000" i="1" dirty="0" err="1" smtClean="0"/>
              <a:t>H</a:t>
            </a:r>
            <a:r>
              <a:rPr lang="en-US" sz="2000" i="1" baseline="-25000" dirty="0" err="1" smtClean="0"/>
              <a:t>mix</a:t>
            </a:r>
            <a:endParaRPr lang="en-US" sz="2000" i="1" dirty="0">
              <a:latin typeface="Symbol" pitchFamily="18" charset="2"/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flipV="1">
            <a:off x="5105400" y="1600201"/>
            <a:ext cx="0" cy="2514599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 flipH="1">
            <a:off x="5105400" y="2057400"/>
            <a:ext cx="2819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7910052" y="2042652"/>
            <a:ext cx="0" cy="2059963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5134896" y="1504787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71600"/>
          </a:xfrm>
        </p:spPr>
        <p:txBody>
          <a:bodyPr/>
          <a:lstStyle/>
          <a:p>
            <a:r>
              <a:rPr lang="en-US" dirty="0" smtClean="0"/>
              <a:t>Liquid and solid phases each has its own </a:t>
            </a:r>
            <a:r>
              <a:rPr lang="en-US" i="1" dirty="0" smtClean="0"/>
              <a:t>G</a:t>
            </a:r>
            <a:r>
              <a:rPr lang="en-US" dirty="0" smtClean="0"/>
              <a:t> curve</a:t>
            </a:r>
          </a:p>
          <a:p>
            <a:r>
              <a:rPr lang="en-US" dirty="0" smtClean="0"/>
              <a:t>Liquid phase has molar lower Gibbs free energy at high </a:t>
            </a:r>
            <a:r>
              <a:rPr lang="en-US" i="1" dirty="0" smtClean="0"/>
              <a:t>T</a:t>
            </a:r>
            <a:endParaRPr lang="en-US" i="1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701431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292231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08433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082431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756826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47529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562763" y="430507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5120148" y="4309439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867400" y="2286000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76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1128252" y="1720644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1128252" y="4311444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H="1">
            <a:off x="1141798" y="2103546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3580198" y="2101644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748548" y="3776039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1157748" y="1494504"/>
            <a:ext cx="1876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3113667" y="4324290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700548" y="4328652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42" name="Freeform 41"/>
          <p:cNvSpPr/>
          <p:nvPr/>
        </p:nvSpPr>
        <p:spPr bwMode="auto">
          <a:xfrm>
            <a:off x="2057400" y="2971801"/>
            <a:ext cx="1270819" cy="761999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373970" y="3195935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286000" y="298654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sp>
        <p:nvSpPr>
          <p:cNvPr id="45" name="Freeform 44"/>
          <p:cNvSpPr/>
          <p:nvPr/>
        </p:nvSpPr>
        <p:spPr bwMode="auto">
          <a:xfrm flipH="1" flipV="1">
            <a:off x="1143000" y="3124200"/>
            <a:ext cx="2438400" cy="1066800"/>
          </a:xfrm>
          <a:custGeom>
            <a:avLst/>
            <a:gdLst>
              <a:gd name="connsiteX0" fmla="*/ 0 w 1666567"/>
              <a:gd name="connsiteY0" fmla="*/ 1251155 h 1251155"/>
              <a:gd name="connsiteX1" fmla="*/ 309716 w 1666567"/>
              <a:gd name="connsiteY1" fmla="*/ 528484 h 1251155"/>
              <a:gd name="connsiteX2" fmla="*/ 663677 w 1666567"/>
              <a:gd name="connsiteY2" fmla="*/ 86032 h 1251155"/>
              <a:gd name="connsiteX3" fmla="*/ 1091380 w 1666567"/>
              <a:gd name="connsiteY3" fmla="*/ 71284 h 1251155"/>
              <a:gd name="connsiteX4" fmla="*/ 1504335 w 1666567"/>
              <a:gd name="connsiteY4" fmla="*/ 513736 h 1251155"/>
              <a:gd name="connsiteX5" fmla="*/ 1666567 w 1666567"/>
              <a:gd name="connsiteY5" fmla="*/ 838200 h 125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66567" h="1251155">
                <a:moveTo>
                  <a:pt x="0" y="1251155"/>
                </a:moveTo>
                <a:cubicBezTo>
                  <a:pt x="99551" y="986913"/>
                  <a:pt x="199103" y="722671"/>
                  <a:pt x="309716" y="528484"/>
                </a:cubicBezTo>
                <a:cubicBezTo>
                  <a:pt x="420329" y="334297"/>
                  <a:pt x="533400" y="162232"/>
                  <a:pt x="663677" y="86032"/>
                </a:cubicBezTo>
                <a:cubicBezTo>
                  <a:pt x="793954" y="9832"/>
                  <a:pt x="951270" y="0"/>
                  <a:pt x="1091380" y="71284"/>
                </a:cubicBezTo>
                <a:cubicBezTo>
                  <a:pt x="1231490" y="142568"/>
                  <a:pt x="1408471" y="385917"/>
                  <a:pt x="1504335" y="513736"/>
                </a:cubicBezTo>
                <a:cubicBezTo>
                  <a:pt x="1600199" y="641555"/>
                  <a:pt x="1633383" y="739877"/>
                  <a:pt x="1666567" y="83820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61156" y="20574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1</a:t>
            </a:r>
            <a:endParaRPr lang="en-US" sz="2400" dirty="0"/>
          </a:p>
        </p:txBody>
      </p:sp>
      <p:sp>
        <p:nvSpPr>
          <p:cNvPr id="51" name="Right Arrow 50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5562600" y="2286000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Freeform 55"/>
          <p:cNvSpPr/>
          <p:nvPr/>
        </p:nvSpPr>
        <p:spPr bwMode="auto">
          <a:xfrm>
            <a:off x="5530645" y="2639961"/>
            <a:ext cx="2462981" cy="1091381"/>
          </a:xfrm>
          <a:custGeom>
            <a:avLst/>
            <a:gdLst>
              <a:gd name="connsiteX0" fmla="*/ 0 w 2462981"/>
              <a:gd name="connsiteY0" fmla="*/ 1091381 h 1091381"/>
              <a:gd name="connsiteX1" fmla="*/ 412955 w 2462981"/>
              <a:gd name="connsiteY1" fmla="*/ 796413 h 1091381"/>
              <a:gd name="connsiteX2" fmla="*/ 825910 w 2462981"/>
              <a:gd name="connsiteY2" fmla="*/ 560439 h 1091381"/>
              <a:gd name="connsiteX3" fmla="*/ 1710813 w 2462981"/>
              <a:gd name="connsiteY3" fmla="*/ 176981 h 1091381"/>
              <a:gd name="connsiteX4" fmla="*/ 2462981 w 2462981"/>
              <a:gd name="connsiteY4" fmla="*/ 0 h 109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2981" h="1091381">
                <a:moveTo>
                  <a:pt x="0" y="1091381"/>
                </a:moveTo>
                <a:cubicBezTo>
                  <a:pt x="137651" y="988142"/>
                  <a:pt x="275303" y="884903"/>
                  <a:pt x="412955" y="796413"/>
                </a:cubicBezTo>
                <a:cubicBezTo>
                  <a:pt x="550607" y="707923"/>
                  <a:pt x="609601" y="663678"/>
                  <a:pt x="825910" y="560439"/>
                </a:cubicBezTo>
                <a:cubicBezTo>
                  <a:pt x="1042219" y="457200"/>
                  <a:pt x="1437968" y="270387"/>
                  <a:pt x="1710813" y="176981"/>
                </a:cubicBezTo>
                <a:cubicBezTo>
                  <a:pt x="1983658" y="83575"/>
                  <a:pt x="2223319" y="41787"/>
                  <a:pt x="2462981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Freeform 56"/>
          <p:cNvSpPr/>
          <p:nvPr/>
        </p:nvSpPr>
        <p:spPr bwMode="auto">
          <a:xfrm>
            <a:off x="5545394" y="2639962"/>
            <a:ext cx="2433483" cy="1091380"/>
          </a:xfrm>
          <a:custGeom>
            <a:avLst/>
            <a:gdLst>
              <a:gd name="connsiteX0" fmla="*/ 0 w 2433483"/>
              <a:gd name="connsiteY0" fmla="*/ 1091380 h 1091380"/>
              <a:gd name="connsiteX1" fmla="*/ 929148 w 2433483"/>
              <a:gd name="connsiteY1" fmla="*/ 929148 h 1091380"/>
              <a:gd name="connsiteX2" fmla="*/ 1740309 w 2433483"/>
              <a:gd name="connsiteY2" fmla="*/ 545690 h 1091380"/>
              <a:gd name="connsiteX3" fmla="*/ 2433483 w 2433483"/>
              <a:gd name="connsiteY3" fmla="*/ 0 h 109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3483" h="1091380">
                <a:moveTo>
                  <a:pt x="0" y="1091380"/>
                </a:moveTo>
                <a:cubicBezTo>
                  <a:pt x="319548" y="1055738"/>
                  <a:pt x="639097" y="1020096"/>
                  <a:pt x="929148" y="929148"/>
                </a:cubicBezTo>
                <a:cubicBezTo>
                  <a:pt x="1219199" y="838200"/>
                  <a:pt x="1489586" y="700548"/>
                  <a:pt x="1740309" y="545690"/>
                </a:cubicBezTo>
                <a:cubicBezTo>
                  <a:pt x="1991032" y="390832"/>
                  <a:pt x="2212257" y="195416"/>
                  <a:pt x="2433483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Completely miscible solid/liquid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Completely miscible solid/liquid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71600"/>
          </a:xfrm>
        </p:spPr>
        <p:txBody>
          <a:bodyPr/>
          <a:lstStyle/>
          <a:p>
            <a:r>
              <a:rPr lang="en-US" dirty="0" smtClean="0"/>
              <a:t>Liquid and solid phases each has its own </a:t>
            </a:r>
            <a:r>
              <a:rPr lang="en-US" i="1" dirty="0" smtClean="0"/>
              <a:t>G</a:t>
            </a:r>
            <a:r>
              <a:rPr lang="en-US" dirty="0" smtClean="0"/>
              <a:t> curve</a:t>
            </a:r>
          </a:p>
          <a:p>
            <a:r>
              <a:rPr lang="en-US" dirty="0" smtClean="0"/>
              <a:t>Equilibrium phase composition is determined by the common tangent line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701431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292231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08433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082431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756826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47529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066504" y="4262735"/>
            <a:ext cx="554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1,l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339348" y="3200400"/>
            <a:ext cx="0" cy="1094724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7562763" y="430507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5120148" y="4309439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7268496" y="3185652"/>
            <a:ext cx="0" cy="110782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867400" y="2286000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76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963088" y="4262735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1,s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1128252" y="1720644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1128252" y="4311444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H="1">
            <a:off x="1141798" y="2103546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3580198" y="2101644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748548" y="3776039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1157748" y="1494504"/>
            <a:ext cx="1876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34" name="Straight Connector 33"/>
          <p:cNvCxnSpPr/>
          <p:nvPr/>
        </p:nvCxnSpPr>
        <p:spPr bwMode="auto">
          <a:xfrm flipV="1">
            <a:off x="1143000" y="2991013"/>
            <a:ext cx="2438400" cy="83820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1646904" y="4281948"/>
            <a:ext cx="554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1,l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581400" y="2686213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5800" y="3657600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2400" i="1" baseline="-25000" dirty="0" smtClean="0">
                <a:solidFill>
                  <a:srgbClr val="0000FF"/>
                </a:solidFill>
              </a:rPr>
              <a:t>2</a:t>
            </a:r>
            <a:endParaRPr lang="en-US" sz="2400" i="1" dirty="0">
              <a:solidFill>
                <a:srgbClr val="0000FF"/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 bwMode="auto">
          <a:xfrm>
            <a:off x="1919748" y="3585865"/>
            <a:ext cx="0" cy="72847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113667" y="4324290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700548" y="4328652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cxnSp>
        <p:nvCxnSpPr>
          <p:cNvPr id="41" name="Straight Connector 40"/>
          <p:cNvCxnSpPr/>
          <p:nvPr/>
        </p:nvCxnSpPr>
        <p:spPr bwMode="auto">
          <a:xfrm flipH="1">
            <a:off x="2848896" y="3284288"/>
            <a:ext cx="0" cy="103162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Freeform 41"/>
          <p:cNvSpPr/>
          <p:nvPr/>
        </p:nvSpPr>
        <p:spPr bwMode="auto">
          <a:xfrm>
            <a:off x="1905000" y="2516605"/>
            <a:ext cx="1676400" cy="761999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295400" y="2891135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81200" y="2286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543488" y="4281948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x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1,s</a:t>
            </a:r>
            <a:endParaRPr lang="en-US" sz="2400" i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7074" y="2967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2</a:t>
            </a:r>
            <a:endParaRPr lang="en-US" sz="2400" dirty="0"/>
          </a:p>
        </p:txBody>
      </p:sp>
      <p:sp>
        <p:nvSpPr>
          <p:cNvPr id="51" name="Right Arrow 50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5562600" y="3200400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Freeform 55"/>
          <p:cNvSpPr/>
          <p:nvPr/>
        </p:nvSpPr>
        <p:spPr bwMode="auto">
          <a:xfrm>
            <a:off x="5530645" y="2639961"/>
            <a:ext cx="2462981" cy="1091381"/>
          </a:xfrm>
          <a:custGeom>
            <a:avLst/>
            <a:gdLst>
              <a:gd name="connsiteX0" fmla="*/ 0 w 2462981"/>
              <a:gd name="connsiteY0" fmla="*/ 1091381 h 1091381"/>
              <a:gd name="connsiteX1" fmla="*/ 412955 w 2462981"/>
              <a:gd name="connsiteY1" fmla="*/ 796413 h 1091381"/>
              <a:gd name="connsiteX2" fmla="*/ 825910 w 2462981"/>
              <a:gd name="connsiteY2" fmla="*/ 560439 h 1091381"/>
              <a:gd name="connsiteX3" fmla="*/ 1710813 w 2462981"/>
              <a:gd name="connsiteY3" fmla="*/ 176981 h 1091381"/>
              <a:gd name="connsiteX4" fmla="*/ 2462981 w 2462981"/>
              <a:gd name="connsiteY4" fmla="*/ 0 h 109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2981" h="1091381">
                <a:moveTo>
                  <a:pt x="0" y="1091381"/>
                </a:moveTo>
                <a:cubicBezTo>
                  <a:pt x="137651" y="988142"/>
                  <a:pt x="275303" y="884903"/>
                  <a:pt x="412955" y="796413"/>
                </a:cubicBezTo>
                <a:cubicBezTo>
                  <a:pt x="550607" y="707923"/>
                  <a:pt x="609601" y="663678"/>
                  <a:pt x="825910" y="560439"/>
                </a:cubicBezTo>
                <a:cubicBezTo>
                  <a:pt x="1042219" y="457200"/>
                  <a:pt x="1437968" y="270387"/>
                  <a:pt x="1710813" y="176981"/>
                </a:cubicBezTo>
                <a:cubicBezTo>
                  <a:pt x="1983658" y="83575"/>
                  <a:pt x="2223319" y="41787"/>
                  <a:pt x="2462981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Freeform 56"/>
          <p:cNvSpPr/>
          <p:nvPr/>
        </p:nvSpPr>
        <p:spPr bwMode="auto">
          <a:xfrm>
            <a:off x="5545394" y="2639962"/>
            <a:ext cx="2433483" cy="1091380"/>
          </a:xfrm>
          <a:custGeom>
            <a:avLst/>
            <a:gdLst>
              <a:gd name="connsiteX0" fmla="*/ 0 w 2433483"/>
              <a:gd name="connsiteY0" fmla="*/ 1091380 h 1091380"/>
              <a:gd name="connsiteX1" fmla="*/ 929148 w 2433483"/>
              <a:gd name="connsiteY1" fmla="*/ 929148 h 1091380"/>
              <a:gd name="connsiteX2" fmla="*/ 1740309 w 2433483"/>
              <a:gd name="connsiteY2" fmla="*/ 545690 h 1091380"/>
              <a:gd name="connsiteX3" fmla="*/ 2433483 w 2433483"/>
              <a:gd name="connsiteY3" fmla="*/ 0 h 109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3483" h="1091380">
                <a:moveTo>
                  <a:pt x="0" y="1091380"/>
                </a:moveTo>
                <a:cubicBezTo>
                  <a:pt x="319548" y="1055738"/>
                  <a:pt x="639097" y="1020096"/>
                  <a:pt x="929148" y="929148"/>
                </a:cubicBezTo>
                <a:cubicBezTo>
                  <a:pt x="1219199" y="838200"/>
                  <a:pt x="1489586" y="700548"/>
                  <a:pt x="1740309" y="545690"/>
                </a:cubicBezTo>
                <a:cubicBezTo>
                  <a:pt x="1991032" y="390832"/>
                  <a:pt x="2212257" y="195416"/>
                  <a:pt x="2433483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135626" y="2580969"/>
            <a:ext cx="1836174" cy="1034845"/>
          </a:xfrm>
          <a:custGeom>
            <a:avLst/>
            <a:gdLst>
              <a:gd name="connsiteX0" fmla="*/ 0 w 1799303"/>
              <a:gd name="connsiteY0" fmla="*/ 634180 h 1034845"/>
              <a:gd name="connsiteX1" fmla="*/ 265471 w 1799303"/>
              <a:gd name="connsiteY1" fmla="*/ 884903 h 1034845"/>
              <a:gd name="connsiteX2" fmla="*/ 516193 w 1799303"/>
              <a:gd name="connsiteY2" fmla="*/ 988141 h 1034845"/>
              <a:gd name="connsiteX3" fmla="*/ 766916 w 1799303"/>
              <a:gd name="connsiteY3" fmla="*/ 973393 h 1034845"/>
              <a:gd name="connsiteX4" fmla="*/ 1283109 w 1799303"/>
              <a:gd name="connsiteY4" fmla="*/ 619432 h 1034845"/>
              <a:gd name="connsiteX5" fmla="*/ 1799303 w 1799303"/>
              <a:gd name="connsiteY5" fmla="*/ 0 h 1034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9303" h="1034845">
                <a:moveTo>
                  <a:pt x="0" y="634180"/>
                </a:moveTo>
                <a:cubicBezTo>
                  <a:pt x="89719" y="730045"/>
                  <a:pt x="179439" y="825910"/>
                  <a:pt x="265471" y="884903"/>
                </a:cubicBezTo>
                <a:cubicBezTo>
                  <a:pt x="351503" y="943896"/>
                  <a:pt x="432619" y="973393"/>
                  <a:pt x="516193" y="988141"/>
                </a:cubicBezTo>
                <a:cubicBezTo>
                  <a:pt x="599767" y="1002889"/>
                  <a:pt x="639097" y="1034845"/>
                  <a:pt x="766916" y="973393"/>
                </a:cubicBezTo>
                <a:cubicBezTo>
                  <a:pt x="894735" y="911941"/>
                  <a:pt x="1111045" y="781664"/>
                  <a:pt x="1283109" y="619432"/>
                </a:cubicBezTo>
                <a:cubicBezTo>
                  <a:pt x="1455174" y="457200"/>
                  <a:pt x="1627238" y="228600"/>
                  <a:pt x="1799303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Gibbs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9252"/>
            <a:ext cx="4800600" cy="4891548"/>
          </a:xfrm>
        </p:spPr>
        <p:txBody>
          <a:bodyPr/>
          <a:lstStyle/>
          <a:p>
            <a:r>
              <a:rPr lang="en-US" dirty="0" smtClean="0"/>
              <a:t>Solid 1 consisting of </a:t>
            </a:r>
            <a:r>
              <a:rPr lang="en-US" i="1" dirty="0" smtClean="0"/>
              <a:t>N</a:t>
            </a:r>
            <a:r>
              <a:rPr lang="en-US" i="1" baseline="-25000" dirty="0" smtClean="0"/>
              <a:t>1</a:t>
            </a:r>
            <a:r>
              <a:rPr lang="en-US" dirty="0" smtClean="0"/>
              <a:t> atoms on</a:t>
            </a:r>
            <a:r>
              <a:rPr lang="en-US" i="1" dirty="0" smtClean="0"/>
              <a:t> N</a:t>
            </a:r>
            <a:r>
              <a:rPr lang="en-US" i="1" baseline="-25000" dirty="0" smtClean="0"/>
              <a:t>1</a:t>
            </a:r>
            <a:r>
              <a:rPr lang="en-US" dirty="0" smtClean="0"/>
              <a:t> lattice sites</a:t>
            </a:r>
          </a:p>
          <a:p>
            <a:endParaRPr lang="en-US" sz="2800" dirty="0" smtClean="0"/>
          </a:p>
          <a:p>
            <a:r>
              <a:rPr lang="en-US" dirty="0" smtClean="0"/>
              <a:t>Solid 2 consisting of </a:t>
            </a:r>
            <a:r>
              <a:rPr lang="en-US" i="1" dirty="0" smtClean="0"/>
              <a:t>N</a:t>
            </a:r>
            <a:r>
              <a:rPr lang="en-US" i="1" baseline="-25000" dirty="0" smtClean="0"/>
              <a:t>2</a:t>
            </a:r>
            <a:r>
              <a:rPr lang="en-US" dirty="0" smtClean="0"/>
              <a:t> atoms on</a:t>
            </a:r>
            <a:r>
              <a:rPr lang="en-US" i="1" dirty="0" smtClean="0"/>
              <a:t> N</a:t>
            </a:r>
            <a:r>
              <a:rPr lang="en-US" i="1" baseline="-25000" dirty="0" smtClean="0"/>
              <a:t>2</a:t>
            </a:r>
            <a:r>
              <a:rPr lang="en-US" dirty="0" smtClean="0"/>
              <a:t> lattice sites</a:t>
            </a:r>
          </a:p>
          <a:p>
            <a:endParaRPr lang="en-US" sz="2800" dirty="0" smtClean="0"/>
          </a:p>
          <a:p>
            <a:r>
              <a:rPr lang="en-US" dirty="0" smtClean="0"/>
              <a:t>Solid solution with the same lattice structure and </a:t>
            </a:r>
            <a:r>
              <a:rPr lang="en-US" dirty="0" smtClean="0">
                <a:solidFill>
                  <a:srgbClr val="FF0000"/>
                </a:solidFill>
              </a:rPr>
              <a:t>completely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random</a:t>
            </a:r>
            <a:r>
              <a:rPr lang="en-US" dirty="0" smtClean="0"/>
              <a:t> distribution of atoms</a:t>
            </a:r>
          </a:p>
          <a:p>
            <a:pPr lvl="1"/>
            <a:r>
              <a:rPr lang="en-US" dirty="0" smtClean="0"/>
              <a:t>Inter-atomic force are the same for all three types of atomic pairs: 1-1, 2-2, and 1-2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57912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63246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Straight Connector 50"/>
          <p:cNvCxnSpPr>
            <a:stCxn id="49" idx="6"/>
            <a:endCxn id="50" idx="2"/>
          </p:cNvCxnSpPr>
          <p:nvPr/>
        </p:nvCxnSpPr>
        <p:spPr bwMode="auto">
          <a:xfrm>
            <a:off x="60960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57912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3246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9" idx="4"/>
            <a:endCxn id="52" idx="0"/>
          </p:cNvCxnSpPr>
          <p:nvPr/>
        </p:nvCxnSpPr>
        <p:spPr bwMode="auto">
          <a:xfrm>
            <a:off x="59436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4"/>
            <a:endCxn id="53" idx="0"/>
          </p:cNvCxnSpPr>
          <p:nvPr/>
        </p:nvCxnSpPr>
        <p:spPr bwMode="auto">
          <a:xfrm>
            <a:off x="64770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  <a:endCxn id="53" idx="2"/>
          </p:cNvCxnSpPr>
          <p:nvPr/>
        </p:nvCxnSpPr>
        <p:spPr bwMode="auto">
          <a:xfrm>
            <a:off x="60960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8580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endCxn id="57" idx="2"/>
          </p:cNvCxnSpPr>
          <p:nvPr/>
        </p:nvCxnSpPr>
        <p:spPr bwMode="auto">
          <a:xfrm>
            <a:off x="66294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/>
          <p:cNvSpPr/>
          <p:nvPr/>
        </p:nvSpPr>
        <p:spPr bwMode="auto">
          <a:xfrm>
            <a:off x="68580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7" idx="4"/>
            <a:endCxn id="59" idx="0"/>
          </p:cNvCxnSpPr>
          <p:nvPr/>
        </p:nvCxnSpPr>
        <p:spPr bwMode="auto">
          <a:xfrm>
            <a:off x="70104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59" idx="2"/>
          </p:cNvCxnSpPr>
          <p:nvPr/>
        </p:nvCxnSpPr>
        <p:spPr bwMode="auto">
          <a:xfrm>
            <a:off x="66294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57912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3246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>
            <a:stCxn id="52" idx="4"/>
            <a:endCxn id="62" idx="0"/>
          </p:cNvCxnSpPr>
          <p:nvPr/>
        </p:nvCxnSpPr>
        <p:spPr bwMode="auto">
          <a:xfrm>
            <a:off x="59436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3" idx="4"/>
            <a:endCxn id="63" idx="0"/>
          </p:cNvCxnSpPr>
          <p:nvPr/>
        </p:nvCxnSpPr>
        <p:spPr bwMode="auto">
          <a:xfrm>
            <a:off x="64770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62" idx="6"/>
            <a:endCxn id="63" idx="2"/>
          </p:cNvCxnSpPr>
          <p:nvPr/>
        </p:nvCxnSpPr>
        <p:spPr bwMode="auto">
          <a:xfrm>
            <a:off x="60960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Oval 66"/>
          <p:cNvSpPr/>
          <p:nvPr/>
        </p:nvSpPr>
        <p:spPr bwMode="auto">
          <a:xfrm>
            <a:off x="68580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Connector 67"/>
          <p:cNvCxnSpPr>
            <a:stCxn id="59" idx="4"/>
            <a:endCxn id="67" idx="0"/>
          </p:cNvCxnSpPr>
          <p:nvPr/>
        </p:nvCxnSpPr>
        <p:spPr bwMode="auto">
          <a:xfrm>
            <a:off x="70104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endCxn id="67" idx="2"/>
          </p:cNvCxnSpPr>
          <p:nvPr/>
        </p:nvCxnSpPr>
        <p:spPr bwMode="auto">
          <a:xfrm>
            <a:off x="66294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Oval 69"/>
          <p:cNvSpPr/>
          <p:nvPr/>
        </p:nvSpPr>
        <p:spPr bwMode="auto">
          <a:xfrm>
            <a:off x="73914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70" idx="2"/>
          </p:cNvCxnSpPr>
          <p:nvPr/>
        </p:nvCxnSpPr>
        <p:spPr bwMode="auto">
          <a:xfrm>
            <a:off x="71628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Oval 71"/>
          <p:cNvSpPr/>
          <p:nvPr/>
        </p:nvSpPr>
        <p:spPr bwMode="auto">
          <a:xfrm>
            <a:off x="73914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>
            <a:stCxn id="70" idx="4"/>
            <a:endCxn id="72" idx="0"/>
          </p:cNvCxnSpPr>
          <p:nvPr/>
        </p:nvCxnSpPr>
        <p:spPr bwMode="auto">
          <a:xfrm>
            <a:off x="75438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72" idx="2"/>
          </p:cNvCxnSpPr>
          <p:nvPr/>
        </p:nvCxnSpPr>
        <p:spPr bwMode="auto">
          <a:xfrm>
            <a:off x="71628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9248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Connector 75"/>
          <p:cNvCxnSpPr>
            <a:endCxn id="75" idx="2"/>
          </p:cNvCxnSpPr>
          <p:nvPr/>
        </p:nvCxnSpPr>
        <p:spPr bwMode="auto">
          <a:xfrm>
            <a:off x="76962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79248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stCxn id="75" idx="4"/>
            <a:endCxn id="77" idx="0"/>
          </p:cNvCxnSpPr>
          <p:nvPr/>
        </p:nvCxnSpPr>
        <p:spPr bwMode="auto">
          <a:xfrm>
            <a:off x="80772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76962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73914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72" idx="4"/>
            <a:endCxn id="80" idx="0"/>
          </p:cNvCxnSpPr>
          <p:nvPr/>
        </p:nvCxnSpPr>
        <p:spPr bwMode="auto">
          <a:xfrm>
            <a:off x="75438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71628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79248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stCxn id="77" idx="4"/>
            <a:endCxn id="83" idx="0"/>
          </p:cNvCxnSpPr>
          <p:nvPr/>
        </p:nvCxnSpPr>
        <p:spPr bwMode="auto">
          <a:xfrm>
            <a:off x="80772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83" idx="2"/>
          </p:cNvCxnSpPr>
          <p:nvPr/>
        </p:nvCxnSpPr>
        <p:spPr bwMode="auto">
          <a:xfrm>
            <a:off x="76962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57912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3246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stCxn id="91" idx="6"/>
            <a:endCxn id="92" idx="2"/>
          </p:cNvCxnSpPr>
          <p:nvPr/>
        </p:nvCxnSpPr>
        <p:spPr bwMode="auto">
          <a:xfrm>
            <a:off x="60960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57912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3246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1" idx="4"/>
            <a:endCxn id="94" idx="0"/>
          </p:cNvCxnSpPr>
          <p:nvPr/>
        </p:nvCxnSpPr>
        <p:spPr bwMode="auto">
          <a:xfrm>
            <a:off x="59436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92" idx="4"/>
            <a:endCxn id="95" idx="0"/>
          </p:cNvCxnSpPr>
          <p:nvPr/>
        </p:nvCxnSpPr>
        <p:spPr bwMode="auto">
          <a:xfrm>
            <a:off x="64770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94" idx="6"/>
            <a:endCxn id="95" idx="2"/>
          </p:cNvCxnSpPr>
          <p:nvPr/>
        </p:nvCxnSpPr>
        <p:spPr bwMode="auto">
          <a:xfrm>
            <a:off x="60960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8580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0" name="Straight Connector 99"/>
          <p:cNvCxnSpPr>
            <a:endCxn id="99" idx="2"/>
          </p:cNvCxnSpPr>
          <p:nvPr/>
        </p:nvCxnSpPr>
        <p:spPr bwMode="auto">
          <a:xfrm>
            <a:off x="66294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68580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2" name="Straight Connector 101"/>
          <p:cNvCxnSpPr>
            <a:stCxn id="99" idx="4"/>
            <a:endCxn id="101" idx="0"/>
          </p:cNvCxnSpPr>
          <p:nvPr/>
        </p:nvCxnSpPr>
        <p:spPr bwMode="auto">
          <a:xfrm>
            <a:off x="70104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endCxn id="101" idx="2"/>
          </p:cNvCxnSpPr>
          <p:nvPr/>
        </p:nvCxnSpPr>
        <p:spPr bwMode="auto">
          <a:xfrm>
            <a:off x="66294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Oval 103"/>
          <p:cNvSpPr/>
          <p:nvPr/>
        </p:nvSpPr>
        <p:spPr bwMode="auto">
          <a:xfrm>
            <a:off x="57912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63246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94" idx="4"/>
            <a:endCxn id="104" idx="0"/>
          </p:cNvCxnSpPr>
          <p:nvPr/>
        </p:nvCxnSpPr>
        <p:spPr bwMode="auto">
          <a:xfrm>
            <a:off x="59436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95" idx="4"/>
            <a:endCxn id="105" idx="0"/>
          </p:cNvCxnSpPr>
          <p:nvPr/>
        </p:nvCxnSpPr>
        <p:spPr bwMode="auto">
          <a:xfrm>
            <a:off x="64770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6"/>
            <a:endCxn id="105" idx="2"/>
          </p:cNvCxnSpPr>
          <p:nvPr/>
        </p:nvCxnSpPr>
        <p:spPr bwMode="auto">
          <a:xfrm>
            <a:off x="60960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Oval 108"/>
          <p:cNvSpPr/>
          <p:nvPr/>
        </p:nvSpPr>
        <p:spPr bwMode="auto">
          <a:xfrm>
            <a:off x="68580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0" name="Straight Connector 109"/>
          <p:cNvCxnSpPr>
            <a:stCxn id="101" idx="4"/>
            <a:endCxn id="109" idx="0"/>
          </p:cNvCxnSpPr>
          <p:nvPr/>
        </p:nvCxnSpPr>
        <p:spPr bwMode="auto">
          <a:xfrm>
            <a:off x="70104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endCxn id="109" idx="2"/>
          </p:cNvCxnSpPr>
          <p:nvPr/>
        </p:nvCxnSpPr>
        <p:spPr bwMode="auto">
          <a:xfrm>
            <a:off x="66294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Oval 111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3" name="Straight Connector 112"/>
          <p:cNvCxnSpPr>
            <a:endCxn id="112" idx="2"/>
          </p:cNvCxnSpPr>
          <p:nvPr/>
        </p:nvCxnSpPr>
        <p:spPr bwMode="auto">
          <a:xfrm>
            <a:off x="71628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Oval 113"/>
          <p:cNvSpPr/>
          <p:nvPr/>
        </p:nvSpPr>
        <p:spPr bwMode="auto">
          <a:xfrm>
            <a:off x="73914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>
            <a:stCxn id="112" idx="4"/>
            <a:endCxn id="114" idx="0"/>
          </p:cNvCxnSpPr>
          <p:nvPr/>
        </p:nvCxnSpPr>
        <p:spPr bwMode="auto">
          <a:xfrm>
            <a:off x="75438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endCxn id="114" idx="2"/>
          </p:cNvCxnSpPr>
          <p:nvPr/>
        </p:nvCxnSpPr>
        <p:spPr bwMode="auto">
          <a:xfrm>
            <a:off x="71628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Oval 116"/>
          <p:cNvSpPr/>
          <p:nvPr/>
        </p:nvSpPr>
        <p:spPr bwMode="auto">
          <a:xfrm>
            <a:off x="79248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8" name="Straight Connector 117"/>
          <p:cNvCxnSpPr>
            <a:endCxn id="117" idx="2"/>
          </p:cNvCxnSpPr>
          <p:nvPr/>
        </p:nvCxnSpPr>
        <p:spPr bwMode="auto">
          <a:xfrm>
            <a:off x="76962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9248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>
            <a:stCxn id="117" idx="4"/>
            <a:endCxn id="119" idx="0"/>
          </p:cNvCxnSpPr>
          <p:nvPr/>
        </p:nvCxnSpPr>
        <p:spPr bwMode="auto">
          <a:xfrm>
            <a:off x="80772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endCxn id="119" idx="2"/>
          </p:cNvCxnSpPr>
          <p:nvPr/>
        </p:nvCxnSpPr>
        <p:spPr bwMode="auto">
          <a:xfrm>
            <a:off x="76962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Oval 121"/>
          <p:cNvSpPr/>
          <p:nvPr/>
        </p:nvSpPr>
        <p:spPr bwMode="auto">
          <a:xfrm>
            <a:off x="73914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3" name="Straight Connector 122"/>
          <p:cNvCxnSpPr>
            <a:stCxn id="114" idx="4"/>
            <a:endCxn id="122" idx="0"/>
          </p:cNvCxnSpPr>
          <p:nvPr/>
        </p:nvCxnSpPr>
        <p:spPr bwMode="auto">
          <a:xfrm>
            <a:off x="75438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endCxn id="122" idx="2"/>
          </p:cNvCxnSpPr>
          <p:nvPr/>
        </p:nvCxnSpPr>
        <p:spPr bwMode="auto">
          <a:xfrm>
            <a:off x="71628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Oval 124"/>
          <p:cNvSpPr/>
          <p:nvPr/>
        </p:nvSpPr>
        <p:spPr bwMode="auto">
          <a:xfrm>
            <a:off x="79248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6" name="Straight Connector 125"/>
          <p:cNvCxnSpPr>
            <a:stCxn id="119" idx="4"/>
            <a:endCxn id="125" idx="0"/>
          </p:cNvCxnSpPr>
          <p:nvPr/>
        </p:nvCxnSpPr>
        <p:spPr bwMode="auto">
          <a:xfrm>
            <a:off x="80772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endCxn id="125" idx="2"/>
          </p:cNvCxnSpPr>
          <p:nvPr/>
        </p:nvCxnSpPr>
        <p:spPr bwMode="auto">
          <a:xfrm>
            <a:off x="76962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Oval 127"/>
          <p:cNvSpPr/>
          <p:nvPr/>
        </p:nvSpPr>
        <p:spPr bwMode="auto">
          <a:xfrm>
            <a:off x="57912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9" name="Oval 128"/>
          <p:cNvSpPr/>
          <p:nvPr/>
        </p:nvSpPr>
        <p:spPr bwMode="auto">
          <a:xfrm>
            <a:off x="63246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0" name="Straight Connector 129"/>
          <p:cNvCxnSpPr>
            <a:stCxn id="128" idx="6"/>
            <a:endCxn id="129" idx="2"/>
          </p:cNvCxnSpPr>
          <p:nvPr/>
        </p:nvCxnSpPr>
        <p:spPr bwMode="auto">
          <a:xfrm>
            <a:off x="60960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Oval 130"/>
          <p:cNvSpPr/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2" name="Oval 131"/>
          <p:cNvSpPr/>
          <p:nvPr/>
        </p:nvSpPr>
        <p:spPr bwMode="auto">
          <a:xfrm>
            <a:off x="63246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Straight Connector 132"/>
          <p:cNvCxnSpPr>
            <a:stCxn id="128" idx="4"/>
            <a:endCxn id="131" idx="0"/>
          </p:cNvCxnSpPr>
          <p:nvPr/>
        </p:nvCxnSpPr>
        <p:spPr bwMode="auto">
          <a:xfrm>
            <a:off x="59436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29" idx="4"/>
            <a:endCxn id="132" idx="0"/>
          </p:cNvCxnSpPr>
          <p:nvPr/>
        </p:nvCxnSpPr>
        <p:spPr bwMode="auto">
          <a:xfrm>
            <a:off x="64770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31" idx="6"/>
            <a:endCxn id="132" idx="2"/>
          </p:cNvCxnSpPr>
          <p:nvPr/>
        </p:nvCxnSpPr>
        <p:spPr bwMode="auto">
          <a:xfrm>
            <a:off x="60960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68580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 bwMode="auto">
          <a:xfrm>
            <a:off x="66294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9" name="Straight Connector 138"/>
          <p:cNvCxnSpPr>
            <a:stCxn id="136" idx="4"/>
            <a:endCxn id="138" idx="0"/>
          </p:cNvCxnSpPr>
          <p:nvPr/>
        </p:nvCxnSpPr>
        <p:spPr bwMode="auto">
          <a:xfrm>
            <a:off x="70104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endCxn id="138" idx="2"/>
          </p:cNvCxnSpPr>
          <p:nvPr/>
        </p:nvCxnSpPr>
        <p:spPr bwMode="auto">
          <a:xfrm>
            <a:off x="66294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Oval 140"/>
          <p:cNvSpPr/>
          <p:nvPr/>
        </p:nvSpPr>
        <p:spPr bwMode="auto">
          <a:xfrm>
            <a:off x="57912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>
            <a:off x="63246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3" name="Straight Connector 142"/>
          <p:cNvCxnSpPr>
            <a:stCxn id="131" idx="4"/>
            <a:endCxn id="141" idx="0"/>
          </p:cNvCxnSpPr>
          <p:nvPr/>
        </p:nvCxnSpPr>
        <p:spPr bwMode="auto">
          <a:xfrm>
            <a:off x="59436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2" idx="4"/>
            <a:endCxn id="142" idx="0"/>
          </p:cNvCxnSpPr>
          <p:nvPr/>
        </p:nvCxnSpPr>
        <p:spPr bwMode="auto">
          <a:xfrm>
            <a:off x="64770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41" idx="6"/>
            <a:endCxn id="142" idx="2"/>
          </p:cNvCxnSpPr>
          <p:nvPr/>
        </p:nvCxnSpPr>
        <p:spPr bwMode="auto">
          <a:xfrm>
            <a:off x="60960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Oval 145"/>
          <p:cNvSpPr/>
          <p:nvPr/>
        </p:nvSpPr>
        <p:spPr bwMode="auto">
          <a:xfrm>
            <a:off x="68580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7" name="Straight Connector 146"/>
          <p:cNvCxnSpPr>
            <a:stCxn id="138" idx="4"/>
            <a:endCxn id="146" idx="0"/>
          </p:cNvCxnSpPr>
          <p:nvPr/>
        </p:nvCxnSpPr>
        <p:spPr bwMode="auto">
          <a:xfrm>
            <a:off x="70104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6" idx="2"/>
          </p:cNvCxnSpPr>
          <p:nvPr/>
        </p:nvCxnSpPr>
        <p:spPr bwMode="auto">
          <a:xfrm>
            <a:off x="66294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Oval 148"/>
          <p:cNvSpPr/>
          <p:nvPr/>
        </p:nvSpPr>
        <p:spPr bwMode="auto">
          <a:xfrm>
            <a:off x="73914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0" name="Straight Connector 149"/>
          <p:cNvCxnSpPr>
            <a:endCxn id="149" idx="2"/>
          </p:cNvCxnSpPr>
          <p:nvPr/>
        </p:nvCxnSpPr>
        <p:spPr bwMode="auto">
          <a:xfrm>
            <a:off x="7162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Oval 150"/>
          <p:cNvSpPr/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2" name="Straight Connector 151"/>
          <p:cNvCxnSpPr>
            <a:stCxn id="149" idx="4"/>
            <a:endCxn id="151" idx="0"/>
          </p:cNvCxnSpPr>
          <p:nvPr/>
        </p:nvCxnSpPr>
        <p:spPr bwMode="auto">
          <a:xfrm>
            <a:off x="75438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151" idx="2"/>
          </p:cNvCxnSpPr>
          <p:nvPr/>
        </p:nvCxnSpPr>
        <p:spPr bwMode="auto">
          <a:xfrm>
            <a:off x="71628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153"/>
          <p:cNvSpPr/>
          <p:nvPr/>
        </p:nvSpPr>
        <p:spPr bwMode="auto">
          <a:xfrm>
            <a:off x="79248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5" name="Straight Connector 154"/>
          <p:cNvCxnSpPr>
            <a:endCxn id="154" idx="2"/>
          </p:cNvCxnSpPr>
          <p:nvPr/>
        </p:nvCxnSpPr>
        <p:spPr bwMode="auto">
          <a:xfrm>
            <a:off x="76962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7" name="Straight Connector 156"/>
          <p:cNvCxnSpPr>
            <a:stCxn id="154" idx="4"/>
            <a:endCxn id="156" idx="0"/>
          </p:cNvCxnSpPr>
          <p:nvPr/>
        </p:nvCxnSpPr>
        <p:spPr bwMode="auto">
          <a:xfrm>
            <a:off x="80772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156" idx="2"/>
          </p:cNvCxnSpPr>
          <p:nvPr/>
        </p:nvCxnSpPr>
        <p:spPr bwMode="auto">
          <a:xfrm>
            <a:off x="76962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Oval 158"/>
          <p:cNvSpPr/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0" name="Straight Connector 159"/>
          <p:cNvCxnSpPr>
            <a:stCxn id="151" idx="4"/>
            <a:endCxn id="159" idx="0"/>
          </p:cNvCxnSpPr>
          <p:nvPr/>
        </p:nvCxnSpPr>
        <p:spPr bwMode="auto">
          <a:xfrm>
            <a:off x="754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159" idx="2"/>
          </p:cNvCxnSpPr>
          <p:nvPr/>
        </p:nvCxnSpPr>
        <p:spPr bwMode="auto">
          <a:xfrm>
            <a:off x="71628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Oval 161"/>
          <p:cNvSpPr/>
          <p:nvPr/>
        </p:nvSpPr>
        <p:spPr bwMode="auto">
          <a:xfrm>
            <a:off x="79248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3" name="Straight Connector 162"/>
          <p:cNvCxnSpPr>
            <a:stCxn id="156" idx="4"/>
            <a:endCxn id="162" idx="0"/>
          </p:cNvCxnSpPr>
          <p:nvPr/>
        </p:nvCxnSpPr>
        <p:spPr bwMode="auto">
          <a:xfrm>
            <a:off x="8077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Straight Connector 163"/>
          <p:cNvCxnSpPr>
            <a:endCxn id="162" idx="2"/>
          </p:cNvCxnSpPr>
          <p:nvPr/>
        </p:nvCxnSpPr>
        <p:spPr bwMode="auto">
          <a:xfrm>
            <a:off x="76962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Oval 164"/>
          <p:cNvSpPr/>
          <p:nvPr/>
        </p:nvSpPr>
        <p:spPr bwMode="auto">
          <a:xfrm>
            <a:off x="57912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165"/>
          <p:cNvSpPr/>
          <p:nvPr/>
        </p:nvSpPr>
        <p:spPr bwMode="auto">
          <a:xfrm>
            <a:off x="63246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7" name="Straight Connector 166"/>
          <p:cNvCxnSpPr>
            <a:stCxn id="165" idx="6"/>
            <a:endCxn id="166" idx="2"/>
          </p:cNvCxnSpPr>
          <p:nvPr/>
        </p:nvCxnSpPr>
        <p:spPr bwMode="auto">
          <a:xfrm>
            <a:off x="60960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Oval 167"/>
          <p:cNvSpPr/>
          <p:nvPr/>
        </p:nvSpPr>
        <p:spPr bwMode="auto">
          <a:xfrm>
            <a:off x="57912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168"/>
          <p:cNvSpPr/>
          <p:nvPr/>
        </p:nvSpPr>
        <p:spPr bwMode="auto">
          <a:xfrm>
            <a:off x="63246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0" name="Straight Connector 169"/>
          <p:cNvCxnSpPr>
            <a:stCxn id="165" idx="4"/>
            <a:endCxn id="168" idx="0"/>
          </p:cNvCxnSpPr>
          <p:nvPr/>
        </p:nvCxnSpPr>
        <p:spPr bwMode="auto">
          <a:xfrm>
            <a:off x="59436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166" idx="4"/>
            <a:endCxn id="169" idx="0"/>
          </p:cNvCxnSpPr>
          <p:nvPr/>
        </p:nvCxnSpPr>
        <p:spPr bwMode="auto">
          <a:xfrm>
            <a:off x="64770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stCxn id="168" idx="6"/>
            <a:endCxn id="169" idx="2"/>
          </p:cNvCxnSpPr>
          <p:nvPr/>
        </p:nvCxnSpPr>
        <p:spPr bwMode="auto">
          <a:xfrm>
            <a:off x="60960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Oval 172"/>
          <p:cNvSpPr/>
          <p:nvPr/>
        </p:nvSpPr>
        <p:spPr bwMode="auto">
          <a:xfrm>
            <a:off x="68580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4" name="Straight Connector 173"/>
          <p:cNvCxnSpPr>
            <a:endCxn id="173" idx="2"/>
          </p:cNvCxnSpPr>
          <p:nvPr/>
        </p:nvCxnSpPr>
        <p:spPr bwMode="auto">
          <a:xfrm>
            <a:off x="66294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Oval 174"/>
          <p:cNvSpPr/>
          <p:nvPr/>
        </p:nvSpPr>
        <p:spPr bwMode="auto">
          <a:xfrm>
            <a:off x="68580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6" name="Straight Connector 175"/>
          <p:cNvCxnSpPr>
            <a:stCxn id="173" idx="4"/>
            <a:endCxn id="175" idx="0"/>
          </p:cNvCxnSpPr>
          <p:nvPr/>
        </p:nvCxnSpPr>
        <p:spPr bwMode="auto">
          <a:xfrm>
            <a:off x="70104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175" idx="2"/>
          </p:cNvCxnSpPr>
          <p:nvPr/>
        </p:nvCxnSpPr>
        <p:spPr bwMode="auto">
          <a:xfrm>
            <a:off x="66294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Oval 177"/>
          <p:cNvSpPr/>
          <p:nvPr/>
        </p:nvSpPr>
        <p:spPr bwMode="auto">
          <a:xfrm>
            <a:off x="57912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63246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0" name="Straight Connector 179"/>
          <p:cNvCxnSpPr>
            <a:stCxn id="168" idx="4"/>
            <a:endCxn id="178" idx="0"/>
          </p:cNvCxnSpPr>
          <p:nvPr/>
        </p:nvCxnSpPr>
        <p:spPr bwMode="auto">
          <a:xfrm>
            <a:off x="59436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69" idx="4"/>
            <a:endCxn id="179" idx="0"/>
          </p:cNvCxnSpPr>
          <p:nvPr/>
        </p:nvCxnSpPr>
        <p:spPr bwMode="auto">
          <a:xfrm>
            <a:off x="64770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8" idx="6"/>
            <a:endCxn id="179" idx="2"/>
          </p:cNvCxnSpPr>
          <p:nvPr/>
        </p:nvCxnSpPr>
        <p:spPr bwMode="auto">
          <a:xfrm>
            <a:off x="60960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3" name="Oval 182"/>
          <p:cNvSpPr/>
          <p:nvPr/>
        </p:nvSpPr>
        <p:spPr bwMode="auto">
          <a:xfrm>
            <a:off x="68580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4" name="Straight Connector 183"/>
          <p:cNvCxnSpPr>
            <a:stCxn id="175" idx="4"/>
            <a:endCxn id="183" idx="0"/>
          </p:cNvCxnSpPr>
          <p:nvPr/>
        </p:nvCxnSpPr>
        <p:spPr bwMode="auto">
          <a:xfrm>
            <a:off x="70104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183" idx="2"/>
          </p:cNvCxnSpPr>
          <p:nvPr/>
        </p:nvCxnSpPr>
        <p:spPr bwMode="auto">
          <a:xfrm>
            <a:off x="66294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Oval 185"/>
          <p:cNvSpPr/>
          <p:nvPr/>
        </p:nvSpPr>
        <p:spPr bwMode="auto">
          <a:xfrm>
            <a:off x="73914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7" name="Straight Connector 186"/>
          <p:cNvCxnSpPr>
            <a:endCxn id="186" idx="2"/>
          </p:cNvCxnSpPr>
          <p:nvPr/>
        </p:nvCxnSpPr>
        <p:spPr bwMode="auto">
          <a:xfrm>
            <a:off x="71628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8" name="Oval 187"/>
          <p:cNvSpPr/>
          <p:nvPr/>
        </p:nvSpPr>
        <p:spPr bwMode="auto">
          <a:xfrm>
            <a:off x="73914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9" name="Straight Connector 188"/>
          <p:cNvCxnSpPr>
            <a:stCxn id="186" idx="4"/>
            <a:endCxn id="188" idx="0"/>
          </p:cNvCxnSpPr>
          <p:nvPr/>
        </p:nvCxnSpPr>
        <p:spPr bwMode="auto">
          <a:xfrm>
            <a:off x="75438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188" idx="2"/>
          </p:cNvCxnSpPr>
          <p:nvPr/>
        </p:nvCxnSpPr>
        <p:spPr bwMode="auto">
          <a:xfrm>
            <a:off x="71628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9248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2" name="Straight Connector 191"/>
          <p:cNvCxnSpPr>
            <a:endCxn id="191" idx="2"/>
          </p:cNvCxnSpPr>
          <p:nvPr/>
        </p:nvCxnSpPr>
        <p:spPr bwMode="auto">
          <a:xfrm>
            <a:off x="76962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Oval 192"/>
          <p:cNvSpPr/>
          <p:nvPr/>
        </p:nvSpPr>
        <p:spPr bwMode="auto">
          <a:xfrm>
            <a:off x="79248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4" name="Straight Connector 193"/>
          <p:cNvCxnSpPr>
            <a:stCxn id="191" idx="4"/>
            <a:endCxn id="193" idx="0"/>
          </p:cNvCxnSpPr>
          <p:nvPr/>
        </p:nvCxnSpPr>
        <p:spPr bwMode="auto">
          <a:xfrm>
            <a:off x="80772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>
            <a:endCxn id="193" idx="2"/>
          </p:cNvCxnSpPr>
          <p:nvPr/>
        </p:nvCxnSpPr>
        <p:spPr bwMode="auto">
          <a:xfrm>
            <a:off x="76962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6" name="Oval 195"/>
          <p:cNvSpPr/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7" name="Straight Connector 196"/>
          <p:cNvCxnSpPr>
            <a:stCxn id="188" idx="4"/>
            <a:endCxn id="196" idx="0"/>
          </p:cNvCxnSpPr>
          <p:nvPr/>
        </p:nvCxnSpPr>
        <p:spPr bwMode="auto">
          <a:xfrm>
            <a:off x="75438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>
            <a:endCxn id="196" idx="2"/>
          </p:cNvCxnSpPr>
          <p:nvPr/>
        </p:nvCxnSpPr>
        <p:spPr bwMode="auto">
          <a:xfrm>
            <a:off x="71628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Oval 198"/>
          <p:cNvSpPr/>
          <p:nvPr/>
        </p:nvSpPr>
        <p:spPr bwMode="auto">
          <a:xfrm>
            <a:off x="79248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0" name="Straight Connector 199"/>
          <p:cNvCxnSpPr>
            <a:stCxn id="193" idx="4"/>
            <a:endCxn id="199" idx="0"/>
          </p:cNvCxnSpPr>
          <p:nvPr/>
        </p:nvCxnSpPr>
        <p:spPr bwMode="auto">
          <a:xfrm>
            <a:off x="80772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>
            <a:endCxn id="199" idx="2"/>
          </p:cNvCxnSpPr>
          <p:nvPr/>
        </p:nvCxnSpPr>
        <p:spPr bwMode="auto">
          <a:xfrm>
            <a:off x="76962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59436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64770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70104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" name="Straight Connector 204"/>
          <p:cNvCxnSpPr/>
          <p:nvPr/>
        </p:nvCxnSpPr>
        <p:spPr bwMode="auto">
          <a:xfrm>
            <a:off x="75438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/>
          <p:nvPr/>
        </p:nvCxnSpPr>
        <p:spPr bwMode="auto">
          <a:xfrm>
            <a:off x="80772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8443452" y="10348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208" name="TextBox 207"/>
          <p:cNvSpPr txBox="1"/>
          <p:nvPr/>
        </p:nvSpPr>
        <p:spPr>
          <a:xfrm>
            <a:off x="8428704" y="25690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209" name="TextBox 208"/>
          <p:cNvSpPr txBox="1"/>
          <p:nvPr/>
        </p:nvSpPr>
        <p:spPr>
          <a:xfrm>
            <a:off x="8382000" y="4407312"/>
            <a:ext cx="380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1+2</a:t>
            </a:r>
            <a:endParaRPr lang="en-US" sz="2800" dirty="0"/>
          </a:p>
        </p:txBody>
      </p:sp>
      <p:graphicFrame>
        <p:nvGraphicFramePr>
          <p:cNvPr id="189442" name="Object 2"/>
          <p:cNvGraphicFramePr>
            <a:graphicFrameLocks noChangeAspect="1"/>
          </p:cNvGraphicFramePr>
          <p:nvPr/>
        </p:nvGraphicFramePr>
        <p:xfrm>
          <a:off x="840660" y="2374488"/>
          <a:ext cx="893471" cy="444912"/>
        </p:xfrm>
        <a:graphic>
          <a:graphicData uri="http://schemas.openxmlformats.org/presentationml/2006/ole">
            <p:oleObj spid="_x0000_s189442" name="Equation" r:id="rId3" imgW="419040" imgH="228600" progId="Equation.DSMT4">
              <p:embed/>
            </p:oleObj>
          </a:graphicData>
        </a:graphic>
      </p:graphicFrame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2057400" y="2376948"/>
          <a:ext cx="2054225" cy="444500"/>
        </p:xfrm>
        <a:graphic>
          <a:graphicData uri="http://schemas.openxmlformats.org/presentationml/2006/ole">
            <p:oleObj spid="_x0000_s189443" name="Equation" r:id="rId4" imgW="965160" imgH="228600" progId="Equation.DSMT4">
              <p:embed/>
            </p:oleObj>
          </a:graphicData>
        </a:graphic>
      </p:graphicFrame>
      <p:graphicFrame>
        <p:nvGraphicFramePr>
          <p:cNvPr id="189444" name="Object 4"/>
          <p:cNvGraphicFramePr>
            <a:graphicFrameLocks noChangeAspect="1"/>
          </p:cNvGraphicFramePr>
          <p:nvPr/>
        </p:nvGraphicFramePr>
        <p:xfrm>
          <a:off x="825500" y="3701129"/>
          <a:ext cx="919163" cy="444500"/>
        </p:xfrm>
        <a:graphic>
          <a:graphicData uri="http://schemas.openxmlformats.org/presentationml/2006/ole">
            <p:oleObj spid="_x0000_s189444" name="Equation" r:id="rId5" imgW="431640" imgH="228600" progId="Equation.DSMT4">
              <p:embed/>
            </p:oleObj>
          </a:graphicData>
        </a:graphic>
      </p:graphicFrame>
      <p:graphicFrame>
        <p:nvGraphicFramePr>
          <p:cNvPr id="189445" name="Object 5"/>
          <p:cNvGraphicFramePr>
            <a:graphicFrameLocks noChangeAspect="1"/>
          </p:cNvGraphicFramePr>
          <p:nvPr/>
        </p:nvGraphicFramePr>
        <p:xfrm>
          <a:off x="2027238" y="3702717"/>
          <a:ext cx="2108200" cy="444500"/>
        </p:xfrm>
        <a:graphic>
          <a:graphicData uri="http://schemas.openxmlformats.org/presentationml/2006/ole">
            <p:oleObj spid="_x0000_s189445" name="Equation" r:id="rId6" imgW="990360" imgH="2286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Completely miscible solid/liquid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716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The term		        is larger (less negative) for</a:t>
            </a:r>
          </a:p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solids; thus at low </a:t>
            </a:r>
            <a:r>
              <a:rPr lang="en-US" i="1" dirty="0" smtClean="0"/>
              <a:t>T</a:t>
            </a:r>
            <a:r>
              <a:rPr lang="en-US" dirty="0" smtClean="0"/>
              <a:t> solid becomes the stable phase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701431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292231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08433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082431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756826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475291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562763" y="4305077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5120148" y="4309439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5867400" y="2286000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7600" y="3581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1128252" y="1720644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1128252" y="4311444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flipH="1">
            <a:off x="1141798" y="2103546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3580198" y="2101644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748548" y="3776039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33" name="TextBox 32"/>
          <p:cNvSpPr txBox="1"/>
          <p:nvPr/>
        </p:nvSpPr>
        <p:spPr>
          <a:xfrm>
            <a:off x="1157748" y="1494504"/>
            <a:ext cx="1876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3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3113667" y="4324290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700548" y="4328652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43" name="TextBox 42"/>
          <p:cNvSpPr txBox="1"/>
          <p:nvPr/>
        </p:nvSpPr>
        <p:spPr>
          <a:xfrm>
            <a:off x="2184804" y="2133600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124200" y="2514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</a:rPr>
              <a:t>s</a:t>
            </a:r>
            <a:endParaRPr lang="en-US" sz="2400" i="1" dirty="0">
              <a:solidFill>
                <a:srgbClr val="7030A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7074" y="37293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3</a:t>
            </a:r>
            <a:endParaRPr lang="en-US" sz="2400" dirty="0"/>
          </a:p>
        </p:txBody>
      </p:sp>
      <p:sp>
        <p:nvSpPr>
          <p:cNvPr id="51" name="Right Arrow 50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2" name="Straight Connector 51"/>
          <p:cNvCxnSpPr/>
          <p:nvPr/>
        </p:nvCxnSpPr>
        <p:spPr bwMode="auto">
          <a:xfrm>
            <a:off x="5547852" y="3962400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Freeform 55"/>
          <p:cNvSpPr/>
          <p:nvPr/>
        </p:nvSpPr>
        <p:spPr bwMode="auto">
          <a:xfrm>
            <a:off x="5530645" y="2639961"/>
            <a:ext cx="2462981" cy="1091381"/>
          </a:xfrm>
          <a:custGeom>
            <a:avLst/>
            <a:gdLst>
              <a:gd name="connsiteX0" fmla="*/ 0 w 2462981"/>
              <a:gd name="connsiteY0" fmla="*/ 1091381 h 1091381"/>
              <a:gd name="connsiteX1" fmla="*/ 412955 w 2462981"/>
              <a:gd name="connsiteY1" fmla="*/ 796413 h 1091381"/>
              <a:gd name="connsiteX2" fmla="*/ 825910 w 2462981"/>
              <a:gd name="connsiteY2" fmla="*/ 560439 h 1091381"/>
              <a:gd name="connsiteX3" fmla="*/ 1710813 w 2462981"/>
              <a:gd name="connsiteY3" fmla="*/ 176981 h 1091381"/>
              <a:gd name="connsiteX4" fmla="*/ 2462981 w 2462981"/>
              <a:gd name="connsiteY4" fmla="*/ 0 h 1091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2981" h="1091381">
                <a:moveTo>
                  <a:pt x="0" y="1091381"/>
                </a:moveTo>
                <a:cubicBezTo>
                  <a:pt x="137651" y="988142"/>
                  <a:pt x="275303" y="884903"/>
                  <a:pt x="412955" y="796413"/>
                </a:cubicBezTo>
                <a:cubicBezTo>
                  <a:pt x="550607" y="707923"/>
                  <a:pt x="609601" y="663678"/>
                  <a:pt x="825910" y="560439"/>
                </a:cubicBezTo>
                <a:cubicBezTo>
                  <a:pt x="1042219" y="457200"/>
                  <a:pt x="1437968" y="270387"/>
                  <a:pt x="1710813" y="176981"/>
                </a:cubicBezTo>
                <a:cubicBezTo>
                  <a:pt x="1983658" y="83575"/>
                  <a:pt x="2223319" y="41787"/>
                  <a:pt x="2462981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Freeform 56"/>
          <p:cNvSpPr/>
          <p:nvPr/>
        </p:nvSpPr>
        <p:spPr bwMode="auto">
          <a:xfrm>
            <a:off x="5545394" y="2639962"/>
            <a:ext cx="2433483" cy="1091380"/>
          </a:xfrm>
          <a:custGeom>
            <a:avLst/>
            <a:gdLst>
              <a:gd name="connsiteX0" fmla="*/ 0 w 2433483"/>
              <a:gd name="connsiteY0" fmla="*/ 1091380 h 1091380"/>
              <a:gd name="connsiteX1" fmla="*/ 929148 w 2433483"/>
              <a:gd name="connsiteY1" fmla="*/ 929148 h 1091380"/>
              <a:gd name="connsiteX2" fmla="*/ 1740309 w 2433483"/>
              <a:gd name="connsiteY2" fmla="*/ 545690 h 1091380"/>
              <a:gd name="connsiteX3" fmla="*/ 2433483 w 2433483"/>
              <a:gd name="connsiteY3" fmla="*/ 0 h 1091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3483" h="1091380">
                <a:moveTo>
                  <a:pt x="0" y="1091380"/>
                </a:moveTo>
                <a:cubicBezTo>
                  <a:pt x="319548" y="1055738"/>
                  <a:pt x="639097" y="1020096"/>
                  <a:pt x="929148" y="929148"/>
                </a:cubicBezTo>
                <a:cubicBezTo>
                  <a:pt x="1219199" y="838200"/>
                  <a:pt x="1489586" y="700548"/>
                  <a:pt x="1740309" y="545690"/>
                </a:cubicBezTo>
                <a:cubicBezTo>
                  <a:pt x="1991032" y="390832"/>
                  <a:pt x="2212257" y="195416"/>
                  <a:pt x="2433483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Freeform 47"/>
          <p:cNvSpPr/>
          <p:nvPr/>
        </p:nvSpPr>
        <p:spPr bwMode="auto">
          <a:xfrm>
            <a:off x="1135626" y="2148348"/>
            <a:ext cx="1836174" cy="771831"/>
          </a:xfrm>
          <a:custGeom>
            <a:avLst/>
            <a:gdLst>
              <a:gd name="connsiteX0" fmla="*/ 0 w 1799303"/>
              <a:gd name="connsiteY0" fmla="*/ 634180 h 1034845"/>
              <a:gd name="connsiteX1" fmla="*/ 265471 w 1799303"/>
              <a:gd name="connsiteY1" fmla="*/ 884903 h 1034845"/>
              <a:gd name="connsiteX2" fmla="*/ 516193 w 1799303"/>
              <a:gd name="connsiteY2" fmla="*/ 988141 h 1034845"/>
              <a:gd name="connsiteX3" fmla="*/ 766916 w 1799303"/>
              <a:gd name="connsiteY3" fmla="*/ 973393 h 1034845"/>
              <a:gd name="connsiteX4" fmla="*/ 1283109 w 1799303"/>
              <a:gd name="connsiteY4" fmla="*/ 619432 h 1034845"/>
              <a:gd name="connsiteX5" fmla="*/ 1799303 w 1799303"/>
              <a:gd name="connsiteY5" fmla="*/ 0 h 1034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99303" h="1034845">
                <a:moveTo>
                  <a:pt x="0" y="634180"/>
                </a:moveTo>
                <a:cubicBezTo>
                  <a:pt x="89719" y="730045"/>
                  <a:pt x="179439" y="825910"/>
                  <a:pt x="265471" y="884903"/>
                </a:cubicBezTo>
                <a:cubicBezTo>
                  <a:pt x="351503" y="943896"/>
                  <a:pt x="432619" y="973393"/>
                  <a:pt x="516193" y="988141"/>
                </a:cubicBezTo>
                <a:cubicBezTo>
                  <a:pt x="599767" y="1002889"/>
                  <a:pt x="639097" y="1034845"/>
                  <a:pt x="766916" y="973393"/>
                </a:cubicBezTo>
                <a:cubicBezTo>
                  <a:pt x="894735" y="911941"/>
                  <a:pt x="1111045" y="781664"/>
                  <a:pt x="1283109" y="619432"/>
                </a:cubicBezTo>
                <a:cubicBezTo>
                  <a:pt x="1455174" y="457200"/>
                  <a:pt x="1627238" y="228600"/>
                  <a:pt x="1799303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Freeform 48"/>
          <p:cNvSpPr/>
          <p:nvPr/>
        </p:nvSpPr>
        <p:spPr bwMode="auto">
          <a:xfrm>
            <a:off x="1143000" y="2819400"/>
            <a:ext cx="2438400" cy="5334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20162" name="Object 2"/>
          <p:cNvGraphicFramePr>
            <a:graphicFrameLocks noChangeAspect="1"/>
          </p:cNvGraphicFramePr>
          <p:nvPr/>
        </p:nvGraphicFramePr>
        <p:xfrm>
          <a:off x="2330244" y="4893802"/>
          <a:ext cx="1641475" cy="806450"/>
        </p:xfrm>
        <a:graphic>
          <a:graphicData uri="http://schemas.openxmlformats.org/presentationml/2006/ole">
            <p:oleObj spid="_x0000_s220162" name="Equation" r:id="rId3" imgW="825480" imgH="44424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Eutectic phase diagram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209242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6002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076570" y="2410909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1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5562600" y="2639509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7543800" y="344821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0" y="286810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11282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1282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1141798" y="222655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35801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7485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7748" y="1600200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1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3113667" y="4429986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700548" y="443434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64" name="TextBox 63"/>
          <p:cNvSpPr txBox="1"/>
          <p:nvPr/>
        </p:nvSpPr>
        <p:spPr>
          <a:xfrm>
            <a:off x="1905000" y="3424535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680270" y="2819400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66" name="Freeform 65"/>
          <p:cNvSpPr/>
          <p:nvPr/>
        </p:nvSpPr>
        <p:spPr bwMode="auto">
          <a:xfrm>
            <a:off x="1143000" y="3170904"/>
            <a:ext cx="2438400" cy="891823"/>
          </a:xfrm>
          <a:custGeom>
            <a:avLst/>
            <a:gdLst>
              <a:gd name="connsiteX0" fmla="*/ 0 w 2109020"/>
              <a:gd name="connsiteY0" fmla="*/ 0 h 678425"/>
              <a:gd name="connsiteX1" fmla="*/ 471949 w 2109020"/>
              <a:gd name="connsiteY1" fmla="*/ 457200 h 678425"/>
              <a:gd name="connsiteX2" fmla="*/ 973394 w 2109020"/>
              <a:gd name="connsiteY2" fmla="*/ 663677 h 678425"/>
              <a:gd name="connsiteX3" fmla="*/ 1504336 w 2109020"/>
              <a:gd name="connsiteY3" fmla="*/ 545690 h 678425"/>
              <a:gd name="connsiteX4" fmla="*/ 1932039 w 2109020"/>
              <a:gd name="connsiteY4" fmla="*/ 250722 h 678425"/>
              <a:gd name="connsiteX5" fmla="*/ 2109020 w 2109020"/>
              <a:gd name="connsiteY5" fmla="*/ 0 h 6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020" h="678425">
                <a:moveTo>
                  <a:pt x="0" y="0"/>
                </a:moveTo>
                <a:cubicBezTo>
                  <a:pt x="154858" y="173293"/>
                  <a:pt x="309717" y="346587"/>
                  <a:pt x="471949" y="457200"/>
                </a:cubicBezTo>
                <a:cubicBezTo>
                  <a:pt x="634181" y="567813"/>
                  <a:pt x="801330" y="648929"/>
                  <a:pt x="973394" y="663677"/>
                </a:cubicBezTo>
                <a:cubicBezTo>
                  <a:pt x="1145459" y="678425"/>
                  <a:pt x="1344562" y="614516"/>
                  <a:pt x="1504336" y="545690"/>
                </a:cubicBezTo>
                <a:cubicBezTo>
                  <a:pt x="1664110" y="476864"/>
                  <a:pt x="1831258" y="341670"/>
                  <a:pt x="1932039" y="250722"/>
                </a:cubicBezTo>
                <a:cubicBezTo>
                  <a:pt x="2032820" y="159774"/>
                  <a:pt x="2070920" y="79887"/>
                  <a:pt x="2109020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7" name="Freeform 66"/>
          <p:cNvSpPr/>
          <p:nvPr/>
        </p:nvSpPr>
        <p:spPr bwMode="auto">
          <a:xfrm>
            <a:off x="1143000" y="2819400"/>
            <a:ext cx="609600" cy="4572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8" name="Freeform 67"/>
          <p:cNvSpPr/>
          <p:nvPr/>
        </p:nvSpPr>
        <p:spPr bwMode="auto">
          <a:xfrm flipH="1">
            <a:off x="3048000" y="2819400"/>
            <a:ext cx="533400" cy="5334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708356" y="266700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cxnSp>
        <p:nvCxnSpPr>
          <p:cNvPr id="70" name="Straight Connector 69"/>
          <p:cNvCxnSpPr>
            <a:endCxn id="73" idx="0"/>
          </p:cNvCxnSpPr>
          <p:nvPr/>
        </p:nvCxnSpPr>
        <p:spPr bwMode="auto">
          <a:xfrm flipV="1">
            <a:off x="6019800" y="3644855"/>
            <a:ext cx="1280652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Freeform 70"/>
          <p:cNvSpPr/>
          <p:nvPr/>
        </p:nvSpPr>
        <p:spPr bwMode="auto">
          <a:xfrm>
            <a:off x="5545394" y="2779619"/>
            <a:ext cx="474406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2" name="Freeform 71"/>
          <p:cNvSpPr/>
          <p:nvPr/>
        </p:nvSpPr>
        <p:spPr bwMode="auto">
          <a:xfrm>
            <a:off x="5867400" y="3635025"/>
            <a:ext cx="15240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3" name="Freeform 72"/>
          <p:cNvSpPr/>
          <p:nvPr/>
        </p:nvSpPr>
        <p:spPr bwMode="auto">
          <a:xfrm flipH="1">
            <a:off x="7300452" y="2789449"/>
            <a:ext cx="671052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4" name="Freeform 73"/>
          <p:cNvSpPr/>
          <p:nvPr/>
        </p:nvSpPr>
        <p:spPr bwMode="auto">
          <a:xfrm flipH="1">
            <a:off x="7295536" y="3630109"/>
            <a:ext cx="43262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5" name="Freeform 74"/>
          <p:cNvSpPr/>
          <p:nvPr/>
        </p:nvSpPr>
        <p:spPr bwMode="auto">
          <a:xfrm flipH="1">
            <a:off x="5547852" y="2791910"/>
            <a:ext cx="9906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Freeform 75"/>
          <p:cNvSpPr/>
          <p:nvPr/>
        </p:nvSpPr>
        <p:spPr bwMode="auto">
          <a:xfrm>
            <a:off x="6553200" y="2791909"/>
            <a:ext cx="14478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530644" y="3448213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78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10148"/>
          </a:xfrm>
        </p:spPr>
        <p:txBody>
          <a:bodyPr/>
          <a:lstStyle/>
          <a:p>
            <a:r>
              <a:rPr lang="en-US" dirty="0" smtClean="0"/>
              <a:t>Convex liquid phase Gibbs free energy curve lies everywhere below the </a:t>
            </a:r>
            <a:r>
              <a:rPr lang="en-US" i="1" dirty="0" smtClean="0"/>
              <a:t>G</a:t>
            </a:r>
            <a:r>
              <a:rPr lang="en-US" dirty="0" smtClean="0"/>
              <a:t> curves of </a:t>
            </a:r>
            <a:r>
              <a:rPr lang="en-US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r>
              <a:rPr lang="en-US" dirty="0" smtClean="0"/>
              <a:t> phases: homogeneous liquid phase </a:t>
            </a:r>
            <a:r>
              <a:rPr lang="en-US" i="1" dirty="0" smtClean="0">
                <a:solidFill>
                  <a:srgbClr val="006600"/>
                </a:solidFill>
              </a:rPr>
              <a:t>l</a:t>
            </a:r>
            <a:endParaRPr lang="en-US" dirty="0"/>
          </a:p>
        </p:txBody>
      </p:sp>
      <p:sp>
        <p:nvSpPr>
          <p:cNvPr id="79" name="Right Arrow 78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Eutectic phase diagram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209242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6002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530644" y="3448213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570" y="3200400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2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5562600" y="3429000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endCxn id="30" idx="0"/>
          </p:cNvCxnSpPr>
          <p:nvPr/>
        </p:nvCxnSpPr>
        <p:spPr bwMode="auto">
          <a:xfrm flipV="1">
            <a:off x="6019800" y="3644855"/>
            <a:ext cx="1280652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Freeform 27"/>
          <p:cNvSpPr/>
          <p:nvPr/>
        </p:nvSpPr>
        <p:spPr bwMode="auto">
          <a:xfrm>
            <a:off x="5545394" y="2779619"/>
            <a:ext cx="474406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5867400" y="3635025"/>
            <a:ext cx="15240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 flipH="1">
            <a:off x="7300452" y="2789449"/>
            <a:ext cx="671052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Freeform 31"/>
          <p:cNvSpPr/>
          <p:nvPr/>
        </p:nvSpPr>
        <p:spPr bwMode="auto">
          <a:xfrm flipH="1">
            <a:off x="7295536" y="3630109"/>
            <a:ext cx="43262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 flipH="1">
            <a:off x="5547852" y="2791910"/>
            <a:ext cx="9906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6553200" y="2791909"/>
            <a:ext cx="14478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43800" y="344821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0" y="286810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11282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1282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1141798" y="222655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35801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7485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7748" y="1600200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2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3113667" y="4429986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700548" y="443434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1905000" y="309670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600200" y="2410910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999818" y="2433935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8" name="Freeform 57"/>
          <p:cNvSpPr/>
          <p:nvPr/>
        </p:nvSpPr>
        <p:spPr bwMode="auto">
          <a:xfrm>
            <a:off x="1143000" y="2588340"/>
            <a:ext cx="2438400" cy="1199083"/>
          </a:xfrm>
          <a:custGeom>
            <a:avLst/>
            <a:gdLst>
              <a:gd name="connsiteX0" fmla="*/ 0 w 2109020"/>
              <a:gd name="connsiteY0" fmla="*/ 0 h 678425"/>
              <a:gd name="connsiteX1" fmla="*/ 471949 w 2109020"/>
              <a:gd name="connsiteY1" fmla="*/ 457200 h 678425"/>
              <a:gd name="connsiteX2" fmla="*/ 973394 w 2109020"/>
              <a:gd name="connsiteY2" fmla="*/ 663677 h 678425"/>
              <a:gd name="connsiteX3" fmla="*/ 1504336 w 2109020"/>
              <a:gd name="connsiteY3" fmla="*/ 545690 h 678425"/>
              <a:gd name="connsiteX4" fmla="*/ 1932039 w 2109020"/>
              <a:gd name="connsiteY4" fmla="*/ 250722 h 678425"/>
              <a:gd name="connsiteX5" fmla="*/ 2109020 w 2109020"/>
              <a:gd name="connsiteY5" fmla="*/ 0 h 6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020" h="678425">
                <a:moveTo>
                  <a:pt x="0" y="0"/>
                </a:moveTo>
                <a:cubicBezTo>
                  <a:pt x="154858" y="173293"/>
                  <a:pt x="309717" y="346587"/>
                  <a:pt x="471949" y="457200"/>
                </a:cubicBezTo>
                <a:cubicBezTo>
                  <a:pt x="634181" y="567813"/>
                  <a:pt x="801330" y="648929"/>
                  <a:pt x="973394" y="663677"/>
                </a:cubicBezTo>
                <a:cubicBezTo>
                  <a:pt x="1145459" y="678425"/>
                  <a:pt x="1344562" y="614516"/>
                  <a:pt x="1504336" y="545690"/>
                </a:cubicBezTo>
                <a:cubicBezTo>
                  <a:pt x="1664110" y="476864"/>
                  <a:pt x="1831258" y="341670"/>
                  <a:pt x="1932039" y="250722"/>
                </a:cubicBezTo>
                <a:cubicBezTo>
                  <a:pt x="2032820" y="159774"/>
                  <a:pt x="2070920" y="79887"/>
                  <a:pt x="2109020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Freeform 49"/>
          <p:cNvSpPr/>
          <p:nvPr/>
        </p:nvSpPr>
        <p:spPr bwMode="auto">
          <a:xfrm>
            <a:off x="1128252" y="2637505"/>
            <a:ext cx="457200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Freeform 54"/>
          <p:cNvSpPr/>
          <p:nvPr/>
        </p:nvSpPr>
        <p:spPr bwMode="auto">
          <a:xfrm flipH="1">
            <a:off x="2895600" y="2740741"/>
            <a:ext cx="685800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143000" y="3185652"/>
            <a:ext cx="914400" cy="512064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2590800" y="3261852"/>
            <a:ext cx="990600" cy="4572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1342104" y="3287126"/>
            <a:ext cx="0" cy="111772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H="1" flipV="1">
            <a:off x="3264308" y="3405110"/>
            <a:ext cx="0" cy="99669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2118852" y="3719052"/>
            <a:ext cx="0" cy="6858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/>
          <p:nvPr/>
        </p:nvCxnSpPr>
        <p:spPr bwMode="auto">
          <a:xfrm flipV="1">
            <a:off x="2546556" y="3719052"/>
            <a:ext cx="0" cy="6858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5805948" y="3443748"/>
            <a:ext cx="0" cy="9601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 flipV="1">
            <a:off x="6781800" y="3429000"/>
            <a:ext cx="0" cy="9601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 flipV="1">
            <a:off x="6386052" y="3443748"/>
            <a:ext cx="0" cy="9601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V="1">
            <a:off x="7590504" y="3429000"/>
            <a:ext cx="0" cy="9601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10148"/>
          </a:xfrm>
        </p:spPr>
        <p:txBody>
          <a:bodyPr/>
          <a:lstStyle/>
          <a:p>
            <a:r>
              <a:rPr lang="en-US" dirty="0" smtClean="0"/>
              <a:t>Compositions of </a:t>
            </a:r>
            <a:r>
              <a:rPr lang="en-US" i="1" dirty="0" smtClean="0">
                <a:solidFill>
                  <a:srgbClr val="006600"/>
                </a:solidFill>
              </a:rPr>
              <a:t>l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r>
              <a:rPr lang="en-US" dirty="0" smtClean="0"/>
              <a:t> phases are determined by the common tangents</a:t>
            </a:r>
            <a:endParaRPr lang="en-US" dirty="0"/>
          </a:p>
        </p:txBody>
      </p:sp>
      <p:sp>
        <p:nvSpPr>
          <p:cNvPr id="76" name="Right Arrow 75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Eutectic phase diagram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209242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6002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530644" y="3448213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570" y="3409787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3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5562600" y="3640392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endCxn id="30" idx="0"/>
          </p:cNvCxnSpPr>
          <p:nvPr/>
        </p:nvCxnSpPr>
        <p:spPr bwMode="auto">
          <a:xfrm flipV="1">
            <a:off x="6019800" y="3644855"/>
            <a:ext cx="1280652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Freeform 27"/>
          <p:cNvSpPr/>
          <p:nvPr/>
        </p:nvSpPr>
        <p:spPr bwMode="auto">
          <a:xfrm>
            <a:off x="5545394" y="2779619"/>
            <a:ext cx="474406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5867400" y="3635025"/>
            <a:ext cx="15240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 flipH="1">
            <a:off x="7300452" y="2789449"/>
            <a:ext cx="671052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Freeform 31"/>
          <p:cNvSpPr/>
          <p:nvPr/>
        </p:nvSpPr>
        <p:spPr bwMode="auto">
          <a:xfrm flipH="1">
            <a:off x="7295536" y="3630109"/>
            <a:ext cx="43262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 flipH="1">
            <a:off x="5547852" y="2791910"/>
            <a:ext cx="9906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6553200" y="2791909"/>
            <a:ext cx="14478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43800" y="344821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0" y="286810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11282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1282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35801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7485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7748" y="1600200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3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3113667" y="4429986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700548" y="443434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1956204" y="324263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740222" y="2662535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667000" y="288085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8" name="Freeform 57"/>
          <p:cNvSpPr/>
          <p:nvPr/>
        </p:nvSpPr>
        <p:spPr bwMode="auto">
          <a:xfrm>
            <a:off x="1143000" y="2649792"/>
            <a:ext cx="2438400" cy="1199083"/>
          </a:xfrm>
          <a:custGeom>
            <a:avLst/>
            <a:gdLst>
              <a:gd name="connsiteX0" fmla="*/ 0 w 2109020"/>
              <a:gd name="connsiteY0" fmla="*/ 0 h 678425"/>
              <a:gd name="connsiteX1" fmla="*/ 471949 w 2109020"/>
              <a:gd name="connsiteY1" fmla="*/ 457200 h 678425"/>
              <a:gd name="connsiteX2" fmla="*/ 973394 w 2109020"/>
              <a:gd name="connsiteY2" fmla="*/ 663677 h 678425"/>
              <a:gd name="connsiteX3" fmla="*/ 1504336 w 2109020"/>
              <a:gd name="connsiteY3" fmla="*/ 545690 h 678425"/>
              <a:gd name="connsiteX4" fmla="*/ 1932039 w 2109020"/>
              <a:gd name="connsiteY4" fmla="*/ 250722 h 678425"/>
              <a:gd name="connsiteX5" fmla="*/ 2109020 w 2109020"/>
              <a:gd name="connsiteY5" fmla="*/ 0 h 6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020" h="678425">
                <a:moveTo>
                  <a:pt x="0" y="0"/>
                </a:moveTo>
                <a:cubicBezTo>
                  <a:pt x="154858" y="173293"/>
                  <a:pt x="309717" y="346587"/>
                  <a:pt x="471949" y="457200"/>
                </a:cubicBezTo>
                <a:cubicBezTo>
                  <a:pt x="634181" y="567813"/>
                  <a:pt x="801330" y="648929"/>
                  <a:pt x="973394" y="663677"/>
                </a:cubicBezTo>
                <a:cubicBezTo>
                  <a:pt x="1145459" y="678425"/>
                  <a:pt x="1344562" y="614516"/>
                  <a:pt x="1504336" y="545690"/>
                </a:cubicBezTo>
                <a:cubicBezTo>
                  <a:pt x="1664110" y="476864"/>
                  <a:pt x="1831258" y="341670"/>
                  <a:pt x="1932039" y="250722"/>
                </a:cubicBezTo>
                <a:cubicBezTo>
                  <a:pt x="2032820" y="159774"/>
                  <a:pt x="2070920" y="79887"/>
                  <a:pt x="2109020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Freeform 49"/>
          <p:cNvSpPr/>
          <p:nvPr/>
        </p:nvSpPr>
        <p:spPr bwMode="auto">
          <a:xfrm>
            <a:off x="1128252" y="2971800"/>
            <a:ext cx="700548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Freeform 54"/>
          <p:cNvSpPr/>
          <p:nvPr/>
        </p:nvSpPr>
        <p:spPr bwMode="auto">
          <a:xfrm flipH="1">
            <a:off x="2590800" y="3335592"/>
            <a:ext cx="990600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143000" y="3581400"/>
            <a:ext cx="2438400" cy="5334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V="1">
            <a:off x="1477296" y="3650917"/>
            <a:ext cx="0" cy="7315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H="1" flipV="1">
            <a:off x="3023419" y="3985213"/>
            <a:ext cx="0" cy="419639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flipV="1">
            <a:off x="2136060" y="3795252"/>
            <a:ext cx="0" cy="6096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H="1" flipV="1">
            <a:off x="6019800" y="3642852"/>
            <a:ext cx="0" cy="74626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10148"/>
          </a:xfrm>
        </p:spPr>
        <p:txBody>
          <a:bodyPr/>
          <a:lstStyle/>
          <a:p>
            <a:r>
              <a:rPr lang="en-US" dirty="0" smtClean="0"/>
              <a:t>Compositions of </a:t>
            </a:r>
            <a:r>
              <a:rPr lang="en-US" i="1" dirty="0" smtClean="0">
                <a:solidFill>
                  <a:srgbClr val="006600"/>
                </a:solidFill>
              </a:rPr>
              <a:t>l</a:t>
            </a:r>
            <a:r>
              <a:rPr lang="en-US" dirty="0" smtClean="0"/>
              <a:t>, </a:t>
            </a:r>
            <a:r>
              <a:rPr lang="en-US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r>
              <a:rPr lang="en-US" dirty="0" smtClean="0"/>
              <a:t> phases are determined by the common tangent</a:t>
            </a:r>
          </a:p>
          <a:p>
            <a:r>
              <a:rPr lang="en-US" dirty="0" smtClean="0"/>
              <a:t>Three phases share a common tangent at eutectic </a:t>
            </a:r>
            <a:r>
              <a:rPr lang="en-US" i="1" dirty="0" smtClean="0"/>
              <a:t>T</a:t>
            </a:r>
          </a:p>
        </p:txBody>
      </p:sp>
      <p:cxnSp>
        <p:nvCxnSpPr>
          <p:cNvPr id="53" name="Straight Connector 52"/>
          <p:cNvCxnSpPr/>
          <p:nvPr/>
        </p:nvCxnSpPr>
        <p:spPr bwMode="auto">
          <a:xfrm flipH="1" flipV="1">
            <a:off x="6553200" y="3642852"/>
            <a:ext cx="0" cy="74626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flipH="1" flipV="1">
            <a:off x="7300452" y="3642852"/>
            <a:ext cx="0" cy="74626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Arrow Connector 70"/>
          <p:cNvCxnSpPr/>
          <p:nvPr/>
        </p:nvCxnSpPr>
        <p:spPr bwMode="auto">
          <a:xfrm flipH="1">
            <a:off x="1141798" y="222655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76" name="Right Arrow 75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Eutectic phase diagram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55478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55478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 flipH="1">
            <a:off x="5561398" y="2209242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>
            <a:off x="79997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1681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577348" y="16002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530644" y="3448213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570" y="3653135"/>
            <a:ext cx="4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T</a:t>
            </a:r>
            <a:r>
              <a:rPr lang="en-US" sz="2400" i="1" baseline="-25000" dirty="0" smtClean="0"/>
              <a:t>4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5562600" y="3883740"/>
            <a:ext cx="2438400" cy="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endCxn id="30" idx="0"/>
          </p:cNvCxnSpPr>
          <p:nvPr/>
        </p:nvCxnSpPr>
        <p:spPr bwMode="auto">
          <a:xfrm flipV="1">
            <a:off x="6019800" y="3644855"/>
            <a:ext cx="1280652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Freeform 27"/>
          <p:cNvSpPr/>
          <p:nvPr/>
        </p:nvSpPr>
        <p:spPr bwMode="auto">
          <a:xfrm>
            <a:off x="5545394" y="2779619"/>
            <a:ext cx="474406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Freeform 28"/>
          <p:cNvSpPr/>
          <p:nvPr/>
        </p:nvSpPr>
        <p:spPr bwMode="auto">
          <a:xfrm>
            <a:off x="5867400" y="3635025"/>
            <a:ext cx="15240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Freeform 29"/>
          <p:cNvSpPr/>
          <p:nvPr/>
        </p:nvSpPr>
        <p:spPr bwMode="auto">
          <a:xfrm flipH="1">
            <a:off x="7300452" y="2789449"/>
            <a:ext cx="671052" cy="855406"/>
          </a:xfrm>
          <a:custGeom>
            <a:avLst/>
            <a:gdLst>
              <a:gd name="connsiteX0" fmla="*/ 368710 w 368710"/>
              <a:gd name="connsiteY0" fmla="*/ 855406 h 855406"/>
              <a:gd name="connsiteX1" fmla="*/ 191729 w 368710"/>
              <a:gd name="connsiteY1" fmla="*/ 619432 h 855406"/>
              <a:gd name="connsiteX2" fmla="*/ 0 w 368710"/>
              <a:gd name="connsiteY2" fmla="*/ 0 h 85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710" h="855406">
                <a:moveTo>
                  <a:pt x="368710" y="855406"/>
                </a:moveTo>
                <a:cubicBezTo>
                  <a:pt x="310945" y="808703"/>
                  <a:pt x="253181" y="762000"/>
                  <a:pt x="191729" y="619432"/>
                </a:cubicBezTo>
                <a:cubicBezTo>
                  <a:pt x="130277" y="476864"/>
                  <a:pt x="65138" y="238432"/>
                  <a:pt x="0" y="0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Freeform 31"/>
          <p:cNvSpPr/>
          <p:nvPr/>
        </p:nvSpPr>
        <p:spPr bwMode="auto">
          <a:xfrm flipH="1">
            <a:off x="7295536" y="3630109"/>
            <a:ext cx="432620" cy="796413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Freeform 32"/>
          <p:cNvSpPr/>
          <p:nvPr/>
        </p:nvSpPr>
        <p:spPr bwMode="auto">
          <a:xfrm flipH="1">
            <a:off x="5547852" y="2791910"/>
            <a:ext cx="9906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Freeform 33"/>
          <p:cNvSpPr/>
          <p:nvPr/>
        </p:nvSpPr>
        <p:spPr bwMode="auto">
          <a:xfrm>
            <a:off x="6553200" y="2791909"/>
            <a:ext cx="1447800" cy="838200"/>
          </a:xfrm>
          <a:custGeom>
            <a:avLst/>
            <a:gdLst>
              <a:gd name="connsiteX0" fmla="*/ 176980 w 176980"/>
              <a:gd name="connsiteY0" fmla="*/ 0 h 796413"/>
              <a:gd name="connsiteX1" fmla="*/ 73742 w 176980"/>
              <a:gd name="connsiteY1" fmla="*/ 353961 h 796413"/>
              <a:gd name="connsiteX2" fmla="*/ 0 w 176980"/>
              <a:gd name="connsiteY2" fmla="*/ 796413 h 79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6980" h="796413">
                <a:moveTo>
                  <a:pt x="176980" y="0"/>
                </a:moveTo>
                <a:cubicBezTo>
                  <a:pt x="140109" y="110613"/>
                  <a:pt x="103239" y="221226"/>
                  <a:pt x="73742" y="353961"/>
                </a:cubicBezTo>
                <a:cubicBezTo>
                  <a:pt x="44245" y="486696"/>
                  <a:pt x="22122" y="641554"/>
                  <a:pt x="0" y="796413"/>
                </a:cubicBezTo>
              </a:path>
            </a:pathLst>
          </a:custGeom>
          <a:noFill/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543800" y="3448213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77000" y="2868109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1128252" y="1826340"/>
            <a:ext cx="0" cy="2590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>
            <a:off x="1128252" y="4417140"/>
            <a:ext cx="28956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3580198" y="2207340"/>
            <a:ext cx="0" cy="220980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748548" y="3881735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endParaRPr lang="en-US" sz="2400" i="1" dirty="0"/>
          </a:p>
        </p:txBody>
      </p:sp>
      <p:sp>
        <p:nvSpPr>
          <p:cNvPr id="41" name="TextBox 40"/>
          <p:cNvSpPr txBox="1"/>
          <p:nvPr/>
        </p:nvSpPr>
        <p:spPr>
          <a:xfrm>
            <a:off x="1157748" y="1600200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G </a:t>
            </a:r>
            <a:r>
              <a:rPr lang="en-US" sz="2400" dirty="0" smtClean="0"/>
              <a:t>(at </a:t>
            </a:r>
            <a:r>
              <a:rPr lang="en-US" sz="2400" i="1" dirty="0" smtClean="0"/>
              <a:t>T = T</a:t>
            </a:r>
            <a:r>
              <a:rPr lang="en-US" sz="2400" i="1" baseline="-25000" dirty="0" smtClean="0"/>
              <a:t>4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3113667" y="4429986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1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700548" y="4434348"/>
            <a:ext cx="9396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Pure 2</a:t>
            </a:r>
            <a:endParaRPr lang="en-US" sz="2000" dirty="0"/>
          </a:p>
        </p:txBody>
      </p:sp>
      <p:sp>
        <p:nvSpPr>
          <p:cNvPr id="51" name="TextBox 50"/>
          <p:cNvSpPr txBox="1"/>
          <p:nvPr/>
        </p:nvSpPr>
        <p:spPr>
          <a:xfrm>
            <a:off x="1956204" y="3309460"/>
            <a:ext cx="253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6600"/>
                </a:solidFill>
              </a:rPr>
              <a:t>l</a:t>
            </a:r>
            <a:endParaRPr lang="en-US" sz="2400" i="1" dirty="0">
              <a:solidFill>
                <a:srgbClr val="0066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524000" y="2770691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endParaRPr lang="en-US" sz="2400" i="1" dirty="0">
              <a:solidFill>
                <a:srgbClr val="7030A0"/>
              </a:solidFill>
              <a:latin typeface="Symbol" pitchFamily="18" charset="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079956" y="3475704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endParaRPr lang="en-US" sz="2400" i="1" dirty="0">
              <a:solidFill>
                <a:schemeClr val="accent6">
                  <a:lumMod val="75000"/>
                </a:schemeClr>
              </a:solidFill>
              <a:latin typeface="Symbol" pitchFamily="18" charset="2"/>
            </a:endParaRPr>
          </a:p>
        </p:txBody>
      </p:sp>
      <p:sp>
        <p:nvSpPr>
          <p:cNvPr id="58" name="Freeform 57"/>
          <p:cNvSpPr/>
          <p:nvPr/>
        </p:nvSpPr>
        <p:spPr bwMode="auto">
          <a:xfrm>
            <a:off x="1143000" y="2716613"/>
            <a:ext cx="2438400" cy="1199083"/>
          </a:xfrm>
          <a:custGeom>
            <a:avLst/>
            <a:gdLst>
              <a:gd name="connsiteX0" fmla="*/ 0 w 2109020"/>
              <a:gd name="connsiteY0" fmla="*/ 0 h 678425"/>
              <a:gd name="connsiteX1" fmla="*/ 471949 w 2109020"/>
              <a:gd name="connsiteY1" fmla="*/ 457200 h 678425"/>
              <a:gd name="connsiteX2" fmla="*/ 973394 w 2109020"/>
              <a:gd name="connsiteY2" fmla="*/ 663677 h 678425"/>
              <a:gd name="connsiteX3" fmla="*/ 1504336 w 2109020"/>
              <a:gd name="connsiteY3" fmla="*/ 545690 h 678425"/>
              <a:gd name="connsiteX4" fmla="*/ 1932039 w 2109020"/>
              <a:gd name="connsiteY4" fmla="*/ 250722 h 678425"/>
              <a:gd name="connsiteX5" fmla="*/ 2109020 w 2109020"/>
              <a:gd name="connsiteY5" fmla="*/ 0 h 67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09020" h="678425">
                <a:moveTo>
                  <a:pt x="0" y="0"/>
                </a:moveTo>
                <a:cubicBezTo>
                  <a:pt x="154858" y="173293"/>
                  <a:pt x="309717" y="346587"/>
                  <a:pt x="471949" y="457200"/>
                </a:cubicBezTo>
                <a:cubicBezTo>
                  <a:pt x="634181" y="567813"/>
                  <a:pt x="801330" y="648929"/>
                  <a:pt x="973394" y="663677"/>
                </a:cubicBezTo>
                <a:cubicBezTo>
                  <a:pt x="1145459" y="678425"/>
                  <a:pt x="1344562" y="614516"/>
                  <a:pt x="1504336" y="545690"/>
                </a:cubicBezTo>
                <a:cubicBezTo>
                  <a:pt x="1664110" y="476864"/>
                  <a:pt x="1831258" y="341670"/>
                  <a:pt x="1932039" y="250722"/>
                </a:cubicBezTo>
                <a:cubicBezTo>
                  <a:pt x="2032820" y="159774"/>
                  <a:pt x="2070920" y="79887"/>
                  <a:pt x="2109020" y="0"/>
                </a:cubicBezTo>
              </a:path>
            </a:pathLst>
          </a:custGeom>
          <a:noFill/>
          <a:ln w="34925" cap="flat" cmpd="sng" algn="ctr">
            <a:solidFill>
              <a:srgbClr val="00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Freeform 49"/>
          <p:cNvSpPr/>
          <p:nvPr/>
        </p:nvSpPr>
        <p:spPr bwMode="auto">
          <a:xfrm>
            <a:off x="1128252" y="3197940"/>
            <a:ext cx="700548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Freeform 54"/>
          <p:cNvSpPr/>
          <p:nvPr/>
        </p:nvSpPr>
        <p:spPr bwMode="auto">
          <a:xfrm flipH="1">
            <a:off x="2667000" y="3561732"/>
            <a:ext cx="914400" cy="685800"/>
          </a:xfrm>
          <a:custGeom>
            <a:avLst/>
            <a:gdLst>
              <a:gd name="connsiteX0" fmla="*/ 0 w 914400"/>
              <a:gd name="connsiteY0" fmla="*/ 58993 h 471948"/>
              <a:gd name="connsiteX1" fmla="*/ 280220 w 914400"/>
              <a:gd name="connsiteY1" fmla="*/ 383458 h 471948"/>
              <a:gd name="connsiteX2" fmla="*/ 501446 w 914400"/>
              <a:gd name="connsiteY2" fmla="*/ 457200 h 471948"/>
              <a:gd name="connsiteX3" fmla="*/ 737420 w 914400"/>
              <a:gd name="connsiteY3" fmla="*/ 294968 h 471948"/>
              <a:gd name="connsiteX4" fmla="*/ 914400 w 914400"/>
              <a:gd name="connsiteY4" fmla="*/ 0 h 4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" h="471948">
                <a:moveTo>
                  <a:pt x="0" y="58993"/>
                </a:moveTo>
                <a:cubicBezTo>
                  <a:pt x="98323" y="188041"/>
                  <a:pt x="196646" y="317090"/>
                  <a:pt x="280220" y="383458"/>
                </a:cubicBezTo>
                <a:cubicBezTo>
                  <a:pt x="363794" y="449826"/>
                  <a:pt x="425246" y="471948"/>
                  <a:pt x="501446" y="457200"/>
                </a:cubicBezTo>
                <a:cubicBezTo>
                  <a:pt x="577646" y="442452"/>
                  <a:pt x="668595" y="371168"/>
                  <a:pt x="737420" y="294968"/>
                </a:cubicBezTo>
                <a:cubicBezTo>
                  <a:pt x="806245" y="218768"/>
                  <a:pt x="860322" y="109384"/>
                  <a:pt x="914400" y="0"/>
                </a:cubicBezTo>
              </a:path>
            </a:pathLst>
          </a:custGeom>
          <a:noFill/>
          <a:ln w="349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1143000" y="3807540"/>
            <a:ext cx="2438400" cy="5334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/>
          <p:nvPr/>
        </p:nvCxnSpPr>
        <p:spPr bwMode="auto">
          <a:xfrm flipH="1" flipV="1">
            <a:off x="1453432" y="3862309"/>
            <a:ext cx="0" cy="557291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flipH="1" flipV="1">
            <a:off x="3094702" y="4226101"/>
            <a:ext cx="0" cy="16459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/>
          <p:nvPr/>
        </p:nvCxnSpPr>
        <p:spPr bwMode="auto">
          <a:xfrm flipV="1">
            <a:off x="5958348" y="3886200"/>
            <a:ext cx="0" cy="5029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Content Placeholder 2"/>
          <p:cNvSpPr>
            <a:spLocks noGrp="1"/>
          </p:cNvSpPr>
          <p:nvPr>
            <p:ph idx="1"/>
          </p:nvPr>
        </p:nvSpPr>
        <p:spPr>
          <a:xfrm>
            <a:off x="533400" y="5029200"/>
            <a:ext cx="7924800" cy="1310148"/>
          </a:xfrm>
        </p:spPr>
        <p:txBody>
          <a:bodyPr/>
          <a:lstStyle/>
          <a:p>
            <a:r>
              <a:rPr lang="en-US" dirty="0" smtClean="0"/>
              <a:t>Compositions of </a:t>
            </a:r>
            <a:r>
              <a:rPr lang="en-US" i="1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Symbol" pitchFamily="18" charset="2"/>
              </a:rPr>
              <a:t>b</a:t>
            </a:r>
            <a:r>
              <a:rPr lang="en-US" dirty="0" smtClean="0"/>
              <a:t> phases are determined by the common tangent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 flipV="1">
            <a:off x="7467600" y="3871452"/>
            <a:ext cx="0" cy="50292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flipH="1">
            <a:off x="1141798" y="2226553"/>
            <a:ext cx="2438400" cy="0"/>
          </a:xfrm>
          <a:prstGeom prst="straightConnector1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65" name="Right Arrow 64"/>
          <p:cNvSpPr/>
          <p:nvPr/>
        </p:nvSpPr>
        <p:spPr bwMode="auto">
          <a:xfrm>
            <a:off x="4372896" y="2637504"/>
            <a:ext cx="457200" cy="10668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Gibbs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756"/>
            <a:ext cx="4800600" cy="4572000"/>
          </a:xfrm>
        </p:spPr>
        <p:txBody>
          <a:bodyPr/>
          <a:lstStyle/>
          <a:p>
            <a:r>
              <a:rPr lang="en-US" dirty="0" smtClean="0"/>
              <a:t>Ideal (random) solid solution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Entropy of mixing</a:t>
            </a:r>
          </a:p>
        </p:txBody>
      </p:sp>
      <p:sp>
        <p:nvSpPr>
          <p:cNvPr id="49" name="Oval 48"/>
          <p:cNvSpPr/>
          <p:nvPr/>
        </p:nvSpPr>
        <p:spPr bwMode="auto">
          <a:xfrm>
            <a:off x="57912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63246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1" name="Straight Connector 50"/>
          <p:cNvCxnSpPr>
            <a:stCxn id="49" idx="6"/>
            <a:endCxn id="50" idx="2"/>
          </p:cNvCxnSpPr>
          <p:nvPr/>
        </p:nvCxnSpPr>
        <p:spPr bwMode="auto">
          <a:xfrm>
            <a:off x="60960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57912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3246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Straight Connector 53"/>
          <p:cNvCxnSpPr>
            <a:stCxn id="49" idx="4"/>
            <a:endCxn id="52" idx="0"/>
          </p:cNvCxnSpPr>
          <p:nvPr/>
        </p:nvCxnSpPr>
        <p:spPr bwMode="auto">
          <a:xfrm>
            <a:off x="59436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50" idx="4"/>
            <a:endCxn id="53" idx="0"/>
          </p:cNvCxnSpPr>
          <p:nvPr/>
        </p:nvCxnSpPr>
        <p:spPr bwMode="auto">
          <a:xfrm>
            <a:off x="64770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52" idx="6"/>
            <a:endCxn id="53" idx="2"/>
          </p:cNvCxnSpPr>
          <p:nvPr/>
        </p:nvCxnSpPr>
        <p:spPr bwMode="auto">
          <a:xfrm>
            <a:off x="60960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8580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8" name="Straight Connector 57"/>
          <p:cNvCxnSpPr>
            <a:endCxn id="57" idx="2"/>
          </p:cNvCxnSpPr>
          <p:nvPr/>
        </p:nvCxnSpPr>
        <p:spPr bwMode="auto">
          <a:xfrm>
            <a:off x="66294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9" name="Oval 58"/>
          <p:cNvSpPr/>
          <p:nvPr/>
        </p:nvSpPr>
        <p:spPr bwMode="auto">
          <a:xfrm>
            <a:off x="68580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0" name="Straight Connector 59"/>
          <p:cNvCxnSpPr>
            <a:stCxn id="57" idx="4"/>
            <a:endCxn id="59" idx="0"/>
          </p:cNvCxnSpPr>
          <p:nvPr/>
        </p:nvCxnSpPr>
        <p:spPr bwMode="auto">
          <a:xfrm>
            <a:off x="70104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endCxn id="59" idx="2"/>
          </p:cNvCxnSpPr>
          <p:nvPr/>
        </p:nvCxnSpPr>
        <p:spPr bwMode="auto">
          <a:xfrm>
            <a:off x="66294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Oval 61"/>
          <p:cNvSpPr/>
          <p:nvPr/>
        </p:nvSpPr>
        <p:spPr bwMode="auto">
          <a:xfrm>
            <a:off x="57912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3" name="Oval 62"/>
          <p:cNvSpPr/>
          <p:nvPr/>
        </p:nvSpPr>
        <p:spPr bwMode="auto">
          <a:xfrm>
            <a:off x="63246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4" name="Straight Connector 63"/>
          <p:cNvCxnSpPr>
            <a:stCxn id="52" idx="4"/>
            <a:endCxn id="62" idx="0"/>
          </p:cNvCxnSpPr>
          <p:nvPr/>
        </p:nvCxnSpPr>
        <p:spPr bwMode="auto">
          <a:xfrm>
            <a:off x="59436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53" idx="4"/>
            <a:endCxn id="63" idx="0"/>
          </p:cNvCxnSpPr>
          <p:nvPr/>
        </p:nvCxnSpPr>
        <p:spPr bwMode="auto">
          <a:xfrm>
            <a:off x="64770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>
            <a:stCxn id="62" idx="6"/>
            <a:endCxn id="63" idx="2"/>
          </p:cNvCxnSpPr>
          <p:nvPr/>
        </p:nvCxnSpPr>
        <p:spPr bwMode="auto">
          <a:xfrm>
            <a:off x="60960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Oval 66"/>
          <p:cNvSpPr/>
          <p:nvPr/>
        </p:nvSpPr>
        <p:spPr bwMode="auto">
          <a:xfrm>
            <a:off x="68580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8" name="Straight Connector 67"/>
          <p:cNvCxnSpPr>
            <a:stCxn id="59" idx="4"/>
            <a:endCxn id="67" idx="0"/>
          </p:cNvCxnSpPr>
          <p:nvPr/>
        </p:nvCxnSpPr>
        <p:spPr bwMode="auto">
          <a:xfrm>
            <a:off x="70104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9" name="Straight Connector 68"/>
          <p:cNvCxnSpPr>
            <a:endCxn id="67" idx="2"/>
          </p:cNvCxnSpPr>
          <p:nvPr/>
        </p:nvCxnSpPr>
        <p:spPr bwMode="auto">
          <a:xfrm>
            <a:off x="66294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Oval 69"/>
          <p:cNvSpPr/>
          <p:nvPr/>
        </p:nvSpPr>
        <p:spPr bwMode="auto">
          <a:xfrm>
            <a:off x="73914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1" name="Straight Connector 70"/>
          <p:cNvCxnSpPr>
            <a:endCxn id="70" idx="2"/>
          </p:cNvCxnSpPr>
          <p:nvPr/>
        </p:nvCxnSpPr>
        <p:spPr bwMode="auto">
          <a:xfrm>
            <a:off x="71628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Oval 71"/>
          <p:cNvSpPr/>
          <p:nvPr/>
        </p:nvSpPr>
        <p:spPr bwMode="auto">
          <a:xfrm>
            <a:off x="73914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3" name="Straight Connector 72"/>
          <p:cNvCxnSpPr>
            <a:stCxn id="70" idx="4"/>
            <a:endCxn id="72" idx="0"/>
          </p:cNvCxnSpPr>
          <p:nvPr/>
        </p:nvCxnSpPr>
        <p:spPr bwMode="auto">
          <a:xfrm>
            <a:off x="75438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endCxn id="72" idx="2"/>
          </p:cNvCxnSpPr>
          <p:nvPr/>
        </p:nvCxnSpPr>
        <p:spPr bwMode="auto">
          <a:xfrm>
            <a:off x="71628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Oval 74"/>
          <p:cNvSpPr/>
          <p:nvPr/>
        </p:nvSpPr>
        <p:spPr bwMode="auto">
          <a:xfrm>
            <a:off x="7924800" y="685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6" name="Straight Connector 75"/>
          <p:cNvCxnSpPr>
            <a:endCxn id="75" idx="2"/>
          </p:cNvCxnSpPr>
          <p:nvPr/>
        </p:nvCxnSpPr>
        <p:spPr bwMode="auto">
          <a:xfrm>
            <a:off x="7696200" y="838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Oval 76"/>
          <p:cNvSpPr/>
          <p:nvPr/>
        </p:nvSpPr>
        <p:spPr bwMode="auto">
          <a:xfrm>
            <a:off x="7924800" y="1143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8" name="Straight Connector 77"/>
          <p:cNvCxnSpPr>
            <a:stCxn id="75" idx="4"/>
            <a:endCxn id="77" idx="0"/>
          </p:cNvCxnSpPr>
          <p:nvPr/>
        </p:nvCxnSpPr>
        <p:spPr bwMode="auto">
          <a:xfrm>
            <a:off x="8077200" y="990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9" name="Straight Connector 78"/>
          <p:cNvCxnSpPr>
            <a:endCxn id="77" idx="2"/>
          </p:cNvCxnSpPr>
          <p:nvPr/>
        </p:nvCxnSpPr>
        <p:spPr bwMode="auto">
          <a:xfrm>
            <a:off x="7696200" y="1295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0" name="Oval 79"/>
          <p:cNvSpPr/>
          <p:nvPr/>
        </p:nvSpPr>
        <p:spPr bwMode="auto">
          <a:xfrm>
            <a:off x="73914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1" name="Straight Connector 80"/>
          <p:cNvCxnSpPr>
            <a:stCxn id="72" idx="4"/>
            <a:endCxn id="80" idx="0"/>
          </p:cNvCxnSpPr>
          <p:nvPr/>
        </p:nvCxnSpPr>
        <p:spPr bwMode="auto">
          <a:xfrm>
            <a:off x="75438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endCxn id="80" idx="2"/>
          </p:cNvCxnSpPr>
          <p:nvPr/>
        </p:nvCxnSpPr>
        <p:spPr bwMode="auto">
          <a:xfrm>
            <a:off x="71628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7924800" y="1600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4" name="Straight Connector 83"/>
          <p:cNvCxnSpPr>
            <a:stCxn id="77" idx="4"/>
            <a:endCxn id="83" idx="0"/>
          </p:cNvCxnSpPr>
          <p:nvPr/>
        </p:nvCxnSpPr>
        <p:spPr bwMode="auto">
          <a:xfrm>
            <a:off x="8077200" y="1447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endCxn id="83" idx="2"/>
          </p:cNvCxnSpPr>
          <p:nvPr/>
        </p:nvCxnSpPr>
        <p:spPr bwMode="auto">
          <a:xfrm>
            <a:off x="7696200" y="1752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Oval 90"/>
          <p:cNvSpPr/>
          <p:nvPr/>
        </p:nvSpPr>
        <p:spPr bwMode="auto">
          <a:xfrm>
            <a:off x="57912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2" name="Oval 91"/>
          <p:cNvSpPr/>
          <p:nvPr/>
        </p:nvSpPr>
        <p:spPr bwMode="auto">
          <a:xfrm>
            <a:off x="63246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3" name="Straight Connector 92"/>
          <p:cNvCxnSpPr>
            <a:stCxn id="91" idx="6"/>
            <a:endCxn id="92" idx="2"/>
          </p:cNvCxnSpPr>
          <p:nvPr/>
        </p:nvCxnSpPr>
        <p:spPr bwMode="auto">
          <a:xfrm>
            <a:off x="60960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4" name="Oval 93"/>
          <p:cNvSpPr/>
          <p:nvPr/>
        </p:nvSpPr>
        <p:spPr bwMode="auto">
          <a:xfrm>
            <a:off x="57912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Oval 94"/>
          <p:cNvSpPr/>
          <p:nvPr/>
        </p:nvSpPr>
        <p:spPr bwMode="auto">
          <a:xfrm>
            <a:off x="63246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6" name="Straight Connector 95"/>
          <p:cNvCxnSpPr>
            <a:stCxn id="91" idx="4"/>
            <a:endCxn id="94" idx="0"/>
          </p:cNvCxnSpPr>
          <p:nvPr/>
        </p:nvCxnSpPr>
        <p:spPr bwMode="auto">
          <a:xfrm>
            <a:off x="59436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>
            <a:stCxn id="92" idx="4"/>
            <a:endCxn id="95" idx="0"/>
          </p:cNvCxnSpPr>
          <p:nvPr/>
        </p:nvCxnSpPr>
        <p:spPr bwMode="auto">
          <a:xfrm>
            <a:off x="64770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94" idx="6"/>
            <a:endCxn id="95" idx="2"/>
          </p:cNvCxnSpPr>
          <p:nvPr/>
        </p:nvCxnSpPr>
        <p:spPr bwMode="auto">
          <a:xfrm>
            <a:off x="60960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8580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0" name="Straight Connector 99"/>
          <p:cNvCxnSpPr>
            <a:endCxn id="99" idx="2"/>
          </p:cNvCxnSpPr>
          <p:nvPr/>
        </p:nvCxnSpPr>
        <p:spPr bwMode="auto">
          <a:xfrm>
            <a:off x="66294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Oval 100"/>
          <p:cNvSpPr/>
          <p:nvPr/>
        </p:nvSpPr>
        <p:spPr bwMode="auto">
          <a:xfrm>
            <a:off x="68580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2" name="Straight Connector 101"/>
          <p:cNvCxnSpPr>
            <a:stCxn id="99" idx="4"/>
            <a:endCxn id="101" idx="0"/>
          </p:cNvCxnSpPr>
          <p:nvPr/>
        </p:nvCxnSpPr>
        <p:spPr bwMode="auto">
          <a:xfrm>
            <a:off x="70104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>
            <a:endCxn id="101" idx="2"/>
          </p:cNvCxnSpPr>
          <p:nvPr/>
        </p:nvCxnSpPr>
        <p:spPr bwMode="auto">
          <a:xfrm>
            <a:off x="66294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Oval 103"/>
          <p:cNvSpPr/>
          <p:nvPr/>
        </p:nvSpPr>
        <p:spPr bwMode="auto">
          <a:xfrm>
            <a:off x="57912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Oval 104"/>
          <p:cNvSpPr/>
          <p:nvPr/>
        </p:nvSpPr>
        <p:spPr bwMode="auto">
          <a:xfrm>
            <a:off x="63246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6" name="Straight Connector 105"/>
          <p:cNvCxnSpPr>
            <a:stCxn id="94" idx="4"/>
            <a:endCxn id="104" idx="0"/>
          </p:cNvCxnSpPr>
          <p:nvPr/>
        </p:nvCxnSpPr>
        <p:spPr bwMode="auto">
          <a:xfrm>
            <a:off x="59436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95" idx="4"/>
            <a:endCxn id="105" idx="0"/>
          </p:cNvCxnSpPr>
          <p:nvPr/>
        </p:nvCxnSpPr>
        <p:spPr bwMode="auto">
          <a:xfrm>
            <a:off x="64770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>
            <a:stCxn id="104" idx="6"/>
            <a:endCxn id="105" idx="2"/>
          </p:cNvCxnSpPr>
          <p:nvPr/>
        </p:nvCxnSpPr>
        <p:spPr bwMode="auto">
          <a:xfrm>
            <a:off x="60960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Oval 108"/>
          <p:cNvSpPr/>
          <p:nvPr/>
        </p:nvSpPr>
        <p:spPr bwMode="auto">
          <a:xfrm>
            <a:off x="68580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0" name="Straight Connector 109"/>
          <p:cNvCxnSpPr>
            <a:stCxn id="101" idx="4"/>
            <a:endCxn id="109" idx="0"/>
          </p:cNvCxnSpPr>
          <p:nvPr/>
        </p:nvCxnSpPr>
        <p:spPr bwMode="auto">
          <a:xfrm>
            <a:off x="70104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endCxn id="109" idx="2"/>
          </p:cNvCxnSpPr>
          <p:nvPr/>
        </p:nvCxnSpPr>
        <p:spPr bwMode="auto">
          <a:xfrm>
            <a:off x="66294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2" name="Oval 111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3" name="Straight Connector 112"/>
          <p:cNvCxnSpPr>
            <a:endCxn id="112" idx="2"/>
          </p:cNvCxnSpPr>
          <p:nvPr/>
        </p:nvCxnSpPr>
        <p:spPr bwMode="auto">
          <a:xfrm>
            <a:off x="71628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4" name="Oval 113"/>
          <p:cNvSpPr/>
          <p:nvPr/>
        </p:nvSpPr>
        <p:spPr bwMode="auto">
          <a:xfrm>
            <a:off x="73914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5" name="Straight Connector 114"/>
          <p:cNvCxnSpPr>
            <a:stCxn id="112" idx="4"/>
            <a:endCxn id="114" idx="0"/>
          </p:cNvCxnSpPr>
          <p:nvPr/>
        </p:nvCxnSpPr>
        <p:spPr bwMode="auto">
          <a:xfrm>
            <a:off x="75438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endCxn id="114" idx="2"/>
          </p:cNvCxnSpPr>
          <p:nvPr/>
        </p:nvCxnSpPr>
        <p:spPr bwMode="auto">
          <a:xfrm>
            <a:off x="71628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Oval 116"/>
          <p:cNvSpPr/>
          <p:nvPr/>
        </p:nvSpPr>
        <p:spPr bwMode="auto">
          <a:xfrm>
            <a:off x="7924800" y="2209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8" name="Straight Connector 117"/>
          <p:cNvCxnSpPr>
            <a:endCxn id="117" idx="2"/>
          </p:cNvCxnSpPr>
          <p:nvPr/>
        </p:nvCxnSpPr>
        <p:spPr bwMode="auto">
          <a:xfrm>
            <a:off x="7696200" y="2362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924800" y="2667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0" name="Straight Connector 119"/>
          <p:cNvCxnSpPr>
            <a:stCxn id="117" idx="4"/>
            <a:endCxn id="119" idx="0"/>
          </p:cNvCxnSpPr>
          <p:nvPr/>
        </p:nvCxnSpPr>
        <p:spPr bwMode="auto">
          <a:xfrm>
            <a:off x="8077200" y="2514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endCxn id="119" idx="2"/>
          </p:cNvCxnSpPr>
          <p:nvPr/>
        </p:nvCxnSpPr>
        <p:spPr bwMode="auto">
          <a:xfrm>
            <a:off x="7696200" y="2819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2" name="Oval 121"/>
          <p:cNvSpPr/>
          <p:nvPr/>
        </p:nvSpPr>
        <p:spPr bwMode="auto">
          <a:xfrm>
            <a:off x="73914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3" name="Straight Connector 122"/>
          <p:cNvCxnSpPr>
            <a:stCxn id="114" idx="4"/>
            <a:endCxn id="122" idx="0"/>
          </p:cNvCxnSpPr>
          <p:nvPr/>
        </p:nvCxnSpPr>
        <p:spPr bwMode="auto">
          <a:xfrm>
            <a:off x="75438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endCxn id="122" idx="2"/>
          </p:cNvCxnSpPr>
          <p:nvPr/>
        </p:nvCxnSpPr>
        <p:spPr bwMode="auto">
          <a:xfrm>
            <a:off x="71628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5" name="Oval 124"/>
          <p:cNvSpPr/>
          <p:nvPr/>
        </p:nvSpPr>
        <p:spPr bwMode="auto">
          <a:xfrm>
            <a:off x="7924800" y="3124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6" name="Straight Connector 125"/>
          <p:cNvCxnSpPr>
            <a:stCxn id="119" idx="4"/>
            <a:endCxn id="125" idx="0"/>
          </p:cNvCxnSpPr>
          <p:nvPr/>
        </p:nvCxnSpPr>
        <p:spPr bwMode="auto">
          <a:xfrm>
            <a:off x="8077200" y="2971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Straight Connector 126"/>
          <p:cNvCxnSpPr>
            <a:endCxn id="125" idx="2"/>
          </p:cNvCxnSpPr>
          <p:nvPr/>
        </p:nvCxnSpPr>
        <p:spPr bwMode="auto">
          <a:xfrm>
            <a:off x="7696200" y="3276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8" name="Oval 127"/>
          <p:cNvSpPr/>
          <p:nvPr/>
        </p:nvSpPr>
        <p:spPr bwMode="auto">
          <a:xfrm>
            <a:off x="57912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9" name="Oval 128"/>
          <p:cNvSpPr/>
          <p:nvPr/>
        </p:nvSpPr>
        <p:spPr bwMode="auto">
          <a:xfrm>
            <a:off x="63246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0" name="Straight Connector 129"/>
          <p:cNvCxnSpPr>
            <a:stCxn id="128" idx="6"/>
            <a:endCxn id="129" idx="2"/>
          </p:cNvCxnSpPr>
          <p:nvPr/>
        </p:nvCxnSpPr>
        <p:spPr bwMode="auto">
          <a:xfrm>
            <a:off x="60960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1" name="Oval 130"/>
          <p:cNvSpPr/>
          <p:nvPr/>
        </p:nvSpPr>
        <p:spPr bwMode="auto">
          <a:xfrm>
            <a:off x="57912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2" name="Oval 131"/>
          <p:cNvSpPr/>
          <p:nvPr/>
        </p:nvSpPr>
        <p:spPr bwMode="auto">
          <a:xfrm>
            <a:off x="63246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3" name="Straight Connector 132"/>
          <p:cNvCxnSpPr>
            <a:stCxn id="128" idx="4"/>
            <a:endCxn id="131" idx="0"/>
          </p:cNvCxnSpPr>
          <p:nvPr/>
        </p:nvCxnSpPr>
        <p:spPr bwMode="auto">
          <a:xfrm>
            <a:off x="59436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traight Connector 133"/>
          <p:cNvCxnSpPr>
            <a:stCxn id="129" idx="4"/>
            <a:endCxn id="132" idx="0"/>
          </p:cNvCxnSpPr>
          <p:nvPr/>
        </p:nvCxnSpPr>
        <p:spPr bwMode="auto">
          <a:xfrm>
            <a:off x="64770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31" idx="6"/>
            <a:endCxn id="132" idx="2"/>
          </p:cNvCxnSpPr>
          <p:nvPr/>
        </p:nvCxnSpPr>
        <p:spPr bwMode="auto">
          <a:xfrm>
            <a:off x="60960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68580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7" name="Straight Connector 136"/>
          <p:cNvCxnSpPr>
            <a:endCxn id="136" idx="2"/>
          </p:cNvCxnSpPr>
          <p:nvPr/>
        </p:nvCxnSpPr>
        <p:spPr bwMode="auto">
          <a:xfrm>
            <a:off x="66294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68580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9" name="Straight Connector 138"/>
          <p:cNvCxnSpPr>
            <a:stCxn id="136" idx="4"/>
            <a:endCxn id="138" idx="0"/>
          </p:cNvCxnSpPr>
          <p:nvPr/>
        </p:nvCxnSpPr>
        <p:spPr bwMode="auto">
          <a:xfrm>
            <a:off x="70104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Connector 139"/>
          <p:cNvCxnSpPr>
            <a:endCxn id="138" idx="2"/>
          </p:cNvCxnSpPr>
          <p:nvPr/>
        </p:nvCxnSpPr>
        <p:spPr bwMode="auto">
          <a:xfrm>
            <a:off x="66294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1" name="Oval 140"/>
          <p:cNvSpPr/>
          <p:nvPr/>
        </p:nvSpPr>
        <p:spPr bwMode="auto">
          <a:xfrm>
            <a:off x="57912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2" name="Oval 141"/>
          <p:cNvSpPr/>
          <p:nvPr/>
        </p:nvSpPr>
        <p:spPr bwMode="auto">
          <a:xfrm>
            <a:off x="63246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3" name="Straight Connector 142"/>
          <p:cNvCxnSpPr>
            <a:stCxn id="131" idx="4"/>
            <a:endCxn id="141" idx="0"/>
          </p:cNvCxnSpPr>
          <p:nvPr/>
        </p:nvCxnSpPr>
        <p:spPr bwMode="auto">
          <a:xfrm>
            <a:off x="59436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Connector 143"/>
          <p:cNvCxnSpPr>
            <a:stCxn id="132" idx="4"/>
            <a:endCxn id="142" idx="0"/>
          </p:cNvCxnSpPr>
          <p:nvPr/>
        </p:nvCxnSpPr>
        <p:spPr bwMode="auto">
          <a:xfrm>
            <a:off x="64770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41" idx="6"/>
            <a:endCxn id="142" idx="2"/>
          </p:cNvCxnSpPr>
          <p:nvPr/>
        </p:nvCxnSpPr>
        <p:spPr bwMode="auto">
          <a:xfrm>
            <a:off x="60960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6" name="Oval 145"/>
          <p:cNvSpPr/>
          <p:nvPr/>
        </p:nvSpPr>
        <p:spPr bwMode="auto">
          <a:xfrm>
            <a:off x="68580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7" name="Straight Connector 146"/>
          <p:cNvCxnSpPr>
            <a:stCxn id="138" idx="4"/>
            <a:endCxn id="146" idx="0"/>
          </p:cNvCxnSpPr>
          <p:nvPr/>
        </p:nvCxnSpPr>
        <p:spPr bwMode="auto">
          <a:xfrm>
            <a:off x="70104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endCxn id="146" idx="2"/>
          </p:cNvCxnSpPr>
          <p:nvPr/>
        </p:nvCxnSpPr>
        <p:spPr bwMode="auto">
          <a:xfrm>
            <a:off x="66294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Oval 148"/>
          <p:cNvSpPr/>
          <p:nvPr/>
        </p:nvSpPr>
        <p:spPr bwMode="auto">
          <a:xfrm>
            <a:off x="73914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0" name="Straight Connector 149"/>
          <p:cNvCxnSpPr>
            <a:endCxn id="149" idx="2"/>
          </p:cNvCxnSpPr>
          <p:nvPr/>
        </p:nvCxnSpPr>
        <p:spPr bwMode="auto">
          <a:xfrm>
            <a:off x="7162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1" name="Oval 150"/>
          <p:cNvSpPr/>
          <p:nvPr/>
        </p:nvSpPr>
        <p:spPr bwMode="auto">
          <a:xfrm>
            <a:off x="73914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2" name="Straight Connector 151"/>
          <p:cNvCxnSpPr>
            <a:stCxn id="149" idx="4"/>
            <a:endCxn id="151" idx="0"/>
          </p:cNvCxnSpPr>
          <p:nvPr/>
        </p:nvCxnSpPr>
        <p:spPr bwMode="auto">
          <a:xfrm>
            <a:off x="75438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151" idx="2"/>
          </p:cNvCxnSpPr>
          <p:nvPr/>
        </p:nvCxnSpPr>
        <p:spPr bwMode="auto">
          <a:xfrm>
            <a:off x="71628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4" name="Oval 153"/>
          <p:cNvSpPr/>
          <p:nvPr/>
        </p:nvSpPr>
        <p:spPr bwMode="auto">
          <a:xfrm>
            <a:off x="7924800" y="3810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5" name="Straight Connector 154"/>
          <p:cNvCxnSpPr>
            <a:endCxn id="154" idx="2"/>
          </p:cNvCxnSpPr>
          <p:nvPr/>
        </p:nvCxnSpPr>
        <p:spPr bwMode="auto">
          <a:xfrm>
            <a:off x="76962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6" name="Oval 155"/>
          <p:cNvSpPr/>
          <p:nvPr/>
        </p:nvSpPr>
        <p:spPr bwMode="auto">
          <a:xfrm>
            <a:off x="7924800" y="42672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7" name="Straight Connector 156"/>
          <p:cNvCxnSpPr>
            <a:stCxn id="154" idx="4"/>
            <a:endCxn id="156" idx="0"/>
          </p:cNvCxnSpPr>
          <p:nvPr/>
        </p:nvCxnSpPr>
        <p:spPr bwMode="auto">
          <a:xfrm>
            <a:off x="8077200" y="41148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8" name="Straight Connector 157"/>
          <p:cNvCxnSpPr>
            <a:endCxn id="156" idx="2"/>
          </p:cNvCxnSpPr>
          <p:nvPr/>
        </p:nvCxnSpPr>
        <p:spPr bwMode="auto">
          <a:xfrm>
            <a:off x="7696200" y="44196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9" name="Oval 158"/>
          <p:cNvSpPr/>
          <p:nvPr/>
        </p:nvSpPr>
        <p:spPr bwMode="auto">
          <a:xfrm>
            <a:off x="73914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0" name="Straight Connector 159"/>
          <p:cNvCxnSpPr>
            <a:stCxn id="151" idx="4"/>
            <a:endCxn id="159" idx="0"/>
          </p:cNvCxnSpPr>
          <p:nvPr/>
        </p:nvCxnSpPr>
        <p:spPr bwMode="auto">
          <a:xfrm>
            <a:off x="75438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endCxn id="159" idx="2"/>
          </p:cNvCxnSpPr>
          <p:nvPr/>
        </p:nvCxnSpPr>
        <p:spPr bwMode="auto">
          <a:xfrm>
            <a:off x="71628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2" name="Oval 161"/>
          <p:cNvSpPr/>
          <p:nvPr/>
        </p:nvSpPr>
        <p:spPr bwMode="auto">
          <a:xfrm>
            <a:off x="7924800" y="47244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3" name="Straight Connector 162"/>
          <p:cNvCxnSpPr>
            <a:stCxn id="156" idx="4"/>
            <a:endCxn id="162" idx="0"/>
          </p:cNvCxnSpPr>
          <p:nvPr/>
        </p:nvCxnSpPr>
        <p:spPr bwMode="auto">
          <a:xfrm>
            <a:off x="8077200" y="45720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4" name="Straight Connector 163"/>
          <p:cNvCxnSpPr>
            <a:endCxn id="162" idx="2"/>
          </p:cNvCxnSpPr>
          <p:nvPr/>
        </p:nvCxnSpPr>
        <p:spPr bwMode="auto">
          <a:xfrm>
            <a:off x="7696200" y="48768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5" name="Oval 164"/>
          <p:cNvSpPr/>
          <p:nvPr/>
        </p:nvSpPr>
        <p:spPr bwMode="auto">
          <a:xfrm>
            <a:off x="57912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6" name="Oval 165"/>
          <p:cNvSpPr/>
          <p:nvPr/>
        </p:nvSpPr>
        <p:spPr bwMode="auto">
          <a:xfrm>
            <a:off x="63246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67" name="Straight Connector 166"/>
          <p:cNvCxnSpPr>
            <a:stCxn id="165" idx="6"/>
            <a:endCxn id="166" idx="2"/>
          </p:cNvCxnSpPr>
          <p:nvPr/>
        </p:nvCxnSpPr>
        <p:spPr bwMode="auto">
          <a:xfrm>
            <a:off x="60960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8" name="Oval 167"/>
          <p:cNvSpPr/>
          <p:nvPr/>
        </p:nvSpPr>
        <p:spPr bwMode="auto">
          <a:xfrm>
            <a:off x="57912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9" name="Oval 168"/>
          <p:cNvSpPr/>
          <p:nvPr/>
        </p:nvSpPr>
        <p:spPr bwMode="auto">
          <a:xfrm>
            <a:off x="63246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0" name="Straight Connector 169"/>
          <p:cNvCxnSpPr>
            <a:stCxn id="165" idx="4"/>
            <a:endCxn id="168" idx="0"/>
          </p:cNvCxnSpPr>
          <p:nvPr/>
        </p:nvCxnSpPr>
        <p:spPr bwMode="auto">
          <a:xfrm>
            <a:off x="59436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1" name="Straight Connector 170"/>
          <p:cNvCxnSpPr>
            <a:stCxn id="166" idx="4"/>
            <a:endCxn id="169" idx="0"/>
          </p:cNvCxnSpPr>
          <p:nvPr/>
        </p:nvCxnSpPr>
        <p:spPr bwMode="auto">
          <a:xfrm>
            <a:off x="64770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2" name="Straight Connector 171"/>
          <p:cNvCxnSpPr>
            <a:stCxn id="168" idx="6"/>
            <a:endCxn id="169" idx="2"/>
          </p:cNvCxnSpPr>
          <p:nvPr/>
        </p:nvCxnSpPr>
        <p:spPr bwMode="auto">
          <a:xfrm>
            <a:off x="60960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3" name="Oval 172"/>
          <p:cNvSpPr/>
          <p:nvPr/>
        </p:nvSpPr>
        <p:spPr bwMode="auto">
          <a:xfrm>
            <a:off x="68580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4" name="Straight Connector 173"/>
          <p:cNvCxnSpPr>
            <a:endCxn id="173" idx="2"/>
          </p:cNvCxnSpPr>
          <p:nvPr/>
        </p:nvCxnSpPr>
        <p:spPr bwMode="auto">
          <a:xfrm>
            <a:off x="66294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5" name="Oval 174"/>
          <p:cNvSpPr/>
          <p:nvPr/>
        </p:nvSpPr>
        <p:spPr bwMode="auto">
          <a:xfrm>
            <a:off x="68580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76" name="Straight Connector 175"/>
          <p:cNvCxnSpPr>
            <a:stCxn id="173" idx="4"/>
            <a:endCxn id="175" idx="0"/>
          </p:cNvCxnSpPr>
          <p:nvPr/>
        </p:nvCxnSpPr>
        <p:spPr bwMode="auto">
          <a:xfrm>
            <a:off x="70104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7" name="Straight Connector 176"/>
          <p:cNvCxnSpPr>
            <a:endCxn id="175" idx="2"/>
          </p:cNvCxnSpPr>
          <p:nvPr/>
        </p:nvCxnSpPr>
        <p:spPr bwMode="auto">
          <a:xfrm>
            <a:off x="66294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8" name="Oval 177"/>
          <p:cNvSpPr/>
          <p:nvPr/>
        </p:nvSpPr>
        <p:spPr bwMode="auto">
          <a:xfrm>
            <a:off x="57912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9" name="Oval 178"/>
          <p:cNvSpPr/>
          <p:nvPr/>
        </p:nvSpPr>
        <p:spPr bwMode="auto">
          <a:xfrm>
            <a:off x="63246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0" name="Straight Connector 179"/>
          <p:cNvCxnSpPr>
            <a:stCxn id="168" idx="4"/>
            <a:endCxn id="178" idx="0"/>
          </p:cNvCxnSpPr>
          <p:nvPr/>
        </p:nvCxnSpPr>
        <p:spPr bwMode="auto">
          <a:xfrm>
            <a:off x="59436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69" idx="4"/>
            <a:endCxn id="179" idx="0"/>
          </p:cNvCxnSpPr>
          <p:nvPr/>
        </p:nvCxnSpPr>
        <p:spPr bwMode="auto">
          <a:xfrm>
            <a:off x="64770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2" name="Straight Connector 181"/>
          <p:cNvCxnSpPr>
            <a:stCxn id="178" idx="6"/>
            <a:endCxn id="179" idx="2"/>
          </p:cNvCxnSpPr>
          <p:nvPr/>
        </p:nvCxnSpPr>
        <p:spPr bwMode="auto">
          <a:xfrm>
            <a:off x="60960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3" name="Oval 182"/>
          <p:cNvSpPr/>
          <p:nvPr/>
        </p:nvSpPr>
        <p:spPr bwMode="auto">
          <a:xfrm>
            <a:off x="68580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4" name="Straight Connector 183"/>
          <p:cNvCxnSpPr>
            <a:stCxn id="175" idx="4"/>
            <a:endCxn id="183" idx="0"/>
          </p:cNvCxnSpPr>
          <p:nvPr/>
        </p:nvCxnSpPr>
        <p:spPr bwMode="auto">
          <a:xfrm>
            <a:off x="70104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5" name="Straight Connector 184"/>
          <p:cNvCxnSpPr>
            <a:endCxn id="183" idx="2"/>
          </p:cNvCxnSpPr>
          <p:nvPr/>
        </p:nvCxnSpPr>
        <p:spPr bwMode="auto">
          <a:xfrm>
            <a:off x="66294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6" name="Oval 185"/>
          <p:cNvSpPr/>
          <p:nvPr/>
        </p:nvSpPr>
        <p:spPr bwMode="auto">
          <a:xfrm>
            <a:off x="73914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7" name="Straight Connector 186"/>
          <p:cNvCxnSpPr>
            <a:endCxn id="186" idx="2"/>
          </p:cNvCxnSpPr>
          <p:nvPr/>
        </p:nvCxnSpPr>
        <p:spPr bwMode="auto">
          <a:xfrm>
            <a:off x="71628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8" name="Oval 187"/>
          <p:cNvSpPr/>
          <p:nvPr/>
        </p:nvSpPr>
        <p:spPr bwMode="auto">
          <a:xfrm>
            <a:off x="73914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89" name="Straight Connector 188"/>
          <p:cNvCxnSpPr>
            <a:stCxn id="186" idx="4"/>
            <a:endCxn id="188" idx="0"/>
          </p:cNvCxnSpPr>
          <p:nvPr/>
        </p:nvCxnSpPr>
        <p:spPr bwMode="auto">
          <a:xfrm>
            <a:off x="75438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0" name="Straight Connector 189"/>
          <p:cNvCxnSpPr>
            <a:endCxn id="188" idx="2"/>
          </p:cNvCxnSpPr>
          <p:nvPr/>
        </p:nvCxnSpPr>
        <p:spPr bwMode="auto">
          <a:xfrm>
            <a:off x="71628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1" name="Oval 190"/>
          <p:cNvSpPr/>
          <p:nvPr/>
        </p:nvSpPr>
        <p:spPr bwMode="auto">
          <a:xfrm>
            <a:off x="7924800" y="51816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2" name="Straight Connector 191"/>
          <p:cNvCxnSpPr>
            <a:endCxn id="191" idx="2"/>
          </p:cNvCxnSpPr>
          <p:nvPr/>
        </p:nvCxnSpPr>
        <p:spPr bwMode="auto">
          <a:xfrm>
            <a:off x="7696200" y="5334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3" name="Oval 192"/>
          <p:cNvSpPr/>
          <p:nvPr/>
        </p:nvSpPr>
        <p:spPr bwMode="auto">
          <a:xfrm>
            <a:off x="7924800" y="56388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4" name="Straight Connector 193"/>
          <p:cNvCxnSpPr>
            <a:stCxn id="191" idx="4"/>
            <a:endCxn id="193" idx="0"/>
          </p:cNvCxnSpPr>
          <p:nvPr/>
        </p:nvCxnSpPr>
        <p:spPr bwMode="auto">
          <a:xfrm>
            <a:off x="8077200" y="54864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>
            <a:endCxn id="193" idx="2"/>
          </p:cNvCxnSpPr>
          <p:nvPr/>
        </p:nvCxnSpPr>
        <p:spPr bwMode="auto">
          <a:xfrm>
            <a:off x="7696200" y="57912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6" name="Oval 195"/>
          <p:cNvSpPr/>
          <p:nvPr/>
        </p:nvSpPr>
        <p:spPr bwMode="auto">
          <a:xfrm>
            <a:off x="73914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7" name="Straight Connector 196"/>
          <p:cNvCxnSpPr>
            <a:stCxn id="188" idx="4"/>
            <a:endCxn id="196" idx="0"/>
          </p:cNvCxnSpPr>
          <p:nvPr/>
        </p:nvCxnSpPr>
        <p:spPr bwMode="auto">
          <a:xfrm>
            <a:off x="75438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>
            <a:endCxn id="196" idx="2"/>
          </p:cNvCxnSpPr>
          <p:nvPr/>
        </p:nvCxnSpPr>
        <p:spPr bwMode="auto">
          <a:xfrm>
            <a:off x="71628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9" name="Oval 198"/>
          <p:cNvSpPr/>
          <p:nvPr/>
        </p:nvSpPr>
        <p:spPr bwMode="auto">
          <a:xfrm>
            <a:off x="7924800" y="6096000"/>
            <a:ext cx="304800" cy="304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0" name="Straight Connector 199"/>
          <p:cNvCxnSpPr>
            <a:stCxn id="193" idx="4"/>
            <a:endCxn id="199" idx="0"/>
          </p:cNvCxnSpPr>
          <p:nvPr/>
        </p:nvCxnSpPr>
        <p:spPr bwMode="auto">
          <a:xfrm>
            <a:off x="8077200" y="5943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1" name="Straight Connector 200"/>
          <p:cNvCxnSpPr>
            <a:endCxn id="199" idx="2"/>
          </p:cNvCxnSpPr>
          <p:nvPr/>
        </p:nvCxnSpPr>
        <p:spPr bwMode="auto">
          <a:xfrm>
            <a:off x="7696200" y="6248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2" name="Straight Connector 201"/>
          <p:cNvCxnSpPr/>
          <p:nvPr/>
        </p:nvCxnSpPr>
        <p:spPr bwMode="auto">
          <a:xfrm>
            <a:off x="59436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3" name="Straight Connector 202"/>
          <p:cNvCxnSpPr/>
          <p:nvPr/>
        </p:nvCxnSpPr>
        <p:spPr bwMode="auto">
          <a:xfrm>
            <a:off x="64770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4" name="Straight Connector 203"/>
          <p:cNvCxnSpPr/>
          <p:nvPr/>
        </p:nvCxnSpPr>
        <p:spPr bwMode="auto">
          <a:xfrm>
            <a:off x="70104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5" name="Straight Connector 204"/>
          <p:cNvCxnSpPr/>
          <p:nvPr/>
        </p:nvCxnSpPr>
        <p:spPr bwMode="auto">
          <a:xfrm>
            <a:off x="75438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6" name="Straight Connector 205"/>
          <p:cNvCxnSpPr/>
          <p:nvPr/>
        </p:nvCxnSpPr>
        <p:spPr bwMode="auto">
          <a:xfrm>
            <a:off x="8077200" y="50292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8443452" y="103484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208" name="TextBox 207"/>
          <p:cNvSpPr txBox="1"/>
          <p:nvPr/>
        </p:nvSpPr>
        <p:spPr>
          <a:xfrm>
            <a:off x="8428704" y="25690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209" name="TextBox 208"/>
          <p:cNvSpPr txBox="1"/>
          <p:nvPr/>
        </p:nvSpPr>
        <p:spPr>
          <a:xfrm>
            <a:off x="8382000" y="4407312"/>
            <a:ext cx="380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1+2</a:t>
            </a:r>
            <a:endParaRPr lang="en-US" sz="2800" dirty="0"/>
          </a:p>
        </p:txBody>
      </p:sp>
      <p:graphicFrame>
        <p:nvGraphicFramePr>
          <p:cNvPr id="189446" name="Object 6"/>
          <p:cNvGraphicFramePr>
            <a:graphicFrameLocks noChangeAspect="1"/>
          </p:cNvGraphicFramePr>
          <p:nvPr/>
        </p:nvGraphicFramePr>
        <p:xfrm>
          <a:off x="827294" y="1975977"/>
          <a:ext cx="1414462" cy="784225"/>
        </p:xfrm>
        <a:graphic>
          <a:graphicData uri="http://schemas.openxmlformats.org/presentationml/2006/ole">
            <p:oleObj spid="_x0000_s190470" name="Equation" r:id="rId4" imgW="711000" imgH="431640" progId="Equation.DSMT4">
              <p:embed/>
            </p:oleObj>
          </a:graphicData>
        </a:graphic>
      </p:graphicFrame>
      <p:graphicFrame>
        <p:nvGraphicFramePr>
          <p:cNvPr id="190471" name="Object 7"/>
          <p:cNvGraphicFramePr>
            <a:graphicFrameLocks noChangeAspect="1"/>
          </p:cNvGraphicFramePr>
          <p:nvPr/>
        </p:nvGraphicFramePr>
        <p:xfrm>
          <a:off x="826882" y="2750217"/>
          <a:ext cx="3560762" cy="1733550"/>
        </p:xfrm>
        <a:graphic>
          <a:graphicData uri="http://schemas.openxmlformats.org/presentationml/2006/ole">
            <p:oleObj spid="_x0000_s190471" name="Equation" r:id="rId5" imgW="1790640" imgH="952200" progId="Equation.DSMT4">
              <p:embed/>
            </p:oleObj>
          </a:graphicData>
        </a:graphic>
      </p:graphicFrame>
      <p:graphicFrame>
        <p:nvGraphicFramePr>
          <p:cNvPr id="190472" name="Object 8"/>
          <p:cNvGraphicFramePr>
            <a:graphicFrameLocks noChangeAspect="1"/>
          </p:cNvGraphicFramePr>
          <p:nvPr/>
        </p:nvGraphicFramePr>
        <p:xfrm>
          <a:off x="2819400" y="2150602"/>
          <a:ext cx="1338263" cy="415925"/>
        </p:xfrm>
        <a:graphic>
          <a:graphicData uri="http://schemas.openxmlformats.org/presentationml/2006/ole">
            <p:oleObj spid="_x0000_s190472" name="Equation" r:id="rId6" imgW="672840" imgH="228600" progId="Equation.DSMT4">
              <p:embed/>
            </p:oleObj>
          </a:graphicData>
        </a:graphic>
      </p:graphicFrame>
      <p:graphicFrame>
        <p:nvGraphicFramePr>
          <p:cNvPr id="190473" name="Object 9"/>
          <p:cNvGraphicFramePr>
            <a:graphicFrameLocks noChangeAspect="1"/>
          </p:cNvGraphicFramePr>
          <p:nvPr/>
        </p:nvGraphicFramePr>
        <p:xfrm>
          <a:off x="849979" y="5107860"/>
          <a:ext cx="2778125" cy="623887"/>
        </p:xfrm>
        <a:graphic>
          <a:graphicData uri="http://schemas.openxmlformats.org/presentationml/2006/ole">
            <p:oleObj spid="_x0000_s190473" name="Equation" r:id="rId7" imgW="1396800" imgH="342720" progId="Equation.DSMT4">
              <p:embed/>
            </p:oleObj>
          </a:graphicData>
        </a:graphic>
      </p:graphicFrame>
      <p:graphicFrame>
        <p:nvGraphicFramePr>
          <p:cNvPr id="190474" name="Object 10"/>
          <p:cNvGraphicFramePr>
            <a:graphicFrameLocks noChangeAspect="1"/>
          </p:cNvGraphicFramePr>
          <p:nvPr/>
        </p:nvGraphicFramePr>
        <p:xfrm>
          <a:off x="838200" y="5759244"/>
          <a:ext cx="1085850" cy="623888"/>
        </p:xfrm>
        <a:graphic>
          <a:graphicData uri="http://schemas.openxmlformats.org/presentationml/2006/ole">
            <p:oleObj spid="_x0000_s190474" name="Equation" r:id="rId8" imgW="545760" imgH="342720" progId="Equation.DSMT4">
              <p:embed/>
            </p:oleObj>
          </a:graphicData>
        </a:graphic>
      </p:graphicFrame>
      <p:graphicFrame>
        <p:nvGraphicFramePr>
          <p:cNvPr id="190475" name="Object 11"/>
          <p:cNvGraphicFramePr>
            <a:graphicFrameLocks noChangeAspect="1"/>
          </p:cNvGraphicFramePr>
          <p:nvPr/>
        </p:nvGraphicFramePr>
        <p:xfrm>
          <a:off x="2148348" y="5759244"/>
          <a:ext cx="1338262" cy="623888"/>
        </p:xfrm>
        <a:graphic>
          <a:graphicData uri="http://schemas.openxmlformats.org/presentationml/2006/ole">
            <p:oleObj spid="_x0000_s190475" name="Equation" r:id="rId9" imgW="672840" imgH="342720" progId="Equation.DSMT4">
              <p:embed/>
            </p:oleObj>
          </a:graphicData>
        </a:graphic>
      </p:graphicFrame>
      <p:graphicFrame>
        <p:nvGraphicFramePr>
          <p:cNvPr id="190476" name="Object 12"/>
          <p:cNvGraphicFramePr>
            <a:graphicFrameLocks noChangeAspect="1"/>
          </p:cNvGraphicFramePr>
          <p:nvPr/>
        </p:nvGraphicFramePr>
        <p:xfrm>
          <a:off x="3657600" y="5730415"/>
          <a:ext cx="1187450" cy="623887"/>
        </p:xfrm>
        <a:graphic>
          <a:graphicData uri="http://schemas.openxmlformats.org/presentationml/2006/ole">
            <p:oleObj spid="_x0000_s190476" name="Equation" r:id="rId10" imgW="596880" imgH="34272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990600"/>
          </a:xfrm>
        </p:spPr>
        <p:txBody>
          <a:bodyPr/>
          <a:lstStyle/>
          <a:p>
            <a:r>
              <a:rPr lang="en-US" dirty="0" smtClean="0"/>
              <a:t>Gibbs theorem for ideal 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052"/>
            <a:ext cx="8229600" cy="4419600"/>
          </a:xfrm>
        </p:spPr>
        <p:txBody>
          <a:bodyPr/>
          <a:lstStyle/>
          <a:p>
            <a:r>
              <a:rPr lang="en-US" dirty="0" smtClean="0"/>
              <a:t>Entropy of mixing ideal gases (at the same </a:t>
            </a:r>
            <a:r>
              <a:rPr lang="en-US" i="1" dirty="0" smtClean="0"/>
              <a:t>T</a:t>
            </a:r>
            <a:r>
              <a:rPr lang="en-US" dirty="0" smtClean="0"/>
              <a:t> and </a:t>
            </a:r>
            <a:r>
              <a:rPr lang="en-US" i="1" dirty="0" smtClean="0"/>
              <a:t>P</a:t>
            </a:r>
            <a:r>
              <a:rPr lang="en-US" dirty="0" smtClean="0"/>
              <a:t>):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3200" dirty="0" smtClean="0"/>
          </a:p>
          <a:p>
            <a:r>
              <a:rPr lang="en-US" dirty="0" smtClean="0"/>
              <a:t>Derivation: # of spatial “sites” </a:t>
            </a:r>
            <a:r>
              <a:rPr lang="en-US" i="1" dirty="0" smtClean="0"/>
              <a:t>m</a:t>
            </a:r>
            <a:r>
              <a:rPr lang="en-US" dirty="0" smtClean="0"/>
              <a:t> &gt;&gt; # of molecules </a:t>
            </a:r>
            <a:r>
              <a:rPr lang="en-US" i="1" dirty="0" smtClean="0"/>
              <a:t>n</a:t>
            </a:r>
            <a:r>
              <a:rPr lang="en-US" dirty="0" smtClean="0"/>
              <a:t> for ideal gas (classical limit of quantum statistics)</a:t>
            </a:r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849313" y="1995948"/>
          <a:ext cx="2778125" cy="623888"/>
        </p:xfrm>
        <a:graphic>
          <a:graphicData uri="http://schemas.openxmlformats.org/presentationml/2006/ole">
            <p:oleObj spid="_x0000_s191490" name="Equation" r:id="rId3" imgW="1396800" imgH="342720" progId="Equation.DSMT4">
              <p:embed/>
            </p:oleObj>
          </a:graphicData>
        </a:graphic>
      </p:graphicFrame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838200" y="2699416"/>
          <a:ext cx="1085850" cy="623888"/>
        </p:xfrm>
        <a:graphic>
          <a:graphicData uri="http://schemas.openxmlformats.org/presentationml/2006/ole">
            <p:oleObj spid="_x0000_s191491" name="Equation" r:id="rId4" imgW="545760" imgH="342720" progId="Equation.DSMT4">
              <p:embed/>
            </p:oleObj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2147888" y="2699416"/>
          <a:ext cx="1338262" cy="623888"/>
        </p:xfrm>
        <a:graphic>
          <a:graphicData uri="http://schemas.openxmlformats.org/presentationml/2006/ole">
            <p:oleObj spid="_x0000_s191492" name="Equation" r:id="rId5" imgW="672840" imgH="342720" progId="Equation.DSMT4">
              <p:embed/>
            </p:oleObj>
          </a:graphicData>
        </a:graphic>
      </p:graphicFrame>
      <p:graphicFrame>
        <p:nvGraphicFramePr>
          <p:cNvPr id="191493" name="Object 5"/>
          <p:cNvGraphicFramePr>
            <a:graphicFrameLocks noChangeAspect="1"/>
          </p:cNvGraphicFramePr>
          <p:nvPr/>
        </p:nvGraphicFramePr>
        <p:xfrm>
          <a:off x="3657600" y="2685589"/>
          <a:ext cx="1187450" cy="623888"/>
        </p:xfrm>
        <a:graphic>
          <a:graphicData uri="http://schemas.openxmlformats.org/presentationml/2006/ole">
            <p:oleObj spid="_x0000_s191493" name="Equation" r:id="rId6" imgW="596880" imgH="342720" progId="Equation.DSMT4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7010400" y="2116300"/>
            <a:ext cx="1219200" cy="97742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562600" y="2103120"/>
            <a:ext cx="1295400" cy="989303"/>
          </a:xfrm>
          <a:prstGeom prst="rect">
            <a:avLst/>
          </a:prstGeom>
          <a:ln w="635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781800" y="2103120"/>
            <a:ext cx="228600" cy="98930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0" y="2226588"/>
            <a:ext cx="9788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T, P, n</a:t>
            </a:r>
            <a:r>
              <a:rPr lang="en-US" sz="2200" i="1" baseline="-25000" dirty="0" smtClean="0"/>
              <a:t>1</a:t>
            </a:r>
            <a:endParaRPr lang="en-US" sz="2200" i="1" dirty="0" smtClean="0"/>
          </a:p>
        </p:txBody>
      </p:sp>
      <p:sp>
        <p:nvSpPr>
          <p:cNvPr id="13" name="Rectangle 12"/>
          <p:cNvSpPr/>
          <p:nvPr/>
        </p:nvSpPr>
        <p:spPr bwMode="auto">
          <a:xfrm>
            <a:off x="5562600" y="2103120"/>
            <a:ext cx="2667000" cy="989303"/>
          </a:xfrm>
          <a:prstGeom prst="rect">
            <a:avLst/>
          </a:prstGeom>
          <a:noFill/>
          <a:ln w="635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91494" name="Object 6"/>
          <p:cNvGraphicFramePr>
            <a:graphicFrameLocks noChangeAspect="1"/>
          </p:cNvGraphicFramePr>
          <p:nvPr/>
        </p:nvGraphicFramePr>
        <p:xfrm>
          <a:off x="802989" y="4191000"/>
          <a:ext cx="2124075" cy="762000"/>
        </p:xfrm>
        <a:graphic>
          <a:graphicData uri="http://schemas.openxmlformats.org/presentationml/2006/ole">
            <p:oleObj spid="_x0000_s191494" name="Equation" r:id="rId7" imgW="1130040" imgH="444240" progId="Equation.DSMT4">
              <p:embed/>
            </p:oleObj>
          </a:graphicData>
        </a:graphic>
      </p:graphicFrame>
      <p:graphicFrame>
        <p:nvGraphicFramePr>
          <p:cNvPr id="191496" name="Object 8"/>
          <p:cNvGraphicFramePr>
            <a:graphicFrameLocks noChangeAspect="1"/>
          </p:cNvGraphicFramePr>
          <p:nvPr/>
        </p:nvGraphicFramePr>
        <p:xfrm>
          <a:off x="3185652" y="4306427"/>
          <a:ext cx="5418137" cy="479425"/>
        </p:xfrm>
        <a:graphic>
          <a:graphicData uri="http://schemas.openxmlformats.org/presentationml/2006/ole">
            <p:oleObj spid="_x0000_s191496" name="Equation" r:id="rId8" imgW="2882880" imgH="279360" progId="Equation.DSMT4">
              <p:embed/>
            </p:oleObj>
          </a:graphicData>
        </a:graphic>
      </p:graphicFrame>
      <p:graphicFrame>
        <p:nvGraphicFramePr>
          <p:cNvPr id="191497" name="Object 9"/>
          <p:cNvGraphicFramePr>
            <a:graphicFrameLocks noChangeAspect="1"/>
          </p:cNvGraphicFramePr>
          <p:nvPr/>
        </p:nvGraphicFramePr>
        <p:xfrm>
          <a:off x="776748" y="5012976"/>
          <a:ext cx="3867150" cy="806450"/>
        </p:xfrm>
        <a:graphic>
          <a:graphicData uri="http://schemas.openxmlformats.org/presentationml/2006/ole">
            <p:oleObj spid="_x0000_s191497" name="Equation" r:id="rId9" imgW="2057400" imgH="469800" progId="Equation.DSMT4">
              <p:embed/>
            </p:oleObj>
          </a:graphicData>
        </a:graphic>
      </p:graphicFrame>
      <p:graphicFrame>
        <p:nvGraphicFramePr>
          <p:cNvPr id="191498" name="Object 10"/>
          <p:cNvGraphicFramePr>
            <a:graphicFrameLocks noChangeAspect="1"/>
          </p:cNvGraphicFramePr>
          <p:nvPr/>
        </p:nvGraphicFramePr>
        <p:xfrm>
          <a:off x="795337" y="5897880"/>
          <a:ext cx="5681663" cy="434975"/>
        </p:xfrm>
        <a:graphic>
          <a:graphicData uri="http://schemas.openxmlformats.org/presentationml/2006/ole">
            <p:oleObj spid="_x0000_s191498" name="Equation" r:id="rId10" imgW="3022560" imgH="253800" progId="Equation.DSMT4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101840" y="2218789"/>
            <a:ext cx="97887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T, P, n</a:t>
            </a:r>
            <a:r>
              <a:rPr lang="en-US" sz="2200" i="1" baseline="-25000" dirty="0" smtClean="0"/>
              <a:t>2</a:t>
            </a:r>
            <a:endParaRPr lang="en-US" sz="2200" i="1" dirty="0" smtClean="0"/>
          </a:p>
        </p:txBody>
      </p:sp>
      <p:graphicFrame>
        <p:nvGraphicFramePr>
          <p:cNvPr id="191499" name="Object 11"/>
          <p:cNvGraphicFramePr>
            <a:graphicFrameLocks noChangeAspect="1"/>
          </p:cNvGraphicFramePr>
          <p:nvPr/>
        </p:nvGraphicFramePr>
        <p:xfrm>
          <a:off x="7078663" y="5051425"/>
          <a:ext cx="1074737" cy="741363"/>
        </p:xfrm>
        <a:graphic>
          <a:graphicData uri="http://schemas.openxmlformats.org/presentationml/2006/ole">
            <p:oleObj spid="_x0000_s191499" name="Equation" r:id="rId11" imgW="571320" imgH="431640" progId="Equation.DSMT4">
              <p:embed/>
            </p:oleObj>
          </a:graphicData>
        </a:graphic>
      </p:graphicFrame>
      <p:sp>
        <p:nvSpPr>
          <p:cNvPr id="22" name="Rectangle 21"/>
          <p:cNvSpPr/>
          <p:nvPr/>
        </p:nvSpPr>
        <p:spPr>
          <a:xfrm>
            <a:off x="5143183" y="5181600"/>
            <a:ext cx="195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Same </a:t>
            </a:r>
            <a:r>
              <a:rPr lang="en-US" sz="2000" i="1" dirty="0" smtClean="0"/>
              <a:t>T</a:t>
            </a:r>
            <a:r>
              <a:rPr lang="en-US" sz="2000" dirty="0" smtClean="0"/>
              <a:t> and </a:t>
            </a:r>
            <a:r>
              <a:rPr lang="en-US" sz="2000" i="1" dirty="0" smtClean="0"/>
              <a:t>P </a:t>
            </a:r>
            <a:r>
              <a:rPr lang="en-US" sz="2000" dirty="0" smtClean="0"/>
              <a:t>: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 solid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504"/>
            <a:ext cx="8229600" cy="4648200"/>
          </a:xfrm>
        </p:spPr>
        <p:txBody>
          <a:bodyPr/>
          <a:lstStyle/>
          <a:p>
            <a:r>
              <a:rPr lang="en-US" dirty="0" smtClean="0"/>
              <a:t>Inter-atomic force </a:t>
            </a:r>
            <a:r>
              <a:rPr lang="en-US" dirty="0" smtClean="0"/>
              <a:t>is </a:t>
            </a:r>
            <a:r>
              <a:rPr lang="en-US" dirty="0" smtClean="0"/>
              <a:t>the same for all types of bonds</a:t>
            </a:r>
            <a:endParaRPr lang="en-US" dirty="0"/>
          </a:p>
        </p:txBody>
      </p:sp>
      <p:graphicFrame>
        <p:nvGraphicFramePr>
          <p:cNvPr id="192514" name="Object 2"/>
          <p:cNvGraphicFramePr>
            <a:graphicFrameLocks noChangeAspect="1"/>
          </p:cNvGraphicFramePr>
          <p:nvPr/>
        </p:nvGraphicFramePr>
        <p:xfrm>
          <a:off x="5693441" y="2133600"/>
          <a:ext cx="2778125" cy="623888"/>
        </p:xfrm>
        <a:graphic>
          <a:graphicData uri="http://schemas.openxmlformats.org/presentationml/2006/ole">
            <p:oleObj spid="_x0000_s192514" name="Equation" r:id="rId3" imgW="1396800" imgH="342720" progId="Equation.DSMT4">
              <p:embed/>
            </p:oleObj>
          </a:graphicData>
        </a:graphic>
      </p:graphicFrame>
      <p:graphicFrame>
        <p:nvGraphicFramePr>
          <p:cNvPr id="192515" name="Object 3"/>
          <p:cNvGraphicFramePr>
            <a:graphicFrameLocks noChangeAspect="1"/>
          </p:cNvGraphicFramePr>
          <p:nvPr/>
        </p:nvGraphicFramePr>
        <p:xfrm>
          <a:off x="5692060" y="2784475"/>
          <a:ext cx="1287462" cy="415925"/>
        </p:xfrm>
        <a:graphic>
          <a:graphicData uri="http://schemas.openxmlformats.org/presentationml/2006/ole">
            <p:oleObj spid="_x0000_s192515" name="Equation" r:id="rId4" imgW="647640" imgH="228600" progId="Equation.DSMT4">
              <p:embed/>
            </p:oleObj>
          </a:graphicData>
        </a:graphic>
      </p:graphicFrame>
      <p:pic>
        <p:nvPicPr>
          <p:cNvPr id="192518" name="Picture 6" descr="C:\Users\hjj\Desktop\Graph1.PNG"/>
          <p:cNvPicPr>
            <a:picLocks noChangeAspect="1" noChangeArrowheads="1"/>
          </p:cNvPicPr>
          <p:nvPr/>
        </p:nvPicPr>
        <p:blipFill>
          <a:blip r:embed="rId5" cstate="print"/>
          <a:srcRect l="6054" t="4902" r="5296" b="1961"/>
          <a:stretch>
            <a:fillRect/>
          </a:stretch>
        </p:blipFill>
        <p:spPr bwMode="auto">
          <a:xfrm>
            <a:off x="503904" y="2169567"/>
            <a:ext cx="4929557" cy="4002633"/>
          </a:xfrm>
          <a:prstGeom prst="rect">
            <a:avLst/>
          </a:prstGeom>
          <a:noFill/>
        </p:spPr>
      </p:pic>
      <p:graphicFrame>
        <p:nvGraphicFramePr>
          <p:cNvPr id="192519" name="Object 7"/>
          <p:cNvGraphicFramePr>
            <a:graphicFrameLocks noChangeAspect="1"/>
          </p:cNvGraphicFramePr>
          <p:nvPr/>
        </p:nvGraphicFramePr>
        <p:xfrm>
          <a:off x="5685504" y="3429000"/>
          <a:ext cx="2828925" cy="623888"/>
        </p:xfrm>
        <a:graphic>
          <a:graphicData uri="http://schemas.openxmlformats.org/presentationml/2006/ole">
            <p:oleObj spid="_x0000_s192519" name="Equation" r:id="rId6" imgW="1422360" imgH="342720" progId="Equation.DSMT4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5638800" y="4114800"/>
            <a:ext cx="2743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kern="0" dirty="0" smtClean="0">
                <a:solidFill>
                  <a:prstClr val="black"/>
                </a:solidFill>
              </a:rPr>
              <a:t>Random mixing is always preferred!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6696"/>
            <a:ext cx="8229600" cy="914400"/>
          </a:xfrm>
        </p:spPr>
        <p:txBody>
          <a:bodyPr/>
          <a:lstStyle/>
          <a:p>
            <a:r>
              <a:rPr lang="en-US" dirty="0" smtClean="0"/>
              <a:t>Regular binary solution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1096"/>
            <a:ext cx="8229600" cy="4771104"/>
          </a:xfrm>
        </p:spPr>
        <p:txBody>
          <a:bodyPr/>
          <a:lstStyle/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Random distribution of atoms</a:t>
            </a:r>
          </a:p>
          <a:p>
            <a:pPr lvl="1">
              <a:buNone/>
            </a:pPr>
            <a:endParaRPr lang="en-US" sz="3600" dirty="0" smtClean="0"/>
          </a:p>
          <a:p>
            <a:pPr lvl="1"/>
            <a:r>
              <a:rPr lang="en-US" dirty="0" smtClean="0"/>
              <a:t>Bond energy between 1-2 is different from those of 1-1 and 2-2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sz="2000" dirty="0" smtClean="0"/>
          </a:p>
          <a:p>
            <a:r>
              <a:rPr lang="en-US" dirty="0" smtClean="0"/>
              <a:t>	  negative enthalpy of mixing: 1-2 type of hetero-polar bond energetically favorable</a:t>
            </a:r>
          </a:p>
          <a:p>
            <a:r>
              <a:rPr lang="en-US" dirty="0" smtClean="0"/>
              <a:t>	  positive enthalpy of mixing: 1-1 and 2-2 types of </a:t>
            </a:r>
            <a:r>
              <a:rPr lang="en-US" dirty="0" err="1" smtClean="0"/>
              <a:t>homopolar</a:t>
            </a:r>
            <a:r>
              <a:rPr lang="en-US" dirty="0" smtClean="0"/>
              <a:t> bonds preferred</a:t>
            </a:r>
          </a:p>
        </p:txBody>
      </p:sp>
      <p:graphicFrame>
        <p:nvGraphicFramePr>
          <p:cNvPr id="193538" name="Object 2"/>
          <p:cNvGraphicFramePr>
            <a:graphicFrameLocks noChangeAspect="1"/>
          </p:cNvGraphicFramePr>
          <p:nvPr/>
        </p:nvGraphicFramePr>
        <p:xfrm>
          <a:off x="961565" y="3929523"/>
          <a:ext cx="4975225" cy="461962"/>
        </p:xfrm>
        <a:graphic>
          <a:graphicData uri="http://schemas.openxmlformats.org/presentationml/2006/ole">
            <p:oleObj spid="_x0000_s193538" name="Equation" r:id="rId3" imgW="2501640" imgH="253800" progId="Equation.DSMT4">
              <p:embed/>
            </p:oleObj>
          </a:graphicData>
        </a:graphic>
      </p:graphicFrame>
      <p:graphicFrame>
        <p:nvGraphicFramePr>
          <p:cNvPr id="193539" name="Object 3"/>
          <p:cNvGraphicFramePr>
            <a:graphicFrameLocks noChangeAspect="1"/>
          </p:cNvGraphicFramePr>
          <p:nvPr/>
        </p:nvGraphicFramePr>
        <p:xfrm>
          <a:off x="981281" y="3379787"/>
          <a:ext cx="1946275" cy="415925"/>
        </p:xfrm>
        <a:graphic>
          <a:graphicData uri="http://schemas.openxmlformats.org/presentationml/2006/ole">
            <p:oleObj spid="_x0000_s193539" name="Equation" r:id="rId4" imgW="977760" imgH="228600" progId="Equation.DSMT4">
              <p:embed/>
            </p:oleObj>
          </a:graphicData>
        </a:graphic>
      </p:graphicFrame>
      <p:graphicFrame>
        <p:nvGraphicFramePr>
          <p:cNvPr id="193540" name="Object 4"/>
          <p:cNvGraphicFramePr>
            <a:graphicFrameLocks noChangeAspect="1"/>
          </p:cNvGraphicFramePr>
          <p:nvPr/>
        </p:nvGraphicFramePr>
        <p:xfrm>
          <a:off x="3320129" y="3352800"/>
          <a:ext cx="3813175" cy="461962"/>
        </p:xfrm>
        <a:graphic>
          <a:graphicData uri="http://schemas.openxmlformats.org/presentationml/2006/ole">
            <p:oleObj spid="_x0000_s193540" name="Equation" r:id="rId5" imgW="1917360" imgH="253800" progId="Equation.DSMT4">
              <p:embed/>
            </p:oleObj>
          </a:graphicData>
        </a:graphic>
      </p:graphicFrame>
      <p:graphicFrame>
        <p:nvGraphicFramePr>
          <p:cNvPr id="193541" name="Object 5"/>
          <p:cNvGraphicFramePr>
            <a:graphicFrameLocks noChangeAspect="1"/>
          </p:cNvGraphicFramePr>
          <p:nvPr/>
        </p:nvGraphicFramePr>
        <p:xfrm>
          <a:off x="852948" y="4539790"/>
          <a:ext cx="733425" cy="322262"/>
        </p:xfrm>
        <a:graphic>
          <a:graphicData uri="http://schemas.openxmlformats.org/presentationml/2006/ole">
            <p:oleObj spid="_x0000_s193541" name="Equation" r:id="rId6" imgW="368280" imgH="177480" progId="Equation.DSMT4">
              <p:embed/>
            </p:oleObj>
          </a:graphicData>
        </a:graphic>
      </p:graphicFrame>
      <p:graphicFrame>
        <p:nvGraphicFramePr>
          <p:cNvPr id="193544" name="Object 8"/>
          <p:cNvGraphicFramePr>
            <a:graphicFrameLocks noChangeAspect="1"/>
          </p:cNvGraphicFramePr>
          <p:nvPr/>
        </p:nvGraphicFramePr>
        <p:xfrm>
          <a:off x="1280652" y="2314575"/>
          <a:ext cx="2730500" cy="460375"/>
        </p:xfrm>
        <a:graphic>
          <a:graphicData uri="http://schemas.openxmlformats.org/presentationml/2006/ole">
            <p:oleObj spid="_x0000_s193544" name="Equation" r:id="rId7" imgW="1371600" imgH="253800" progId="Equation.DSMT4">
              <p:embed/>
            </p:oleObj>
          </a:graphicData>
        </a:graphic>
      </p:graphicFrame>
      <p:sp>
        <p:nvSpPr>
          <p:cNvPr id="17" name="Oval 16"/>
          <p:cNvSpPr/>
          <p:nvPr/>
        </p:nvSpPr>
        <p:spPr bwMode="auto">
          <a:xfrm>
            <a:off x="5791200" y="1535668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7086600" y="1535668"/>
            <a:ext cx="685800" cy="6858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Connector 19"/>
          <p:cNvCxnSpPr>
            <a:stCxn id="17" idx="6"/>
            <a:endCxn id="18" idx="2"/>
          </p:cNvCxnSpPr>
          <p:nvPr/>
        </p:nvCxnSpPr>
        <p:spPr bwMode="auto">
          <a:xfrm>
            <a:off x="6477000" y="1878568"/>
            <a:ext cx="609600" cy="0"/>
          </a:xfrm>
          <a:prstGeom prst="line">
            <a:avLst/>
          </a:prstGeom>
          <a:solidFill>
            <a:schemeClr val="accent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779373" y="230074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Site </a:t>
            </a:r>
            <a:r>
              <a:rPr lang="en-US" i="1" dirty="0" err="1" smtClean="0"/>
              <a:t>i</a:t>
            </a:r>
            <a:endParaRPr lang="en-US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7104269" y="230074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Site </a:t>
            </a:r>
            <a:r>
              <a:rPr lang="en-US" i="1" dirty="0" smtClean="0"/>
              <a:t>j</a:t>
            </a:r>
            <a:endParaRPr lang="en-US" i="1" dirty="0"/>
          </a:p>
        </p:txBody>
      </p:sp>
      <p:sp>
        <p:nvSpPr>
          <p:cNvPr id="23" name="Oval 22"/>
          <p:cNvSpPr/>
          <p:nvPr/>
        </p:nvSpPr>
        <p:spPr bwMode="auto">
          <a:xfrm>
            <a:off x="5791200" y="1535668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7086600" y="1535668"/>
            <a:ext cx="685800" cy="685800"/>
          </a:xfrm>
          <a:prstGeom prst="ellipse">
            <a:avLst/>
          </a:prstGeom>
          <a:ln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</a:rPr>
              <a:t>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193545" name="Object 9"/>
          <p:cNvGraphicFramePr>
            <a:graphicFrameLocks noChangeAspect="1"/>
          </p:cNvGraphicFramePr>
          <p:nvPr/>
        </p:nvGraphicFramePr>
        <p:xfrm>
          <a:off x="839327" y="5363242"/>
          <a:ext cx="758825" cy="322262"/>
        </p:xfrm>
        <a:graphic>
          <a:graphicData uri="http://schemas.openxmlformats.org/presentationml/2006/ole">
            <p:oleObj spid="_x0000_s193545" name="Equation" r:id="rId8" imgW="38088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 smtClean="0"/>
              <a:t>Negative enthalpy of mixing</a:t>
            </a:r>
            <a:endParaRPr lang="en-US" dirty="0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p:oleObj spid="_x0000_s194562" name="Equation" r:id="rId3" imgW="1498320" imgH="228600" progId="Equation.DSMT4">
              <p:embed/>
            </p:oleObj>
          </a:graphicData>
        </a:graphic>
      </p:graphicFrame>
      <p:graphicFrame>
        <p:nvGraphicFramePr>
          <p:cNvPr id="194563" name="Object 3"/>
          <p:cNvGraphicFramePr>
            <a:graphicFrameLocks noChangeAspect="1"/>
          </p:cNvGraphicFramePr>
          <p:nvPr/>
        </p:nvGraphicFramePr>
        <p:xfrm>
          <a:off x="4953000" y="2438400"/>
          <a:ext cx="2401888" cy="415925"/>
        </p:xfrm>
        <a:graphic>
          <a:graphicData uri="http://schemas.openxmlformats.org/presentationml/2006/ole">
            <p:oleObj spid="_x0000_s194563" name="Equation" r:id="rId4" imgW="1206360" imgH="228600" progId="Equation.DSMT4">
              <p:embed/>
            </p:oleObj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p:oleObj spid="_x0000_s194564" name="Equation" r:id="rId5" imgW="1917360" imgH="253800" progId="Equation.DSMT4">
              <p:embed/>
            </p:oleObj>
          </a:graphicData>
        </a:graphic>
      </p:graphicFrame>
      <p:pic>
        <p:nvPicPr>
          <p:cNvPr id="194565" name="Picture 5" descr="C:\Users\hjj\Desktop\Graph1.PNG"/>
          <p:cNvPicPr>
            <a:picLocks noChangeAspect="1" noChangeArrowheads="1"/>
          </p:cNvPicPr>
          <p:nvPr/>
        </p:nvPicPr>
        <p:blipFill>
          <a:blip r:embed="rId6" cstate="print"/>
          <a:srcRect l="12818" t="5494" r="12928" b="4310"/>
          <a:stretch>
            <a:fillRect/>
          </a:stretch>
        </p:blipFill>
        <p:spPr bwMode="auto">
          <a:xfrm>
            <a:off x="457200" y="1752600"/>
            <a:ext cx="4383156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 smtClean="0"/>
              <a:t>Positive enthalpy of mixing (high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p:oleObj spid="_x0000_s196610" name="Equation" r:id="rId3" imgW="1498320" imgH="228600" progId="Equation.DSMT4">
              <p:embed/>
            </p:oleObj>
          </a:graphicData>
        </a:graphic>
      </p:graphicFrame>
      <p:graphicFrame>
        <p:nvGraphicFramePr>
          <p:cNvPr id="194563" name="Object 3"/>
          <p:cNvGraphicFramePr>
            <a:graphicFrameLocks noChangeAspect="1"/>
          </p:cNvGraphicFramePr>
          <p:nvPr/>
        </p:nvGraphicFramePr>
        <p:xfrm>
          <a:off x="4964112" y="2438400"/>
          <a:ext cx="2427288" cy="415925"/>
        </p:xfrm>
        <a:graphic>
          <a:graphicData uri="http://schemas.openxmlformats.org/presentationml/2006/ole">
            <p:oleObj spid="_x0000_s196611" name="Equation" r:id="rId4" imgW="1218960" imgH="228600" progId="Equation.DSMT4">
              <p:embed/>
            </p:oleObj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p:oleObj spid="_x0000_s196612" name="Equation" r:id="rId5" imgW="1917360" imgH="253800" progId="Equation.DSMT4">
              <p:embed/>
            </p:oleObj>
          </a:graphicData>
        </a:graphic>
      </p:graphicFrame>
      <p:pic>
        <p:nvPicPr>
          <p:cNvPr id="196613" name="Picture 5" descr="C:\Users\hjj\Desktop\Graph1.PNG"/>
          <p:cNvPicPr>
            <a:picLocks noChangeAspect="1" noChangeArrowheads="1"/>
          </p:cNvPicPr>
          <p:nvPr/>
        </p:nvPicPr>
        <p:blipFill>
          <a:blip r:embed="rId6" cstate="print"/>
          <a:srcRect l="12881" t="4902" r="12865" b="3922"/>
          <a:stretch>
            <a:fillRect/>
          </a:stretch>
        </p:blipFill>
        <p:spPr bwMode="auto">
          <a:xfrm>
            <a:off x="533400" y="1752600"/>
            <a:ext cx="4343400" cy="4121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1948"/>
            <a:ext cx="8229600" cy="1066800"/>
          </a:xfrm>
        </p:spPr>
        <p:txBody>
          <a:bodyPr/>
          <a:lstStyle/>
          <a:p>
            <a:r>
              <a:rPr lang="en-US" dirty="0" smtClean="0"/>
              <a:t>Positive enthalpy of mixing (intermediate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4953000" y="3733800"/>
          <a:ext cx="2981325" cy="415925"/>
        </p:xfrm>
        <a:graphic>
          <a:graphicData uri="http://schemas.openxmlformats.org/presentationml/2006/ole">
            <p:oleObj spid="_x0000_s198658" name="Equation" r:id="rId3" imgW="1498320" imgH="228600" progId="Equation.DSMT4">
              <p:embed/>
            </p:oleObj>
          </a:graphicData>
        </a:graphic>
      </p:graphicFrame>
      <p:graphicFrame>
        <p:nvGraphicFramePr>
          <p:cNvPr id="194564" name="Object 4"/>
          <p:cNvGraphicFramePr>
            <a:graphicFrameLocks noChangeAspect="1"/>
          </p:cNvGraphicFramePr>
          <p:nvPr/>
        </p:nvGraphicFramePr>
        <p:xfrm>
          <a:off x="4953000" y="3048000"/>
          <a:ext cx="3813175" cy="461963"/>
        </p:xfrm>
        <a:graphic>
          <a:graphicData uri="http://schemas.openxmlformats.org/presentationml/2006/ole">
            <p:oleObj spid="_x0000_s198660" name="Equation" r:id="rId4" imgW="1917360" imgH="253800" progId="Equation.DSMT4">
              <p:embed/>
            </p:oleObj>
          </a:graphicData>
        </a:graphic>
      </p:graphicFrame>
      <p:pic>
        <p:nvPicPr>
          <p:cNvPr id="7" name="Picture 10" descr="C:\Users\hjj\Desktop\Graph1.PNG"/>
          <p:cNvPicPr>
            <a:picLocks noChangeAspect="1" noChangeArrowheads="1"/>
          </p:cNvPicPr>
          <p:nvPr/>
        </p:nvPicPr>
        <p:blipFill>
          <a:blip r:embed="rId5" cstate="print"/>
          <a:srcRect l="12691" t="5494" r="13054" b="4310"/>
          <a:stretch>
            <a:fillRect/>
          </a:stretch>
        </p:blipFill>
        <p:spPr bwMode="auto">
          <a:xfrm>
            <a:off x="456719" y="1762684"/>
            <a:ext cx="4388125" cy="4119464"/>
          </a:xfrm>
          <a:prstGeom prst="rect">
            <a:avLst/>
          </a:prstGeom>
          <a:noFill/>
        </p:spPr>
      </p:pic>
      <p:graphicFrame>
        <p:nvGraphicFramePr>
          <p:cNvPr id="198661" name="Object 5"/>
          <p:cNvGraphicFramePr>
            <a:graphicFrameLocks noChangeAspect="1"/>
          </p:cNvGraphicFramePr>
          <p:nvPr/>
        </p:nvGraphicFramePr>
        <p:xfrm>
          <a:off x="4964113" y="2438400"/>
          <a:ext cx="2427287" cy="415925"/>
        </p:xfrm>
        <a:graphic>
          <a:graphicData uri="http://schemas.openxmlformats.org/presentationml/2006/ole">
            <p:oleObj spid="_x0000_s198661" name="Equation" r:id="rId6" imgW="121896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12443</TotalTime>
  <Words>813</Words>
  <Application>Microsoft Office PowerPoint</Application>
  <PresentationFormat>On-screen Show (4:3)</PresentationFormat>
  <Paragraphs>233</Paragraphs>
  <Slides>24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Pixel</vt:lpstr>
      <vt:lpstr>Equation</vt:lpstr>
      <vt:lpstr>MSEG 803 Equilibria in Material Systems  12: Solution Theory</vt:lpstr>
      <vt:lpstr>Gibbs theorem</vt:lpstr>
      <vt:lpstr>Gibbs theorem</vt:lpstr>
      <vt:lpstr>Gibbs theorem for ideal gas</vt:lpstr>
      <vt:lpstr>Ideal solid solutions</vt:lpstr>
      <vt:lpstr>Regular binary solution theory</vt:lpstr>
      <vt:lpstr>Negative enthalpy of mixing</vt:lpstr>
      <vt:lpstr>Positive enthalpy of mixing (high T)</vt:lpstr>
      <vt:lpstr>Positive enthalpy of mixing (intermediate T)</vt:lpstr>
      <vt:lpstr>Positive enthalpy of mixing (low T)</vt:lpstr>
      <vt:lpstr>The intercept rule</vt:lpstr>
      <vt:lpstr>Phase composition determination</vt:lpstr>
      <vt:lpstr>Slide 13</vt:lpstr>
      <vt:lpstr>Miscibility gap in Au-Ni alloy phase diagram</vt:lpstr>
      <vt:lpstr>Short range order (SRO)</vt:lpstr>
      <vt:lpstr>Short range order (SRO)</vt:lpstr>
      <vt:lpstr>Short range order (SRO)</vt:lpstr>
      <vt:lpstr>Completely miscible solid/liquid solution</vt:lpstr>
      <vt:lpstr>Completely miscible solid/liquid solution</vt:lpstr>
      <vt:lpstr>Completely miscible solid/liquid solution</vt:lpstr>
      <vt:lpstr>Eutectic phase diagram</vt:lpstr>
      <vt:lpstr>Eutectic phase diagram</vt:lpstr>
      <vt:lpstr>Eutectic phase diagram</vt:lpstr>
      <vt:lpstr>Eutectic phase diagram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hjj</cp:lastModifiedBy>
  <cp:revision>1953</cp:revision>
  <dcterms:created xsi:type="dcterms:W3CDTF">2006-08-16T00:00:00Z</dcterms:created>
  <dcterms:modified xsi:type="dcterms:W3CDTF">2011-12-03T05:55:44Z</dcterms:modified>
</cp:coreProperties>
</file>