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1" r:id="rId6"/>
    <p:sldId id="260" r:id="rId7"/>
    <p:sldId id="263" r:id="rId8"/>
    <p:sldId id="262" r:id="rId9"/>
    <p:sldId id="264" r:id="rId10"/>
    <p:sldId id="267" r:id="rId11"/>
    <p:sldId id="265" r:id="rId12"/>
    <p:sldId id="272" r:id="rId13"/>
    <p:sldId id="266"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CC40"/>
    <a:srgbClr val="006600"/>
    <a:srgbClr val="0000FF"/>
    <a:srgbClr val="92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123" autoAdjust="0"/>
  </p:normalViewPr>
  <p:slideViewPr>
    <p:cSldViewPr>
      <p:cViewPr varScale="1">
        <p:scale>
          <a:sx n="62" d="100"/>
          <a:sy n="62" d="100"/>
        </p:scale>
        <p:origin x="-151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5" Type="http://schemas.openxmlformats.org/officeDocument/2006/relationships/image" Target="../media/image38.wmf"/><Relationship Id="rId4" Type="http://schemas.openxmlformats.org/officeDocument/2006/relationships/image" Target="../media/image37.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image" Target="../media/image42.wmf"/><Relationship Id="rId7" Type="http://schemas.openxmlformats.org/officeDocument/2006/relationships/image" Target="../media/image46.wmf"/><Relationship Id="rId2" Type="http://schemas.openxmlformats.org/officeDocument/2006/relationships/image" Target="../media/image41.wmf"/><Relationship Id="rId1" Type="http://schemas.openxmlformats.org/officeDocument/2006/relationships/image" Target="../media/image40.wmf"/><Relationship Id="rId6" Type="http://schemas.openxmlformats.org/officeDocument/2006/relationships/image" Target="../media/image45.wmf"/><Relationship Id="rId5" Type="http://schemas.openxmlformats.org/officeDocument/2006/relationships/image" Target="../media/image44.wmf"/><Relationship Id="rId4" Type="http://schemas.openxmlformats.org/officeDocument/2006/relationships/image" Target="../media/image4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4.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3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4FE0D9-2BC5-420E-AE18-5CCDBA16B200}" type="datetimeFigureOut">
              <a:rPr lang="en-US" smtClean="0"/>
              <a:pPr/>
              <a:t>9/25/2012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7C7721-B3EF-4204-A06C-7038155095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subscripts in the partial</a:t>
            </a:r>
            <a:r>
              <a:rPr lang="en-US" baseline="0" dirty="0" smtClean="0"/>
              <a:t> derivatives are neglected as we know that the natural variables of G are T and P</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7 types</a:t>
            </a:r>
            <a:r>
              <a:rPr lang="en-US" baseline="0" dirty="0" smtClean="0"/>
              <a:t> of fundamental equations, 3 Maxwell relations for each type: a total of 21 Maxwell relations</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Express a quantity</a:t>
            </a:r>
            <a:r>
              <a:rPr lang="en-US" baseline="0" dirty="0" smtClean="0"/>
              <a:t> that is difficult to measure practically in experimental </a:t>
            </a:r>
            <a:r>
              <a:rPr lang="en-US" baseline="0" dirty="0" err="1" smtClean="0"/>
              <a:t>measurables</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magnetic systems, the controlled</a:t>
            </a:r>
            <a:r>
              <a:rPr lang="en-US" baseline="0" dirty="0" smtClean="0"/>
              <a:t> variable is always H</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arenR"/>
            </a:pPr>
            <a:r>
              <a:rPr lang="en-US" dirty="0" smtClean="0"/>
              <a:t>Similar to magnetic systems, the constrained</a:t>
            </a:r>
            <a:r>
              <a:rPr lang="en-US" baseline="0" dirty="0" smtClean="0"/>
              <a:t> variable for photons of a cavity mode can only be the photon number N. Practically the photon frequency in a cavity cannot be fixed when the mirrors are moving even if a single-frequency pump laser is used!</a:t>
            </a:r>
          </a:p>
          <a:p>
            <a:pPr marL="228600" indent="-228600">
              <a:buAutoNum type="arabicParenR"/>
            </a:pPr>
            <a:r>
              <a:rPr lang="en-US" dirty="0" smtClean="0"/>
              <a:t>The </a:t>
            </a:r>
            <a:r>
              <a:rPr lang="en-US" baseline="0" dirty="0" smtClean="0"/>
              <a:t>subtlety here is that the photon energy plays the role of “chemical potential”. This situation is distinctively different from blackbody radiation where the photon number is not conserved and the chemical potential of photons vanishes. The key difference is that photons in a cavity are not in thermal equilibrium (non-interacting in the thermodynamic sense) with the cavity (e.g. the mirrors) and have a well-defined frequency specified by the geometry of the cavity. Thus the photon number is a conserved quantity given the closed cavity assumption.</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stability criterion can be generalized</a:t>
            </a:r>
            <a:r>
              <a:rPr lang="en-US" baseline="0" dirty="0" smtClean="0"/>
              <a:t> to other TD potential functions, see </a:t>
            </a:r>
            <a:r>
              <a:rPr lang="en-US" baseline="0" dirty="0" err="1" smtClean="0"/>
              <a:t>Callen</a:t>
            </a:r>
            <a:r>
              <a:rPr lang="en-US" baseline="0" smtClean="0"/>
              <a:t> section 8-2</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srcRect/>
          <a:stretch>
            <a:fillRect/>
          </a:stretch>
        </p:blipFill>
        <p:spPr bwMode="auto">
          <a:xfrm>
            <a:off x="0" y="0"/>
            <a:ext cx="9144000" cy="6861634"/>
          </a:xfrm>
          <a:prstGeom prst="rect">
            <a:avLst/>
          </a:prstGeom>
          <a:noFill/>
          <a:ln w="9525">
            <a:noFill/>
            <a:miter lim="800000"/>
            <a:headEnd/>
            <a:tailEnd/>
          </a:ln>
        </p:spPr>
      </p:pic>
      <p:sp>
        <p:nvSpPr>
          <p:cNvPr id="8208" name="Rectangle 16"/>
          <p:cNvSpPr>
            <a:spLocks noGrp="1" noChangeArrowheads="1"/>
          </p:cNvSpPr>
          <p:nvPr>
            <p:ph type="dt" sz="half" idx="2"/>
          </p:nvPr>
        </p:nvSpPr>
        <p:spPr>
          <a:xfrm>
            <a:off x="457200" y="6248400"/>
            <a:ext cx="2133600" cy="457200"/>
          </a:xfrm>
        </p:spPr>
        <p:txBody>
          <a:bodyPr/>
          <a:lstStyle>
            <a:lvl1pPr>
              <a:defRPr/>
            </a:lvl1pPr>
          </a:lstStyle>
          <a:p>
            <a:fld id="{1D8BD707-D9CF-40AE-B4C6-C98DA3205C09}" type="datetimeFigureOut">
              <a:rPr lang="en-US" smtClean="0"/>
              <a:pPr/>
              <a:t>9/25/2012</a:t>
            </a:fld>
            <a:endParaRPr lang="en-US"/>
          </a:p>
        </p:txBody>
      </p:sp>
      <p:sp>
        <p:nvSpPr>
          <p:cNvPr id="8209" name="Rectangle 17"/>
          <p:cNvSpPr>
            <a:spLocks noGrp="1" noChangeArrowheads="1"/>
          </p:cNvSpPr>
          <p:nvPr>
            <p:ph type="ftr" sz="quarter" idx="3"/>
          </p:nvPr>
        </p:nvSpPr>
        <p:spPr/>
        <p:txBody>
          <a:bodyPr/>
          <a:lstStyle>
            <a:lvl1pPr>
              <a:defRPr/>
            </a:lvl1pPr>
          </a:lstStyle>
          <a:p>
            <a:endParaRPr lang="en-US"/>
          </a:p>
        </p:txBody>
      </p:sp>
      <p:sp>
        <p:nvSpPr>
          <p:cNvPr id="8210" name="Rectangle 18"/>
          <p:cNvSpPr>
            <a:spLocks noGrp="1" noChangeArrowheads="1"/>
          </p:cNvSpPr>
          <p:nvPr>
            <p:ph type="sldNum" sz="quarter" idx="4"/>
          </p:nvPr>
        </p:nvSpPr>
        <p:spPr/>
        <p:txBody>
          <a:bodyPr/>
          <a:lstStyle>
            <a:lvl1pPr>
              <a:defRPr/>
            </a:lvl1pPr>
          </a:lstStyle>
          <a:p>
            <a:fld id="{B6F15528-21DE-4FAA-801E-634DDDAF4B2B}" type="slidenum">
              <a:rPr lang="en-US" smtClean="0"/>
              <a:pPr/>
              <a:t>‹#›</a:t>
            </a:fld>
            <a:endParaRPr lang="en-US"/>
          </a:p>
        </p:txBody>
      </p:sp>
      <p:sp>
        <p:nvSpPr>
          <p:cNvPr id="821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smtClean="0"/>
              <a:t>Click to edit Master title style</a:t>
            </a:r>
            <a:endParaRPr lang="en-US"/>
          </a:p>
        </p:txBody>
      </p:sp>
      <p:sp>
        <p:nvSpPr>
          <p:cNvPr id="821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Clr>
                <a:schemeClr val="tx2"/>
              </a:buCl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9" name="Date Placeholder 8"/>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5" name="Date Placeholder 4"/>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4" name="Date Placeholder 3"/>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9/25/2012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 name="Picture 16" descr="Untitled.png"/>
          <p:cNvPicPr>
            <a:picLocks noChangeAspect="1"/>
          </p:cNvPicPr>
          <p:nvPr userDrawn="1"/>
        </p:nvPicPr>
        <p:blipFill>
          <a:blip r:embed="rId13" cstate="print"/>
          <a:stretch>
            <a:fillRect/>
          </a:stretch>
        </p:blipFill>
        <p:spPr>
          <a:xfrm>
            <a:off x="-1" y="0"/>
            <a:ext cx="9152843" cy="6858000"/>
          </a:xfrm>
          <a:prstGeom prst="rect">
            <a:avLst/>
          </a:prstGeom>
        </p:spPr>
      </p:pic>
      <p:sp>
        <p:nvSpPr>
          <p:cNvPr id="717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717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B6F15528-21DE-4FAA-801E-634DDDAF4B2B}" type="slidenum">
              <a:rPr lang="en-US" smtClean="0"/>
              <a:pPr/>
              <a:t>‹#›</a:t>
            </a:fld>
            <a:endParaRPr lang="en-US"/>
          </a:p>
        </p:txBody>
      </p:sp>
      <p:sp>
        <p:nvSpPr>
          <p:cNvPr id="7182" name="Rectangle 14"/>
          <p:cNvSpPr>
            <a:spLocks noGrp="1" noChangeArrowheads="1"/>
          </p:cNvSpPr>
          <p:nvPr>
            <p:ph type="title"/>
          </p:nvPr>
        </p:nvSpPr>
        <p:spPr bwMode="auto">
          <a:xfrm>
            <a:off x="457200" y="457200"/>
            <a:ext cx="82296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7183" name="Rectangle 15"/>
          <p:cNvSpPr>
            <a:spLocks noGrp="1" noChangeArrowheads="1"/>
          </p:cNvSpPr>
          <p:nvPr>
            <p:ph type="body" idx="1"/>
          </p:nvPr>
        </p:nvSpPr>
        <p:spPr bwMode="auto">
          <a:xfrm>
            <a:off x="457200" y="1828800"/>
            <a:ext cx="8229600" cy="403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18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fld id="{1D8BD707-D9CF-40AE-B4C6-C98DA3205C09}" type="datetimeFigureOut">
              <a:rPr lang="en-US" smtClean="0"/>
              <a:pPr/>
              <a:t>9/25/2012</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36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Arial" charset="0"/>
        </a:defRPr>
      </a:lvl2pPr>
      <a:lvl3pPr algn="l" rtl="0" eaLnBrk="1" fontAlgn="base" hangingPunct="1">
        <a:spcBef>
          <a:spcPct val="0"/>
        </a:spcBef>
        <a:spcAft>
          <a:spcPct val="0"/>
        </a:spcAft>
        <a:defRPr sz="4400">
          <a:solidFill>
            <a:schemeClr val="tx1"/>
          </a:solidFill>
          <a:latin typeface="Arial" charset="0"/>
        </a:defRPr>
      </a:lvl3pPr>
      <a:lvl4pPr algn="l" rtl="0" eaLnBrk="1" fontAlgn="base" hangingPunct="1">
        <a:spcBef>
          <a:spcPct val="0"/>
        </a:spcBef>
        <a:spcAft>
          <a:spcPct val="0"/>
        </a:spcAft>
        <a:defRPr sz="4400">
          <a:solidFill>
            <a:schemeClr val="tx1"/>
          </a:solidFill>
          <a:latin typeface="Arial" charset="0"/>
        </a:defRPr>
      </a:lvl4pPr>
      <a:lvl5pPr algn="l" rtl="0" eaLnBrk="1" fontAlgn="base" hangingPunct="1">
        <a:spcBef>
          <a:spcPct val="0"/>
        </a:spcBef>
        <a:spcAft>
          <a:spcPct val="0"/>
        </a:spcAft>
        <a:defRPr sz="4400">
          <a:solidFill>
            <a:schemeClr val="tx1"/>
          </a:solidFill>
          <a:latin typeface="Arial" charset="0"/>
        </a:defRPr>
      </a:lvl5pPr>
      <a:lvl6pPr marL="457200" algn="l" rtl="0" eaLnBrk="1" fontAlgn="base" hangingPunct="1">
        <a:spcBef>
          <a:spcPct val="0"/>
        </a:spcBef>
        <a:spcAft>
          <a:spcPct val="0"/>
        </a:spcAft>
        <a:defRPr sz="4400">
          <a:solidFill>
            <a:schemeClr val="tx1"/>
          </a:solidFill>
          <a:latin typeface="Arial" charset="0"/>
        </a:defRPr>
      </a:lvl6pPr>
      <a:lvl7pPr marL="914400" algn="l" rtl="0" eaLnBrk="1" fontAlgn="base" hangingPunct="1">
        <a:spcBef>
          <a:spcPct val="0"/>
        </a:spcBef>
        <a:spcAft>
          <a:spcPct val="0"/>
        </a:spcAft>
        <a:defRPr sz="4400">
          <a:solidFill>
            <a:schemeClr val="tx1"/>
          </a:solidFill>
          <a:latin typeface="Arial" charset="0"/>
        </a:defRPr>
      </a:lvl7pPr>
      <a:lvl8pPr marL="1371600" algn="l" rtl="0" eaLnBrk="1" fontAlgn="base" hangingPunct="1">
        <a:spcBef>
          <a:spcPct val="0"/>
        </a:spcBef>
        <a:spcAft>
          <a:spcPct val="0"/>
        </a:spcAft>
        <a:defRPr sz="4400">
          <a:solidFill>
            <a:schemeClr val="tx1"/>
          </a:solidFill>
          <a:latin typeface="Arial" charset="0"/>
        </a:defRPr>
      </a:lvl8pPr>
      <a:lvl9pPr marL="1828800" algn="l"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n"/>
        <a:defRPr sz="2800">
          <a:solidFill>
            <a:schemeClr val="tx1"/>
          </a:solidFill>
          <a:latin typeface="+mn-lt"/>
          <a:ea typeface="+mn-ea"/>
          <a:cs typeface="+mn-cs"/>
        </a:defRPr>
      </a:lvl1pPr>
      <a:lvl2pPr marL="795338" indent="-338138" algn="l" rtl="0" eaLnBrk="1" fontAlgn="base" hangingPunct="1">
        <a:spcBef>
          <a:spcPct val="20000"/>
        </a:spcBef>
        <a:spcAft>
          <a:spcPct val="0"/>
        </a:spcAft>
        <a:buClr>
          <a:schemeClr val="accent2"/>
        </a:buClr>
        <a:buSzPct val="80000"/>
        <a:buFont typeface="Wingdings" pitchFamily="2" charset="2"/>
        <a:buChar char="¨"/>
        <a:defRPr sz="2400">
          <a:solidFill>
            <a:schemeClr val="tx1"/>
          </a:solidFill>
          <a:latin typeface="+mn-lt"/>
        </a:defRPr>
      </a:lvl2pPr>
      <a:lvl3pPr marL="1143000" indent="-228600" algn="l" rtl="0" eaLnBrk="1" fontAlgn="base" hangingPunct="1">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9.gi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7.bin"/><Relationship Id="rId5" Type="http://schemas.openxmlformats.org/officeDocument/2006/relationships/oleObject" Target="../embeddings/oleObject26.bin"/><Relationship Id="rId4" Type="http://schemas.openxmlformats.org/officeDocument/2006/relationships/oleObject" Target="../embeddings/oleObject2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1.png"/><Relationship Id="rId5" Type="http://schemas.openxmlformats.org/officeDocument/2006/relationships/oleObject" Target="../embeddings/oleObject29.bin"/><Relationship Id="rId4" Type="http://schemas.openxmlformats.org/officeDocument/2006/relationships/oleObject" Target="../embeddings/oleObject28.bin"/></Relationships>
</file>

<file path=ppt/slides/_rels/slide12.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notesSlide" Target="../notesSlides/notesSlide5.xml"/><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1.bin"/><Relationship Id="rId5" Type="http://schemas.openxmlformats.org/officeDocument/2006/relationships/oleObject" Target="../embeddings/oleObject30.bin"/><Relationship Id="rId4" Type="http://schemas.openxmlformats.org/officeDocument/2006/relationships/image" Target="../media/image39.png"/><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notesSlide" Target="../notesSlides/notesSlide6.xml"/><Relationship Id="rId7" Type="http://schemas.openxmlformats.org/officeDocument/2006/relationships/oleObject" Target="../embeddings/oleObject38.bin"/><Relationship Id="rId12"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7.bin"/><Relationship Id="rId11" Type="http://schemas.openxmlformats.org/officeDocument/2006/relationships/oleObject" Target="../embeddings/oleObject42.bin"/><Relationship Id="rId5" Type="http://schemas.openxmlformats.org/officeDocument/2006/relationships/oleObject" Target="../embeddings/oleObject36.bin"/><Relationship Id="rId10" Type="http://schemas.openxmlformats.org/officeDocument/2006/relationships/oleObject" Target="../embeddings/oleObject41.bin"/><Relationship Id="rId4" Type="http://schemas.openxmlformats.org/officeDocument/2006/relationships/oleObject" Target="../embeddings/oleObject35.bin"/><Relationship Id="rId9" Type="http://schemas.openxmlformats.org/officeDocument/2006/relationships/oleObject" Target="../embeddings/oleObject40.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oleObject" Target="../embeddings/oleObject46.bin"/><Relationship Id="rId4" Type="http://schemas.openxmlformats.org/officeDocument/2006/relationships/oleObject" Target="../embeddings/oleObject45.bin"/></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1.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1.bin"/><Relationship Id="rId5" Type="http://schemas.openxmlformats.org/officeDocument/2006/relationships/oleObject" Target="../embeddings/oleObject20.bin"/><Relationship Id="rId4" Type="http://schemas.openxmlformats.org/officeDocument/2006/relationships/oleObject" Target="../embeddings/oleObject19.bin"/></Relationships>
</file>

<file path=ppt/slides/_rels/slide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4.bin"/><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MSEG 803</a:t>
            </a:r>
            <a:br>
              <a:rPr lang="en-US" sz="4400" dirty="0" smtClean="0"/>
            </a:br>
            <a:r>
              <a:rPr lang="en-US" sz="3200" dirty="0" err="1" smtClean="0"/>
              <a:t>Equilibria</a:t>
            </a:r>
            <a:r>
              <a:rPr lang="en-US" sz="3200" dirty="0" smtClean="0"/>
              <a:t> in Material Systems</a:t>
            </a:r>
            <a:br>
              <a:rPr lang="en-US" sz="3200" dirty="0" smtClean="0"/>
            </a:br>
            <a:r>
              <a:rPr lang="en-US" sz="3200" dirty="0" smtClean="0"/>
              <a:t/>
            </a:r>
            <a:br>
              <a:rPr lang="en-US" sz="3200" dirty="0" smtClean="0"/>
            </a:br>
            <a:r>
              <a:rPr lang="en-US" sz="3200" dirty="0" smtClean="0"/>
              <a:t>5: Maxwell Relations &amp; Stability</a:t>
            </a:r>
            <a:endParaRPr lang="en-US" dirty="0"/>
          </a:p>
        </p:txBody>
      </p:sp>
      <p:sp>
        <p:nvSpPr>
          <p:cNvPr id="3" name="Subtitle 2"/>
          <p:cNvSpPr>
            <a:spLocks noGrp="1"/>
          </p:cNvSpPr>
          <p:nvPr>
            <p:ph type="subTitle" idx="1"/>
          </p:nvPr>
        </p:nvSpPr>
        <p:spPr/>
        <p:txBody>
          <a:bodyPr/>
          <a:lstStyle/>
          <a:p>
            <a:endParaRPr lang="en-US" sz="2800" dirty="0"/>
          </a:p>
          <a:p>
            <a:r>
              <a:rPr lang="en-US" sz="2800" dirty="0" smtClean="0"/>
              <a:t>Prof. Juejun (JJ) Hu</a:t>
            </a:r>
          </a:p>
          <a:p>
            <a:r>
              <a:rPr lang="en-US" sz="2800" dirty="0" smtClean="0"/>
              <a:t>hujuejun@udel.edu</a:t>
            </a:r>
          </a:p>
          <a:p>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2440"/>
            <a:ext cx="8229600" cy="1066800"/>
          </a:xfrm>
        </p:spPr>
        <p:txBody>
          <a:bodyPr/>
          <a:lstStyle/>
          <a:p>
            <a:r>
              <a:rPr lang="en-US" sz="3200" dirty="0" smtClean="0"/>
              <a:t>Magnetic systems</a:t>
            </a:r>
            <a:endParaRPr lang="en-US" sz="3200" dirty="0"/>
          </a:p>
        </p:txBody>
      </p:sp>
      <p:pic>
        <p:nvPicPr>
          <p:cNvPr id="4" name="Content Placeholder 3" descr="Magnetization.gif"/>
          <p:cNvPicPr>
            <a:picLocks noGrp="1" noChangeAspect="1"/>
          </p:cNvPicPr>
          <p:nvPr>
            <p:ph idx="1"/>
          </p:nvPr>
        </p:nvPicPr>
        <p:blipFill>
          <a:blip r:embed="rId3" cstate="print"/>
          <a:stretch>
            <a:fillRect/>
          </a:stretch>
        </p:blipFill>
        <p:spPr>
          <a:xfrm>
            <a:off x="4876800" y="533400"/>
            <a:ext cx="3838575" cy="2024642"/>
          </a:xfrm>
        </p:spPr>
      </p:pic>
      <p:sp>
        <p:nvSpPr>
          <p:cNvPr id="5" name="TextBox 4"/>
          <p:cNvSpPr txBox="1"/>
          <p:nvPr/>
        </p:nvSpPr>
        <p:spPr>
          <a:xfrm>
            <a:off x="4998720" y="2377439"/>
            <a:ext cx="1672253" cy="646331"/>
          </a:xfrm>
          <a:prstGeom prst="rect">
            <a:avLst/>
          </a:prstGeom>
          <a:noFill/>
        </p:spPr>
        <p:txBody>
          <a:bodyPr wrap="none" rtlCol="0">
            <a:spAutoFit/>
          </a:bodyPr>
          <a:lstStyle/>
          <a:p>
            <a:r>
              <a:rPr lang="en-US" dirty="0" err="1" smtClean="0"/>
              <a:t>Unmagnetized</a:t>
            </a:r>
            <a:endParaRPr lang="en-US" dirty="0" smtClean="0"/>
          </a:p>
          <a:p>
            <a:pPr algn="ctr"/>
            <a:r>
              <a:rPr lang="en-US" dirty="0" smtClean="0"/>
              <a:t>(</a:t>
            </a:r>
            <a:r>
              <a:rPr lang="en-US" i="1" dirty="0" smtClean="0"/>
              <a:t>H</a:t>
            </a:r>
            <a:r>
              <a:rPr lang="en-US" dirty="0" smtClean="0"/>
              <a:t> = 0)</a:t>
            </a:r>
            <a:endParaRPr lang="en-US" dirty="0"/>
          </a:p>
        </p:txBody>
      </p:sp>
      <p:sp>
        <p:nvSpPr>
          <p:cNvPr id="6" name="TextBox 5"/>
          <p:cNvSpPr txBox="1"/>
          <p:nvPr/>
        </p:nvSpPr>
        <p:spPr>
          <a:xfrm>
            <a:off x="7208520" y="2377439"/>
            <a:ext cx="1377300" cy="646331"/>
          </a:xfrm>
          <a:prstGeom prst="rect">
            <a:avLst/>
          </a:prstGeom>
          <a:noFill/>
        </p:spPr>
        <p:txBody>
          <a:bodyPr wrap="none" rtlCol="0">
            <a:spAutoFit/>
          </a:bodyPr>
          <a:lstStyle/>
          <a:p>
            <a:pPr algn="ctr"/>
            <a:r>
              <a:rPr lang="en-US" dirty="0" smtClean="0"/>
              <a:t>Magnetized</a:t>
            </a:r>
          </a:p>
          <a:p>
            <a:pPr algn="ctr"/>
            <a:r>
              <a:rPr lang="en-US" dirty="0" smtClean="0"/>
              <a:t>(</a:t>
            </a:r>
            <a:r>
              <a:rPr lang="en-US" i="1" dirty="0" smtClean="0"/>
              <a:t>H</a:t>
            </a:r>
            <a:r>
              <a:rPr lang="en-US" dirty="0" smtClean="0"/>
              <a:t> &gt; 0)</a:t>
            </a:r>
            <a:endParaRPr lang="en-US" dirty="0"/>
          </a:p>
        </p:txBody>
      </p:sp>
      <p:sp>
        <p:nvSpPr>
          <p:cNvPr id="7" name="Content Placeholder 2"/>
          <p:cNvSpPr txBox="1">
            <a:spLocks/>
          </p:cNvSpPr>
          <p:nvPr/>
        </p:nvSpPr>
        <p:spPr bwMode="auto">
          <a:xfrm>
            <a:off x="457200" y="1508760"/>
            <a:ext cx="4038600" cy="2209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288925" marR="0" lvl="0" indent="-288925" algn="l" defTabSz="914400" rtl="0" eaLnBrk="1" fontAlgn="base" latinLnBrk="0" hangingPunct="1">
              <a:lnSpc>
                <a:spcPct val="100000"/>
              </a:lnSpc>
              <a:spcBef>
                <a:spcPct val="20000"/>
              </a:spcBef>
              <a:spcAft>
                <a:spcPct val="0"/>
              </a:spcAft>
              <a:buClr>
                <a:schemeClr val="tx2"/>
              </a:buClr>
              <a:buSzPct val="75000"/>
              <a:buFont typeface="Wingdings" pitchFamily="2" charset="2"/>
              <a:buChar char="n"/>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Quasi-static magnetic</a:t>
            </a:r>
            <a:r>
              <a:rPr kumimoji="0" lang="en-US" sz="2000" b="0" i="0" u="none" strike="noStrike" kern="0" cap="none" spc="0" normalizeH="0" noProof="0" dirty="0" smtClean="0">
                <a:ln>
                  <a:noFill/>
                </a:ln>
                <a:solidFill>
                  <a:schemeClr val="tx1"/>
                </a:solidFill>
                <a:effectLst/>
                <a:uLnTx/>
                <a:uFillTx/>
                <a:latin typeface="+mn-lt"/>
                <a:ea typeface="+mn-ea"/>
                <a:cs typeface="+mn-cs"/>
              </a:rPr>
              <a:t> work: </a:t>
            </a:r>
            <a:r>
              <a:rPr kumimoji="0" lang="en-US" sz="2000" b="0" i="1" u="none" strike="noStrike" kern="0" cap="none" spc="0" normalizeH="0" noProof="0" dirty="0" err="1" smtClean="0">
                <a:ln>
                  <a:noFill/>
                </a:ln>
                <a:solidFill>
                  <a:schemeClr val="tx1"/>
                </a:solidFill>
                <a:effectLst/>
                <a:uLnTx/>
                <a:uFillTx/>
                <a:latin typeface="+mn-lt"/>
                <a:ea typeface="+mn-ea"/>
                <a:cs typeface="+mn-cs"/>
              </a:rPr>
              <a:t>HdM</a:t>
            </a:r>
            <a:endParaRPr kumimoji="0" lang="en-US" sz="2000" b="0" i="1" u="none" strike="noStrike" kern="0" cap="none" spc="0" normalizeH="0" noProof="0" dirty="0" smtClean="0">
              <a:ln>
                <a:noFill/>
              </a:ln>
              <a:solidFill>
                <a:schemeClr val="tx1"/>
              </a:solidFill>
              <a:effectLst/>
              <a:uLnTx/>
              <a:uFillTx/>
              <a:latin typeface="+mn-lt"/>
              <a:ea typeface="+mn-ea"/>
              <a:cs typeface="+mn-cs"/>
            </a:endParaRPr>
          </a:p>
          <a:p>
            <a:pPr marL="288925" marR="0" lvl="0" indent="-288925" algn="l" defTabSz="914400" rtl="0" eaLnBrk="1" fontAlgn="base" latinLnBrk="0" hangingPunct="1">
              <a:lnSpc>
                <a:spcPct val="100000"/>
              </a:lnSpc>
              <a:spcBef>
                <a:spcPct val="20000"/>
              </a:spcBef>
              <a:spcAft>
                <a:spcPct val="0"/>
              </a:spcAft>
              <a:buClr>
                <a:schemeClr val="tx2"/>
              </a:buClr>
              <a:buSzPct val="75000"/>
              <a:buFont typeface="Wingdings" pitchFamily="2" charset="2"/>
              <a:buChar char="n"/>
              <a:tabLst/>
              <a:defRPr/>
            </a:pPr>
            <a:r>
              <a:rPr lang="en-US" sz="2000" i="1" kern="0" baseline="0" dirty="0" smtClean="0"/>
              <a:t>M</a:t>
            </a:r>
            <a:r>
              <a:rPr lang="en-US" sz="2000" kern="0" baseline="0" dirty="0" smtClean="0"/>
              <a:t> is an </a:t>
            </a:r>
            <a:r>
              <a:rPr lang="en-US" sz="2000" kern="0" baseline="0" dirty="0" err="1" smtClean="0"/>
              <a:t>unconstrainable</a:t>
            </a:r>
            <a:r>
              <a:rPr lang="en-US" sz="2000" kern="0" dirty="0" smtClean="0"/>
              <a:t> parameter!</a:t>
            </a:r>
          </a:p>
          <a:p>
            <a:pPr marL="288925" marR="0" lvl="0" indent="-288925" algn="l" defTabSz="914400" rtl="0" eaLnBrk="1" fontAlgn="base" latinLnBrk="0" hangingPunct="1">
              <a:lnSpc>
                <a:spcPct val="100000"/>
              </a:lnSpc>
              <a:spcBef>
                <a:spcPct val="20000"/>
              </a:spcBef>
              <a:spcAft>
                <a:spcPct val="0"/>
              </a:spcAft>
              <a:buClr>
                <a:schemeClr val="tx2"/>
              </a:buClr>
              <a:buSzPct val="75000"/>
              <a:buFont typeface="Wingdings" pitchFamily="2" charset="2"/>
              <a:buChar char="n"/>
              <a:tabLst/>
              <a:defRPr/>
            </a:pPr>
            <a:r>
              <a:rPr lang="en-US" sz="2000" kern="0" dirty="0" smtClean="0"/>
              <a:t>Fundamental equation:</a:t>
            </a:r>
            <a:endParaRPr kumimoji="0" lang="en-US" sz="2000" b="0" u="none" strike="noStrike" kern="0" cap="none" spc="0" normalizeH="0" baseline="0" noProof="0" dirty="0" smtClean="0">
              <a:ln>
                <a:noFill/>
              </a:ln>
              <a:solidFill>
                <a:schemeClr val="tx1"/>
              </a:solidFill>
              <a:effectLst/>
              <a:uLnTx/>
              <a:uFillTx/>
              <a:latin typeface="+mn-lt"/>
              <a:ea typeface="+mn-ea"/>
              <a:cs typeface="+mn-cs"/>
            </a:endParaRPr>
          </a:p>
        </p:txBody>
      </p:sp>
      <p:graphicFrame>
        <p:nvGraphicFramePr>
          <p:cNvPr id="172035" name="Object 3"/>
          <p:cNvGraphicFramePr>
            <a:graphicFrameLocks noChangeAspect="1"/>
          </p:cNvGraphicFramePr>
          <p:nvPr/>
        </p:nvGraphicFramePr>
        <p:xfrm>
          <a:off x="594360" y="3962400"/>
          <a:ext cx="8153400" cy="1575868"/>
        </p:xfrm>
        <a:graphic>
          <a:graphicData uri="http://schemas.openxmlformats.org/presentationml/2006/ole">
            <p:oleObj spid="_x0000_s172035" name="Equation" r:id="rId4" imgW="4533840" imgH="965160" progId="Equation.DSMT4">
              <p:embed/>
            </p:oleObj>
          </a:graphicData>
        </a:graphic>
      </p:graphicFrame>
      <p:sp>
        <p:nvSpPr>
          <p:cNvPr id="11" name="TextBox 10"/>
          <p:cNvSpPr txBox="1"/>
          <p:nvPr/>
        </p:nvSpPr>
        <p:spPr>
          <a:xfrm>
            <a:off x="6324600" y="4130040"/>
            <a:ext cx="2366353" cy="400110"/>
          </a:xfrm>
          <a:prstGeom prst="rect">
            <a:avLst/>
          </a:prstGeom>
          <a:noFill/>
        </p:spPr>
        <p:txBody>
          <a:bodyPr wrap="none" rtlCol="0">
            <a:spAutoFit/>
          </a:bodyPr>
          <a:lstStyle/>
          <a:p>
            <a:r>
              <a:rPr lang="en-US" sz="2000" dirty="0" smtClean="0"/>
              <a:t>thermal expansion</a:t>
            </a:r>
            <a:endParaRPr lang="en-US" sz="2000" dirty="0"/>
          </a:p>
        </p:txBody>
      </p:sp>
      <p:sp>
        <p:nvSpPr>
          <p:cNvPr id="12" name="TextBox 11"/>
          <p:cNvSpPr txBox="1"/>
          <p:nvPr/>
        </p:nvSpPr>
        <p:spPr>
          <a:xfrm>
            <a:off x="548640" y="5775642"/>
            <a:ext cx="5049972" cy="400110"/>
          </a:xfrm>
          <a:prstGeom prst="rect">
            <a:avLst/>
          </a:prstGeom>
          <a:noFill/>
        </p:spPr>
        <p:txBody>
          <a:bodyPr wrap="none" rtlCol="0">
            <a:spAutoFit/>
          </a:bodyPr>
          <a:lstStyle/>
          <a:p>
            <a:r>
              <a:rPr lang="en-US" sz="2000" dirty="0" err="1" smtClean="0"/>
              <a:t>Magnetostriction</a:t>
            </a:r>
            <a:r>
              <a:rPr lang="en-US" sz="2000" dirty="0" smtClean="0"/>
              <a:t> and </a:t>
            </a:r>
            <a:r>
              <a:rPr lang="en-US" sz="2000" dirty="0" err="1" smtClean="0"/>
              <a:t>piezomagnetic</a:t>
            </a:r>
            <a:r>
              <a:rPr lang="en-US" sz="2000" dirty="0" smtClean="0"/>
              <a:t> effect:</a:t>
            </a:r>
            <a:endParaRPr lang="en-US" sz="2000" dirty="0"/>
          </a:p>
        </p:txBody>
      </p:sp>
      <p:graphicFrame>
        <p:nvGraphicFramePr>
          <p:cNvPr id="172037" name="Object 5"/>
          <p:cNvGraphicFramePr>
            <a:graphicFrameLocks noChangeAspect="1"/>
          </p:cNvGraphicFramePr>
          <p:nvPr/>
        </p:nvGraphicFramePr>
        <p:xfrm>
          <a:off x="807720" y="3227388"/>
          <a:ext cx="4706937" cy="658812"/>
        </p:xfrm>
        <a:graphic>
          <a:graphicData uri="http://schemas.openxmlformats.org/presentationml/2006/ole">
            <p:oleObj spid="_x0000_s172037" name="Equation" r:id="rId5" imgW="2539800" imgH="355320" progId="Equation.DSMT4">
              <p:embed/>
            </p:oleObj>
          </a:graphicData>
        </a:graphic>
      </p:graphicFrame>
      <p:graphicFrame>
        <p:nvGraphicFramePr>
          <p:cNvPr id="172039" name="Object 7"/>
          <p:cNvGraphicFramePr>
            <a:graphicFrameLocks noChangeAspect="1"/>
          </p:cNvGraphicFramePr>
          <p:nvPr/>
        </p:nvGraphicFramePr>
        <p:xfrm>
          <a:off x="5657850" y="5592763"/>
          <a:ext cx="2800350" cy="819150"/>
        </p:xfrm>
        <a:graphic>
          <a:graphicData uri="http://schemas.openxmlformats.org/presentationml/2006/ole">
            <p:oleObj spid="_x0000_s172039" name="Equation" r:id="rId6" imgW="1536480" imgH="495000" progId="Equation.DSMT4">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Magnetic refrigeration</a:t>
            </a:r>
            <a:endParaRPr lang="en-US" dirty="0"/>
          </a:p>
        </p:txBody>
      </p:sp>
      <p:cxnSp>
        <p:nvCxnSpPr>
          <p:cNvPr id="6" name="Straight Arrow Connector 5"/>
          <p:cNvCxnSpPr/>
          <p:nvPr/>
        </p:nvCxnSpPr>
        <p:spPr bwMode="auto">
          <a:xfrm rot="5400000" flipH="1" flipV="1">
            <a:off x="-566926" y="3001970"/>
            <a:ext cx="2446785" cy="1496"/>
          </a:xfrm>
          <a:prstGeom prst="straightConnector1">
            <a:avLst/>
          </a:prstGeom>
          <a:solidFill>
            <a:schemeClr val="accent1"/>
          </a:solidFill>
          <a:ln w="22225" cap="flat" cmpd="sng" algn="ctr">
            <a:solidFill>
              <a:schemeClr val="tx1"/>
            </a:solidFill>
            <a:prstDash val="solid"/>
            <a:round/>
            <a:headEnd type="none" w="med" len="med"/>
            <a:tailEnd type="stealth" w="lg" len="lg"/>
          </a:ln>
          <a:effectLst/>
        </p:spPr>
      </p:cxnSp>
      <p:cxnSp>
        <p:nvCxnSpPr>
          <p:cNvPr id="7" name="Straight Arrow Connector 6"/>
          <p:cNvCxnSpPr/>
          <p:nvPr/>
        </p:nvCxnSpPr>
        <p:spPr bwMode="auto">
          <a:xfrm>
            <a:off x="657214" y="4224611"/>
            <a:ext cx="3515823" cy="750"/>
          </a:xfrm>
          <a:prstGeom prst="straightConnector1">
            <a:avLst/>
          </a:prstGeom>
          <a:solidFill>
            <a:schemeClr val="accent1"/>
          </a:solidFill>
          <a:ln w="22225" cap="flat" cmpd="sng" algn="ctr">
            <a:solidFill>
              <a:schemeClr val="tx1"/>
            </a:solidFill>
            <a:prstDash val="solid"/>
            <a:round/>
            <a:headEnd type="none" w="med" len="med"/>
            <a:tailEnd type="stealth" w="lg" len="lg"/>
          </a:ln>
          <a:effectLst/>
        </p:spPr>
      </p:cxnSp>
      <p:sp>
        <p:nvSpPr>
          <p:cNvPr id="8" name="TextBox 7"/>
          <p:cNvSpPr txBox="1"/>
          <p:nvPr/>
        </p:nvSpPr>
        <p:spPr>
          <a:xfrm>
            <a:off x="679835" y="1688564"/>
            <a:ext cx="335465" cy="377869"/>
          </a:xfrm>
          <a:prstGeom prst="rect">
            <a:avLst/>
          </a:prstGeom>
          <a:noFill/>
        </p:spPr>
        <p:txBody>
          <a:bodyPr wrap="none" rtlCol="0">
            <a:spAutoFit/>
          </a:bodyPr>
          <a:lstStyle/>
          <a:p>
            <a:r>
              <a:rPr lang="en-US" sz="2000" b="1" i="1" dirty="0" smtClean="0"/>
              <a:t>S</a:t>
            </a:r>
            <a:endParaRPr lang="en-US" sz="2000" b="1" i="1" dirty="0"/>
          </a:p>
        </p:txBody>
      </p:sp>
      <p:sp>
        <p:nvSpPr>
          <p:cNvPr id="9" name="TextBox 8"/>
          <p:cNvSpPr txBox="1"/>
          <p:nvPr/>
        </p:nvSpPr>
        <p:spPr>
          <a:xfrm>
            <a:off x="4158683" y="4081432"/>
            <a:ext cx="321877" cy="377869"/>
          </a:xfrm>
          <a:prstGeom prst="rect">
            <a:avLst/>
          </a:prstGeom>
          <a:noFill/>
        </p:spPr>
        <p:txBody>
          <a:bodyPr wrap="none" rtlCol="0">
            <a:spAutoFit/>
          </a:bodyPr>
          <a:lstStyle/>
          <a:p>
            <a:r>
              <a:rPr lang="en-US" sz="2000" b="1" i="1" dirty="0" smtClean="0"/>
              <a:t>T</a:t>
            </a:r>
            <a:endParaRPr lang="en-US" sz="2000" i="1" dirty="0"/>
          </a:p>
        </p:txBody>
      </p:sp>
      <p:cxnSp>
        <p:nvCxnSpPr>
          <p:cNvPr id="10" name="Straight Connector 9"/>
          <p:cNvCxnSpPr/>
          <p:nvPr/>
        </p:nvCxnSpPr>
        <p:spPr bwMode="auto">
          <a:xfrm flipV="1">
            <a:off x="656466" y="1935480"/>
            <a:ext cx="2772534" cy="2289131"/>
          </a:xfrm>
          <a:prstGeom prst="line">
            <a:avLst/>
          </a:prstGeom>
          <a:solidFill>
            <a:schemeClr val="accent1"/>
          </a:solidFill>
          <a:ln w="22225" cap="flat" cmpd="sng" algn="ctr">
            <a:solidFill>
              <a:schemeClr val="tx1"/>
            </a:solidFill>
            <a:prstDash val="solid"/>
            <a:round/>
            <a:headEnd type="none" w="med" len="med"/>
            <a:tailEnd type="none" w="med" len="med"/>
          </a:ln>
          <a:effectLst/>
        </p:spPr>
      </p:cxnSp>
      <p:sp>
        <p:nvSpPr>
          <p:cNvPr id="11" name="TextBox 10"/>
          <p:cNvSpPr txBox="1"/>
          <p:nvPr/>
        </p:nvSpPr>
        <p:spPr>
          <a:xfrm>
            <a:off x="441166" y="4224611"/>
            <a:ext cx="308290" cy="377869"/>
          </a:xfrm>
          <a:prstGeom prst="rect">
            <a:avLst/>
          </a:prstGeom>
          <a:noFill/>
        </p:spPr>
        <p:txBody>
          <a:bodyPr wrap="none" rtlCol="0">
            <a:spAutoFit/>
          </a:bodyPr>
          <a:lstStyle/>
          <a:p>
            <a:r>
              <a:rPr lang="en-US" sz="2000" b="1" dirty="0" smtClean="0"/>
              <a:t>0</a:t>
            </a:r>
            <a:endParaRPr lang="en-US" sz="2000" b="1" dirty="0"/>
          </a:p>
        </p:txBody>
      </p:sp>
      <p:cxnSp>
        <p:nvCxnSpPr>
          <p:cNvPr id="12" name="Straight Connector 11"/>
          <p:cNvCxnSpPr/>
          <p:nvPr/>
        </p:nvCxnSpPr>
        <p:spPr bwMode="auto">
          <a:xfrm flipV="1">
            <a:off x="656466" y="2849880"/>
            <a:ext cx="3305934" cy="1374731"/>
          </a:xfrm>
          <a:prstGeom prst="line">
            <a:avLst/>
          </a:prstGeom>
          <a:solidFill>
            <a:schemeClr val="accent1"/>
          </a:solidFill>
          <a:ln w="22225" cap="flat" cmpd="sng" algn="ctr">
            <a:solidFill>
              <a:schemeClr val="tx1"/>
            </a:solidFill>
            <a:prstDash val="solid"/>
            <a:round/>
            <a:headEnd type="none" w="med" len="med"/>
            <a:tailEnd type="none" w="med" len="med"/>
          </a:ln>
          <a:effectLst/>
        </p:spPr>
      </p:cxnSp>
      <p:sp>
        <p:nvSpPr>
          <p:cNvPr id="13" name="TextBox 12"/>
          <p:cNvSpPr txBox="1"/>
          <p:nvPr/>
        </p:nvSpPr>
        <p:spPr>
          <a:xfrm>
            <a:off x="1127641" y="1865030"/>
            <a:ext cx="1865935" cy="400110"/>
          </a:xfrm>
          <a:prstGeom prst="rect">
            <a:avLst/>
          </a:prstGeom>
          <a:noFill/>
        </p:spPr>
        <p:txBody>
          <a:bodyPr wrap="square" rtlCol="0">
            <a:spAutoFit/>
          </a:bodyPr>
          <a:lstStyle/>
          <a:p>
            <a:pPr algn="r"/>
            <a:r>
              <a:rPr lang="en-US" sz="2000" b="1" i="1" dirty="0" smtClean="0"/>
              <a:t>H = 0</a:t>
            </a:r>
            <a:endParaRPr lang="en-US" sz="2000" dirty="0" smtClean="0"/>
          </a:p>
        </p:txBody>
      </p:sp>
      <p:cxnSp>
        <p:nvCxnSpPr>
          <p:cNvPr id="15" name="Straight Arrow Connector 14"/>
          <p:cNvCxnSpPr/>
          <p:nvPr/>
        </p:nvCxnSpPr>
        <p:spPr bwMode="auto">
          <a:xfrm flipH="1">
            <a:off x="3048000" y="2240280"/>
            <a:ext cx="1496" cy="990600"/>
          </a:xfrm>
          <a:prstGeom prst="straightConnector1">
            <a:avLst/>
          </a:prstGeom>
          <a:solidFill>
            <a:schemeClr val="accent1"/>
          </a:solidFill>
          <a:ln w="22225" cap="flat" cmpd="sng" algn="ctr">
            <a:solidFill>
              <a:srgbClr val="006600"/>
            </a:solidFill>
            <a:prstDash val="solid"/>
            <a:round/>
            <a:headEnd type="none" w="med" len="med"/>
            <a:tailEnd type="stealth" w="lg" len="lg"/>
          </a:ln>
          <a:effectLst/>
        </p:spPr>
      </p:cxnSp>
      <p:cxnSp>
        <p:nvCxnSpPr>
          <p:cNvPr id="16" name="Straight Arrow Connector 15"/>
          <p:cNvCxnSpPr/>
          <p:nvPr/>
        </p:nvCxnSpPr>
        <p:spPr bwMode="auto">
          <a:xfrm flipH="1">
            <a:off x="1859280" y="3217140"/>
            <a:ext cx="1209782" cy="0"/>
          </a:xfrm>
          <a:prstGeom prst="straightConnector1">
            <a:avLst/>
          </a:prstGeom>
          <a:solidFill>
            <a:schemeClr val="accent1"/>
          </a:solidFill>
          <a:ln w="22225" cap="flat" cmpd="sng" algn="ctr">
            <a:solidFill>
              <a:srgbClr val="FF0000"/>
            </a:solidFill>
            <a:prstDash val="solid"/>
            <a:round/>
            <a:headEnd type="none" w="med" len="med"/>
            <a:tailEnd type="stealth" w="lg" len="lg"/>
          </a:ln>
          <a:effectLst/>
        </p:spPr>
      </p:cxnSp>
      <p:cxnSp>
        <p:nvCxnSpPr>
          <p:cNvPr id="17" name="Straight Arrow Connector 16"/>
          <p:cNvCxnSpPr/>
          <p:nvPr/>
        </p:nvCxnSpPr>
        <p:spPr bwMode="auto">
          <a:xfrm>
            <a:off x="1875268" y="3215640"/>
            <a:ext cx="0" cy="533400"/>
          </a:xfrm>
          <a:prstGeom prst="straightConnector1">
            <a:avLst/>
          </a:prstGeom>
          <a:solidFill>
            <a:schemeClr val="accent1"/>
          </a:solidFill>
          <a:ln w="22225" cap="flat" cmpd="sng" algn="ctr">
            <a:solidFill>
              <a:srgbClr val="006600"/>
            </a:solidFill>
            <a:prstDash val="solid"/>
            <a:round/>
            <a:headEnd type="none" w="med" len="med"/>
            <a:tailEnd type="stealth" w="lg" len="lg"/>
          </a:ln>
          <a:effectLst/>
        </p:spPr>
      </p:cxnSp>
      <p:cxnSp>
        <p:nvCxnSpPr>
          <p:cNvPr id="18" name="Straight Arrow Connector 17"/>
          <p:cNvCxnSpPr/>
          <p:nvPr/>
        </p:nvCxnSpPr>
        <p:spPr bwMode="auto">
          <a:xfrm flipH="1" flipV="1">
            <a:off x="1234440" y="3718560"/>
            <a:ext cx="649224" cy="0"/>
          </a:xfrm>
          <a:prstGeom prst="straightConnector1">
            <a:avLst/>
          </a:prstGeom>
          <a:solidFill>
            <a:schemeClr val="accent1"/>
          </a:solidFill>
          <a:ln w="22225" cap="flat" cmpd="sng" algn="ctr">
            <a:solidFill>
              <a:srgbClr val="FF0000"/>
            </a:solidFill>
            <a:prstDash val="solid"/>
            <a:round/>
            <a:headEnd type="none" w="med" len="med"/>
            <a:tailEnd type="stealth" w="lg" len="lg"/>
          </a:ln>
          <a:effectLst/>
        </p:spPr>
      </p:cxnSp>
      <p:sp>
        <p:nvSpPr>
          <p:cNvPr id="20" name="TextBox 19"/>
          <p:cNvSpPr txBox="1"/>
          <p:nvPr/>
        </p:nvSpPr>
        <p:spPr>
          <a:xfrm>
            <a:off x="2514600" y="3078480"/>
            <a:ext cx="1865935" cy="400110"/>
          </a:xfrm>
          <a:prstGeom prst="rect">
            <a:avLst/>
          </a:prstGeom>
          <a:noFill/>
        </p:spPr>
        <p:txBody>
          <a:bodyPr wrap="square" rtlCol="0">
            <a:spAutoFit/>
          </a:bodyPr>
          <a:lstStyle/>
          <a:p>
            <a:pPr algn="r"/>
            <a:r>
              <a:rPr lang="en-US" sz="2000" b="1" i="1" dirty="0" smtClean="0"/>
              <a:t>H = H</a:t>
            </a:r>
            <a:r>
              <a:rPr lang="en-US" sz="2000" b="1" i="1" baseline="-25000" dirty="0" smtClean="0"/>
              <a:t>1</a:t>
            </a:r>
            <a:endParaRPr lang="en-US" sz="2000" dirty="0" smtClean="0"/>
          </a:p>
        </p:txBody>
      </p:sp>
      <p:sp>
        <p:nvSpPr>
          <p:cNvPr id="36" name="TextBox 35"/>
          <p:cNvSpPr txBox="1"/>
          <p:nvPr/>
        </p:nvSpPr>
        <p:spPr>
          <a:xfrm>
            <a:off x="533400" y="4754880"/>
            <a:ext cx="2807179" cy="400110"/>
          </a:xfrm>
          <a:prstGeom prst="rect">
            <a:avLst/>
          </a:prstGeom>
          <a:noFill/>
        </p:spPr>
        <p:txBody>
          <a:bodyPr wrap="none" rtlCol="0">
            <a:spAutoFit/>
          </a:bodyPr>
          <a:lstStyle/>
          <a:p>
            <a:r>
              <a:rPr lang="en-US" sz="2000" dirty="0" smtClean="0"/>
              <a:t>Fundamental equation:</a:t>
            </a:r>
            <a:endParaRPr lang="en-US" sz="2000" dirty="0"/>
          </a:p>
        </p:txBody>
      </p:sp>
      <p:graphicFrame>
        <p:nvGraphicFramePr>
          <p:cNvPr id="166918" name="Object 6"/>
          <p:cNvGraphicFramePr>
            <a:graphicFrameLocks noChangeAspect="1"/>
          </p:cNvGraphicFramePr>
          <p:nvPr/>
        </p:nvGraphicFramePr>
        <p:xfrm>
          <a:off x="609600" y="5343843"/>
          <a:ext cx="2428875" cy="858837"/>
        </p:xfrm>
        <a:graphic>
          <a:graphicData uri="http://schemas.openxmlformats.org/presentationml/2006/ole">
            <p:oleObj spid="_x0000_s166918" name="Equation" r:id="rId4" imgW="1143000" imgH="444240" progId="Equation.DSMT4">
              <p:embed/>
            </p:oleObj>
          </a:graphicData>
        </a:graphic>
      </p:graphicFrame>
      <p:sp>
        <p:nvSpPr>
          <p:cNvPr id="44" name="TextBox 43"/>
          <p:cNvSpPr txBox="1"/>
          <p:nvPr/>
        </p:nvSpPr>
        <p:spPr>
          <a:xfrm>
            <a:off x="3200400" y="5547360"/>
            <a:ext cx="5480988" cy="400110"/>
          </a:xfrm>
          <a:prstGeom prst="rect">
            <a:avLst/>
          </a:prstGeom>
          <a:noFill/>
        </p:spPr>
        <p:txBody>
          <a:bodyPr wrap="none" rtlCol="0">
            <a:spAutoFit/>
          </a:bodyPr>
          <a:lstStyle/>
          <a:p>
            <a:r>
              <a:rPr lang="en-US" sz="2000" dirty="0" smtClean="0"/>
              <a:t>Note that here </a:t>
            </a:r>
            <a:r>
              <a:rPr lang="en-US" sz="2000" i="1" dirty="0" smtClean="0"/>
              <a:t>H</a:t>
            </a:r>
            <a:r>
              <a:rPr lang="en-US" sz="2000" dirty="0" smtClean="0"/>
              <a:t> denotes the field not enthalpy</a:t>
            </a:r>
            <a:endParaRPr lang="en-US" sz="2000" dirty="0"/>
          </a:p>
        </p:txBody>
      </p:sp>
      <p:graphicFrame>
        <p:nvGraphicFramePr>
          <p:cNvPr id="166919" name="Object 7"/>
          <p:cNvGraphicFramePr>
            <a:graphicFrameLocks noChangeAspect="1"/>
          </p:cNvGraphicFramePr>
          <p:nvPr/>
        </p:nvGraphicFramePr>
        <p:xfrm>
          <a:off x="3322319" y="4739640"/>
          <a:ext cx="4815821" cy="674052"/>
        </p:xfrm>
        <a:graphic>
          <a:graphicData uri="http://schemas.openxmlformats.org/presentationml/2006/ole">
            <p:oleObj spid="_x0000_s166919" name="Equation" r:id="rId5" imgW="2539800" imgH="355320" progId="Equation.DSMT4">
              <p:embed/>
            </p:oleObj>
          </a:graphicData>
        </a:graphic>
      </p:graphicFrame>
      <p:pic>
        <p:nvPicPr>
          <p:cNvPr id="21" name="Picture 20" descr="Untitled.png"/>
          <p:cNvPicPr>
            <a:picLocks noChangeAspect="1"/>
          </p:cNvPicPr>
          <p:nvPr/>
        </p:nvPicPr>
        <p:blipFill>
          <a:blip r:embed="rId6" cstate="print"/>
          <a:stretch>
            <a:fillRect/>
          </a:stretch>
        </p:blipFill>
        <p:spPr>
          <a:xfrm>
            <a:off x="4666667" y="1584960"/>
            <a:ext cx="4172533" cy="2743583"/>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457200"/>
            <a:ext cx="8229600" cy="990600"/>
          </a:xfrm>
        </p:spPr>
        <p:txBody>
          <a:bodyPr/>
          <a:lstStyle/>
          <a:p>
            <a:r>
              <a:rPr lang="en-US" altLang="zh-CN" sz="2800" dirty="0" err="1" smtClean="0">
                <a:ea typeface="宋体" pitchFamily="2" charset="-122"/>
              </a:rPr>
              <a:t>Optomechanical</a:t>
            </a:r>
            <a:r>
              <a:rPr lang="en-US" altLang="zh-CN" sz="2800" dirty="0" smtClean="0">
                <a:ea typeface="宋体" pitchFamily="2" charset="-122"/>
              </a:rPr>
              <a:t> force </a:t>
            </a:r>
            <a:r>
              <a:rPr lang="en-US" altLang="zh-CN" sz="2800" dirty="0">
                <a:ea typeface="宋体" pitchFamily="2" charset="-122"/>
              </a:rPr>
              <a:t>in science fictions: solar sail</a:t>
            </a:r>
            <a:endParaRPr lang="en-US" sz="2800" dirty="0"/>
          </a:p>
        </p:txBody>
      </p:sp>
      <p:pic>
        <p:nvPicPr>
          <p:cNvPr id="16388" name="Picture 4" descr="Geonosian_solar_sailer"/>
          <p:cNvPicPr>
            <a:picLocks noChangeAspect="1" noChangeArrowheads="1"/>
          </p:cNvPicPr>
          <p:nvPr/>
        </p:nvPicPr>
        <p:blipFill>
          <a:blip r:embed="rId2" cstate="print"/>
          <a:srcRect/>
          <a:stretch>
            <a:fillRect/>
          </a:stretch>
        </p:blipFill>
        <p:spPr bwMode="auto">
          <a:xfrm>
            <a:off x="625475" y="1676400"/>
            <a:ext cx="4403725" cy="2103438"/>
          </a:xfrm>
          <a:prstGeom prst="rect">
            <a:avLst/>
          </a:prstGeom>
          <a:noFill/>
        </p:spPr>
      </p:pic>
      <p:pic>
        <p:nvPicPr>
          <p:cNvPr id="16389" name="Picture 5" descr="art_dooku"/>
          <p:cNvPicPr>
            <a:picLocks noChangeAspect="1" noChangeArrowheads="1"/>
          </p:cNvPicPr>
          <p:nvPr/>
        </p:nvPicPr>
        <p:blipFill>
          <a:blip r:embed="rId3" cstate="print"/>
          <a:srcRect/>
          <a:stretch>
            <a:fillRect/>
          </a:stretch>
        </p:blipFill>
        <p:spPr bwMode="auto">
          <a:xfrm>
            <a:off x="4552950" y="2603500"/>
            <a:ext cx="3752850" cy="3035300"/>
          </a:xfrm>
          <a:prstGeom prst="rect">
            <a:avLst/>
          </a:prstGeom>
          <a:noFill/>
        </p:spPr>
      </p:pic>
      <p:sp>
        <p:nvSpPr>
          <p:cNvPr id="16390" name="Text Box 6"/>
          <p:cNvSpPr txBox="1">
            <a:spLocks noChangeArrowheads="1"/>
          </p:cNvSpPr>
          <p:nvPr/>
        </p:nvSpPr>
        <p:spPr bwMode="auto">
          <a:xfrm>
            <a:off x="609600" y="3962400"/>
            <a:ext cx="3200400" cy="915988"/>
          </a:xfrm>
          <a:prstGeom prst="rect">
            <a:avLst/>
          </a:prstGeom>
          <a:noFill/>
          <a:ln w="9525">
            <a:noFill/>
            <a:miter lim="800000"/>
            <a:headEnd/>
            <a:tailEnd/>
          </a:ln>
          <a:effectLst/>
        </p:spPr>
        <p:txBody>
          <a:bodyPr>
            <a:spAutoFit/>
          </a:bodyPr>
          <a:lstStyle/>
          <a:p>
            <a:r>
              <a:rPr lang="en-US" altLang="zh-CN">
                <a:ea typeface="宋体" pitchFamily="2" charset="-122"/>
              </a:rPr>
              <a:t>Count Dooku’s solar sailer:</a:t>
            </a:r>
          </a:p>
          <a:p>
            <a:r>
              <a:rPr lang="en-US" i="1"/>
              <a:t>Star Wars Episode II: Attack of the Clones</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Optomechanical</a:t>
            </a:r>
            <a:r>
              <a:rPr lang="en-US" dirty="0" smtClean="0"/>
              <a:t> force</a:t>
            </a:r>
            <a:endParaRPr lang="en-US" dirty="0"/>
          </a:p>
        </p:txBody>
      </p:sp>
      <p:sp>
        <p:nvSpPr>
          <p:cNvPr id="3" name="Content Placeholder 2"/>
          <p:cNvSpPr>
            <a:spLocks noGrp="1"/>
          </p:cNvSpPr>
          <p:nvPr>
            <p:ph idx="1"/>
          </p:nvPr>
        </p:nvSpPr>
        <p:spPr>
          <a:xfrm>
            <a:off x="457200" y="3581400"/>
            <a:ext cx="8229600" cy="2514600"/>
          </a:xfrm>
        </p:spPr>
        <p:txBody>
          <a:bodyPr/>
          <a:lstStyle/>
          <a:p>
            <a:r>
              <a:rPr lang="en-US" sz="2400" dirty="0" smtClean="0"/>
              <a:t>Photons confined in a resonant cavity (bouncing back and forth between two mirrors)</a:t>
            </a:r>
            <a:endParaRPr lang="en-US" sz="2400" dirty="0"/>
          </a:p>
        </p:txBody>
      </p:sp>
      <p:pic>
        <p:nvPicPr>
          <p:cNvPr id="167938" name="Picture 2"/>
          <p:cNvPicPr>
            <a:picLocks noChangeAspect="1" noChangeArrowheads="1"/>
          </p:cNvPicPr>
          <p:nvPr/>
        </p:nvPicPr>
        <p:blipFill>
          <a:blip r:embed="rId4" cstate="print"/>
          <a:srcRect/>
          <a:stretch>
            <a:fillRect/>
          </a:stretch>
        </p:blipFill>
        <p:spPr bwMode="auto">
          <a:xfrm>
            <a:off x="1600200" y="1676400"/>
            <a:ext cx="6045899" cy="1785937"/>
          </a:xfrm>
          <a:prstGeom prst="rect">
            <a:avLst/>
          </a:prstGeom>
          <a:noFill/>
          <a:ln w="9525">
            <a:noFill/>
            <a:miter lim="800000"/>
            <a:headEnd/>
            <a:tailEnd/>
          </a:ln>
        </p:spPr>
      </p:pic>
      <p:graphicFrame>
        <p:nvGraphicFramePr>
          <p:cNvPr id="6" name="Object 5"/>
          <p:cNvGraphicFramePr>
            <a:graphicFrameLocks noChangeAspect="1"/>
          </p:cNvGraphicFramePr>
          <p:nvPr/>
        </p:nvGraphicFramePr>
        <p:xfrm>
          <a:off x="3653473" y="4518660"/>
          <a:ext cx="2627312" cy="452438"/>
        </p:xfrm>
        <a:graphic>
          <a:graphicData uri="http://schemas.openxmlformats.org/presentationml/2006/ole">
            <p:oleObj spid="_x0000_s167940" name="Equation" r:id="rId5" imgW="1206360" imgH="228600" progId="Equation.DSMT4">
              <p:embed/>
            </p:oleObj>
          </a:graphicData>
        </a:graphic>
      </p:graphicFrame>
      <p:sp>
        <p:nvSpPr>
          <p:cNvPr id="7" name="TextBox 6"/>
          <p:cNvSpPr txBox="1"/>
          <p:nvPr/>
        </p:nvSpPr>
        <p:spPr>
          <a:xfrm>
            <a:off x="807720" y="4526280"/>
            <a:ext cx="2807179" cy="400110"/>
          </a:xfrm>
          <a:prstGeom prst="rect">
            <a:avLst/>
          </a:prstGeom>
          <a:noFill/>
        </p:spPr>
        <p:txBody>
          <a:bodyPr wrap="none" rtlCol="0">
            <a:spAutoFit/>
          </a:bodyPr>
          <a:lstStyle/>
          <a:p>
            <a:r>
              <a:rPr lang="en-US" sz="2000" dirty="0" smtClean="0"/>
              <a:t>Fundamental equation:</a:t>
            </a:r>
            <a:endParaRPr lang="en-US" sz="2000" dirty="0"/>
          </a:p>
        </p:txBody>
      </p:sp>
      <p:sp>
        <p:nvSpPr>
          <p:cNvPr id="8" name="TextBox 7"/>
          <p:cNvSpPr txBox="1"/>
          <p:nvPr/>
        </p:nvSpPr>
        <p:spPr>
          <a:xfrm>
            <a:off x="6111240" y="3124200"/>
            <a:ext cx="338554" cy="461665"/>
          </a:xfrm>
          <a:prstGeom prst="rect">
            <a:avLst/>
          </a:prstGeom>
          <a:noFill/>
        </p:spPr>
        <p:txBody>
          <a:bodyPr wrap="none" rtlCol="0">
            <a:spAutoFit/>
          </a:bodyPr>
          <a:lstStyle/>
          <a:p>
            <a:r>
              <a:rPr lang="en-US" sz="2400" dirty="0" smtClean="0">
                <a:solidFill>
                  <a:srgbClr val="89CC40"/>
                </a:solidFill>
              </a:rPr>
              <a:t>x</a:t>
            </a:r>
            <a:endParaRPr lang="en-US" sz="2400" dirty="0">
              <a:solidFill>
                <a:srgbClr val="89CC40"/>
              </a:solidFill>
            </a:endParaRPr>
          </a:p>
        </p:txBody>
      </p:sp>
      <p:sp>
        <p:nvSpPr>
          <p:cNvPr id="9" name="TextBox 8"/>
          <p:cNvSpPr txBox="1"/>
          <p:nvPr/>
        </p:nvSpPr>
        <p:spPr>
          <a:xfrm>
            <a:off x="804701" y="5071050"/>
            <a:ext cx="7487947" cy="400110"/>
          </a:xfrm>
          <a:prstGeom prst="rect">
            <a:avLst/>
          </a:prstGeom>
          <a:noFill/>
        </p:spPr>
        <p:txBody>
          <a:bodyPr wrap="none" rtlCol="0">
            <a:spAutoFit/>
          </a:bodyPr>
          <a:lstStyle/>
          <a:p>
            <a:r>
              <a:rPr lang="en-US" sz="2000" dirty="0" err="1" smtClean="0"/>
              <a:t>Optomechanical</a:t>
            </a:r>
            <a:r>
              <a:rPr lang="en-US" sz="2000" dirty="0" smtClean="0"/>
              <a:t> force exerted by photons on the movable mirror:</a:t>
            </a:r>
            <a:endParaRPr lang="en-US" sz="2000" dirty="0"/>
          </a:p>
        </p:txBody>
      </p:sp>
      <p:graphicFrame>
        <p:nvGraphicFramePr>
          <p:cNvPr id="167942" name="Object 6"/>
          <p:cNvGraphicFramePr>
            <a:graphicFrameLocks noChangeAspect="1"/>
          </p:cNvGraphicFramePr>
          <p:nvPr/>
        </p:nvGraphicFramePr>
        <p:xfrm>
          <a:off x="853440" y="5587682"/>
          <a:ext cx="2428875" cy="858838"/>
        </p:xfrm>
        <a:graphic>
          <a:graphicData uri="http://schemas.openxmlformats.org/presentationml/2006/ole">
            <p:oleObj spid="_x0000_s167942" name="Equation" r:id="rId6" imgW="1143000" imgH="444240" progId="Equation.DSMT4">
              <p:embed/>
            </p:oleObj>
          </a:graphicData>
        </a:graphic>
      </p:graphicFrame>
      <p:graphicFrame>
        <p:nvGraphicFramePr>
          <p:cNvPr id="167943" name="Object 7"/>
          <p:cNvGraphicFramePr>
            <a:graphicFrameLocks noChangeAspect="1"/>
          </p:cNvGraphicFramePr>
          <p:nvPr/>
        </p:nvGraphicFramePr>
        <p:xfrm>
          <a:off x="3676650" y="5804535"/>
          <a:ext cx="971550" cy="342900"/>
        </p:xfrm>
        <a:graphic>
          <a:graphicData uri="http://schemas.openxmlformats.org/presentationml/2006/ole">
            <p:oleObj spid="_x0000_s167943" name="Equation" r:id="rId7" imgW="457200" imgH="177480" progId="Equation.DSMT4">
              <p:embed/>
            </p:oleObj>
          </a:graphicData>
        </a:graphic>
      </p:graphicFrame>
      <p:graphicFrame>
        <p:nvGraphicFramePr>
          <p:cNvPr id="167944" name="Object 8"/>
          <p:cNvGraphicFramePr>
            <a:graphicFrameLocks noChangeAspect="1"/>
          </p:cNvGraphicFramePr>
          <p:nvPr/>
        </p:nvGraphicFramePr>
        <p:xfrm>
          <a:off x="4800600" y="5845493"/>
          <a:ext cx="404813" cy="293687"/>
        </p:xfrm>
        <a:graphic>
          <a:graphicData uri="http://schemas.openxmlformats.org/presentationml/2006/ole">
            <p:oleObj spid="_x0000_s167944" name="Equation" r:id="rId8" imgW="190440" imgH="152280" progId="Equation.DSMT4">
              <p:embed/>
            </p:oleObj>
          </a:graphicData>
        </a:graphic>
      </p:graphicFrame>
      <p:graphicFrame>
        <p:nvGraphicFramePr>
          <p:cNvPr id="167945" name="Object 9"/>
          <p:cNvGraphicFramePr>
            <a:graphicFrameLocks noChangeAspect="1"/>
          </p:cNvGraphicFramePr>
          <p:nvPr/>
        </p:nvGraphicFramePr>
        <p:xfrm>
          <a:off x="5410200" y="5577840"/>
          <a:ext cx="2185988" cy="858838"/>
        </p:xfrm>
        <a:graphic>
          <a:graphicData uri="http://schemas.openxmlformats.org/presentationml/2006/ole">
            <p:oleObj spid="_x0000_s167945" name="Equation" r:id="rId9" imgW="1028520" imgH="444240" progId="Equation.DSMT4">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sign of </a:t>
            </a:r>
            <a:r>
              <a:rPr lang="en-US" i="1" dirty="0" smtClean="0">
                <a:latin typeface="Symbol" pitchFamily="18" charset="2"/>
              </a:rPr>
              <a:t>a</a:t>
            </a:r>
            <a:r>
              <a:rPr lang="en-US" dirty="0" smtClean="0"/>
              <a:t>, </a:t>
            </a:r>
            <a:r>
              <a:rPr lang="en-US" i="1" dirty="0" smtClean="0"/>
              <a:t>C</a:t>
            </a:r>
            <a:r>
              <a:rPr lang="en-US" i="1" baseline="-25000" dirty="0" smtClean="0"/>
              <a:t>V</a:t>
            </a:r>
            <a:r>
              <a:rPr lang="en-US" dirty="0" smtClean="0"/>
              <a:t> and </a:t>
            </a:r>
            <a:r>
              <a:rPr lang="en-US" i="1" dirty="0" err="1" smtClean="0">
                <a:latin typeface="Symbol" pitchFamily="18" charset="2"/>
              </a:rPr>
              <a:t>k</a:t>
            </a:r>
            <a:r>
              <a:rPr lang="en-US" i="1" baseline="-25000" dirty="0" err="1" smtClean="0"/>
              <a:t>T</a:t>
            </a:r>
            <a:endParaRPr lang="en-US" dirty="0"/>
          </a:p>
        </p:txBody>
      </p:sp>
      <p:sp>
        <p:nvSpPr>
          <p:cNvPr id="3" name="Content Placeholder 2"/>
          <p:cNvSpPr>
            <a:spLocks noGrp="1"/>
          </p:cNvSpPr>
          <p:nvPr>
            <p:ph idx="1"/>
          </p:nvPr>
        </p:nvSpPr>
        <p:spPr>
          <a:xfrm>
            <a:off x="457200" y="1661160"/>
            <a:ext cx="8229600" cy="4434840"/>
          </a:xfrm>
        </p:spPr>
        <p:txBody>
          <a:bodyPr/>
          <a:lstStyle/>
          <a:p>
            <a:r>
              <a:rPr lang="en-US" sz="2400" i="1" dirty="0" smtClean="0">
                <a:latin typeface="Symbol" pitchFamily="18" charset="2"/>
              </a:rPr>
              <a:t>a</a:t>
            </a:r>
            <a:r>
              <a:rPr lang="en-US" sz="2400" dirty="0" smtClean="0"/>
              <a:t> can either be positive or negative</a:t>
            </a:r>
          </a:p>
          <a:p>
            <a:pPr lvl="1"/>
            <a:r>
              <a:rPr lang="en-US" sz="2000" dirty="0" smtClean="0"/>
              <a:t>Positive </a:t>
            </a:r>
            <a:r>
              <a:rPr lang="en-US" sz="2000" i="1" dirty="0" smtClean="0">
                <a:latin typeface="Symbol" pitchFamily="18" charset="2"/>
              </a:rPr>
              <a:t>a</a:t>
            </a:r>
            <a:r>
              <a:rPr lang="en-US" sz="2000" dirty="0" smtClean="0"/>
              <a:t>: most materials</a:t>
            </a:r>
          </a:p>
          <a:p>
            <a:pPr lvl="1"/>
            <a:r>
              <a:rPr lang="en-US" sz="2000" dirty="0" smtClean="0"/>
              <a:t>Negative </a:t>
            </a:r>
            <a:r>
              <a:rPr lang="en-US" sz="2000" i="1" dirty="0" smtClean="0">
                <a:latin typeface="Symbol" pitchFamily="18" charset="2"/>
              </a:rPr>
              <a:t>a</a:t>
            </a:r>
            <a:r>
              <a:rPr lang="en-US" sz="2000" dirty="0" smtClean="0"/>
              <a:t>: liquid water (&lt; 4 °C), cubic zirconium </a:t>
            </a:r>
            <a:r>
              <a:rPr lang="en-US" sz="2000" dirty="0" err="1" smtClean="0"/>
              <a:t>tungstate</a:t>
            </a:r>
            <a:r>
              <a:rPr lang="en-US" sz="2000" dirty="0" smtClean="0"/>
              <a:t>, quartz (over certain </a:t>
            </a:r>
            <a:r>
              <a:rPr lang="en-US" sz="2000" i="1" dirty="0" smtClean="0"/>
              <a:t>T</a:t>
            </a:r>
            <a:r>
              <a:rPr lang="en-US" sz="2000" dirty="0" smtClean="0"/>
              <a:t> range)</a:t>
            </a:r>
            <a:endParaRPr lang="en-US" sz="2000" i="1" dirty="0" smtClean="0">
              <a:latin typeface="Symbol" pitchFamily="18" charset="2"/>
            </a:endParaRPr>
          </a:p>
          <a:p>
            <a:r>
              <a:rPr lang="en-US" sz="2400" i="1" dirty="0" smtClean="0"/>
              <a:t>C</a:t>
            </a:r>
            <a:r>
              <a:rPr lang="en-US" sz="2400" i="1" baseline="-25000" dirty="0" smtClean="0"/>
              <a:t>V</a:t>
            </a:r>
            <a:r>
              <a:rPr lang="en-US" sz="2400" dirty="0" smtClean="0"/>
              <a:t> and </a:t>
            </a:r>
            <a:r>
              <a:rPr lang="en-US" sz="2400" i="1" dirty="0" err="1" smtClean="0">
                <a:latin typeface="Symbol" pitchFamily="18" charset="2"/>
              </a:rPr>
              <a:t>k</a:t>
            </a:r>
            <a:r>
              <a:rPr lang="en-US" sz="2400" i="1" baseline="-25000" dirty="0" err="1" smtClean="0"/>
              <a:t>T</a:t>
            </a:r>
            <a:r>
              <a:rPr lang="en-US" sz="2400" dirty="0" smtClean="0"/>
              <a:t> are positive in stable TD systems</a:t>
            </a:r>
            <a:endParaRPr lang="en-US" sz="2400" dirty="0"/>
          </a:p>
        </p:txBody>
      </p:sp>
      <p:sp>
        <p:nvSpPr>
          <p:cNvPr id="4" name="Rectangle 3"/>
          <p:cNvSpPr/>
          <p:nvPr/>
        </p:nvSpPr>
        <p:spPr bwMode="auto">
          <a:xfrm>
            <a:off x="914400" y="3870960"/>
            <a:ext cx="2590800" cy="12192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5" name="Oval 4"/>
          <p:cNvSpPr/>
          <p:nvPr/>
        </p:nvSpPr>
        <p:spPr bwMode="auto">
          <a:xfrm>
            <a:off x="1676400" y="4251960"/>
            <a:ext cx="457200" cy="457200"/>
          </a:xfrm>
          <a:prstGeom prst="ellipse">
            <a:avLst/>
          </a:prstGeom>
          <a:ln>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TextBox 7"/>
          <p:cNvSpPr txBox="1"/>
          <p:nvPr/>
        </p:nvSpPr>
        <p:spPr>
          <a:xfrm>
            <a:off x="594360" y="5364480"/>
            <a:ext cx="3276600" cy="1015663"/>
          </a:xfrm>
          <a:prstGeom prst="rect">
            <a:avLst/>
          </a:prstGeom>
          <a:noFill/>
        </p:spPr>
        <p:txBody>
          <a:bodyPr wrap="square" rtlCol="0">
            <a:spAutoFit/>
          </a:bodyPr>
          <a:lstStyle/>
          <a:p>
            <a:pPr algn="ctr"/>
            <a:r>
              <a:rPr lang="en-US" sz="2000" dirty="0" smtClean="0"/>
              <a:t>If C</a:t>
            </a:r>
            <a:r>
              <a:rPr lang="en-US" sz="2000" baseline="-25000" dirty="0" smtClean="0"/>
              <a:t>V</a:t>
            </a:r>
            <a:r>
              <a:rPr lang="en-US" sz="2000" dirty="0" smtClean="0"/>
              <a:t> &lt; 0, thermal fluctuation will be amplified leading to instability</a:t>
            </a:r>
            <a:endParaRPr lang="en-US" sz="2000" dirty="0"/>
          </a:p>
        </p:txBody>
      </p:sp>
      <p:sp>
        <p:nvSpPr>
          <p:cNvPr id="10" name="Oval 9"/>
          <p:cNvSpPr/>
          <p:nvPr/>
        </p:nvSpPr>
        <p:spPr bwMode="auto">
          <a:xfrm>
            <a:off x="1676400" y="4251960"/>
            <a:ext cx="457200" cy="457200"/>
          </a:xfrm>
          <a:prstGeom prst="ellipse">
            <a:avLst/>
          </a:prstGeom>
          <a:ln>
            <a:headEnd type="none" w="med" len="med"/>
            <a:tailEnd type="none" w="med" len="med"/>
          </a:ln>
          <a:effectLst/>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 name="Freeform 5"/>
          <p:cNvSpPr/>
          <p:nvPr/>
        </p:nvSpPr>
        <p:spPr bwMode="auto">
          <a:xfrm>
            <a:off x="1905000" y="4328160"/>
            <a:ext cx="609600" cy="213360"/>
          </a:xfrm>
          <a:custGeom>
            <a:avLst/>
            <a:gdLst>
              <a:gd name="connsiteX0" fmla="*/ 0 w 609600"/>
              <a:gd name="connsiteY0" fmla="*/ 307340 h 322580"/>
              <a:gd name="connsiteX1" fmla="*/ 320040 w 609600"/>
              <a:gd name="connsiteY1" fmla="*/ 2540 h 322580"/>
              <a:gd name="connsiteX2" fmla="*/ 609600 w 609600"/>
              <a:gd name="connsiteY2" fmla="*/ 322580 h 322580"/>
            </a:gdLst>
            <a:ahLst/>
            <a:cxnLst>
              <a:cxn ang="0">
                <a:pos x="connsiteX0" y="connsiteY0"/>
              </a:cxn>
              <a:cxn ang="0">
                <a:pos x="connsiteX1" y="connsiteY1"/>
              </a:cxn>
              <a:cxn ang="0">
                <a:pos x="connsiteX2" y="connsiteY2"/>
              </a:cxn>
            </a:cxnLst>
            <a:rect l="l" t="t" r="r" b="b"/>
            <a:pathLst>
              <a:path w="609600" h="322580">
                <a:moveTo>
                  <a:pt x="0" y="307340"/>
                </a:moveTo>
                <a:cubicBezTo>
                  <a:pt x="109220" y="153670"/>
                  <a:pt x="218440" y="0"/>
                  <a:pt x="320040" y="2540"/>
                </a:cubicBezTo>
                <a:cubicBezTo>
                  <a:pt x="421640" y="5080"/>
                  <a:pt x="609600" y="322580"/>
                  <a:pt x="609600" y="322580"/>
                </a:cubicBezTo>
              </a:path>
            </a:pathLst>
          </a:custGeom>
          <a:noFill/>
          <a:ln w="34925" cap="flat" cmpd="sng" algn="ctr">
            <a:solidFill>
              <a:schemeClr val="tx1"/>
            </a:solidFill>
            <a:prstDash val="solid"/>
            <a:round/>
            <a:headEnd type="none" w="med" len="med"/>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7" name="TextBox 6"/>
          <p:cNvSpPr txBox="1"/>
          <p:nvPr/>
        </p:nvSpPr>
        <p:spPr>
          <a:xfrm>
            <a:off x="2514600" y="4297680"/>
            <a:ext cx="575799" cy="461665"/>
          </a:xfrm>
          <a:prstGeom prst="rect">
            <a:avLst/>
          </a:prstGeom>
          <a:noFill/>
        </p:spPr>
        <p:txBody>
          <a:bodyPr wrap="none" rtlCol="0">
            <a:spAutoFit/>
          </a:bodyPr>
          <a:lstStyle/>
          <a:p>
            <a:r>
              <a:rPr lang="en-US" sz="2400" dirty="0" err="1" smtClean="0">
                <a:latin typeface="Symbol" pitchFamily="18" charset="2"/>
              </a:rPr>
              <a:t>d</a:t>
            </a:r>
            <a:r>
              <a:rPr lang="en-US" sz="2400" dirty="0" err="1" smtClean="0"/>
              <a:t>Q</a:t>
            </a:r>
            <a:endParaRPr lang="en-US" sz="2400" dirty="0"/>
          </a:p>
        </p:txBody>
      </p:sp>
      <p:sp>
        <p:nvSpPr>
          <p:cNvPr id="11" name="Rectangle 10"/>
          <p:cNvSpPr/>
          <p:nvPr/>
        </p:nvSpPr>
        <p:spPr bwMode="auto">
          <a:xfrm>
            <a:off x="4876800" y="3855720"/>
            <a:ext cx="2590800" cy="1219200"/>
          </a:xfrm>
          <a:prstGeom prst="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Oval 11"/>
          <p:cNvSpPr/>
          <p:nvPr/>
        </p:nvSpPr>
        <p:spPr bwMode="auto">
          <a:xfrm>
            <a:off x="5791200" y="4312920"/>
            <a:ext cx="274320" cy="274320"/>
          </a:xfrm>
          <a:prstGeom prst="ellipse">
            <a:avLst/>
          </a:prstGeom>
          <a:ln>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5" name="TextBox 14"/>
          <p:cNvSpPr txBox="1"/>
          <p:nvPr/>
        </p:nvSpPr>
        <p:spPr>
          <a:xfrm>
            <a:off x="6479508" y="4221480"/>
            <a:ext cx="561372" cy="461665"/>
          </a:xfrm>
          <a:prstGeom prst="rect">
            <a:avLst/>
          </a:prstGeom>
          <a:noFill/>
        </p:spPr>
        <p:txBody>
          <a:bodyPr wrap="none" rtlCol="0">
            <a:spAutoFit/>
          </a:bodyPr>
          <a:lstStyle/>
          <a:p>
            <a:r>
              <a:rPr lang="en-US" sz="2400" dirty="0" err="1" smtClean="0"/>
              <a:t>dV</a:t>
            </a:r>
            <a:endParaRPr lang="en-US" sz="2400" dirty="0"/>
          </a:p>
        </p:txBody>
      </p:sp>
      <p:sp>
        <p:nvSpPr>
          <p:cNvPr id="18" name="Oval 17"/>
          <p:cNvSpPr/>
          <p:nvPr/>
        </p:nvSpPr>
        <p:spPr bwMode="auto">
          <a:xfrm>
            <a:off x="5669280" y="4191000"/>
            <a:ext cx="533400" cy="533400"/>
          </a:xfrm>
          <a:prstGeom prst="ellipse">
            <a:avLst/>
          </a:prstGeom>
          <a:ln>
            <a:headEnd type="none" w="med" len="med"/>
            <a:tailEnd type="none" w="med" len="med"/>
          </a:ln>
          <a:effectLst/>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17" name="Straight Arrow Connector 16"/>
          <p:cNvCxnSpPr/>
          <p:nvPr/>
        </p:nvCxnSpPr>
        <p:spPr bwMode="auto">
          <a:xfrm flipH="1">
            <a:off x="5867400" y="4465320"/>
            <a:ext cx="609600" cy="0"/>
          </a:xfrm>
          <a:prstGeom prst="straightConnector1">
            <a:avLst/>
          </a:prstGeom>
          <a:solidFill>
            <a:schemeClr val="accent1"/>
          </a:solidFill>
          <a:ln w="34925" cap="flat" cmpd="sng" algn="ctr">
            <a:solidFill>
              <a:schemeClr val="tx1"/>
            </a:solidFill>
            <a:prstDash val="solid"/>
            <a:round/>
            <a:headEnd type="none" w="med" len="med"/>
            <a:tailEnd type="stealth" w="lg" len="lg"/>
          </a:ln>
          <a:effectLst/>
        </p:spPr>
      </p:cxnSp>
      <p:sp>
        <p:nvSpPr>
          <p:cNvPr id="21" name="TextBox 20"/>
          <p:cNvSpPr txBox="1"/>
          <p:nvPr/>
        </p:nvSpPr>
        <p:spPr>
          <a:xfrm>
            <a:off x="4587240" y="5364480"/>
            <a:ext cx="3215640" cy="1015663"/>
          </a:xfrm>
          <a:prstGeom prst="rect">
            <a:avLst/>
          </a:prstGeom>
          <a:noFill/>
        </p:spPr>
        <p:txBody>
          <a:bodyPr wrap="square" rtlCol="0">
            <a:spAutoFit/>
          </a:bodyPr>
          <a:lstStyle/>
          <a:p>
            <a:pPr algn="ctr"/>
            <a:r>
              <a:rPr lang="en-US" sz="2000" dirty="0" smtClean="0"/>
              <a:t>If </a:t>
            </a:r>
            <a:r>
              <a:rPr lang="en-US" sz="2000" i="1" dirty="0" err="1" smtClean="0">
                <a:latin typeface="Symbol" pitchFamily="18" charset="2"/>
              </a:rPr>
              <a:t>k</a:t>
            </a:r>
            <a:r>
              <a:rPr lang="en-US" sz="2000" i="1" baseline="-25000" dirty="0" err="1" smtClean="0"/>
              <a:t>T</a:t>
            </a:r>
            <a:r>
              <a:rPr lang="en-US" sz="2000" dirty="0" smtClean="0"/>
              <a:t> &lt; 0, volume fluctuation will be amplified leading to instability</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dissolve">
                                      <p:cBhvr>
                                        <p:cTn id="1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lstStyle/>
          <a:p>
            <a:r>
              <a:rPr lang="en-US" dirty="0" smtClean="0"/>
              <a:t>Stability criteria</a:t>
            </a:r>
            <a:endParaRPr lang="en-US" dirty="0"/>
          </a:p>
        </p:txBody>
      </p:sp>
      <p:cxnSp>
        <p:nvCxnSpPr>
          <p:cNvPr id="5" name="Straight Arrow Connector 4"/>
          <p:cNvCxnSpPr/>
          <p:nvPr/>
        </p:nvCxnSpPr>
        <p:spPr bwMode="auto">
          <a:xfrm flipV="1">
            <a:off x="655320" y="1706354"/>
            <a:ext cx="0" cy="2739777"/>
          </a:xfrm>
          <a:prstGeom prst="straightConnector1">
            <a:avLst/>
          </a:prstGeom>
          <a:solidFill>
            <a:schemeClr val="accent1"/>
          </a:solidFill>
          <a:ln w="34925" cap="flat" cmpd="sng" algn="ctr">
            <a:solidFill>
              <a:schemeClr val="tx1"/>
            </a:solidFill>
            <a:prstDash val="solid"/>
            <a:round/>
            <a:headEnd type="none" w="med" len="med"/>
            <a:tailEnd type="stealth" w="lg" len="lg"/>
          </a:ln>
          <a:effectLst/>
        </p:spPr>
      </p:cxnSp>
      <p:cxnSp>
        <p:nvCxnSpPr>
          <p:cNvPr id="6" name="Straight Arrow Connector 5"/>
          <p:cNvCxnSpPr/>
          <p:nvPr/>
        </p:nvCxnSpPr>
        <p:spPr bwMode="auto">
          <a:xfrm>
            <a:off x="640080" y="4446131"/>
            <a:ext cx="4008120" cy="0"/>
          </a:xfrm>
          <a:prstGeom prst="straightConnector1">
            <a:avLst/>
          </a:prstGeom>
          <a:solidFill>
            <a:schemeClr val="accent1"/>
          </a:solidFill>
          <a:ln w="34925" cap="flat" cmpd="sng" algn="ctr">
            <a:solidFill>
              <a:schemeClr val="tx1"/>
            </a:solidFill>
            <a:prstDash val="solid"/>
            <a:round/>
            <a:headEnd type="none" w="med" len="med"/>
            <a:tailEnd type="stealth" w="lg" len="lg"/>
          </a:ln>
          <a:effectLst/>
        </p:spPr>
      </p:cxnSp>
      <p:sp>
        <p:nvSpPr>
          <p:cNvPr id="8" name="TextBox 7"/>
          <p:cNvSpPr txBox="1"/>
          <p:nvPr/>
        </p:nvSpPr>
        <p:spPr>
          <a:xfrm>
            <a:off x="4038600" y="3623171"/>
            <a:ext cx="914400" cy="707886"/>
          </a:xfrm>
          <a:prstGeom prst="rect">
            <a:avLst/>
          </a:prstGeom>
          <a:noFill/>
        </p:spPr>
        <p:txBody>
          <a:bodyPr wrap="square" rtlCol="0">
            <a:spAutoFit/>
          </a:bodyPr>
          <a:lstStyle/>
          <a:p>
            <a:pPr algn="ctr"/>
            <a:r>
              <a:rPr lang="en-US" sz="2000" dirty="0" smtClean="0"/>
              <a:t>Ext. var. </a:t>
            </a:r>
            <a:r>
              <a:rPr lang="en-US" sz="2000" i="1" dirty="0" smtClean="0"/>
              <a:t>x</a:t>
            </a:r>
            <a:endParaRPr lang="en-US" sz="2000" i="1" dirty="0"/>
          </a:p>
        </p:txBody>
      </p:sp>
      <p:sp>
        <p:nvSpPr>
          <p:cNvPr id="9" name="TextBox 8"/>
          <p:cNvSpPr txBox="1"/>
          <p:nvPr/>
        </p:nvSpPr>
        <p:spPr>
          <a:xfrm>
            <a:off x="701040" y="1600200"/>
            <a:ext cx="1249680" cy="707886"/>
          </a:xfrm>
          <a:prstGeom prst="rect">
            <a:avLst/>
          </a:prstGeom>
          <a:noFill/>
        </p:spPr>
        <p:txBody>
          <a:bodyPr wrap="square" rtlCol="0">
            <a:spAutoFit/>
          </a:bodyPr>
          <a:lstStyle/>
          <a:p>
            <a:pPr algn="ctr"/>
            <a:r>
              <a:rPr lang="en-US" sz="2000" dirty="0" smtClean="0"/>
              <a:t>Molar entropy </a:t>
            </a:r>
            <a:r>
              <a:rPr lang="en-US" sz="2000" i="1" dirty="0" smtClean="0"/>
              <a:t>s</a:t>
            </a:r>
          </a:p>
        </p:txBody>
      </p:sp>
      <p:sp>
        <p:nvSpPr>
          <p:cNvPr id="13" name="Freeform 12"/>
          <p:cNvSpPr/>
          <p:nvPr/>
        </p:nvSpPr>
        <p:spPr bwMode="auto">
          <a:xfrm>
            <a:off x="899160" y="1713727"/>
            <a:ext cx="3215640" cy="2590799"/>
          </a:xfrm>
          <a:custGeom>
            <a:avLst/>
            <a:gdLst>
              <a:gd name="connsiteX0" fmla="*/ 0 w 4267200"/>
              <a:gd name="connsiteY0" fmla="*/ 4099560 h 4099560"/>
              <a:gd name="connsiteX1" fmla="*/ 167640 w 4267200"/>
              <a:gd name="connsiteY1" fmla="*/ 3825240 h 4099560"/>
              <a:gd name="connsiteX2" fmla="*/ 365760 w 4267200"/>
              <a:gd name="connsiteY2" fmla="*/ 3566160 h 4099560"/>
              <a:gd name="connsiteX3" fmla="*/ 609600 w 4267200"/>
              <a:gd name="connsiteY3" fmla="*/ 3352800 h 4099560"/>
              <a:gd name="connsiteX4" fmla="*/ 960120 w 4267200"/>
              <a:gd name="connsiteY4" fmla="*/ 3200400 h 4099560"/>
              <a:gd name="connsiteX5" fmla="*/ 1447800 w 4267200"/>
              <a:gd name="connsiteY5" fmla="*/ 3048000 h 4099560"/>
              <a:gd name="connsiteX6" fmla="*/ 1844040 w 4267200"/>
              <a:gd name="connsiteY6" fmla="*/ 2926080 h 4099560"/>
              <a:gd name="connsiteX7" fmla="*/ 2194560 w 4267200"/>
              <a:gd name="connsiteY7" fmla="*/ 2712720 h 4099560"/>
              <a:gd name="connsiteX8" fmla="*/ 2529840 w 4267200"/>
              <a:gd name="connsiteY8" fmla="*/ 2392680 h 4099560"/>
              <a:gd name="connsiteX9" fmla="*/ 2712720 w 4267200"/>
              <a:gd name="connsiteY9" fmla="*/ 1965960 h 4099560"/>
              <a:gd name="connsiteX10" fmla="*/ 2910840 w 4267200"/>
              <a:gd name="connsiteY10" fmla="*/ 1280160 h 4099560"/>
              <a:gd name="connsiteX11" fmla="*/ 3093720 w 4267200"/>
              <a:gd name="connsiteY11" fmla="*/ 640080 h 4099560"/>
              <a:gd name="connsiteX12" fmla="*/ 3429000 w 4267200"/>
              <a:gd name="connsiteY12" fmla="*/ 289560 h 4099560"/>
              <a:gd name="connsiteX13" fmla="*/ 3901440 w 4267200"/>
              <a:gd name="connsiteY13" fmla="*/ 91440 h 4099560"/>
              <a:gd name="connsiteX14" fmla="*/ 4267200 w 4267200"/>
              <a:gd name="connsiteY14" fmla="*/ 0 h 4099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267200" h="4099560">
                <a:moveTo>
                  <a:pt x="0" y="4099560"/>
                </a:moveTo>
                <a:cubicBezTo>
                  <a:pt x="53340" y="4006850"/>
                  <a:pt x="106680" y="3914140"/>
                  <a:pt x="167640" y="3825240"/>
                </a:cubicBezTo>
                <a:cubicBezTo>
                  <a:pt x="228600" y="3736340"/>
                  <a:pt x="292100" y="3644900"/>
                  <a:pt x="365760" y="3566160"/>
                </a:cubicBezTo>
                <a:cubicBezTo>
                  <a:pt x="439420" y="3487420"/>
                  <a:pt x="510540" y="3413760"/>
                  <a:pt x="609600" y="3352800"/>
                </a:cubicBezTo>
                <a:cubicBezTo>
                  <a:pt x="708660" y="3291840"/>
                  <a:pt x="820420" y="3251200"/>
                  <a:pt x="960120" y="3200400"/>
                </a:cubicBezTo>
                <a:cubicBezTo>
                  <a:pt x="1099820" y="3149600"/>
                  <a:pt x="1447800" y="3048000"/>
                  <a:pt x="1447800" y="3048000"/>
                </a:cubicBezTo>
                <a:cubicBezTo>
                  <a:pt x="1595120" y="3002280"/>
                  <a:pt x="1719580" y="2981960"/>
                  <a:pt x="1844040" y="2926080"/>
                </a:cubicBezTo>
                <a:cubicBezTo>
                  <a:pt x="1968500" y="2870200"/>
                  <a:pt x="2080260" y="2801620"/>
                  <a:pt x="2194560" y="2712720"/>
                </a:cubicBezTo>
                <a:cubicBezTo>
                  <a:pt x="2308860" y="2623820"/>
                  <a:pt x="2443480" y="2517140"/>
                  <a:pt x="2529840" y="2392680"/>
                </a:cubicBezTo>
                <a:cubicBezTo>
                  <a:pt x="2616200" y="2268220"/>
                  <a:pt x="2649220" y="2151380"/>
                  <a:pt x="2712720" y="1965960"/>
                </a:cubicBezTo>
                <a:cubicBezTo>
                  <a:pt x="2776220" y="1780540"/>
                  <a:pt x="2847340" y="1501140"/>
                  <a:pt x="2910840" y="1280160"/>
                </a:cubicBezTo>
                <a:cubicBezTo>
                  <a:pt x="2974340" y="1059180"/>
                  <a:pt x="3007360" y="805180"/>
                  <a:pt x="3093720" y="640080"/>
                </a:cubicBezTo>
                <a:cubicBezTo>
                  <a:pt x="3180080" y="474980"/>
                  <a:pt x="3294380" y="381000"/>
                  <a:pt x="3429000" y="289560"/>
                </a:cubicBezTo>
                <a:cubicBezTo>
                  <a:pt x="3563620" y="198120"/>
                  <a:pt x="3761740" y="139700"/>
                  <a:pt x="3901440" y="91440"/>
                </a:cubicBezTo>
                <a:cubicBezTo>
                  <a:pt x="4041140" y="43180"/>
                  <a:pt x="4267200" y="0"/>
                  <a:pt x="4267200" y="0"/>
                </a:cubicBezTo>
              </a:path>
            </a:pathLst>
          </a:custGeom>
          <a:noFill/>
          <a:ln w="34925"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17" name="Straight Connector 16"/>
          <p:cNvCxnSpPr/>
          <p:nvPr/>
        </p:nvCxnSpPr>
        <p:spPr bwMode="auto">
          <a:xfrm flipH="1">
            <a:off x="2621280" y="3405366"/>
            <a:ext cx="0" cy="1009435"/>
          </a:xfrm>
          <a:prstGeom prst="line">
            <a:avLst/>
          </a:prstGeom>
          <a:solidFill>
            <a:schemeClr val="accent1"/>
          </a:solidFill>
          <a:ln w="22225" cap="flat" cmpd="sng" algn="ctr">
            <a:solidFill>
              <a:schemeClr val="tx1"/>
            </a:solidFill>
            <a:prstDash val="dash"/>
            <a:round/>
            <a:headEnd type="none" w="med" len="med"/>
            <a:tailEnd type="none" w="med" len="med"/>
          </a:ln>
          <a:effectLst/>
        </p:spPr>
      </p:cxnSp>
      <p:cxnSp>
        <p:nvCxnSpPr>
          <p:cNvPr id="18" name="Straight Connector 17"/>
          <p:cNvCxnSpPr/>
          <p:nvPr/>
        </p:nvCxnSpPr>
        <p:spPr bwMode="auto">
          <a:xfrm>
            <a:off x="1630680" y="3742485"/>
            <a:ext cx="0" cy="703646"/>
          </a:xfrm>
          <a:prstGeom prst="line">
            <a:avLst/>
          </a:prstGeom>
          <a:solidFill>
            <a:schemeClr val="accent1"/>
          </a:solidFill>
          <a:ln w="22225" cap="flat" cmpd="sng" algn="ctr">
            <a:solidFill>
              <a:schemeClr val="tx1"/>
            </a:solidFill>
            <a:prstDash val="dash"/>
            <a:round/>
            <a:headEnd type="none" w="med" len="med"/>
            <a:tailEnd type="none" w="med" len="med"/>
          </a:ln>
          <a:effectLst/>
        </p:spPr>
      </p:cxnSp>
      <p:cxnSp>
        <p:nvCxnSpPr>
          <p:cNvPr id="23" name="Straight Connector 22"/>
          <p:cNvCxnSpPr/>
          <p:nvPr/>
        </p:nvCxnSpPr>
        <p:spPr bwMode="auto">
          <a:xfrm>
            <a:off x="3611880" y="1820406"/>
            <a:ext cx="0" cy="2590800"/>
          </a:xfrm>
          <a:prstGeom prst="line">
            <a:avLst/>
          </a:prstGeom>
          <a:solidFill>
            <a:schemeClr val="accent1"/>
          </a:solidFill>
          <a:ln w="22225" cap="flat" cmpd="sng" algn="ctr">
            <a:solidFill>
              <a:schemeClr val="tx1"/>
            </a:solidFill>
            <a:prstDash val="dash"/>
            <a:round/>
            <a:headEnd type="none" w="med" len="med"/>
            <a:tailEnd type="none" w="med" len="med"/>
          </a:ln>
          <a:effectLst/>
        </p:spPr>
      </p:cxnSp>
      <p:sp>
        <p:nvSpPr>
          <p:cNvPr id="25" name="Rectangle 24"/>
          <p:cNvSpPr/>
          <p:nvPr/>
        </p:nvSpPr>
        <p:spPr>
          <a:xfrm>
            <a:off x="2427156" y="4461371"/>
            <a:ext cx="407484" cy="400110"/>
          </a:xfrm>
          <a:prstGeom prst="rect">
            <a:avLst/>
          </a:prstGeom>
        </p:spPr>
        <p:txBody>
          <a:bodyPr wrap="none">
            <a:spAutoFit/>
          </a:bodyPr>
          <a:lstStyle/>
          <a:p>
            <a:pPr algn="ctr"/>
            <a:r>
              <a:rPr lang="en-US" sz="2000" i="1" dirty="0" smtClean="0"/>
              <a:t>x</a:t>
            </a:r>
            <a:r>
              <a:rPr lang="en-US" sz="2000" i="1" baseline="-25000" dirty="0" smtClean="0"/>
              <a:t>0</a:t>
            </a:r>
            <a:endParaRPr lang="en-US" sz="2000" i="1" dirty="0"/>
          </a:p>
        </p:txBody>
      </p:sp>
      <p:sp>
        <p:nvSpPr>
          <p:cNvPr id="26" name="Rectangle 25"/>
          <p:cNvSpPr/>
          <p:nvPr/>
        </p:nvSpPr>
        <p:spPr>
          <a:xfrm>
            <a:off x="1176882" y="4461371"/>
            <a:ext cx="918841" cy="400110"/>
          </a:xfrm>
          <a:prstGeom prst="rect">
            <a:avLst/>
          </a:prstGeom>
        </p:spPr>
        <p:txBody>
          <a:bodyPr wrap="none">
            <a:spAutoFit/>
          </a:bodyPr>
          <a:lstStyle/>
          <a:p>
            <a:pPr algn="ctr"/>
            <a:r>
              <a:rPr lang="en-US" sz="2000" i="1" dirty="0" smtClean="0"/>
              <a:t>x</a:t>
            </a:r>
            <a:r>
              <a:rPr lang="en-US" sz="2000" i="1" baseline="-25000" dirty="0" smtClean="0"/>
              <a:t>0</a:t>
            </a:r>
            <a:r>
              <a:rPr lang="en-US" sz="2000" i="1" dirty="0" smtClean="0"/>
              <a:t> - </a:t>
            </a:r>
            <a:r>
              <a:rPr lang="en-US" sz="2000" i="1" dirty="0" err="1" smtClean="0">
                <a:latin typeface="Symbol" pitchFamily="18" charset="2"/>
              </a:rPr>
              <a:t>D</a:t>
            </a:r>
            <a:r>
              <a:rPr lang="en-US" sz="2000" i="1" dirty="0" err="1" smtClean="0"/>
              <a:t>x</a:t>
            </a:r>
            <a:endParaRPr lang="en-US" sz="2000" i="1" dirty="0"/>
          </a:p>
        </p:txBody>
      </p:sp>
      <p:sp>
        <p:nvSpPr>
          <p:cNvPr id="27" name="Rectangle 26"/>
          <p:cNvSpPr/>
          <p:nvPr/>
        </p:nvSpPr>
        <p:spPr>
          <a:xfrm>
            <a:off x="3118224" y="4461371"/>
            <a:ext cx="1011816" cy="400110"/>
          </a:xfrm>
          <a:prstGeom prst="rect">
            <a:avLst/>
          </a:prstGeom>
        </p:spPr>
        <p:txBody>
          <a:bodyPr wrap="none">
            <a:spAutoFit/>
          </a:bodyPr>
          <a:lstStyle/>
          <a:p>
            <a:pPr algn="ctr"/>
            <a:r>
              <a:rPr lang="en-US" sz="2000" i="1" dirty="0" smtClean="0"/>
              <a:t>x</a:t>
            </a:r>
            <a:r>
              <a:rPr lang="en-US" sz="2000" i="1" baseline="-25000" dirty="0" smtClean="0"/>
              <a:t>0</a:t>
            </a:r>
            <a:r>
              <a:rPr lang="en-US" sz="2000" i="1" dirty="0" smtClean="0"/>
              <a:t> + </a:t>
            </a:r>
            <a:r>
              <a:rPr lang="en-US" sz="2000" i="1" dirty="0" err="1" smtClean="0">
                <a:latin typeface="Symbol" pitchFamily="18" charset="2"/>
              </a:rPr>
              <a:t>D</a:t>
            </a:r>
            <a:r>
              <a:rPr lang="en-US" sz="2000" i="1" dirty="0" err="1" smtClean="0"/>
              <a:t>x</a:t>
            </a:r>
            <a:endParaRPr lang="en-US" sz="2000" i="1" dirty="0"/>
          </a:p>
        </p:txBody>
      </p:sp>
      <p:graphicFrame>
        <p:nvGraphicFramePr>
          <p:cNvPr id="177154" name="Object 2"/>
          <p:cNvGraphicFramePr>
            <a:graphicFrameLocks noChangeAspect="1"/>
          </p:cNvGraphicFramePr>
          <p:nvPr/>
        </p:nvGraphicFramePr>
        <p:xfrm>
          <a:off x="1722120" y="4936808"/>
          <a:ext cx="4324350" cy="731837"/>
        </p:xfrm>
        <a:graphic>
          <a:graphicData uri="http://schemas.openxmlformats.org/presentationml/2006/ole">
            <p:oleObj spid="_x0000_s177154" name="Equation" r:id="rId4" imgW="2197080" imgH="393480" progId="Equation.DSMT4">
              <p:embed/>
            </p:oleObj>
          </a:graphicData>
        </a:graphic>
      </p:graphicFrame>
      <p:graphicFrame>
        <p:nvGraphicFramePr>
          <p:cNvPr id="177155" name="Object 3"/>
          <p:cNvGraphicFramePr>
            <a:graphicFrameLocks noChangeAspect="1"/>
          </p:cNvGraphicFramePr>
          <p:nvPr/>
        </p:nvGraphicFramePr>
        <p:xfrm>
          <a:off x="6899275" y="4876800"/>
          <a:ext cx="1083203" cy="792480"/>
        </p:xfrm>
        <a:graphic>
          <a:graphicData uri="http://schemas.openxmlformats.org/presentationml/2006/ole">
            <p:oleObj spid="_x0000_s177155" name="Equation" r:id="rId5" imgW="520560" imgH="419040" progId="Equation.DSMT4">
              <p:embed/>
            </p:oleObj>
          </a:graphicData>
        </a:graphic>
      </p:graphicFrame>
      <p:graphicFrame>
        <p:nvGraphicFramePr>
          <p:cNvPr id="177156" name="Object 4"/>
          <p:cNvGraphicFramePr>
            <a:graphicFrameLocks noChangeAspect="1"/>
          </p:cNvGraphicFramePr>
          <p:nvPr/>
        </p:nvGraphicFramePr>
        <p:xfrm>
          <a:off x="6233128" y="5123498"/>
          <a:ext cx="518192" cy="377508"/>
        </p:xfrm>
        <a:graphic>
          <a:graphicData uri="http://schemas.openxmlformats.org/presentationml/2006/ole">
            <p:oleObj spid="_x0000_s177156" name="Equation" r:id="rId6" imgW="190440" imgH="152280" progId="Equation.DSMT4">
              <p:embed/>
            </p:oleObj>
          </a:graphicData>
        </a:graphic>
      </p:graphicFrame>
      <p:sp>
        <p:nvSpPr>
          <p:cNvPr id="39" name="TextBox 38"/>
          <p:cNvSpPr txBox="1"/>
          <p:nvPr/>
        </p:nvSpPr>
        <p:spPr>
          <a:xfrm>
            <a:off x="228600" y="5104766"/>
            <a:ext cx="1676400" cy="400110"/>
          </a:xfrm>
          <a:prstGeom prst="rect">
            <a:avLst/>
          </a:prstGeom>
          <a:noFill/>
        </p:spPr>
        <p:txBody>
          <a:bodyPr wrap="square" rtlCol="0">
            <a:spAutoFit/>
          </a:bodyPr>
          <a:lstStyle/>
          <a:p>
            <a:pPr algn="ctr"/>
            <a:r>
              <a:rPr lang="en-US" sz="2000" dirty="0" smtClean="0"/>
              <a:t>Stability:</a:t>
            </a:r>
            <a:endParaRPr lang="en-US" sz="2000" i="1" dirty="0"/>
          </a:p>
        </p:txBody>
      </p:sp>
      <p:graphicFrame>
        <p:nvGraphicFramePr>
          <p:cNvPr id="177159" name="Object 7"/>
          <p:cNvGraphicFramePr>
            <a:graphicFrameLocks noChangeAspect="1"/>
          </p:cNvGraphicFramePr>
          <p:nvPr/>
        </p:nvGraphicFramePr>
        <p:xfrm>
          <a:off x="5181600" y="1676400"/>
          <a:ext cx="3488531" cy="1676400"/>
        </p:xfrm>
        <a:graphic>
          <a:graphicData uri="http://schemas.openxmlformats.org/presentationml/2006/ole">
            <p:oleObj spid="_x0000_s177159" name="Equation" r:id="rId7" imgW="1955520" imgH="990360" progId="Equation.DSMT4">
              <p:embed/>
            </p:oleObj>
          </a:graphicData>
        </a:graphic>
      </p:graphicFrame>
      <p:graphicFrame>
        <p:nvGraphicFramePr>
          <p:cNvPr id="177162" name="Object 10"/>
          <p:cNvGraphicFramePr>
            <a:graphicFrameLocks noChangeAspect="1"/>
          </p:cNvGraphicFramePr>
          <p:nvPr/>
        </p:nvGraphicFramePr>
        <p:xfrm>
          <a:off x="5195411" y="3581400"/>
          <a:ext cx="3366182" cy="838200"/>
        </p:xfrm>
        <a:graphic>
          <a:graphicData uri="http://schemas.openxmlformats.org/presentationml/2006/ole">
            <p:oleObj spid="_x0000_s177162" name="Equation" r:id="rId8" imgW="1790640" imgH="469800" progId="Equation.DSMT4">
              <p:embed/>
            </p:oleObj>
          </a:graphicData>
        </a:graphic>
      </p:graphicFrame>
      <p:graphicFrame>
        <p:nvGraphicFramePr>
          <p:cNvPr id="177164" name="Object 12"/>
          <p:cNvGraphicFramePr>
            <a:graphicFrameLocks noChangeAspect="1"/>
          </p:cNvGraphicFramePr>
          <p:nvPr/>
        </p:nvGraphicFramePr>
        <p:xfrm>
          <a:off x="533400" y="5974080"/>
          <a:ext cx="519113" cy="377825"/>
        </p:xfrm>
        <a:graphic>
          <a:graphicData uri="http://schemas.openxmlformats.org/presentationml/2006/ole">
            <p:oleObj spid="_x0000_s177164" name="Equation" r:id="rId9" imgW="190440" imgH="152280" progId="Equation.DSMT4">
              <p:embed/>
            </p:oleObj>
          </a:graphicData>
        </a:graphic>
      </p:graphicFrame>
      <p:graphicFrame>
        <p:nvGraphicFramePr>
          <p:cNvPr id="177168" name="Object 16"/>
          <p:cNvGraphicFramePr>
            <a:graphicFrameLocks noChangeAspect="1"/>
          </p:cNvGraphicFramePr>
          <p:nvPr/>
        </p:nvGraphicFramePr>
        <p:xfrm>
          <a:off x="1173480" y="5958840"/>
          <a:ext cx="895350" cy="444500"/>
        </p:xfrm>
        <a:graphic>
          <a:graphicData uri="http://schemas.openxmlformats.org/presentationml/2006/ole">
            <p:oleObj spid="_x0000_s177168" name="Equation" r:id="rId10" imgW="419040" imgH="228600" progId="Equation.DSMT4">
              <p:embed/>
            </p:oleObj>
          </a:graphicData>
        </a:graphic>
      </p:graphicFrame>
      <p:graphicFrame>
        <p:nvGraphicFramePr>
          <p:cNvPr id="177169" name="Object 17"/>
          <p:cNvGraphicFramePr>
            <a:graphicFrameLocks noChangeAspect="1"/>
          </p:cNvGraphicFramePr>
          <p:nvPr/>
        </p:nvGraphicFramePr>
        <p:xfrm>
          <a:off x="2301240" y="5943600"/>
          <a:ext cx="920750" cy="442912"/>
        </p:xfrm>
        <a:graphic>
          <a:graphicData uri="http://schemas.openxmlformats.org/presentationml/2006/ole">
            <p:oleObj spid="_x0000_s177169" name="Equation" r:id="rId11" imgW="431640" imgH="228600" progId="Equation.DSMT4">
              <p:embed/>
            </p:oleObj>
          </a:graphicData>
        </a:graphic>
      </p:graphicFrame>
      <p:graphicFrame>
        <p:nvGraphicFramePr>
          <p:cNvPr id="177170" name="Object 18"/>
          <p:cNvGraphicFramePr>
            <a:graphicFrameLocks noChangeAspect="1"/>
          </p:cNvGraphicFramePr>
          <p:nvPr/>
        </p:nvGraphicFramePr>
        <p:xfrm>
          <a:off x="5120640" y="5745480"/>
          <a:ext cx="3065463" cy="844526"/>
        </p:xfrm>
        <a:graphic>
          <a:graphicData uri="http://schemas.openxmlformats.org/presentationml/2006/ole">
            <p:oleObj spid="_x0000_s177170" name="Equation" r:id="rId12" imgW="1676160" imgH="507960" progId="Equation.DSMT4">
              <p:embed/>
            </p:oleObj>
          </a:graphicData>
        </a:graphic>
      </p:graphicFrame>
      <p:sp>
        <p:nvSpPr>
          <p:cNvPr id="57" name="TextBox 56"/>
          <p:cNvSpPr txBox="1"/>
          <p:nvPr/>
        </p:nvSpPr>
        <p:spPr>
          <a:xfrm>
            <a:off x="3810000" y="5821680"/>
            <a:ext cx="1295400" cy="707886"/>
          </a:xfrm>
          <a:prstGeom prst="rect">
            <a:avLst/>
          </a:prstGeom>
          <a:noFill/>
        </p:spPr>
        <p:txBody>
          <a:bodyPr wrap="square" rtlCol="0">
            <a:spAutoFit/>
          </a:bodyPr>
          <a:lstStyle/>
          <a:p>
            <a:pPr algn="just"/>
            <a:r>
              <a:rPr lang="en-US" sz="2000" dirty="0" smtClean="0"/>
              <a:t>General criterion:</a:t>
            </a:r>
            <a:endParaRPr lang="en-US" sz="2000"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487680"/>
            <a:ext cx="8229600" cy="1066800"/>
          </a:xfrm>
        </p:spPr>
        <p:txBody>
          <a:bodyPr/>
          <a:lstStyle/>
          <a:p>
            <a:r>
              <a:rPr lang="en-US" dirty="0" smtClean="0"/>
              <a:t>Stable thermodynamic function</a:t>
            </a:r>
            <a:endParaRPr lang="en-US" dirty="0"/>
          </a:p>
        </p:txBody>
      </p:sp>
      <p:cxnSp>
        <p:nvCxnSpPr>
          <p:cNvPr id="5" name="Straight Arrow Connector 4"/>
          <p:cNvCxnSpPr/>
          <p:nvPr/>
        </p:nvCxnSpPr>
        <p:spPr bwMode="auto">
          <a:xfrm flipV="1">
            <a:off x="655320" y="1774686"/>
            <a:ext cx="0" cy="2922132"/>
          </a:xfrm>
          <a:prstGeom prst="straightConnector1">
            <a:avLst/>
          </a:prstGeom>
          <a:solidFill>
            <a:schemeClr val="accent1"/>
          </a:solidFill>
          <a:ln w="34925" cap="flat" cmpd="sng" algn="ctr">
            <a:solidFill>
              <a:schemeClr val="tx1"/>
            </a:solidFill>
            <a:prstDash val="solid"/>
            <a:round/>
            <a:headEnd type="none" w="med" len="med"/>
            <a:tailEnd type="stealth" w="lg" len="lg"/>
          </a:ln>
          <a:effectLst/>
        </p:spPr>
      </p:cxnSp>
      <p:cxnSp>
        <p:nvCxnSpPr>
          <p:cNvPr id="6" name="Straight Arrow Connector 5"/>
          <p:cNvCxnSpPr/>
          <p:nvPr/>
        </p:nvCxnSpPr>
        <p:spPr bwMode="auto">
          <a:xfrm flipV="1">
            <a:off x="640080" y="4685526"/>
            <a:ext cx="3474720" cy="0"/>
          </a:xfrm>
          <a:prstGeom prst="straightConnector1">
            <a:avLst/>
          </a:prstGeom>
          <a:solidFill>
            <a:schemeClr val="accent1"/>
          </a:solidFill>
          <a:ln w="34925" cap="flat" cmpd="sng" algn="ctr">
            <a:solidFill>
              <a:schemeClr val="tx1"/>
            </a:solidFill>
            <a:prstDash val="solid"/>
            <a:round/>
            <a:headEnd type="none" w="med" len="med"/>
            <a:tailEnd type="stealth" w="lg" len="lg"/>
          </a:ln>
          <a:effectLst/>
        </p:spPr>
      </p:cxnSp>
      <p:sp>
        <p:nvSpPr>
          <p:cNvPr id="7" name="TextBox 6"/>
          <p:cNvSpPr txBox="1"/>
          <p:nvPr/>
        </p:nvSpPr>
        <p:spPr>
          <a:xfrm>
            <a:off x="3505200" y="3873857"/>
            <a:ext cx="914400" cy="707886"/>
          </a:xfrm>
          <a:prstGeom prst="rect">
            <a:avLst/>
          </a:prstGeom>
          <a:noFill/>
        </p:spPr>
        <p:txBody>
          <a:bodyPr wrap="square" rtlCol="0">
            <a:spAutoFit/>
          </a:bodyPr>
          <a:lstStyle/>
          <a:p>
            <a:pPr algn="ctr"/>
            <a:r>
              <a:rPr lang="en-US" sz="2000" dirty="0" smtClean="0"/>
              <a:t>Ext. var. </a:t>
            </a:r>
            <a:r>
              <a:rPr lang="en-US" sz="2000" i="1" dirty="0" smtClean="0"/>
              <a:t>x</a:t>
            </a:r>
            <a:endParaRPr lang="en-US" sz="2000" i="1" dirty="0"/>
          </a:p>
        </p:txBody>
      </p:sp>
      <p:sp>
        <p:nvSpPr>
          <p:cNvPr id="8" name="TextBox 7"/>
          <p:cNvSpPr txBox="1"/>
          <p:nvPr/>
        </p:nvSpPr>
        <p:spPr>
          <a:xfrm>
            <a:off x="685800" y="1676400"/>
            <a:ext cx="1249680" cy="707886"/>
          </a:xfrm>
          <a:prstGeom prst="rect">
            <a:avLst/>
          </a:prstGeom>
          <a:noFill/>
        </p:spPr>
        <p:txBody>
          <a:bodyPr wrap="square" rtlCol="0">
            <a:spAutoFit/>
          </a:bodyPr>
          <a:lstStyle/>
          <a:p>
            <a:pPr algn="ctr"/>
            <a:r>
              <a:rPr lang="en-US" sz="2000" dirty="0" smtClean="0"/>
              <a:t>Molar entropy </a:t>
            </a:r>
            <a:r>
              <a:rPr lang="en-US" sz="2000" i="1" dirty="0" smtClean="0"/>
              <a:t>s</a:t>
            </a:r>
          </a:p>
        </p:txBody>
      </p:sp>
      <p:sp>
        <p:nvSpPr>
          <p:cNvPr id="9" name="Freeform 8"/>
          <p:cNvSpPr/>
          <p:nvPr/>
        </p:nvSpPr>
        <p:spPr bwMode="auto">
          <a:xfrm>
            <a:off x="990600" y="1888213"/>
            <a:ext cx="3063240" cy="2590799"/>
          </a:xfrm>
          <a:custGeom>
            <a:avLst/>
            <a:gdLst>
              <a:gd name="connsiteX0" fmla="*/ 0 w 4267200"/>
              <a:gd name="connsiteY0" fmla="*/ 4099560 h 4099560"/>
              <a:gd name="connsiteX1" fmla="*/ 167640 w 4267200"/>
              <a:gd name="connsiteY1" fmla="*/ 3825240 h 4099560"/>
              <a:gd name="connsiteX2" fmla="*/ 365760 w 4267200"/>
              <a:gd name="connsiteY2" fmla="*/ 3566160 h 4099560"/>
              <a:gd name="connsiteX3" fmla="*/ 609600 w 4267200"/>
              <a:gd name="connsiteY3" fmla="*/ 3352800 h 4099560"/>
              <a:gd name="connsiteX4" fmla="*/ 960120 w 4267200"/>
              <a:gd name="connsiteY4" fmla="*/ 3200400 h 4099560"/>
              <a:gd name="connsiteX5" fmla="*/ 1447800 w 4267200"/>
              <a:gd name="connsiteY5" fmla="*/ 3048000 h 4099560"/>
              <a:gd name="connsiteX6" fmla="*/ 1844040 w 4267200"/>
              <a:gd name="connsiteY6" fmla="*/ 2926080 h 4099560"/>
              <a:gd name="connsiteX7" fmla="*/ 2194560 w 4267200"/>
              <a:gd name="connsiteY7" fmla="*/ 2712720 h 4099560"/>
              <a:gd name="connsiteX8" fmla="*/ 2529840 w 4267200"/>
              <a:gd name="connsiteY8" fmla="*/ 2392680 h 4099560"/>
              <a:gd name="connsiteX9" fmla="*/ 2712720 w 4267200"/>
              <a:gd name="connsiteY9" fmla="*/ 1965960 h 4099560"/>
              <a:gd name="connsiteX10" fmla="*/ 2910840 w 4267200"/>
              <a:gd name="connsiteY10" fmla="*/ 1280160 h 4099560"/>
              <a:gd name="connsiteX11" fmla="*/ 3093720 w 4267200"/>
              <a:gd name="connsiteY11" fmla="*/ 640080 h 4099560"/>
              <a:gd name="connsiteX12" fmla="*/ 3429000 w 4267200"/>
              <a:gd name="connsiteY12" fmla="*/ 289560 h 4099560"/>
              <a:gd name="connsiteX13" fmla="*/ 3901440 w 4267200"/>
              <a:gd name="connsiteY13" fmla="*/ 91440 h 4099560"/>
              <a:gd name="connsiteX14" fmla="*/ 4267200 w 4267200"/>
              <a:gd name="connsiteY14" fmla="*/ 0 h 4099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267200" h="4099560">
                <a:moveTo>
                  <a:pt x="0" y="4099560"/>
                </a:moveTo>
                <a:cubicBezTo>
                  <a:pt x="53340" y="4006850"/>
                  <a:pt x="106680" y="3914140"/>
                  <a:pt x="167640" y="3825240"/>
                </a:cubicBezTo>
                <a:cubicBezTo>
                  <a:pt x="228600" y="3736340"/>
                  <a:pt x="292100" y="3644900"/>
                  <a:pt x="365760" y="3566160"/>
                </a:cubicBezTo>
                <a:cubicBezTo>
                  <a:pt x="439420" y="3487420"/>
                  <a:pt x="510540" y="3413760"/>
                  <a:pt x="609600" y="3352800"/>
                </a:cubicBezTo>
                <a:cubicBezTo>
                  <a:pt x="708660" y="3291840"/>
                  <a:pt x="820420" y="3251200"/>
                  <a:pt x="960120" y="3200400"/>
                </a:cubicBezTo>
                <a:cubicBezTo>
                  <a:pt x="1099820" y="3149600"/>
                  <a:pt x="1447800" y="3048000"/>
                  <a:pt x="1447800" y="3048000"/>
                </a:cubicBezTo>
                <a:cubicBezTo>
                  <a:pt x="1595120" y="3002280"/>
                  <a:pt x="1719580" y="2981960"/>
                  <a:pt x="1844040" y="2926080"/>
                </a:cubicBezTo>
                <a:cubicBezTo>
                  <a:pt x="1968500" y="2870200"/>
                  <a:pt x="2080260" y="2801620"/>
                  <a:pt x="2194560" y="2712720"/>
                </a:cubicBezTo>
                <a:cubicBezTo>
                  <a:pt x="2308860" y="2623820"/>
                  <a:pt x="2443480" y="2517140"/>
                  <a:pt x="2529840" y="2392680"/>
                </a:cubicBezTo>
                <a:cubicBezTo>
                  <a:pt x="2616200" y="2268220"/>
                  <a:pt x="2649220" y="2151380"/>
                  <a:pt x="2712720" y="1965960"/>
                </a:cubicBezTo>
                <a:cubicBezTo>
                  <a:pt x="2776220" y="1780540"/>
                  <a:pt x="2847340" y="1501140"/>
                  <a:pt x="2910840" y="1280160"/>
                </a:cubicBezTo>
                <a:cubicBezTo>
                  <a:pt x="2974340" y="1059180"/>
                  <a:pt x="3007360" y="805180"/>
                  <a:pt x="3093720" y="640080"/>
                </a:cubicBezTo>
                <a:cubicBezTo>
                  <a:pt x="3180080" y="474980"/>
                  <a:pt x="3294380" y="381000"/>
                  <a:pt x="3429000" y="289560"/>
                </a:cubicBezTo>
                <a:cubicBezTo>
                  <a:pt x="3563620" y="198120"/>
                  <a:pt x="3761740" y="139700"/>
                  <a:pt x="3901440" y="91440"/>
                </a:cubicBezTo>
                <a:cubicBezTo>
                  <a:pt x="4041140" y="43180"/>
                  <a:pt x="4267200" y="0"/>
                  <a:pt x="4267200" y="0"/>
                </a:cubicBezTo>
              </a:path>
            </a:pathLst>
          </a:custGeom>
          <a:noFill/>
          <a:ln w="34925"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14" name="Straight Connector 13"/>
          <p:cNvCxnSpPr/>
          <p:nvPr/>
        </p:nvCxnSpPr>
        <p:spPr bwMode="auto">
          <a:xfrm flipV="1">
            <a:off x="1295400" y="2155686"/>
            <a:ext cx="1996440" cy="194283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 name="TextBox 14"/>
          <p:cNvSpPr txBox="1"/>
          <p:nvPr/>
        </p:nvSpPr>
        <p:spPr>
          <a:xfrm>
            <a:off x="685800" y="4030206"/>
            <a:ext cx="457200" cy="400110"/>
          </a:xfrm>
          <a:prstGeom prst="rect">
            <a:avLst/>
          </a:prstGeom>
          <a:noFill/>
        </p:spPr>
        <p:txBody>
          <a:bodyPr wrap="square" rtlCol="0">
            <a:spAutoFit/>
          </a:bodyPr>
          <a:lstStyle/>
          <a:p>
            <a:pPr algn="ctr"/>
            <a:r>
              <a:rPr lang="en-US" sz="2000" dirty="0" smtClean="0"/>
              <a:t>A</a:t>
            </a:r>
            <a:endParaRPr lang="en-US" sz="2000" i="1" dirty="0"/>
          </a:p>
        </p:txBody>
      </p:sp>
      <p:sp>
        <p:nvSpPr>
          <p:cNvPr id="16" name="TextBox 15"/>
          <p:cNvSpPr txBox="1"/>
          <p:nvPr/>
        </p:nvSpPr>
        <p:spPr>
          <a:xfrm>
            <a:off x="990600" y="3638490"/>
            <a:ext cx="457200" cy="400110"/>
          </a:xfrm>
          <a:prstGeom prst="rect">
            <a:avLst/>
          </a:prstGeom>
          <a:noFill/>
        </p:spPr>
        <p:txBody>
          <a:bodyPr wrap="square" rtlCol="0">
            <a:spAutoFit/>
          </a:bodyPr>
          <a:lstStyle/>
          <a:p>
            <a:pPr algn="ctr"/>
            <a:r>
              <a:rPr lang="en-US" sz="2000" dirty="0" smtClean="0"/>
              <a:t>B</a:t>
            </a:r>
            <a:endParaRPr lang="en-US" sz="2000" i="1" dirty="0"/>
          </a:p>
        </p:txBody>
      </p:sp>
      <p:sp>
        <p:nvSpPr>
          <p:cNvPr id="20" name="TextBox 19"/>
          <p:cNvSpPr txBox="1"/>
          <p:nvPr/>
        </p:nvSpPr>
        <p:spPr>
          <a:xfrm>
            <a:off x="1828800" y="3810000"/>
            <a:ext cx="457200" cy="400110"/>
          </a:xfrm>
          <a:prstGeom prst="rect">
            <a:avLst/>
          </a:prstGeom>
          <a:noFill/>
        </p:spPr>
        <p:txBody>
          <a:bodyPr wrap="square" rtlCol="0">
            <a:spAutoFit/>
          </a:bodyPr>
          <a:lstStyle/>
          <a:p>
            <a:pPr algn="ctr"/>
            <a:r>
              <a:rPr lang="en-US" sz="2000" dirty="0" smtClean="0"/>
              <a:t>C</a:t>
            </a:r>
            <a:endParaRPr lang="en-US" sz="2000" i="1" dirty="0"/>
          </a:p>
        </p:txBody>
      </p:sp>
      <p:sp>
        <p:nvSpPr>
          <p:cNvPr id="21" name="TextBox 20"/>
          <p:cNvSpPr txBox="1"/>
          <p:nvPr/>
        </p:nvSpPr>
        <p:spPr>
          <a:xfrm>
            <a:off x="502920" y="4998720"/>
            <a:ext cx="7879080" cy="1446550"/>
          </a:xfrm>
          <a:prstGeom prst="rect">
            <a:avLst/>
          </a:prstGeom>
          <a:noFill/>
        </p:spPr>
        <p:txBody>
          <a:bodyPr wrap="square" rtlCol="0">
            <a:spAutoFit/>
          </a:bodyPr>
          <a:lstStyle/>
          <a:p>
            <a:pPr marL="228600" indent="-228600">
              <a:buClr>
                <a:schemeClr val="tx2"/>
              </a:buClr>
              <a:buFont typeface="Wingdings" pitchFamily="2" charset="2"/>
              <a:buChar char="§"/>
            </a:pPr>
            <a:r>
              <a:rPr lang="en-US" sz="2200" dirty="0" smtClean="0"/>
              <a:t>The stable thermodynamic function </a:t>
            </a:r>
            <a:r>
              <a:rPr lang="en-US" sz="2200" i="1" dirty="0" smtClean="0"/>
              <a:t>S</a:t>
            </a:r>
            <a:r>
              <a:rPr lang="en-US" sz="2200" dirty="0" smtClean="0"/>
              <a:t> is the envelope of tangents everywhere above the underlying function </a:t>
            </a:r>
            <a:r>
              <a:rPr lang="en-US" sz="2200" i="1" dirty="0" smtClean="0"/>
              <a:t>S</a:t>
            </a:r>
            <a:endParaRPr lang="en-US" sz="2200" dirty="0" smtClean="0"/>
          </a:p>
          <a:p>
            <a:pPr marL="228600" indent="-228600">
              <a:buClr>
                <a:schemeClr val="tx2"/>
              </a:buClr>
              <a:buFont typeface="Wingdings" pitchFamily="2" charset="2"/>
              <a:buChar char="§"/>
            </a:pPr>
            <a:r>
              <a:rPr lang="en-US" sz="2200" dirty="0" smtClean="0"/>
              <a:t>The line BGE corresponds to inhomogeneous mixtures of the two phases B and E: 1</a:t>
            </a:r>
            <a:r>
              <a:rPr lang="en-US" sz="2200" baseline="30000" dirty="0" smtClean="0"/>
              <a:t>st</a:t>
            </a:r>
            <a:r>
              <a:rPr lang="en-US" sz="2200" dirty="0" smtClean="0"/>
              <a:t> order phase transition</a:t>
            </a:r>
            <a:endParaRPr lang="en-US" sz="2200" dirty="0"/>
          </a:p>
        </p:txBody>
      </p:sp>
      <p:sp>
        <p:nvSpPr>
          <p:cNvPr id="23" name="Oval 22"/>
          <p:cNvSpPr/>
          <p:nvPr/>
        </p:nvSpPr>
        <p:spPr bwMode="auto">
          <a:xfrm>
            <a:off x="2316480" y="3054846"/>
            <a:ext cx="54864" cy="54864"/>
          </a:xfrm>
          <a:prstGeom prst="ellipse">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4" name="Oval 23"/>
          <p:cNvSpPr/>
          <p:nvPr/>
        </p:nvSpPr>
        <p:spPr bwMode="auto">
          <a:xfrm>
            <a:off x="3297936" y="2125206"/>
            <a:ext cx="54864" cy="54864"/>
          </a:xfrm>
          <a:prstGeom prst="ellipse">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5" name="Oval 24"/>
          <p:cNvSpPr/>
          <p:nvPr/>
        </p:nvSpPr>
        <p:spPr bwMode="auto">
          <a:xfrm>
            <a:off x="1255776" y="4091166"/>
            <a:ext cx="54864" cy="54864"/>
          </a:xfrm>
          <a:prstGeom prst="ellipse">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6" name="Oval 25"/>
          <p:cNvSpPr/>
          <p:nvPr/>
        </p:nvSpPr>
        <p:spPr bwMode="auto">
          <a:xfrm>
            <a:off x="2011680" y="3777222"/>
            <a:ext cx="54864" cy="54864"/>
          </a:xfrm>
          <a:prstGeom prst="ellipse">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7" name="Oval 26"/>
          <p:cNvSpPr/>
          <p:nvPr/>
        </p:nvSpPr>
        <p:spPr bwMode="auto">
          <a:xfrm>
            <a:off x="3008376" y="2832342"/>
            <a:ext cx="54864" cy="54864"/>
          </a:xfrm>
          <a:prstGeom prst="ellipse">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28" name="TextBox 27"/>
          <p:cNvSpPr txBox="1"/>
          <p:nvPr/>
        </p:nvSpPr>
        <p:spPr>
          <a:xfrm>
            <a:off x="3048000" y="2667000"/>
            <a:ext cx="457200" cy="400110"/>
          </a:xfrm>
          <a:prstGeom prst="rect">
            <a:avLst/>
          </a:prstGeom>
          <a:noFill/>
        </p:spPr>
        <p:txBody>
          <a:bodyPr wrap="square" rtlCol="0">
            <a:spAutoFit/>
          </a:bodyPr>
          <a:lstStyle/>
          <a:p>
            <a:pPr algn="ctr"/>
            <a:r>
              <a:rPr lang="en-US" sz="2000" dirty="0" smtClean="0"/>
              <a:t>D</a:t>
            </a:r>
            <a:endParaRPr lang="en-US" sz="2000" i="1" dirty="0"/>
          </a:p>
        </p:txBody>
      </p:sp>
      <p:sp>
        <p:nvSpPr>
          <p:cNvPr id="29" name="TextBox 28"/>
          <p:cNvSpPr txBox="1"/>
          <p:nvPr/>
        </p:nvSpPr>
        <p:spPr>
          <a:xfrm>
            <a:off x="2971800" y="1733490"/>
            <a:ext cx="457200" cy="400110"/>
          </a:xfrm>
          <a:prstGeom prst="rect">
            <a:avLst/>
          </a:prstGeom>
          <a:noFill/>
        </p:spPr>
        <p:txBody>
          <a:bodyPr wrap="square" rtlCol="0">
            <a:spAutoFit/>
          </a:bodyPr>
          <a:lstStyle/>
          <a:p>
            <a:pPr algn="ctr"/>
            <a:r>
              <a:rPr lang="en-US" sz="2000" dirty="0" smtClean="0"/>
              <a:t>E</a:t>
            </a:r>
            <a:endParaRPr lang="en-US" sz="2000" dirty="0"/>
          </a:p>
        </p:txBody>
      </p:sp>
      <p:sp>
        <p:nvSpPr>
          <p:cNvPr id="30" name="Oval 29"/>
          <p:cNvSpPr/>
          <p:nvPr/>
        </p:nvSpPr>
        <p:spPr bwMode="auto">
          <a:xfrm>
            <a:off x="975360" y="4417302"/>
            <a:ext cx="54864" cy="54864"/>
          </a:xfrm>
          <a:prstGeom prst="ellipse">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1" name="Oval 30"/>
          <p:cNvSpPr/>
          <p:nvPr/>
        </p:nvSpPr>
        <p:spPr bwMode="auto">
          <a:xfrm>
            <a:off x="3992880" y="1866126"/>
            <a:ext cx="54864" cy="54864"/>
          </a:xfrm>
          <a:prstGeom prst="ellipse">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33" name="TextBox 32"/>
          <p:cNvSpPr txBox="1"/>
          <p:nvPr/>
        </p:nvSpPr>
        <p:spPr>
          <a:xfrm>
            <a:off x="3794760" y="1950720"/>
            <a:ext cx="457200" cy="400110"/>
          </a:xfrm>
          <a:prstGeom prst="rect">
            <a:avLst/>
          </a:prstGeom>
          <a:noFill/>
        </p:spPr>
        <p:txBody>
          <a:bodyPr wrap="square" rtlCol="0">
            <a:spAutoFit/>
          </a:bodyPr>
          <a:lstStyle/>
          <a:p>
            <a:pPr algn="ctr"/>
            <a:r>
              <a:rPr lang="en-US" sz="2000" dirty="0" smtClean="0"/>
              <a:t>F</a:t>
            </a:r>
            <a:endParaRPr lang="en-US" sz="2000" dirty="0"/>
          </a:p>
        </p:txBody>
      </p:sp>
      <p:sp>
        <p:nvSpPr>
          <p:cNvPr id="34" name="TextBox 33"/>
          <p:cNvSpPr txBox="1"/>
          <p:nvPr/>
        </p:nvSpPr>
        <p:spPr>
          <a:xfrm>
            <a:off x="2011680" y="2667000"/>
            <a:ext cx="457200" cy="400110"/>
          </a:xfrm>
          <a:prstGeom prst="rect">
            <a:avLst/>
          </a:prstGeom>
          <a:noFill/>
        </p:spPr>
        <p:txBody>
          <a:bodyPr wrap="square" rtlCol="0">
            <a:spAutoFit/>
          </a:bodyPr>
          <a:lstStyle/>
          <a:p>
            <a:pPr algn="ctr"/>
            <a:r>
              <a:rPr lang="en-US" sz="2000" dirty="0" smtClean="0"/>
              <a:t>G</a:t>
            </a:r>
            <a:endParaRPr lang="en-US" sz="2000" dirty="0"/>
          </a:p>
        </p:txBody>
      </p:sp>
      <p:sp>
        <p:nvSpPr>
          <p:cNvPr id="35" name="TextBox 34"/>
          <p:cNvSpPr txBox="1"/>
          <p:nvPr/>
        </p:nvSpPr>
        <p:spPr>
          <a:xfrm>
            <a:off x="4892040" y="1676400"/>
            <a:ext cx="2517292" cy="400110"/>
          </a:xfrm>
          <a:prstGeom prst="rect">
            <a:avLst/>
          </a:prstGeom>
          <a:noFill/>
        </p:spPr>
        <p:txBody>
          <a:bodyPr wrap="none" rtlCol="0">
            <a:spAutoFit/>
          </a:bodyPr>
          <a:lstStyle/>
          <a:p>
            <a:r>
              <a:rPr lang="en-US" altLang="zh-CN" sz="2000" dirty="0" smtClean="0"/>
              <a:t>A</a:t>
            </a:r>
            <a:r>
              <a:rPr lang="zh-CN" altLang="en-US" sz="2000" dirty="0" smtClean="0"/>
              <a:t> </a:t>
            </a:r>
            <a:r>
              <a:rPr lang="en-US" altLang="zh-CN" sz="2000" dirty="0" smtClean="0"/>
              <a:t>to B, E to F: stable</a:t>
            </a:r>
            <a:endParaRPr lang="en-US" sz="2000" dirty="0"/>
          </a:p>
        </p:txBody>
      </p:sp>
      <p:sp>
        <p:nvSpPr>
          <p:cNvPr id="36" name="TextBox 35"/>
          <p:cNvSpPr txBox="1"/>
          <p:nvPr/>
        </p:nvSpPr>
        <p:spPr>
          <a:xfrm>
            <a:off x="4861560" y="2697480"/>
            <a:ext cx="2807179" cy="400110"/>
          </a:xfrm>
          <a:prstGeom prst="rect">
            <a:avLst/>
          </a:prstGeom>
          <a:noFill/>
        </p:spPr>
        <p:txBody>
          <a:bodyPr wrap="none" rtlCol="0">
            <a:spAutoFit/>
          </a:bodyPr>
          <a:lstStyle/>
          <a:p>
            <a:r>
              <a:rPr lang="en-US" altLang="zh-CN" sz="2000" dirty="0" smtClean="0"/>
              <a:t>C</a:t>
            </a:r>
            <a:r>
              <a:rPr lang="zh-CN" altLang="en-US" sz="2000" dirty="0" smtClean="0"/>
              <a:t> </a:t>
            </a:r>
            <a:r>
              <a:rPr lang="en-US" altLang="zh-CN" sz="2000" dirty="0" smtClean="0"/>
              <a:t>to D: locally unstable</a:t>
            </a:r>
            <a:endParaRPr lang="en-US" sz="2000" dirty="0"/>
          </a:p>
        </p:txBody>
      </p:sp>
      <p:sp>
        <p:nvSpPr>
          <p:cNvPr id="37" name="TextBox 36"/>
          <p:cNvSpPr txBox="1"/>
          <p:nvPr/>
        </p:nvSpPr>
        <p:spPr>
          <a:xfrm>
            <a:off x="4855561" y="3676710"/>
            <a:ext cx="3526439" cy="707886"/>
          </a:xfrm>
          <a:prstGeom prst="rect">
            <a:avLst/>
          </a:prstGeom>
          <a:noFill/>
        </p:spPr>
        <p:txBody>
          <a:bodyPr wrap="square" rtlCol="0">
            <a:spAutoFit/>
          </a:bodyPr>
          <a:lstStyle/>
          <a:p>
            <a:r>
              <a:rPr lang="en-US" altLang="zh-CN" sz="2000" dirty="0" smtClean="0"/>
              <a:t>B</a:t>
            </a:r>
            <a:r>
              <a:rPr lang="zh-CN" altLang="en-US" sz="2000" dirty="0" smtClean="0"/>
              <a:t> </a:t>
            </a:r>
            <a:r>
              <a:rPr lang="en-US" altLang="zh-CN" sz="2000" dirty="0" smtClean="0"/>
              <a:t>to C, D to E: locally stable, globally unstable</a:t>
            </a:r>
            <a:endParaRPr lang="en-US" sz="2000" dirty="0"/>
          </a:p>
        </p:txBody>
      </p:sp>
      <p:graphicFrame>
        <p:nvGraphicFramePr>
          <p:cNvPr id="178178" name="Object 2"/>
          <p:cNvGraphicFramePr>
            <a:graphicFrameLocks noChangeAspect="1"/>
          </p:cNvGraphicFramePr>
          <p:nvPr/>
        </p:nvGraphicFramePr>
        <p:xfrm>
          <a:off x="4907281" y="2150110"/>
          <a:ext cx="1722119" cy="461667"/>
        </p:xfrm>
        <a:graphic>
          <a:graphicData uri="http://schemas.openxmlformats.org/presentationml/2006/ole">
            <p:oleObj spid="_x0000_s178178" name="Equation" r:id="rId3" imgW="774360" imgH="228600" progId="Equation.DSMT4">
              <p:embed/>
            </p:oleObj>
          </a:graphicData>
        </a:graphic>
      </p:graphicFrame>
      <p:graphicFrame>
        <p:nvGraphicFramePr>
          <p:cNvPr id="178180" name="Object 4"/>
          <p:cNvGraphicFramePr>
            <a:graphicFrameLocks noChangeAspect="1"/>
          </p:cNvGraphicFramePr>
          <p:nvPr/>
        </p:nvGraphicFramePr>
        <p:xfrm>
          <a:off x="4907280" y="3153787"/>
          <a:ext cx="1722437" cy="461963"/>
        </p:xfrm>
        <a:graphic>
          <a:graphicData uri="http://schemas.openxmlformats.org/presentationml/2006/ole">
            <p:oleObj spid="_x0000_s178180" name="Equation" r:id="rId4" imgW="774360" imgH="228600" progId="Equation.DSMT4">
              <p:embed/>
            </p:oleObj>
          </a:graphicData>
        </a:graphic>
      </p:graphicFrame>
      <p:graphicFrame>
        <p:nvGraphicFramePr>
          <p:cNvPr id="178181" name="Object 5"/>
          <p:cNvGraphicFramePr>
            <a:graphicFrameLocks noChangeAspect="1"/>
          </p:cNvGraphicFramePr>
          <p:nvPr/>
        </p:nvGraphicFramePr>
        <p:xfrm>
          <a:off x="4907280" y="4412100"/>
          <a:ext cx="1722437" cy="461962"/>
        </p:xfrm>
        <a:graphic>
          <a:graphicData uri="http://schemas.openxmlformats.org/presentationml/2006/ole">
            <p:oleObj spid="_x0000_s178181" name="Equation" r:id="rId5" imgW="774360" imgH="228600" progId="Equation.DSMT4">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7520"/>
            <a:ext cx="8229600" cy="1219200"/>
          </a:xfrm>
        </p:spPr>
        <p:txBody>
          <a:bodyPr/>
          <a:lstStyle/>
          <a:p>
            <a:r>
              <a:rPr lang="en-US" dirty="0" smtClean="0"/>
              <a:t>Le </a:t>
            </a:r>
            <a:r>
              <a:rPr lang="en-US" dirty="0" err="1" smtClean="0"/>
              <a:t>Chatelier</a:t>
            </a:r>
            <a:r>
              <a:rPr lang="en-US" dirty="0" smtClean="0"/>
              <a:t>-Braun principle</a:t>
            </a:r>
            <a:endParaRPr lang="en-US" dirty="0"/>
          </a:p>
        </p:txBody>
      </p:sp>
      <p:sp>
        <p:nvSpPr>
          <p:cNvPr id="3" name="Content Placeholder 2"/>
          <p:cNvSpPr>
            <a:spLocks noGrp="1"/>
          </p:cNvSpPr>
          <p:nvPr>
            <p:ph idx="1"/>
          </p:nvPr>
        </p:nvSpPr>
        <p:spPr/>
        <p:txBody>
          <a:bodyPr/>
          <a:lstStyle/>
          <a:p>
            <a:r>
              <a:rPr lang="en-US" dirty="0" smtClean="0"/>
              <a:t>If a chemical system at equilibrium experiences a change in concentration, temperature, volume, or partial pressure, then the equilibrium shifts to counteract the imposed change and a new equilibrium is established.</a:t>
            </a:r>
          </a:p>
          <a:p>
            <a:r>
              <a:rPr lang="en-US" dirty="0" smtClean="0"/>
              <a:t>Indirectly induced secondary processes also act to attenuate the initial perturbation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order derivatives</a:t>
            </a:r>
            <a:endParaRPr lang="en-US" dirty="0"/>
          </a:p>
        </p:txBody>
      </p:sp>
      <p:sp>
        <p:nvSpPr>
          <p:cNvPr id="3" name="Content Placeholder 2"/>
          <p:cNvSpPr>
            <a:spLocks noGrp="1"/>
          </p:cNvSpPr>
          <p:nvPr>
            <p:ph idx="1"/>
          </p:nvPr>
        </p:nvSpPr>
        <p:spPr>
          <a:xfrm>
            <a:off x="457200" y="1630680"/>
            <a:ext cx="8229600" cy="4191000"/>
          </a:xfrm>
        </p:spPr>
        <p:txBody>
          <a:bodyPr/>
          <a:lstStyle/>
          <a:p>
            <a:r>
              <a:rPr lang="en-US" sz="2800" dirty="0" smtClean="0"/>
              <a:t>Heat capacity</a:t>
            </a:r>
          </a:p>
          <a:p>
            <a:endParaRPr lang="en-US" sz="2800" dirty="0" smtClean="0"/>
          </a:p>
          <a:p>
            <a:pPr>
              <a:buNone/>
            </a:pPr>
            <a:endParaRPr lang="en-US" sz="2800" dirty="0" smtClean="0"/>
          </a:p>
          <a:p>
            <a:r>
              <a:rPr lang="en-US" sz="2800" dirty="0" smtClean="0"/>
              <a:t>Coefficient of thermal expansion</a:t>
            </a:r>
          </a:p>
          <a:p>
            <a:endParaRPr lang="en-US" sz="2800" dirty="0" smtClean="0"/>
          </a:p>
          <a:p>
            <a:endParaRPr lang="en-US" sz="2800" dirty="0" smtClean="0"/>
          </a:p>
          <a:p>
            <a:r>
              <a:rPr lang="en-US" sz="2800" dirty="0" smtClean="0"/>
              <a:t>Isothermal compressibility</a:t>
            </a:r>
            <a:endParaRPr lang="en-US" sz="2800" dirty="0"/>
          </a:p>
        </p:txBody>
      </p:sp>
      <p:graphicFrame>
        <p:nvGraphicFramePr>
          <p:cNvPr id="143363" name="Object 3"/>
          <p:cNvGraphicFramePr>
            <a:graphicFrameLocks noChangeAspect="1"/>
          </p:cNvGraphicFramePr>
          <p:nvPr/>
        </p:nvGraphicFramePr>
        <p:xfrm>
          <a:off x="849313" y="2233613"/>
          <a:ext cx="4408487" cy="867653"/>
        </p:xfrm>
        <a:graphic>
          <a:graphicData uri="http://schemas.openxmlformats.org/presentationml/2006/ole">
            <p:oleObj spid="_x0000_s143363" name="Equation" r:id="rId4" imgW="2145960" imgH="457200" progId="Equation.DSMT4">
              <p:embed/>
            </p:oleObj>
          </a:graphicData>
        </a:graphic>
      </p:graphicFrame>
      <p:graphicFrame>
        <p:nvGraphicFramePr>
          <p:cNvPr id="143365" name="Object 5"/>
          <p:cNvGraphicFramePr>
            <a:graphicFrameLocks noChangeAspect="1"/>
          </p:cNvGraphicFramePr>
          <p:nvPr/>
        </p:nvGraphicFramePr>
        <p:xfrm>
          <a:off x="838200" y="3764280"/>
          <a:ext cx="3427412" cy="882650"/>
        </p:xfrm>
        <a:graphic>
          <a:graphicData uri="http://schemas.openxmlformats.org/presentationml/2006/ole">
            <p:oleObj spid="_x0000_s143365" name="Equation" r:id="rId5" imgW="1612800" imgH="457200" progId="Equation.DSMT4">
              <p:embed/>
            </p:oleObj>
          </a:graphicData>
        </a:graphic>
      </p:graphicFrame>
      <p:graphicFrame>
        <p:nvGraphicFramePr>
          <p:cNvPr id="143366" name="Object 6"/>
          <p:cNvGraphicFramePr>
            <a:graphicFrameLocks noChangeAspect="1"/>
          </p:cNvGraphicFramePr>
          <p:nvPr/>
        </p:nvGraphicFramePr>
        <p:xfrm>
          <a:off x="5591175" y="2240279"/>
          <a:ext cx="3189607" cy="866775"/>
        </p:xfrm>
        <a:graphic>
          <a:graphicData uri="http://schemas.openxmlformats.org/presentationml/2006/ole">
            <p:oleObj spid="_x0000_s143366" name="Equation" r:id="rId6" imgW="1549080" imgH="457200" progId="Equation.DSMT4">
              <p:embed/>
            </p:oleObj>
          </a:graphicData>
        </a:graphic>
      </p:graphicFrame>
      <p:graphicFrame>
        <p:nvGraphicFramePr>
          <p:cNvPr id="143368" name="Object 8"/>
          <p:cNvGraphicFramePr>
            <a:graphicFrameLocks noChangeAspect="1"/>
          </p:cNvGraphicFramePr>
          <p:nvPr/>
        </p:nvGraphicFramePr>
        <p:xfrm>
          <a:off x="838200" y="5273675"/>
          <a:ext cx="3778250" cy="882650"/>
        </p:xfrm>
        <a:graphic>
          <a:graphicData uri="http://schemas.openxmlformats.org/presentationml/2006/ole">
            <p:oleObj spid="_x0000_s143368" name="Equation" r:id="rId7" imgW="1777680" imgH="457200" progId="Equation.DSMT4">
              <p:embed/>
            </p:oleObj>
          </a:graphicData>
        </a:graphic>
      </p:graphicFrame>
      <p:graphicFrame>
        <p:nvGraphicFramePr>
          <p:cNvPr id="143369" name="Object 9"/>
          <p:cNvGraphicFramePr>
            <a:graphicFrameLocks noChangeAspect="1"/>
          </p:cNvGraphicFramePr>
          <p:nvPr/>
        </p:nvGraphicFramePr>
        <p:xfrm>
          <a:off x="6035040" y="3794760"/>
          <a:ext cx="2644775" cy="858837"/>
        </p:xfrm>
        <a:graphic>
          <a:graphicData uri="http://schemas.openxmlformats.org/presentationml/2006/ole">
            <p:oleObj spid="_x0000_s143369" name="Equation" r:id="rId8" imgW="1244520" imgH="444240" progId="Equation.DSMT4">
              <p:embed/>
            </p:oleObj>
          </a:graphicData>
        </a:graphic>
      </p:graphicFrame>
      <p:sp>
        <p:nvSpPr>
          <p:cNvPr id="9" name="TextBox 8"/>
          <p:cNvSpPr txBox="1"/>
          <p:nvPr/>
        </p:nvSpPr>
        <p:spPr>
          <a:xfrm>
            <a:off x="4678680" y="3962400"/>
            <a:ext cx="1364476" cy="461665"/>
          </a:xfrm>
          <a:prstGeom prst="rect">
            <a:avLst/>
          </a:prstGeom>
          <a:noFill/>
        </p:spPr>
        <p:txBody>
          <a:bodyPr wrap="none" rtlCol="0">
            <a:spAutoFit/>
          </a:bodyPr>
          <a:lstStyle/>
          <a:p>
            <a:r>
              <a:rPr lang="en-US" sz="2400" dirty="0" smtClean="0"/>
              <a:t>Isotropy:</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Maxwell relations</a:t>
            </a:r>
            <a:endParaRPr lang="en-US" dirty="0"/>
          </a:p>
        </p:txBody>
      </p:sp>
      <p:graphicFrame>
        <p:nvGraphicFramePr>
          <p:cNvPr id="145411" name="Object 3"/>
          <p:cNvGraphicFramePr>
            <a:graphicFrameLocks noChangeAspect="1"/>
          </p:cNvGraphicFramePr>
          <p:nvPr/>
        </p:nvGraphicFramePr>
        <p:xfrm>
          <a:off x="1752600" y="1524000"/>
          <a:ext cx="4925316" cy="1066800"/>
        </p:xfrm>
        <a:graphic>
          <a:graphicData uri="http://schemas.openxmlformats.org/presentationml/2006/ole">
            <p:oleObj spid="_x0000_s145411" name="Equation" r:id="rId3" imgW="1917360" imgH="457200" progId="Equation.DSMT4">
              <p:embed/>
            </p:oleObj>
          </a:graphicData>
        </a:graphic>
      </p:graphicFrame>
      <p:sp>
        <p:nvSpPr>
          <p:cNvPr id="10" name="Content Placeholder 2"/>
          <p:cNvSpPr>
            <a:spLocks noGrp="1"/>
          </p:cNvSpPr>
          <p:nvPr>
            <p:ph idx="1"/>
          </p:nvPr>
        </p:nvSpPr>
        <p:spPr>
          <a:xfrm>
            <a:off x="457200" y="2667000"/>
            <a:ext cx="8229600" cy="2697480"/>
          </a:xfrm>
        </p:spPr>
        <p:txBody>
          <a:bodyPr/>
          <a:lstStyle/>
          <a:p>
            <a:r>
              <a:rPr lang="en-US" sz="2800" dirty="0" smtClean="0"/>
              <a:t>LHS: volume change as a function of temperature (thermal expansion)</a:t>
            </a:r>
          </a:p>
          <a:p>
            <a:r>
              <a:rPr lang="en-US" sz="2800" dirty="0" smtClean="0"/>
              <a:t>RHS: entropy change as a function of pressure</a:t>
            </a:r>
          </a:p>
          <a:p>
            <a:r>
              <a:rPr lang="en-US" sz="2800" dirty="0" smtClean="0"/>
              <a:t>Connects two seemingly unrelated quantities!</a:t>
            </a:r>
          </a:p>
          <a:p>
            <a:r>
              <a:rPr lang="en-US" dirty="0" smtClean="0"/>
              <a:t>General form</a:t>
            </a:r>
            <a:endParaRPr lang="en-US" sz="2800" dirty="0" smtClean="0"/>
          </a:p>
        </p:txBody>
      </p:sp>
      <p:graphicFrame>
        <p:nvGraphicFramePr>
          <p:cNvPr id="145412" name="Object 4"/>
          <p:cNvGraphicFramePr>
            <a:graphicFrameLocks noChangeAspect="1"/>
          </p:cNvGraphicFramePr>
          <p:nvPr/>
        </p:nvGraphicFramePr>
        <p:xfrm>
          <a:off x="2225675" y="5181600"/>
          <a:ext cx="4403725" cy="1096962"/>
        </p:xfrm>
        <a:graphic>
          <a:graphicData uri="http://schemas.openxmlformats.org/presentationml/2006/ole">
            <p:oleObj spid="_x0000_s145412" name="Equation" r:id="rId4" imgW="1714320" imgH="469800" progId="Equation.DSMT4">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8160"/>
            <a:ext cx="8229600" cy="1371600"/>
          </a:xfrm>
        </p:spPr>
        <p:txBody>
          <a:bodyPr/>
          <a:lstStyle/>
          <a:p>
            <a:r>
              <a:rPr lang="en-US" sz="3200" dirty="0" smtClean="0"/>
              <a:t>Maxwell relations in single component simple systems</a:t>
            </a:r>
            <a:endParaRPr lang="en-US" sz="3200" dirty="0"/>
          </a:p>
        </p:txBody>
      </p:sp>
      <p:sp>
        <p:nvSpPr>
          <p:cNvPr id="3" name="Content Placeholder 2"/>
          <p:cNvSpPr>
            <a:spLocks noGrp="1"/>
          </p:cNvSpPr>
          <p:nvPr>
            <p:ph idx="1"/>
          </p:nvPr>
        </p:nvSpPr>
        <p:spPr>
          <a:xfrm>
            <a:off x="457200" y="1920240"/>
            <a:ext cx="8229600" cy="4038600"/>
          </a:xfrm>
        </p:spPr>
        <p:txBody>
          <a:bodyPr/>
          <a:lstStyle/>
          <a:p>
            <a:r>
              <a:rPr lang="en-US" smtClean="0"/>
              <a:t>Energy representation</a:t>
            </a:r>
            <a:endParaRPr lang="en-US" dirty="0"/>
          </a:p>
        </p:txBody>
      </p:sp>
      <p:graphicFrame>
        <p:nvGraphicFramePr>
          <p:cNvPr id="146434" name="Object 2"/>
          <p:cNvGraphicFramePr>
            <a:graphicFrameLocks noChangeAspect="1"/>
          </p:cNvGraphicFramePr>
          <p:nvPr/>
        </p:nvGraphicFramePr>
        <p:xfrm>
          <a:off x="4617720" y="1981200"/>
          <a:ext cx="3713126" cy="457200"/>
        </p:xfrm>
        <a:graphic>
          <a:graphicData uri="http://schemas.openxmlformats.org/presentationml/2006/ole">
            <p:oleObj spid="_x0000_s146434" name="Equation" r:id="rId4" imgW="1498320" imgH="203040" progId="Equation.DSMT4">
              <p:embed/>
            </p:oleObj>
          </a:graphicData>
        </a:graphic>
      </p:graphicFrame>
      <p:graphicFrame>
        <p:nvGraphicFramePr>
          <p:cNvPr id="146435" name="Object 3"/>
          <p:cNvGraphicFramePr>
            <a:graphicFrameLocks noChangeAspect="1"/>
          </p:cNvGraphicFramePr>
          <p:nvPr/>
        </p:nvGraphicFramePr>
        <p:xfrm>
          <a:off x="822960" y="2630805"/>
          <a:ext cx="4657725" cy="1057275"/>
        </p:xfrm>
        <a:graphic>
          <a:graphicData uri="http://schemas.openxmlformats.org/presentationml/2006/ole">
            <p:oleObj spid="_x0000_s146435" name="Equation" r:id="rId5" imgW="1879560" imgH="469800" progId="Equation.DSMT4">
              <p:embed/>
            </p:oleObj>
          </a:graphicData>
        </a:graphic>
      </p:graphicFrame>
      <p:sp>
        <p:nvSpPr>
          <p:cNvPr id="6" name="TextBox 5"/>
          <p:cNvSpPr txBox="1"/>
          <p:nvPr/>
        </p:nvSpPr>
        <p:spPr>
          <a:xfrm>
            <a:off x="5684520" y="2667000"/>
            <a:ext cx="2895600" cy="1015663"/>
          </a:xfrm>
          <a:prstGeom prst="rect">
            <a:avLst/>
          </a:prstGeom>
          <a:noFill/>
        </p:spPr>
        <p:txBody>
          <a:bodyPr wrap="square" rtlCol="0">
            <a:spAutoFit/>
          </a:bodyPr>
          <a:lstStyle/>
          <a:p>
            <a:r>
              <a:rPr lang="en-US" sz="2000" dirty="0" smtClean="0"/>
              <a:t>Note the sign difference for terms involving </a:t>
            </a:r>
            <a:r>
              <a:rPr lang="en-US" sz="2000" i="1" dirty="0" smtClean="0"/>
              <a:t>P</a:t>
            </a:r>
            <a:r>
              <a:rPr lang="en-US" sz="2000" dirty="0" smtClean="0"/>
              <a:t> </a:t>
            </a:r>
            <a:r>
              <a:rPr lang="en-US" sz="2000" dirty="0" smtClean="0">
                <a:solidFill>
                  <a:srgbClr val="FF0000"/>
                </a:solidFill>
              </a:rPr>
              <a:t>in the </a:t>
            </a:r>
            <a:r>
              <a:rPr lang="en-US" sz="2000" i="1" dirty="0" smtClean="0">
                <a:solidFill>
                  <a:srgbClr val="FF0000"/>
                </a:solidFill>
              </a:rPr>
              <a:t>U</a:t>
            </a:r>
            <a:r>
              <a:rPr lang="en-US" sz="2000" dirty="0" smtClean="0">
                <a:solidFill>
                  <a:srgbClr val="FF0000"/>
                </a:solidFill>
              </a:rPr>
              <a:t> representation</a:t>
            </a:r>
            <a:endParaRPr lang="en-US" sz="2000" dirty="0">
              <a:solidFill>
                <a:srgbClr val="FF0000"/>
              </a:solidFill>
            </a:endParaRPr>
          </a:p>
        </p:txBody>
      </p:sp>
      <p:graphicFrame>
        <p:nvGraphicFramePr>
          <p:cNvPr id="146436" name="Object 4"/>
          <p:cNvGraphicFramePr>
            <a:graphicFrameLocks noChangeAspect="1"/>
          </p:cNvGraphicFramePr>
          <p:nvPr/>
        </p:nvGraphicFramePr>
        <p:xfrm>
          <a:off x="822960" y="3795395"/>
          <a:ext cx="4405312" cy="1057275"/>
        </p:xfrm>
        <a:graphic>
          <a:graphicData uri="http://schemas.openxmlformats.org/presentationml/2006/ole">
            <p:oleObj spid="_x0000_s146436" name="Equation" r:id="rId6" imgW="1777680" imgH="469800" progId="Equation.DSMT4">
              <p:embed/>
            </p:oleObj>
          </a:graphicData>
        </a:graphic>
      </p:graphicFrame>
      <p:graphicFrame>
        <p:nvGraphicFramePr>
          <p:cNvPr id="146437" name="Object 5"/>
          <p:cNvGraphicFramePr>
            <a:graphicFrameLocks noChangeAspect="1"/>
          </p:cNvGraphicFramePr>
          <p:nvPr/>
        </p:nvGraphicFramePr>
        <p:xfrm>
          <a:off x="873125" y="4962525"/>
          <a:ext cx="4689475" cy="1057275"/>
        </p:xfrm>
        <a:graphic>
          <a:graphicData uri="http://schemas.openxmlformats.org/presentationml/2006/ole">
            <p:oleObj spid="_x0000_s146437" name="Equation" r:id="rId7" imgW="1892160" imgH="469800" progId="Equation.DSMT4">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2440"/>
            <a:ext cx="8229600" cy="1219200"/>
          </a:xfrm>
        </p:spPr>
        <p:txBody>
          <a:bodyPr/>
          <a:lstStyle/>
          <a:p>
            <a:r>
              <a:rPr lang="en-US" dirty="0" smtClean="0"/>
              <a:t>Second order derivatives</a:t>
            </a:r>
            <a:endParaRPr lang="en-US" dirty="0"/>
          </a:p>
        </p:txBody>
      </p:sp>
      <p:sp>
        <p:nvSpPr>
          <p:cNvPr id="3" name="Content Placeholder 2"/>
          <p:cNvSpPr>
            <a:spLocks noGrp="1"/>
          </p:cNvSpPr>
          <p:nvPr>
            <p:ph idx="1"/>
          </p:nvPr>
        </p:nvSpPr>
        <p:spPr>
          <a:xfrm>
            <a:off x="457200" y="1676400"/>
            <a:ext cx="8077200" cy="4191000"/>
          </a:xfrm>
        </p:spPr>
        <p:txBody>
          <a:bodyPr/>
          <a:lstStyle/>
          <a:p>
            <a:r>
              <a:rPr lang="en-US" dirty="0" smtClean="0"/>
              <a:t>Of all second order derivatives, only 3 can be independent, and any given derivative can be expressed in terms of an arbitrarily chosen set of 3 basic derivatives</a:t>
            </a:r>
          </a:p>
          <a:p>
            <a:r>
              <a:rPr lang="en-US" dirty="0" smtClean="0"/>
              <a:t>The conventional choice:</a:t>
            </a:r>
            <a:endParaRPr lang="en-US" dirty="0"/>
          </a:p>
        </p:txBody>
      </p:sp>
      <p:graphicFrame>
        <p:nvGraphicFramePr>
          <p:cNvPr id="149506" name="Object 2"/>
          <p:cNvGraphicFramePr>
            <a:graphicFrameLocks noChangeAspect="1"/>
          </p:cNvGraphicFramePr>
          <p:nvPr/>
        </p:nvGraphicFramePr>
        <p:xfrm>
          <a:off x="883920" y="4114800"/>
          <a:ext cx="3103562" cy="882650"/>
        </p:xfrm>
        <a:graphic>
          <a:graphicData uri="http://schemas.openxmlformats.org/presentationml/2006/ole">
            <p:oleObj spid="_x0000_s149506" name="Equation" r:id="rId3" imgW="1460160" imgH="457200" progId="Equation.DSMT4">
              <p:embed/>
            </p:oleObj>
          </a:graphicData>
        </a:graphic>
      </p:graphicFrame>
      <p:graphicFrame>
        <p:nvGraphicFramePr>
          <p:cNvPr id="149507" name="Object 3"/>
          <p:cNvGraphicFramePr>
            <a:graphicFrameLocks noChangeAspect="1"/>
          </p:cNvGraphicFramePr>
          <p:nvPr/>
        </p:nvGraphicFramePr>
        <p:xfrm>
          <a:off x="4466907" y="4114800"/>
          <a:ext cx="3427413" cy="882650"/>
        </p:xfrm>
        <a:graphic>
          <a:graphicData uri="http://schemas.openxmlformats.org/presentationml/2006/ole">
            <p:oleObj spid="_x0000_s149507" name="Equation" r:id="rId4" imgW="1612800" imgH="457200" progId="Equation.DSMT4">
              <p:embed/>
            </p:oleObj>
          </a:graphicData>
        </a:graphic>
      </p:graphicFrame>
      <p:graphicFrame>
        <p:nvGraphicFramePr>
          <p:cNvPr id="149508" name="Object 4"/>
          <p:cNvGraphicFramePr>
            <a:graphicFrameLocks noChangeAspect="1"/>
          </p:cNvGraphicFramePr>
          <p:nvPr/>
        </p:nvGraphicFramePr>
        <p:xfrm>
          <a:off x="900430" y="5181600"/>
          <a:ext cx="3778250" cy="882650"/>
        </p:xfrm>
        <a:graphic>
          <a:graphicData uri="http://schemas.openxmlformats.org/presentationml/2006/ole">
            <p:oleObj spid="_x0000_s149508" name="Equation" r:id="rId5" imgW="1777680" imgH="457200" progId="Equation.DSMT4">
              <p:embed/>
            </p:oleObj>
          </a:graphicData>
        </a:graphic>
      </p:graphicFrame>
      <p:sp>
        <p:nvSpPr>
          <p:cNvPr id="7" name="TextBox 6"/>
          <p:cNvSpPr txBox="1"/>
          <p:nvPr/>
        </p:nvSpPr>
        <p:spPr>
          <a:xfrm>
            <a:off x="4968240" y="5273040"/>
            <a:ext cx="3703320" cy="707886"/>
          </a:xfrm>
          <a:prstGeom prst="rect">
            <a:avLst/>
          </a:prstGeom>
          <a:noFill/>
        </p:spPr>
        <p:txBody>
          <a:bodyPr wrap="square" rtlCol="0">
            <a:spAutoFit/>
          </a:bodyPr>
          <a:lstStyle/>
          <a:p>
            <a:r>
              <a:rPr lang="en-US" sz="2000" dirty="0" smtClean="0"/>
              <a:t>3 physical observables in the Gibbs potential representation</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2440"/>
            <a:ext cx="8229600" cy="899160"/>
          </a:xfrm>
        </p:spPr>
        <p:txBody>
          <a:bodyPr/>
          <a:lstStyle/>
          <a:p>
            <a:r>
              <a:rPr lang="en-US" sz="2800" dirty="0" smtClean="0"/>
              <a:t>Procedures for reducing derivatives</a:t>
            </a:r>
            <a:endParaRPr lang="en-US" sz="2800" dirty="0"/>
          </a:p>
        </p:txBody>
      </p:sp>
      <p:sp>
        <p:nvSpPr>
          <p:cNvPr id="3" name="Content Placeholder 2"/>
          <p:cNvSpPr>
            <a:spLocks noGrp="1"/>
          </p:cNvSpPr>
          <p:nvPr>
            <p:ph idx="1"/>
          </p:nvPr>
        </p:nvSpPr>
        <p:spPr>
          <a:xfrm>
            <a:off x="457200" y="1371600"/>
            <a:ext cx="8229600" cy="5181600"/>
          </a:xfrm>
        </p:spPr>
        <p:txBody>
          <a:bodyPr/>
          <a:lstStyle/>
          <a:p>
            <a:pPr marL="288925" indent="-288925"/>
            <a:r>
              <a:rPr lang="en-US" sz="2200" dirty="0" smtClean="0"/>
              <a:t>If the derivative contains any potentials, bring them to the numerator and eliminate using the differential form of fundamental equations</a:t>
            </a:r>
          </a:p>
          <a:p>
            <a:pPr marL="288925" indent="-288925"/>
            <a:r>
              <a:rPr lang="en-US" sz="2200" dirty="0" smtClean="0"/>
              <a:t>If the derivative contains the chemical potential, bring it to the numerator and eliminate by means of the Gibbs-</a:t>
            </a:r>
            <a:r>
              <a:rPr lang="en-US" sz="2200" dirty="0" err="1" smtClean="0"/>
              <a:t>Duhem</a:t>
            </a:r>
            <a:r>
              <a:rPr lang="en-US" sz="2200" dirty="0" smtClean="0"/>
              <a:t> relation: </a:t>
            </a:r>
            <a:r>
              <a:rPr lang="en-US" sz="2200" i="1" dirty="0" smtClean="0"/>
              <a:t>d</a:t>
            </a:r>
            <a:r>
              <a:rPr lang="en-US" sz="2200" i="1" dirty="0" smtClean="0">
                <a:latin typeface="Symbol" pitchFamily="18" charset="2"/>
              </a:rPr>
              <a:t>m</a:t>
            </a:r>
            <a:r>
              <a:rPr lang="en-US" sz="2200" i="1" dirty="0" smtClean="0"/>
              <a:t> = -</a:t>
            </a:r>
            <a:r>
              <a:rPr lang="en-US" sz="2200" i="1" dirty="0" err="1" smtClean="0"/>
              <a:t>sdT</a:t>
            </a:r>
            <a:r>
              <a:rPr lang="en-US" sz="2200" i="1" dirty="0" smtClean="0"/>
              <a:t> + </a:t>
            </a:r>
            <a:r>
              <a:rPr lang="en-US" sz="2200" i="1" dirty="0" err="1" smtClean="0"/>
              <a:t>udP</a:t>
            </a:r>
            <a:endParaRPr lang="en-US" sz="2200" i="1" dirty="0" smtClean="0"/>
          </a:p>
          <a:p>
            <a:pPr marL="288925" indent="-288925"/>
            <a:r>
              <a:rPr lang="en-US" sz="2200" dirty="0" smtClean="0"/>
              <a:t>If the derivative contains the entropy, bring it to the numerator. If one of the Maxwell relations now eliminates the entropy, invoke it. If the Maxwell relations do not eliminate the entropy take the </a:t>
            </a:r>
            <a:r>
              <a:rPr lang="en-US" sz="2200" dirty="0" err="1" smtClean="0"/>
              <a:t>deriative</a:t>
            </a:r>
            <a:r>
              <a:rPr lang="en-US" sz="2200" dirty="0" smtClean="0"/>
              <a:t> of </a:t>
            </a:r>
            <a:r>
              <a:rPr lang="en-US" sz="2200" i="1" dirty="0" smtClean="0"/>
              <a:t>S</a:t>
            </a:r>
            <a:r>
              <a:rPr lang="en-US" sz="2200" dirty="0" smtClean="0"/>
              <a:t> with respect to </a:t>
            </a:r>
            <a:r>
              <a:rPr lang="en-US" sz="2200" i="1" dirty="0" smtClean="0"/>
              <a:t>T</a:t>
            </a:r>
            <a:r>
              <a:rPr lang="en-US" sz="2200" dirty="0" smtClean="0"/>
              <a:t>. The numerator will then be expressible as one of the specific heats (</a:t>
            </a:r>
            <a:r>
              <a:rPr lang="en-US" sz="2200" i="1" dirty="0" err="1" smtClean="0"/>
              <a:t>c</a:t>
            </a:r>
            <a:r>
              <a:rPr lang="en-US" sz="2200" i="1" baseline="-25000" dirty="0" err="1" smtClean="0"/>
              <a:t>v</a:t>
            </a:r>
            <a:r>
              <a:rPr lang="en-US" sz="2200" dirty="0" smtClean="0"/>
              <a:t> or </a:t>
            </a:r>
            <a:r>
              <a:rPr lang="en-US" sz="2200" i="1" dirty="0" err="1" smtClean="0"/>
              <a:t>c</a:t>
            </a:r>
            <a:r>
              <a:rPr lang="en-US" sz="2200" i="1" baseline="-25000" dirty="0" err="1" smtClean="0"/>
              <a:t>P</a:t>
            </a:r>
            <a:r>
              <a:rPr lang="en-US" sz="2200" dirty="0" smtClean="0"/>
              <a:t>)</a:t>
            </a:r>
          </a:p>
          <a:p>
            <a:pPr marL="288925" indent="-288925"/>
            <a:r>
              <a:rPr lang="en-US" sz="2200" dirty="0" smtClean="0"/>
              <a:t>Bring the volume to the numerator. The remaining derivative will be expressible in terms of </a:t>
            </a:r>
            <a:r>
              <a:rPr lang="en-US" sz="2200" i="1" dirty="0" smtClean="0">
                <a:latin typeface="Symbol" pitchFamily="18" charset="2"/>
              </a:rPr>
              <a:t>a</a:t>
            </a:r>
            <a:r>
              <a:rPr lang="en-US" sz="2200" dirty="0" smtClean="0"/>
              <a:t> and </a:t>
            </a:r>
            <a:r>
              <a:rPr lang="en-US" sz="2200" i="1" dirty="0" err="1" smtClean="0">
                <a:latin typeface="Symbol" pitchFamily="18" charset="2"/>
              </a:rPr>
              <a:t>k</a:t>
            </a:r>
            <a:r>
              <a:rPr lang="en-US" sz="2200" i="1" baseline="-25000" dirty="0" err="1" smtClean="0"/>
              <a:t>T</a:t>
            </a:r>
            <a:endParaRPr lang="en-US" sz="2200" dirty="0" smtClean="0"/>
          </a:p>
          <a:p>
            <a:pPr marL="288925" indent="-288925"/>
            <a:r>
              <a:rPr lang="en-US" sz="2200" i="1" dirty="0" err="1" smtClean="0"/>
              <a:t>c</a:t>
            </a:r>
            <a:r>
              <a:rPr lang="en-US" sz="2200" i="1" baseline="-25000" dirty="0" err="1" smtClean="0"/>
              <a:t>v</a:t>
            </a:r>
            <a:r>
              <a:rPr lang="en-US" sz="2200" dirty="0" smtClean="0"/>
              <a:t> can be eliminated by the equation: </a:t>
            </a:r>
            <a:r>
              <a:rPr lang="en-US" sz="2200" i="1" dirty="0" err="1" smtClean="0"/>
              <a:t>c</a:t>
            </a:r>
            <a:r>
              <a:rPr lang="en-US" sz="2200" i="1" baseline="-25000" dirty="0" err="1" smtClean="0"/>
              <a:t>v</a:t>
            </a:r>
            <a:r>
              <a:rPr lang="en-US" sz="2200" i="1" dirty="0" smtClean="0"/>
              <a:t> = </a:t>
            </a:r>
            <a:r>
              <a:rPr lang="en-US" sz="2200" i="1" dirty="0" err="1" smtClean="0"/>
              <a:t>c</a:t>
            </a:r>
            <a:r>
              <a:rPr lang="en-US" sz="2200" i="1" baseline="-25000" dirty="0" err="1" smtClean="0"/>
              <a:t>P</a:t>
            </a:r>
            <a:r>
              <a:rPr lang="en-US" sz="2200" i="1" dirty="0" smtClean="0"/>
              <a:t> - Tv</a:t>
            </a:r>
            <a:r>
              <a:rPr lang="en-US" sz="2200" i="1" dirty="0" smtClean="0">
                <a:latin typeface="Symbol" pitchFamily="18" charset="2"/>
              </a:rPr>
              <a:t>a</a:t>
            </a:r>
            <a:r>
              <a:rPr lang="en-US" sz="2200" i="1" baseline="30000" dirty="0" smtClean="0"/>
              <a:t>2</a:t>
            </a:r>
            <a:r>
              <a:rPr lang="en-US" sz="2200" i="1" dirty="0" smtClean="0"/>
              <a:t>/</a:t>
            </a:r>
            <a:r>
              <a:rPr lang="en-US" sz="2200" i="1" dirty="0" err="1" smtClean="0">
                <a:latin typeface="Symbol" pitchFamily="18" charset="2"/>
              </a:rPr>
              <a:t>k</a:t>
            </a:r>
            <a:r>
              <a:rPr lang="en-US" sz="2200" i="1" baseline="-25000" dirty="0" err="1" smtClean="0"/>
              <a:t>T</a:t>
            </a:r>
            <a:endParaRPr lang="en-US" sz="2200" i="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153400" cy="1219200"/>
          </a:xfrm>
        </p:spPr>
        <p:txBody>
          <a:bodyPr/>
          <a:lstStyle/>
          <a:p>
            <a:r>
              <a:rPr lang="en-US" dirty="0" smtClean="0"/>
              <a:t>Some useful relations</a:t>
            </a:r>
            <a:endParaRPr lang="en-US" dirty="0"/>
          </a:p>
        </p:txBody>
      </p:sp>
      <p:graphicFrame>
        <p:nvGraphicFramePr>
          <p:cNvPr id="164866" name="Object 2"/>
          <p:cNvGraphicFramePr>
            <a:graphicFrameLocks noChangeAspect="1"/>
          </p:cNvGraphicFramePr>
          <p:nvPr/>
        </p:nvGraphicFramePr>
        <p:xfrm>
          <a:off x="609600" y="1704975"/>
          <a:ext cx="3052762" cy="1000125"/>
        </p:xfrm>
        <a:graphic>
          <a:graphicData uri="http://schemas.openxmlformats.org/presentationml/2006/ole">
            <p:oleObj spid="_x0000_s164866" name="Equation" r:id="rId3" imgW="1231560" imgH="444240" progId="Equation.DSMT4">
              <p:embed/>
            </p:oleObj>
          </a:graphicData>
        </a:graphic>
      </p:graphicFrame>
      <p:graphicFrame>
        <p:nvGraphicFramePr>
          <p:cNvPr id="164867" name="Object 3"/>
          <p:cNvGraphicFramePr>
            <a:graphicFrameLocks noChangeAspect="1"/>
          </p:cNvGraphicFramePr>
          <p:nvPr/>
        </p:nvGraphicFramePr>
        <p:xfrm>
          <a:off x="610870" y="2987040"/>
          <a:ext cx="4311650" cy="1000125"/>
        </p:xfrm>
        <a:graphic>
          <a:graphicData uri="http://schemas.openxmlformats.org/presentationml/2006/ole">
            <p:oleObj spid="_x0000_s164867" name="Equation" r:id="rId4" imgW="1739880" imgH="444240" progId="Equation.DSMT4">
              <p:embed/>
            </p:oleObj>
          </a:graphicData>
        </a:graphic>
      </p:graphicFrame>
      <p:graphicFrame>
        <p:nvGraphicFramePr>
          <p:cNvPr id="164868" name="Object 4"/>
          <p:cNvGraphicFramePr>
            <a:graphicFrameLocks noChangeAspect="1"/>
          </p:cNvGraphicFramePr>
          <p:nvPr/>
        </p:nvGraphicFramePr>
        <p:xfrm>
          <a:off x="609600" y="4297045"/>
          <a:ext cx="4405313" cy="1000125"/>
        </p:xfrm>
        <a:graphic>
          <a:graphicData uri="http://schemas.openxmlformats.org/presentationml/2006/ole">
            <p:oleObj spid="_x0000_s164868" name="Equation" r:id="rId5" imgW="1777680" imgH="444240" progId="Equation.DSMT4">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7680"/>
            <a:ext cx="8229600" cy="1066800"/>
          </a:xfrm>
        </p:spPr>
        <p:txBody>
          <a:bodyPr/>
          <a:lstStyle/>
          <a:p>
            <a:r>
              <a:rPr lang="en-US" dirty="0" smtClean="0"/>
              <a:t>Connecting </a:t>
            </a:r>
            <a:r>
              <a:rPr lang="en-US" i="1" dirty="0" smtClean="0"/>
              <a:t>C</a:t>
            </a:r>
            <a:r>
              <a:rPr lang="en-US" i="1" baseline="-25000" dirty="0" smtClean="0"/>
              <a:t>V</a:t>
            </a:r>
            <a:r>
              <a:rPr lang="en-US" dirty="0" smtClean="0"/>
              <a:t> and </a:t>
            </a:r>
            <a:r>
              <a:rPr lang="en-US" i="1" dirty="0" smtClean="0"/>
              <a:t>C</a:t>
            </a:r>
            <a:r>
              <a:rPr lang="en-US" i="1" baseline="-25000" dirty="0" smtClean="0"/>
              <a:t>P</a:t>
            </a:r>
            <a:endParaRPr lang="en-US" i="1" dirty="0"/>
          </a:p>
        </p:txBody>
      </p:sp>
      <p:graphicFrame>
        <p:nvGraphicFramePr>
          <p:cNvPr id="163842" name="Object 2"/>
          <p:cNvGraphicFramePr>
            <a:graphicFrameLocks noChangeAspect="1"/>
          </p:cNvGraphicFramePr>
          <p:nvPr/>
        </p:nvGraphicFramePr>
        <p:xfrm>
          <a:off x="640080" y="1600200"/>
          <a:ext cx="3292475" cy="882650"/>
        </p:xfrm>
        <a:graphic>
          <a:graphicData uri="http://schemas.openxmlformats.org/presentationml/2006/ole">
            <p:oleObj spid="_x0000_s163842" name="Equation" r:id="rId3" imgW="1549080" imgH="457200" progId="Equation.DSMT4">
              <p:embed/>
            </p:oleObj>
          </a:graphicData>
        </a:graphic>
      </p:graphicFrame>
      <p:graphicFrame>
        <p:nvGraphicFramePr>
          <p:cNvPr id="163843" name="Object 3"/>
          <p:cNvGraphicFramePr>
            <a:graphicFrameLocks noChangeAspect="1"/>
          </p:cNvGraphicFramePr>
          <p:nvPr/>
        </p:nvGraphicFramePr>
        <p:xfrm>
          <a:off x="4632325" y="1600200"/>
          <a:ext cx="3292475" cy="882650"/>
        </p:xfrm>
        <a:graphic>
          <a:graphicData uri="http://schemas.openxmlformats.org/presentationml/2006/ole">
            <p:oleObj spid="_x0000_s163843" name="Equation" r:id="rId4" imgW="1549080" imgH="457200" progId="Equation.DSMT4">
              <p:embed/>
            </p:oleObj>
          </a:graphicData>
        </a:graphic>
      </p:graphicFrame>
      <p:graphicFrame>
        <p:nvGraphicFramePr>
          <p:cNvPr id="163844" name="Object 4"/>
          <p:cNvGraphicFramePr>
            <a:graphicFrameLocks noChangeAspect="1"/>
          </p:cNvGraphicFramePr>
          <p:nvPr/>
        </p:nvGraphicFramePr>
        <p:xfrm>
          <a:off x="622935" y="2636520"/>
          <a:ext cx="5991225" cy="2840038"/>
        </p:xfrm>
        <a:graphic>
          <a:graphicData uri="http://schemas.openxmlformats.org/presentationml/2006/ole">
            <p:oleObj spid="_x0000_s163844" name="Equation" r:id="rId5" imgW="2819160" imgH="1473120" progId="Equation.DSMT4">
              <p:embed/>
            </p:oleObj>
          </a:graphicData>
        </a:graphic>
      </p:graphicFrame>
      <p:graphicFrame>
        <p:nvGraphicFramePr>
          <p:cNvPr id="163845" name="Object 5"/>
          <p:cNvGraphicFramePr>
            <a:graphicFrameLocks noChangeAspect="1"/>
          </p:cNvGraphicFramePr>
          <p:nvPr/>
        </p:nvGraphicFramePr>
        <p:xfrm>
          <a:off x="3520440" y="5532120"/>
          <a:ext cx="2024062" cy="881062"/>
        </p:xfrm>
        <a:graphic>
          <a:graphicData uri="http://schemas.openxmlformats.org/presentationml/2006/ole">
            <p:oleObj spid="_x0000_s163845" name="Equation" r:id="rId6" imgW="952200" imgH="457200" progId="Equation.DSMT4">
              <p:embed/>
            </p:oleObj>
          </a:graphicData>
        </a:graphic>
      </p:graphicFrame>
      <p:sp>
        <p:nvSpPr>
          <p:cNvPr id="8" name="TextBox 7"/>
          <p:cNvSpPr txBox="1"/>
          <p:nvPr/>
        </p:nvSpPr>
        <p:spPr>
          <a:xfrm>
            <a:off x="579120" y="5730240"/>
            <a:ext cx="2940228" cy="461665"/>
          </a:xfrm>
          <a:prstGeom prst="rect">
            <a:avLst/>
          </a:prstGeom>
          <a:noFill/>
        </p:spPr>
        <p:txBody>
          <a:bodyPr wrap="none" rtlCol="0">
            <a:spAutoFit/>
          </a:bodyPr>
          <a:lstStyle/>
          <a:p>
            <a:r>
              <a:rPr lang="en-US" sz="2400" dirty="0" smtClean="0"/>
              <a:t>Molar heat capacity:</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7680"/>
            <a:ext cx="8229600" cy="990600"/>
          </a:xfrm>
        </p:spPr>
        <p:txBody>
          <a:bodyPr/>
          <a:lstStyle/>
          <a:p>
            <a:r>
              <a:rPr lang="en-US" sz="3200" dirty="0" smtClean="0"/>
              <a:t>Joule-Thomson (throttling) process</a:t>
            </a:r>
            <a:endParaRPr lang="en-US" sz="3200" dirty="0"/>
          </a:p>
        </p:txBody>
      </p:sp>
      <p:pic>
        <p:nvPicPr>
          <p:cNvPr id="4" name="Picture 2"/>
          <p:cNvPicPr>
            <a:picLocks noChangeAspect="1" noChangeArrowheads="1"/>
          </p:cNvPicPr>
          <p:nvPr/>
        </p:nvPicPr>
        <p:blipFill>
          <a:blip r:embed="rId3" cstate="print"/>
          <a:srcRect/>
          <a:stretch>
            <a:fillRect/>
          </a:stretch>
        </p:blipFill>
        <p:spPr bwMode="auto">
          <a:xfrm>
            <a:off x="4484308" y="1665288"/>
            <a:ext cx="4354892" cy="3150552"/>
          </a:xfrm>
          <a:prstGeom prst="rect">
            <a:avLst/>
          </a:prstGeom>
          <a:noFill/>
          <a:ln w="9525">
            <a:noFill/>
            <a:miter lim="800000"/>
            <a:headEnd/>
            <a:tailEnd/>
          </a:ln>
        </p:spPr>
      </p:pic>
      <p:sp>
        <p:nvSpPr>
          <p:cNvPr id="5" name="Content Placeholder 2"/>
          <p:cNvSpPr txBox="1">
            <a:spLocks/>
          </p:cNvSpPr>
          <p:nvPr/>
        </p:nvSpPr>
        <p:spPr bwMode="auto">
          <a:xfrm>
            <a:off x="4601028" y="5090160"/>
            <a:ext cx="3624942"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
                <a:schemeClr val="tx2"/>
              </a:buClr>
              <a:buSzPct val="75000"/>
              <a:tabLst/>
              <a:defRPr/>
            </a:pPr>
            <a:r>
              <a:rPr kumimoji="0" lang="en-US" sz="2000" b="0" u="none" strike="noStrike" kern="0" cap="none" spc="0" normalizeH="0" baseline="0" noProof="0" dirty="0" smtClean="0">
                <a:ln>
                  <a:noFill/>
                </a:ln>
                <a:solidFill>
                  <a:schemeClr val="tx1"/>
                </a:solidFill>
                <a:effectLst/>
                <a:uLnTx/>
                <a:uFillTx/>
                <a:latin typeface="+mn-lt"/>
                <a:ea typeface="+mn-ea"/>
                <a:cs typeface="+mn-cs"/>
              </a:rPr>
              <a:t>Inversion point:</a:t>
            </a:r>
            <a:endParaRPr kumimoji="0" lang="en-US" sz="2000" b="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p:txBody>
      </p:sp>
      <p:cxnSp>
        <p:nvCxnSpPr>
          <p:cNvPr id="6" name="Straight Arrow Connector 5"/>
          <p:cNvCxnSpPr/>
          <p:nvPr/>
        </p:nvCxnSpPr>
        <p:spPr bwMode="auto">
          <a:xfrm rot="16200000" flipH="1">
            <a:off x="7215414" y="2077356"/>
            <a:ext cx="381000" cy="1524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 name="Content Placeholder 2"/>
          <p:cNvSpPr txBox="1">
            <a:spLocks/>
          </p:cNvSpPr>
          <p:nvPr/>
        </p:nvSpPr>
        <p:spPr bwMode="auto">
          <a:xfrm>
            <a:off x="5881914" y="1524000"/>
            <a:ext cx="2710542"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
                <a:schemeClr val="tx2"/>
              </a:buClr>
              <a:buSzPct val="75000"/>
              <a:tabLst/>
              <a:defRPr/>
            </a:pPr>
            <a:r>
              <a:rPr kumimoji="0" lang="en-US" sz="2400" b="0" u="none" strike="noStrike" kern="0" cap="none" spc="0" normalizeH="0" baseline="0" noProof="0" dirty="0" smtClean="0">
                <a:ln>
                  <a:noFill/>
                </a:ln>
                <a:solidFill>
                  <a:schemeClr val="tx1"/>
                </a:solidFill>
                <a:effectLst/>
                <a:uLnTx/>
                <a:uFillTx/>
                <a:latin typeface="+mn-lt"/>
                <a:ea typeface="+mn-ea"/>
                <a:cs typeface="+mn-cs"/>
              </a:rPr>
              <a:t>Isenthalpic curves</a:t>
            </a:r>
            <a:endParaRPr kumimoji="0" lang="en-US" sz="2400" b="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p:txBody>
      </p:sp>
      <p:graphicFrame>
        <p:nvGraphicFramePr>
          <p:cNvPr id="8" name="Object 4"/>
          <p:cNvGraphicFramePr>
            <a:graphicFrameLocks noChangeAspect="1"/>
          </p:cNvGraphicFramePr>
          <p:nvPr/>
        </p:nvGraphicFramePr>
        <p:xfrm>
          <a:off x="6559550" y="4894852"/>
          <a:ext cx="1365250" cy="805543"/>
        </p:xfrm>
        <a:graphic>
          <a:graphicData uri="http://schemas.openxmlformats.org/presentationml/2006/ole">
            <p:oleObj spid="_x0000_s165890" name="Equation" r:id="rId4" imgW="723600" imgH="444240" progId="Equation.DSMT4">
              <p:embed/>
            </p:oleObj>
          </a:graphicData>
        </a:graphic>
      </p:graphicFrame>
      <p:sp>
        <p:nvSpPr>
          <p:cNvPr id="9" name="Content Placeholder 2"/>
          <p:cNvSpPr txBox="1">
            <a:spLocks/>
          </p:cNvSpPr>
          <p:nvPr/>
        </p:nvSpPr>
        <p:spPr bwMode="auto">
          <a:xfrm>
            <a:off x="4572000" y="5670732"/>
            <a:ext cx="45720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
                <a:schemeClr val="tx2"/>
              </a:buClr>
              <a:buSzPct val="75000"/>
              <a:tabLst/>
              <a:defRPr/>
            </a:pPr>
            <a:r>
              <a:rPr kumimoji="0" lang="en-US" sz="2000" b="0" i="1" u="none" strike="noStrike" kern="0" cap="none" spc="0" normalizeH="0" baseline="0" noProof="0" dirty="0" smtClean="0">
                <a:ln>
                  <a:noFill/>
                </a:ln>
                <a:solidFill>
                  <a:schemeClr val="tx1"/>
                </a:solidFill>
                <a:effectLst/>
                <a:uLnTx/>
                <a:uFillTx/>
                <a:latin typeface="+mn-lt"/>
                <a:ea typeface="+mn-ea"/>
                <a:cs typeface="+mn-cs"/>
              </a:rPr>
              <a:t>P &gt; </a:t>
            </a:r>
            <a:r>
              <a:rPr lang="en-US" sz="2000" i="1" kern="0" dirty="0" err="1" smtClean="0"/>
              <a:t>P</a:t>
            </a:r>
            <a:r>
              <a:rPr kumimoji="0" lang="en-US" sz="2000" b="0" i="1" u="none" strike="noStrike" kern="0" cap="none" spc="0" normalizeH="0" baseline="-25000" noProof="0" dirty="0" smtClean="0">
                <a:ln>
                  <a:noFill/>
                </a:ln>
                <a:solidFill>
                  <a:schemeClr val="tx1"/>
                </a:solidFill>
                <a:effectLst/>
                <a:uLnTx/>
                <a:uFillTx/>
                <a:latin typeface="+mn-lt"/>
                <a:ea typeface="+mn-ea"/>
                <a:cs typeface="+mn-cs"/>
              </a:rPr>
              <a:t>inv</a:t>
            </a:r>
            <a:r>
              <a:rPr kumimoji="0" lang="en-US" sz="2000" b="0" u="none" strike="noStrike" kern="0" cap="none" spc="0" normalizeH="0" baseline="0" noProof="0" dirty="0" smtClean="0">
                <a:ln>
                  <a:noFill/>
                </a:ln>
                <a:solidFill>
                  <a:schemeClr val="tx1"/>
                </a:solidFill>
                <a:effectLst/>
                <a:uLnTx/>
                <a:uFillTx/>
                <a:latin typeface="+mn-lt"/>
                <a:ea typeface="+mn-ea"/>
                <a:cs typeface="+mn-cs"/>
              </a:rPr>
              <a:t>, J-T process leads</a:t>
            </a:r>
            <a:r>
              <a:rPr kumimoji="0" lang="en-US" sz="2000" b="0" u="none" strike="noStrike" kern="0" cap="none" spc="0" normalizeH="0" noProof="0" dirty="0" smtClean="0">
                <a:ln>
                  <a:noFill/>
                </a:ln>
                <a:solidFill>
                  <a:schemeClr val="tx1"/>
                </a:solidFill>
                <a:effectLst/>
                <a:uLnTx/>
                <a:uFillTx/>
                <a:latin typeface="+mn-lt"/>
                <a:ea typeface="+mn-ea"/>
                <a:cs typeface="+mn-cs"/>
              </a:rPr>
              <a:t> to heating</a:t>
            </a:r>
          </a:p>
          <a:p>
            <a:pPr fontAlgn="base">
              <a:spcBef>
                <a:spcPct val="20000"/>
              </a:spcBef>
              <a:spcAft>
                <a:spcPct val="0"/>
              </a:spcAft>
              <a:buClr>
                <a:schemeClr val="tx2"/>
              </a:buClr>
              <a:buSzPct val="75000"/>
            </a:pPr>
            <a:r>
              <a:rPr lang="en-US" sz="2000" i="1" kern="0" dirty="0" smtClean="0"/>
              <a:t>P &lt; </a:t>
            </a:r>
            <a:r>
              <a:rPr lang="en-US" sz="2000" i="1" kern="0" dirty="0" err="1" smtClean="0"/>
              <a:t>P</a:t>
            </a:r>
            <a:r>
              <a:rPr lang="en-US" sz="2000" i="1" kern="0" baseline="-25000" dirty="0" err="1" smtClean="0"/>
              <a:t>inv</a:t>
            </a:r>
            <a:r>
              <a:rPr lang="en-US" sz="2000" kern="0" dirty="0" smtClean="0"/>
              <a:t>, J-T process leads to cooling</a:t>
            </a:r>
            <a:endParaRPr lang="en-US" sz="2000" kern="0" dirty="0" smtClean="0">
              <a:latin typeface="Arial" pitchFamily="34" charset="0"/>
              <a:cs typeface="Arial" pitchFamily="34" charset="0"/>
            </a:endParaRPr>
          </a:p>
        </p:txBody>
      </p:sp>
      <p:graphicFrame>
        <p:nvGraphicFramePr>
          <p:cNvPr id="165891" name="Object 3"/>
          <p:cNvGraphicFramePr>
            <a:graphicFrameLocks noChangeAspect="1"/>
          </p:cNvGraphicFramePr>
          <p:nvPr/>
        </p:nvGraphicFramePr>
        <p:xfrm>
          <a:off x="461963" y="1615440"/>
          <a:ext cx="3881437" cy="3056772"/>
        </p:xfrm>
        <a:graphic>
          <a:graphicData uri="http://schemas.openxmlformats.org/presentationml/2006/ole">
            <p:oleObj spid="_x0000_s165891" name="Equation" r:id="rId5" imgW="2120760" imgH="1676160" progId="Equation.DSMT4">
              <p:embed/>
            </p:oleObj>
          </a:graphicData>
        </a:graphic>
      </p:graphicFrame>
      <p:graphicFrame>
        <p:nvGraphicFramePr>
          <p:cNvPr id="165892" name="Object 4"/>
          <p:cNvGraphicFramePr>
            <a:graphicFrameLocks noChangeAspect="1"/>
          </p:cNvGraphicFramePr>
          <p:nvPr/>
        </p:nvGraphicFramePr>
        <p:xfrm>
          <a:off x="609600" y="5486400"/>
          <a:ext cx="2057400" cy="816764"/>
        </p:xfrm>
        <a:graphic>
          <a:graphicData uri="http://schemas.openxmlformats.org/presentationml/2006/ole">
            <p:oleObj spid="_x0000_s165892" name="Equation" r:id="rId6" imgW="1041120" imgH="431640" progId="Equation.DSMT4">
              <p:embed/>
            </p:oleObj>
          </a:graphicData>
        </a:graphic>
      </p:graphicFrame>
      <p:sp>
        <p:nvSpPr>
          <p:cNvPr id="12" name="Content Placeholder 2"/>
          <p:cNvSpPr txBox="1">
            <a:spLocks/>
          </p:cNvSpPr>
          <p:nvPr/>
        </p:nvSpPr>
        <p:spPr bwMode="auto">
          <a:xfrm>
            <a:off x="533400" y="5029200"/>
            <a:ext cx="3624942"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R="0" lvl="0" algn="l" defTabSz="914400" rtl="0" eaLnBrk="1" fontAlgn="base" latinLnBrk="0" hangingPunct="1">
              <a:lnSpc>
                <a:spcPct val="100000"/>
              </a:lnSpc>
              <a:spcBef>
                <a:spcPct val="20000"/>
              </a:spcBef>
              <a:spcAft>
                <a:spcPct val="0"/>
              </a:spcAft>
              <a:buClr>
                <a:schemeClr val="tx2"/>
              </a:buClr>
              <a:buSzPct val="75000"/>
              <a:tabLst/>
              <a:defRPr/>
            </a:pPr>
            <a:r>
              <a:rPr kumimoji="0" lang="en-US" sz="2000" b="0" u="none" strike="noStrike" kern="0" cap="none" spc="0" normalizeH="0" baseline="0" noProof="0" dirty="0" smtClean="0">
                <a:ln>
                  <a:noFill/>
                </a:ln>
                <a:solidFill>
                  <a:schemeClr val="tx1"/>
                </a:solidFill>
                <a:effectLst/>
                <a:uLnTx/>
                <a:uFillTx/>
                <a:latin typeface="+mn-lt"/>
                <a:ea typeface="+mn-ea"/>
                <a:cs typeface="+mn-cs"/>
              </a:rPr>
              <a:t>Inversion temperature:</a:t>
            </a:r>
            <a:endParaRPr kumimoji="0" lang="en-US" sz="2000" b="0" u="none" strike="noStrike" kern="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Guided Wave Optics</Template>
  <TotalTime>5477</TotalTime>
  <Words>880</Words>
  <Application>Microsoft Office PowerPoint</Application>
  <PresentationFormat>On-screen Show (4:3)</PresentationFormat>
  <Paragraphs>115</Paragraphs>
  <Slides>17</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Pixel</vt:lpstr>
      <vt:lpstr>Equation</vt:lpstr>
      <vt:lpstr>MSEG 803 Equilibria in Material Systems  5: Maxwell Relations &amp; Stability</vt:lpstr>
      <vt:lpstr>Second order derivatives</vt:lpstr>
      <vt:lpstr>Maxwell relations</vt:lpstr>
      <vt:lpstr>Maxwell relations in single component simple systems</vt:lpstr>
      <vt:lpstr>Second order derivatives</vt:lpstr>
      <vt:lpstr>Procedures for reducing derivatives</vt:lpstr>
      <vt:lpstr>Some useful relations</vt:lpstr>
      <vt:lpstr>Connecting CV and CP</vt:lpstr>
      <vt:lpstr>Joule-Thomson (throttling) process</vt:lpstr>
      <vt:lpstr>Magnetic systems</vt:lpstr>
      <vt:lpstr>Magnetic refrigeration</vt:lpstr>
      <vt:lpstr>Optomechanical force in science fictions: solar sail</vt:lpstr>
      <vt:lpstr>Optomechanical force</vt:lpstr>
      <vt:lpstr>The sign of a, CV and kT</vt:lpstr>
      <vt:lpstr>Stability criteria</vt:lpstr>
      <vt:lpstr>Stable thermodynamic function</vt:lpstr>
      <vt:lpstr>Le Chatelier-Braun principle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MSEG 803 Equilibria in Material Systems</dc:title>
  <dc:creator>hjj</dc:creator>
  <cp:lastModifiedBy>hjj</cp:lastModifiedBy>
  <cp:revision>793</cp:revision>
  <dcterms:created xsi:type="dcterms:W3CDTF">2006-08-16T00:00:00Z</dcterms:created>
  <dcterms:modified xsi:type="dcterms:W3CDTF">2012-09-25T17:39:11Z</dcterms:modified>
</cp:coreProperties>
</file>