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4"/>
  </p:notesMasterIdLst>
  <p:sldIdLst>
    <p:sldId id="256" r:id="rId6"/>
    <p:sldId id="257" r:id="rId7"/>
    <p:sldId id="258" r:id="rId8"/>
    <p:sldId id="293" r:id="rId9"/>
    <p:sldId id="259" r:id="rId10"/>
    <p:sldId id="260" r:id="rId11"/>
    <p:sldId id="261" r:id="rId12"/>
    <p:sldId id="262" r:id="rId13"/>
    <p:sldId id="263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7" r:id="rId26"/>
    <p:sldId id="278" r:id="rId27"/>
    <p:sldId id="279" r:id="rId28"/>
    <p:sldId id="280" r:id="rId29"/>
    <p:sldId id="281" r:id="rId30"/>
    <p:sldId id="282" r:id="rId31"/>
    <p:sldId id="284" r:id="rId32"/>
    <p:sldId id="283" r:id="rId33"/>
    <p:sldId id="285" r:id="rId34"/>
    <p:sldId id="286" r:id="rId35"/>
    <p:sldId id="287" r:id="rId36"/>
    <p:sldId id="288" r:id="rId37"/>
    <p:sldId id="294" r:id="rId38"/>
    <p:sldId id="289" r:id="rId39"/>
    <p:sldId id="295" r:id="rId40"/>
    <p:sldId id="296" r:id="rId41"/>
    <p:sldId id="297" r:id="rId42"/>
    <p:sldId id="29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0CD30-34CF-4C88-B38C-6AC81521043D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615B7-70D7-4FD5-AAD7-7E8B2FDA83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3452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615B7-70D7-4FD5-AAD7-7E8B2FDA830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3510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615B7-70D7-4FD5-AAD7-7E8B2FDA830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5122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615B7-70D7-4FD5-AAD7-7E8B2FDA830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5122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615B7-70D7-4FD5-AAD7-7E8B2FDA830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5122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615B7-70D7-4FD5-AAD7-7E8B2FDA830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5122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615B7-70D7-4FD5-AAD7-7E8B2FDA830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6077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615B7-70D7-4FD5-AAD7-7E8B2FDA830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6077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615B7-70D7-4FD5-AAD7-7E8B2FDA830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6077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615B7-70D7-4FD5-AAD7-7E8B2FDA830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6771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615B7-70D7-4FD5-AAD7-7E8B2FDA830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67716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615B7-70D7-4FD5-AAD7-7E8B2FDA830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0968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615B7-70D7-4FD5-AAD7-7E8B2FDA830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73660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615B7-70D7-4FD5-AAD7-7E8B2FDA830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25292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81E70-B833-4AFC-9698-7152A12EA9F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25867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81E70-B833-4AFC-9698-7152A12EA9F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25867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81E70-B833-4AFC-9698-7152A12EA9F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25867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615B7-70D7-4FD5-AAD7-7E8B2FDA830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41622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615B7-70D7-4FD5-AAD7-7E8B2FDA830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1690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615B7-70D7-4FD5-AAD7-7E8B2FDA830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56792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615B7-70D7-4FD5-AAD7-7E8B2FDA830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56792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615B7-70D7-4FD5-AAD7-7E8B2FDA830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0518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615B7-70D7-4FD5-AAD7-7E8B2FDA830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051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615B7-70D7-4FD5-AAD7-7E8B2FDA830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94316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615B7-70D7-4FD5-AAD7-7E8B2FDA830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72203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615B7-70D7-4FD5-AAD7-7E8B2FDA830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72203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615B7-70D7-4FD5-AAD7-7E8B2FDA830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72203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615B7-70D7-4FD5-AAD7-7E8B2FDA830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72203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615B7-70D7-4FD5-AAD7-7E8B2FDA830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72203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615B7-70D7-4FD5-AAD7-7E8B2FDA830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72203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615B7-70D7-4FD5-AAD7-7E8B2FDA830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72203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615B7-70D7-4FD5-AAD7-7E8B2FDA830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72203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615B7-70D7-4FD5-AAD7-7E8B2FDA830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1106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615B7-70D7-4FD5-AAD7-7E8B2FDA830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9431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615B7-70D7-4FD5-AAD7-7E8B2FDA830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0755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615B7-70D7-4FD5-AAD7-7E8B2FDA830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0755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615B7-70D7-4FD5-AAD7-7E8B2FDA830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0755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615B7-70D7-4FD5-AAD7-7E8B2FDA830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0755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615B7-70D7-4FD5-AAD7-7E8B2FDA830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0755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0E1E-FB52-452D-8D14-25D8ABD2C590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39D8-64EB-4011-B0EA-EA4C397C5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691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0E1E-FB52-452D-8D14-25D8ABD2C590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39D8-64EB-4011-B0EA-EA4C397C5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752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0E1E-FB52-452D-8D14-25D8ABD2C590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39D8-64EB-4011-B0EA-EA4C397C5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5257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0E1E-FB52-452D-8D14-25D8ABD2C590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39D8-64EB-4011-B0EA-EA4C397C5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216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0E1E-FB52-452D-8D14-25D8ABD2C590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39D8-64EB-4011-B0EA-EA4C397C5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598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0E1E-FB52-452D-8D14-25D8ABD2C590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39D8-64EB-4011-B0EA-EA4C397C5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210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0E1E-FB52-452D-8D14-25D8ABD2C590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39D8-64EB-4011-B0EA-EA4C397C5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605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0E1E-FB52-452D-8D14-25D8ABD2C590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39D8-64EB-4011-B0EA-EA4C397C5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175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0E1E-FB52-452D-8D14-25D8ABD2C590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39D8-64EB-4011-B0EA-EA4C397C5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853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0E1E-FB52-452D-8D14-25D8ABD2C590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39D8-64EB-4011-B0EA-EA4C397C5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985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0E1E-FB52-452D-8D14-25D8ABD2C590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39D8-64EB-4011-B0EA-EA4C397C5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906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90E1E-FB52-452D-8D14-25D8ABD2C590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439D8-64EB-4011-B0EA-EA4C397C5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696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Waiting in Line to Vote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Charles Stewart III</a:t>
            </a:r>
          </a:p>
          <a:p>
            <a:r>
              <a:rPr lang="en-US" dirty="0" smtClean="0"/>
              <a:t>MIT</a:t>
            </a:r>
          </a:p>
          <a:p>
            <a:endParaRPr lang="en-US" dirty="0"/>
          </a:p>
          <a:p>
            <a:r>
              <a:rPr lang="en-US" dirty="0" smtClean="0"/>
              <a:t>For the Presidential Commission on Election Administration</a:t>
            </a:r>
          </a:p>
          <a:p>
            <a:endParaRPr lang="en-US" dirty="0"/>
          </a:p>
          <a:p>
            <a:r>
              <a:rPr lang="en-US" dirty="0" smtClean="0"/>
              <a:t>June 28, 2013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075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Lines impose monetary costs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19735" y="2057400"/>
            <a:ext cx="390453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smtClean="0"/>
              <a:t>13.1 minutes average to vote</a:t>
            </a:r>
          </a:p>
          <a:p>
            <a:pPr algn="ctr">
              <a:spcAft>
                <a:spcPts val="600"/>
              </a:spcAft>
            </a:pPr>
            <a:r>
              <a:rPr lang="en-US" sz="2400" dirty="0" smtClean="0">
                <a:sym typeface="WP IconicSymbolsA"/>
              </a:rPr>
              <a:t></a:t>
            </a:r>
          </a:p>
          <a:p>
            <a:pPr algn="ctr">
              <a:spcAft>
                <a:spcPts val="600"/>
              </a:spcAft>
            </a:pPr>
            <a:r>
              <a:rPr lang="en-US" sz="2400" u="sng" dirty="0" smtClean="0">
                <a:sym typeface="WP IconicSymbolsA"/>
              </a:rPr>
              <a:t>105.2 million in-person voters</a:t>
            </a:r>
          </a:p>
        </p:txBody>
      </p:sp>
    </p:spTree>
    <p:extLst>
      <p:ext uri="{BB962C8B-B14F-4D97-AF65-F5344CB8AC3E}">
        <p14:creationId xmlns="" xmlns:p14="http://schemas.microsoft.com/office/powerpoint/2010/main" val="138167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Lines impose monetary costs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19735" y="2057400"/>
            <a:ext cx="3904530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smtClean="0"/>
              <a:t>13.1 minutes average to vote</a:t>
            </a:r>
          </a:p>
          <a:p>
            <a:pPr algn="ctr">
              <a:spcAft>
                <a:spcPts val="600"/>
              </a:spcAft>
            </a:pPr>
            <a:r>
              <a:rPr lang="en-US" sz="2400" dirty="0" smtClean="0">
                <a:sym typeface="WP IconicSymbolsA"/>
              </a:rPr>
              <a:t></a:t>
            </a:r>
          </a:p>
          <a:p>
            <a:pPr algn="ctr">
              <a:spcAft>
                <a:spcPts val="600"/>
              </a:spcAft>
            </a:pPr>
            <a:r>
              <a:rPr lang="en-US" sz="2400" u="sng" dirty="0" smtClean="0">
                <a:sym typeface="WP IconicSymbolsA"/>
              </a:rPr>
              <a:t>105.2 million in-person voters</a:t>
            </a:r>
          </a:p>
          <a:p>
            <a:pPr algn="ctr">
              <a:spcAft>
                <a:spcPts val="600"/>
              </a:spcAft>
            </a:pPr>
            <a:r>
              <a:rPr lang="en-US" sz="2400" dirty="0" smtClean="0">
                <a:sym typeface="WP IconicSymbolsA"/>
              </a:rPr>
              <a:t>23 million hours waiting</a:t>
            </a:r>
          </a:p>
        </p:txBody>
      </p:sp>
    </p:spTree>
    <p:extLst>
      <p:ext uri="{BB962C8B-B14F-4D97-AF65-F5344CB8AC3E}">
        <p14:creationId xmlns="" xmlns:p14="http://schemas.microsoft.com/office/powerpoint/2010/main" val="360398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Lines impose monetary costs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25286" y="2057400"/>
            <a:ext cx="4093428" cy="2693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smtClean="0"/>
              <a:t>13.1 minutes average to vote</a:t>
            </a:r>
          </a:p>
          <a:p>
            <a:pPr algn="ctr">
              <a:spcAft>
                <a:spcPts val="600"/>
              </a:spcAft>
            </a:pPr>
            <a:r>
              <a:rPr lang="en-US" sz="2400" dirty="0" smtClean="0">
                <a:sym typeface="WP IconicSymbolsA"/>
              </a:rPr>
              <a:t></a:t>
            </a:r>
          </a:p>
          <a:p>
            <a:pPr algn="ctr">
              <a:spcAft>
                <a:spcPts val="600"/>
              </a:spcAft>
            </a:pPr>
            <a:r>
              <a:rPr lang="en-US" sz="2400" u="sng" dirty="0" smtClean="0">
                <a:sym typeface="WP IconicSymbolsA"/>
              </a:rPr>
              <a:t>105.2 million in-person voters</a:t>
            </a:r>
          </a:p>
          <a:p>
            <a:pPr algn="ctr">
              <a:spcAft>
                <a:spcPts val="600"/>
              </a:spcAft>
            </a:pPr>
            <a:r>
              <a:rPr lang="en-US" sz="2400" dirty="0" smtClean="0">
                <a:sym typeface="WP IconicSymbolsA"/>
              </a:rPr>
              <a:t>23 million hours waiting</a:t>
            </a:r>
          </a:p>
          <a:p>
            <a:pPr algn="ctr">
              <a:spcAft>
                <a:spcPts val="600"/>
              </a:spcAft>
            </a:pPr>
            <a:r>
              <a:rPr lang="en-US" sz="2400" dirty="0" smtClean="0">
                <a:sym typeface="WP IconicSymbolsA"/>
              </a:rPr>
              <a:t></a:t>
            </a:r>
          </a:p>
          <a:p>
            <a:pPr algn="ctr">
              <a:spcAft>
                <a:spcPts val="600"/>
              </a:spcAft>
            </a:pPr>
            <a:r>
              <a:rPr lang="en-US" sz="2400" u="sng" dirty="0" smtClean="0"/>
              <a:t>$23.67 average hourly earnings</a:t>
            </a:r>
          </a:p>
        </p:txBody>
      </p:sp>
    </p:spTree>
    <p:extLst>
      <p:ext uri="{BB962C8B-B14F-4D97-AF65-F5344CB8AC3E}">
        <p14:creationId xmlns="" xmlns:p14="http://schemas.microsoft.com/office/powerpoint/2010/main" val="360398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Lines impose monetary costs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25286" y="2057400"/>
            <a:ext cx="409342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smtClean="0"/>
              <a:t>13.1 minutes average to vote</a:t>
            </a:r>
          </a:p>
          <a:p>
            <a:pPr algn="ctr">
              <a:spcAft>
                <a:spcPts val="600"/>
              </a:spcAft>
            </a:pPr>
            <a:r>
              <a:rPr lang="en-US" sz="2400" dirty="0" smtClean="0">
                <a:sym typeface="WP IconicSymbolsA"/>
              </a:rPr>
              <a:t></a:t>
            </a:r>
          </a:p>
          <a:p>
            <a:pPr algn="ctr">
              <a:spcAft>
                <a:spcPts val="600"/>
              </a:spcAft>
            </a:pPr>
            <a:r>
              <a:rPr lang="en-US" sz="2400" u="sng" dirty="0" smtClean="0">
                <a:sym typeface="WP IconicSymbolsA"/>
              </a:rPr>
              <a:t>105.2 million in-person voters</a:t>
            </a:r>
          </a:p>
          <a:p>
            <a:pPr algn="ctr">
              <a:spcAft>
                <a:spcPts val="600"/>
              </a:spcAft>
            </a:pPr>
            <a:r>
              <a:rPr lang="en-US" sz="2400" dirty="0" smtClean="0">
                <a:sym typeface="WP IconicSymbolsA"/>
              </a:rPr>
              <a:t>23 million hours waiting</a:t>
            </a:r>
          </a:p>
          <a:p>
            <a:pPr algn="ctr">
              <a:spcAft>
                <a:spcPts val="600"/>
              </a:spcAft>
            </a:pPr>
            <a:r>
              <a:rPr lang="en-US" sz="2400" dirty="0" smtClean="0">
                <a:sym typeface="WP IconicSymbolsA"/>
              </a:rPr>
              <a:t></a:t>
            </a:r>
          </a:p>
          <a:p>
            <a:pPr algn="ctr">
              <a:spcAft>
                <a:spcPts val="600"/>
              </a:spcAft>
            </a:pPr>
            <a:r>
              <a:rPr lang="en-US" sz="2400" u="sng" dirty="0" smtClean="0"/>
              <a:t>$23.67 average hourly earnings</a:t>
            </a:r>
          </a:p>
          <a:p>
            <a:pPr algn="ctr">
              <a:spcAft>
                <a:spcPts val="600"/>
              </a:spcAft>
            </a:pPr>
            <a:r>
              <a:rPr lang="en-US" sz="2400" b="1" dirty="0" smtClean="0"/>
              <a:t>$544 million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231771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Facts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20405148"/>
              </p:ext>
            </p:extLst>
          </p:nvPr>
        </p:nvGraphicFramePr>
        <p:xfrm>
          <a:off x="2324100" y="1760220"/>
          <a:ext cx="44958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1143000"/>
                <a:gridCol w="990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Not at 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37.3%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Less than 10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31.8%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10-30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31-60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More than one hour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(min.)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18,836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30,124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172200"/>
            <a:ext cx="296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CCES, 2008 and 2012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5806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Facts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21159882"/>
              </p:ext>
            </p:extLst>
          </p:nvPr>
        </p:nvGraphicFramePr>
        <p:xfrm>
          <a:off x="2324100" y="1760220"/>
          <a:ext cx="44958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1143000"/>
                <a:gridCol w="990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Not at 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37.3%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Less than 10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31.8%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10-30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31-60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More than one hour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(min.)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18,836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30,124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172200"/>
            <a:ext cx="296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CCES, 2008 and 2012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3810000" y="5300628"/>
            <a:ext cx="1524000" cy="686906"/>
          </a:xfrm>
          <a:prstGeom prst="wedgeRectCallout">
            <a:avLst>
              <a:gd name="adj1" fmla="val 97245"/>
              <a:gd name="adj2" fmla="val -2721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110 minutes on average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339367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Facts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73073884"/>
              </p:ext>
            </p:extLst>
          </p:nvPr>
        </p:nvGraphicFramePr>
        <p:xfrm>
          <a:off x="2324100" y="1760220"/>
          <a:ext cx="44958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1143000"/>
                <a:gridCol w="990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Not at 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37.3%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Less than 10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31.8%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10-30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31-60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More than one hour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(min.)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18,836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30,124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172200"/>
            <a:ext cx="296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CCES, 2008 and 2012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3810000" y="5300628"/>
            <a:ext cx="1524000" cy="686906"/>
          </a:xfrm>
          <a:prstGeom prst="wedgeRectCallout">
            <a:avLst>
              <a:gd name="adj1" fmla="val 97245"/>
              <a:gd name="adj2" fmla="val -2721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31% of total time waiting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439153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of Waiting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2" y="0"/>
            <a:ext cx="909269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488668"/>
            <a:ext cx="294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CCES and SPAE, 2012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866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990600"/>
            <a:ext cx="8029281" cy="5825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of Waiting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294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CCES and SPAE, 2012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1478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 within States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04" y="1371600"/>
            <a:ext cx="7463992" cy="5415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488668"/>
            <a:ext cx="294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CCES and SPAE, 2012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2376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Lines are costly</a:t>
            </a:r>
          </a:p>
          <a:p>
            <a:r>
              <a:rPr lang="en-US" dirty="0" smtClean="0"/>
              <a:t>Lines are not universal</a:t>
            </a:r>
          </a:p>
          <a:p>
            <a:r>
              <a:rPr lang="en-US" dirty="0" smtClean="0"/>
              <a:t>Queuing theory helps organize thinking about improvements</a:t>
            </a:r>
          </a:p>
          <a:p>
            <a:r>
              <a:rPr lang="en-US" dirty="0" smtClean="0"/>
              <a:t>Research on effective strategies is thin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6476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 within Counties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714" t="24584" r="9773" b="16974"/>
          <a:stretch/>
        </p:blipFill>
        <p:spPr bwMode="auto">
          <a:xfrm>
            <a:off x="1870673" y="1143000"/>
            <a:ext cx="5402655" cy="567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172200"/>
            <a:ext cx="2507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Broward County </a:t>
            </a:r>
          </a:p>
          <a:p>
            <a:r>
              <a:rPr lang="en-US" dirty="0" smtClean="0"/>
              <a:t>SOE Web site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8039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330" t="24270" r="12337" b="17037"/>
          <a:stretch/>
        </p:blipFill>
        <p:spPr bwMode="auto">
          <a:xfrm>
            <a:off x="1869949" y="1179117"/>
            <a:ext cx="5240893" cy="567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>
            <a:spLocks noChangeAspect="1"/>
          </p:cNvSpPr>
          <p:nvPr/>
        </p:nvSpPr>
        <p:spPr>
          <a:xfrm>
            <a:off x="6323470" y="2703047"/>
            <a:ext cx="93540" cy="88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7696200" y="2630720"/>
            <a:ext cx="914400" cy="612648"/>
          </a:xfrm>
          <a:prstGeom prst="wedgeEllipseCallout">
            <a:avLst>
              <a:gd name="adj1" fmla="val -195090"/>
              <a:gd name="adj2" fmla="val -320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14 min</a:t>
            </a:r>
            <a:endParaRPr lang="en-US" b="1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Variation within Counties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0" y="6172200"/>
            <a:ext cx="2507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Broward County </a:t>
            </a:r>
          </a:p>
          <a:p>
            <a:r>
              <a:rPr lang="en-US" dirty="0" smtClean="0"/>
              <a:t>SOE Web site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883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330" t="24270" r="12337" b="17037"/>
          <a:stretch/>
        </p:blipFill>
        <p:spPr bwMode="auto">
          <a:xfrm>
            <a:off x="1869949" y="1179117"/>
            <a:ext cx="5240893" cy="567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>
            <a:spLocks noChangeAspect="1"/>
          </p:cNvSpPr>
          <p:nvPr/>
        </p:nvSpPr>
        <p:spPr>
          <a:xfrm>
            <a:off x="3883647" y="2708846"/>
            <a:ext cx="1021140" cy="970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157 min.</a:t>
            </a:r>
            <a:endParaRPr lang="en-US" b="1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6323470" y="2703047"/>
            <a:ext cx="93540" cy="88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7696200" y="2630720"/>
            <a:ext cx="914400" cy="612648"/>
          </a:xfrm>
          <a:prstGeom prst="wedgeEllipseCallout">
            <a:avLst>
              <a:gd name="adj1" fmla="val -195090"/>
              <a:gd name="adj2" fmla="val -320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14 min</a:t>
            </a:r>
            <a:endParaRPr lang="en-US" b="1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Variation within Counties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0" y="6172200"/>
            <a:ext cx="2507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Broward County </a:t>
            </a:r>
          </a:p>
          <a:p>
            <a:r>
              <a:rPr lang="en-US" dirty="0" smtClean="0"/>
              <a:t>SOE Web site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6256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330" t="24270" r="12337" b="17037"/>
          <a:stretch/>
        </p:blipFill>
        <p:spPr bwMode="auto">
          <a:xfrm>
            <a:off x="1869949" y="1179117"/>
            <a:ext cx="5240893" cy="567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>
            <a:spLocks noChangeAspect="1"/>
          </p:cNvSpPr>
          <p:nvPr/>
        </p:nvSpPr>
        <p:spPr>
          <a:xfrm>
            <a:off x="3883647" y="2708846"/>
            <a:ext cx="1021140" cy="970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157 min.</a:t>
            </a:r>
            <a:endParaRPr lang="en-US" b="1" dirty="0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4386761" y="1782613"/>
            <a:ext cx="561237" cy="533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86</a:t>
            </a:r>
            <a:endParaRPr lang="en-US" sz="1600" b="1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5572555" y="2267637"/>
            <a:ext cx="381953" cy="3630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b="1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6175366" y="2562260"/>
            <a:ext cx="483288" cy="45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6323470" y="2703047"/>
            <a:ext cx="93540" cy="88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954508" y="3511581"/>
            <a:ext cx="389748" cy="3704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6226033" y="3891363"/>
            <a:ext cx="288414" cy="274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b="1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063638" y="4376065"/>
            <a:ext cx="171489" cy="163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5450717" y="4064851"/>
            <a:ext cx="498878" cy="474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5061195" y="3882074"/>
            <a:ext cx="311798" cy="296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4208437" y="4135835"/>
            <a:ext cx="569032" cy="540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2519528" y="5117051"/>
            <a:ext cx="226054" cy="214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2714402" y="5611042"/>
            <a:ext cx="397543" cy="377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3552700" y="5988945"/>
            <a:ext cx="834061" cy="792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128</a:t>
            </a:r>
            <a:endParaRPr lang="en-US" b="1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4386761" y="5172625"/>
            <a:ext cx="335183" cy="3186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5558378" y="5742325"/>
            <a:ext cx="654777" cy="622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100</a:t>
            </a:r>
            <a:endParaRPr lang="en-US" sz="1400" b="1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6063977" y="6385372"/>
            <a:ext cx="296209" cy="281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7696200" y="2630720"/>
            <a:ext cx="914400" cy="612648"/>
          </a:xfrm>
          <a:prstGeom prst="wedgeEllipseCallout">
            <a:avLst>
              <a:gd name="adj1" fmla="val -195090"/>
              <a:gd name="adj2" fmla="val -320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14 min</a:t>
            </a:r>
            <a:endParaRPr lang="en-US" b="1" dirty="0"/>
          </a:p>
        </p:txBody>
      </p:sp>
      <p:sp>
        <p:nvSpPr>
          <p:cNvPr id="22" name="Oval Callout 21"/>
          <p:cNvSpPr/>
          <p:nvPr/>
        </p:nvSpPr>
        <p:spPr>
          <a:xfrm>
            <a:off x="7848600" y="1836530"/>
            <a:ext cx="914400" cy="612648"/>
          </a:xfrm>
          <a:prstGeom prst="wedgeEllipseCallout">
            <a:avLst>
              <a:gd name="adj1" fmla="val -191130"/>
              <a:gd name="adj2" fmla="val 81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74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549921" y="2261388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58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56890" y="354764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65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72200" y="385244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44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20566" y="3860994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48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03628" y="4123938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77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96425" y="4237018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88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7467600" y="4370431"/>
            <a:ext cx="914400" cy="612648"/>
          </a:xfrm>
          <a:prstGeom prst="wedgeEllipseCallout">
            <a:avLst>
              <a:gd name="adj1" fmla="val -195090"/>
              <a:gd name="adj2" fmla="val -320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26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357824" y="516266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51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16645" y="563071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61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48851" y="507060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61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15553" y="635688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46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Variation within Counties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0" y="6172200"/>
            <a:ext cx="2507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Broward County </a:t>
            </a:r>
          </a:p>
          <a:p>
            <a:r>
              <a:rPr lang="en-US" dirty="0" smtClean="0"/>
              <a:t>SOE Web site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6256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State-Level Persistence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95" t="25212" r="40693" b="3072"/>
          <a:stretch/>
        </p:blipFill>
        <p:spPr bwMode="auto">
          <a:xfrm>
            <a:off x="1104900" y="1066800"/>
            <a:ext cx="6934200" cy="5791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488668"/>
            <a:ext cx="294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CCES and SPAE, 2012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156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Demography of Waiting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28447" y="2828836"/>
            <a:ext cx="62871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Early voters = 18 minutes</a:t>
            </a:r>
          </a:p>
          <a:p>
            <a:pPr algn="ctr"/>
            <a:r>
              <a:rPr lang="en-US" sz="3600" dirty="0" smtClean="0"/>
              <a:t>Election Day voters = 12 minutes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2033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CCES, 2012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9244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Demography of Waiting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02712691"/>
              </p:ext>
            </p:extLst>
          </p:nvPr>
        </p:nvGraphicFramePr>
        <p:xfrm>
          <a:off x="2781300" y="1760220"/>
          <a:ext cx="35814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Avg.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Hispanic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Native American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Mixed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Middle Eastern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488668"/>
            <a:ext cx="294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CCES and SPAE, 2012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59706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Demography of Waiting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49" y="457200"/>
            <a:ext cx="8248103" cy="6372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7042" y="1371600"/>
            <a:ext cx="44755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33CC"/>
                </a:solidFill>
              </a:rPr>
              <a:t>9.5</a:t>
            </a:r>
            <a:endParaRPr lang="en-US" sz="1600" b="1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2209800"/>
            <a:ext cx="44755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33CC"/>
                </a:solidFill>
              </a:rPr>
              <a:t>7.1</a:t>
            </a:r>
            <a:endParaRPr lang="en-US" sz="1600" b="1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3581400"/>
            <a:ext cx="44755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33CC"/>
                </a:solidFill>
              </a:rPr>
              <a:t>5.0</a:t>
            </a:r>
            <a:endParaRPr lang="en-US" sz="1600" b="1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5452646"/>
            <a:ext cx="44755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33CC"/>
                </a:solidFill>
              </a:rPr>
              <a:t>0.8</a:t>
            </a:r>
            <a:endParaRPr lang="en-US" sz="16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7457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Queuing Theory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67" t="21880" r="34487" b="50599"/>
          <a:stretch/>
        </p:blipFill>
        <p:spPr bwMode="auto">
          <a:xfrm>
            <a:off x="1208951" y="2249381"/>
            <a:ext cx="6726098" cy="2359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920757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Queuing Theory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5" t="22051" b="43248"/>
          <a:stretch/>
        </p:blipFill>
        <p:spPr bwMode="auto">
          <a:xfrm>
            <a:off x="46863" y="2239103"/>
            <a:ext cx="9050274" cy="23797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349646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lines discourage 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Voting and Registration Supplement (VRS) of the Current Population Survey</a:t>
            </a:r>
          </a:p>
          <a:p>
            <a:pPr lvl="1"/>
            <a:r>
              <a:rPr lang="en-US" dirty="0" smtClean="0"/>
              <a:t>500k eligible voters failed to vote because of inconvenient hours or polling place locations, or </a:t>
            </a:r>
            <a:r>
              <a:rPr lang="en-US" b="1" dirty="0" smtClean="0"/>
              <a:t>lines too long</a:t>
            </a:r>
            <a:endParaRPr lang="en-US" dirty="0" smtClean="0"/>
          </a:p>
          <a:p>
            <a:r>
              <a:rPr lang="en-US" dirty="0" smtClean="0"/>
              <a:t>Cooperative Congressional Election Study (CCES)</a:t>
            </a:r>
          </a:p>
          <a:p>
            <a:pPr lvl="1"/>
            <a:r>
              <a:rPr lang="en-US" dirty="0" smtClean="0"/>
              <a:t>730k non-voters due to long lines at the polls</a:t>
            </a:r>
          </a:p>
          <a:p>
            <a:r>
              <a:rPr lang="en-US" dirty="0" smtClean="0"/>
              <a:t>Survey of the Performance of American Elections (SPAE)</a:t>
            </a:r>
          </a:p>
          <a:p>
            <a:pPr lvl="1"/>
            <a:r>
              <a:rPr lang="en-US" dirty="0" smtClean="0"/>
              <a:t>740k non-voters cite lines as a major factor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09600" y="2590800"/>
            <a:ext cx="8077200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" y="4114800"/>
            <a:ext cx="80772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5486400"/>
            <a:ext cx="8077200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199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Queuing Theory Prescriptions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Reduce the number of voters coming to the polling place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Increase the number of service points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Reduce average transition times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67" t="21880" r="34487" b="50599"/>
          <a:stretch/>
        </p:blipFill>
        <p:spPr bwMode="auto">
          <a:xfrm>
            <a:off x="2661789" y="5257800"/>
            <a:ext cx="3820423" cy="13320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458170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Queuing Theory Prescriptions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Reduce the number of voters coming to the polling place</a:t>
            </a:r>
          </a:p>
          <a:p>
            <a:pPr lvl="1"/>
            <a:r>
              <a:rPr lang="en-US" dirty="0" smtClean="0"/>
              <a:t>Increase vote-by-mail</a:t>
            </a:r>
          </a:p>
          <a:p>
            <a:pPr lvl="1"/>
            <a:r>
              <a:rPr lang="en-US" dirty="0" smtClean="0"/>
              <a:t>Increase early in-person voting</a:t>
            </a:r>
          </a:p>
          <a:p>
            <a:pPr lvl="1"/>
            <a:r>
              <a:rPr lang="en-US" dirty="0" smtClean="0"/>
              <a:t>Make Election Day a holiday</a:t>
            </a:r>
          </a:p>
          <a:p>
            <a:r>
              <a:rPr lang="en-US" dirty="0" smtClean="0"/>
              <a:t>Increase the number of service points</a:t>
            </a:r>
          </a:p>
          <a:p>
            <a:pPr lvl="1"/>
            <a:r>
              <a:rPr lang="en-US" dirty="0" smtClean="0"/>
              <a:t>Increase the number of precincts</a:t>
            </a:r>
          </a:p>
          <a:p>
            <a:pPr lvl="1"/>
            <a:r>
              <a:rPr lang="en-US" dirty="0" smtClean="0"/>
              <a:t>Increase the number of poll workers</a:t>
            </a:r>
          </a:p>
          <a:p>
            <a:pPr lvl="1"/>
            <a:r>
              <a:rPr lang="en-US" dirty="0" smtClean="0"/>
              <a:t>Increase the number of machines</a:t>
            </a:r>
          </a:p>
          <a:p>
            <a:pPr lvl="1"/>
            <a:r>
              <a:rPr lang="en-US" dirty="0" smtClean="0"/>
              <a:t>Favor paper over DREs</a:t>
            </a:r>
          </a:p>
          <a:p>
            <a:r>
              <a:rPr lang="en-US" dirty="0" smtClean="0"/>
              <a:t>Reduce average transaction times</a:t>
            </a:r>
          </a:p>
          <a:p>
            <a:pPr lvl="1"/>
            <a:r>
              <a:rPr lang="en-US" dirty="0" smtClean="0"/>
              <a:t>Increase information to voters</a:t>
            </a:r>
          </a:p>
          <a:p>
            <a:pPr lvl="1"/>
            <a:r>
              <a:rPr lang="en-US" dirty="0" smtClean="0"/>
              <a:t>Increase the functionality of electronic poll books</a:t>
            </a:r>
          </a:p>
          <a:p>
            <a:pPr lvl="1"/>
            <a:r>
              <a:rPr lang="en-US" dirty="0" smtClean="0"/>
              <a:t>Decrease the length of ballots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99405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Queuing Theory Prescriptions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Reduce the number of voters coming to the polling place</a:t>
            </a:r>
          </a:p>
          <a:p>
            <a:pPr lvl="1"/>
            <a:r>
              <a:rPr lang="en-US" b="1" dirty="0" smtClean="0"/>
              <a:t>Increase vote-by-mail</a:t>
            </a:r>
          </a:p>
          <a:p>
            <a:pPr lvl="1"/>
            <a:r>
              <a:rPr lang="en-US" b="1" dirty="0" smtClean="0"/>
              <a:t>Increase early in-person voting</a:t>
            </a:r>
          </a:p>
          <a:p>
            <a:pPr lvl="1"/>
            <a:r>
              <a:rPr lang="en-US" dirty="0" smtClean="0"/>
              <a:t>Make Election Day a holiday</a:t>
            </a:r>
          </a:p>
          <a:p>
            <a:r>
              <a:rPr lang="en-US" dirty="0" smtClean="0"/>
              <a:t>Increase the number of service points</a:t>
            </a:r>
          </a:p>
          <a:p>
            <a:pPr lvl="1"/>
            <a:r>
              <a:rPr lang="en-US" dirty="0" smtClean="0"/>
              <a:t>Increase the number of precincts</a:t>
            </a:r>
          </a:p>
          <a:p>
            <a:pPr lvl="1"/>
            <a:r>
              <a:rPr lang="en-US" dirty="0" smtClean="0"/>
              <a:t>Increase the number of poll workers</a:t>
            </a:r>
          </a:p>
          <a:p>
            <a:pPr lvl="1"/>
            <a:r>
              <a:rPr lang="en-US" dirty="0" smtClean="0"/>
              <a:t>Increase the number of machines</a:t>
            </a:r>
          </a:p>
          <a:p>
            <a:pPr lvl="1"/>
            <a:r>
              <a:rPr lang="en-US" dirty="0" smtClean="0"/>
              <a:t>Favor paper over DREs</a:t>
            </a:r>
          </a:p>
          <a:p>
            <a:r>
              <a:rPr lang="en-US" dirty="0" smtClean="0"/>
              <a:t>Reduce average transaction times</a:t>
            </a:r>
          </a:p>
          <a:p>
            <a:pPr lvl="1"/>
            <a:r>
              <a:rPr lang="en-US" dirty="0" smtClean="0"/>
              <a:t>Increase information to voters</a:t>
            </a:r>
          </a:p>
          <a:p>
            <a:pPr lvl="1"/>
            <a:r>
              <a:rPr lang="en-US" dirty="0" smtClean="0"/>
              <a:t>Increase the functionality of electronic poll books</a:t>
            </a:r>
          </a:p>
          <a:p>
            <a:pPr lvl="1"/>
            <a:r>
              <a:rPr lang="en-US" dirty="0" smtClean="0"/>
              <a:t>Decrease the length of ballots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6324600" y="2286000"/>
            <a:ext cx="2743200" cy="1676400"/>
          </a:xfrm>
          <a:prstGeom prst="wedgeEllipseCallout">
            <a:avLst>
              <a:gd name="adj1" fmla="val -108680"/>
              <a:gd name="adj2" fmla="val -517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The empirical evidence suggests the opposite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2989092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Queuing Theory Prescriptions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Reduce the number of voters coming to the polling place</a:t>
            </a:r>
          </a:p>
          <a:p>
            <a:pPr lvl="1"/>
            <a:r>
              <a:rPr lang="en-US" dirty="0" smtClean="0"/>
              <a:t>Increase vote-by-mail</a:t>
            </a:r>
          </a:p>
          <a:p>
            <a:pPr lvl="1"/>
            <a:r>
              <a:rPr lang="en-US" dirty="0" smtClean="0"/>
              <a:t>Increase early in-person voting</a:t>
            </a:r>
          </a:p>
          <a:p>
            <a:pPr lvl="1"/>
            <a:r>
              <a:rPr lang="en-US" b="1" dirty="0" smtClean="0"/>
              <a:t>Make Election Day a holiday</a:t>
            </a:r>
          </a:p>
          <a:p>
            <a:r>
              <a:rPr lang="en-US" dirty="0" smtClean="0"/>
              <a:t>Increase the number of service points</a:t>
            </a:r>
          </a:p>
          <a:p>
            <a:pPr lvl="1"/>
            <a:r>
              <a:rPr lang="en-US" dirty="0" smtClean="0"/>
              <a:t>Increase the number of precincts</a:t>
            </a:r>
          </a:p>
          <a:p>
            <a:pPr lvl="1"/>
            <a:r>
              <a:rPr lang="en-US" dirty="0" smtClean="0"/>
              <a:t>Increase the number of poll workers</a:t>
            </a:r>
          </a:p>
          <a:p>
            <a:pPr lvl="1"/>
            <a:r>
              <a:rPr lang="en-US" dirty="0" smtClean="0"/>
              <a:t>Increase the number of machines</a:t>
            </a:r>
          </a:p>
          <a:p>
            <a:pPr lvl="1"/>
            <a:r>
              <a:rPr lang="en-US" dirty="0" smtClean="0"/>
              <a:t>Favor paper over DREs</a:t>
            </a:r>
          </a:p>
          <a:p>
            <a:r>
              <a:rPr lang="en-US" dirty="0" smtClean="0"/>
              <a:t>Reduce average </a:t>
            </a:r>
            <a:r>
              <a:rPr lang="en-US" dirty="0"/>
              <a:t>transaction</a:t>
            </a:r>
            <a:r>
              <a:rPr lang="en-US" dirty="0" smtClean="0"/>
              <a:t> times</a:t>
            </a:r>
          </a:p>
          <a:p>
            <a:pPr lvl="1"/>
            <a:r>
              <a:rPr lang="en-US" dirty="0" smtClean="0"/>
              <a:t>Increase information to voters</a:t>
            </a:r>
          </a:p>
          <a:p>
            <a:pPr lvl="1"/>
            <a:r>
              <a:rPr lang="en-US" dirty="0" smtClean="0"/>
              <a:t>Increase the functionality of electronic poll books</a:t>
            </a:r>
          </a:p>
          <a:p>
            <a:pPr lvl="1"/>
            <a:r>
              <a:rPr lang="en-US" dirty="0" smtClean="0"/>
              <a:t>Decrease the length of ballots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6019800" y="2133600"/>
            <a:ext cx="3124200" cy="1981200"/>
          </a:xfrm>
          <a:prstGeom prst="wedgeEllipseCallout">
            <a:avLst>
              <a:gd name="adj1" fmla="val -99381"/>
              <a:gd name="adj2" fmla="val -132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Mixed research evidence/ popular reform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20285775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Queuing Theory Prescriptions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Reduce the number of voters coming to the polling place</a:t>
            </a:r>
          </a:p>
          <a:p>
            <a:pPr lvl="1"/>
            <a:r>
              <a:rPr lang="en-US" dirty="0" smtClean="0"/>
              <a:t>Increase vote-by-mail</a:t>
            </a:r>
          </a:p>
          <a:p>
            <a:pPr lvl="1"/>
            <a:r>
              <a:rPr lang="en-US" dirty="0" smtClean="0"/>
              <a:t>Increase early in-person voting</a:t>
            </a:r>
          </a:p>
          <a:p>
            <a:pPr lvl="1"/>
            <a:r>
              <a:rPr lang="en-US" dirty="0" smtClean="0"/>
              <a:t>Make Election Day a holiday</a:t>
            </a:r>
          </a:p>
          <a:p>
            <a:r>
              <a:rPr lang="en-US" dirty="0" smtClean="0"/>
              <a:t>Increase the number of service points</a:t>
            </a:r>
          </a:p>
          <a:p>
            <a:pPr lvl="1"/>
            <a:r>
              <a:rPr lang="en-US" b="1" dirty="0" smtClean="0"/>
              <a:t>Increase the number of precincts</a:t>
            </a:r>
          </a:p>
          <a:p>
            <a:pPr lvl="1"/>
            <a:r>
              <a:rPr lang="en-US" b="1" dirty="0" smtClean="0"/>
              <a:t>Increase the number of poll workers</a:t>
            </a:r>
          </a:p>
          <a:p>
            <a:pPr lvl="1"/>
            <a:r>
              <a:rPr lang="en-US" b="1" dirty="0" smtClean="0"/>
              <a:t>Increase the number of machines</a:t>
            </a:r>
          </a:p>
          <a:p>
            <a:pPr lvl="1"/>
            <a:r>
              <a:rPr lang="en-US" dirty="0" smtClean="0"/>
              <a:t>Favor paper over DREs</a:t>
            </a:r>
          </a:p>
          <a:p>
            <a:r>
              <a:rPr lang="en-US" dirty="0" smtClean="0"/>
              <a:t>Reduce average </a:t>
            </a:r>
            <a:r>
              <a:rPr lang="en-US" dirty="0"/>
              <a:t>transaction</a:t>
            </a:r>
            <a:r>
              <a:rPr lang="en-US" dirty="0" smtClean="0"/>
              <a:t> times</a:t>
            </a:r>
          </a:p>
          <a:p>
            <a:pPr lvl="1"/>
            <a:r>
              <a:rPr lang="en-US" dirty="0" smtClean="0"/>
              <a:t>Increase information to voters</a:t>
            </a:r>
          </a:p>
          <a:p>
            <a:pPr lvl="1"/>
            <a:r>
              <a:rPr lang="en-US" dirty="0" smtClean="0"/>
              <a:t>Increase the functionality of electronic poll books</a:t>
            </a:r>
          </a:p>
          <a:p>
            <a:pPr lvl="1"/>
            <a:r>
              <a:rPr lang="en-US" dirty="0" smtClean="0"/>
              <a:t>Decrease the length of ballots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6248400" y="2305050"/>
            <a:ext cx="2743200" cy="1676400"/>
          </a:xfrm>
          <a:prstGeom prst="wedgeEllipseCallout">
            <a:avLst>
              <a:gd name="adj1" fmla="val -78472"/>
              <a:gd name="adj2" fmla="val 454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The trend has been the opposite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24609901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Queuing Theory Prescriptions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Reduce the number of voters coming to the polling place</a:t>
            </a:r>
          </a:p>
          <a:p>
            <a:pPr lvl="1"/>
            <a:r>
              <a:rPr lang="en-US" dirty="0" smtClean="0"/>
              <a:t>Increase vote-by-mail</a:t>
            </a:r>
          </a:p>
          <a:p>
            <a:pPr lvl="1"/>
            <a:r>
              <a:rPr lang="en-US" dirty="0" smtClean="0"/>
              <a:t>Increase early in-person voting</a:t>
            </a:r>
          </a:p>
          <a:p>
            <a:pPr lvl="1"/>
            <a:r>
              <a:rPr lang="en-US" dirty="0" smtClean="0"/>
              <a:t>Make Election Day a holiday</a:t>
            </a:r>
          </a:p>
          <a:p>
            <a:r>
              <a:rPr lang="en-US" dirty="0" smtClean="0"/>
              <a:t>Increase the number of service points</a:t>
            </a:r>
          </a:p>
          <a:p>
            <a:pPr lvl="1"/>
            <a:r>
              <a:rPr lang="en-US" dirty="0" smtClean="0"/>
              <a:t>Increase the number of precincts</a:t>
            </a:r>
          </a:p>
          <a:p>
            <a:pPr lvl="1"/>
            <a:r>
              <a:rPr lang="en-US" dirty="0" smtClean="0"/>
              <a:t>Increase the number of poll workers</a:t>
            </a:r>
          </a:p>
          <a:p>
            <a:pPr lvl="1"/>
            <a:r>
              <a:rPr lang="en-US" b="1" dirty="0" smtClean="0"/>
              <a:t>Increase the number of machines</a:t>
            </a:r>
          </a:p>
          <a:p>
            <a:pPr lvl="1"/>
            <a:r>
              <a:rPr lang="en-US" dirty="0" smtClean="0"/>
              <a:t>Favor paper over DREs</a:t>
            </a:r>
          </a:p>
          <a:p>
            <a:r>
              <a:rPr lang="en-US" dirty="0" smtClean="0"/>
              <a:t>Reduce average </a:t>
            </a:r>
            <a:r>
              <a:rPr lang="en-US" dirty="0"/>
              <a:t>transaction</a:t>
            </a:r>
            <a:r>
              <a:rPr lang="en-US" dirty="0" smtClean="0"/>
              <a:t> times</a:t>
            </a:r>
          </a:p>
          <a:p>
            <a:pPr lvl="1"/>
            <a:r>
              <a:rPr lang="en-US" dirty="0" smtClean="0"/>
              <a:t>Increase information to voters</a:t>
            </a:r>
          </a:p>
          <a:p>
            <a:pPr lvl="1"/>
            <a:r>
              <a:rPr lang="en-US" dirty="0" smtClean="0"/>
              <a:t>Increase the functionality of electronic poll books</a:t>
            </a:r>
          </a:p>
          <a:p>
            <a:pPr lvl="1"/>
            <a:r>
              <a:rPr lang="en-US" dirty="0" smtClean="0"/>
              <a:t>Decrease the length of ballots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6172200" y="2590800"/>
            <a:ext cx="2743200" cy="1676400"/>
          </a:xfrm>
          <a:prstGeom prst="wedgeEllipseCallout">
            <a:avLst>
              <a:gd name="adj1" fmla="val -78472"/>
              <a:gd name="adj2" fmla="val 454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Emerging literature on machine allocation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9884862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Queuing Theory Prescriptions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Reduce the number of voters coming to the polling place</a:t>
            </a:r>
          </a:p>
          <a:p>
            <a:pPr lvl="1"/>
            <a:r>
              <a:rPr lang="en-US" dirty="0" smtClean="0"/>
              <a:t>Increase vote-by-mail</a:t>
            </a:r>
          </a:p>
          <a:p>
            <a:pPr lvl="1"/>
            <a:r>
              <a:rPr lang="en-US" dirty="0" smtClean="0"/>
              <a:t>Increase early in-person voting</a:t>
            </a:r>
          </a:p>
          <a:p>
            <a:pPr lvl="1"/>
            <a:r>
              <a:rPr lang="en-US" dirty="0" smtClean="0"/>
              <a:t>Make Election Day a holiday</a:t>
            </a:r>
          </a:p>
          <a:p>
            <a:r>
              <a:rPr lang="en-US" dirty="0" smtClean="0"/>
              <a:t>Increase the number of service points</a:t>
            </a:r>
          </a:p>
          <a:p>
            <a:pPr lvl="1"/>
            <a:r>
              <a:rPr lang="en-US" dirty="0" smtClean="0"/>
              <a:t>Increase the number of precincts</a:t>
            </a:r>
          </a:p>
          <a:p>
            <a:pPr lvl="1"/>
            <a:r>
              <a:rPr lang="en-US" dirty="0" smtClean="0"/>
              <a:t>Increase the number of poll workers</a:t>
            </a:r>
          </a:p>
          <a:p>
            <a:pPr lvl="1"/>
            <a:r>
              <a:rPr lang="en-US" dirty="0" smtClean="0"/>
              <a:t>Increase the number of machines</a:t>
            </a:r>
          </a:p>
          <a:p>
            <a:pPr lvl="1"/>
            <a:r>
              <a:rPr lang="en-US" b="1" dirty="0" smtClean="0"/>
              <a:t>Favor paper over DREs</a:t>
            </a:r>
          </a:p>
          <a:p>
            <a:r>
              <a:rPr lang="en-US" dirty="0" smtClean="0"/>
              <a:t>Reduce average </a:t>
            </a:r>
            <a:r>
              <a:rPr lang="en-US" dirty="0"/>
              <a:t>transaction</a:t>
            </a:r>
            <a:r>
              <a:rPr lang="en-US" dirty="0" smtClean="0"/>
              <a:t> times</a:t>
            </a:r>
          </a:p>
          <a:p>
            <a:pPr lvl="1"/>
            <a:r>
              <a:rPr lang="en-US" dirty="0" smtClean="0"/>
              <a:t>Increase information to voters</a:t>
            </a:r>
          </a:p>
          <a:p>
            <a:pPr lvl="1"/>
            <a:r>
              <a:rPr lang="en-US" dirty="0" smtClean="0"/>
              <a:t>Increase the functionality of electronic poll books</a:t>
            </a:r>
          </a:p>
          <a:p>
            <a:pPr lvl="1"/>
            <a:r>
              <a:rPr lang="en-US" dirty="0" smtClean="0"/>
              <a:t>Decrease the length of ballots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6172200" y="3200400"/>
            <a:ext cx="2743200" cy="1676400"/>
          </a:xfrm>
          <a:prstGeom prst="wedgeEllipseCallout">
            <a:avLst>
              <a:gd name="adj1" fmla="val -126736"/>
              <a:gd name="adj2" fmla="val 30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Appears to be happening for other reasons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7381453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Queuing Theory Prescriptions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Reduce the number of voters coming to the polling place</a:t>
            </a:r>
          </a:p>
          <a:p>
            <a:pPr lvl="1"/>
            <a:r>
              <a:rPr lang="en-US" dirty="0" smtClean="0"/>
              <a:t>Increase vote-by-mail</a:t>
            </a:r>
          </a:p>
          <a:p>
            <a:pPr lvl="1"/>
            <a:r>
              <a:rPr lang="en-US" dirty="0" smtClean="0"/>
              <a:t>Increase early in-person voting</a:t>
            </a:r>
          </a:p>
          <a:p>
            <a:pPr lvl="1"/>
            <a:r>
              <a:rPr lang="en-US" dirty="0" smtClean="0"/>
              <a:t>Make Election Day a holiday</a:t>
            </a:r>
          </a:p>
          <a:p>
            <a:r>
              <a:rPr lang="en-US" dirty="0" smtClean="0"/>
              <a:t>Increase the number of service points</a:t>
            </a:r>
          </a:p>
          <a:p>
            <a:pPr lvl="1"/>
            <a:r>
              <a:rPr lang="en-US" dirty="0" smtClean="0"/>
              <a:t>Increase the number of precincts</a:t>
            </a:r>
          </a:p>
          <a:p>
            <a:pPr lvl="1"/>
            <a:r>
              <a:rPr lang="en-US" dirty="0" smtClean="0"/>
              <a:t>Increase the number of poll workers</a:t>
            </a:r>
          </a:p>
          <a:p>
            <a:pPr lvl="1"/>
            <a:r>
              <a:rPr lang="en-US" dirty="0" smtClean="0"/>
              <a:t>Increase the number of machines</a:t>
            </a:r>
          </a:p>
          <a:p>
            <a:pPr lvl="1"/>
            <a:r>
              <a:rPr lang="en-US" dirty="0" smtClean="0"/>
              <a:t>Favor paper over DREs</a:t>
            </a:r>
          </a:p>
          <a:p>
            <a:r>
              <a:rPr lang="en-US" dirty="0" smtClean="0"/>
              <a:t>Reduce average </a:t>
            </a:r>
            <a:r>
              <a:rPr lang="en-US" dirty="0"/>
              <a:t>transaction</a:t>
            </a:r>
            <a:r>
              <a:rPr lang="en-US" dirty="0" smtClean="0"/>
              <a:t> times</a:t>
            </a:r>
          </a:p>
          <a:p>
            <a:pPr lvl="1"/>
            <a:r>
              <a:rPr lang="en-US" dirty="0" smtClean="0"/>
              <a:t>Increase information to voters</a:t>
            </a:r>
          </a:p>
          <a:p>
            <a:pPr lvl="1"/>
            <a:r>
              <a:rPr lang="en-US" dirty="0" smtClean="0"/>
              <a:t>Increase the functionality of electronic poll books</a:t>
            </a:r>
          </a:p>
          <a:p>
            <a:pPr lvl="1"/>
            <a:r>
              <a:rPr lang="en-US" b="1" dirty="0" smtClean="0"/>
              <a:t>Decrease the length of ballots</a:t>
            </a:r>
            <a:endParaRPr lang="en-US" b="1" dirty="0"/>
          </a:p>
        </p:txBody>
      </p:sp>
      <p:sp>
        <p:nvSpPr>
          <p:cNvPr id="4" name="Oval Callout 3"/>
          <p:cNvSpPr/>
          <p:nvPr/>
        </p:nvSpPr>
        <p:spPr>
          <a:xfrm>
            <a:off x="6305550" y="3505200"/>
            <a:ext cx="2743200" cy="1676400"/>
          </a:xfrm>
          <a:prstGeom prst="wedgeEllipseCallout">
            <a:avLst>
              <a:gd name="adj1" fmla="val -105208"/>
              <a:gd name="adj2" fmla="val 93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8-12 </a:t>
            </a:r>
            <a:r>
              <a:rPr lang="en-US" sz="2400" b="1" dirty="0" err="1" smtClean="0"/>
              <a:t>secs</a:t>
            </a:r>
            <a:r>
              <a:rPr lang="en-US" sz="2400" b="1" dirty="0" smtClean="0"/>
              <a:t>./item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509102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magic bullet, like 2000</a:t>
            </a:r>
          </a:p>
          <a:p>
            <a:r>
              <a:rPr lang="en-US" dirty="0" smtClean="0"/>
              <a:t>C</a:t>
            </a:r>
            <a:r>
              <a:rPr lang="en-US" i="1" dirty="0" smtClean="0"/>
              <a:t>hronic</a:t>
            </a:r>
            <a:r>
              <a:rPr lang="en-US" dirty="0" smtClean="0"/>
              <a:t> and </a:t>
            </a:r>
            <a:r>
              <a:rPr lang="en-US" i="1" dirty="0" smtClean="0"/>
              <a:t>one-off events </a:t>
            </a:r>
            <a:r>
              <a:rPr lang="en-US" dirty="0" smtClean="0"/>
              <a:t>are likely different.</a:t>
            </a:r>
            <a:endParaRPr lang="en-US" i="1" dirty="0" smtClean="0"/>
          </a:p>
          <a:p>
            <a:r>
              <a:rPr lang="en-US" dirty="0" smtClean="0"/>
              <a:t>Understand why states with similar demographics have wildly different line lengths (Calif. [7 min.] vs. Fla. [39 min.])</a:t>
            </a:r>
          </a:p>
          <a:p>
            <a:r>
              <a:rPr lang="en-US" dirty="0" smtClean="0"/>
              <a:t>Support efforts to help local governments deal with “normal challenges”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438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lines discourage 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Voting and Registration Supplement (VRS) of the Current Population Survey</a:t>
            </a:r>
          </a:p>
          <a:p>
            <a:pPr lvl="1"/>
            <a:r>
              <a:rPr lang="en-US" dirty="0" smtClean="0"/>
              <a:t>500k eligible voters failed to vote because of inconvenient hours or polling place locations, or </a:t>
            </a:r>
            <a:r>
              <a:rPr lang="en-US" b="1" dirty="0" smtClean="0"/>
              <a:t>lines too long</a:t>
            </a:r>
            <a:endParaRPr lang="en-US" dirty="0" smtClean="0"/>
          </a:p>
          <a:p>
            <a:r>
              <a:rPr lang="en-US" dirty="0" smtClean="0"/>
              <a:t>Cooperative Congressional Election Study (CCES)</a:t>
            </a:r>
          </a:p>
          <a:p>
            <a:pPr lvl="1"/>
            <a:r>
              <a:rPr lang="en-US" dirty="0" smtClean="0"/>
              <a:t>730k non-voters due to long lines at the polls</a:t>
            </a:r>
          </a:p>
          <a:p>
            <a:r>
              <a:rPr lang="en-US" dirty="0" smtClean="0"/>
              <a:t>Survey of the Performance of American Elections (SPAE)</a:t>
            </a:r>
          </a:p>
          <a:p>
            <a:pPr lvl="1"/>
            <a:r>
              <a:rPr lang="en-US" dirty="0" smtClean="0"/>
              <a:t>740k non-voters cite lines as a major factor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3581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 lines can reduce voter confidence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2925814"/>
              </p:ext>
            </p:extLst>
          </p:nvPr>
        </p:nvGraphicFramePr>
        <p:xfrm>
          <a:off x="990600" y="2667000"/>
          <a:ext cx="71628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676400"/>
                <a:gridCol w="228600"/>
                <a:gridCol w="1676400"/>
                <a:gridCol w="17526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Election day voters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Early voters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Waited 10 minutes or less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Waited an hour or more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Waited</a:t>
                      </a:r>
                      <a:r>
                        <a:rPr lang="en-US" baseline="0" dirty="0" smtClean="0"/>
                        <a:t> 10 minutes or less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Waited an hour or more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54361" y="1676400"/>
            <a:ext cx="6635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Q:  How confident are you that </a:t>
            </a:r>
            <a:r>
              <a:rPr lang="en-US" b="1" dirty="0" smtClean="0"/>
              <a:t>your vote</a:t>
            </a:r>
            <a:r>
              <a:rPr lang="en-US" dirty="0" smtClean="0"/>
              <a:t> was counted as intended?*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4876800"/>
            <a:ext cx="2506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*% saying very confident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1966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SPAE 2012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528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 lines can reduce voter confidence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11908783"/>
              </p:ext>
            </p:extLst>
          </p:nvPr>
        </p:nvGraphicFramePr>
        <p:xfrm>
          <a:off x="990600" y="2667000"/>
          <a:ext cx="71628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676400"/>
                <a:gridCol w="228600"/>
                <a:gridCol w="1676400"/>
                <a:gridCol w="17526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Election day voters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Early voters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Waited 10 minutes or less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Waited an hour or more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Waited</a:t>
                      </a:r>
                      <a:r>
                        <a:rPr lang="en-US" baseline="0" dirty="0" smtClean="0"/>
                        <a:t> 10 minutes or less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Waited an hour or more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9805" y="1676400"/>
            <a:ext cx="854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Q:  How confident are you that votes </a:t>
            </a:r>
            <a:r>
              <a:rPr lang="en-US" b="1" dirty="0" smtClean="0"/>
              <a:t>in your county or town</a:t>
            </a:r>
            <a:r>
              <a:rPr lang="en-US" dirty="0" smtClean="0"/>
              <a:t> were counted as intended?*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4876800"/>
            <a:ext cx="2506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*% saying very confident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1966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SPAE 2012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79075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 lines can reduce voter confidence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11026261"/>
              </p:ext>
            </p:extLst>
          </p:nvPr>
        </p:nvGraphicFramePr>
        <p:xfrm>
          <a:off x="990600" y="2667000"/>
          <a:ext cx="71628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676400"/>
                <a:gridCol w="228600"/>
                <a:gridCol w="1676400"/>
                <a:gridCol w="17526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Election day voters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Early voters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Waited 10 minutes or less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Waited an hour or more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Waited</a:t>
                      </a:r>
                      <a:r>
                        <a:rPr lang="en-US" baseline="0" dirty="0" smtClean="0"/>
                        <a:t> 10 minutes or less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Waited an hour or more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5323" y="1676400"/>
            <a:ext cx="7573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Q:  How confident are you that votes in </a:t>
            </a:r>
            <a:r>
              <a:rPr lang="en-US" b="1" dirty="0" smtClean="0"/>
              <a:t>your state</a:t>
            </a:r>
            <a:r>
              <a:rPr lang="en-US" dirty="0" smtClean="0"/>
              <a:t> were counted as intended?*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4876800"/>
            <a:ext cx="2506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*% saying very confident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1966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SPAE 2012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6149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 lines can reduce voter confidence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52273826"/>
              </p:ext>
            </p:extLst>
          </p:nvPr>
        </p:nvGraphicFramePr>
        <p:xfrm>
          <a:off x="990600" y="2667000"/>
          <a:ext cx="71628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676400"/>
                <a:gridCol w="228600"/>
                <a:gridCol w="1676400"/>
                <a:gridCol w="17526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Election day voters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Early voters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Waited 10 minutes or less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Waited an hour or more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Waited</a:t>
                      </a:r>
                      <a:r>
                        <a:rPr lang="en-US" baseline="0" dirty="0" smtClean="0"/>
                        <a:t> 10 minutes or less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Waited an hour or more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9344" y="1676400"/>
            <a:ext cx="7465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Q:  How confident are you that votes </a:t>
            </a:r>
            <a:r>
              <a:rPr lang="en-US" b="1" dirty="0" smtClean="0"/>
              <a:t>nationwide</a:t>
            </a:r>
            <a:r>
              <a:rPr lang="en-US" dirty="0" smtClean="0"/>
              <a:t> were counted as intended?*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4876800"/>
            <a:ext cx="2506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*% saying very confident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1966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SPAE 2012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6149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 lines can reduce voter confidence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51712685"/>
              </p:ext>
            </p:extLst>
          </p:nvPr>
        </p:nvGraphicFramePr>
        <p:xfrm>
          <a:off x="1104900" y="2667000"/>
          <a:ext cx="6934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429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Five states with shortest lines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Five states with longest lines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54361" y="1676400"/>
            <a:ext cx="6635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Q:  How confident are you that </a:t>
            </a:r>
            <a:r>
              <a:rPr lang="en-US" b="1" dirty="0" smtClean="0"/>
              <a:t>your vote</a:t>
            </a:r>
            <a:r>
              <a:rPr lang="en-US" dirty="0" smtClean="0"/>
              <a:t> was counted as intended?*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4876800"/>
            <a:ext cx="2506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*% saying very confident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15595" y="2145268"/>
            <a:ext cx="371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Respondent did not wait at all to vote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488668"/>
            <a:ext cx="1966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SPAE 2012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38043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811FED3C-F941-4D08-823A-EC827D08F21F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901D77A1-DD10-45FA-8198-A1929F384AF9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5735B82A-77C0-4A45-9995-D73C3848C735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D1E3FE27-2C63-41EC-A25A-AEA9E23204E7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1545</Words>
  <Application>Microsoft Office PowerPoint</Application>
  <PresentationFormat>On-screen Show (4:3)</PresentationFormat>
  <Paragraphs>422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Waiting in Line to Vote</vt:lpstr>
      <vt:lpstr>Slide 2</vt:lpstr>
      <vt:lpstr>Long lines discourage voting</vt:lpstr>
      <vt:lpstr>Long lines discourage voting</vt:lpstr>
      <vt:lpstr>Long lines can reduce voter confidence</vt:lpstr>
      <vt:lpstr>Long lines can reduce voter confidence</vt:lpstr>
      <vt:lpstr>Long lines can reduce voter confidence</vt:lpstr>
      <vt:lpstr>Long lines can reduce voter confidence</vt:lpstr>
      <vt:lpstr>Long lines can reduce voter confidence</vt:lpstr>
      <vt:lpstr>Lines impose monetary costs</vt:lpstr>
      <vt:lpstr>Lines impose monetary costs</vt:lpstr>
      <vt:lpstr>Lines impose monetary costs</vt:lpstr>
      <vt:lpstr>Lines impose monetary costs</vt:lpstr>
      <vt:lpstr>Basic Facts</vt:lpstr>
      <vt:lpstr>Basic Facts</vt:lpstr>
      <vt:lpstr>Basic Facts</vt:lpstr>
      <vt:lpstr>Geography of Waiting</vt:lpstr>
      <vt:lpstr>Geography of Waiting</vt:lpstr>
      <vt:lpstr>Variation within States</vt:lpstr>
      <vt:lpstr>Variation within Counties</vt:lpstr>
      <vt:lpstr>Variation within Counties</vt:lpstr>
      <vt:lpstr>Variation within Counties</vt:lpstr>
      <vt:lpstr>Variation within Counties</vt:lpstr>
      <vt:lpstr>State-Level Persistence</vt:lpstr>
      <vt:lpstr>The Demography of Waiting</vt:lpstr>
      <vt:lpstr>The Demography of Waiting</vt:lpstr>
      <vt:lpstr>The Demography of Waiting</vt:lpstr>
      <vt:lpstr>Queuing Theory</vt:lpstr>
      <vt:lpstr>Queuing Theory</vt:lpstr>
      <vt:lpstr>Queuing Theory Prescriptions</vt:lpstr>
      <vt:lpstr>Queuing Theory Prescriptions</vt:lpstr>
      <vt:lpstr>Queuing Theory Prescriptions</vt:lpstr>
      <vt:lpstr>Queuing Theory Prescriptions</vt:lpstr>
      <vt:lpstr>Queuing Theory Prescriptions</vt:lpstr>
      <vt:lpstr>Queuing Theory Prescriptions</vt:lpstr>
      <vt:lpstr>Queuing Theory Prescriptions</vt:lpstr>
      <vt:lpstr>Queuing Theory Prescriptions</vt:lpstr>
      <vt:lpstr>Conclusions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Waiting in Line to Vote</dc:title>
  <dc:creator>Charles Stewart</dc:creator>
  <cp:lastModifiedBy>MarkDNejbauer</cp:lastModifiedBy>
  <cp:revision>8</cp:revision>
  <dcterms:created xsi:type="dcterms:W3CDTF">2013-06-26T19:27:06Z</dcterms:created>
  <dcterms:modified xsi:type="dcterms:W3CDTF">2013-06-29T00:28:45Z</dcterms:modified>
</cp:coreProperties>
</file>