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6"/>
  </p:notesMasterIdLst>
  <p:sldIdLst>
    <p:sldId id="256" r:id="rId2"/>
    <p:sldId id="410" r:id="rId3"/>
    <p:sldId id="411" r:id="rId4"/>
    <p:sldId id="279" r:id="rId5"/>
    <p:sldId id="281" r:id="rId6"/>
    <p:sldId id="414" r:id="rId7"/>
    <p:sldId id="402" r:id="rId8"/>
    <p:sldId id="283" r:id="rId9"/>
    <p:sldId id="284" r:id="rId10"/>
    <p:sldId id="285" r:id="rId11"/>
    <p:sldId id="286" r:id="rId12"/>
    <p:sldId id="307" r:id="rId13"/>
    <p:sldId id="413" r:id="rId14"/>
    <p:sldId id="309" r:id="rId15"/>
    <p:sldId id="423" r:id="rId16"/>
    <p:sldId id="326" r:id="rId17"/>
    <p:sldId id="322" r:id="rId18"/>
    <p:sldId id="405" r:id="rId19"/>
    <p:sldId id="327" r:id="rId20"/>
    <p:sldId id="336" r:id="rId21"/>
    <p:sldId id="333" r:id="rId22"/>
    <p:sldId id="337" r:id="rId23"/>
    <p:sldId id="415" r:id="rId24"/>
    <p:sldId id="417" r:id="rId25"/>
    <p:sldId id="416" r:id="rId26"/>
    <p:sldId id="418" r:id="rId27"/>
    <p:sldId id="420" r:id="rId28"/>
    <p:sldId id="421" r:id="rId29"/>
    <p:sldId id="422" r:id="rId30"/>
    <p:sldId id="386" r:id="rId31"/>
    <p:sldId id="383" r:id="rId32"/>
    <p:sldId id="384" r:id="rId33"/>
    <p:sldId id="392" r:id="rId34"/>
    <p:sldId id="354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na Chisnell" initials="DC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00" autoAdjust="0"/>
    <p:restoredTop sz="94660"/>
  </p:normalViewPr>
  <p:slideViewPr>
    <p:cSldViewPr>
      <p:cViewPr>
        <p:scale>
          <a:sx n="81" d="100"/>
          <a:sy n="81" d="100"/>
        </p:scale>
        <p:origin x="-2010" y="-8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2A1A6D6-69A4-4767-9C34-31FB42A758DE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5CF1420-D1B0-415B-A2D6-4C042ACD0D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8997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F1420-D1B0-415B-A2D6-4C042ACD0DB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6454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F1420-D1B0-415B-A2D6-4C042ACD0DB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1920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76B46-0A55-401F-B367-02114241A98E}" type="datetime1">
              <a:rPr lang="en-US" smtClean="0"/>
              <a:pPr/>
              <a:t>6/21/2013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B71FBB9E-CEE5-4F6F-8186-1C907430EA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7BD5-F950-4606-A5DB-60DC40FB2C59}" type="datetime1">
              <a:rPr lang="en-US" smtClean="0"/>
              <a:pPr/>
              <a:t>6/21/2013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BB9E-CEE5-4F6F-8186-1C907430E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6232-DFDC-4947-98AF-5E7AB095EF79}" type="datetime1">
              <a:rPr lang="en-US" smtClean="0"/>
              <a:pPr/>
              <a:t>6/21/2013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B71FBB9E-CEE5-4F6F-8186-1C907430EA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642C-5DDD-4572-AE6E-C9923B2E39BE}" type="datetime1">
              <a:rPr lang="en-US" smtClean="0"/>
              <a:pPr/>
              <a:t>6/21/2013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BB9E-CEE5-4F6F-8186-1C907430E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2770D-5858-4C7E-A582-FBBFD1594C4E}" type="datetime1">
              <a:rPr lang="en-US" smtClean="0"/>
              <a:pPr/>
              <a:t>6/21/2013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B71FBB9E-CEE5-4F6F-8186-1C907430EA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19748-A4E9-438E-9B85-A5FCC8A65202}" type="datetime1">
              <a:rPr lang="en-US" smtClean="0"/>
              <a:pPr/>
              <a:t>6/21/2013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BB9E-CEE5-4F6F-8186-1C907430E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0744-695E-4C59-9AF4-27FCC3A5445C}" type="datetime1">
              <a:rPr lang="en-US" smtClean="0"/>
              <a:pPr/>
              <a:t>6/21/2013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BB9E-CEE5-4F6F-8186-1C907430E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8DB9-3B4E-46AF-8C23-465E715F7FB1}" type="datetime1">
              <a:rPr lang="en-US" smtClean="0"/>
              <a:pPr/>
              <a:t>6/21/2013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BB9E-CEE5-4F6F-8186-1C907430E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87586-70B7-4149-8B52-4F38EFA988F8}" type="datetime1">
              <a:rPr lang="en-US" smtClean="0"/>
              <a:pPr/>
              <a:t>6/21/2013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BB9E-CEE5-4F6F-8186-1C907430E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D4C12-93EC-4100-A88E-0F4601363950}" type="datetime1">
              <a:rPr lang="en-US" smtClean="0"/>
              <a:pPr/>
              <a:t>6/21/2013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BB9E-CEE5-4F6F-8186-1C907430EA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BBC6-8AB8-478A-A62F-D9BF6B68CC8F}" type="datetime1">
              <a:rPr lang="en-US" smtClean="0"/>
              <a:pPr/>
              <a:t>6/21/2013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BB9E-CEE5-4F6F-8186-1C907430EA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82880"/>
            <a:ext cx="77724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7772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768AED2-E62D-4968-94B7-D9CD661027C7}" type="datetime1">
              <a:rPr lang="en-US" smtClean="0"/>
              <a:pPr/>
              <a:t>6/21/2013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71FBB9E-CEE5-4F6F-8186-1C907430EA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BB9E-CEE5-4F6F-8186-1C907430EAC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558925" y="1828800"/>
            <a:ext cx="7051675" cy="34226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dirty="0" smtClean="0">
              <a:solidFill>
                <a:schemeClr val="tx1"/>
              </a:solidFill>
              <a:latin typeface="Garamond" pitchFamily="18" charset="0"/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Election Administration: A Review of the Literature and a Strategy for Further Research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Nathaniel </a:t>
            </a:r>
            <a:r>
              <a:rPr lang="en-US" sz="2000" dirty="0" err="1" smtClean="0">
                <a:solidFill>
                  <a:schemeClr val="tx1"/>
                </a:solidFill>
                <a:latin typeface="Arial"/>
                <a:cs typeface="Arial"/>
              </a:rPr>
              <a:t>Persily</a:t>
            </a: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Senior Research Director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57200"/>
            <a:ext cx="3523472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375031"/>
            <a:ext cx="4767262" cy="90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6302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Potential Causes for Long Waits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ts val="3840"/>
              </a:lnSpc>
              <a:spcAft>
                <a:spcPts val="2400"/>
              </a:spcAft>
              <a:buAutoNum type="arabicPeriod"/>
            </a:pPr>
            <a:endParaRPr lang="en-US" sz="3200" b="1" dirty="0" smtClean="0"/>
          </a:p>
          <a:p>
            <a:pPr marL="457200" indent="-457200">
              <a:lnSpc>
                <a:spcPts val="3840"/>
              </a:lnSpc>
              <a:spcAft>
                <a:spcPts val="2400"/>
              </a:spcAft>
              <a:buAutoNum type="arabicPeriod"/>
            </a:pPr>
            <a:r>
              <a:rPr lang="en-US" sz="3200" b="1" dirty="0" smtClean="0"/>
              <a:t>Large numbers of people arriving to vote at the same time. </a:t>
            </a:r>
          </a:p>
          <a:p>
            <a:pPr marL="457200" indent="-457200">
              <a:lnSpc>
                <a:spcPts val="3840"/>
              </a:lnSpc>
              <a:spcAft>
                <a:spcPts val="2400"/>
              </a:spcAft>
              <a:buAutoNum type="arabicPeriod"/>
            </a:pPr>
            <a:r>
              <a:rPr lang="en-US" sz="3200" b="1" dirty="0" smtClean="0"/>
              <a:t>Too few points of service</a:t>
            </a:r>
          </a:p>
          <a:p>
            <a:pPr marL="457200" indent="-457200">
              <a:lnSpc>
                <a:spcPts val="3840"/>
              </a:lnSpc>
              <a:spcAft>
                <a:spcPts val="2400"/>
              </a:spcAft>
              <a:buAutoNum type="arabicPeriod"/>
            </a:pPr>
            <a:r>
              <a:rPr lang="en-US" sz="3200" b="1" dirty="0" smtClean="0"/>
              <a:t>Length of time it takes to vote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BB9E-CEE5-4F6F-8186-1C907430EAC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9187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Factors that </a:t>
            </a:r>
            <a:r>
              <a:rPr lang="en-US" sz="3600" dirty="0"/>
              <a:t>C</a:t>
            </a:r>
            <a:r>
              <a:rPr lang="en-US" sz="3600" dirty="0" smtClean="0"/>
              <a:t>an Influence Wait Times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50292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1. Large numbers of people arriving to vote at the same time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Length of voting period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Length and schedule for voting on election day(s)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Alternative ways to vote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 Too few points of service</a:t>
            </a:r>
          </a:p>
          <a:p>
            <a:pPr lvl="1">
              <a:buFont typeface="Arial"/>
              <a:buChar char="•"/>
            </a:pPr>
            <a:r>
              <a:rPr lang="en-US" dirty="0"/>
              <a:t>Polling places</a:t>
            </a:r>
          </a:p>
          <a:p>
            <a:pPr lvl="1">
              <a:buFont typeface="Arial"/>
              <a:buChar char="•"/>
            </a:pPr>
            <a:r>
              <a:rPr lang="en-US" dirty="0" err="1" smtClean="0"/>
              <a:t>Pollworkers</a:t>
            </a: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 err="1" smtClean="0"/>
              <a:t>Pollbooks</a:t>
            </a: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 smtClean="0"/>
              <a:t>Voting machines/ballots</a:t>
            </a:r>
          </a:p>
          <a:p>
            <a:pPr lvl="1">
              <a:buFont typeface="Wingdings" pitchFamily="2" charset="2"/>
              <a:buChar char="Ø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3. Length of time it takes to vote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Time it takes to check someone in, confirm registration status, print/distribute a ballot, vote the ballot, and confirm vote.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Complexity, usability and length of ballot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Inaccuracies and lack of usability of poll books and registration lists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Voter or </a:t>
            </a:r>
            <a:r>
              <a:rPr lang="en-US" dirty="0" err="1" smtClean="0"/>
              <a:t>pollworker</a:t>
            </a:r>
            <a:r>
              <a:rPr lang="en-US" dirty="0" smtClean="0"/>
              <a:t> confusion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BB9E-CEE5-4F6F-8186-1C907430EAC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6111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 smtClean="0"/>
              <a:t>At what stage in the voting process do people wait</a:t>
            </a:r>
            <a:endParaRPr lang="en-US" sz="3400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513" y="1600200"/>
            <a:ext cx="9029487" cy="50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BB9E-CEE5-4F6F-8186-1C907430EAC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 descr="polling plac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381000"/>
            <a:ext cx="685800" cy="6858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64748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Poll workers and Polling Places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15400" cy="4525963"/>
          </a:xfrm>
        </p:spPr>
        <p:txBody>
          <a:bodyPr>
            <a:normAutofit fontScale="85000" lnSpcReduction="10000"/>
          </a:bodyPr>
          <a:lstStyle/>
          <a:p>
            <a:pPr lvl="1">
              <a:lnSpc>
                <a:spcPts val="2040"/>
              </a:lnSpc>
            </a:pPr>
            <a:r>
              <a:rPr lang="en-US" dirty="0" smtClean="0"/>
              <a:t>878,000 poll workers (in 43 reporting states)  and 132,000 polling places; roughly seven per polling place </a:t>
            </a:r>
            <a:r>
              <a:rPr lang="en-US" dirty="0"/>
              <a:t>(EAVS 2008) </a:t>
            </a:r>
          </a:p>
          <a:p>
            <a:pPr lvl="1">
              <a:lnSpc>
                <a:spcPts val="2040"/>
              </a:lnSpc>
            </a:pPr>
            <a:r>
              <a:rPr lang="en-US" dirty="0" smtClean="0"/>
              <a:t>Training</a:t>
            </a:r>
            <a:r>
              <a:rPr lang="en-US" dirty="0"/>
              <a:t>: </a:t>
            </a:r>
            <a:endParaRPr lang="en-US" dirty="0" smtClean="0"/>
          </a:p>
          <a:p>
            <a:pPr lvl="2">
              <a:lnSpc>
                <a:spcPts val="2040"/>
              </a:lnSpc>
            </a:pPr>
            <a:r>
              <a:rPr lang="en-US" dirty="0" smtClean="0"/>
              <a:t>Requirement vary considerably by jurisdictions 18 </a:t>
            </a:r>
            <a:r>
              <a:rPr lang="en-US" dirty="0"/>
              <a:t>states leave poll-worker training entirely to local jurisdictions, 22 develop training materials for every jurisdiction, and 10 have training programs that combine state-mandated curriculums with local training programs</a:t>
            </a:r>
            <a:r>
              <a:rPr lang="en-US" dirty="0" smtClean="0"/>
              <a:t>. (Pew (2007)</a:t>
            </a:r>
            <a:endParaRPr lang="en-US" dirty="0"/>
          </a:p>
          <a:p>
            <a:pPr lvl="1">
              <a:lnSpc>
                <a:spcPts val="2040"/>
              </a:lnSpc>
            </a:pPr>
            <a:r>
              <a:rPr lang="en-US" dirty="0"/>
              <a:t>Recruitment: </a:t>
            </a:r>
            <a:endParaRPr lang="en-US" dirty="0" smtClean="0"/>
          </a:p>
          <a:p>
            <a:pPr lvl="2">
              <a:lnSpc>
                <a:spcPts val="2040"/>
              </a:lnSpc>
            </a:pPr>
            <a:r>
              <a:rPr lang="en-US" dirty="0"/>
              <a:t>H</a:t>
            </a:r>
            <a:r>
              <a:rPr lang="en-US" dirty="0" smtClean="0"/>
              <a:t>arder </a:t>
            </a:r>
            <a:r>
              <a:rPr lang="en-US" dirty="0"/>
              <a:t>in large counties than in </a:t>
            </a:r>
            <a:r>
              <a:rPr lang="en-US" dirty="0" smtClean="0"/>
              <a:t>smaller (</a:t>
            </a:r>
            <a:r>
              <a:rPr lang="en-US" dirty="0" err="1" smtClean="0"/>
              <a:t>NaCo</a:t>
            </a:r>
            <a:r>
              <a:rPr lang="en-US" dirty="0" smtClean="0"/>
              <a:t> 2006)</a:t>
            </a:r>
          </a:p>
          <a:p>
            <a:pPr lvl="2">
              <a:lnSpc>
                <a:spcPts val="2040"/>
              </a:lnSpc>
            </a:pPr>
            <a:r>
              <a:rPr lang="en-US" dirty="0" smtClean="0"/>
              <a:t>Source of recruitment varies by jurisdiction size with political parties more likely to recruit as jurisdiction gets smaller. (</a:t>
            </a:r>
            <a:r>
              <a:rPr lang="en-US" dirty="0" err="1" smtClean="0"/>
              <a:t>NaCo</a:t>
            </a:r>
            <a:r>
              <a:rPr lang="en-US" dirty="0" smtClean="0"/>
              <a:t> 2006)</a:t>
            </a:r>
            <a:endParaRPr lang="en-US" dirty="0"/>
          </a:p>
          <a:p>
            <a:pPr lvl="2">
              <a:lnSpc>
                <a:spcPts val="2040"/>
              </a:lnSpc>
            </a:pPr>
            <a:r>
              <a:rPr lang="en-US" dirty="0" smtClean="0"/>
              <a:t>Roughly 45% of jurisdictions report difficulty in recruiting sufficient </a:t>
            </a:r>
            <a:r>
              <a:rPr lang="en-US" dirty="0" err="1" smtClean="0"/>
              <a:t>pollworkers</a:t>
            </a:r>
            <a:r>
              <a:rPr lang="en-US" dirty="0" smtClean="0"/>
              <a:t> (2010 EAVS)</a:t>
            </a:r>
          </a:p>
          <a:p>
            <a:pPr lvl="1">
              <a:lnSpc>
                <a:spcPts val="2040"/>
              </a:lnSpc>
            </a:pPr>
            <a:r>
              <a:rPr lang="en-US" dirty="0" smtClean="0"/>
              <a:t>Pay:</a:t>
            </a:r>
          </a:p>
          <a:p>
            <a:pPr lvl="2">
              <a:lnSpc>
                <a:spcPts val="2040"/>
              </a:lnSpc>
            </a:pPr>
            <a:r>
              <a:rPr lang="en-US" dirty="0" smtClean="0"/>
              <a:t>Varies considerably by jurisdiction: $85 to $225 for 12 to 16 hour days (Pew 2007)</a:t>
            </a:r>
          </a:p>
          <a:p>
            <a:pPr>
              <a:lnSpc>
                <a:spcPts val="2040"/>
              </a:lnSpc>
            </a:pPr>
            <a:endParaRPr lang="en-US" dirty="0" smtClean="0"/>
          </a:p>
          <a:p>
            <a:pPr lvl="2">
              <a:lnSpc>
                <a:spcPts val="2040"/>
              </a:lnSpc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BB9E-CEE5-4F6F-8186-1C907430EAC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 descr="Pollworker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3810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0413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Pollbooks</a:t>
            </a:r>
            <a:r>
              <a:rPr lang="en-US" sz="3600" dirty="0" smtClean="0"/>
              <a:t> and Registration Lists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800" dirty="0" err="1"/>
              <a:t>Ansolabehere</a:t>
            </a:r>
            <a:r>
              <a:rPr lang="en-US" sz="1800" dirty="0"/>
              <a:t> and </a:t>
            </a:r>
            <a:r>
              <a:rPr lang="en-US" sz="1800" dirty="0" err="1"/>
              <a:t>Hersh</a:t>
            </a:r>
            <a:r>
              <a:rPr lang="en-US" sz="1800" dirty="0"/>
              <a:t> (2013) </a:t>
            </a:r>
            <a:r>
              <a:rPr lang="en-US" sz="1800" dirty="0" smtClean="0"/>
              <a:t> (2010 data)</a:t>
            </a:r>
            <a:endParaRPr lang="en-US" sz="1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BB9E-CEE5-4F6F-8186-1C907430EAC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7689766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13" y="304800"/>
            <a:ext cx="830749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99110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Accurate lists as bedrock for polling place efficiency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Usability and accuracy of registration lists/poll books feed into polling place management: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Longer waits as </a:t>
            </a:r>
            <a:r>
              <a:rPr lang="en-US" dirty="0" err="1" smtClean="0"/>
              <a:t>pollworkers</a:t>
            </a:r>
            <a:r>
              <a:rPr lang="en-US" dirty="0" smtClean="0"/>
              <a:t> struggle to match names</a:t>
            </a:r>
          </a:p>
          <a:p>
            <a:r>
              <a:rPr lang="en-US" dirty="0" smtClean="0"/>
              <a:t>More provisional ballots if names do not match lists</a:t>
            </a:r>
          </a:p>
          <a:p>
            <a:r>
              <a:rPr lang="en-US" dirty="0" smtClean="0"/>
              <a:t>Greater likelihood of late or </a:t>
            </a:r>
            <a:r>
              <a:rPr lang="en-US" dirty="0" err="1" smtClean="0"/>
              <a:t>unmailed</a:t>
            </a:r>
            <a:r>
              <a:rPr lang="en-US" dirty="0" smtClean="0"/>
              <a:t> absentee ballots if addresses are inaccurate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BB9E-CEE5-4F6F-8186-1C907430EAC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13" y="304800"/>
            <a:ext cx="830749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10990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Shifts in Voting Technology (EDS) 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BB9E-CEE5-4F6F-8186-1C907430EAC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 descr="technolog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441" y="381000"/>
            <a:ext cx="698559" cy="685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60198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Mixed blessing: Shift to electronic voting lowers residual votes but also, all else equal, is associated with longer wait times. (Stewart 2013)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570192"/>
            <a:ext cx="6057900" cy="4449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1570192"/>
            <a:ext cx="7924800" cy="455597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85522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Ballot Usability: </a:t>
            </a:r>
            <a:br>
              <a:rPr lang="en-US" sz="4000" dirty="0" smtClean="0"/>
            </a:br>
            <a:r>
              <a:rPr lang="en-US" sz="4000" dirty="0" smtClean="0"/>
              <a:t>length and complexity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BB9E-CEE5-4F6F-8186-1C907430EAC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 descr="ballot desig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381000"/>
            <a:ext cx="685800" cy="68580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0338" y="1582866"/>
            <a:ext cx="8915400" cy="4724400"/>
          </a:xfrm>
        </p:spPr>
        <p:txBody>
          <a:bodyPr>
            <a:noAutofit/>
          </a:bodyPr>
          <a:lstStyle/>
          <a:p>
            <a:pPr marL="169863" lvl="1" indent="0">
              <a:lnSpc>
                <a:spcPct val="150000"/>
              </a:lnSpc>
              <a:buClr>
                <a:schemeClr val="accent1"/>
              </a:buClr>
              <a:buSzPct val="100000"/>
              <a:buNone/>
            </a:pPr>
            <a:r>
              <a:rPr lang="en-US" sz="1800" b="1" dirty="0" smtClean="0"/>
              <a:t>Reductions in lost votes due to technological improvement offset somewhat due to design problems</a:t>
            </a:r>
          </a:p>
          <a:p>
            <a:pPr marL="512763" lvl="1" indent="-342900">
              <a:lnSpc>
                <a:spcPct val="150000"/>
              </a:lnSpc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1800" b="1" dirty="0" smtClean="0"/>
              <a:t>Ballot length </a:t>
            </a:r>
            <a:r>
              <a:rPr lang="en-US" sz="1800" dirty="0" smtClean="0"/>
              <a:t>– </a:t>
            </a:r>
            <a:r>
              <a:rPr lang="en-US" sz="1800" i="1" dirty="0" smtClean="0"/>
              <a:t>average </a:t>
            </a:r>
            <a:r>
              <a:rPr lang="en-US" sz="1800" dirty="0" smtClean="0"/>
              <a:t>general election ballots have 14 contests plus referenda</a:t>
            </a:r>
          </a:p>
          <a:p>
            <a:pPr marL="969963" lvl="3" indent="-342900">
              <a:lnSpc>
                <a:spcPct val="150000"/>
              </a:lnSpc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1800" dirty="0" smtClean="0"/>
              <a:t>Typical ballots have between 11 and 90 contests including referenda</a:t>
            </a:r>
          </a:p>
          <a:p>
            <a:pPr marL="969963" lvl="3" indent="-342900">
              <a:lnSpc>
                <a:spcPct val="150000"/>
              </a:lnSpc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1800" dirty="0" smtClean="0"/>
              <a:t>Most items on the ballot are local (about 70% of the contests) (NIST 2006)</a:t>
            </a:r>
          </a:p>
          <a:p>
            <a:pPr marL="512763" lvl="1" indent="-342900">
              <a:lnSpc>
                <a:spcPct val="150000"/>
              </a:lnSpc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1800" b="1" dirty="0" smtClean="0"/>
              <a:t>Referenda word count and reading level </a:t>
            </a:r>
            <a:r>
              <a:rPr lang="en-US" sz="1800" dirty="0" smtClean="0"/>
              <a:t>– on average, each referendum is 100-150 words long, written without regard to reading level (NIST 2006)</a:t>
            </a:r>
            <a:endParaRPr lang="en-US" sz="1800" dirty="0"/>
          </a:p>
          <a:p>
            <a:pPr marL="512763" lvl="1" indent="-342900">
              <a:lnSpc>
                <a:spcPct val="150000"/>
              </a:lnSpc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1800" b="1" dirty="0"/>
              <a:t>Rejections due to usability: </a:t>
            </a:r>
            <a:r>
              <a:rPr lang="en-US" sz="1800" dirty="0" smtClean="0"/>
              <a:t>Over </a:t>
            </a:r>
            <a:r>
              <a:rPr lang="en-US" sz="1800" dirty="0"/>
              <a:t>400,000 absentee and provisional ballots rejected from 2008 to 2010 due to voter errors. (Brennan Center 2012)</a:t>
            </a:r>
          </a:p>
          <a:p>
            <a:pPr marL="512763" lvl="1" indent="-342900">
              <a:lnSpc>
                <a:spcPct val="150000"/>
              </a:lnSpc>
              <a:buClr>
                <a:schemeClr val="accent1"/>
              </a:buClr>
              <a:buSzPct val="100000"/>
              <a:buFont typeface="Arial"/>
              <a:buChar char="•"/>
            </a:pPr>
            <a:endParaRPr lang="en-US" sz="18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6629400" y="6122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NIST 2006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99435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Ballot Usability: </a:t>
            </a:r>
            <a:br>
              <a:rPr lang="en-US" sz="4000" dirty="0" smtClean="0"/>
            </a:br>
            <a:r>
              <a:rPr lang="en-US" sz="4000" dirty="0" smtClean="0"/>
              <a:t>design issues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BB9E-CEE5-4F6F-8186-1C907430EAC0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 descr="ballot desig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381000"/>
            <a:ext cx="685800" cy="685800"/>
          </a:xfrm>
          <a:prstGeom prst="rect">
            <a:avLst/>
          </a:prstGeom>
        </p:spPr>
      </p:pic>
      <p:graphicFrame>
        <p:nvGraphicFramePr>
          <p:cNvPr id="8" name="Content Placeholder 6"/>
          <p:cNvGraphicFramePr>
            <a:graphicFrameLocks/>
          </p:cNvGraphicFramePr>
          <p:nvPr/>
        </p:nvGraphicFramePr>
        <p:xfrm>
          <a:off x="914400" y="1920240"/>
          <a:ext cx="7772400" cy="367284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886200"/>
                <a:gridCol w="3886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When there is / 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Voters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split contests across columns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overvote</a:t>
                      </a:r>
                      <a:r>
                        <a:rPr lang="en-US" dirty="0" smtClean="0"/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responses on both sides</a:t>
                      </a:r>
                      <a:r>
                        <a:rPr lang="en-US" baseline="0" dirty="0" smtClean="0"/>
                        <a:t> of names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overvote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formatting</a:t>
                      </a:r>
                      <a:r>
                        <a:rPr lang="en-US" baseline="0" dirty="0" smtClean="0"/>
                        <a:t> is inconsistent or too consistent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undervoting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instructions</a:t>
                      </a:r>
                      <a:r>
                        <a:rPr lang="en-US" baseline="0" dirty="0" smtClean="0"/>
                        <a:t> are complicated or lacking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make</a:t>
                      </a:r>
                      <a:r>
                        <a:rPr lang="en-US" baseline="0" dirty="0" smtClean="0"/>
                        <a:t> mistakes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 instructions for for correcting ballots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lost votes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multiple</a:t>
                      </a:r>
                      <a:r>
                        <a:rPr lang="en-US" baseline="0" dirty="0" smtClean="0"/>
                        <a:t> contests on the same screen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undervote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99435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Voter Education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691481"/>
            <a:ext cx="5562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BB9E-CEE5-4F6F-8186-1C907430EAC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24200" y="61226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Atkinson in Burden and Stewart (2013)</a:t>
            </a:r>
            <a:endParaRPr lang="en-US" dirty="0"/>
          </a:p>
        </p:txBody>
      </p:sp>
      <p:pic>
        <p:nvPicPr>
          <p:cNvPr id="7" name="Picture 6" descr="ballot desig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3810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5228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Far We Have 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648200"/>
          </a:xfrm>
        </p:spPr>
        <p:txBody>
          <a:bodyPr>
            <a:noAutofit/>
          </a:bodyPr>
          <a:lstStyle/>
          <a:p>
            <a:pPr>
              <a:lnSpc>
                <a:spcPts val="3080"/>
              </a:lnSpc>
              <a:spcAft>
                <a:spcPts val="1200"/>
              </a:spcAft>
            </a:pPr>
            <a:r>
              <a:rPr lang="en-US" dirty="0" smtClean="0"/>
              <a:t>2000 Election and Help America Vote Act represent a watershed in the study of the mechanics of U.S. election system.</a:t>
            </a:r>
          </a:p>
          <a:p>
            <a:pPr>
              <a:lnSpc>
                <a:spcPts val="3080"/>
              </a:lnSpc>
              <a:spcAft>
                <a:spcPts val="1200"/>
              </a:spcAft>
            </a:pPr>
            <a:r>
              <a:rPr lang="en-US" dirty="0" smtClean="0"/>
              <a:t>Immediate focus turned to questions of “residual votes” – ballots cast but not counted as votes – due to technological malfunction, especially by punch card machines.</a:t>
            </a:r>
          </a:p>
          <a:p>
            <a:pPr>
              <a:lnSpc>
                <a:spcPts val="3080"/>
              </a:lnSpc>
              <a:spcAft>
                <a:spcPts val="1200"/>
              </a:spcAft>
            </a:pPr>
            <a:r>
              <a:rPr lang="en-US" dirty="0" smtClean="0"/>
              <a:t>Since 2000, substantial decline in residual votes due to improved balloting technology: In 2008, residual vote rate was near 1%.</a:t>
            </a:r>
          </a:p>
          <a:p>
            <a:pPr>
              <a:lnSpc>
                <a:spcPts val="3080"/>
              </a:lnSpc>
              <a:spcAft>
                <a:spcPts val="1200"/>
              </a:spcAft>
            </a:pPr>
            <a:r>
              <a:rPr lang="en-US" dirty="0" smtClean="0"/>
              <a:t>However….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BB9E-CEE5-4F6F-8186-1C907430EAC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280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Provisional Ballots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Both a solution and a problem: </a:t>
            </a:r>
          </a:p>
          <a:p>
            <a:pPr lvl="1">
              <a:buFont typeface="Arial"/>
              <a:buChar char="•"/>
            </a:pPr>
            <a:r>
              <a:rPr lang="en-US" sz="1600" dirty="0" smtClean="0"/>
              <a:t>prevent outright disfranchisement</a:t>
            </a:r>
          </a:p>
          <a:p>
            <a:pPr lvl="1">
              <a:buFont typeface="Arial"/>
              <a:buChar char="•"/>
            </a:pPr>
            <a:r>
              <a:rPr lang="en-US" sz="1600" dirty="0" smtClean="0"/>
              <a:t>but high rates of casting and rejection may signify something awry in the electoral system.</a:t>
            </a:r>
            <a:endParaRPr lang="en-US" sz="1600" dirty="0"/>
          </a:p>
          <a:p>
            <a:r>
              <a:rPr lang="en-US" sz="2000" dirty="0" smtClean="0"/>
              <a:t>2,100,000 </a:t>
            </a:r>
            <a:r>
              <a:rPr lang="en-US" sz="2000" dirty="0" err="1" smtClean="0"/>
              <a:t>provisionals</a:t>
            </a:r>
            <a:r>
              <a:rPr lang="en-US" sz="2000" dirty="0" smtClean="0"/>
              <a:t> in 2008; 62% </a:t>
            </a:r>
            <a:r>
              <a:rPr lang="en-US" sz="2000" dirty="0"/>
              <a:t>were </a:t>
            </a:r>
            <a:r>
              <a:rPr lang="en-US" sz="2000" dirty="0" smtClean="0"/>
              <a:t>counted (</a:t>
            </a:r>
            <a:r>
              <a:rPr lang="en-US" sz="2000" dirty="0"/>
              <a:t>1.7% of all votes counted). </a:t>
            </a:r>
            <a:r>
              <a:rPr lang="en-US" sz="2000" dirty="0" smtClean="0"/>
              <a:t>(EAC </a:t>
            </a:r>
            <a:r>
              <a:rPr lang="en-US" sz="2000" dirty="0"/>
              <a:t>2008</a:t>
            </a:r>
            <a:r>
              <a:rPr lang="en-US" sz="2000" dirty="0" smtClean="0"/>
              <a:t>)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Four states account for 2/3 of provisional ballots: Arizona</a:t>
            </a:r>
            <a:r>
              <a:rPr lang="en-US" sz="2000" dirty="0"/>
              <a:t>, California, New York and </a:t>
            </a:r>
            <a:r>
              <a:rPr lang="en-US" sz="2000" dirty="0" smtClean="0"/>
              <a:t>Ohio. 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/>
              <a:t>States use provisional ballots for different </a:t>
            </a:r>
            <a:r>
              <a:rPr lang="en-US" sz="2000" dirty="0" smtClean="0"/>
              <a:t>reasons: Higher rates (4x) of provisional voting and acceptance among states that had provisional voting pre-HAVA </a:t>
            </a:r>
            <a:r>
              <a:rPr lang="en-US" sz="2000" dirty="0"/>
              <a:t>and </a:t>
            </a:r>
            <a:r>
              <a:rPr lang="en-US" sz="2000" dirty="0" smtClean="0"/>
              <a:t>(3x) that </a:t>
            </a:r>
            <a:r>
              <a:rPr lang="en-US" sz="2000" dirty="0"/>
              <a:t>give </a:t>
            </a:r>
            <a:r>
              <a:rPr lang="en-US" sz="2000" dirty="0" err="1"/>
              <a:t>provisionals</a:t>
            </a:r>
            <a:r>
              <a:rPr lang="en-US" sz="2000" dirty="0"/>
              <a:t> to voters who requested an absentee ballot 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BB9E-CEE5-4F6F-8186-1C907430EAC0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 descr="provisional ballo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4572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3673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Provisional Ballots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BB9E-CEE5-4F6F-8186-1C907430EAC0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65872"/>
            <a:ext cx="3429000" cy="4761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05000"/>
            <a:ext cx="3724154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rovisional ballot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4572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9086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To improve the experience of voters facing other obstacles in casting their ballots: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itchFamily="2" charset="2"/>
              <a:buChar char="Ø"/>
            </a:pPr>
            <a:endParaRPr lang="en-US" sz="2900" b="1" dirty="0"/>
          </a:p>
          <a:p>
            <a:r>
              <a:rPr lang="en-US" sz="2900" dirty="0"/>
              <a:t>Members of the military</a:t>
            </a:r>
          </a:p>
          <a:p>
            <a:r>
              <a:rPr lang="en-US" sz="2900" dirty="0"/>
              <a:t>Overseas voters</a:t>
            </a:r>
          </a:p>
          <a:p>
            <a:r>
              <a:rPr lang="en-US" sz="2900" dirty="0"/>
              <a:t>Absentee ballots</a:t>
            </a:r>
          </a:p>
          <a:p>
            <a:r>
              <a:rPr lang="en-US" sz="2900" dirty="0" smtClean="0"/>
              <a:t>Voters </a:t>
            </a:r>
            <a:r>
              <a:rPr lang="en-US" sz="2900" dirty="0"/>
              <a:t>with disabilities</a:t>
            </a:r>
          </a:p>
          <a:p>
            <a:r>
              <a:rPr lang="en-US" sz="2900" dirty="0"/>
              <a:t>Voters with limited English proficiency</a:t>
            </a:r>
          </a:p>
          <a:p>
            <a:r>
              <a:rPr lang="en-US" sz="2900" dirty="0" smtClean="0"/>
              <a:t>Victims </a:t>
            </a:r>
            <a:r>
              <a:rPr lang="en-US" sz="2900" dirty="0"/>
              <a:t>of natural disasters or </a:t>
            </a:r>
            <a:r>
              <a:rPr lang="en-US" sz="2900" dirty="0" smtClean="0"/>
              <a:t>emergencies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BB9E-CEE5-4F6F-8186-1C907430EAC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02133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Military Voting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876800"/>
          </a:xfrm>
        </p:spPr>
        <p:txBody>
          <a:bodyPr>
            <a:noAutofit/>
          </a:bodyPr>
          <a:lstStyle/>
          <a:p>
            <a:pPr marL="514350" indent="-514350">
              <a:lnSpc>
                <a:spcPts val="1900"/>
              </a:lnSpc>
              <a:spcAft>
                <a:spcPts val="600"/>
              </a:spcAft>
              <a:buNone/>
            </a:pPr>
            <a:r>
              <a:rPr lang="en-US" sz="1800" b="1" dirty="0" smtClean="0"/>
              <a:t>Difficulty registering at correct address</a:t>
            </a:r>
          </a:p>
          <a:p>
            <a:pPr marL="914400" lvl="1" indent="-514350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/>
              <a:t>Twice as likely to experience registration problems as general population</a:t>
            </a:r>
          </a:p>
          <a:p>
            <a:pPr marL="914400" lvl="1" indent="-514350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/>
              <a:t>77% registered (FVAP 2008) but often at wrong address</a:t>
            </a:r>
          </a:p>
          <a:p>
            <a:pPr marL="514350" indent="-514350">
              <a:lnSpc>
                <a:spcPts val="1900"/>
              </a:lnSpc>
              <a:spcAft>
                <a:spcPts val="600"/>
              </a:spcAft>
              <a:buNone/>
            </a:pPr>
            <a:r>
              <a:rPr lang="en-US" sz="1800" b="1" dirty="0" smtClean="0"/>
              <a:t>Difficulty receiving ballots on time</a:t>
            </a:r>
          </a:p>
          <a:p>
            <a:pPr marL="685800" lvl="1">
              <a:lnSpc>
                <a:spcPts val="19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/>
              <a:t>17% of registered active duty military said they requested an absentee ballot but did </a:t>
            </a:r>
            <a:r>
              <a:rPr lang="en-US" sz="1800" dirty="0" smtClean="0"/>
              <a:t> not </a:t>
            </a:r>
            <a:r>
              <a:rPr lang="en-US" sz="1800" dirty="0"/>
              <a:t>receive it</a:t>
            </a:r>
            <a:r>
              <a:rPr lang="en-US" sz="1800" dirty="0" smtClean="0"/>
              <a:t>. (FVAP 2008)</a:t>
            </a:r>
          </a:p>
          <a:p>
            <a:pPr marL="514350" indent="-514350">
              <a:lnSpc>
                <a:spcPts val="1900"/>
              </a:lnSpc>
              <a:spcAft>
                <a:spcPts val="600"/>
              </a:spcAft>
              <a:buNone/>
            </a:pPr>
            <a:r>
              <a:rPr lang="en-US" sz="1800" b="1" dirty="0" smtClean="0"/>
              <a:t>Difficulty casting ballot (wildly different estimates)</a:t>
            </a:r>
          </a:p>
          <a:p>
            <a:pPr lvl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/>
              <a:t>FVAP (2008): 54% </a:t>
            </a:r>
            <a:r>
              <a:rPr lang="en-US" sz="1800" dirty="0"/>
              <a:t>of military personnel cast </a:t>
            </a:r>
            <a:r>
              <a:rPr lang="en-US" sz="1800" dirty="0" smtClean="0"/>
              <a:t>ballots</a:t>
            </a:r>
          </a:p>
          <a:p>
            <a:pPr lvl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/>
              <a:t>13.7% of UOCAVA voters cast ballots.</a:t>
            </a:r>
          </a:p>
          <a:p>
            <a:pPr marL="514350" indent="-514350">
              <a:lnSpc>
                <a:spcPts val="1900"/>
              </a:lnSpc>
              <a:spcAft>
                <a:spcPts val="600"/>
              </a:spcAft>
              <a:buNone/>
            </a:pPr>
            <a:r>
              <a:rPr lang="en-US" sz="1800" b="1" dirty="0" smtClean="0"/>
              <a:t>Difficulty returning ballot on time</a:t>
            </a:r>
          </a:p>
          <a:p>
            <a:pPr lvl="1">
              <a:lnSpc>
                <a:spcPts val="19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/>
              <a:t>91</a:t>
            </a:r>
            <a:r>
              <a:rPr lang="en-US" sz="1800" dirty="0"/>
              <a:t>% of the general population returned absentee ballots, but that percentage fell to 62% of military </a:t>
            </a:r>
            <a:r>
              <a:rPr lang="en-US" sz="1800" dirty="0" smtClean="0"/>
              <a:t>personnel (FVAP 2008, pre-MOVE Act)</a:t>
            </a:r>
          </a:p>
          <a:p>
            <a:pPr marL="742950" indent="-742950">
              <a:lnSpc>
                <a:spcPts val="1900"/>
              </a:lnSpc>
              <a:spcAft>
                <a:spcPts val="600"/>
              </a:spcAft>
              <a:buNone/>
            </a:pPr>
            <a:r>
              <a:rPr lang="en-US" sz="1800" b="1" dirty="0" smtClean="0"/>
              <a:t>Difficulty in getting ballots counted</a:t>
            </a:r>
          </a:p>
          <a:p>
            <a:pPr lvl="1" indent="-342900">
              <a:lnSpc>
                <a:spcPts val="19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/>
              <a:t>6% of UOCAVA votes not counted (compared to 2% of domestic absentee ballots).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BB9E-CEE5-4F6F-8186-1C907430EAC0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 descr="uocav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" y="381000"/>
            <a:ext cx="694944" cy="68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9596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Reasons for UOCAVA Ballot Rejection – Before and After MOVE Act</a:t>
            </a:r>
            <a:endParaRPr lang="en-US" sz="32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589"/>
          <a:stretch>
            <a:fillRect/>
          </a:stretch>
        </p:blipFill>
        <p:spPr bwMode="auto">
          <a:xfrm>
            <a:off x="228600" y="1676399"/>
            <a:ext cx="8458200" cy="51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BB9E-CEE5-4F6F-8186-1C907430EAC0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5" descr="uocav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" y="381000"/>
            <a:ext cx="694944" cy="68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89998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UOCAVA Ballots Transmitted, Submitted, Counted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77000" y="6492875"/>
            <a:ext cx="2133600" cy="365125"/>
          </a:xfrm>
        </p:spPr>
        <p:txBody>
          <a:bodyPr/>
          <a:lstStyle/>
          <a:p>
            <a:fld id="{B71FBB9E-CEE5-4F6F-8186-1C907430EAC0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344"/>
          <a:stretch>
            <a:fillRect/>
          </a:stretch>
        </p:blipFill>
        <p:spPr bwMode="auto">
          <a:xfrm>
            <a:off x="414528" y="1676400"/>
            <a:ext cx="8229153" cy="4047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uocav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" y="381000"/>
            <a:ext cx="694944" cy="6853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60960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EAC (2010)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95382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Remaining Obstacles for Military and Overseas Voters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620000" cy="4525963"/>
          </a:xfrm>
        </p:spPr>
        <p:txBody>
          <a:bodyPr>
            <a:normAutofit/>
          </a:bodyPr>
          <a:lstStyle/>
          <a:p>
            <a:pPr marL="225425" indent="-225425">
              <a:lnSpc>
                <a:spcPts val="24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1800" dirty="0" smtClean="0"/>
              <a:t>Confusion among election officials post-MOVE as to whether voters must re-register for each election.</a:t>
            </a:r>
          </a:p>
          <a:p>
            <a:pPr marL="225425" indent="-225425">
              <a:lnSpc>
                <a:spcPts val="24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1800" dirty="0" smtClean="0"/>
              <a:t>Installation Voting Assistance Offices (IVAOs) – Inspector General unable to contact half of them.</a:t>
            </a:r>
          </a:p>
          <a:p>
            <a:pPr marL="225425" indent="-225425">
              <a:lnSpc>
                <a:spcPts val="24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1800" dirty="0" smtClean="0"/>
              <a:t>States inconsistent as to whether Federal Write-in Absentee Ballot (FWAB) constitutes registration application as well, and whether it counts for state as well as federal elections.</a:t>
            </a:r>
          </a:p>
          <a:p>
            <a:pPr marL="225425" indent="-225425">
              <a:lnSpc>
                <a:spcPts val="24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1800" dirty="0" smtClean="0"/>
              <a:t>Low awareness of existence of FWAB – (roughly 40% of UOCAVA voters unaware)</a:t>
            </a:r>
          </a:p>
          <a:p>
            <a:pPr marL="225425" indent="-225425">
              <a:lnSpc>
                <a:spcPts val="24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1800" dirty="0" smtClean="0"/>
              <a:t>81% of overseas voters still use post as way of transmitting vote. (OVF 2012)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BB9E-CEE5-4F6F-8186-1C907430EAC0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 descr="uocav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" y="381000"/>
            <a:ext cx="694944" cy="68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25756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Losing Votes By Mail: Domestic or Overseas</a:t>
            </a:r>
            <a:endParaRPr lang="en-US" sz="28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7439025" cy="438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BB9E-CEE5-4F6F-8186-1C907430EAC0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" name="Picture 6" descr="absentee voti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0162" y="501162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56618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 Trend Away from Election-Day Polling Place Voting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BB9E-CEE5-4F6F-8186-1C907430EAC0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5425" y="1524000"/>
            <a:ext cx="6153150" cy="48101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bsentee voti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4572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30157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Absentee Ballot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25425" indent="-225425">
              <a:lnSpc>
                <a:spcPct val="150000"/>
              </a:lnSpc>
            </a:pPr>
            <a:r>
              <a:rPr lang="en-US" dirty="0" smtClean="0"/>
              <a:t>7.6 million lost absentee votes in 2008 (Stewart 2010)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225425" indent="-225425">
              <a:lnSpc>
                <a:spcPct val="150000"/>
              </a:lnSpc>
            </a:pPr>
            <a:endParaRPr lang="en-US" dirty="0" smtClean="0"/>
          </a:p>
          <a:p>
            <a:pPr marL="225425" indent="-225425">
              <a:lnSpc>
                <a:spcPct val="150000"/>
              </a:lnSpc>
            </a:pPr>
            <a:endParaRPr lang="en-US" dirty="0" smtClean="0"/>
          </a:p>
          <a:p>
            <a:pPr marL="225425" indent="-225425">
              <a:lnSpc>
                <a:spcPct val="150000"/>
              </a:lnSpc>
            </a:pPr>
            <a:r>
              <a:rPr lang="en-US" dirty="0" smtClean="0"/>
              <a:t>Greater potential for design errors and voter mistakes – on application, ballot, and envelope.</a:t>
            </a:r>
          </a:p>
          <a:p>
            <a:pPr marL="225425" indent="-225425">
              <a:lnSpc>
                <a:spcPct val="150000"/>
              </a:lnSpc>
            </a:pPr>
            <a:r>
              <a:rPr lang="en-US" dirty="0" smtClean="0"/>
              <a:t>Affects polling place lines and number of provisional ballots as those registered absentee show up on election day.</a:t>
            </a:r>
          </a:p>
          <a:p>
            <a:pPr marL="225425" indent="-225425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BB9E-CEE5-4F6F-8186-1C907430EAC0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57400"/>
            <a:ext cx="6096000" cy="206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bsentee voti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457200"/>
            <a:ext cx="685800" cy="68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1723" y="6427177"/>
            <a:ext cx="3352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Stewart (2013)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9909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Problems Remain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80060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Despite technological improvement, votes get lost “in the system” at other points in the process:</a:t>
            </a:r>
          </a:p>
          <a:p>
            <a:pPr marL="457200" indent="-457200">
              <a:lnSpc>
                <a:spcPct val="150000"/>
              </a:lnSpc>
            </a:pPr>
            <a:r>
              <a:rPr lang="en-US" b="1" dirty="0" smtClean="0"/>
              <a:t>Registration problems </a:t>
            </a:r>
            <a:r>
              <a:rPr lang="en-US" dirty="0" smtClean="0"/>
              <a:t>that prevent voters from voting</a:t>
            </a:r>
          </a:p>
          <a:p>
            <a:pPr marL="457200" indent="-457200">
              <a:lnSpc>
                <a:spcPct val="150000"/>
              </a:lnSpc>
            </a:pPr>
            <a:r>
              <a:rPr lang="en-US" b="1" dirty="0" smtClean="0"/>
              <a:t>Wait times </a:t>
            </a:r>
            <a:r>
              <a:rPr lang="en-US" dirty="0" smtClean="0"/>
              <a:t>that burden voters and discourage turnout</a:t>
            </a:r>
          </a:p>
          <a:p>
            <a:pPr marL="457200" indent="-457200">
              <a:lnSpc>
                <a:spcPct val="150000"/>
              </a:lnSpc>
            </a:pPr>
            <a:r>
              <a:rPr lang="en-US" b="1" dirty="0" smtClean="0"/>
              <a:t>Military, </a:t>
            </a:r>
            <a:r>
              <a:rPr lang="en-US" b="1" dirty="0"/>
              <a:t>Oversees and Absentee Ballots </a:t>
            </a:r>
            <a:r>
              <a:rPr lang="en-US" dirty="0"/>
              <a:t>that are never </a:t>
            </a:r>
            <a:r>
              <a:rPr lang="en-US" dirty="0" smtClean="0"/>
              <a:t>received, correctly or timely cast</a:t>
            </a:r>
            <a:r>
              <a:rPr lang="en-US" dirty="0"/>
              <a:t>, </a:t>
            </a:r>
            <a:r>
              <a:rPr lang="en-US" dirty="0" smtClean="0"/>
              <a:t>or </a:t>
            </a:r>
            <a:r>
              <a:rPr lang="en-US" dirty="0"/>
              <a:t>counted</a:t>
            </a:r>
            <a:endParaRPr lang="en-US" dirty="0" smtClean="0"/>
          </a:p>
          <a:p>
            <a:pPr marL="457200" indent="-457200">
              <a:lnSpc>
                <a:spcPct val="150000"/>
              </a:lnSpc>
            </a:pPr>
            <a:r>
              <a:rPr lang="en-US" b="1" dirty="0"/>
              <a:t>Provisional ballots </a:t>
            </a:r>
            <a:r>
              <a:rPr lang="en-US" dirty="0"/>
              <a:t>that fail to be counted</a:t>
            </a:r>
          </a:p>
          <a:p>
            <a:pPr marL="457200" indent="-457200">
              <a:lnSpc>
                <a:spcPct val="150000"/>
              </a:lnSpc>
            </a:pPr>
            <a:r>
              <a:rPr lang="en-US" b="1" dirty="0"/>
              <a:t>Ballot design </a:t>
            </a:r>
            <a:r>
              <a:rPr lang="en-US" dirty="0"/>
              <a:t>that causes voters to </a:t>
            </a:r>
            <a:r>
              <a:rPr lang="en-US" dirty="0" err="1"/>
              <a:t>misvote</a:t>
            </a:r>
            <a:r>
              <a:rPr lang="en-US" dirty="0"/>
              <a:t> or </a:t>
            </a:r>
            <a:r>
              <a:rPr lang="en-US" dirty="0" err="1"/>
              <a:t>undervote</a:t>
            </a:r>
            <a:endParaRPr lang="en-US" dirty="0"/>
          </a:p>
          <a:p>
            <a:pPr marL="457200" indent="-457200">
              <a:lnSpc>
                <a:spcPct val="150000"/>
              </a:lnSpc>
            </a:pPr>
            <a:r>
              <a:rPr lang="en-US" b="1" dirty="0" smtClean="0"/>
              <a:t>Language Difficulties </a:t>
            </a:r>
            <a:r>
              <a:rPr lang="en-US" dirty="0" smtClean="0"/>
              <a:t>that lead to registration and voting failures</a:t>
            </a:r>
          </a:p>
          <a:p>
            <a:pPr marL="457200" indent="-457200">
              <a:lnSpc>
                <a:spcPct val="150000"/>
              </a:lnSpc>
            </a:pPr>
            <a:r>
              <a:rPr lang="en-US" b="1" dirty="0" err="1" smtClean="0"/>
              <a:t>Unaccommodated</a:t>
            </a:r>
            <a:r>
              <a:rPr lang="en-US" b="1" dirty="0" smtClean="0"/>
              <a:t> Disabilities </a:t>
            </a:r>
            <a:r>
              <a:rPr lang="en-US" dirty="0" smtClean="0"/>
              <a:t>that lead to greater difficulty in registering and voting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BB9E-CEE5-4F6F-8186-1C907430EAC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740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Absentee voting more popular among voters with disabilities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Asked of all respondents (voters and non-voters)(</a:t>
            </a:r>
            <a:r>
              <a:rPr lang="en-US" sz="2000" dirty="0" err="1" smtClean="0"/>
              <a:t>Schur</a:t>
            </a:r>
            <a:r>
              <a:rPr lang="en-US" sz="2000" dirty="0" smtClean="0"/>
              <a:t> 2013)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If you wanted to vote in the next 	   	   </a:t>
            </a:r>
            <a:r>
              <a:rPr lang="en-US" sz="2000" b="1" u="sng" dirty="0" smtClean="0"/>
              <a:t>Disability</a:t>
            </a:r>
            <a:r>
              <a:rPr lang="en-US" sz="2000" dirty="0" smtClean="0"/>
              <a:t>   </a:t>
            </a:r>
            <a:r>
              <a:rPr lang="en-US" sz="2000" b="1" u="sng" dirty="0" smtClean="0"/>
              <a:t>No disability</a:t>
            </a:r>
          </a:p>
          <a:p>
            <a:pPr marL="0" indent="0">
              <a:buNone/>
            </a:pPr>
            <a:r>
              <a:rPr lang="en-US" sz="2000" dirty="0" smtClean="0"/>
              <a:t>election, how would you prefer </a:t>
            </a:r>
          </a:p>
          <a:p>
            <a:pPr marL="0" indent="0">
              <a:buNone/>
            </a:pPr>
            <a:r>
              <a:rPr lang="en-US" sz="2000" dirty="0" smtClean="0"/>
              <a:t>to cast your vote?</a:t>
            </a:r>
          </a:p>
          <a:p>
            <a:pPr marL="0" indent="0">
              <a:buNone/>
            </a:pPr>
            <a:r>
              <a:rPr lang="en-US" sz="2000" dirty="0" smtClean="0"/>
              <a:t>	In person at polling place		58%		68%</a:t>
            </a:r>
          </a:p>
          <a:p>
            <a:pPr marL="0" indent="0">
              <a:buNone/>
            </a:pPr>
            <a:r>
              <a:rPr lang="en-US" sz="2000" dirty="0" smtClean="0"/>
              <a:t>	By mail					25%		14%</a:t>
            </a:r>
          </a:p>
          <a:p>
            <a:pPr marL="0" indent="0">
              <a:buNone/>
            </a:pPr>
            <a:r>
              <a:rPr lang="en-US" sz="2000" dirty="0" smtClean="0"/>
              <a:t>	On the Internet				10%		16%</a:t>
            </a:r>
          </a:p>
          <a:p>
            <a:pPr marL="0" indent="0">
              <a:buNone/>
            </a:pPr>
            <a:r>
              <a:rPr lang="en-US" sz="2000" dirty="0" smtClean="0"/>
              <a:t>	By telephone				  5%		  2%</a:t>
            </a:r>
          </a:p>
          <a:p>
            <a:pPr marL="0" indent="0">
              <a:buNone/>
            </a:pPr>
            <a:r>
              <a:rPr lang="en-US" sz="2000" dirty="0" smtClean="0"/>
              <a:t>	Don’t know				  2%	 	 1%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 smtClean="0"/>
              <a:t>=&gt; People with disabilities are less likely to prefer voting at polling place, but still a majority want to do so.</a:t>
            </a:r>
            <a:endParaRPr lang="en-US" sz="2000" b="1" dirty="0"/>
          </a:p>
        </p:txBody>
      </p:sp>
      <p:pic>
        <p:nvPicPr>
          <p:cNvPr id="4" name="Picture 3" descr="accessibilit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3810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56318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Low Voter Turnout Among Disabled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543800" cy="4876800"/>
          </a:xfrm>
        </p:spPr>
        <p:txBody>
          <a:bodyPr>
            <a:normAutofit fontScale="92500"/>
          </a:bodyPr>
          <a:lstStyle/>
          <a:p>
            <a:pPr>
              <a:lnSpc>
                <a:spcPts val="288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Disability turnout gap of 4-21 percentage points in 12 surveys over 1992-2010 – 3 million disabled nonvoters in 2008</a:t>
            </a:r>
          </a:p>
          <a:p>
            <a:pPr>
              <a:lnSpc>
                <a:spcPts val="288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Lower turnout is only partly explained by standard voting predictors:  resources (education and income), recruitment, and feelings of political efficacy</a:t>
            </a:r>
          </a:p>
          <a:p>
            <a:pPr>
              <a:lnSpc>
                <a:spcPts val="288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Barriers to voting by disabled (2008):</a:t>
            </a:r>
            <a:endParaRPr lang="en-US" sz="2400" dirty="0" smtClean="0"/>
          </a:p>
          <a:p>
            <a:pPr lvl="1">
              <a:lnSpc>
                <a:spcPts val="2880"/>
              </a:lnSpc>
              <a:spcBef>
                <a:spcPts val="0"/>
              </a:spcBef>
            </a:pPr>
            <a:r>
              <a:rPr lang="en-US" dirty="0"/>
              <a:t>73.7% of polling places had some barrier to accessibility for voters with disabilities in 2008 (mostly outside or at the building entrance)</a:t>
            </a:r>
          </a:p>
          <a:p>
            <a:pPr lvl="1">
              <a:lnSpc>
                <a:spcPts val="2880"/>
              </a:lnSpc>
              <a:spcBef>
                <a:spcPts val="0"/>
              </a:spcBef>
            </a:pPr>
            <a:r>
              <a:rPr lang="en-US" dirty="0"/>
              <a:t>50% of polling places had one or more potential impediments in the path from parking area to building </a:t>
            </a:r>
            <a:r>
              <a:rPr lang="en-US" dirty="0" smtClean="0"/>
              <a:t>entrance</a:t>
            </a:r>
          </a:p>
          <a:p>
            <a:pPr lvl="3"/>
            <a:endParaRPr lang="en-US" dirty="0"/>
          </a:p>
        </p:txBody>
      </p:sp>
      <p:pic>
        <p:nvPicPr>
          <p:cNvPr id="4" name="Picture 3" descr="accessibilit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381000"/>
            <a:ext cx="685800" cy="68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6324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Schur</a:t>
            </a:r>
            <a:r>
              <a:rPr lang="en-US" dirty="0" smtClean="0"/>
              <a:t> (2013)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18399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79216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Reported difficulties among those voting at polling place in 2012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9529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					        </a:t>
            </a:r>
            <a:r>
              <a:rPr lang="en-US" sz="1800" u="sng" dirty="0" smtClean="0"/>
              <a:t>Disability</a:t>
            </a:r>
            <a:r>
              <a:rPr lang="en-US" sz="1800" dirty="0" smtClean="0"/>
              <a:t>    	</a:t>
            </a:r>
            <a:r>
              <a:rPr lang="en-US" sz="1800" u="sng" dirty="0" smtClean="0"/>
              <a:t>No disability</a:t>
            </a:r>
          </a:p>
          <a:p>
            <a:pPr marL="287338" indent="-287338">
              <a:buAutoNum type="arabicPeriod"/>
            </a:pPr>
            <a:r>
              <a:rPr lang="en-US" sz="1800" dirty="0" smtClean="0"/>
              <a:t>Finding or getting to polling place			6%		2%</a:t>
            </a:r>
          </a:p>
          <a:p>
            <a:pPr marL="287338" indent="-287338">
              <a:buAutoNum type="arabicPeriod"/>
            </a:pPr>
            <a:r>
              <a:rPr lang="en-US" sz="1800" dirty="0" smtClean="0"/>
              <a:t>Getting inside polling place (e.g., steps)		4%		0%</a:t>
            </a:r>
          </a:p>
          <a:p>
            <a:pPr marL="287338" indent="-287338">
              <a:buAutoNum type="arabicPeriod"/>
            </a:pPr>
            <a:r>
              <a:rPr lang="en-US" sz="1800" dirty="0" smtClean="0"/>
              <a:t>Waiting in line					8%		4%</a:t>
            </a:r>
          </a:p>
          <a:p>
            <a:pPr marL="287338" indent="-287338">
              <a:buNone/>
            </a:pPr>
            <a:endParaRPr lang="en-US" sz="1800" dirty="0" smtClean="0"/>
          </a:p>
          <a:p>
            <a:pPr marL="287338" indent="-287338">
              <a:buAutoNum type="arabicPeriod" startAt="4"/>
            </a:pPr>
            <a:r>
              <a:rPr lang="en-US" sz="1800" dirty="0" smtClean="0"/>
              <a:t>Reading or seeing ballot			12%		1%</a:t>
            </a:r>
          </a:p>
          <a:p>
            <a:pPr marL="287338" indent="-287338">
              <a:buAutoNum type="arabicPeriod" startAt="4"/>
            </a:pPr>
            <a:r>
              <a:rPr lang="en-US" sz="1800" dirty="0" smtClean="0"/>
              <a:t>Understanding how to vote or use voting </a:t>
            </a:r>
            <a:r>
              <a:rPr lang="en-US" sz="1800" dirty="0" err="1" smtClean="0"/>
              <a:t>eqt</a:t>
            </a:r>
            <a:r>
              <a:rPr lang="en-US" sz="1800" dirty="0" smtClean="0"/>
              <a:t>.  	10%		1%</a:t>
            </a:r>
          </a:p>
          <a:p>
            <a:pPr marL="287338" indent="-287338">
              <a:buAutoNum type="arabicPeriod" startAt="4"/>
            </a:pPr>
            <a:r>
              <a:rPr lang="en-US" sz="1800" dirty="0" smtClean="0"/>
              <a:t>Communicating with election officials		2%		1%</a:t>
            </a:r>
          </a:p>
          <a:p>
            <a:pPr marL="287338" indent="-287338">
              <a:buNone/>
            </a:pPr>
            <a:endParaRPr lang="en-US" sz="1800" dirty="0" smtClean="0"/>
          </a:p>
          <a:p>
            <a:pPr marL="287338" indent="-287338">
              <a:buAutoNum type="arabicPeriod" startAt="7"/>
            </a:pPr>
            <a:r>
              <a:rPr lang="en-US" sz="1800" dirty="0" smtClean="0"/>
              <a:t>Writing on the ballot				5%		0%</a:t>
            </a:r>
          </a:p>
          <a:p>
            <a:pPr marL="287338" indent="-287338">
              <a:buAutoNum type="arabicPeriod" startAt="7"/>
            </a:pPr>
            <a:r>
              <a:rPr lang="en-US" sz="1800" dirty="0" smtClean="0"/>
              <a:t>Operating the voting machine			1%		1%</a:t>
            </a:r>
          </a:p>
          <a:p>
            <a:pPr marL="287338" indent="-287338">
              <a:buAutoNum type="arabicPeriod" startAt="7"/>
            </a:pPr>
            <a:r>
              <a:rPr lang="en-US" sz="1800" dirty="0" smtClean="0"/>
              <a:t>Other type of difficulty				4%		1%</a:t>
            </a:r>
          </a:p>
          <a:p>
            <a:pPr marL="0" indent="0">
              <a:buNone/>
            </a:pPr>
            <a:r>
              <a:rPr lang="en-US" sz="1800" b="1" dirty="0" smtClean="0"/>
              <a:t>Any of above					30%		8%</a:t>
            </a:r>
            <a:endParaRPr lang="en-US" sz="1800" b="1" dirty="0"/>
          </a:p>
        </p:txBody>
      </p:sp>
      <p:pic>
        <p:nvPicPr>
          <p:cNvPr id="4" name="Picture 3" descr="accessibilit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381000"/>
            <a:ext cx="685800" cy="68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3046" y="6227857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Source: </a:t>
            </a:r>
            <a:r>
              <a:rPr lang="en-US" b="1" dirty="0" err="1" smtClean="0"/>
              <a:t>Schur</a:t>
            </a:r>
            <a:r>
              <a:rPr lang="en-US" b="1" dirty="0" smtClean="0"/>
              <a:t> </a:t>
            </a:r>
            <a:r>
              <a:rPr lang="en-US" b="1" dirty="0"/>
              <a:t>et al </a:t>
            </a:r>
            <a:r>
              <a:rPr lang="en-US" b="1" dirty="0" smtClean="0"/>
              <a:t>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41304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Limited English Proficiency (LEP) Voters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5029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dirty="0" smtClean="0"/>
              <a:t>Of those who do not register to vote, between 1.4% and 1.7% cite difficulties with English as the reason. (CPS)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dirty="0" smtClean="0"/>
              <a:t>Areas with high levels of LEP voters report higher rates of provisional balloting.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dirty="0" smtClean="0"/>
              <a:t>On </a:t>
            </a:r>
            <a:r>
              <a:rPr lang="en-US" dirty="0"/>
              <a:t>average, officials </a:t>
            </a:r>
            <a:r>
              <a:rPr lang="en-US" dirty="0" smtClean="0"/>
              <a:t>in jurisdictions with high shares of language minorities estimated </a:t>
            </a:r>
            <a:r>
              <a:rPr lang="en-US" dirty="0"/>
              <a:t>that 5.5% of the voters needed assistance, but in reality the number was 10.9%. </a:t>
            </a:r>
            <a:r>
              <a:rPr lang="en-US" dirty="0" smtClean="0"/>
              <a:t>(Tucker 2005) </a:t>
            </a:r>
          </a:p>
          <a:p>
            <a:pPr marL="342900" lvl="1" indent="-342900">
              <a:lnSpc>
                <a:spcPct val="150000"/>
              </a:lnSpc>
              <a:spcAft>
                <a:spcPts val="1200"/>
              </a:spcAft>
              <a:buClr>
                <a:schemeClr val="accent1"/>
              </a:buClr>
              <a:buSzPct val="75000"/>
              <a:buFont typeface="Arial"/>
              <a:buChar char="•"/>
            </a:pPr>
            <a:r>
              <a:rPr lang="en-US" sz="2400" dirty="0"/>
              <a:t>14% of covered jurisdictions </a:t>
            </a:r>
            <a:r>
              <a:rPr lang="en-US" sz="2400" dirty="0" smtClean="0"/>
              <a:t>(under the VRA) provided </a:t>
            </a:r>
            <a:r>
              <a:rPr lang="en-US" sz="2400" dirty="0"/>
              <a:t>voters neither oral nor written assistance</a:t>
            </a:r>
            <a:r>
              <a:rPr lang="en-US" sz="2400" dirty="0" smtClean="0"/>
              <a:t>. (Tucker 2005)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BB9E-CEE5-4F6F-8186-1C907430EAC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35228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Strategy for Further Research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772400" cy="5029200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/>
              <a:t>Four hearings around the country to gather input from the public, with particular need concerning areas about which little research exists (e.g., natural disasters and voting</a:t>
            </a:r>
            <a:r>
              <a:rPr lang="en-US" sz="2000" dirty="0" smtClean="0"/>
              <a:t>).</a:t>
            </a:r>
            <a:endParaRPr lang="en-US" sz="2000" dirty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 smtClean="0"/>
              <a:t>Outreach </a:t>
            </a:r>
            <a:r>
              <a:rPr lang="en-US" sz="2000" dirty="0"/>
              <a:t>at meetings of election officials (IACREOT, NASS, NASED, Election Center).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/>
              <a:t>Meetings with interest groups, stakeholders and experts in respective areas of executive order.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 smtClean="0"/>
              <a:t>Mine new survey data set to be released this summer (e.g., EAC surveys)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 smtClean="0"/>
              <a:t>Seek out and analyze additional datasets from states and localities.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 smtClean="0"/>
              <a:t>Gathering of public input through Commission website: www.supportthevoter.gov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BB9E-CEE5-4F6F-8186-1C907430EAC0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4" descr="Support The Voter | Improving the election experience for all voters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3810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1205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Goals Identified in Executive Order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900" dirty="0" smtClean="0"/>
              <a:t>Promote the efficient administration of elections:</a:t>
            </a:r>
            <a:endParaRPr lang="en-US" sz="2900" b="1" dirty="0" smtClean="0"/>
          </a:p>
          <a:p>
            <a:pPr lvl="1">
              <a:lnSpc>
                <a:spcPct val="150000"/>
              </a:lnSpc>
            </a:pPr>
            <a:r>
              <a:rPr lang="en-US" sz="2500" dirty="0" smtClean="0"/>
              <a:t>To ensure that eligible voters have the opportunity to cast their ballots without undue delay</a:t>
            </a:r>
          </a:p>
          <a:p>
            <a:pPr marL="457200" lvl="1" indent="0">
              <a:lnSpc>
                <a:spcPct val="150000"/>
              </a:lnSpc>
            </a:pPr>
            <a:endParaRPr lang="en-US" sz="2500" dirty="0" smtClean="0"/>
          </a:p>
          <a:p>
            <a:pPr lvl="1">
              <a:lnSpc>
                <a:spcPct val="150000"/>
              </a:lnSpc>
            </a:pPr>
            <a:r>
              <a:rPr lang="en-US" sz="2500" dirty="0" smtClean="0"/>
              <a:t>To improve the experience of voters facing other obstacles in casting their ballots, such as members of the military, overseas voters, voters with disabilities, and voters with limited English proficiency.</a:t>
            </a:r>
            <a:endParaRPr lang="en-US" sz="23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BB9E-CEE5-4F6F-8186-1C907430EAC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3827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Specified Factors that Affect the Achievement of the Goals of the 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953000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900" dirty="0" smtClean="0"/>
              <a:t>Promote the efficient administration of elections:</a:t>
            </a:r>
          </a:p>
          <a:p>
            <a:pPr>
              <a:lnSpc>
                <a:spcPct val="150000"/>
              </a:lnSpc>
            </a:pPr>
            <a:r>
              <a:rPr lang="en-US" sz="2900" b="1" dirty="0" smtClean="0"/>
              <a:t>To ensure that eligible voters have the opportunity to cast their ballots without undue delay</a:t>
            </a:r>
            <a:endParaRPr lang="en-US" sz="2900" dirty="0" smtClean="0"/>
          </a:p>
          <a:p>
            <a:pPr lvl="1">
              <a:lnSpc>
                <a:spcPct val="150000"/>
              </a:lnSpc>
              <a:buClr>
                <a:schemeClr val="accent1"/>
              </a:buClr>
              <a:buFont typeface="Arial"/>
              <a:buChar char="•"/>
            </a:pPr>
            <a:r>
              <a:rPr lang="en-US" sz="2500" dirty="0" smtClean="0"/>
              <a:t>Management of polling place, poll workers and voter rolls</a:t>
            </a:r>
          </a:p>
          <a:p>
            <a:pPr lvl="1">
              <a:lnSpc>
                <a:spcPct val="150000"/>
              </a:lnSpc>
              <a:buClr>
                <a:schemeClr val="accent1"/>
              </a:buClr>
              <a:buFont typeface="Arial"/>
              <a:buChar char="•"/>
            </a:pPr>
            <a:r>
              <a:rPr lang="en-US" sz="2500" dirty="0" smtClean="0"/>
              <a:t>Voting machine capacity and technology</a:t>
            </a:r>
          </a:p>
          <a:p>
            <a:pPr lvl="1">
              <a:lnSpc>
                <a:spcPct val="150000"/>
              </a:lnSpc>
              <a:buClr>
                <a:schemeClr val="accent1"/>
              </a:buClr>
              <a:buFont typeface="Arial"/>
              <a:buChar char="•"/>
            </a:pPr>
            <a:r>
              <a:rPr lang="en-US" sz="2500" dirty="0" smtClean="0"/>
              <a:t>Ballot simplicity and voter education</a:t>
            </a:r>
          </a:p>
          <a:p>
            <a:pPr lvl="1">
              <a:lnSpc>
                <a:spcPct val="150000"/>
              </a:lnSpc>
              <a:buClr>
                <a:schemeClr val="accent1"/>
              </a:buClr>
              <a:buFont typeface="Arial"/>
              <a:buChar char="•"/>
            </a:pPr>
            <a:r>
              <a:rPr lang="en-US" sz="2500" dirty="0" smtClean="0"/>
              <a:t>Provisional </a:t>
            </a:r>
            <a:r>
              <a:rPr lang="en-US" sz="2700" dirty="0" smtClean="0"/>
              <a:t>ballots</a:t>
            </a:r>
          </a:p>
          <a:p>
            <a:pPr>
              <a:lnSpc>
                <a:spcPct val="150000"/>
              </a:lnSpc>
            </a:pPr>
            <a:r>
              <a:rPr lang="en-US" sz="2900" b="1" dirty="0" smtClean="0"/>
              <a:t>To improve the experience of voters facing other obstacles in casting their ballots</a:t>
            </a:r>
            <a:endParaRPr lang="en-US" sz="2900" dirty="0" smtClean="0"/>
          </a:p>
          <a:p>
            <a:pPr lvl="1">
              <a:lnSpc>
                <a:spcPct val="150000"/>
              </a:lnSpc>
              <a:buClr>
                <a:schemeClr val="accent1"/>
              </a:buClr>
              <a:buFont typeface="Arial"/>
              <a:buChar char="•"/>
            </a:pPr>
            <a:r>
              <a:rPr lang="en-US" sz="2500" dirty="0"/>
              <a:t>M</a:t>
            </a:r>
            <a:r>
              <a:rPr lang="en-US" sz="2500" dirty="0" smtClean="0"/>
              <a:t>embers of the military</a:t>
            </a:r>
          </a:p>
          <a:p>
            <a:pPr lvl="1">
              <a:lnSpc>
                <a:spcPct val="150000"/>
              </a:lnSpc>
              <a:buClr>
                <a:schemeClr val="accent1"/>
              </a:buClr>
              <a:buFont typeface="Arial"/>
              <a:buChar char="•"/>
            </a:pPr>
            <a:r>
              <a:rPr lang="en-US" sz="2500" dirty="0" smtClean="0"/>
              <a:t>Overseas voters</a:t>
            </a:r>
          </a:p>
          <a:p>
            <a:pPr lvl="1">
              <a:lnSpc>
                <a:spcPct val="150000"/>
              </a:lnSpc>
              <a:buClr>
                <a:schemeClr val="accent1"/>
              </a:buClr>
              <a:buFont typeface="Arial"/>
              <a:buChar char="•"/>
            </a:pPr>
            <a:r>
              <a:rPr lang="en-US" sz="2500" dirty="0" smtClean="0"/>
              <a:t>Voters with disabilities</a:t>
            </a:r>
          </a:p>
          <a:p>
            <a:pPr lvl="1">
              <a:lnSpc>
                <a:spcPct val="150000"/>
              </a:lnSpc>
              <a:buClr>
                <a:schemeClr val="accent1"/>
              </a:buClr>
              <a:buFont typeface="Arial"/>
              <a:buChar char="•"/>
            </a:pPr>
            <a:r>
              <a:rPr lang="en-US" sz="2500" dirty="0" smtClean="0"/>
              <a:t>Voters with limited </a:t>
            </a:r>
            <a:r>
              <a:rPr lang="en-US" sz="2300" dirty="0" smtClean="0"/>
              <a:t>English proficiency</a:t>
            </a:r>
          </a:p>
          <a:p>
            <a:pPr lvl="1">
              <a:lnSpc>
                <a:spcPct val="150000"/>
              </a:lnSpc>
              <a:buClr>
                <a:schemeClr val="accent1"/>
              </a:buClr>
              <a:buFont typeface="Arial"/>
              <a:buChar char="•"/>
            </a:pPr>
            <a:r>
              <a:rPr lang="en-US" sz="2300" dirty="0" smtClean="0"/>
              <a:t>Absentee voters</a:t>
            </a:r>
          </a:p>
          <a:p>
            <a:pPr lvl="1">
              <a:lnSpc>
                <a:spcPct val="150000"/>
              </a:lnSpc>
              <a:buClr>
                <a:schemeClr val="accent1"/>
              </a:buClr>
              <a:buFont typeface="Arial"/>
              <a:buChar char="•"/>
            </a:pPr>
            <a:r>
              <a:rPr lang="en-US" sz="2300" dirty="0" smtClean="0"/>
              <a:t>Victims of natural disasters or emergencies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BB9E-CEE5-4F6F-8186-1C907430EAC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8370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Data and Research Challenges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 </a:t>
            </a:r>
            <a:r>
              <a:rPr lang="en-US" dirty="0"/>
              <a:t>census of all eligible voters to evaluate their voting experience or reasons for not voting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Highly decentralized and spotty data provision at local level on the basics of voting and </a:t>
            </a:r>
            <a:r>
              <a:rPr lang="en-US" dirty="0" smtClean="0"/>
              <a:t>elections (total ballots, machine error rates, etc.).</a:t>
            </a:r>
          </a:p>
          <a:p>
            <a:endParaRPr lang="en-US" dirty="0" smtClean="0"/>
          </a:p>
          <a:p>
            <a:r>
              <a:rPr lang="en-US" dirty="0" smtClean="0"/>
              <a:t>No national repository or reporting standard for election data.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Difficulty in defining and assessing effect of single factor in geographically variant “election ecosystems”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BB9E-CEE5-4F6F-8186-1C907430EAC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4030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Research and Data Sources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751277" cy="532813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dirty="0" smtClean="0"/>
              <a:t>Therefore, we rely on:</a:t>
            </a:r>
          </a:p>
          <a:p>
            <a:r>
              <a:rPr lang="en-US" sz="1800" dirty="0" smtClean="0"/>
              <a:t>Sample surveys of the population, such as</a:t>
            </a:r>
          </a:p>
          <a:p>
            <a:pPr lvl="1">
              <a:buFont typeface="Arial"/>
              <a:buChar char="•"/>
            </a:pPr>
            <a:r>
              <a:rPr lang="en-US" sz="1800" dirty="0" smtClean="0"/>
              <a:t>Census Current Population Survey Election and Voting Supplement (CPS or EVS)</a:t>
            </a:r>
          </a:p>
          <a:p>
            <a:pPr lvl="1">
              <a:buFont typeface="Arial"/>
              <a:buChar char="•"/>
            </a:pPr>
            <a:r>
              <a:rPr lang="en-US" sz="1800" dirty="0" smtClean="0"/>
              <a:t>Cooperative Congressional Election Survey (CCES)</a:t>
            </a:r>
          </a:p>
          <a:p>
            <a:pPr lvl="1">
              <a:buFont typeface="Arial"/>
              <a:buChar char="•"/>
            </a:pPr>
            <a:r>
              <a:rPr lang="en-US" sz="1800" dirty="0" smtClean="0"/>
              <a:t>Survey of the Performance of American Elections (SPAE)</a:t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sz="1800" dirty="0" smtClean="0"/>
              <a:t>Surveys of election administrators</a:t>
            </a:r>
          </a:p>
          <a:p>
            <a:pPr lvl="1">
              <a:buFont typeface="Arial"/>
              <a:buChar char="•"/>
            </a:pPr>
            <a:r>
              <a:rPr lang="en-US" sz="1800" dirty="0" smtClean="0"/>
              <a:t>Election Assistance Commission (EAC) Surveys: Election Administration and Voting Survey (EAVS)</a:t>
            </a:r>
          </a:p>
          <a:p>
            <a:pPr lvl="1">
              <a:buFont typeface="Arial"/>
              <a:buChar char="•"/>
            </a:pPr>
            <a:r>
              <a:rPr lang="en-US" sz="1800" dirty="0" smtClean="0"/>
              <a:t>State-specific datasets</a:t>
            </a:r>
          </a:p>
          <a:p>
            <a:pPr lvl="1">
              <a:buFont typeface="Arial"/>
              <a:buChar char="•"/>
            </a:pPr>
            <a:r>
              <a:rPr lang="en-US" sz="1800" dirty="0" smtClean="0"/>
              <a:t>Data provided by national associations of election administrators</a:t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sz="1800" dirty="0" smtClean="0"/>
              <a:t>Incident reports from groups and campaigns</a:t>
            </a:r>
          </a:p>
          <a:p>
            <a:endParaRPr lang="en-US" sz="1800" dirty="0" smtClean="0"/>
          </a:p>
          <a:p>
            <a:r>
              <a:rPr lang="en-US" sz="1800" dirty="0" smtClean="0"/>
              <a:t>Qualitative research: e.g., interviews with election administrators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BB9E-CEE5-4F6F-8186-1C907430EAC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1963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Waiting to Vote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BB9E-CEE5-4F6F-8186-1C907430EAC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5600"/>
            <a:ext cx="44005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00" y="1600200"/>
            <a:ext cx="4430203" cy="4057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6097610"/>
            <a:ext cx="3215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Charles Stewart, Waiting to Vote in 2012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257800" y="48006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Although most voters do not wait in long lines, several million voters waited  for more than two hours in 2012.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4625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waits longer to vote?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Early voters</a:t>
            </a:r>
          </a:p>
          <a:p>
            <a:r>
              <a:rPr lang="en-US" dirty="0" smtClean="0"/>
              <a:t>Urbanites</a:t>
            </a:r>
          </a:p>
          <a:p>
            <a:r>
              <a:rPr lang="en-US" dirty="0" smtClean="0"/>
              <a:t>Racial minorities</a:t>
            </a:r>
          </a:p>
          <a:p>
            <a:r>
              <a:rPr lang="en-US" dirty="0" smtClean="0"/>
              <a:t>People who live in jurisdictions that had wait times four years earlier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BB9E-CEE5-4F6F-8186-1C907430EAC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5276045" cy="230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1145" y="3810000"/>
            <a:ext cx="3389313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6416676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Stewart (2013)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0568582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6834</TotalTime>
  <Words>1780</Words>
  <Application>Microsoft Office PowerPoint</Application>
  <PresentationFormat>On-screen Show (4:3)</PresentationFormat>
  <Paragraphs>263</Paragraphs>
  <Slides>34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Decatur</vt:lpstr>
      <vt:lpstr>Slide 1</vt:lpstr>
      <vt:lpstr>How Far We Have Come</vt:lpstr>
      <vt:lpstr>Problems Remain</vt:lpstr>
      <vt:lpstr>Goals Identified in Executive Order</vt:lpstr>
      <vt:lpstr>Specified Factors that Affect the Achievement of the Goals of the EO</vt:lpstr>
      <vt:lpstr>Data and Research Challenges</vt:lpstr>
      <vt:lpstr>Research and Data Sources</vt:lpstr>
      <vt:lpstr>Waiting to Vote</vt:lpstr>
      <vt:lpstr>Who waits longer to vote?</vt:lpstr>
      <vt:lpstr>Potential Causes for Long Waits</vt:lpstr>
      <vt:lpstr>Factors that Can Influence Wait Times</vt:lpstr>
      <vt:lpstr>At what stage in the voting process do people wait</vt:lpstr>
      <vt:lpstr>Poll workers and Polling Places</vt:lpstr>
      <vt:lpstr>Pollbooks and Registration Lists</vt:lpstr>
      <vt:lpstr>Accurate lists as bedrock for polling place efficiency</vt:lpstr>
      <vt:lpstr>Shifts in Voting Technology (EDS) </vt:lpstr>
      <vt:lpstr>Ballot Usability:  length and complexity</vt:lpstr>
      <vt:lpstr>Ballot Usability:  design issues</vt:lpstr>
      <vt:lpstr>Voter Education</vt:lpstr>
      <vt:lpstr>Provisional Ballots</vt:lpstr>
      <vt:lpstr>Provisional Ballots</vt:lpstr>
      <vt:lpstr>To improve the experience of voters facing other obstacles in casting their ballots: </vt:lpstr>
      <vt:lpstr>Military Voting Problems</vt:lpstr>
      <vt:lpstr>Reasons for UOCAVA Ballot Rejection – Before and After MOVE Act</vt:lpstr>
      <vt:lpstr>UOCAVA Ballots Transmitted, Submitted, Counted</vt:lpstr>
      <vt:lpstr>Remaining Obstacles for Military and Overseas Voters</vt:lpstr>
      <vt:lpstr>Losing Votes By Mail: Domestic or Overseas</vt:lpstr>
      <vt:lpstr>A Trend Away from Election-Day Polling Place Voting</vt:lpstr>
      <vt:lpstr>Absentee Ballot Problems</vt:lpstr>
      <vt:lpstr>Absentee voting more popular among voters with disabilities</vt:lpstr>
      <vt:lpstr>Low Voter Turnout Among Disabled</vt:lpstr>
      <vt:lpstr>Reported difficulties among those voting at polling place in 2012</vt:lpstr>
      <vt:lpstr>Limited English Proficiency (LEP) Voters</vt:lpstr>
      <vt:lpstr>Strategy for Further Research</vt:lpstr>
    </vt:vector>
  </TitlesOfParts>
  <Company>Columbia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Columbia University</dc:creator>
  <cp:lastModifiedBy>MarkDNejbauer</cp:lastModifiedBy>
  <cp:revision>433</cp:revision>
  <dcterms:created xsi:type="dcterms:W3CDTF">2013-06-18T14:53:56Z</dcterms:created>
  <dcterms:modified xsi:type="dcterms:W3CDTF">2013-06-21T16:11:42Z</dcterms:modified>
</cp:coreProperties>
</file>