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1" d="100"/>
          <a:sy n="201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C4DE7-8A7A-5641-9F13-B386B7BE6F25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8374-CDB3-4A4E-B0A7-9BFA1E5F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2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based on co-authored paper. BB not able to attend, I’m BG.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8374-CDB3-4A4E-B0A7-9BFA1E5F99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8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8374-CDB3-4A4E-B0A7-9BFA1E5F99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7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Ignoring ballot format here, which is distinct topic. At this point my focus is not numbers</a:t>
            </a:r>
            <a:r>
              <a:rPr lang="en-US" baseline="0" dirty="0" smtClean="0"/>
              <a:t> of states in cells defined by particular rules, just what the important rules cover. Discuss stats on rejection reasons in connection with bottom bullet.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8374-CDB3-4A4E-B0A7-9BFA1E5F99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8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8374-CDB3-4A4E-B0A7-9BFA1E5F99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54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8374-CDB3-4A4E-B0A7-9BFA1E5F99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0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2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3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9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2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3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0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3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67EC-0CFB-634D-83FF-0864323AFDD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8AE6-1090-C04E-B1CF-9CB59CF1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9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Administration </a:t>
            </a:r>
            <a:r>
              <a:rPr lang="en-US" dirty="0"/>
              <a:t>of </a:t>
            </a:r>
            <a:r>
              <a:rPr lang="en-US" dirty="0" smtClean="0"/>
              <a:t>Absentee Ballot Programs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911" y="3886200"/>
            <a:ext cx="7569190" cy="1667809"/>
          </a:xfrm>
        </p:spPr>
        <p:txBody>
          <a:bodyPr/>
          <a:lstStyle/>
          <a:p>
            <a:r>
              <a:rPr lang="en-US" dirty="0" smtClean="0"/>
              <a:t>Barry C. Burden (University of Wisconsin)</a:t>
            </a:r>
          </a:p>
          <a:p>
            <a:r>
              <a:rPr lang="en-US" dirty="0" smtClean="0"/>
              <a:t>Brian J. Gaines (University of Illinois)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Precinct, Election-Day Voting</a:t>
            </a:r>
          </a:p>
          <a:p>
            <a:pPr lvl="1"/>
            <a:r>
              <a:rPr lang="en-US" dirty="0" smtClean="0"/>
              <a:t>Secret ballot cast at official polling place on official Election Day</a:t>
            </a:r>
          </a:p>
          <a:p>
            <a:r>
              <a:rPr lang="en-US" dirty="0" smtClean="0"/>
              <a:t>Convenience Voting</a:t>
            </a:r>
          </a:p>
          <a:p>
            <a:pPr lvl="1"/>
            <a:r>
              <a:rPr lang="en-US" dirty="0" smtClean="0"/>
              <a:t>Absentee: ballots can be obtained and returned by mail, in advance of Election Day, completed in uncontrolled setting of voter’s choice</a:t>
            </a:r>
          </a:p>
          <a:p>
            <a:pPr lvl="1"/>
            <a:r>
              <a:rPr lang="en-US" dirty="0" smtClean="0"/>
              <a:t>Vote-by-Mail: all ballots cast absentee</a:t>
            </a:r>
          </a:p>
          <a:p>
            <a:pPr lvl="1"/>
            <a:r>
              <a:rPr lang="en-US" dirty="0" smtClean="0"/>
              <a:t>Early Voting: secret ballot cast at official polling places prior to official Election Day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0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Absentee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Ballot requests </a:t>
            </a:r>
          </a:p>
          <a:p>
            <a:pPr lvl="1"/>
            <a:r>
              <a:rPr lang="en-US" dirty="0" smtClean="0"/>
              <a:t>Excuse or no-Excuse?</a:t>
            </a:r>
          </a:p>
          <a:p>
            <a:pPr lvl="1"/>
            <a:r>
              <a:rPr lang="en-US" dirty="0" smtClean="0"/>
              <a:t>How? By mail, internet, in-person, phone,…?</a:t>
            </a:r>
          </a:p>
          <a:p>
            <a:r>
              <a:rPr lang="en-US" dirty="0" smtClean="0"/>
              <a:t>Ballot submission</a:t>
            </a:r>
          </a:p>
          <a:p>
            <a:pPr lvl="1"/>
            <a:r>
              <a:rPr lang="en-US" dirty="0" smtClean="0"/>
              <a:t>How? By mail, in-person, by third-party</a:t>
            </a:r>
          </a:p>
          <a:p>
            <a:pPr lvl="1"/>
            <a:r>
              <a:rPr lang="en-US" dirty="0" smtClean="0"/>
              <a:t>Voter-validation: signature and witness requirements, multiple envelopes</a:t>
            </a:r>
          </a:p>
          <a:p>
            <a:r>
              <a:rPr lang="en-US" dirty="0" smtClean="0"/>
              <a:t>Ballot processing</a:t>
            </a:r>
          </a:p>
          <a:p>
            <a:pPr lvl="1"/>
            <a:r>
              <a:rPr lang="en-US" dirty="0" smtClean="0"/>
              <a:t>Accept or reject according to due date, voter-validation requirements</a:t>
            </a:r>
          </a:p>
          <a:p>
            <a:pPr lvl="1"/>
            <a:r>
              <a:rPr lang="en-US" dirty="0" smtClean="0"/>
              <a:t>When processed/counted</a:t>
            </a:r>
          </a:p>
          <a:p>
            <a:pPr lvl="1"/>
            <a:r>
              <a:rPr lang="en-US" dirty="0" smtClean="0"/>
              <a:t>When opened and votes counted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0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Inherent Tradeoffs </a:t>
            </a:r>
            <a:r>
              <a:rPr lang="en-US" sz="3800" dirty="0" smtClean="0"/>
              <a:t>(no </a:t>
            </a:r>
            <a:r>
              <a:rPr lang="en-US" sz="3800" dirty="0" smtClean="0"/>
              <a:t>“best” practice)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across</a:t>
            </a:r>
            <a:r>
              <a:rPr lang="en-US" dirty="0" smtClean="0"/>
              <a:t>-state coordination on dates, format, etc. is unrealistic (contrary to robust federalism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Later deadlines could lower rejection rates, but burden officials, delay tabulation.</a:t>
            </a:r>
          </a:p>
          <a:p>
            <a:r>
              <a:rPr lang="en-US" dirty="0" smtClean="0"/>
              <a:t>Less difficult voter-validation can lower rejection rates, but facilitates fraud.</a:t>
            </a:r>
          </a:p>
          <a:p>
            <a:r>
              <a:rPr lang="en-US" dirty="0" smtClean="0"/>
              <a:t>Convenience voting complicates late ballot changes, but is popular and growing.</a:t>
            </a:r>
          </a:p>
        </p:txBody>
      </p:sp>
    </p:spTree>
    <p:extLst>
      <p:ext uri="{BB962C8B-B14F-4D97-AF65-F5344CB8AC3E}">
        <p14:creationId xmlns:p14="http://schemas.microsoft.com/office/powerpoint/2010/main" val="3890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Best-Practice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Early voting is more secure than absentee voting and thus should be preferred.</a:t>
            </a:r>
          </a:p>
          <a:p>
            <a:pPr marL="514350" indent="-514350">
              <a:buAutoNum type="arabicPeriod"/>
            </a:pPr>
            <a:r>
              <a:rPr lang="en-US" dirty="0" smtClean="0"/>
              <a:t>Requests for absentee ballots should be accepted by a variety of means including mail, phone, fax, electronic mail, and Internet web sites. 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States should provide pre-paid postage with absentee ballots.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potential for online submission of absentee ballots should be studied, but </a:t>
            </a:r>
            <a:r>
              <a:rPr lang="en-US" dirty="0" smtClean="0"/>
              <a:t>approached </a:t>
            </a:r>
            <a:r>
              <a:rPr lang="en-US" dirty="0" smtClean="0"/>
              <a:t>with caution. 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States should facilitate and encourage after-the-fact checking by absentee voters to determine whether their ballots were accepted and counted. 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States should not tally absentee ballots in advance of Election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7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414</Words>
  <Application>Microsoft Macintosh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Administration of Absentee Ballot Programs </vt:lpstr>
      <vt:lpstr>Key Terminology</vt:lpstr>
      <vt:lpstr>Absentee Logistics</vt:lpstr>
      <vt:lpstr>Inherent Tradeoffs (no “best” practice)</vt:lpstr>
      <vt:lpstr>Best-Practice Recommendations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of Absentee Ballot Programs </dc:title>
  <dc:creator>Brian Gaines</dc:creator>
  <cp:lastModifiedBy>Brian Gaines</cp:lastModifiedBy>
  <cp:revision>8</cp:revision>
  <dcterms:created xsi:type="dcterms:W3CDTF">2013-08-02T19:19:27Z</dcterms:created>
  <dcterms:modified xsi:type="dcterms:W3CDTF">2013-08-06T17:53:05Z</dcterms:modified>
</cp:coreProperties>
</file>