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14" r:id="rId2"/>
    <p:sldId id="451" r:id="rId3"/>
    <p:sldId id="477" r:id="rId4"/>
    <p:sldId id="319" r:id="rId5"/>
    <p:sldId id="475" r:id="rId6"/>
    <p:sldId id="478" r:id="rId7"/>
    <p:sldId id="462" r:id="rId8"/>
    <p:sldId id="471" r:id="rId9"/>
    <p:sldId id="474" r:id="rId10"/>
    <p:sldId id="467" r:id="rId11"/>
    <p:sldId id="441" r:id="rId12"/>
    <p:sldId id="466" r:id="rId13"/>
    <p:sldId id="476" r:id="rId14"/>
    <p:sldId id="439" r:id="rId15"/>
    <p:sldId id="463" r:id="rId16"/>
    <p:sldId id="479" r:id="rId17"/>
    <p:sldId id="442" r:id="rId18"/>
    <p:sldId id="469" r:id="rId19"/>
    <p:sldId id="377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2238" autoAdjust="0"/>
  </p:normalViewPr>
  <p:slideViewPr>
    <p:cSldViewPr>
      <p:cViewPr>
        <p:scale>
          <a:sx n="50" d="100"/>
          <a:sy n="50" d="100"/>
        </p:scale>
        <p:origin x="-186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102"/>
    </p:cViewPr>
  </p:sorterViewPr>
  <p:notesViewPr>
    <p:cSldViewPr>
      <p:cViewPr varScale="1">
        <p:scale>
          <a:sx n="87" d="100"/>
          <a:sy n="87" d="100"/>
        </p:scale>
        <p:origin x="-310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94" tIns="46147" rIns="92294" bIns="46147" rtlCol="0"/>
          <a:lstStyle>
            <a:lvl1pPr algn="r">
              <a:defRPr sz="1100"/>
            </a:lvl1pPr>
          </a:lstStyle>
          <a:p>
            <a:fld id="{30C0851D-104A-4707-963C-4E3ED12B4EDD}" type="datetimeFigureOut">
              <a:rPr lang="en-US" smtClean="0"/>
              <a:pPr/>
              <a:t>9/17/2013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4" tIns="46147" rIns="92294" bIns="4614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294" tIns="46147" rIns="92294" bIns="4614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94" tIns="46147" rIns="92294" bIns="46147" rtlCol="0" anchor="b"/>
          <a:lstStyle>
            <a:lvl1pPr algn="r">
              <a:defRPr sz="1100"/>
            </a:lvl1pPr>
          </a:lstStyle>
          <a:p>
            <a:fld id="{F49008EB-8B69-4D8E-B926-D1C86E0396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0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8EB-8B69-4D8E-B926-D1C86E03967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what we see people clamoring for.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too often in our industry, the discussion is on much smaller, narrow questions…paper vs. DRE; paper trail, or not; by-mail elections; Early Voting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aseline="0" dirty="0" smtClean="0"/>
              <a:t>crowd sourced </a:t>
            </a:r>
            <a:r>
              <a:rPr lang="en-US" baseline="0" dirty="0" smtClean="0"/>
              <a:t>ideas are much, much bigger…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the face of restlessness</a:t>
            </a:r>
            <a:r>
              <a:rPr lang="en-US" baseline="0" dirty="0" smtClean="0"/>
              <a:t> and creativity.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8EB-8B69-4D8E-B926-D1C86E03967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34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 Technology</a:t>
            </a:r>
            <a:r>
              <a:rPr lang="en-US" baseline="0" dirty="0" smtClean="0"/>
              <a:t> &amp; Innovation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8EB-8B69-4D8E-B926-D1C86E03967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61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/>
              <a:t>What all of these share – and what the PCEA,</a:t>
            </a:r>
            <a:r>
              <a:rPr lang="en-US" sz="1100" baseline="0" dirty="0" smtClean="0"/>
              <a:t> and many “Government 2.0” initiatives are driving at – is really just another way of stating the central human needs…they all speak to a desire for access, innovation, and openness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8EB-8B69-4D8E-B926-D1C86E03967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89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Now we need to get our standards, our laws, and our institutions in line with the possibilities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8EB-8B69-4D8E-B926-D1C86E03967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81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8EB-8B69-4D8E-B926-D1C86E03967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13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Hart, as much as</a:t>
            </a:r>
            <a:r>
              <a:rPr lang="en-US" baseline="0" dirty="0" smtClean="0"/>
              <a:t> we are trying to look ahead, the freedom to innovate is still hampered in some significant areas…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everyone misses out when the standards &amp; the laws are out of step with the pace of change…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are a vendor selling uncertified election technology, you are stopping short of all the learning that comes with having to commercialize a full voting system.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if you are a vendor that </a:t>
            </a:r>
            <a:r>
              <a:rPr lang="en-US" u="sng" baseline="0" dirty="0" smtClean="0"/>
              <a:t>is</a:t>
            </a:r>
            <a:r>
              <a:rPr lang="en-US" baseline="0" dirty="0" smtClean="0"/>
              <a:t> selling a certified voting system, you are likely living with the pains of long technology lifecycles and stifled innovation.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8EB-8B69-4D8E-B926-D1C86E03967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05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8EB-8B69-4D8E-B926-D1C86E03967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89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often, we’re focusing on small,</a:t>
            </a:r>
            <a:r>
              <a:rPr lang="en-US" baseline="0" dirty="0" smtClean="0"/>
              <a:t> narrow things…when we really need is a full, rich picture of all the possibilities.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8EB-8B69-4D8E-B926-D1C86E03967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01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8EB-8B69-4D8E-B926-D1C86E03967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93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8EB-8B69-4D8E-B926-D1C86E03967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8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Those of you who saw Hart’s presentation at NIST in February know how we are trying to focus on human-centered design in our new voting system.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the same thing we see the PCEA doing…whether it’s long lines, voter services, etc., etc…so we applaud that.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are the same kinds of things we are trying to do with our new election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8EB-8B69-4D8E-B926-D1C86E0396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8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 inventions vary</a:t>
            </a:r>
            <a:r>
              <a:rPr lang="en-US" baseline="0" dirty="0" smtClean="0"/>
              <a:t> greatly in their utility…some are a little stranger than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8EB-8B69-4D8E-B926-D1C86E03967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1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873161">
              <a:defRPr/>
            </a:pPr>
            <a:r>
              <a:rPr lang="en-US" sz="1100" dirty="0" smtClean="0"/>
              <a:t>Even</a:t>
            </a:r>
            <a:r>
              <a:rPr lang="en-US" sz="1100" baseline="0" dirty="0" smtClean="0"/>
              <a:t> if we don’t know what’s next, we still believe in human-centered design…</a:t>
            </a:r>
          </a:p>
          <a:p>
            <a:pPr marL="0" lvl="1" defTabSz="873161">
              <a:defRPr/>
            </a:pPr>
            <a:endParaRPr lang="en-US" sz="1100" baseline="0" dirty="0" smtClean="0"/>
          </a:p>
          <a:p>
            <a:pPr marL="0" lvl="1" defTabSz="873161">
              <a:defRPr/>
            </a:pPr>
            <a:r>
              <a:rPr lang="en-US" sz="1100" baseline="0" dirty="0" smtClean="0"/>
              <a:t>And the challenge is that humans are constantly changing, and constantly creating.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8EB-8B69-4D8E-B926-D1C86E03967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3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Stay focused on the human needs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Stay flexible about how they evolve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Get right with what you’re hearing from the users…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what we are hearing is a desire for more inputs, more access…like going from the brick-and-mortar of retail stores to the restless, dynamic world wide web…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8EB-8B69-4D8E-B926-D1C86E03967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81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next section, I want to paint a picture for you…going from a point-to-point, static understanding of what it means to “go vote”….versus a many-to-many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8EB-8B69-4D8E-B926-D1C86E03967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14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Today, there is this notion of an internet of things…the devices</a:t>
            </a:r>
            <a:r>
              <a:rPr lang="en-US" baseline="0" dirty="0" smtClean="0"/>
              <a:t> that are connected are not simply computers, but phones, other devices, smart buildings, and so 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8EB-8B69-4D8E-B926-D1C86E03967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13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Today, much of</a:t>
            </a:r>
            <a:r>
              <a:rPr lang="en-US" baseline="0" dirty="0" smtClean="0"/>
              <a:t> the way we think about voting looks like this…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8EB-8B69-4D8E-B926-D1C86E03967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38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the fact is that more and more,</a:t>
            </a:r>
          </a:p>
          <a:p>
            <a:endParaRPr lang="en-US" dirty="0" smtClean="0"/>
          </a:p>
          <a:p>
            <a:r>
              <a:rPr lang="en-US" dirty="0" smtClean="0"/>
              <a:t>the way people think about</a:t>
            </a:r>
            <a:r>
              <a:rPr lang="en-US" baseline="0" dirty="0" smtClean="0"/>
              <a:t> public services, and voting in particular, looks like this…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008EB-8B69-4D8E-B926-D1C86E03967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3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1E5-2D6F-47C2-A0B0-D8CE789F7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1E5-2D6F-47C2-A0B0-D8CE789F7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1E5-2D6F-47C2-A0B0-D8CE789F7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1E5-2D6F-47C2-A0B0-D8CE789F7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1E5-2D6F-47C2-A0B0-D8CE789F7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1E5-2D6F-47C2-A0B0-D8CE789F7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1E5-2D6F-47C2-A0B0-D8CE789F7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1E5-2D6F-47C2-A0B0-D8CE789F7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F81E5-2D6F-47C2-A0B0-D8CE789F7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1E5-2D6F-47C2-A0B0-D8CE789F7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1E5-2D6F-47C2-A0B0-D8CE789F7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F81E5-2D6F-47C2-A0B0-D8CE789F7D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6860" y="2551541"/>
            <a:ext cx="6454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en-US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2839" y="5040808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Segoe UI Light" pitchFamily="34" charset="0"/>
              </a:rPr>
              <a:t>Edward Perez, Product Manager</a:t>
            </a:r>
          </a:p>
          <a:p>
            <a:pPr algn="ctr"/>
            <a:r>
              <a:rPr lang="en-US" sz="1400" dirty="0" smtClean="0">
                <a:latin typeface="Segoe UI Light" pitchFamily="34" charset="0"/>
              </a:rPr>
              <a:t>Hart InterCivic, Austin, Texas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68" y="5704820"/>
            <a:ext cx="1593142" cy="4113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6507" y="1289657"/>
            <a:ext cx="7315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The Future?   </a:t>
            </a:r>
          </a:p>
          <a:p>
            <a:pPr algn="ctr"/>
            <a:endParaRPr lang="en-US" sz="2400" dirty="0" smtClean="0">
              <a:latin typeface="Segoe UI Light" pitchFamily="34" charset="0"/>
            </a:endParaRPr>
          </a:p>
          <a:p>
            <a:pPr algn="ctr"/>
            <a:r>
              <a:rPr lang="en-US" sz="2800" dirty="0" smtClean="0">
                <a:latin typeface="Segoe UI Light" pitchFamily="34" charset="0"/>
              </a:rPr>
              <a:t>Many-to-Many</a:t>
            </a:r>
          </a:p>
          <a:p>
            <a:pPr algn="ctr"/>
            <a:endParaRPr lang="en-US" sz="1200" dirty="0" smtClean="0">
              <a:latin typeface="Segoe UI Light" pitchFamily="34" charset="0"/>
            </a:endParaRPr>
          </a:p>
          <a:p>
            <a:pPr algn="ctr"/>
            <a:r>
              <a:rPr lang="en-US" sz="2800" dirty="0" smtClean="0">
                <a:latin typeface="Segoe UI Light" pitchFamily="34" charset="0"/>
              </a:rPr>
              <a:t>or</a:t>
            </a:r>
          </a:p>
          <a:p>
            <a:pPr algn="ctr"/>
            <a:endParaRPr lang="en-US" sz="1200" dirty="0" smtClean="0">
              <a:latin typeface="Segoe UI Light" pitchFamily="34" charset="0"/>
            </a:endParaRPr>
          </a:p>
          <a:p>
            <a:pPr algn="ctr"/>
            <a:r>
              <a:rPr lang="en-US" sz="2800" dirty="0" smtClean="0">
                <a:latin typeface="Segoe UI Light" pitchFamily="34" charset="0"/>
              </a:rPr>
              <a:t>How We Learned to Stop Worrying,</a:t>
            </a:r>
          </a:p>
          <a:p>
            <a:pPr algn="ctr"/>
            <a:r>
              <a:rPr lang="en-US" sz="2800" dirty="0" smtClean="0">
                <a:latin typeface="Segoe UI Light" pitchFamily="34" charset="0"/>
              </a:rPr>
              <a:t>and Love Human Restlessness</a:t>
            </a:r>
          </a:p>
          <a:p>
            <a:pPr algn="ctr"/>
            <a:endParaRPr lang="en-US" sz="2000" dirty="0">
              <a:latin typeface="Segoe UI Light" pitchFamily="34" charset="0"/>
            </a:endParaRPr>
          </a:p>
          <a:p>
            <a:pPr algn="ctr"/>
            <a:endParaRPr lang="en-US" sz="2000" dirty="0">
              <a:latin typeface="Segoe UI Ligh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many-to-many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343" y="26670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egoe UI Light" pitchFamily="34" charset="0"/>
              </a:rPr>
              <a:t>more participation, more devices, more </a:t>
            </a:r>
            <a:r>
              <a:rPr lang="en-US" sz="3600" dirty="0" smtClean="0">
                <a:latin typeface="Segoe UI Light" pitchFamily="34" charset="0"/>
              </a:rPr>
              <a:t>modalities</a:t>
            </a:r>
            <a:endParaRPr lang="en-US" sz="3600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38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789" y="762000"/>
            <a:ext cx="411480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Home-based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access 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Use home computers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to download &amp; mark ballots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Online rating systems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for polling places, like “Yelp”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Online voter education profiles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for receipt of VEO materials in different formats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Online polling place accessibility 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information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Ridesharing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to facilitate carpools to voting locations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Barcodes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to transfer voting choices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Drive-thru voting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iPad/Tablet </a:t>
            </a:r>
            <a:r>
              <a:rPr lang="en-US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voting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Smartphone apps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, to enable mobile voting from anywhere in the world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7057" y="762000"/>
            <a:ext cx="38100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Remote </a:t>
            </a:r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voting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 options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Portable </a:t>
            </a:r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election “kiosks”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in care facilities (e.g., tablets)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Online interactive voters’ guides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Automated deadline reminders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via phone, text or email (absentee ballots, Election Day voting)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Use familiar technology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to vote (phones, ATMs, televisions)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Online wait times</a:t>
            </a:r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for polling places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Mobile </a:t>
            </a:r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voting vans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Online poll worker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754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Information Technology &amp; Innovation Foundation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12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276600"/>
            <a:ext cx="73946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access</a:t>
            </a:r>
          </a:p>
          <a:p>
            <a:pPr algn="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innovation</a:t>
            </a:r>
          </a:p>
          <a:p>
            <a:pPr algn="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openness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303" y="990600"/>
            <a:ext cx="45198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usability</a:t>
            </a:r>
          </a:p>
          <a:p>
            <a:r>
              <a:rPr lang="en-US" sz="4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adaptability</a:t>
            </a:r>
          </a:p>
          <a:p>
            <a:r>
              <a:rPr lang="en-US" sz="4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transparency</a:t>
            </a:r>
            <a:endParaRPr lang="en-US" sz="4400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23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8238" y="249572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catching up to the pace of change</a:t>
            </a:r>
            <a:endParaRPr lang="en-US" sz="3600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295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3. the challenges</a:t>
            </a:r>
            <a:endParaRPr lang="en-US" sz="7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97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38150"/>
            <a:ext cx="8153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Getting the standards in line with innovation</a:t>
            </a:r>
            <a:endParaRPr lang="en-US" sz="2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0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Diversity of devices vs. flattening thrust of complex standards</a:t>
            </a:r>
          </a:p>
          <a:p>
            <a:endParaRPr lang="en-US" sz="2000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lvl="1"/>
            <a:r>
              <a:rPr lang="en-US" sz="20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Fewer configurations, or many?</a:t>
            </a:r>
          </a:p>
          <a:p>
            <a:endParaRPr lang="en-US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Getting our laws in line with innovation</a:t>
            </a:r>
          </a:p>
          <a:p>
            <a:r>
              <a:rPr lang="en-US" sz="20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Laws can either support or restrict new methods of participation</a:t>
            </a:r>
          </a:p>
          <a:p>
            <a:r>
              <a:rPr lang="en-US" sz="20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	</a:t>
            </a:r>
            <a:endParaRPr lang="en-US" sz="2000" dirty="0" smtClean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lvl="1"/>
            <a:r>
              <a:rPr lang="en-US" sz="20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Changing </a:t>
            </a:r>
            <a:r>
              <a:rPr lang="en-US" sz="20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outdated/unusable ballot designs</a:t>
            </a:r>
          </a:p>
          <a:p>
            <a:pPr lvl="1"/>
            <a:endParaRPr lang="en-US" sz="2000" dirty="0" smtClean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lvl="1"/>
            <a:r>
              <a:rPr lang="en-US" sz="20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Voter access (registration, convenience voting, etc.)</a:t>
            </a:r>
          </a:p>
          <a:p>
            <a:pPr lvl="1"/>
            <a:endParaRPr lang="en-US" sz="2000" dirty="0" smtClean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lvl="1"/>
            <a:r>
              <a:rPr lang="en-US" sz="20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Allowing new kinds of technology</a:t>
            </a:r>
          </a:p>
          <a:p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US" sz="20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Right-sizing the technology</a:t>
            </a:r>
          </a:p>
          <a:p>
            <a:r>
              <a:rPr lang="en-US" sz="20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Competing values – access, security, usability, cost, etc.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1871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Recommendations - Technology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Certify what’s necessary – no more, no less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 Enlarge &amp; clarify distinction between “election management“ vs. “voting system.”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Facilitate the use of cost-effective transferable technologies.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Allow the incorporation of more commercial-off-the-shelf hardware, in a traceable, safe, cost-effective way, without requiring full re-certification.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Devise procedures for software modifications.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Consider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methods to safely and reliably enable incremental changes to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be made to certified software applications (i.e. de minimis changes).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Leave design to the technologists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 Aim for standards that do not over-prescribe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specific solutions,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which can increase cost </a:t>
            </a:r>
            <a:r>
              <a:rPr lang="en-US" sz="20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and 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complexity; identify problems to be prevented, rather than specific implementations.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95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9353" y="3657600"/>
            <a:ext cx="304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access</a:t>
            </a:r>
          </a:p>
          <a:p>
            <a:r>
              <a:rPr lang="en-US" sz="4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innovation</a:t>
            </a:r>
          </a:p>
          <a:p>
            <a:r>
              <a:rPr lang="en-US" sz="44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openness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0303" y="990600"/>
            <a:ext cx="45198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usability</a:t>
            </a:r>
          </a:p>
          <a:p>
            <a:r>
              <a:rPr lang="en-US" sz="4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adaptability</a:t>
            </a:r>
          </a:p>
          <a:p>
            <a:r>
              <a:rPr lang="en-US" sz="4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transparency</a:t>
            </a:r>
            <a:endParaRPr lang="en-US" sz="4400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990600"/>
            <a:ext cx="365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technology by the many,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for the many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92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EPerez\Desktop\Seurat 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8787"/>
            <a:ext cx="816510" cy="66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theartofpolemics.files.wordpress.com/2013/04/georges_seurat_034_obnp2009-y089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15825" cy="622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673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many is a beautiful thing</a:t>
            </a:r>
            <a:endParaRPr lang="en-US" sz="5400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260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667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hank you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6600" y="3374886"/>
            <a:ext cx="2590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eperez@hartic.com</a:t>
            </a:r>
            <a:endParaRPr lang="en-US" sz="2000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129" y="4267200"/>
            <a:ext cx="1593142" cy="4113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8238" y="2495729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focus on the human needs</a:t>
            </a:r>
            <a:endParaRPr lang="en-US" sz="4400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295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1. the </a:t>
            </a:r>
            <a:r>
              <a:rPr lang="en-US" sz="7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406764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entalfloss.com/sites/default/files/styles/article_640x430/public/complicated-patents-06-0213-lgn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324600" cy="424934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24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human-centered design</a:t>
            </a:r>
            <a:endParaRPr lang="en-US" sz="4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0574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egoe UI Light" pitchFamily="34" charset="0"/>
              </a:rPr>
              <a:t>focus on human needs </a:t>
            </a:r>
          </a:p>
          <a:p>
            <a:r>
              <a:rPr lang="en-US" sz="2400" dirty="0" smtClean="0">
                <a:latin typeface="Segoe UI Light" pitchFamily="34" charset="0"/>
              </a:rPr>
              <a:t>usability, adaptability, transparency</a:t>
            </a:r>
            <a:endParaRPr lang="en-US" sz="2400" dirty="0">
              <a:latin typeface="Segoe UI Ligh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352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egoe UI Light" pitchFamily="34" charset="0"/>
              </a:rPr>
              <a:t>assume that humans</a:t>
            </a:r>
          </a:p>
          <a:p>
            <a:r>
              <a:rPr lang="en-US" sz="3600" dirty="0" smtClean="0">
                <a:latin typeface="Segoe UI Light" pitchFamily="34" charset="0"/>
              </a:rPr>
              <a:t>will be fickle and creative</a:t>
            </a:r>
            <a:endParaRPr lang="en-US" sz="3600" dirty="0">
              <a:latin typeface="Segoe UI Ligh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4876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egoe UI Light" pitchFamily="34" charset="0"/>
              </a:rPr>
              <a:t>and try to get ready for that</a:t>
            </a:r>
            <a:endParaRPr lang="en-US" sz="3600" dirty="0">
              <a:latin typeface="Segoe UI Light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8238" y="2495729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many-to-many</a:t>
            </a:r>
            <a:endParaRPr lang="en-US" sz="4400" dirty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295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2. the solutions</a:t>
            </a:r>
            <a:endParaRPr lang="en-US" sz="7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97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400" y="563562"/>
            <a:ext cx="5962800" cy="2332038"/>
            <a:chOff x="1676400" y="563562"/>
            <a:chExt cx="5962800" cy="2332038"/>
          </a:xfrm>
        </p:grpSpPr>
        <p:pic>
          <p:nvPicPr>
            <p:cNvPr id="4098" name="Picture 2" descr="C:\Users\EPerez\AppData\Local\Microsoft\Windows\Temporary Internet Files\Content.IE5\7OOVXAAY\MC900434846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63562"/>
              <a:ext cx="2332038" cy="2332038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177800" dist="1397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EPerez\AppData\Local\Microsoft\Windows\Temporary Internet Files\Content.IE5\KUXGM80L\MC900441457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047600"/>
              <a:ext cx="1848000" cy="1848000"/>
            </a:xfrm>
            <a:prstGeom prst="rect">
              <a:avLst/>
            </a:prstGeom>
            <a:ln w="3175">
              <a:solidFill>
                <a:schemeClr val="tx1"/>
              </a:solidFill>
            </a:ln>
            <a:effectLst>
              <a:outerShdw blurRad="177800" dist="1397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>
              <a:stCxn id="4100" idx="1"/>
            </p:cNvCxnSpPr>
            <p:nvPr/>
          </p:nvCxnSpPr>
          <p:spPr>
            <a:xfrm flipH="1">
              <a:off x="4008438" y="1971600"/>
              <a:ext cx="178276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2" descr="http://www.blogcdn.com/www.engadget.com/media/2011/04/internet-of-thing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61564"/>
            <a:ext cx="5962800" cy="221617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32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5820" y="1143000"/>
            <a:ext cx="72972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The next logical step in the technological revolution connecting people anytime, anywhere is to connect inanimate objects.</a:t>
            </a:r>
          </a:p>
          <a:p>
            <a:pPr>
              <a:spcAft>
                <a:spcPts val="600"/>
              </a:spcAft>
            </a:pPr>
            <a:endParaRPr lang="en-US" sz="2800" dirty="0" smtClean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This is the vision underlying </a:t>
            </a:r>
            <a:r>
              <a:rPr lang="en-US" sz="2800" b="1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the Internet of things</a:t>
            </a:r>
            <a:r>
              <a:rPr lang="en-US" sz="2800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:  </a:t>
            </a:r>
            <a:r>
              <a:rPr lang="en-US" sz="28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anytime, anywhere, by anyone and anything.</a:t>
            </a:r>
          </a:p>
          <a:p>
            <a:pPr>
              <a:spcAft>
                <a:spcPts val="600"/>
              </a:spcAft>
            </a:pPr>
            <a:endParaRPr lang="en-US" sz="2800" dirty="0" smtClean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r">
              <a:spcAft>
                <a:spcPts val="600"/>
              </a:spcAft>
            </a:pPr>
            <a:r>
              <a:rPr lang="en-US" sz="2800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- </a:t>
            </a:r>
            <a:r>
              <a:rPr lang="en-US" dirty="0">
                <a:latin typeface="Segoe UI Light" pitchFamily="34" charset="0"/>
                <a:ea typeface="Segoe UI" pitchFamily="34" charset="0"/>
                <a:cs typeface="Segoe UI" pitchFamily="34" charset="0"/>
              </a:rPr>
              <a:t>International Telecommunication Union, Geneva, 2005</a:t>
            </a:r>
          </a:p>
        </p:txBody>
      </p:sp>
    </p:spTree>
    <p:extLst>
      <p:ext uri="{BB962C8B-B14F-4D97-AF65-F5344CB8AC3E}">
        <p14:creationId xmlns:p14="http://schemas.microsoft.com/office/powerpoint/2010/main" val="193309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blogs.kqed.org/election2012/files/2012/09/voters-at-polling-place-Get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74998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345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mswire.com/images/screenshot-amphionforumintelkeynote-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8610"/>
            <a:ext cx="8572500" cy="48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539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15605</TotalTime>
  <Words>1001</Words>
  <Application>Microsoft Office PowerPoint</Application>
  <PresentationFormat>On-screen Show (4:3)</PresentationFormat>
  <Paragraphs>149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Hart InterCivic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Perez, Eddie</dc:creator>
  <cp:lastModifiedBy>Perez, Eddie</cp:lastModifiedBy>
  <cp:revision>669</cp:revision>
  <cp:lastPrinted>2013-09-17T22:55:34Z</cp:lastPrinted>
  <dcterms:created xsi:type="dcterms:W3CDTF">2012-02-09T19:50:05Z</dcterms:created>
  <dcterms:modified xsi:type="dcterms:W3CDTF">2013-09-18T02:52:31Z</dcterms:modified>
</cp:coreProperties>
</file>