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7">
  <p:sldMasterIdLst>
    <p:sldMasterId id="2147483648" r:id="rId1"/>
  </p:sldMasterIdLst>
  <p:sldIdLst>
    <p:sldId id="256" r:id="rId2"/>
    <p:sldId id="257" r:id="rId3"/>
    <p:sldId id="258" r:id="rId4"/>
    <p:sldId id="259" r:id="rId5"/>
    <p:sldId id="260" r:id="rId6"/>
    <p:sldId id="261" r:id="rId7"/>
    <p:sldId id="262" r:id="rId8"/>
    <p:sldId id="266" r:id="rId9"/>
    <p:sldId id="265" r:id="rId10"/>
    <p:sldId id="264" r:id="rId11"/>
    <p:sldId id="267" r:id="rId12"/>
    <p:sldId id="268" r:id="rId13"/>
    <p:sldId id="269" r:id="rId14"/>
    <p:sldId id="270" r:id="rId15"/>
    <p:sldId id="272" r:id="rId16"/>
    <p:sldId id="273" r:id="rId17"/>
    <p:sldId id="274" r:id="rId18"/>
    <p:sldId id="276"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118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9BC882-0421-4E55-ACE0-B001CABB6963}" type="datetimeFigureOut">
              <a:rPr lang="en-US" smtClean="0"/>
              <a:t>8/19/2013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E1D24D-8926-4265-920E-FCDCF35DA8B3}" type="slidenum">
              <a:rPr lang="en-US" smtClean="0"/>
              <a:t>‹#›</a:t>
            </a:fld>
            <a:endParaRPr lang="en-US"/>
          </a:p>
        </p:txBody>
      </p:sp>
    </p:spTree>
    <p:extLst>
      <p:ext uri="{BB962C8B-B14F-4D97-AF65-F5344CB8AC3E}">
        <p14:creationId xmlns:p14="http://schemas.microsoft.com/office/powerpoint/2010/main" val="2887895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9BC882-0421-4E55-ACE0-B001CABB6963}" type="datetimeFigureOut">
              <a:rPr lang="en-US" smtClean="0"/>
              <a:t>8/19/2013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E1D24D-8926-4265-920E-FCDCF35DA8B3}" type="slidenum">
              <a:rPr lang="en-US" smtClean="0"/>
              <a:t>‹#›</a:t>
            </a:fld>
            <a:endParaRPr lang="en-US"/>
          </a:p>
        </p:txBody>
      </p:sp>
    </p:spTree>
    <p:extLst>
      <p:ext uri="{BB962C8B-B14F-4D97-AF65-F5344CB8AC3E}">
        <p14:creationId xmlns:p14="http://schemas.microsoft.com/office/powerpoint/2010/main" val="295242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9BC882-0421-4E55-ACE0-B001CABB6963}" type="datetimeFigureOut">
              <a:rPr lang="en-US" smtClean="0"/>
              <a:t>8/19/2013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E1D24D-8926-4265-920E-FCDCF35DA8B3}" type="slidenum">
              <a:rPr lang="en-US" smtClean="0"/>
              <a:t>‹#›</a:t>
            </a:fld>
            <a:endParaRPr lang="en-US"/>
          </a:p>
        </p:txBody>
      </p:sp>
    </p:spTree>
    <p:extLst>
      <p:ext uri="{BB962C8B-B14F-4D97-AF65-F5344CB8AC3E}">
        <p14:creationId xmlns:p14="http://schemas.microsoft.com/office/powerpoint/2010/main" val="2908342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9BC882-0421-4E55-ACE0-B001CABB6963}" type="datetimeFigureOut">
              <a:rPr lang="en-US" smtClean="0"/>
              <a:t>8/19/2013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E1D24D-8926-4265-920E-FCDCF35DA8B3}" type="slidenum">
              <a:rPr lang="en-US" smtClean="0"/>
              <a:t>‹#›</a:t>
            </a:fld>
            <a:endParaRPr lang="en-US"/>
          </a:p>
        </p:txBody>
      </p:sp>
    </p:spTree>
    <p:extLst>
      <p:ext uri="{BB962C8B-B14F-4D97-AF65-F5344CB8AC3E}">
        <p14:creationId xmlns:p14="http://schemas.microsoft.com/office/powerpoint/2010/main" val="2385147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9BC882-0421-4E55-ACE0-B001CABB6963}" type="datetimeFigureOut">
              <a:rPr lang="en-US" smtClean="0"/>
              <a:t>8/19/2013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E1D24D-8926-4265-920E-FCDCF35DA8B3}" type="slidenum">
              <a:rPr lang="en-US" smtClean="0"/>
              <a:t>‹#›</a:t>
            </a:fld>
            <a:endParaRPr lang="en-US"/>
          </a:p>
        </p:txBody>
      </p:sp>
    </p:spTree>
    <p:extLst>
      <p:ext uri="{BB962C8B-B14F-4D97-AF65-F5344CB8AC3E}">
        <p14:creationId xmlns:p14="http://schemas.microsoft.com/office/powerpoint/2010/main" val="2920649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9BC882-0421-4E55-ACE0-B001CABB6963}" type="datetimeFigureOut">
              <a:rPr lang="en-US" smtClean="0"/>
              <a:t>8/19/2013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E1D24D-8926-4265-920E-FCDCF35DA8B3}" type="slidenum">
              <a:rPr lang="en-US" smtClean="0"/>
              <a:t>‹#›</a:t>
            </a:fld>
            <a:endParaRPr lang="en-US"/>
          </a:p>
        </p:txBody>
      </p:sp>
    </p:spTree>
    <p:extLst>
      <p:ext uri="{BB962C8B-B14F-4D97-AF65-F5344CB8AC3E}">
        <p14:creationId xmlns:p14="http://schemas.microsoft.com/office/powerpoint/2010/main" val="318821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9BC882-0421-4E55-ACE0-B001CABB6963}" type="datetimeFigureOut">
              <a:rPr lang="en-US" smtClean="0"/>
              <a:t>8/19/2013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E1D24D-8926-4265-920E-FCDCF35DA8B3}" type="slidenum">
              <a:rPr lang="en-US" smtClean="0"/>
              <a:t>‹#›</a:t>
            </a:fld>
            <a:endParaRPr lang="en-US"/>
          </a:p>
        </p:txBody>
      </p:sp>
    </p:spTree>
    <p:extLst>
      <p:ext uri="{BB962C8B-B14F-4D97-AF65-F5344CB8AC3E}">
        <p14:creationId xmlns:p14="http://schemas.microsoft.com/office/powerpoint/2010/main" val="1432876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9BC882-0421-4E55-ACE0-B001CABB6963}" type="datetimeFigureOut">
              <a:rPr lang="en-US" smtClean="0"/>
              <a:t>8/19/2013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E1D24D-8926-4265-920E-FCDCF35DA8B3}" type="slidenum">
              <a:rPr lang="en-US" smtClean="0"/>
              <a:t>‹#›</a:t>
            </a:fld>
            <a:endParaRPr lang="en-US"/>
          </a:p>
        </p:txBody>
      </p:sp>
    </p:spTree>
    <p:extLst>
      <p:ext uri="{BB962C8B-B14F-4D97-AF65-F5344CB8AC3E}">
        <p14:creationId xmlns:p14="http://schemas.microsoft.com/office/powerpoint/2010/main" val="697733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9BC882-0421-4E55-ACE0-B001CABB6963}" type="datetimeFigureOut">
              <a:rPr lang="en-US" smtClean="0"/>
              <a:t>8/19/2013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E1D24D-8926-4265-920E-FCDCF35DA8B3}" type="slidenum">
              <a:rPr lang="en-US" smtClean="0"/>
              <a:t>‹#›</a:t>
            </a:fld>
            <a:endParaRPr lang="en-US"/>
          </a:p>
        </p:txBody>
      </p:sp>
    </p:spTree>
    <p:extLst>
      <p:ext uri="{BB962C8B-B14F-4D97-AF65-F5344CB8AC3E}">
        <p14:creationId xmlns:p14="http://schemas.microsoft.com/office/powerpoint/2010/main" val="1304122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9BC882-0421-4E55-ACE0-B001CABB6963}" type="datetimeFigureOut">
              <a:rPr lang="en-US" smtClean="0"/>
              <a:t>8/19/2013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E1D24D-8926-4265-920E-FCDCF35DA8B3}" type="slidenum">
              <a:rPr lang="en-US" smtClean="0"/>
              <a:t>‹#›</a:t>
            </a:fld>
            <a:endParaRPr lang="en-US"/>
          </a:p>
        </p:txBody>
      </p:sp>
    </p:spTree>
    <p:extLst>
      <p:ext uri="{BB962C8B-B14F-4D97-AF65-F5344CB8AC3E}">
        <p14:creationId xmlns:p14="http://schemas.microsoft.com/office/powerpoint/2010/main" val="1790902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9BC882-0421-4E55-ACE0-B001CABB6963}" type="datetimeFigureOut">
              <a:rPr lang="en-US" smtClean="0"/>
              <a:t>8/19/2013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E1D24D-8926-4265-920E-FCDCF35DA8B3}" type="slidenum">
              <a:rPr lang="en-US" smtClean="0"/>
              <a:t>‹#›</a:t>
            </a:fld>
            <a:endParaRPr lang="en-US"/>
          </a:p>
        </p:txBody>
      </p:sp>
    </p:spTree>
    <p:extLst>
      <p:ext uri="{BB962C8B-B14F-4D97-AF65-F5344CB8AC3E}">
        <p14:creationId xmlns:p14="http://schemas.microsoft.com/office/powerpoint/2010/main" val="1575013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9BC882-0421-4E55-ACE0-B001CABB6963}" type="datetimeFigureOut">
              <a:rPr lang="en-US" smtClean="0"/>
              <a:t>8/19/2013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E1D24D-8926-4265-920E-FCDCF35DA8B3}" type="slidenum">
              <a:rPr lang="en-US" smtClean="0"/>
              <a:t>‹#›</a:t>
            </a:fld>
            <a:endParaRPr lang="en-US"/>
          </a:p>
        </p:txBody>
      </p:sp>
    </p:spTree>
    <p:extLst>
      <p:ext uri="{BB962C8B-B14F-4D97-AF65-F5344CB8AC3E}">
        <p14:creationId xmlns:p14="http://schemas.microsoft.com/office/powerpoint/2010/main" val="2636819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_ftnref1"/><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_ftnref1"/><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533400"/>
            <a:ext cx="7772400" cy="1470025"/>
          </a:xfrm>
        </p:spPr>
        <p:txBody>
          <a:bodyPr>
            <a:noAutofit/>
          </a:bodyPr>
          <a:lstStyle/>
          <a:p>
            <a:r>
              <a:rPr lang="en-US" sz="3200" dirty="0"/>
              <a:t>Election Administration during Natural Disasters and Emergencies: </a:t>
            </a:r>
            <a:br>
              <a:rPr lang="en-US" sz="3200" dirty="0"/>
            </a:br>
            <a:r>
              <a:rPr lang="en-US" sz="3200" dirty="0"/>
              <a:t>  Hurricane Sandy and the 2012 Election</a:t>
            </a:r>
          </a:p>
        </p:txBody>
      </p:sp>
      <p:sp>
        <p:nvSpPr>
          <p:cNvPr id="3" name="Subtitle 2"/>
          <p:cNvSpPr>
            <a:spLocks noGrp="1"/>
          </p:cNvSpPr>
          <p:nvPr>
            <p:ph type="subTitle" idx="1"/>
          </p:nvPr>
        </p:nvSpPr>
        <p:spPr>
          <a:xfrm>
            <a:off x="1600200" y="2590800"/>
            <a:ext cx="6400800" cy="2819400"/>
          </a:xfrm>
        </p:spPr>
        <p:txBody>
          <a:bodyPr>
            <a:normAutofit fontScale="70000" lnSpcReduction="20000"/>
          </a:bodyPr>
          <a:lstStyle/>
          <a:p>
            <a:r>
              <a:rPr lang="en-US" dirty="0" smtClean="0"/>
              <a:t>Robert M. Stein</a:t>
            </a:r>
          </a:p>
          <a:p>
            <a:r>
              <a:rPr lang="en-US" dirty="0" smtClean="0"/>
              <a:t>Rice University </a:t>
            </a:r>
          </a:p>
          <a:p>
            <a:endParaRPr lang="en-US" dirty="0" smtClean="0"/>
          </a:p>
          <a:p>
            <a:r>
              <a:rPr lang="en-US" dirty="0" smtClean="0"/>
              <a:t>Prepared for presentation to </a:t>
            </a:r>
          </a:p>
          <a:p>
            <a:r>
              <a:rPr lang="en-US" dirty="0" smtClean="0"/>
              <a:t>Presidential Commission on Election Administration</a:t>
            </a:r>
          </a:p>
          <a:p>
            <a:r>
              <a:rPr lang="en-US" dirty="0" smtClean="0"/>
              <a:t>September 4, 2012</a:t>
            </a:r>
          </a:p>
          <a:p>
            <a:r>
              <a:rPr lang="en-US" dirty="0" smtClean="0"/>
              <a:t>Philadelphia, PA</a:t>
            </a:r>
            <a:endParaRPr lang="en-US" dirty="0"/>
          </a:p>
        </p:txBody>
      </p:sp>
    </p:spTree>
    <p:extLst>
      <p:ext uri="{BB962C8B-B14F-4D97-AF65-F5344CB8AC3E}">
        <p14:creationId xmlns:p14="http://schemas.microsoft.com/office/powerpoint/2010/main" val="12988120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78764419"/>
              </p:ext>
            </p:extLst>
          </p:nvPr>
        </p:nvGraphicFramePr>
        <p:xfrm>
          <a:off x="1066800" y="1733736"/>
          <a:ext cx="7010400" cy="3752663"/>
        </p:xfrm>
        <a:graphic>
          <a:graphicData uri="http://schemas.openxmlformats.org/drawingml/2006/table">
            <a:tbl>
              <a:tblPr firstRow="1" firstCol="1" bandRow="1">
                <a:tableStyleId>{5C22544A-7EE6-4342-B048-85BDC9FD1C3A}</a:tableStyleId>
              </a:tblPr>
              <a:tblGrid>
                <a:gridCol w="2068526"/>
                <a:gridCol w="866946"/>
                <a:gridCol w="714454"/>
                <a:gridCol w="874711"/>
                <a:gridCol w="720807"/>
                <a:gridCol w="967196"/>
                <a:gridCol w="797760"/>
              </a:tblGrid>
              <a:tr h="249491">
                <a:tc>
                  <a:txBody>
                    <a:bodyPr/>
                    <a:lstStyle/>
                    <a:p>
                      <a:pPr>
                        <a:lnSpc>
                          <a:spcPct val="115000"/>
                        </a:lnSpc>
                      </a:pPr>
                      <a:endParaRPr lang="en-US" sz="1100" dirty="0">
                        <a:effectLst/>
                        <a:latin typeface="Calibri"/>
                      </a:endParaRPr>
                    </a:p>
                  </a:txBody>
                  <a:tcPr marL="68580" marR="68580" marT="0" marB="0" anchor="b"/>
                </a:tc>
                <a:tc gridSpan="2">
                  <a:txBody>
                    <a:bodyPr/>
                    <a:lstStyle/>
                    <a:p>
                      <a:pPr marL="0" marR="0" algn="ctr">
                        <a:lnSpc>
                          <a:spcPct val="115000"/>
                        </a:lnSpc>
                        <a:spcBef>
                          <a:spcPts val="0"/>
                        </a:spcBef>
                        <a:spcAft>
                          <a:spcPts val="0"/>
                        </a:spcAft>
                      </a:pPr>
                      <a:r>
                        <a:rPr lang="en-US" sz="1200">
                          <a:effectLst/>
                        </a:rPr>
                        <a:t>2008</a:t>
                      </a:r>
                      <a:endParaRPr lang="en-US" sz="1100">
                        <a:effectLst/>
                        <a:latin typeface="Calibri"/>
                        <a:ea typeface="Calibri"/>
                        <a:cs typeface="Times New Roman"/>
                      </a:endParaRPr>
                    </a:p>
                  </a:txBody>
                  <a:tcPr marL="68580" marR="68580" marT="0" marB="0" anchor="b"/>
                </a:tc>
                <a:tc hMerge="1">
                  <a:txBody>
                    <a:bodyPr/>
                    <a:lstStyle/>
                    <a:p>
                      <a:endParaRPr lang="en-US"/>
                    </a:p>
                  </a:txBody>
                  <a:tcPr/>
                </a:tc>
                <a:tc gridSpan="2">
                  <a:txBody>
                    <a:bodyPr/>
                    <a:lstStyle/>
                    <a:p>
                      <a:pPr marL="0" marR="0" algn="ctr">
                        <a:lnSpc>
                          <a:spcPct val="115000"/>
                        </a:lnSpc>
                        <a:spcBef>
                          <a:spcPts val="0"/>
                        </a:spcBef>
                        <a:spcAft>
                          <a:spcPts val="0"/>
                        </a:spcAft>
                      </a:pPr>
                      <a:r>
                        <a:rPr lang="en-US" sz="1200">
                          <a:effectLst/>
                        </a:rPr>
                        <a:t>2012</a:t>
                      </a:r>
                      <a:endParaRPr lang="en-US" sz="1100">
                        <a:effectLst/>
                        <a:latin typeface="Calibri"/>
                        <a:ea typeface="Calibri"/>
                        <a:cs typeface="Times New Roman"/>
                      </a:endParaRPr>
                    </a:p>
                  </a:txBody>
                  <a:tcPr marL="68580" marR="68580" marT="0" marB="0" anchor="b"/>
                </a:tc>
                <a:tc hMerge="1">
                  <a:txBody>
                    <a:bodyPr/>
                    <a:lstStyle/>
                    <a:p>
                      <a:endParaRPr lang="en-US"/>
                    </a:p>
                  </a:txBody>
                  <a:tcPr/>
                </a:tc>
                <a:tc gridSpan="2">
                  <a:txBody>
                    <a:bodyPr/>
                    <a:lstStyle/>
                    <a:p>
                      <a:pPr marL="0" marR="0" algn="ctr">
                        <a:lnSpc>
                          <a:spcPct val="115000"/>
                        </a:lnSpc>
                        <a:spcBef>
                          <a:spcPts val="0"/>
                        </a:spcBef>
                        <a:spcAft>
                          <a:spcPts val="0"/>
                        </a:spcAft>
                      </a:pPr>
                      <a:r>
                        <a:rPr lang="en-US" sz="1200">
                          <a:effectLst/>
                        </a:rPr>
                        <a:t>Change '08-'12</a:t>
                      </a:r>
                      <a:endParaRPr lang="en-US" sz="1100">
                        <a:effectLst/>
                        <a:latin typeface="Calibri"/>
                        <a:ea typeface="Calibri"/>
                        <a:cs typeface="Times New Roman"/>
                      </a:endParaRPr>
                    </a:p>
                  </a:txBody>
                  <a:tcPr marL="68580" marR="68580" marT="0" marB="0" anchor="b"/>
                </a:tc>
                <a:tc hMerge="1">
                  <a:txBody>
                    <a:bodyPr/>
                    <a:lstStyle/>
                    <a:p>
                      <a:endParaRPr lang="en-US"/>
                    </a:p>
                  </a:txBody>
                  <a:tcPr/>
                </a:tc>
              </a:tr>
              <a:tr h="249491">
                <a:tc>
                  <a:txBody>
                    <a:bodyPr/>
                    <a:lstStyle/>
                    <a:p>
                      <a:pPr>
                        <a:lnSpc>
                          <a:spcPct val="115000"/>
                        </a:lnSpc>
                      </a:pPr>
                      <a:endParaRPr lang="en-US" sz="1100">
                        <a:effectLst/>
                        <a:latin typeface="Calibri"/>
                      </a:endParaRPr>
                    </a:p>
                  </a:txBody>
                  <a:tcPr marL="68580" marR="68580" marT="0" marB="0" anchor="b"/>
                </a:tc>
                <a:tc>
                  <a:txBody>
                    <a:bodyPr/>
                    <a:lstStyle/>
                    <a:p>
                      <a:pPr marL="0" marR="0">
                        <a:lnSpc>
                          <a:spcPct val="115000"/>
                        </a:lnSpc>
                        <a:spcBef>
                          <a:spcPts val="0"/>
                        </a:spcBef>
                        <a:spcAft>
                          <a:spcPts val="0"/>
                        </a:spcAft>
                      </a:pPr>
                      <a:r>
                        <a:rPr lang="en-US" sz="1200">
                          <a:effectLst/>
                        </a:rPr>
                        <a:t>~ Disaster</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200">
                          <a:effectLst/>
                        </a:rPr>
                        <a:t>Disaster</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200">
                          <a:effectLst/>
                        </a:rPr>
                        <a:t>~ Disaster</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200">
                          <a:effectLst/>
                        </a:rPr>
                        <a:t>Disaster</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200">
                          <a:effectLst/>
                        </a:rPr>
                        <a:t>~ Disaster</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200">
                          <a:effectLst/>
                        </a:rPr>
                        <a:t>Disaster</a:t>
                      </a:r>
                      <a:endParaRPr lang="en-US" sz="1100">
                        <a:effectLst/>
                        <a:latin typeface="Calibri"/>
                        <a:ea typeface="Calibri"/>
                        <a:cs typeface="Times New Roman"/>
                      </a:endParaRPr>
                    </a:p>
                  </a:txBody>
                  <a:tcPr marL="68580" marR="68580" marT="0" marB="0" anchor="b"/>
                </a:tc>
              </a:tr>
              <a:tr h="249491">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b"/>
                </a:tc>
              </a:tr>
              <a:tr h="249491">
                <a:tc>
                  <a:txBody>
                    <a:bodyPr/>
                    <a:lstStyle/>
                    <a:p>
                      <a:pPr marL="0" marR="0">
                        <a:lnSpc>
                          <a:spcPct val="115000"/>
                        </a:lnSpc>
                        <a:spcBef>
                          <a:spcPts val="0"/>
                        </a:spcBef>
                        <a:spcAft>
                          <a:spcPts val="0"/>
                        </a:spcAft>
                      </a:pPr>
                      <a:r>
                        <a:rPr lang="en-US" sz="1200">
                          <a:effectLst/>
                        </a:rPr>
                        <a:t>Turnout (%)</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.668</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200">
                          <a:effectLst/>
                        </a:rPr>
                        <a:t>.676</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.662</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.661</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-.008</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-.028</a:t>
                      </a:r>
                      <a:endParaRPr lang="en-US" sz="1100">
                        <a:effectLst/>
                        <a:latin typeface="Calibri"/>
                        <a:ea typeface="Calibri"/>
                        <a:cs typeface="Times New Roman"/>
                      </a:endParaRPr>
                    </a:p>
                  </a:txBody>
                  <a:tcPr marL="68580" marR="68580" marT="0" marB="0" anchor="ctr"/>
                </a:tc>
              </a:tr>
              <a:tr h="249491">
                <a:tc>
                  <a:txBody>
                    <a:bodyPr/>
                    <a:lstStyle/>
                    <a:p>
                      <a:pPr>
                        <a:lnSpc>
                          <a:spcPct val="115000"/>
                        </a:lnSpc>
                      </a:pPr>
                      <a:endParaRPr lang="en-US" sz="1100">
                        <a:effectLst/>
                        <a:latin typeface="Calibri"/>
                      </a:endParaRPr>
                    </a:p>
                  </a:txBody>
                  <a:tcPr marL="68580" marR="68580" marT="0" marB="0" anchor="b"/>
                </a:tc>
                <a:tc>
                  <a:txBody>
                    <a:bodyPr/>
                    <a:lstStyle/>
                    <a:p>
                      <a:pPr marL="0" marR="0" algn="ctr">
                        <a:lnSpc>
                          <a:spcPct val="115000"/>
                        </a:lnSpc>
                        <a:spcBef>
                          <a:spcPts val="0"/>
                        </a:spcBef>
                        <a:spcAft>
                          <a:spcPts val="0"/>
                        </a:spcAft>
                      </a:pPr>
                      <a:r>
                        <a:rPr lang="en-US" sz="1200" i="1" dirty="0">
                          <a:effectLst/>
                        </a:rPr>
                        <a:t>.112</a:t>
                      </a:r>
                      <a:endParaRPr lang="en-US" sz="1100" i="1" dirty="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200" i="1" dirty="0">
                          <a:effectLst/>
                        </a:rPr>
                        <a:t>.110</a:t>
                      </a:r>
                      <a:endParaRPr lang="en-US" sz="1100" i="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i="1" dirty="0">
                          <a:effectLst/>
                        </a:rPr>
                        <a:t>.100</a:t>
                      </a:r>
                      <a:endParaRPr lang="en-US" sz="1100" i="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i="1" dirty="0">
                          <a:effectLst/>
                        </a:rPr>
                        <a:t>.104</a:t>
                      </a:r>
                      <a:endParaRPr lang="en-US" sz="1100" i="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i="1" dirty="0">
                          <a:effectLst/>
                        </a:rPr>
                        <a:t>.100</a:t>
                      </a:r>
                      <a:endParaRPr lang="en-US" sz="1100" i="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i="1" dirty="0">
                          <a:effectLst/>
                        </a:rPr>
                        <a:t>.050</a:t>
                      </a:r>
                      <a:endParaRPr lang="en-US" sz="1100" i="1" dirty="0">
                        <a:effectLst/>
                        <a:latin typeface="Calibri"/>
                        <a:ea typeface="Calibri"/>
                        <a:cs typeface="Times New Roman"/>
                      </a:endParaRPr>
                    </a:p>
                  </a:txBody>
                  <a:tcPr marL="68580" marR="68580" marT="0" marB="0" anchor="ctr"/>
                </a:tc>
              </a:tr>
              <a:tr h="249491">
                <a:tc>
                  <a:txBody>
                    <a:bodyPr/>
                    <a:lstStyle/>
                    <a:p>
                      <a:pPr>
                        <a:lnSpc>
                          <a:spcPct val="115000"/>
                        </a:lnSpc>
                      </a:pPr>
                      <a:endParaRPr lang="en-US" sz="1100">
                        <a:effectLst/>
                        <a:latin typeface="Calibri"/>
                      </a:endParaRPr>
                    </a:p>
                  </a:txBody>
                  <a:tcPr marL="68580" marR="68580" marT="0" marB="0" anchor="b"/>
                </a:tc>
                <a:tc>
                  <a:txBody>
                    <a:bodyPr/>
                    <a:lstStyle/>
                    <a:p>
                      <a:pPr marL="0" marR="0" algn="ctr">
                        <a:lnSpc>
                          <a:spcPct val="115000"/>
                        </a:lnSpc>
                        <a:spcBef>
                          <a:spcPts val="0"/>
                        </a:spcBef>
                        <a:spcAft>
                          <a:spcPts val="0"/>
                        </a:spcAft>
                      </a:pPr>
                      <a:r>
                        <a:rPr lang="en-US" sz="1200" dirty="0">
                          <a:effectLst/>
                        </a:rPr>
                        <a:t> </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b"/>
                </a:tc>
              </a:tr>
              <a:tr h="249491">
                <a:tc>
                  <a:txBody>
                    <a:bodyPr/>
                    <a:lstStyle/>
                    <a:p>
                      <a:pPr marL="0" marR="0">
                        <a:lnSpc>
                          <a:spcPct val="115000"/>
                        </a:lnSpc>
                        <a:spcBef>
                          <a:spcPts val="0"/>
                        </a:spcBef>
                        <a:spcAft>
                          <a:spcPts val="0"/>
                        </a:spcAft>
                      </a:pPr>
                      <a:r>
                        <a:rPr lang="en-US" sz="1200">
                          <a:effectLst/>
                        </a:rPr>
                        <a:t>Absentee votes (%)</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.189</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200">
                          <a:effectLst/>
                        </a:rPr>
                        <a:t>.0530</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.187</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.0530</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-.002</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.0003</a:t>
                      </a:r>
                      <a:endParaRPr lang="en-US" sz="1100">
                        <a:effectLst/>
                        <a:latin typeface="Calibri"/>
                        <a:ea typeface="Calibri"/>
                        <a:cs typeface="Times New Roman"/>
                      </a:endParaRPr>
                    </a:p>
                  </a:txBody>
                  <a:tcPr marL="68580" marR="68580" marT="0" marB="0" anchor="ctr"/>
                </a:tc>
              </a:tr>
              <a:tr h="249491">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i="1" dirty="0">
                          <a:effectLst/>
                        </a:rPr>
                        <a:t>.195</a:t>
                      </a:r>
                      <a:endParaRPr lang="en-US" sz="1100" i="1" dirty="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200" i="1" dirty="0">
                          <a:effectLst/>
                        </a:rPr>
                        <a:t>.041</a:t>
                      </a:r>
                      <a:endParaRPr lang="en-US" sz="1100" i="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i="1" dirty="0">
                          <a:effectLst/>
                        </a:rPr>
                        <a:t>.207</a:t>
                      </a:r>
                      <a:endParaRPr lang="en-US" sz="1100" i="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i="1" dirty="0">
                          <a:effectLst/>
                        </a:rPr>
                        <a:t>.032</a:t>
                      </a:r>
                      <a:endParaRPr lang="en-US" sz="1100" i="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i="1" dirty="0">
                          <a:effectLst/>
                        </a:rPr>
                        <a:t>.070</a:t>
                      </a:r>
                      <a:endParaRPr lang="en-US" sz="1100" i="1" dirty="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200" i="1" dirty="0">
                          <a:effectLst/>
                        </a:rPr>
                        <a:t>    .024</a:t>
                      </a:r>
                      <a:endParaRPr lang="en-US" sz="1100" i="1" dirty="0">
                        <a:effectLst/>
                        <a:latin typeface="Calibri"/>
                        <a:ea typeface="Calibri"/>
                        <a:cs typeface="Times New Roman"/>
                      </a:endParaRPr>
                    </a:p>
                  </a:txBody>
                  <a:tcPr marL="68580" marR="68580" marT="0" marB="0" anchor="ctr"/>
                </a:tc>
              </a:tr>
              <a:tr h="249491">
                <a:tc>
                  <a:txBody>
                    <a:bodyPr/>
                    <a:lstStyle/>
                    <a:p>
                      <a:pPr>
                        <a:lnSpc>
                          <a:spcPct val="115000"/>
                        </a:lnSpc>
                      </a:pPr>
                      <a:endParaRPr lang="en-US" sz="1100">
                        <a:effectLst/>
                        <a:latin typeface="Calibri"/>
                      </a:endParaRPr>
                    </a:p>
                  </a:txBody>
                  <a:tcPr marL="68580" marR="68580" marT="0" marB="0" anchor="b"/>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b"/>
                </a:tc>
              </a:tr>
              <a:tr h="249491">
                <a:tc>
                  <a:txBody>
                    <a:bodyPr/>
                    <a:lstStyle/>
                    <a:p>
                      <a:pPr marL="0" marR="0">
                        <a:lnSpc>
                          <a:spcPct val="115000"/>
                        </a:lnSpc>
                        <a:spcBef>
                          <a:spcPts val="0"/>
                        </a:spcBef>
                        <a:spcAft>
                          <a:spcPts val="0"/>
                        </a:spcAft>
                      </a:pPr>
                      <a:r>
                        <a:rPr lang="en-US" sz="1200">
                          <a:effectLst/>
                        </a:rPr>
                        <a:t>Early votes (%)</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.142</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200">
                          <a:effectLst/>
                        </a:rPr>
                        <a:t>.055</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.161</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.072</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.019</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.017</a:t>
                      </a:r>
                      <a:endParaRPr lang="en-US" sz="1100">
                        <a:effectLst/>
                        <a:latin typeface="Calibri"/>
                        <a:ea typeface="Calibri"/>
                        <a:cs typeface="Times New Roman"/>
                      </a:endParaRPr>
                    </a:p>
                  </a:txBody>
                  <a:tcPr marL="68580" marR="68580" marT="0" marB="0" anchor="ctr"/>
                </a:tc>
              </a:tr>
              <a:tr h="249491">
                <a:tc>
                  <a:txBody>
                    <a:bodyPr/>
                    <a:lstStyle/>
                    <a:p>
                      <a:pPr>
                        <a:lnSpc>
                          <a:spcPct val="115000"/>
                        </a:lnSpc>
                      </a:pPr>
                      <a:endParaRPr lang="en-US" sz="1100">
                        <a:effectLst/>
                        <a:latin typeface="Calibri"/>
                      </a:endParaRPr>
                    </a:p>
                  </a:txBody>
                  <a:tcPr marL="68580" marR="68580" marT="0" marB="0" anchor="b"/>
                </a:tc>
                <a:tc>
                  <a:txBody>
                    <a:bodyPr/>
                    <a:lstStyle/>
                    <a:p>
                      <a:pPr marL="0" marR="0" algn="ctr">
                        <a:lnSpc>
                          <a:spcPct val="115000"/>
                        </a:lnSpc>
                        <a:spcBef>
                          <a:spcPts val="0"/>
                        </a:spcBef>
                        <a:spcAft>
                          <a:spcPts val="0"/>
                        </a:spcAft>
                      </a:pPr>
                      <a:r>
                        <a:rPr lang="en-US" sz="1200" i="1" dirty="0">
                          <a:effectLst/>
                        </a:rPr>
                        <a:t>.213</a:t>
                      </a:r>
                      <a:endParaRPr lang="en-US" sz="1100" i="1" dirty="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200" i="1" dirty="0">
                          <a:effectLst/>
                        </a:rPr>
                        <a:t>.099</a:t>
                      </a:r>
                      <a:endParaRPr lang="en-US" sz="1100" i="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i="1" dirty="0">
                          <a:effectLst/>
                        </a:rPr>
                        <a:t>.162</a:t>
                      </a:r>
                      <a:endParaRPr lang="en-US" sz="1100" i="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i="1" dirty="0">
                          <a:effectLst/>
                        </a:rPr>
                        <a:t>.106</a:t>
                      </a:r>
                      <a:endParaRPr lang="en-US" sz="1100" i="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i="1" dirty="0">
                          <a:effectLst/>
                        </a:rPr>
                        <a:t>.190</a:t>
                      </a:r>
                      <a:endParaRPr lang="en-US" sz="1100" i="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i="1" dirty="0">
                          <a:effectLst/>
                        </a:rPr>
                        <a:t>.052</a:t>
                      </a:r>
                      <a:endParaRPr lang="en-US" sz="1100" i="1" dirty="0">
                        <a:effectLst/>
                        <a:latin typeface="Calibri"/>
                        <a:ea typeface="Calibri"/>
                        <a:cs typeface="Times New Roman"/>
                      </a:endParaRPr>
                    </a:p>
                  </a:txBody>
                  <a:tcPr marL="68580" marR="68580" marT="0" marB="0" anchor="ctr"/>
                </a:tc>
              </a:tr>
              <a:tr h="249491">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ctr"/>
                </a:tc>
              </a:tr>
              <a:tr h="249491">
                <a:tc>
                  <a:txBody>
                    <a:bodyPr/>
                    <a:lstStyle/>
                    <a:p>
                      <a:pPr marL="0" marR="0">
                        <a:lnSpc>
                          <a:spcPct val="115000"/>
                        </a:lnSpc>
                        <a:spcBef>
                          <a:spcPts val="0"/>
                        </a:spcBef>
                        <a:spcAft>
                          <a:spcPts val="0"/>
                        </a:spcAft>
                      </a:pPr>
                      <a:r>
                        <a:rPr lang="en-US" sz="1200">
                          <a:effectLst/>
                        </a:rPr>
                        <a:t>Number of observations</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2781</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223</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2781</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223</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2781</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223</a:t>
                      </a:r>
                      <a:endParaRPr lang="en-US" sz="1100">
                        <a:effectLst/>
                        <a:latin typeface="Calibri"/>
                        <a:ea typeface="Calibri"/>
                        <a:cs typeface="Times New Roman"/>
                      </a:endParaRPr>
                    </a:p>
                  </a:txBody>
                  <a:tcPr marL="68580" marR="68580" marT="0" marB="0" anchor="ctr"/>
                </a:tc>
              </a:tr>
              <a:tr h="509280">
                <a:tc gridSpan="7">
                  <a:txBody>
                    <a:bodyPr/>
                    <a:lstStyle/>
                    <a:p>
                      <a:pPr marL="0" marR="0">
                        <a:lnSpc>
                          <a:spcPct val="115000"/>
                        </a:lnSpc>
                        <a:spcBef>
                          <a:spcPts val="0"/>
                        </a:spcBef>
                        <a:spcAft>
                          <a:spcPts val="0"/>
                        </a:spcAft>
                      </a:pPr>
                      <a:r>
                        <a:rPr lang="en-US" sz="1200" dirty="0">
                          <a:effectLst/>
                        </a:rPr>
                        <a:t>Source: EAC,  2008, 2012 Election Administration and Voting Survey</a:t>
                      </a:r>
                      <a:endParaRPr lang="en-US" sz="1100" dirty="0">
                        <a:effectLst/>
                      </a:endParaRPr>
                    </a:p>
                    <a:p>
                      <a:pPr marL="0" marR="0" algn="ctr">
                        <a:lnSpc>
                          <a:spcPct val="115000"/>
                        </a:lnSpc>
                        <a:spcBef>
                          <a:spcPts val="0"/>
                        </a:spcBef>
                        <a:spcAft>
                          <a:spcPts val="0"/>
                        </a:spcAft>
                      </a:pPr>
                      <a:r>
                        <a:rPr lang="en-US" sz="1200" dirty="0">
                          <a:effectLst/>
                        </a:rPr>
                        <a:t> </a:t>
                      </a:r>
                      <a:endParaRPr lang="en-US" sz="1100" dirty="0">
                        <a:effectLst/>
                        <a:latin typeface="Calibri"/>
                        <a:ea typeface="Calibri"/>
                        <a:cs typeface="Times New Roman"/>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5" name="Rectangle 1"/>
          <p:cNvSpPr>
            <a:spLocks noChangeArrowheads="1"/>
          </p:cNvSpPr>
          <p:nvPr/>
        </p:nvSpPr>
        <p:spPr bwMode="auto">
          <a:xfrm>
            <a:off x="1419225" y="22860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Box 5"/>
          <p:cNvSpPr txBox="1"/>
          <p:nvPr/>
        </p:nvSpPr>
        <p:spPr>
          <a:xfrm>
            <a:off x="1295400" y="533400"/>
            <a:ext cx="6400800" cy="1200329"/>
          </a:xfrm>
          <a:prstGeom prst="rect">
            <a:avLst/>
          </a:prstGeom>
          <a:noFill/>
        </p:spPr>
        <p:txBody>
          <a:bodyPr wrap="square" rtlCol="0">
            <a:spAutoFit/>
          </a:bodyPr>
          <a:lstStyle/>
          <a:p>
            <a:pPr algn="ctr"/>
            <a:r>
              <a:rPr lang="en-US" b="1" dirty="0"/>
              <a:t>Table 1. Mean and </a:t>
            </a:r>
            <a:r>
              <a:rPr lang="en-US" b="1" i="1" dirty="0"/>
              <a:t>Standard Deviation</a:t>
            </a:r>
            <a:r>
              <a:rPr lang="en-US" b="1" dirty="0"/>
              <a:t> values for county level measures of voter turnout, absentee and early voting in 2008 and 2012 by Hurricane Sandy disaster declaration coverage</a:t>
            </a:r>
            <a:endParaRPr lang="en-US" dirty="0"/>
          </a:p>
          <a:p>
            <a:endParaRPr lang="en-US" dirty="0"/>
          </a:p>
        </p:txBody>
      </p:sp>
    </p:spTree>
    <p:extLst>
      <p:ext uri="{BB962C8B-B14F-4D97-AF65-F5344CB8AC3E}">
        <p14:creationId xmlns:p14="http://schemas.microsoft.com/office/powerpoint/2010/main" val="34345728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17617" y="1371600"/>
            <a:ext cx="5715000" cy="4114800"/>
          </a:xfrm>
          <a:prstGeom prst="rect">
            <a:avLst/>
          </a:prstGeom>
          <a:noFill/>
          <a:ln>
            <a:noFill/>
          </a:ln>
        </p:spPr>
      </p:pic>
      <p:sp>
        <p:nvSpPr>
          <p:cNvPr id="3" name="TextBox 2"/>
          <p:cNvSpPr txBox="1"/>
          <p:nvPr/>
        </p:nvSpPr>
        <p:spPr>
          <a:xfrm>
            <a:off x="1617617" y="304800"/>
            <a:ext cx="5715000" cy="923330"/>
          </a:xfrm>
          <a:prstGeom prst="rect">
            <a:avLst/>
          </a:prstGeom>
          <a:noFill/>
        </p:spPr>
        <p:txBody>
          <a:bodyPr wrap="square" rtlCol="0">
            <a:spAutoFit/>
          </a:bodyPr>
          <a:lstStyle/>
          <a:p>
            <a:pPr algn="ctr"/>
            <a:r>
              <a:rPr lang="en-US" b="1" dirty="0"/>
              <a:t>Figure 1. Change in voter turnout between </a:t>
            </a:r>
            <a:r>
              <a:rPr lang="en-US" b="1" dirty="0" smtClean="0"/>
              <a:t>2008-2012</a:t>
            </a:r>
            <a:r>
              <a:rPr lang="en-US" dirty="0"/>
              <a:t> </a:t>
            </a:r>
            <a:r>
              <a:rPr lang="en-US" b="1" dirty="0" smtClean="0"/>
              <a:t>among </a:t>
            </a:r>
            <a:r>
              <a:rPr lang="en-US" b="1" dirty="0"/>
              <a:t>counties </a:t>
            </a:r>
            <a:r>
              <a:rPr lang="en-US" b="1" dirty="0" smtClean="0"/>
              <a:t>that</a:t>
            </a:r>
            <a:endParaRPr lang="en-US" dirty="0" smtClean="0"/>
          </a:p>
          <a:p>
            <a:pPr algn="ctr"/>
            <a:r>
              <a:rPr lang="en-US" b="1" dirty="0" smtClean="0"/>
              <a:t>received a disaster declaration in 2012 </a:t>
            </a:r>
            <a:endParaRPr lang="en-US" dirty="0"/>
          </a:p>
        </p:txBody>
      </p:sp>
    </p:spTree>
    <p:extLst>
      <p:ext uri="{BB962C8B-B14F-4D97-AF65-F5344CB8AC3E}">
        <p14:creationId xmlns:p14="http://schemas.microsoft.com/office/powerpoint/2010/main" val="38356620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10640369"/>
              </p:ext>
            </p:extLst>
          </p:nvPr>
        </p:nvGraphicFramePr>
        <p:xfrm>
          <a:off x="2743200" y="2362201"/>
          <a:ext cx="3581400" cy="3352802"/>
        </p:xfrm>
        <a:graphic>
          <a:graphicData uri="http://schemas.openxmlformats.org/drawingml/2006/table">
            <a:tbl>
              <a:tblPr firstRow="1" firstCol="1" bandRow="1">
                <a:tableStyleId>{5C22544A-7EE6-4342-B048-85BDC9FD1C3A}</a:tableStyleId>
              </a:tblPr>
              <a:tblGrid>
                <a:gridCol w="1131268"/>
                <a:gridCol w="1171060"/>
                <a:gridCol w="1279072"/>
              </a:tblGrid>
              <a:tr h="989452">
                <a:tc>
                  <a:txBody>
                    <a:bodyPr/>
                    <a:lstStyle/>
                    <a:p>
                      <a:pPr marL="0" marR="0">
                        <a:lnSpc>
                          <a:spcPct val="115000"/>
                        </a:lnSpc>
                        <a:spcBef>
                          <a:spcPts val="0"/>
                        </a:spcBef>
                        <a:spcAft>
                          <a:spcPts val="0"/>
                        </a:spcAft>
                      </a:pPr>
                      <a:r>
                        <a:rPr lang="en-US" sz="1200" dirty="0">
                          <a:effectLst/>
                        </a:rPr>
                        <a:t> </a:t>
                      </a:r>
                      <a:endParaRPr lang="en-US" sz="1100" dirty="0">
                        <a:effectLst/>
                      </a:endParaRPr>
                    </a:p>
                    <a:p>
                      <a:pPr marL="0" marR="0">
                        <a:lnSpc>
                          <a:spcPct val="115000"/>
                        </a:lnSpc>
                        <a:spcBef>
                          <a:spcPts val="0"/>
                        </a:spcBef>
                        <a:spcAft>
                          <a:spcPts val="0"/>
                        </a:spcAft>
                      </a:pPr>
                      <a:r>
                        <a:rPr lang="en-US" sz="1200" dirty="0">
                          <a:effectLst/>
                        </a:rPr>
                        <a:t> </a:t>
                      </a:r>
                      <a:endParaRPr lang="en-US" sz="1100" dirty="0">
                        <a:effectLst/>
                      </a:endParaRPr>
                    </a:p>
                    <a:p>
                      <a:pPr marL="0" marR="0">
                        <a:lnSpc>
                          <a:spcPct val="115000"/>
                        </a:lnSpc>
                        <a:spcBef>
                          <a:spcPts val="0"/>
                        </a:spcBef>
                        <a:spcAft>
                          <a:spcPts val="0"/>
                        </a:spcAft>
                      </a:pPr>
                      <a:r>
                        <a:rPr lang="en-US" sz="1200" dirty="0">
                          <a:effectLst/>
                        </a:rPr>
                        <a:t> </a:t>
                      </a:r>
                      <a:endParaRPr lang="en-US" sz="1100" dirty="0">
                        <a:effectLst/>
                      </a:endParaRPr>
                    </a:p>
                    <a:p>
                      <a:pPr marL="0" marR="0">
                        <a:lnSpc>
                          <a:spcPct val="115000"/>
                        </a:lnSpc>
                        <a:spcBef>
                          <a:spcPts val="0"/>
                        </a:spcBef>
                        <a:spcAft>
                          <a:spcPts val="0"/>
                        </a:spcAft>
                      </a:pPr>
                      <a:r>
                        <a:rPr lang="en-US" sz="1200" dirty="0">
                          <a:effectLst/>
                        </a:rPr>
                        <a:t>State</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US" sz="1200" dirty="0" smtClean="0">
                        <a:effectLst/>
                      </a:endParaRPr>
                    </a:p>
                    <a:p>
                      <a:pPr marL="0" marR="0" algn="ctr">
                        <a:lnSpc>
                          <a:spcPct val="115000"/>
                        </a:lnSpc>
                        <a:spcBef>
                          <a:spcPts val="0"/>
                        </a:spcBef>
                        <a:spcAft>
                          <a:spcPts val="0"/>
                        </a:spcAft>
                      </a:pPr>
                      <a:r>
                        <a:rPr lang="en-US" sz="1200" dirty="0" smtClean="0">
                          <a:effectLst/>
                        </a:rPr>
                        <a:t>No-excuse </a:t>
                      </a:r>
                      <a:r>
                        <a:rPr lang="en-US" sz="1200" dirty="0">
                          <a:effectLst/>
                        </a:rPr>
                        <a:t>absentee mail-in</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endParaRPr>
                    </a:p>
                    <a:p>
                      <a:pPr marL="0" marR="0" algn="ctr">
                        <a:lnSpc>
                          <a:spcPct val="115000"/>
                        </a:lnSpc>
                        <a:spcBef>
                          <a:spcPts val="0"/>
                        </a:spcBef>
                        <a:spcAft>
                          <a:spcPts val="0"/>
                        </a:spcAft>
                      </a:pPr>
                      <a:r>
                        <a:rPr lang="en-US" sz="1200">
                          <a:effectLst/>
                        </a:rPr>
                        <a:t>In-person early voting</a:t>
                      </a:r>
                      <a:endParaRPr lang="en-US" sz="1100">
                        <a:effectLst/>
                        <a:latin typeface="Calibri"/>
                        <a:ea typeface="Calibri"/>
                        <a:cs typeface="Times New Roman"/>
                      </a:endParaRPr>
                    </a:p>
                  </a:txBody>
                  <a:tcPr marL="68580" marR="68580" marT="0" marB="0"/>
                </a:tc>
              </a:tr>
              <a:tr h="236335">
                <a:tc>
                  <a:txBody>
                    <a:bodyPr/>
                    <a:lstStyle/>
                    <a:p>
                      <a:pPr marL="0" marR="0">
                        <a:lnSpc>
                          <a:spcPct val="115000"/>
                        </a:lnSpc>
                        <a:spcBef>
                          <a:spcPts val="0"/>
                        </a:spcBef>
                        <a:spcAft>
                          <a:spcPts val="0"/>
                        </a:spcAft>
                      </a:pPr>
                      <a:r>
                        <a:rPr lang="en-US" sz="1200">
                          <a:effectLst/>
                        </a:rPr>
                        <a:t>Conn.</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No</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No</a:t>
                      </a:r>
                      <a:endParaRPr lang="en-US" sz="1100">
                        <a:effectLst/>
                        <a:latin typeface="Calibri"/>
                        <a:ea typeface="Calibri"/>
                        <a:cs typeface="Times New Roman"/>
                      </a:endParaRPr>
                    </a:p>
                  </a:txBody>
                  <a:tcPr marL="68580" marR="68580" marT="0" marB="0"/>
                </a:tc>
              </a:tr>
              <a:tr h="236335">
                <a:tc>
                  <a:txBody>
                    <a:bodyPr/>
                    <a:lstStyle/>
                    <a:p>
                      <a:pPr marL="0" marR="0">
                        <a:lnSpc>
                          <a:spcPct val="115000"/>
                        </a:lnSpc>
                        <a:spcBef>
                          <a:spcPts val="0"/>
                        </a:spcBef>
                        <a:spcAft>
                          <a:spcPts val="0"/>
                        </a:spcAft>
                      </a:pPr>
                      <a:r>
                        <a:rPr lang="en-US" sz="1200">
                          <a:effectLst/>
                        </a:rPr>
                        <a:t>Del.</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No</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No</a:t>
                      </a:r>
                      <a:endParaRPr lang="en-US" sz="1100">
                        <a:effectLst/>
                        <a:latin typeface="Calibri"/>
                        <a:ea typeface="Calibri"/>
                        <a:cs typeface="Times New Roman"/>
                      </a:endParaRPr>
                    </a:p>
                  </a:txBody>
                  <a:tcPr marL="68580" marR="68580" marT="0" marB="0"/>
                </a:tc>
              </a:tr>
              <a:tr h="236335">
                <a:tc>
                  <a:txBody>
                    <a:bodyPr/>
                    <a:lstStyle/>
                    <a:p>
                      <a:pPr marL="0" marR="0">
                        <a:lnSpc>
                          <a:spcPct val="115000"/>
                        </a:lnSpc>
                        <a:spcBef>
                          <a:spcPts val="0"/>
                        </a:spcBef>
                        <a:spcAft>
                          <a:spcPts val="0"/>
                        </a:spcAft>
                      </a:pPr>
                      <a:r>
                        <a:rPr lang="en-US" sz="1200">
                          <a:effectLst/>
                        </a:rPr>
                        <a:t>MD</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b="1" i="1" dirty="0">
                          <a:effectLst/>
                        </a:rPr>
                        <a:t>Yes</a:t>
                      </a:r>
                      <a:endParaRPr lang="en-US" sz="1100" b="1" i="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b="1" i="1" dirty="0">
                          <a:effectLst/>
                        </a:rPr>
                        <a:t>Yes</a:t>
                      </a:r>
                      <a:endParaRPr lang="en-US" sz="1100" b="1" i="1" dirty="0">
                        <a:effectLst/>
                        <a:latin typeface="Calibri"/>
                        <a:ea typeface="Calibri"/>
                        <a:cs typeface="Times New Roman"/>
                      </a:endParaRPr>
                    </a:p>
                  </a:txBody>
                  <a:tcPr marL="68580" marR="68580" marT="0" marB="0"/>
                </a:tc>
              </a:tr>
              <a:tr h="236335">
                <a:tc>
                  <a:txBody>
                    <a:bodyPr/>
                    <a:lstStyle/>
                    <a:p>
                      <a:pPr marL="0" marR="0">
                        <a:lnSpc>
                          <a:spcPct val="115000"/>
                        </a:lnSpc>
                        <a:spcBef>
                          <a:spcPts val="0"/>
                        </a:spcBef>
                        <a:spcAft>
                          <a:spcPts val="0"/>
                        </a:spcAft>
                      </a:pPr>
                      <a:r>
                        <a:rPr lang="en-US" sz="1200">
                          <a:effectLst/>
                        </a:rPr>
                        <a:t>NH</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No</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No</a:t>
                      </a:r>
                      <a:endParaRPr lang="en-US" sz="1100">
                        <a:effectLst/>
                        <a:latin typeface="Calibri"/>
                        <a:ea typeface="Calibri"/>
                        <a:cs typeface="Times New Roman"/>
                      </a:endParaRPr>
                    </a:p>
                  </a:txBody>
                  <a:tcPr marL="68580" marR="68580" marT="0" marB="0"/>
                </a:tc>
              </a:tr>
              <a:tr h="236335">
                <a:tc>
                  <a:txBody>
                    <a:bodyPr/>
                    <a:lstStyle/>
                    <a:p>
                      <a:pPr marL="0" marR="0">
                        <a:lnSpc>
                          <a:spcPct val="115000"/>
                        </a:lnSpc>
                        <a:spcBef>
                          <a:spcPts val="0"/>
                        </a:spcBef>
                        <a:spcAft>
                          <a:spcPts val="0"/>
                        </a:spcAft>
                      </a:pPr>
                      <a:r>
                        <a:rPr lang="en-US" sz="1200">
                          <a:effectLst/>
                        </a:rPr>
                        <a:t>NJ</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b="1" i="1" dirty="0">
                          <a:effectLst/>
                        </a:rPr>
                        <a:t>Yes</a:t>
                      </a:r>
                      <a:endParaRPr lang="en-US" sz="1100" b="1" i="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No</a:t>
                      </a:r>
                      <a:endParaRPr lang="en-US" sz="1100">
                        <a:effectLst/>
                        <a:latin typeface="Calibri"/>
                        <a:ea typeface="Calibri"/>
                        <a:cs typeface="Times New Roman"/>
                      </a:endParaRPr>
                    </a:p>
                  </a:txBody>
                  <a:tcPr marL="68580" marR="68580" marT="0" marB="0"/>
                </a:tc>
              </a:tr>
              <a:tr h="236335">
                <a:tc>
                  <a:txBody>
                    <a:bodyPr/>
                    <a:lstStyle/>
                    <a:p>
                      <a:pPr marL="0" marR="0">
                        <a:lnSpc>
                          <a:spcPct val="115000"/>
                        </a:lnSpc>
                        <a:spcBef>
                          <a:spcPts val="0"/>
                        </a:spcBef>
                        <a:spcAft>
                          <a:spcPts val="0"/>
                        </a:spcAft>
                      </a:pPr>
                      <a:r>
                        <a:rPr lang="en-US" sz="1200">
                          <a:effectLst/>
                        </a:rPr>
                        <a:t>NY</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No</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No</a:t>
                      </a:r>
                      <a:endParaRPr lang="en-US" sz="1100">
                        <a:effectLst/>
                        <a:latin typeface="Calibri"/>
                        <a:ea typeface="Calibri"/>
                        <a:cs typeface="Times New Roman"/>
                      </a:endParaRPr>
                    </a:p>
                  </a:txBody>
                  <a:tcPr marL="68580" marR="68580" marT="0" marB="0"/>
                </a:tc>
              </a:tr>
              <a:tr h="236335">
                <a:tc>
                  <a:txBody>
                    <a:bodyPr/>
                    <a:lstStyle/>
                    <a:p>
                      <a:pPr marL="0" marR="0">
                        <a:lnSpc>
                          <a:spcPct val="115000"/>
                        </a:lnSpc>
                        <a:spcBef>
                          <a:spcPts val="0"/>
                        </a:spcBef>
                        <a:spcAft>
                          <a:spcPts val="0"/>
                        </a:spcAft>
                      </a:pPr>
                      <a:r>
                        <a:rPr lang="en-US" sz="1200">
                          <a:effectLst/>
                        </a:rPr>
                        <a:t>PA</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No</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No</a:t>
                      </a:r>
                      <a:endParaRPr lang="en-US" sz="1100">
                        <a:effectLst/>
                        <a:latin typeface="Calibri"/>
                        <a:ea typeface="Calibri"/>
                        <a:cs typeface="Times New Roman"/>
                      </a:endParaRPr>
                    </a:p>
                  </a:txBody>
                  <a:tcPr marL="68580" marR="68580" marT="0" marB="0"/>
                </a:tc>
              </a:tr>
              <a:tr h="236335">
                <a:tc>
                  <a:txBody>
                    <a:bodyPr/>
                    <a:lstStyle/>
                    <a:p>
                      <a:pPr marL="0" marR="0">
                        <a:lnSpc>
                          <a:spcPct val="115000"/>
                        </a:lnSpc>
                        <a:spcBef>
                          <a:spcPts val="0"/>
                        </a:spcBef>
                        <a:spcAft>
                          <a:spcPts val="0"/>
                        </a:spcAft>
                      </a:pPr>
                      <a:r>
                        <a:rPr lang="en-US" sz="1200">
                          <a:effectLst/>
                        </a:rPr>
                        <a:t>RI</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No</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No</a:t>
                      </a:r>
                      <a:endParaRPr lang="en-US" sz="1100">
                        <a:effectLst/>
                        <a:latin typeface="Calibri"/>
                        <a:ea typeface="Calibri"/>
                        <a:cs typeface="Times New Roman"/>
                      </a:endParaRPr>
                    </a:p>
                  </a:txBody>
                  <a:tcPr marL="68580" marR="68580" marT="0" marB="0"/>
                </a:tc>
              </a:tr>
              <a:tr h="236335">
                <a:tc>
                  <a:txBody>
                    <a:bodyPr/>
                    <a:lstStyle/>
                    <a:p>
                      <a:pPr marL="0" marR="0">
                        <a:lnSpc>
                          <a:spcPct val="115000"/>
                        </a:lnSpc>
                        <a:spcBef>
                          <a:spcPts val="0"/>
                        </a:spcBef>
                        <a:spcAft>
                          <a:spcPts val="0"/>
                        </a:spcAft>
                      </a:pPr>
                      <a:r>
                        <a:rPr lang="en-US" sz="1200">
                          <a:effectLst/>
                        </a:rPr>
                        <a:t>VA</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No</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No</a:t>
                      </a:r>
                      <a:endParaRPr lang="en-US" sz="1100">
                        <a:effectLst/>
                        <a:latin typeface="Calibri"/>
                        <a:ea typeface="Calibri"/>
                        <a:cs typeface="Times New Roman"/>
                      </a:endParaRPr>
                    </a:p>
                  </a:txBody>
                  <a:tcPr marL="68580" marR="68580" marT="0" marB="0"/>
                </a:tc>
              </a:tr>
              <a:tr h="236335">
                <a:tc>
                  <a:txBody>
                    <a:bodyPr/>
                    <a:lstStyle/>
                    <a:p>
                      <a:pPr marL="0" marR="0">
                        <a:lnSpc>
                          <a:spcPct val="115000"/>
                        </a:lnSpc>
                        <a:spcBef>
                          <a:spcPts val="0"/>
                        </a:spcBef>
                        <a:spcAft>
                          <a:spcPts val="0"/>
                        </a:spcAft>
                      </a:pPr>
                      <a:r>
                        <a:rPr lang="en-US" sz="1200">
                          <a:effectLst/>
                        </a:rPr>
                        <a:t>WV</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b="1" i="1" dirty="0">
                          <a:effectLst/>
                        </a:rPr>
                        <a:t>Yes</a:t>
                      </a:r>
                      <a:endParaRPr lang="en-US" sz="1100" b="1" i="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No</a:t>
                      </a:r>
                      <a:endParaRPr lang="en-US" sz="1100" dirty="0">
                        <a:effectLst/>
                        <a:latin typeface="Calibri"/>
                        <a:ea typeface="Calibri"/>
                        <a:cs typeface="Times New Roman"/>
                      </a:endParaRPr>
                    </a:p>
                  </a:txBody>
                  <a:tcPr marL="68580" marR="68580" marT="0" marB="0"/>
                </a:tc>
              </a:tr>
            </a:tbl>
          </a:graphicData>
        </a:graphic>
      </p:graphicFrame>
      <p:sp>
        <p:nvSpPr>
          <p:cNvPr id="3" name="TextBox 2"/>
          <p:cNvSpPr txBox="1"/>
          <p:nvPr/>
        </p:nvSpPr>
        <p:spPr>
          <a:xfrm>
            <a:off x="2438400" y="745808"/>
            <a:ext cx="4191000" cy="1477328"/>
          </a:xfrm>
          <a:prstGeom prst="rect">
            <a:avLst/>
          </a:prstGeom>
          <a:noFill/>
        </p:spPr>
        <p:txBody>
          <a:bodyPr wrap="square" rtlCol="0">
            <a:spAutoFit/>
          </a:bodyPr>
          <a:lstStyle/>
          <a:p>
            <a:pPr algn="ctr"/>
            <a:r>
              <a:rPr lang="en-US" b="1" dirty="0"/>
              <a:t>Table 2: Laws regulating absentee and early voting among states with one or more counties that received a disaster declaration in 2012</a:t>
            </a:r>
            <a:endParaRPr lang="en-US" dirty="0"/>
          </a:p>
          <a:p>
            <a:endParaRPr lang="en-US" dirty="0"/>
          </a:p>
        </p:txBody>
      </p:sp>
    </p:spTree>
    <p:extLst>
      <p:ext uri="{BB962C8B-B14F-4D97-AF65-F5344CB8AC3E}">
        <p14:creationId xmlns:p14="http://schemas.microsoft.com/office/powerpoint/2010/main" val="25728872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464464569"/>
              </p:ext>
            </p:extLst>
          </p:nvPr>
        </p:nvGraphicFramePr>
        <p:xfrm>
          <a:off x="1451611" y="2438400"/>
          <a:ext cx="6305549" cy="1672209"/>
        </p:xfrm>
        <a:graphic>
          <a:graphicData uri="http://schemas.openxmlformats.org/drawingml/2006/table">
            <a:tbl>
              <a:tblPr firstRow="1" firstCol="1" bandRow="1">
                <a:tableStyleId>{5C22544A-7EE6-4342-B048-85BDC9FD1C3A}</a:tableStyleId>
              </a:tblPr>
              <a:tblGrid>
                <a:gridCol w="1894122"/>
                <a:gridCol w="679427"/>
                <a:gridCol w="654215"/>
                <a:gridCol w="800961"/>
                <a:gridCol w="660033"/>
                <a:gridCol w="885647"/>
                <a:gridCol w="488722"/>
                <a:gridCol w="242422"/>
              </a:tblGrid>
              <a:tr h="200025">
                <a:tc>
                  <a:txBody>
                    <a:bodyPr/>
                    <a:lstStyle/>
                    <a:p>
                      <a:pPr>
                        <a:lnSpc>
                          <a:spcPct val="115000"/>
                        </a:lnSpc>
                      </a:pPr>
                      <a:endParaRPr lang="en-US" sz="1100" dirty="0">
                        <a:effectLst/>
                        <a:latin typeface="Calibri"/>
                      </a:endParaRPr>
                    </a:p>
                  </a:txBody>
                  <a:tcPr marL="68580" marR="68580" marT="0" marB="0" anchor="b"/>
                </a:tc>
                <a:tc gridSpan="2">
                  <a:txBody>
                    <a:bodyPr/>
                    <a:lstStyle/>
                    <a:p>
                      <a:pPr marL="0" marR="0" algn="ctr">
                        <a:lnSpc>
                          <a:spcPct val="115000"/>
                        </a:lnSpc>
                        <a:spcBef>
                          <a:spcPts val="0"/>
                        </a:spcBef>
                        <a:spcAft>
                          <a:spcPts val="0"/>
                        </a:spcAft>
                      </a:pPr>
                      <a:r>
                        <a:rPr lang="en-US" sz="1200" dirty="0">
                          <a:effectLst/>
                        </a:rPr>
                        <a:t>2008</a:t>
                      </a:r>
                      <a:endParaRPr lang="en-US" sz="1100" dirty="0">
                        <a:effectLst/>
                        <a:latin typeface="Calibri"/>
                        <a:ea typeface="Calibri"/>
                        <a:cs typeface="Times New Roman"/>
                      </a:endParaRPr>
                    </a:p>
                  </a:txBody>
                  <a:tcPr marL="68580" marR="68580" marT="0" marB="0" anchor="b"/>
                </a:tc>
                <a:tc hMerge="1">
                  <a:txBody>
                    <a:bodyPr/>
                    <a:lstStyle/>
                    <a:p>
                      <a:endParaRPr lang="en-US"/>
                    </a:p>
                  </a:txBody>
                  <a:tcPr/>
                </a:tc>
                <a:tc gridSpan="2">
                  <a:txBody>
                    <a:bodyPr/>
                    <a:lstStyle/>
                    <a:p>
                      <a:pPr marL="0" marR="0" algn="ctr">
                        <a:lnSpc>
                          <a:spcPct val="115000"/>
                        </a:lnSpc>
                        <a:spcBef>
                          <a:spcPts val="0"/>
                        </a:spcBef>
                        <a:spcAft>
                          <a:spcPts val="0"/>
                        </a:spcAft>
                      </a:pPr>
                      <a:r>
                        <a:rPr lang="en-US" sz="1200">
                          <a:effectLst/>
                        </a:rPr>
                        <a:t>2012</a:t>
                      </a:r>
                      <a:endParaRPr lang="en-US" sz="1100">
                        <a:effectLst/>
                        <a:latin typeface="Calibri"/>
                        <a:ea typeface="Calibri"/>
                        <a:cs typeface="Times New Roman"/>
                      </a:endParaRPr>
                    </a:p>
                  </a:txBody>
                  <a:tcPr marL="68580" marR="68580" marT="0" marB="0" anchor="b"/>
                </a:tc>
                <a:tc hMerge="1">
                  <a:txBody>
                    <a:bodyPr/>
                    <a:lstStyle/>
                    <a:p>
                      <a:endParaRPr lang="en-US"/>
                    </a:p>
                  </a:txBody>
                  <a:tcPr/>
                </a:tc>
                <a:tc gridSpan="3">
                  <a:txBody>
                    <a:bodyPr/>
                    <a:lstStyle/>
                    <a:p>
                      <a:pPr marL="0" marR="0" algn="ctr">
                        <a:lnSpc>
                          <a:spcPct val="115000"/>
                        </a:lnSpc>
                        <a:spcBef>
                          <a:spcPts val="0"/>
                        </a:spcBef>
                        <a:spcAft>
                          <a:spcPts val="0"/>
                        </a:spcAft>
                      </a:pPr>
                      <a:r>
                        <a:rPr lang="en-US" sz="1200">
                          <a:effectLst/>
                        </a:rPr>
                        <a:t>Change '08-'12</a:t>
                      </a:r>
                      <a:endParaRPr lang="en-US" sz="1100">
                        <a:effectLst/>
                        <a:latin typeface="Calibri"/>
                        <a:ea typeface="Calibri"/>
                        <a:cs typeface="Times New Roman"/>
                      </a:endParaRPr>
                    </a:p>
                  </a:txBody>
                  <a:tcPr marL="68580" marR="68580" marT="0" marB="0" anchor="b"/>
                </a:tc>
                <a:tc hMerge="1">
                  <a:txBody>
                    <a:bodyPr/>
                    <a:lstStyle/>
                    <a:p>
                      <a:endParaRPr lang="en-US"/>
                    </a:p>
                  </a:txBody>
                  <a:tcPr/>
                </a:tc>
                <a:tc hMerge="1">
                  <a:txBody>
                    <a:bodyPr/>
                    <a:lstStyle/>
                    <a:p>
                      <a:endParaRPr lang="en-US"/>
                    </a:p>
                  </a:txBody>
                  <a:tcPr/>
                </a:tc>
              </a:tr>
              <a:tr h="200025">
                <a:tc>
                  <a:txBody>
                    <a:bodyPr/>
                    <a:lstStyle/>
                    <a:p>
                      <a:pPr>
                        <a:lnSpc>
                          <a:spcPct val="115000"/>
                        </a:lnSpc>
                      </a:pPr>
                      <a:endParaRPr lang="en-US" sz="1100">
                        <a:effectLst/>
                        <a:latin typeface="Calibri"/>
                      </a:endParaRPr>
                    </a:p>
                  </a:txBody>
                  <a:tcPr marL="68580" marR="68580" marT="0" marB="0" anchor="b"/>
                </a:tc>
                <a:tc>
                  <a:txBody>
                    <a:bodyPr/>
                    <a:lstStyle/>
                    <a:p>
                      <a:pPr marL="0" marR="0">
                        <a:lnSpc>
                          <a:spcPct val="115000"/>
                        </a:lnSpc>
                        <a:spcBef>
                          <a:spcPts val="0"/>
                        </a:spcBef>
                        <a:spcAft>
                          <a:spcPts val="0"/>
                        </a:spcAft>
                      </a:pPr>
                      <a:r>
                        <a:rPr lang="en-US" sz="1200">
                          <a:effectLst/>
                        </a:rPr>
                        <a:t>~ Disaster</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200">
                          <a:effectLst/>
                        </a:rPr>
                        <a:t>Disaster</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200">
                          <a:effectLst/>
                        </a:rPr>
                        <a:t>~ Disaster</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200">
                          <a:effectLst/>
                        </a:rPr>
                        <a:t>Disaster</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200">
                          <a:effectLst/>
                        </a:rPr>
                        <a:t>~ Disaster</a:t>
                      </a:r>
                      <a:endParaRPr lang="en-US" sz="1100">
                        <a:effectLst/>
                        <a:latin typeface="Calibri"/>
                        <a:ea typeface="Calibri"/>
                        <a:cs typeface="Times New Roman"/>
                      </a:endParaRPr>
                    </a:p>
                  </a:txBody>
                  <a:tcPr marL="68580" marR="68580" marT="0" marB="0" anchor="b"/>
                </a:tc>
                <a:tc gridSpan="2">
                  <a:txBody>
                    <a:bodyPr/>
                    <a:lstStyle/>
                    <a:p>
                      <a:pPr marL="0" marR="0">
                        <a:lnSpc>
                          <a:spcPct val="115000"/>
                        </a:lnSpc>
                        <a:spcBef>
                          <a:spcPts val="0"/>
                        </a:spcBef>
                        <a:spcAft>
                          <a:spcPts val="0"/>
                        </a:spcAft>
                      </a:pPr>
                      <a:r>
                        <a:rPr lang="en-US" sz="1200">
                          <a:effectLst/>
                        </a:rPr>
                        <a:t>Disaster</a:t>
                      </a:r>
                      <a:endParaRPr lang="en-US" sz="1100">
                        <a:effectLst/>
                        <a:latin typeface="Calibri"/>
                        <a:ea typeface="Calibri"/>
                        <a:cs typeface="Times New Roman"/>
                      </a:endParaRPr>
                    </a:p>
                  </a:txBody>
                  <a:tcPr marL="68580" marR="68580" marT="0" marB="0" anchor="b"/>
                </a:tc>
                <a:tc hMerge="1">
                  <a:txBody>
                    <a:bodyPr/>
                    <a:lstStyle/>
                    <a:p>
                      <a:endParaRPr lang="en-US"/>
                    </a:p>
                  </a:txBody>
                  <a:tcPr/>
                </a:tc>
              </a:tr>
              <a:tr h="200025">
                <a:tc>
                  <a:txBody>
                    <a:bodyPr/>
                    <a:lstStyle/>
                    <a:p>
                      <a:pPr marL="0" marR="0">
                        <a:lnSpc>
                          <a:spcPct val="115000"/>
                        </a:lnSpc>
                        <a:spcBef>
                          <a:spcPts val="0"/>
                        </a:spcBef>
                        <a:spcAft>
                          <a:spcPts val="0"/>
                        </a:spcAft>
                      </a:pPr>
                      <a:r>
                        <a:rPr lang="en-US" sz="1200">
                          <a:effectLst/>
                        </a:rPr>
                        <a:t>Provisional votes cast (%)</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0.004</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0.005</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0.006</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0.008</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0.002</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0.002</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1000"/>
                        </a:spcAft>
                      </a:pPr>
                      <a:r>
                        <a:rPr lang="en-US" sz="1100">
                          <a:effectLst/>
                        </a:rPr>
                        <a:t> </a:t>
                      </a:r>
                      <a:endParaRPr lang="en-US" sz="1100">
                        <a:effectLst/>
                        <a:latin typeface="Calibri"/>
                        <a:ea typeface="Calibri"/>
                        <a:cs typeface="Times New Roman"/>
                      </a:endParaRPr>
                    </a:p>
                  </a:txBody>
                  <a:tcPr marL="0" marR="0" marT="0" marB="0" anchor="ctr"/>
                </a:tc>
              </a:tr>
              <a:tr h="200025">
                <a:tc>
                  <a:txBody>
                    <a:bodyPr/>
                    <a:lstStyle/>
                    <a:p>
                      <a:pPr>
                        <a:lnSpc>
                          <a:spcPct val="115000"/>
                        </a:lnSpc>
                      </a:pPr>
                      <a:endParaRPr lang="en-US" sz="1100">
                        <a:effectLst/>
                        <a:latin typeface="Calibri"/>
                      </a:endParaRPr>
                    </a:p>
                  </a:txBody>
                  <a:tcPr marL="68580" marR="68580" marT="0" marB="0" anchor="b"/>
                </a:tc>
                <a:tc>
                  <a:txBody>
                    <a:bodyPr/>
                    <a:lstStyle/>
                    <a:p>
                      <a:pPr marL="0" marR="0" algn="ctr">
                        <a:lnSpc>
                          <a:spcPct val="115000"/>
                        </a:lnSpc>
                        <a:spcBef>
                          <a:spcPts val="0"/>
                        </a:spcBef>
                        <a:spcAft>
                          <a:spcPts val="0"/>
                        </a:spcAft>
                      </a:pPr>
                      <a:r>
                        <a:rPr lang="en-US" sz="1200" i="1" dirty="0">
                          <a:effectLst/>
                        </a:rPr>
                        <a:t>0.009</a:t>
                      </a:r>
                      <a:endParaRPr lang="en-US" sz="1100" i="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i="1" dirty="0">
                          <a:effectLst/>
                        </a:rPr>
                        <a:t>0.007</a:t>
                      </a:r>
                      <a:endParaRPr lang="en-US" sz="1100" i="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i="1" dirty="0">
                          <a:effectLst/>
                        </a:rPr>
                        <a:t>0.013</a:t>
                      </a:r>
                      <a:endParaRPr lang="en-US" sz="1100" i="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i="1" dirty="0">
                          <a:effectLst/>
                        </a:rPr>
                        <a:t>0.01</a:t>
                      </a:r>
                      <a:endParaRPr lang="en-US" sz="1100" i="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i="1" dirty="0">
                          <a:effectLst/>
                        </a:rPr>
                        <a:t>0.011</a:t>
                      </a:r>
                      <a:endParaRPr lang="en-US" sz="1100" i="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i="1" dirty="0">
                          <a:effectLst/>
                        </a:rPr>
                        <a:t>0.007</a:t>
                      </a:r>
                      <a:endParaRPr lang="en-US" sz="1100" i="1" dirty="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1000"/>
                        </a:spcAft>
                      </a:pPr>
                      <a:r>
                        <a:rPr lang="en-US" sz="1100">
                          <a:effectLst/>
                        </a:rPr>
                        <a:t> </a:t>
                      </a:r>
                      <a:endParaRPr lang="en-US" sz="1100">
                        <a:effectLst/>
                        <a:latin typeface="Calibri"/>
                        <a:ea typeface="Calibri"/>
                        <a:cs typeface="Times New Roman"/>
                      </a:endParaRPr>
                    </a:p>
                  </a:txBody>
                  <a:tcPr marL="0" marR="0" marT="0" marB="0" anchor="ctr"/>
                </a:tc>
              </a:tr>
              <a:tr h="200025">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1000"/>
                        </a:spcAft>
                      </a:pPr>
                      <a:r>
                        <a:rPr lang="en-US" sz="1100">
                          <a:effectLst/>
                        </a:rPr>
                        <a:t> </a:t>
                      </a:r>
                      <a:endParaRPr lang="en-US" sz="1100">
                        <a:effectLst/>
                        <a:latin typeface="Calibri"/>
                        <a:ea typeface="Calibri"/>
                        <a:cs typeface="Times New Roman"/>
                      </a:endParaRPr>
                    </a:p>
                  </a:txBody>
                  <a:tcPr marL="0" marR="0" marT="0" marB="0" anchor="ctr"/>
                </a:tc>
              </a:tr>
              <a:tr h="200025">
                <a:tc>
                  <a:txBody>
                    <a:bodyPr/>
                    <a:lstStyle/>
                    <a:p>
                      <a:pPr marL="0" marR="0">
                        <a:lnSpc>
                          <a:spcPct val="115000"/>
                        </a:lnSpc>
                        <a:spcBef>
                          <a:spcPts val="0"/>
                        </a:spcBef>
                        <a:spcAft>
                          <a:spcPts val="0"/>
                        </a:spcAft>
                      </a:pPr>
                      <a:r>
                        <a:rPr lang="en-US" sz="1200">
                          <a:effectLst/>
                        </a:rPr>
                        <a:t>Number of observations</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200">
                          <a:effectLst/>
                        </a:rPr>
                        <a:t>2783</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223</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2783</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223</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2783</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223</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1000"/>
                        </a:spcAft>
                      </a:pPr>
                      <a:r>
                        <a:rPr lang="en-US" sz="1100">
                          <a:effectLst/>
                        </a:rPr>
                        <a:t> </a:t>
                      </a:r>
                      <a:endParaRPr lang="en-US" sz="1100">
                        <a:effectLst/>
                        <a:latin typeface="Calibri"/>
                        <a:ea typeface="Calibri"/>
                        <a:cs typeface="Times New Roman"/>
                      </a:endParaRPr>
                    </a:p>
                  </a:txBody>
                  <a:tcPr marL="0" marR="0" marT="0" marB="0" anchor="ctr"/>
                </a:tc>
              </a:tr>
              <a:tr h="200025">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1000"/>
                        </a:spcAft>
                      </a:pPr>
                      <a:r>
                        <a:rPr lang="en-US" sz="1100" dirty="0">
                          <a:effectLst/>
                        </a:rPr>
                        <a:t> </a:t>
                      </a:r>
                      <a:endParaRPr lang="en-US" sz="1100" dirty="0">
                        <a:effectLst/>
                        <a:latin typeface="Calibri"/>
                        <a:ea typeface="Calibri"/>
                        <a:cs typeface="Times New Roman"/>
                      </a:endParaRPr>
                    </a:p>
                  </a:txBody>
                  <a:tcPr marL="0" marR="0" marT="0" marB="0" anchor="ctr"/>
                </a:tc>
              </a:tr>
            </a:tbl>
          </a:graphicData>
        </a:graphic>
      </p:graphicFrame>
      <p:sp>
        <p:nvSpPr>
          <p:cNvPr id="4" name="TextBox 3"/>
          <p:cNvSpPr txBox="1"/>
          <p:nvPr/>
        </p:nvSpPr>
        <p:spPr>
          <a:xfrm>
            <a:off x="1219200" y="990600"/>
            <a:ext cx="6553200" cy="1200329"/>
          </a:xfrm>
          <a:prstGeom prst="rect">
            <a:avLst/>
          </a:prstGeom>
          <a:noFill/>
        </p:spPr>
        <p:txBody>
          <a:bodyPr wrap="square" rtlCol="0">
            <a:spAutoFit/>
          </a:bodyPr>
          <a:lstStyle/>
          <a:p>
            <a:pPr algn="ctr"/>
            <a:r>
              <a:rPr lang="en-US" b="1" dirty="0"/>
              <a:t>Table 3.  Mean and </a:t>
            </a:r>
            <a:r>
              <a:rPr lang="en-US" b="1" i="1" dirty="0"/>
              <a:t>Standard Deviation</a:t>
            </a:r>
            <a:r>
              <a:rPr lang="en-US" b="1" dirty="0"/>
              <a:t> values for county level measures of provisional voting in 2008 and 2012 by Hurricane Sandy disaster declaration coverage</a:t>
            </a:r>
            <a:endParaRPr lang="en-US" dirty="0"/>
          </a:p>
          <a:p>
            <a:endParaRPr lang="en-US" dirty="0"/>
          </a:p>
        </p:txBody>
      </p:sp>
    </p:spTree>
    <p:extLst>
      <p:ext uri="{BB962C8B-B14F-4D97-AF65-F5344CB8AC3E}">
        <p14:creationId xmlns:p14="http://schemas.microsoft.com/office/powerpoint/2010/main" val="30338371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62406788"/>
              </p:ext>
            </p:extLst>
          </p:nvPr>
        </p:nvGraphicFramePr>
        <p:xfrm>
          <a:off x="1418907" y="3021933"/>
          <a:ext cx="6306186" cy="1608455"/>
        </p:xfrm>
        <a:graphic>
          <a:graphicData uri="http://schemas.openxmlformats.org/drawingml/2006/table">
            <a:tbl>
              <a:tblPr firstRow="1" firstCol="1" bandRow="1">
                <a:tableStyleId>{5C22544A-7EE6-4342-B048-85BDC9FD1C3A}</a:tableStyleId>
              </a:tblPr>
              <a:tblGrid>
                <a:gridCol w="1933893"/>
                <a:gridCol w="777582"/>
                <a:gridCol w="644437"/>
                <a:gridCol w="788990"/>
                <a:gridCol w="650168"/>
                <a:gridCol w="872410"/>
                <a:gridCol w="638706"/>
              </a:tblGrid>
              <a:tr h="200025">
                <a:tc>
                  <a:txBody>
                    <a:bodyPr/>
                    <a:lstStyle/>
                    <a:p>
                      <a:pPr marL="0" marR="0">
                        <a:lnSpc>
                          <a:spcPct val="115000"/>
                        </a:lnSpc>
                        <a:spcBef>
                          <a:spcPts val="0"/>
                        </a:spcBef>
                        <a:spcAft>
                          <a:spcPts val="0"/>
                        </a:spcAft>
                      </a:pPr>
                      <a:r>
                        <a:rPr lang="en-US" sz="1200" dirty="0">
                          <a:effectLst/>
                        </a:rPr>
                        <a:t> </a:t>
                      </a:r>
                      <a:endParaRPr lang="en-US" sz="1100" dirty="0">
                        <a:effectLst/>
                        <a:latin typeface="Calibri"/>
                        <a:ea typeface="Calibri"/>
                        <a:cs typeface="Times New Roman"/>
                      </a:endParaRPr>
                    </a:p>
                  </a:txBody>
                  <a:tcPr marL="68580" marR="68580" marT="0" marB="0" anchor="ctr"/>
                </a:tc>
                <a:tc gridSpan="2">
                  <a:txBody>
                    <a:bodyPr/>
                    <a:lstStyle/>
                    <a:p>
                      <a:pPr marL="0" marR="0" algn="ctr">
                        <a:lnSpc>
                          <a:spcPct val="115000"/>
                        </a:lnSpc>
                        <a:spcBef>
                          <a:spcPts val="0"/>
                        </a:spcBef>
                        <a:spcAft>
                          <a:spcPts val="0"/>
                        </a:spcAft>
                      </a:pPr>
                      <a:r>
                        <a:rPr lang="en-US" sz="1200" dirty="0">
                          <a:effectLst/>
                        </a:rPr>
                        <a:t>2008</a:t>
                      </a:r>
                      <a:endParaRPr lang="en-US" sz="1100" dirty="0">
                        <a:effectLst/>
                        <a:latin typeface="Calibri"/>
                        <a:ea typeface="Calibri"/>
                        <a:cs typeface="Times New Roman"/>
                      </a:endParaRPr>
                    </a:p>
                  </a:txBody>
                  <a:tcPr marL="68580" marR="68580" marT="0" marB="0" anchor="b"/>
                </a:tc>
                <a:tc hMerge="1">
                  <a:txBody>
                    <a:bodyPr/>
                    <a:lstStyle/>
                    <a:p>
                      <a:endParaRPr lang="en-US"/>
                    </a:p>
                  </a:txBody>
                  <a:tcPr/>
                </a:tc>
                <a:tc gridSpan="2">
                  <a:txBody>
                    <a:bodyPr/>
                    <a:lstStyle/>
                    <a:p>
                      <a:pPr marL="0" marR="0" algn="ctr">
                        <a:lnSpc>
                          <a:spcPct val="115000"/>
                        </a:lnSpc>
                        <a:spcBef>
                          <a:spcPts val="0"/>
                        </a:spcBef>
                        <a:spcAft>
                          <a:spcPts val="0"/>
                        </a:spcAft>
                      </a:pPr>
                      <a:r>
                        <a:rPr lang="en-US" sz="1200" dirty="0">
                          <a:effectLst/>
                        </a:rPr>
                        <a:t>2012</a:t>
                      </a:r>
                      <a:endParaRPr lang="en-US" sz="1100" dirty="0">
                        <a:effectLst/>
                        <a:latin typeface="Calibri"/>
                        <a:ea typeface="Calibri"/>
                        <a:cs typeface="Times New Roman"/>
                      </a:endParaRPr>
                    </a:p>
                  </a:txBody>
                  <a:tcPr marL="68580" marR="68580" marT="0" marB="0" anchor="b"/>
                </a:tc>
                <a:tc hMerge="1">
                  <a:txBody>
                    <a:bodyPr/>
                    <a:lstStyle/>
                    <a:p>
                      <a:endParaRPr lang="en-US"/>
                    </a:p>
                  </a:txBody>
                  <a:tcPr/>
                </a:tc>
                <a:tc gridSpan="2">
                  <a:txBody>
                    <a:bodyPr/>
                    <a:lstStyle/>
                    <a:p>
                      <a:pPr marL="0" marR="0" algn="ctr">
                        <a:lnSpc>
                          <a:spcPct val="115000"/>
                        </a:lnSpc>
                        <a:spcBef>
                          <a:spcPts val="0"/>
                        </a:spcBef>
                        <a:spcAft>
                          <a:spcPts val="0"/>
                        </a:spcAft>
                      </a:pPr>
                      <a:r>
                        <a:rPr lang="en-US" sz="1200" dirty="0">
                          <a:effectLst/>
                        </a:rPr>
                        <a:t>Change '08-'12</a:t>
                      </a:r>
                      <a:endParaRPr lang="en-US" sz="1100" dirty="0">
                        <a:effectLst/>
                        <a:latin typeface="Calibri"/>
                        <a:ea typeface="Calibri"/>
                        <a:cs typeface="Times New Roman"/>
                      </a:endParaRPr>
                    </a:p>
                  </a:txBody>
                  <a:tcPr marL="68580" marR="68580" marT="0" marB="0" anchor="b"/>
                </a:tc>
                <a:tc hMerge="1">
                  <a:txBody>
                    <a:bodyPr/>
                    <a:lstStyle/>
                    <a:p>
                      <a:endParaRPr lang="en-US"/>
                    </a:p>
                  </a:txBody>
                  <a:tcPr/>
                </a:tc>
              </a:tr>
              <a:tr h="200025">
                <a:tc>
                  <a:txBody>
                    <a:bodyPr/>
                    <a:lstStyle/>
                    <a:p>
                      <a:pPr marL="0" marR="0">
                        <a:lnSpc>
                          <a:spcPct val="115000"/>
                        </a:lnSpc>
                        <a:spcBef>
                          <a:spcPts val="0"/>
                        </a:spcBef>
                        <a:spcAft>
                          <a:spcPts val="0"/>
                        </a:spcAft>
                      </a:pPr>
                      <a:r>
                        <a:rPr lang="en-US" sz="1200" dirty="0">
                          <a:effectLst/>
                        </a:rPr>
                        <a:t> </a:t>
                      </a:r>
                      <a:endParaRPr lang="en-US" sz="1100" dirty="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200">
                          <a:effectLst/>
                        </a:rPr>
                        <a:t>~Disaster</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200" dirty="0">
                          <a:effectLst/>
                        </a:rPr>
                        <a:t>Disaster</a:t>
                      </a:r>
                      <a:endParaRPr lang="en-US" sz="11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200" dirty="0">
                          <a:effectLst/>
                        </a:rPr>
                        <a:t>~ Disaster</a:t>
                      </a:r>
                      <a:endParaRPr lang="en-US" sz="11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200">
                          <a:effectLst/>
                        </a:rPr>
                        <a:t>Disaster</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200">
                          <a:effectLst/>
                        </a:rPr>
                        <a:t>~ Disaster</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200">
                          <a:effectLst/>
                        </a:rPr>
                        <a:t>Disaster</a:t>
                      </a:r>
                      <a:endParaRPr lang="en-US" sz="1100">
                        <a:effectLst/>
                        <a:latin typeface="Calibri"/>
                        <a:ea typeface="Calibri"/>
                        <a:cs typeface="Times New Roman"/>
                      </a:endParaRPr>
                    </a:p>
                  </a:txBody>
                  <a:tcPr marL="68580" marR="68580" marT="0" marB="0" anchor="b"/>
                </a:tc>
              </a:tr>
              <a:tr h="200025">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ctr"/>
                </a:tc>
              </a:tr>
              <a:tr h="200025">
                <a:tc>
                  <a:txBody>
                    <a:bodyPr/>
                    <a:lstStyle/>
                    <a:p>
                      <a:pPr marL="0" marR="0">
                        <a:lnSpc>
                          <a:spcPct val="115000"/>
                        </a:lnSpc>
                        <a:spcBef>
                          <a:spcPts val="0"/>
                        </a:spcBef>
                        <a:spcAft>
                          <a:spcPts val="0"/>
                        </a:spcAft>
                      </a:pPr>
                      <a:r>
                        <a:rPr lang="en-US" sz="1200" dirty="0">
                          <a:effectLst/>
                        </a:rPr>
                        <a:t>Provisional votes </a:t>
                      </a:r>
                      <a:endParaRPr lang="en-US" sz="1200" dirty="0" smtClean="0">
                        <a:effectLst/>
                      </a:endParaRPr>
                    </a:p>
                    <a:p>
                      <a:pPr marL="0" marR="0">
                        <a:lnSpc>
                          <a:spcPct val="115000"/>
                        </a:lnSpc>
                        <a:spcBef>
                          <a:spcPts val="0"/>
                        </a:spcBef>
                        <a:spcAft>
                          <a:spcPts val="0"/>
                        </a:spcAft>
                      </a:pPr>
                      <a:r>
                        <a:rPr lang="en-US" sz="1200" dirty="0" smtClean="0">
                          <a:effectLst/>
                        </a:rPr>
                        <a:t>counted (%)</a:t>
                      </a:r>
                      <a:r>
                        <a:rPr lang="en-US" sz="1200" baseline="30000" dirty="0" smtClean="0">
                          <a:effectLst/>
                        </a:rPr>
                        <a:t>1</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0.329</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0.550</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0.288</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0.551</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-0.041</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0.001</a:t>
                      </a:r>
                      <a:endParaRPr lang="en-US" sz="1100">
                        <a:effectLst/>
                        <a:latin typeface="Calibri"/>
                        <a:ea typeface="Calibri"/>
                        <a:cs typeface="Times New Roman"/>
                      </a:endParaRPr>
                    </a:p>
                  </a:txBody>
                  <a:tcPr marL="68580" marR="68580" marT="0" marB="0" anchor="ctr"/>
                </a:tc>
              </a:tr>
              <a:tr h="200025">
                <a:tc>
                  <a:txBody>
                    <a:bodyPr/>
                    <a:lstStyle/>
                    <a:p>
                      <a:pPr>
                        <a:lnSpc>
                          <a:spcPct val="115000"/>
                        </a:lnSpc>
                      </a:pPr>
                      <a:endParaRPr lang="en-US" sz="1100">
                        <a:effectLst/>
                        <a:latin typeface="Calibri"/>
                      </a:endParaRPr>
                    </a:p>
                  </a:txBody>
                  <a:tcPr marL="68580" marR="68580" marT="0" marB="0" anchor="b"/>
                </a:tc>
                <a:tc>
                  <a:txBody>
                    <a:bodyPr/>
                    <a:lstStyle/>
                    <a:p>
                      <a:pPr marL="0" marR="0" algn="ctr">
                        <a:lnSpc>
                          <a:spcPct val="115000"/>
                        </a:lnSpc>
                        <a:spcBef>
                          <a:spcPts val="0"/>
                        </a:spcBef>
                        <a:spcAft>
                          <a:spcPts val="0"/>
                        </a:spcAft>
                      </a:pPr>
                      <a:r>
                        <a:rPr lang="en-US" sz="1200">
                          <a:effectLst/>
                        </a:rPr>
                        <a:t>0.014</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0.036</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0.015</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0.040</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0.010</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0.036</a:t>
                      </a:r>
                      <a:endParaRPr lang="en-US" sz="1100">
                        <a:effectLst/>
                        <a:latin typeface="Calibri"/>
                        <a:ea typeface="Calibri"/>
                        <a:cs typeface="Times New Roman"/>
                      </a:endParaRPr>
                    </a:p>
                  </a:txBody>
                  <a:tcPr marL="68580" marR="68580" marT="0" marB="0" anchor="ctr"/>
                </a:tc>
              </a:tr>
              <a:tr h="200025">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ctr"/>
                </a:tc>
              </a:tr>
              <a:tr h="200025">
                <a:tc>
                  <a:txBody>
                    <a:bodyPr/>
                    <a:lstStyle/>
                    <a:p>
                      <a:pPr marL="0" marR="0">
                        <a:lnSpc>
                          <a:spcPct val="115000"/>
                        </a:lnSpc>
                        <a:spcBef>
                          <a:spcPts val="0"/>
                        </a:spcBef>
                        <a:spcAft>
                          <a:spcPts val="0"/>
                        </a:spcAft>
                      </a:pPr>
                      <a:r>
                        <a:rPr lang="en-US" sz="1200" dirty="0">
                          <a:effectLst/>
                        </a:rPr>
                        <a:t>Number of observations</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200" dirty="0">
                          <a:effectLst/>
                        </a:rPr>
                        <a:t>543</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64</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543</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64</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543</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64</a:t>
                      </a:r>
                      <a:endParaRPr lang="en-US" sz="1100" dirty="0">
                        <a:effectLst/>
                        <a:latin typeface="Calibri"/>
                        <a:ea typeface="Calibri"/>
                        <a:cs typeface="Times New Roman"/>
                      </a:endParaRPr>
                    </a:p>
                  </a:txBody>
                  <a:tcPr marL="68580" marR="68580" marT="0" marB="0" anchor="ctr"/>
                </a:tc>
              </a:tr>
            </a:tbl>
          </a:graphicData>
        </a:graphic>
      </p:graphicFrame>
      <p:sp>
        <p:nvSpPr>
          <p:cNvPr id="3" name="Rectangle 1"/>
          <p:cNvSpPr>
            <a:spLocks noChangeArrowheads="1"/>
          </p:cNvSpPr>
          <p:nvPr/>
        </p:nvSpPr>
        <p:spPr bwMode="auto">
          <a:xfrm>
            <a:off x="1419225" y="3022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2"/>
          <p:cNvSpPr>
            <a:spLocks noChangeArrowheads="1"/>
          </p:cNvSpPr>
          <p:nvPr/>
        </p:nvSpPr>
        <p:spPr bwMode="auto">
          <a:xfrm>
            <a:off x="1419225" y="3022600"/>
            <a:ext cx="3017838"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3"/>
          <p:cNvSpPr>
            <a:spLocks noChangeArrowheads="1"/>
          </p:cNvSpPr>
          <p:nvPr/>
        </p:nvSpPr>
        <p:spPr bwMode="auto">
          <a:xfrm>
            <a:off x="1828800" y="4753690"/>
            <a:ext cx="57150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hlinkClick r:id="rId2"/>
              </a:rPr>
              <a:t>[</a:t>
            </a:r>
            <a:r>
              <a:rPr kumimoji="0" lang="en-US" sz="1000" b="0" i="0" u="none" strike="noStrike" cap="none" normalizeH="0" baseline="30000" dirty="0" smtClean="0" bmk="">
                <a:ln>
                  <a:noFill/>
                </a:ln>
                <a:solidFill>
                  <a:schemeClr val="tx1"/>
                </a:solidFill>
                <a:effectLst/>
                <a:latin typeface="Calibri" pitchFamily="34" charset="0"/>
                <a:ea typeface="Calibri" pitchFamily="34" charset="0"/>
                <a:cs typeface="Times New Roman" pitchFamily="18" charset="0"/>
                <a:hlinkClick r:id="rId2"/>
              </a:rPr>
              <a:t>1]</a:t>
            </a: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Only counties in which a provisional ballot was cast are included in the proportion of provisional ballots counted.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Box 5"/>
          <p:cNvSpPr txBox="1"/>
          <p:nvPr/>
        </p:nvSpPr>
        <p:spPr>
          <a:xfrm>
            <a:off x="1828800" y="1066800"/>
            <a:ext cx="5334000" cy="1477328"/>
          </a:xfrm>
          <a:prstGeom prst="rect">
            <a:avLst/>
          </a:prstGeom>
          <a:noFill/>
        </p:spPr>
        <p:txBody>
          <a:bodyPr wrap="square" rtlCol="0">
            <a:spAutoFit/>
          </a:bodyPr>
          <a:lstStyle/>
          <a:p>
            <a:pPr algn="ctr"/>
            <a:r>
              <a:rPr lang="en-US" b="1" dirty="0"/>
              <a:t>Table 3.  Mean and </a:t>
            </a:r>
            <a:r>
              <a:rPr lang="en-US" b="1" i="1" dirty="0"/>
              <a:t>Standard Deviation</a:t>
            </a:r>
            <a:r>
              <a:rPr lang="en-US" b="1" dirty="0"/>
              <a:t> values </a:t>
            </a:r>
            <a:endParaRPr lang="en-US" b="1" dirty="0" smtClean="0"/>
          </a:p>
          <a:p>
            <a:pPr algn="ctr"/>
            <a:r>
              <a:rPr lang="en-US" b="1" dirty="0" smtClean="0"/>
              <a:t>or </a:t>
            </a:r>
            <a:r>
              <a:rPr lang="en-US" b="1" dirty="0"/>
              <a:t>county level measures of provisional voting in 2008 and 2012 by Hurricane Sandy disaster declaration coverage</a:t>
            </a:r>
            <a:endParaRPr lang="en-US" dirty="0"/>
          </a:p>
          <a:p>
            <a:endParaRPr lang="en-US" dirty="0"/>
          </a:p>
        </p:txBody>
      </p:sp>
    </p:spTree>
    <p:extLst>
      <p:ext uri="{BB962C8B-B14F-4D97-AF65-F5344CB8AC3E}">
        <p14:creationId xmlns:p14="http://schemas.microsoft.com/office/powerpoint/2010/main" val="12546651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42721736"/>
              </p:ext>
            </p:extLst>
          </p:nvPr>
        </p:nvGraphicFramePr>
        <p:xfrm>
          <a:off x="1419225" y="2921921"/>
          <a:ext cx="6305550" cy="1828800"/>
        </p:xfrm>
        <a:graphic>
          <a:graphicData uri="http://schemas.openxmlformats.org/drawingml/2006/table">
            <a:tbl>
              <a:tblPr firstRow="1" firstCol="1" bandRow="1">
                <a:tableStyleId>{5C22544A-7EE6-4342-B048-85BDC9FD1C3A}</a:tableStyleId>
              </a:tblPr>
              <a:tblGrid>
                <a:gridCol w="1860550"/>
                <a:gridCol w="779780"/>
                <a:gridCol w="642620"/>
                <a:gridCol w="786765"/>
                <a:gridCol w="648335"/>
                <a:gridCol w="869950"/>
                <a:gridCol w="717550"/>
              </a:tblGrid>
              <a:tr h="200025">
                <a:tc>
                  <a:txBody>
                    <a:bodyPr/>
                    <a:lstStyle/>
                    <a:p>
                      <a:pPr>
                        <a:lnSpc>
                          <a:spcPct val="115000"/>
                        </a:lnSpc>
                      </a:pPr>
                      <a:endParaRPr lang="en-US" sz="1100" dirty="0">
                        <a:effectLst/>
                        <a:latin typeface="Calibri"/>
                      </a:endParaRPr>
                    </a:p>
                  </a:txBody>
                  <a:tcPr marL="68580" marR="68580" marT="0" marB="0" anchor="b"/>
                </a:tc>
                <a:tc gridSpan="2">
                  <a:txBody>
                    <a:bodyPr/>
                    <a:lstStyle/>
                    <a:p>
                      <a:pPr marL="0" marR="0" algn="ctr">
                        <a:lnSpc>
                          <a:spcPct val="115000"/>
                        </a:lnSpc>
                        <a:spcBef>
                          <a:spcPts val="0"/>
                        </a:spcBef>
                        <a:spcAft>
                          <a:spcPts val="0"/>
                        </a:spcAft>
                      </a:pPr>
                      <a:r>
                        <a:rPr lang="en-US" sz="1200">
                          <a:effectLst/>
                        </a:rPr>
                        <a:t>2008</a:t>
                      </a:r>
                      <a:endParaRPr lang="en-US" sz="1100">
                        <a:effectLst/>
                        <a:latin typeface="Calibri"/>
                        <a:ea typeface="Calibri"/>
                        <a:cs typeface="Times New Roman"/>
                      </a:endParaRPr>
                    </a:p>
                  </a:txBody>
                  <a:tcPr marL="68580" marR="68580" marT="0" marB="0" anchor="b"/>
                </a:tc>
                <a:tc hMerge="1">
                  <a:txBody>
                    <a:bodyPr/>
                    <a:lstStyle/>
                    <a:p>
                      <a:endParaRPr lang="en-US"/>
                    </a:p>
                  </a:txBody>
                  <a:tcPr/>
                </a:tc>
                <a:tc gridSpan="2">
                  <a:txBody>
                    <a:bodyPr/>
                    <a:lstStyle/>
                    <a:p>
                      <a:pPr marL="0" marR="0" algn="ctr">
                        <a:lnSpc>
                          <a:spcPct val="115000"/>
                        </a:lnSpc>
                        <a:spcBef>
                          <a:spcPts val="0"/>
                        </a:spcBef>
                        <a:spcAft>
                          <a:spcPts val="0"/>
                        </a:spcAft>
                      </a:pPr>
                      <a:r>
                        <a:rPr lang="en-US" sz="1200">
                          <a:effectLst/>
                        </a:rPr>
                        <a:t>2012</a:t>
                      </a:r>
                      <a:endParaRPr lang="en-US" sz="1100">
                        <a:effectLst/>
                        <a:latin typeface="Calibri"/>
                        <a:ea typeface="Calibri"/>
                        <a:cs typeface="Times New Roman"/>
                      </a:endParaRPr>
                    </a:p>
                  </a:txBody>
                  <a:tcPr marL="68580" marR="68580" marT="0" marB="0" anchor="b"/>
                </a:tc>
                <a:tc hMerge="1">
                  <a:txBody>
                    <a:bodyPr/>
                    <a:lstStyle/>
                    <a:p>
                      <a:endParaRPr lang="en-US"/>
                    </a:p>
                  </a:txBody>
                  <a:tcPr/>
                </a:tc>
                <a:tc gridSpan="2">
                  <a:txBody>
                    <a:bodyPr/>
                    <a:lstStyle/>
                    <a:p>
                      <a:pPr marL="0" marR="0" algn="ctr">
                        <a:lnSpc>
                          <a:spcPct val="115000"/>
                        </a:lnSpc>
                        <a:spcBef>
                          <a:spcPts val="0"/>
                        </a:spcBef>
                        <a:spcAft>
                          <a:spcPts val="0"/>
                        </a:spcAft>
                      </a:pPr>
                      <a:r>
                        <a:rPr lang="en-US" sz="1200">
                          <a:effectLst/>
                        </a:rPr>
                        <a:t>Change '08-'12</a:t>
                      </a:r>
                      <a:endParaRPr lang="en-US" sz="1100">
                        <a:effectLst/>
                        <a:latin typeface="Calibri"/>
                        <a:ea typeface="Calibri"/>
                        <a:cs typeface="Times New Roman"/>
                      </a:endParaRPr>
                    </a:p>
                  </a:txBody>
                  <a:tcPr marL="68580" marR="68580" marT="0" marB="0" anchor="b"/>
                </a:tc>
                <a:tc hMerge="1">
                  <a:txBody>
                    <a:bodyPr/>
                    <a:lstStyle/>
                    <a:p>
                      <a:endParaRPr lang="en-US"/>
                    </a:p>
                  </a:txBody>
                  <a:tcPr/>
                </a:tc>
              </a:tr>
              <a:tr h="200025">
                <a:tc>
                  <a:txBody>
                    <a:bodyPr/>
                    <a:lstStyle/>
                    <a:p>
                      <a:pPr>
                        <a:lnSpc>
                          <a:spcPct val="115000"/>
                        </a:lnSpc>
                      </a:pPr>
                      <a:endParaRPr lang="en-US" sz="1100">
                        <a:effectLst/>
                        <a:latin typeface="Calibri"/>
                      </a:endParaRPr>
                    </a:p>
                  </a:txBody>
                  <a:tcPr marL="68580" marR="68580" marT="0" marB="0" anchor="b"/>
                </a:tc>
                <a:tc>
                  <a:txBody>
                    <a:bodyPr/>
                    <a:lstStyle/>
                    <a:p>
                      <a:pPr marL="0" marR="0">
                        <a:lnSpc>
                          <a:spcPct val="115000"/>
                        </a:lnSpc>
                        <a:spcBef>
                          <a:spcPts val="0"/>
                        </a:spcBef>
                        <a:spcAft>
                          <a:spcPts val="0"/>
                        </a:spcAft>
                      </a:pPr>
                      <a:r>
                        <a:rPr lang="en-US" sz="1200">
                          <a:effectLst/>
                        </a:rPr>
                        <a:t>~ Disaster</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200">
                          <a:effectLst/>
                        </a:rPr>
                        <a:t>Disaster</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200">
                          <a:effectLst/>
                        </a:rPr>
                        <a:t>~ Disaster</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200">
                          <a:effectLst/>
                        </a:rPr>
                        <a:t>Disaster</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200">
                          <a:effectLst/>
                        </a:rPr>
                        <a:t>~ Disaster</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200">
                          <a:effectLst/>
                        </a:rPr>
                        <a:t>Disaster</a:t>
                      </a:r>
                      <a:endParaRPr lang="en-US" sz="1100">
                        <a:effectLst/>
                        <a:latin typeface="Calibri"/>
                        <a:ea typeface="Calibri"/>
                        <a:cs typeface="Times New Roman"/>
                      </a:endParaRPr>
                    </a:p>
                  </a:txBody>
                  <a:tcPr marL="68580" marR="68580" marT="0" marB="0" anchor="b"/>
                </a:tc>
              </a:tr>
              <a:tr h="200025">
                <a:tc>
                  <a:txBody>
                    <a:bodyPr/>
                    <a:lstStyle/>
                    <a:p>
                      <a:pPr marL="0" marR="0">
                        <a:lnSpc>
                          <a:spcPct val="115000"/>
                        </a:lnSpc>
                        <a:spcBef>
                          <a:spcPts val="0"/>
                        </a:spcBef>
                        <a:spcAft>
                          <a:spcPts val="0"/>
                        </a:spcAft>
                      </a:pPr>
                      <a:r>
                        <a:rPr lang="en-US" sz="1200">
                          <a:effectLst/>
                        </a:rPr>
                        <a:t>Poll places (per 1K voters)</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1.1</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1.1</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1.1</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1.0</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0</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200" dirty="0">
                          <a:effectLst/>
                        </a:rPr>
                        <a:t> -.1</a:t>
                      </a:r>
                      <a:endParaRPr lang="en-US" sz="1100" dirty="0">
                        <a:effectLst/>
                        <a:latin typeface="Calibri"/>
                        <a:ea typeface="Calibri"/>
                        <a:cs typeface="Times New Roman"/>
                      </a:endParaRPr>
                    </a:p>
                  </a:txBody>
                  <a:tcPr marL="68580" marR="68580" marT="0" marB="0" anchor="ctr"/>
                </a:tc>
              </a:tr>
              <a:tr h="200025">
                <a:tc>
                  <a:txBody>
                    <a:bodyPr/>
                    <a:lstStyle/>
                    <a:p>
                      <a:pPr>
                        <a:lnSpc>
                          <a:spcPct val="115000"/>
                        </a:lnSpc>
                      </a:pPr>
                      <a:endParaRPr lang="en-US" sz="1100">
                        <a:effectLst/>
                        <a:latin typeface="Calibri"/>
                      </a:endParaRPr>
                    </a:p>
                  </a:txBody>
                  <a:tcPr marL="68580" marR="68580" marT="0" marB="0" anchor="b"/>
                </a:tc>
                <a:tc>
                  <a:txBody>
                    <a:bodyPr/>
                    <a:lstStyle/>
                    <a:p>
                      <a:pPr marL="0" marR="0" algn="ctr">
                        <a:lnSpc>
                          <a:spcPct val="115000"/>
                        </a:lnSpc>
                        <a:spcBef>
                          <a:spcPts val="0"/>
                        </a:spcBef>
                        <a:spcAft>
                          <a:spcPts val="0"/>
                        </a:spcAft>
                      </a:pPr>
                      <a:r>
                        <a:rPr lang="en-US" sz="1200" i="1" dirty="0">
                          <a:effectLst/>
                        </a:rPr>
                        <a:t>0</a:t>
                      </a:r>
                      <a:endParaRPr lang="en-US" sz="1100" i="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i="1" dirty="0">
                          <a:effectLst/>
                        </a:rPr>
                        <a:t>0</a:t>
                      </a:r>
                      <a:endParaRPr lang="en-US" sz="1100" i="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i="1" dirty="0">
                          <a:effectLst/>
                        </a:rPr>
                        <a:t>0</a:t>
                      </a:r>
                      <a:endParaRPr lang="en-US" sz="1100" i="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i="1" dirty="0">
                          <a:effectLst/>
                        </a:rPr>
                        <a:t>0</a:t>
                      </a:r>
                      <a:endParaRPr lang="en-US" sz="1100" i="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i="1" dirty="0">
                          <a:effectLst/>
                        </a:rPr>
                        <a:t>0</a:t>
                      </a:r>
                      <a:endParaRPr lang="en-US" sz="1100" i="1" dirty="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200" i="1" dirty="0">
                          <a:effectLst/>
                        </a:rPr>
                        <a:t> 0</a:t>
                      </a:r>
                      <a:endParaRPr lang="en-US" sz="1100" i="1" dirty="0">
                        <a:effectLst/>
                        <a:latin typeface="Calibri"/>
                        <a:ea typeface="Calibri"/>
                        <a:cs typeface="Times New Roman"/>
                      </a:endParaRPr>
                    </a:p>
                  </a:txBody>
                  <a:tcPr marL="68580" marR="68580" marT="0" marB="0" anchor="ctr"/>
                </a:tc>
              </a:tr>
              <a:tr h="200025">
                <a:tc>
                  <a:txBody>
                    <a:bodyPr/>
                    <a:lstStyle/>
                    <a:p>
                      <a:pPr>
                        <a:lnSpc>
                          <a:spcPct val="115000"/>
                        </a:lnSpc>
                      </a:pPr>
                      <a:endParaRPr lang="en-US" sz="1100">
                        <a:effectLst/>
                        <a:latin typeface="Calibri"/>
                      </a:endParaRPr>
                    </a:p>
                  </a:txBody>
                  <a:tcPr marL="68580" marR="68580" marT="0" marB="0" anchor="b"/>
                </a:tc>
                <a:tc>
                  <a:txBody>
                    <a:bodyPr/>
                    <a:lstStyle/>
                    <a:p>
                      <a:pPr>
                        <a:lnSpc>
                          <a:spcPct val="115000"/>
                        </a:lnSpc>
                      </a:pPr>
                      <a:endParaRPr lang="en-US" sz="1100">
                        <a:effectLst/>
                        <a:latin typeface="Calibri"/>
                      </a:endParaRPr>
                    </a:p>
                  </a:txBody>
                  <a:tcPr marL="68580" marR="68580" marT="0" marB="0" anchor="ctr"/>
                </a:tc>
                <a:tc>
                  <a:txBody>
                    <a:bodyPr/>
                    <a:lstStyle/>
                    <a:p>
                      <a:pPr>
                        <a:lnSpc>
                          <a:spcPct val="115000"/>
                        </a:lnSpc>
                      </a:pPr>
                      <a:endParaRPr lang="en-US" sz="1100">
                        <a:effectLst/>
                        <a:latin typeface="Calibri"/>
                      </a:endParaRPr>
                    </a:p>
                  </a:txBody>
                  <a:tcPr marL="68580" marR="68580" marT="0" marB="0" anchor="ctr"/>
                </a:tc>
                <a:tc>
                  <a:txBody>
                    <a:bodyPr/>
                    <a:lstStyle/>
                    <a:p>
                      <a:pPr>
                        <a:lnSpc>
                          <a:spcPct val="115000"/>
                        </a:lnSpc>
                      </a:pPr>
                      <a:endParaRPr lang="en-US" sz="1100">
                        <a:effectLst/>
                        <a:latin typeface="Calibri"/>
                      </a:endParaRPr>
                    </a:p>
                  </a:txBody>
                  <a:tcPr marL="68580" marR="68580" marT="0" marB="0" anchor="ctr"/>
                </a:tc>
                <a:tc>
                  <a:txBody>
                    <a:bodyPr/>
                    <a:lstStyle/>
                    <a:p>
                      <a:pPr>
                        <a:lnSpc>
                          <a:spcPct val="115000"/>
                        </a:lnSpc>
                      </a:pPr>
                      <a:endParaRPr lang="en-US" sz="1100">
                        <a:effectLst/>
                        <a:latin typeface="Calibri"/>
                      </a:endParaRPr>
                    </a:p>
                  </a:txBody>
                  <a:tcPr marL="68580" marR="68580" marT="0" marB="0" anchor="ctr"/>
                </a:tc>
                <a:tc>
                  <a:txBody>
                    <a:bodyPr/>
                    <a:lstStyle/>
                    <a:p>
                      <a:pPr>
                        <a:lnSpc>
                          <a:spcPct val="115000"/>
                        </a:lnSpc>
                      </a:pPr>
                      <a:endParaRPr lang="en-US" sz="1100">
                        <a:effectLst/>
                        <a:latin typeface="Calibri"/>
                      </a:endParaRPr>
                    </a:p>
                  </a:txBody>
                  <a:tcPr marL="68580" marR="68580" marT="0" marB="0" anchor="ctr"/>
                </a:tc>
                <a:tc>
                  <a:txBody>
                    <a:bodyPr/>
                    <a:lstStyle/>
                    <a:p>
                      <a:pPr>
                        <a:lnSpc>
                          <a:spcPct val="115000"/>
                        </a:lnSpc>
                      </a:pPr>
                      <a:endParaRPr lang="en-US" sz="1100">
                        <a:effectLst/>
                        <a:latin typeface="Calibri"/>
                      </a:endParaRPr>
                    </a:p>
                  </a:txBody>
                  <a:tcPr marL="68580" marR="68580" marT="0" marB="0" anchor="ctr"/>
                </a:tc>
              </a:tr>
              <a:tr h="200025">
                <a:tc>
                  <a:txBody>
                    <a:bodyPr/>
                    <a:lstStyle/>
                    <a:p>
                      <a:pPr marL="0" marR="0">
                        <a:lnSpc>
                          <a:spcPct val="115000"/>
                        </a:lnSpc>
                        <a:spcBef>
                          <a:spcPts val="0"/>
                        </a:spcBef>
                        <a:spcAft>
                          <a:spcPts val="0"/>
                        </a:spcAft>
                      </a:pPr>
                      <a:r>
                        <a:rPr lang="en-US" sz="1200">
                          <a:effectLst/>
                        </a:rPr>
                        <a:t>Poll workers per place</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7.1</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4.0</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7.5</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4.6</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.42</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200">
                          <a:effectLst/>
                        </a:rPr>
                        <a:t>.60</a:t>
                      </a:r>
                      <a:endParaRPr lang="en-US" sz="1100">
                        <a:effectLst/>
                        <a:latin typeface="Calibri"/>
                        <a:ea typeface="Calibri"/>
                        <a:cs typeface="Times New Roman"/>
                      </a:endParaRPr>
                    </a:p>
                  </a:txBody>
                  <a:tcPr marL="68580" marR="68580" marT="0" marB="0" anchor="ctr"/>
                </a:tc>
              </a:tr>
              <a:tr h="209550">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200" i="1" dirty="0">
                          <a:effectLst/>
                        </a:rPr>
                        <a:t>.21</a:t>
                      </a:r>
                      <a:endParaRPr lang="en-US" sz="1100" i="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i="1" dirty="0">
                          <a:effectLst/>
                        </a:rPr>
                        <a:t>.37</a:t>
                      </a:r>
                      <a:endParaRPr lang="en-US" sz="1100" i="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i="1" dirty="0">
                          <a:effectLst/>
                        </a:rPr>
                        <a:t>.25</a:t>
                      </a:r>
                      <a:endParaRPr lang="en-US" sz="1100" i="1" dirty="0">
                        <a:effectLst/>
                        <a:latin typeface="Calibri"/>
                        <a:ea typeface="Calibri"/>
                        <a:cs typeface="Times New Roman"/>
                      </a:endParaRPr>
                    </a:p>
                  </a:txBody>
                  <a:tcPr marL="68580" marR="68580" marT="0" marB="0" anchor="ctr"/>
                </a:tc>
                <a:tc>
                  <a:txBody>
                    <a:bodyPr/>
                    <a:lstStyle/>
                    <a:p>
                      <a:pPr marL="0" marR="0" algn="l">
                        <a:lnSpc>
                          <a:spcPct val="115000"/>
                        </a:lnSpc>
                        <a:spcBef>
                          <a:spcPts val="0"/>
                        </a:spcBef>
                        <a:spcAft>
                          <a:spcPts val="0"/>
                        </a:spcAft>
                      </a:pPr>
                      <a:r>
                        <a:rPr lang="en-US" sz="1200" i="1" dirty="0">
                          <a:effectLst/>
                        </a:rPr>
                        <a:t>    .49</a:t>
                      </a:r>
                      <a:endParaRPr lang="en-US" sz="1100" i="1" dirty="0">
                        <a:effectLst/>
                        <a:latin typeface="Calibri"/>
                        <a:ea typeface="Calibri"/>
                        <a:cs typeface="Times New Roman"/>
                      </a:endParaRPr>
                    </a:p>
                  </a:txBody>
                  <a:tcPr marL="68580" marR="68580" marT="0" marB="0" anchor="ctr"/>
                </a:tc>
                <a:tc>
                  <a:txBody>
                    <a:bodyPr/>
                    <a:lstStyle/>
                    <a:p>
                      <a:pPr marL="0" marR="0" algn="l">
                        <a:lnSpc>
                          <a:spcPct val="115000"/>
                        </a:lnSpc>
                        <a:spcBef>
                          <a:spcPts val="0"/>
                        </a:spcBef>
                        <a:spcAft>
                          <a:spcPts val="0"/>
                        </a:spcAft>
                      </a:pPr>
                      <a:r>
                        <a:rPr lang="en-US" sz="1200" i="1" dirty="0">
                          <a:effectLst/>
                        </a:rPr>
                        <a:t>       .20</a:t>
                      </a:r>
                      <a:endParaRPr lang="en-US" sz="1100" i="1" dirty="0">
                        <a:effectLst/>
                        <a:latin typeface="Calibri"/>
                        <a:ea typeface="Calibri"/>
                        <a:cs typeface="Times New Roman"/>
                      </a:endParaRPr>
                    </a:p>
                  </a:txBody>
                  <a:tcPr marL="68580" marR="68580" marT="0" marB="0" anchor="ctr"/>
                </a:tc>
                <a:tc>
                  <a:txBody>
                    <a:bodyPr/>
                    <a:lstStyle/>
                    <a:p>
                      <a:pPr marL="0" marR="0" algn="l">
                        <a:lnSpc>
                          <a:spcPct val="115000"/>
                        </a:lnSpc>
                        <a:spcBef>
                          <a:spcPts val="0"/>
                        </a:spcBef>
                        <a:spcAft>
                          <a:spcPts val="0"/>
                        </a:spcAft>
                      </a:pPr>
                      <a:r>
                        <a:rPr lang="en-US" sz="1200" i="1" dirty="0">
                          <a:effectLst/>
                        </a:rPr>
                        <a:t>.34</a:t>
                      </a:r>
                      <a:endParaRPr lang="en-US" sz="1100" i="1" dirty="0">
                        <a:effectLst/>
                        <a:latin typeface="Calibri"/>
                        <a:ea typeface="Calibri"/>
                        <a:cs typeface="Times New Roman"/>
                      </a:endParaRPr>
                    </a:p>
                  </a:txBody>
                  <a:tcPr marL="68580" marR="68580" marT="0" marB="0" anchor="ctr"/>
                </a:tc>
              </a:tr>
              <a:tr h="209550">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ctr"/>
                </a:tc>
              </a:tr>
              <a:tr h="209550">
                <a:tc>
                  <a:txBody>
                    <a:bodyPr/>
                    <a:lstStyle/>
                    <a:p>
                      <a:pPr marL="0" marR="0">
                        <a:lnSpc>
                          <a:spcPct val="115000"/>
                        </a:lnSpc>
                        <a:spcBef>
                          <a:spcPts val="0"/>
                        </a:spcBef>
                        <a:spcAft>
                          <a:spcPts val="0"/>
                        </a:spcAft>
                      </a:pPr>
                      <a:r>
                        <a:rPr lang="en-US" sz="1200">
                          <a:effectLst/>
                        </a:rPr>
                        <a:t>Number of observations</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2760</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220</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2760</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220</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2760</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220</a:t>
                      </a:r>
                      <a:endParaRPr lang="en-US" sz="1100" dirty="0">
                        <a:effectLst/>
                        <a:latin typeface="Calibri"/>
                        <a:ea typeface="Calibri"/>
                        <a:cs typeface="Times New Roman"/>
                      </a:endParaRPr>
                    </a:p>
                  </a:txBody>
                  <a:tcPr marL="68580" marR="68580" marT="0" marB="0" anchor="ctr"/>
                </a:tc>
              </a:tr>
            </a:tbl>
          </a:graphicData>
        </a:graphic>
      </p:graphicFrame>
      <p:sp>
        <p:nvSpPr>
          <p:cNvPr id="3" name="TextBox 2"/>
          <p:cNvSpPr txBox="1"/>
          <p:nvPr/>
        </p:nvSpPr>
        <p:spPr>
          <a:xfrm>
            <a:off x="1981200" y="1066800"/>
            <a:ext cx="4724400" cy="1477328"/>
          </a:xfrm>
          <a:prstGeom prst="rect">
            <a:avLst/>
          </a:prstGeom>
          <a:noFill/>
        </p:spPr>
        <p:txBody>
          <a:bodyPr wrap="square" rtlCol="0">
            <a:spAutoFit/>
          </a:bodyPr>
          <a:lstStyle/>
          <a:p>
            <a:pPr algn="ctr"/>
            <a:r>
              <a:rPr lang="en-US" b="1" dirty="0"/>
              <a:t>Table 4. Mean and </a:t>
            </a:r>
            <a:r>
              <a:rPr lang="en-US" b="1" i="1" dirty="0"/>
              <a:t>Standard Deviation</a:t>
            </a:r>
            <a:r>
              <a:rPr lang="en-US" b="1" dirty="0"/>
              <a:t> values for county level measures of polling place operations in 2008 and 2012 by Hurricane Sandy disaster declaration coverage</a:t>
            </a:r>
            <a:endParaRPr lang="en-US" dirty="0"/>
          </a:p>
          <a:p>
            <a:endParaRPr lang="en-US" dirty="0"/>
          </a:p>
        </p:txBody>
      </p:sp>
    </p:spTree>
    <p:extLst>
      <p:ext uri="{BB962C8B-B14F-4D97-AF65-F5344CB8AC3E}">
        <p14:creationId xmlns:p14="http://schemas.microsoft.com/office/powerpoint/2010/main" val="7616429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752600" y="6297860"/>
            <a:ext cx="60960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hlinkClick r:id="rId2"/>
              </a:rPr>
              <a:t>[</a:t>
            </a:r>
            <a:r>
              <a:rPr kumimoji="0" lang="en-US" sz="1000" b="0" i="0" u="none" strike="noStrike" cap="none" normalizeH="0" baseline="30000" dirty="0" smtClean="0" bmk="">
                <a:ln>
                  <a:noFill/>
                </a:ln>
                <a:solidFill>
                  <a:schemeClr val="tx1"/>
                </a:solidFill>
                <a:effectLst/>
                <a:latin typeface="Calibri" pitchFamily="34" charset="0"/>
                <a:ea typeface="Calibri" pitchFamily="34" charset="0"/>
                <a:cs typeface="Times New Roman" pitchFamily="18" charset="0"/>
                <a:hlinkClick r:id="rId2"/>
              </a:rPr>
              <a:t>1]</a:t>
            </a: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f</a:t>
            </a:r>
            <a:r>
              <a:rPr kumimoji="0" lang="en-US" sz="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ixed effects model was estimated.  Coefficients for state dummy variables not reported and are available from the author.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4"/>
          <p:cNvSpPr>
            <a:spLocks noChangeArrowheads="1"/>
          </p:cNvSpPr>
          <p:nvPr/>
        </p:nvSpPr>
        <p:spPr bwMode="auto">
          <a:xfrm>
            <a:off x="3103563" y="15954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TextBox 9"/>
          <p:cNvSpPr txBox="1"/>
          <p:nvPr/>
        </p:nvSpPr>
        <p:spPr>
          <a:xfrm>
            <a:off x="2400300" y="68444"/>
            <a:ext cx="4343400" cy="646331"/>
          </a:xfrm>
          <a:prstGeom prst="rect">
            <a:avLst/>
          </a:prstGeom>
          <a:noFill/>
        </p:spPr>
        <p:txBody>
          <a:bodyPr wrap="square" rtlCol="0">
            <a:spAutoFit/>
          </a:bodyPr>
          <a:lstStyle/>
          <a:p>
            <a:pPr algn="ctr"/>
            <a:r>
              <a:rPr lang="en-US" dirty="0"/>
              <a:t>Table 5. Regression estimates for 2012 voter turnout </a:t>
            </a:r>
            <a:r>
              <a:rPr lang="en-US" dirty="0" smtClean="0"/>
              <a:t>(%)</a:t>
            </a:r>
            <a:r>
              <a:rPr lang="en-US" baseline="30000" dirty="0" smtClean="0"/>
              <a:t>1</a:t>
            </a:r>
            <a:r>
              <a:rPr lang="en-US" dirty="0" smtClean="0"/>
              <a:t> </a:t>
            </a:r>
            <a:endParaRPr lang="en-US" dirty="0"/>
          </a:p>
        </p:txBody>
      </p:sp>
      <p:pic>
        <p:nvPicPr>
          <p:cNvPr id="15367"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9875" y="877888"/>
            <a:ext cx="6064250" cy="510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55307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0" y="90100"/>
            <a:ext cx="22313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4"/>
          <p:cNvSpPr>
            <a:spLocks noChangeArrowheads="1"/>
          </p:cNvSpPr>
          <p:nvPr/>
        </p:nvSpPr>
        <p:spPr bwMode="auto">
          <a:xfrm>
            <a:off x="0" y="3733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TextBox 3"/>
          <p:cNvSpPr txBox="1"/>
          <p:nvPr/>
        </p:nvSpPr>
        <p:spPr>
          <a:xfrm>
            <a:off x="2133600" y="1828800"/>
            <a:ext cx="2438400" cy="381000"/>
          </a:xfrm>
          <a:prstGeom prst="rect">
            <a:avLst/>
          </a:prstGeom>
          <a:noFill/>
        </p:spPr>
        <p:txBody>
          <a:bodyPr wrap="square" rtlCol="0">
            <a:spAutoFit/>
          </a:bodyPr>
          <a:lstStyle/>
          <a:p>
            <a:endParaRPr lang="en-US" dirty="0"/>
          </a:p>
        </p:txBody>
      </p:sp>
      <p:sp>
        <p:nvSpPr>
          <p:cNvPr id="5" name="TextBox 4"/>
          <p:cNvSpPr txBox="1"/>
          <p:nvPr/>
        </p:nvSpPr>
        <p:spPr>
          <a:xfrm>
            <a:off x="1295400" y="1459468"/>
            <a:ext cx="2362200" cy="369332"/>
          </a:xfrm>
          <a:prstGeom prst="rect">
            <a:avLst/>
          </a:prstGeom>
          <a:noFill/>
        </p:spPr>
        <p:txBody>
          <a:bodyPr wrap="square" rtlCol="0">
            <a:spAutoFit/>
          </a:bodyPr>
          <a:lstStyle/>
          <a:p>
            <a:r>
              <a:rPr lang="en-US" dirty="0" smtClean="0"/>
              <a:t>Non-disaster counties</a:t>
            </a:r>
            <a:endParaRPr lang="en-US" dirty="0"/>
          </a:p>
        </p:txBody>
      </p:sp>
      <p:sp>
        <p:nvSpPr>
          <p:cNvPr id="6" name="TextBox 5"/>
          <p:cNvSpPr txBox="1"/>
          <p:nvPr/>
        </p:nvSpPr>
        <p:spPr>
          <a:xfrm>
            <a:off x="5791200" y="1459468"/>
            <a:ext cx="1981200" cy="369332"/>
          </a:xfrm>
          <a:prstGeom prst="rect">
            <a:avLst/>
          </a:prstGeom>
          <a:noFill/>
        </p:spPr>
        <p:txBody>
          <a:bodyPr wrap="square" rtlCol="0">
            <a:spAutoFit/>
          </a:bodyPr>
          <a:lstStyle/>
          <a:p>
            <a:r>
              <a:rPr lang="en-US" dirty="0" smtClean="0"/>
              <a:t>Disaster counties</a:t>
            </a:r>
            <a:endParaRPr lang="en-US" dirty="0"/>
          </a:p>
        </p:txBody>
      </p:sp>
      <p:sp>
        <p:nvSpPr>
          <p:cNvPr id="7" name="TextBox 6"/>
          <p:cNvSpPr txBox="1"/>
          <p:nvPr/>
        </p:nvSpPr>
        <p:spPr>
          <a:xfrm>
            <a:off x="1785162" y="367099"/>
            <a:ext cx="5606238" cy="923330"/>
          </a:xfrm>
          <a:prstGeom prst="rect">
            <a:avLst/>
          </a:prstGeom>
          <a:noFill/>
        </p:spPr>
        <p:txBody>
          <a:bodyPr wrap="square" rtlCol="0">
            <a:spAutoFit/>
          </a:bodyPr>
          <a:lstStyle/>
          <a:p>
            <a:pPr algn="ctr"/>
            <a:r>
              <a:rPr lang="en-US" dirty="0"/>
              <a:t>Figure 2 </a:t>
            </a:r>
          </a:p>
          <a:p>
            <a:pPr algn="ctr"/>
            <a:r>
              <a:rPr lang="en-US" dirty="0"/>
              <a:t>Predicted 2012 Voter Turnout (%)</a:t>
            </a:r>
          </a:p>
          <a:p>
            <a:endParaRPr lang="en-US" dirty="0"/>
          </a:p>
        </p:txBody>
      </p:sp>
      <p:pic>
        <p:nvPicPr>
          <p:cNvPr id="10" name="Picture 9"/>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1904999"/>
            <a:ext cx="3733800" cy="3047999"/>
          </a:xfrm>
          <a:prstGeom prst="rect">
            <a:avLst/>
          </a:prstGeom>
          <a:noFill/>
          <a:ln>
            <a:noFill/>
          </a:ln>
        </p:spPr>
      </p:pic>
      <p:pic>
        <p:nvPicPr>
          <p:cNvPr id="11" name="Picture 10"/>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0" y="1905000"/>
            <a:ext cx="3886200" cy="3047999"/>
          </a:xfrm>
          <a:prstGeom prst="rect">
            <a:avLst/>
          </a:prstGeom>
          <a:noFill/>
          <a:ln>
            <a:noFill/>
          </a:ln>
        </p:spPr>
      </p:pic>
    </p:spTree>
    <p:extLst>
      <p:ext uri="{BB962C8B-B14F-4D97-AF65-F5344CB8AC3E}">
        <p14:creationId xmlns:p14="http://schemas.microsoft.com/office/powerpoint/2010/main" val="29483051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lstStyle/>
          <a:p>
            <a:r>
              <a:rPr lang="en-US" dirty="0" smtClean="0"/>
              <a:t>Conclusions</a:t>
            </a:r>
            <a:endParaRPr lang="en-US" dirty="0"/>
          </a:p>
        </p:txBody>
      </p:sp>
      <p:sp>
        <p:nvSpPr>
          <p:cNvPr id="3" name="Subtitle 2"/>
          <p:cNvSpPr>
            <a:spLocks noGrp="1"/>
          </p:cNvSpPr>
          <p:nvPr>
            <p:ph type="subTitle" idx="1"/>
          </p:nvPr>
        </p:nvSpPr>
        <p:spPr>
          <a:xfrm>
            <a:off x="1524000" y="1676400"/>
            <a:ext cx="6400800" cy="4343400"/>
          </a:xfrm>
        </p:spPr>
        <p:txBody>
          <a:bodyPr>
            <a:normAutofit lnSpcReduction="10000"/>
          </a:bodyPr>
          <a:lstStyle/>
          <a:p>
            <a:pPr marL="742950" lvl="1" indent="-285750" algn="l">
              <a:buFont typeface="Arial" pitchFamily="34" charset="0"/>
              <a:buChar char="•"/>
            </a:pPr>
            <a:r>
              <a:rPr lang="en-US" sz="1800" dirty="0"/>
              <a:t>On average, there was a 2.8% decline in voter turnout between the 2008 and 2012 President Elections in jurisdictions most adversely affected by Hurricane Sandy. Jurisdictions unaffected by Sandy experienced less than a 1% decline in turnout.</a:t>
            </a:r>
          </a:p>
          <a:p>
            <a:pPr marL="742950" lvl="1" indent="-285750" algn="l">
              <a:buFont typeface="Arial" pitchFamily="34" charset="0"/>
              <a:buChar char="•"/>
            </a:pPr>
            <a:r>
              <a:rPr lang="en-US" sz="1800" dirty="0"/>
              <a:t>Those jurisdictions adversely affected by Hurricane Sandy provide their voters with limited flexibility in when, where and how they cast their ballots.</a:t>
            </a:r>
          </a:p>
          <a:p>
            <a:pPr marL="742950" lvl="1" indent="-285750" algn="l">
              <a:buFont typeface="Arial" pitchFamily="34" charset="0"/>
              <a:buChar char="•"/>
            </a:pPr>
            <a:r>
              <a:rPr lang="en-US" sz="1800" dirty="0"/>
              <a:t>The proportion of vote cast early in counties adversely affected by Hurricane Sandy is significantly related to a higher rate of voter participation.</a:t>
            </a:r>
          </a:p>
          <a:p>
            <a:pPr marL="742950" lvl="1" indent="-285750" algn="l">
              <a:buFont typeface="Arial" pitchFamily="34" charset="0"/>
              <a:buChar char="•"/>
            </a:pPr>
            <a:r>
              <a:rPr lang="en-US" sz="1800" dirty="0"/>
              <a:t>The most efficacious action to mitigate the impact of Hurricane Sandy on voter participation in the 2012 election was the consolidation and location of polling places on and before Election Day.</a:t>
            </a:r>
          </a:p>
          <a:p>
            <a:pPr marL="742950" lvl="1" indent="-285750" algn="l">
              <a:buFont typeface="Arial" pitchFamily="34" charset="0"/>
              <a:buChar char="•"/>
            </a:pPr>
            <a:endParaRPr lang="en-US" sz="1800" dirty="0"/>
          </a:p>
        </p:txBody>
      </p:sp>
    </p:spTree>
    <p:extLst>
      <p:ext uri="{BB962C8B-B14F-4D97-AF65-F5344CB8AC3E}">
        <p14:creationId xmlns:p14="http://schemas.microsoft.com/office/powerpoint/2010/main" val="35455645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914400"/>
          </a:xfrm>
        </p:spPr>
        <p:txBody>
          <a:bodyPr>
            <a:normAutofit/>
          </a:bodyPr>
          <a:lstStyle/>
          <a:p>
            <a:pPr lvl="0"/>
            <a:r>
              <a:rPr lang="en-US" i="1" dirty="0" smtClean="0"/>
              <a:t>  Generalizations</a:t>
            </a:r>
            <a:endParaRPr lang="en-US" dirty="0"/>
          </a:p>
        </p:txBody>
      </p:sp>
      <p:sp>
        <p:nvSpPr>
          <p:cNvPr id="3" name="Subtitle 2"/>
          <p:cNvSpPr>
            <a:spLocks noGrp="1"/>
          </p:cNvSpPr>
          <p:nvPr>
            <p:ph type="subTitle" idx="1"/>
          </p:nvPr>
        </p:nvSpPr>
        <p:spPr>
          <a:xfrm>
            <a:off x="1295400" y="1676400"/>
            <a:ext cx="6400800" cy="4876800"/>
          </a:xfrm>
        </p:spPr>
        <p:txBody>
          <a:bodyPr>
            <a:normAutofit/>
          </a:bodyPr>
          <a:lstStyle/>
          <a:p>
            <a:pPr marL="457200" indent="-457200" algn="l">
              <a:buFont typeface="Arial" pitchFamily="34" charset="0"/>
              <a:buChar char="•"/>
            </a:pPr>
            <a:r>
              <a:rPr lang="en-US" sz="2000" dirty="0"/>
              <a:t>In many respects the election of 2012 in those areas hit by Hurricane Sandy was a success; the election was held and there were no obvious doubts about its outcome arising from the Hurricane</a:t>
            </a:r>
            <a:r>
              <a:rPr lang="en-US" sz="2000" dirty="0" smtClean="0"/>
              <a:t>.</a:t>
            </a:r>
          </a:p>
          <a:p>
            <a:pPr marL="457200" indent="-457200" algn="l">
              <a:buFont typeface="Arial" pitchFamily="34" charset="0"/>
              <a:buChar char="•"/>
            </a:pPr>
            <a:r>
              <a:rPr lang="en-US" sz="2000" dirty="0"/>
              <a:t>Hurricane Sandy hit the part of the country with the least flexibility in how people vote.  Despite the fact that local officials tried to relax things, there's no evidence that large numbers of people took advantage of the new opportunities.  </a:t>
            </a:r>
            <a:endParaRPr lang="en-US" sz="2000" dirty="0" smtClean="0"/>
          </a:p>
          <a:p>
            <a:pPr marL="457200" indent="-457200" algn="l">
              <a:buFont typeface="Arial" pitchFamily="34" charset="0"/>
              <a:buChar char="•"/>
            </a:pPr>
            <a:r>
              <a:rPr lang="en-US" sz="2000" dirty="0" smtClean="0"/>
              <a:t>Modes </a:t>
            </a:r>
            <a:r>
              <a:rPr lang="en-US" sz="2000" dirty="0"/>
              <a:t>of voting are </a:t>
            </a:r>
            <a:r>
              <a:rPr lang="en-US" sz="2000" dirty="0" smtClean="0"/>
              <a:t>slow </a:t>
            </a:r>
            <a:r>
              <a:rPr lang="en-US" sz="2000" dirty="0"/>
              <a:t>to change, even in extreme circumstances, especially if they are done at the last minute</a:t>
            </a:r>
            <a:r>
              <a:rPr lang="en-US" sz="2000" dirty="0" smtClean="0"/>
              <a:t>.</a:t>
            </a:r>
          </a:p>
          <a:p>
            <a:pPr marL="457200" indent="-457200" algn="l">
              <a:buFont typeface="Arial" pitchFamily="34" charset="0"/>
              <a:buChar char="•"/>
            </a:pPr>
            <a:endParaRPr lang="en-US" sz="2000" dirty="0" smtClean="0"/>
          </a:p>
          <a:p>
            <a:pPr marL="457200" indent="-457200" algn="l">
              <a:buFont typeface="Arial" pitchFamily="34" charset="0"/>
              <a:buChar char="•"/>
            </a:pPr>
            <a:endParaRPr lang="en-US" sz="2000" dirty="0" smtClean="0"/>
          </a:p>
          <a:p>
            <a:pPr marL="457200" indent="-457200" algn="l">
              <a:buFont typeface="Arial" pitchFamily="34" charset="0"/>
              <a:buChar char="•"/>
            </a:pPr>
            <a:endParaRPr lang="en-US" dirty="0"/>
          </a:p>
        </p:txBody>
      </p:sp>
    </p:spTree>
    <p:extLst>
      <p:ext uri="{BB962C8B-B14F-4D97-AF65-F5344CB8AC3E}">
        <p14:creationId xmlns:p14="http://schemas.microsoft.com/office/powerpoint/2010/main" val="3515256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Research Questions</a:t>
            </a:r>
            <a:endParaRPr lang="en-US" i="1" dirty="0"/>
          </a:p>
        </p:txBody>
      </p:sp>
      <p:sp>
        <p:nvSpPr>
          <p:cNvPr id="3" name="Content Placeholder 2"/>
          <p:cNvSpPr>
            <a:spLocks noGrp="1"/>
          </p:cNvSpPr>
          <p:nvPr>
            <p:ph idx="1"/>
          </p:nvPr>
        </p:nvSpPr>
        <p:spPr/>
        <p:txBody>
          <a:bodyPr>
            <a:normAutofit lnSpcReduction="10000"/>
          </a:bodyPr>
          <a:lstStyle/>
          <a:p>
            <a:r>
              <a:rPr lang="en-US" dirty="0"/>
              <a:t>What steps can and do local election officials take to prepare for and respond to natural disasters and emergencies that impede and disrupt the operation of scheduled elections? </a:t>
            </a:r>
            <a:endParaRPr lang="en-US" dirty="0" smtClean="0"/>
          </a:p>
          <a:p>
            <a:r>
              <a:rPr lang="en-US" dirty="0" smtClean="0"/>
              <a:t>How </a:t>
            </a:r>
            <a:r>
              <a:rPr lang="en-US" dirty="0"/>
              <a:t>efficacious are these actions and practices, and to what extent, if any, can these practices be generalized to the </a:t>
            </a:r>
            <a:r>
              <a:rPr lang="en-US" dirty="0" smtClean="0"/>
              <a:t>3,000</a:t>
            </a:r>
            <a:r>
              <a:rPr lang="en-US" dirty="0"/>
              <a:t>+ jurisdictions charged with conducting elections? </a:t>
            </a:r>
            <a:endParaRPr lang="en-US" dirty="0"/>
          </a:p>
        </p:txBody>
      </p:sp>
    </p:spTree>
    <p:extLst>
      <p:ext uri="{BB962C8B-B14F-4D97-AF65-F5344CB8AC3E}">
        <p14:creationId xmlns:p14="http://schemas.microsoft.com/office/powerpoint/2010/main" val="1198794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Hurricane Sandy</a:t>
            </a:r>
            <a:endParaRPr lang="en-US" i="1" dirty="0"/>
          </a:p>
        </p:txBody>
      </p:sp>
      <p:sp>
        <p:nvSpPr>
          <p:cNvPr id="3" name="Content Placeholder 2"/>
          <p:cNvSpPr>
            <a:spLocks noGrp="1"/>
          </p:cNvSpPr>
          <p:nvPr>
            <p:ph idx="1"/>
          </p:nvPr>
        </p:nvSpPr>
        <p:spPr/>
        <p:txBody>
          <a:bodyPr>
            <a:normAutofit fontScale="92500" lnSpcReduction="10000"/>
          </a:bodyPr>
          <a:lstStyle/>
          <a:p>
            <a:r>
              <a:rPr lang="en-US" dirty="0"/>
              <a:t>Hurricane Sandy made U.S. landfall on October 29, 2012 affecting 24 </a:t>
            </a:r>
            <a:r>
              <a:rPr lang="en-US" dirty="0" smtClean="0"/>
              <a:t>states along eastern seaboard. </a:t>
            </a:r>
          </a:p>
          <a:p>
            <a:r>
              <a:rPr lang="en-US" dirty="0" smtClean="0"/>
              <a:t>FEMA issued </a:t>
            </a:r>
            <a:r>
              <a:rPr lang="en-US" dirty="0"/>
              <a:t>disaster declarations in 225 U.S. counties in ten </a:t>
            </a:r>
            <a:r>
              <a:rPr lang="en-US" dirty="0" smtClean="0"/>
              <a:t>states.</a:t>
            </a:r>
          </a:p>
          <a:p>
            <a:r>
              <a:rPr lang="en-US" dirty="0" smtClean="0"/>
              <a:t>I </a:t>
            </a:r>
            <a:r>
              <a:rPr lang="en-US" dirty="0"/>
              <a:t>use this </a:t>
            </a:r>
            <a:r>
              <a:rPr lang="en-US" dirty="0" smtClean="0"/>
              <a:t>FEMA’s disaster designation as </a:t>
            </a:r>
            <a:r>
              <a:rPr lang="en-US" dirty="0"/>
              <a:t>means of identifying those counties most adversely affected by Hurricane Sandy and likely to have experienced the greatest disruption to the conduct of the 2012 election.</a:t>
            </a:r>
          </a:p>
          <a:p>
            <a:endParaRPr lang="en-US" dirty="0"/>
          </a:p>
        </p:txBody>
      </p:sp>
    </p:spTree>
    <p:extLst>
      <p:ext uri="{BB962C8B-B14F-4D97-AF65-F5344CB8AC3E}">
        <p14:creationId xmlns:p14="http://schemas.microsoft.com/office/powerpoint/2010/main" val="19962976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rmAutofit fontScale="90000"/>
          </a:bodyPr>
          <a:lstStyle/>
          <a:p>
            <a:pPr lvl="0"/>
            <a:r>
              <a:rPr lang="en-US" sz="3100" i="1" dirty="0" smtClean="0"/>
              <a:t/>
            </a:r>
            <a:br>
              <a:rPr lang="en-US" sz="3100" i="1" dirty="0" smtClean="0"/>
            </a:br>
            <a:r>
              <a:rPr lang="en-US" sz="4000" i="1" dirty="0" smtClean="0"/>
              <a:t>The </a:t>
            </a:r>
            <a:r>
              <a:rPr lang="en-US" sz="4000" i="1" dirty="0"/>
              <a:t>potential effect of emergencies on the conduct and administration of elections</a:t>
            </a:r>
            <a:r>
              <a:rPr lang="en-US" dirty="0"/>
              <a:t/>
            </a:r>
            <a:br>
              <a:rPr lang="en-US" dirty="0"/>
            </a:br>
            <a:endParaRPr lang="en-US" dirty="0"/>
          </a:p>
        </p:txBody>
      </p:sp>
      <p:sp>
        <p:nvSpPr>
          <p:cNvPr id="3" name="Content Placeholder 2"/>
          <p:cNvSpPr>
            <a:spLocks noGrp="1"/>
          </p:cNvSpPr>
          <p:nvPr>
            <p:ph idx="1"/>
          </p:nvPr>
        </p:nvSpPr>
        <p:spPr/>
        <p:txBody>
          <a:bodyPr/>
          <a:lstStyle/>
          <a:p>
            <a:pPr lvl="0"/>
            <a:r>
              <a:rPr lang="en-US" dirty="0"/>
              <a:t>Depressed voter turnout (i.e., the proportion of eligible voters who cast a ballot).</a:t>
            </a:r>
            <a:endParaRPr lang="en-US" sz="2800" dirty="0"/>
          </a:p>
          <a:p>
            <a:pPr lvl="0"/>
            <a:r>
              <a:rPr lang="en-US" dirty="0" smtClean="0"/>
              <a:t>An </a:t>
            </a:r>
            <a:r>
              <a:rPr lang="en-US" dirty="0"/>
              <a:t>increase in the proportion of voters who ballot by mail or in-person early.</a:t>
            </a:r>
            <a:endParaRPr lang="en-US" sz="2800" dirty="0"/>
          </a:p>
          <a:p>
            <a:pPr lvl="0"/>
            <a:r>
              <a:rPr lang="en-US" dirty="0" smtClean="0"/>
              <a:t>An </a:t>
            </a:r>
            <a:r>
              <a:rPr lang="en-US" dirty="0"/>
              <a:t>increase in the proportion of voters who cast a provisional ballot.  </a:t>
            </a:r>
            <a:endParaRPr lang="en-US" sz="2800" dirty="0"/>
          </a:p>
          <a:p>
            <a:pPr marL="457200" lvl="1" indent="0">
              <a:buNone/>
            </a:pPr>
            <a:endParaRPr lang="en-US" dirty="0"/>
          </a:p>
        </p:txBody>
      </p:sp>
    </p:spTree>
    <p:extLst>
      <p:ext uri="{BB962C8B-B14F-4D97-AF65-F5344CB8AC3E}">
        <p14:creationId xmlns:p14="http://schemas.microsoft.com/office/powerpoint/2010/main" val="27769516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493838"/>
          </a:xfrm>
        </p:spPr>
        <p:txBody>
          <a:bodyPr>
            <a:normAutofit fontScale="90000"/>
          </a:bodyPr>
          <a:lstStyle/>
          <a:p>
            <a:pPr lvl="0"/>
            <a:r>
              <a:rPr lang="en-US" sz="3600" i="1" dirty="0" smtClean="0"/>
              <a:t/>
            </a:r>
            <a:br>
              <a:rPr lang="en-US" sz="3600" i="1" dirty="0" smtClean="0"/>
            </a:br>
            <a:r>
              <a:rPr lang="en-US" sz="3600" i="1" dirty="0"/>
              <a:t/>
            </a:r>
            <a:br>
              <a:rPr lang="en-US" sz="3600" i="1" dirty="0"/>
            </a:br>
            <a:r>
              <a:rPr lang="en-US" sz="3600" i="1" dirty="0" smtClean="0"/>
              <a:t>Election </a:t>
            </a:r>
            <a:r>
              <a:rPr lang="en-US" sz="3600" i="1" dirty="0"/>
              <a:t>administration practices that mitigate the effects of natural disasters on election performance</a:t>
            </a:r>
            <a:r>
              <a:rPr lang="en-US" dirty="0"/>
              <a:t/>
            </a:r>
            <a:br>
              <a:rPr lang="en-US" dirty="0"/>
            </a:br>
            <a:endParaRPr lang="en-US" dirty="0"/>
          </a:p>
        </p:txBody>
      </p:sp>
      <p:sp>
        <p:nvSpPr>
          <p:cNvPr id="3" name="Content Placeholder 2"/>
          <p:cNvSpPr>
            <a:spLocks noGrp="1"/>
          </p:cNvSpPr>
          <p:nvPr>
            <p:ph idx="1"/>
          </p:nvPr>
        </p:nvSpPr>
        <p:spPr/>
        <p:txBody>
          <a:bodyPr/>
          <a:lstStyle/>
          <a:p>
            <a:endParaRPr lang="en-US" sz="2400" dirty="0" smtClean="0"/>
          </a:p>
          <a:p>
            <a:r>
              <a:rPr lang="en-US" sz="2400" dirty="0" smtClean="0"/>
              <a:t>Convenience voting</a:t>
            </a:r>
          </a:p>
          <a:p>
            <a:pPr lvl="1">
              <a:buFont typeface="Courier New" pitchFamily="49" charset="0"/>
              <a:buChar char="o"/>
            </a:pPr>
            <a:r>
              <a:rPr lang="en-US" sz="2400" dirty="0" smtClean="0"/>
              <a:t>In-person early voting</a:t>
            </a:r>
          </a:p>
          <a:p>
            <a:pPr lvl="1">
              <a:buFont typeface="Courier New" pitchFamily="49" charset="0"/>
              <a:buChar char="o"/>
            </a:pPr>
            <a:r>
              <a:rPr lang="en-US" sz="2400" dirty="0" smtClean="0"/>
              <a:t>No-excuse mail-in absentee voting</a:t>
            </a:r>
          </a:p>
          <a:p>
            <a:pPr lvl="1">
              <a:buFont typeface="Courier New" pitchFamily="49" charset="0"/>
              <a:buChar char="o"/>
            </a:pPr>
            <a:r>
              <a:rPr lang="en-US" sz="2400" dirty="0" smtClean="0"/>
              <a:t>Election Day vote centers</a:t>
            </a:r>
          </a:p>
          <a:p>
            <a:pPr marL="457200" lvl="1" indent="0">
              <a:buNone/>
            </a:pPr>
            <a:endParaRPr lang="en-US" sz="2400" dirty="0" smtClean="0"/>
          </a:p>
          <a:p>
            <a:r>
              <a:rPr lang="en-US" sz="2400" dirty="0" smtClean="0"/>
              <a:t>Relaxed provisional voting</a:t>
            </a:r>
          </a:p>
          <a:p>
            <a:pPr marL="0" indent="0">
              <a:buNone/>
            </a:pPr>
            <a:endParaRPr lang="en-US" sz="2400" dirty="0" smtClean="0"/>
          </a:p>
          <a:p>
            <a:r>
              <a:rPr lang="en-US" sz="2400" dirty="0" smtClean="0"/>
              <a:t>Polling place operations i.e., number, staffing and location</a:t>
            </a:r>
            <a:endParaRPr lang="en-US" sz="2400" dirty="0"/>
          </a:p>
          <a:p>
            <a:pPr marL="457200" lvl="1" indent="0">
              <a:buNone/>
            </a:pPr>
            <a:endParaRPr lang="en-US" dirty="0" smtClean="0"/>
          </a:p>
        </p:txBody>
      </p:sp>
    </p:spTree>
    <p:extLst>
      <p:ext uri="{BB962C8B-B14F-4D97-AF65-F5344CB8AC3E}">
        <p14:creationId xmlns:p14="http://schemas.microsoft.com/office/powerpoint/2010/main" val="29635490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Polling place operations</a:t>
            </a:r>
            <a:endParaRPr lang="en-US" i="1" dirty="0"/>
          </a:p>
        </p:txBody>
      </p:sp>
      <p:sp>
        <p:nvSpPr>
          <p:cNvPr id="3" name="Content Placeholder 2"/>
          <p:cNvSpPr>
            <a:spLocks noGrp="1"/>
          </p:cNvSpPr>
          <p:nvPr>
            <p:ph idx="1"/>
          </p:nvPr>
        </p:nvSpPr>
        <p:spPr/>
        <p:txBody>
          <a:bodyPr/>
          <a:lstStyle/>
          <a:p>
            <a:r>
              <a:rPr lang="en-US" dirty="0" smtClean="0"/>
              <a:t>Openness</a:t>
            </a:r>
          </a:p>
          <a:p>
            <a:pPr marL="457200" lvl="1" indent="0">
              <a:buNone/>
            </a:pPr>
            <a:r>
              <a:rPr lang="en-US" dirty="0" smtClean="0"/>
              <a:t>Allows voters to </a:t>
            </a:r>
            <a:r>
              <a:rPr lang="en-US" dirty="0"/>
              <a:t>vote at any location throughout the county rather than be restricted to voting at only </a:t>
            </a:r>
            <a:r>
              <a:rPr lang="en-US" dirty="0" smtClean="0"/>
              <a:t>one.</a:t>
            </a:r>
          </a:p>
          <a:p>
            <a:r>
              <a:rPr lang="en-US" dirty="0" smtClean="0"/>
              <a:t>Centralization</a:t>
            </a:r>
            <a:endParaRPr lang="en-US" dirty="0"/>
          </a:p>
          <a:p>
            <a:pPr marL="457200" lvl="1" indent="0">
              <a:buNone/>
            </a:pPr>
            <a:r>
              <a:rPr lang="en-US" dirty="0"/>
              <a:t>A small number of larger voting places define a centralized voting </a:t>
            </a:r>
            <a:r>
              <a:rPr lang="en-US" dirty="0" smtClean="0"/>
              <a:t>system.</a:t>
            </a:r>
            <a:endParaRPr lang="en-US" dirty="0"/>
          </a:p>
        </p:txBody>
      </p:sp>
    </p:spTree>
    <p:extLst>
      <p:ext uri="{BB962C8B-B14F-4D97-AF65-F5344CB8AC3E}">
        <p14:creationId xmlns:p14="http://schemas.microsoft.com/office/powerpoint/2010/main" val="41907540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Research design:</a:t>
            </a:r>
            <a:br>
              <a:rPr lang="en-US" i="1" dirty="0" smtClean="0"/>
            </a:br>
            <a:endParaRPr lang="en-US" i="1" dirty="0"/>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r>
              <a:rPr lang="en-US" dirty="0" smtClean="0"/>
              <a:t>2008 and 2012 Presidential Election</a:t>
            </a:r>
          </a:p>
          <a:p>
            <a:pPr lvl="1">
              <a:buFont typeface="Courier New" pitchFamily="49" charset="0"/>
              <a:buChar char="o"/>
            </a:pPr>
            <a:r>
              <a:rPr lang="en-US" dirty="0"/>
              <a:t> </a:t>
            </a:r>
            <a:r>
              <a:rPr lang="en-US" dirty="0" smtClean="0"/>
              <a:t>EAC </a:t>
            </a:r>
            <a:r>
              <a:rPr lang="en-US" i="1" dirty="0" smtClean="0"/>
              <a:t>Election Administration and Voting Survey </a:t>
            </a:r>
            <a:r>
              <a:rPr lang="en-US" dirty="0" smtClean="0"/>
              <a:t>of 3,000+ U.S. counties</a:t>
            </a:r>
          </a:p>
          <a:p>
            <a:r>
              <a:rPr lang="en-US" dirty="0" smtClean="0"/>
              <a:t>Indicators of electoral performance for counties affected and unaffected by Sandy</a:t>
            </a:r>
            <a:endParaRPr lang="en-US" dirty="0"/>
          </a:p>
          <a:p>
            <a:pPr lvl="1">
              <a:buFont typeface="Courier New" pitchFamily="49" charset="0"/>
              <a:buChar char="o"/>
            </a:pPr>
            <a:r>
              <a:rPr lang="en-US" dirty="0" smtClean="0"/>
              <a:t>Turnout (% or registered vote who voted)</a:t>
            </a:r>
          </a:p>
          <a:p>
            <a:pPr lvl="1">
              <a:buFont typeface="Courier New" pitchFamily="49" charset="0"/>
              <a:buChar char="o"/>
            </a:pPr>
            <a:r>
              <a:rPr lang="en-US" dirty="0" smtClean="0"/>
              <a:t>% Vote cast absentee</a:t>
            </a:r>
          </a:p>
          <a:p>
            <a:pPr lvl="1">
              <a:buFont typeface="Courier New" pitchFamily="49" charset="0"/>
              <a:buChar char="o"/>
            </a:pPr>
            <a:r>
              <a:rPr lang="en-US" dirty="0" smtClean="0"/>
              <a:t>% Vote cast in-person early</a:t>
            </a:r>
          </a:p>
          <a:p>
            <a:pPr lvl="1">
              <a:buFont typeface="Courier New" pitchFamily="49" charset="0"/>
              <a:buChar char="o"/>
            </a:pPr>
            <a:r>
              <a:rPr lang="en-US" dirty="0" smtClean="0"/>
              <a:t>% Vote cast provisionally</a:t>
            </a:r>
          </a:p>
          <a:p>
            <a:pPr lvl="1">
              <a:buFont typeface="Courier New" pitchFamily="49" charset="0"/>
              <a:buChar char="o"/>
            </a:pPr>
            <a:r>
              <a:rPr lang="en-US" dirty="0" smtClean="0"/>
              <a:t>Voting places per vote cast</a:t>
            </a:r>
          </a:p>
          <a:p>
            <a:pPr lvl="1">
              <a:buFont typeface="Courier New" pitchFamily="49" charset="0"/>
              <a:buChar char="o"/>
            </a:pPr>
            <a:r>
              <a:rPr lang="en-US" dirty="0" smtClean="0"/>
              <a:t>Poll workers per voting place</a:t>
            </a:r>
          </a:p>
          <a:p>
            <a:pPr lvl="1">
              <a:buFont typeface="Courier New" pitchFamily="49" charset="0"/>
              <a:buChar char="o"/>
            </a:pPr>
            <a:endParaRPr lang="en-US" dirty="0"/>
          </a:p>
        </p:txBody>
      </p:sp>
    </p:spTree>
    <p:extLst>
      <p:ext uri="{BB962C8B-B14F-4D97-AF65-F5344CB8AC3E}">
        <p14:creationId xmlns:p14="http://schemas.microsoft.com/office/powerpoint/2010/main" val="300197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43026936"/>
              </p:ext>
            </p:extLst>
          </p:nvPr>
        </p:nvGraphicFramePr>
        <p:xfrm>
          <a:off x="1066800" y="1733736"/>
          <a:ext cx="7010400" cy="2255717"/>
        </p:xfrm>
        <a:graphic>
          <a:graphicData uri="http://schemas.openxmlformats.org/drawingml/2006/table">
            <a:tbl>
              <a:tblPr firstRow="1" firstCol="1" bandRow="1">
                <a:tableStyleId>{5C22544A-7EE6-4342-B048-85BDC9FD1C3A}</a:tableStyleId>
              </a:tblPr>
              <a:tblGrid>
                <a:gridCol w="2068526"/>
                <a:gridCol w="866946"/>
                <a:gridCol w="714454"/>
                <a:gridCol w="874711"/>
                <a:gridCol w="720807"/>
                <a:gridCol w="967196"/>
                <a:gridCol w="797760"/>
              </a:tblGrid>
              <a:tr h="249491">
                <a:tc>
                  <a:txBody>
                    <a:bodyPr/>
                    <a:lstStyle/>
                    <a:p>
                      <a:pPr>
                        <a:lnSpc>
                          <a:spcPct val="115000"/>
                        </a:lnSpc>
                      </a:pPr>
                      <a:endParaRPr lang="en-US" sz="1100" dirty="0">
                        <a:effectLst/>
                        <a:latin typeface="Calibri"/>
                      </a:endParaRPr>
                    </a:p>
                  </a:txBody>
                  <a:tcPr marL="68580" marR="68580" marT="0" marB="0" anchor="b"/>
                </a:tc>
                <a:tc gridSpan="2">
                  <a:txBody>
                    <a:bodyPr/>
                    <a:lstStyle/>
                    <a:p>
                      <a:pPr marL="0" marR="0" algn="ctr">
                        <a:lnSpc>
                          <a:spcPct val="115000"/>
                        </a:lnSpc>
                        <a:spcBef>
                          <a:spcPts val="0"/>
                        </a:spcBef>
                        <a:spcAft>
                          <a:spcPts val="0"/>
                        </a:spcAft>
                      </a:pPr>
                      <a:r>
                        <a:rPr lang="en-US" sz="1200">
                          <a:effectLst/>
                        </a:rPr>
                        <a:t>2008</a:t>
                      </a:r>
                      <a:endParaRPr lang="en-US" sz="1100">
                        <a:effectLst/>
                        <a:latin typeface="Calibri"/>
                        <a:ea typeface="Calibri"/>
                        <a:cs typeface="Times New Roman"/>
                      </a:endParaRPr>
                    </a:p>
                  </a:txBody>
                  <a:tcPr marL="68580" marR="68580" marT="0" marB="0" anchor="b"/>
                </a:tc>
                <a:tc hMerge="1">
                  <a:txBody>
                    <a:bodyPr/>
                    <a:lstStyle/>
                    <a:p>
                      <a:endParaRPr lang="en-US"/>
                    </a:p>
                  </a:txBody>
                  <a:tcPr/>
                </a:tc>
                <a:tc gridSpan="2">
                  <a:txBody>
                    <a:bodyPr/>
                    <a:lstStyle/>
                    <a:p>
                      <a:pPr marL="0" marR="0" algn="ctr">
                        <a:lnSpc>
                          <a:spcPct val="115000"/>
                        </a:lnSpc>
                        <a:spcBef>
                          <a:spcPts val="0"/>
                        </a:spcBef>
                        <a:spcAft>
                          <a:spcPts val="0"/>
                        </a:spcAft>
                      </a:pPr>
                      <a:r>
                        <a:rPr lang="en-US" sz="1200">
                          <a:effectLst/>
                        </a:rPr>
                        <a:t>2012</a:t>
                      </a:r>
                      <a:endParaRPr lang="en-US" sz="1100">
                        <a:effectLst/>
                        <a:latin typeface="Calibri"/>
                        <a:ea typeface="Calibri"/>
                        <a:cs typeface="Times New Roman"/>
                      </a:endParaRPr>
                    </a:p>
                  </a:txBody>
                  <a:tcPr marL="68580" marR="68580" marT="0" marB="0" anchor="b"/>
                </a:tc>
                <a:tc hMerge="1">
                  <a:txBody>
                    <a:bodyPr/>
                    <a:lstStyle/>
                    <a:p>
                      <a:endParaRPr lang="en-US"/>
                    </a:p>
                  </a:txBody>
                  <a:tcPr/>
                </a:tc>
                <a:tc gridSpan="2">
                  <a:txBody>
                    <a:bodyPr/>
                    <a:lstStyle/>
                    <a:p>
                      <a:pPr marL="0" marR="0" algn="ctr">
                        <a:lnSpc>
                          <a:spcPct val="115000"/>
                        </a:lnSpc>
                        <a:spcBef>
                          <a:spcPts val="0"/>
                        </a:spcBef>
                        <a:spcAft>
                          <a:spcPts val="0"/>
                        </a:spcAft>
                      </a:pPr>
                      <a:r>
                        <a:rPr lang="en-US" sz="1200">
                          <a:effectLst/>
                        </a:rPr>
                        <a:t>Change '08-'12</a:t>
                      </a:r>
                      <a:endParaRPr lang="en-US" sz="1100">
                        <a:effectLst/>
                        <a:latin typeface="Calibri"/>
                        <a:ea typeface="Calibri"/>
                        <a:cs typeface="Times New Roman"/>
                      </a:endParaRPr>
                    </a:p>
                  </a:txBody>
                  <a:tcPr marL="68580" marR="68580" marT="0" marB="0" anchor="b"/>
                </a:tc>
                <a:tc hMerge="1">
                  <a:txBody>
                    <a:bodyPr/>
                    <a:lstStyle/>
                    <a:p>
                      <a:endParaRPr lang="en-US"/>
                    </a:p>
                  </a:txBody>
                  <a:tcPr/>
                </a:tc>
              </a:tr>
              <a:tr h="249491">
                <a:tc>
                  <a:txBody>
                    <a:bodyPr/>
                    <a:lstStyle/>
                    <a:p>
                      <a:pPr>
                        <a:lnSpc>
                          <a:spcPct val="115000"/>
                        </a:lnSpc>
                      </a:pPr>
                      <a:endParaRPr lang="en-US" sz="1100">
                        <a:effectLst/>
                        <a:latin typeface="Calibri"/>
                      </a:endParaRPr>
                    </a:p>
                  </a:txBody>
                  <a:tcPr marL="68580" marR="68580" marT="0" marB="0" anchor="b"/>
                </a:tc>
                <a:tc>
                  <a:txBody>
                    <a:bodyPr/>
                    <a:lstStyle/>
                    <a:p>
                      <a:pPr marL="0" marR="0">
                        <a:lnSpc>
                          <a:spcPct val="115000"/>
                        </a:lnSpc>
                        <a:spcBef>
                          <a:spcPts val="0"/>
                        </a:spcBef>
                        <a:spcAft>
                          <a:spcPts val="0"/>
                        </a:spcAft>
                      </a:pPr>
                      <a:r>
                        <a:rPr lang="en-US" sz="1200">
                          <a:effectLst/>
                        </a:rPr>
                        <a:t>~ Disaster</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200">
                          <a:effectLst/>
                        </a:rPr>
                        <a:t>Disaster</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200">
                          <a:effectLst/>
                        </a:rPr>
                        <a:t>~ Disaster</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200">
                          <a:effectLst/>
                        </a:rPr>
                        <a:t>Disaster</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200">
                          <a:effectLst/>
                        </a:rPr>
                        <a:t>~ Disaster</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200">
                          <a:effectLst/>
                        </a:rPr>
                        <a:t>Disaster</a:t>
                      </a:r>
                      <a:endParaRPr lang="en-US" sz="1100">
                        <a:effectLst/>
                        <a:latin typeface="Calibri"/>
                        <a:ea typeface="Calibri"/>
                        <a:cs typeface="Times New Roman"/>
                      </a:endParaRPr>
                    </a:p>
                  </a:txBody>
                  <a:tcPr marL="68580" marR="68580" marT="0" marB="0" anchor="b"/>
                </a:tc>
              </a:tr>
              <a:tr h="249491">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b"/>
                </a:tc>
              </a:tr>
              <a:tr h="249491">
                <a:tc>
                  <a:txBody>
                    <a:bodyPr/>
                    <a:lstStyle/>
                    <a:p>
                      <a:pPr marL="0" marR="0">
                        <a:lnSpc>
                          <a:spcPct val="115000"/>
                        </a:lnSpc>
                        <a:spcBef>
                          <a:spcPts val="0"/>
                        </a:spcBef>
                        <a:spcAft>
                          <a:spcPts val="0"/>
                        </a:spcAft>
                      </a:pPr>
                      <a:r>
                        <a:rPr lang="en-US" sz="1200">
                          <a:effectLst/>
                        </a:rPr>
                        <a:t>Turnout (%)</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.668</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200">
                          <a:effectLst/>
                        </a:rPr>
                        <a:t>.676</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.662</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.661</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-.008</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-.028</a:t>
                      </a:r>
                      <a:endParaRPr lang="en-US" sz="1100">
                        <a:effectLst/>
                        <a:latin typeface="Calibri"/>
                        <a:ea typeface="Calibri"/>
                        <a:cs typeface="Times New Roman"/>
                      </a:endParaRPr>
                    </a:p>
                  </a:txBody>
                  <a:tcPr marL="68580" marR="68580" marT="0" marB="0" anchor="ctr"/>
                </a:tc>
              </a:tr>
              <a:tr h="249491">
                <a:tc>
                  <a:txBody>
                    <a:bodyPr/>
                    <a:lstStyle/>
                    <a:p>
                      <a:pPr>
                        <a:lnSpc>
                          <a:spcPct val="115000"/>
                        </a:lnSpc>
                      </a:pPr>
                      <a:endParaRPr lang="en-US" sz="1100">
                        <a:effectLst/>
                        <a:latin typeface="Calibri"/>
                      </a:endParaRPr>
                    </a:p>
                  </a:txBody>
                  <a:tcPr marL="68580" marR="68580" marT="0" marB="0" anchor="b"/>
                </a:tc>
                <a:tc>
                  <a:txBody>
                    <a:bodyPr/>
                    <a:lstStyle/>
                    <a:p>
                      <a:pPr marL="0" marR="0" algn="ctr">
                        <a:lnSpc>
                          <a:spcPct val="115000"/>
                        </a:lnSpc>
                        <a:spcBef>
                          <a:spcPts val="0"/>
                        </a:spcBef>
                        <a:spcAft>
                          <a:spcPts val="0"/>
                        </a:spcAft>
                      </a:pPr>
                      <a:r>
                        <a:rPr lang="en-US" sz="1200" i="1" dirty="0">
                          <a:effectLst/>
                        </a:rPr>
                        <a:t>.112</a:t>
                      </a:r>
                      <a:endParaRPr lang="en-US" sz="1100" i="1" dirty="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200" i="1" dirty="0">
                          <a:effectLst/>
                        </a:rPr>
                        <a:t>.110</a:t>
                      </a:r>
                      <a:endParaRPr lang="en-US" sz="1100" i="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i="1" dirty="0">
                          <a:effectLst/>
                        </a:rPr>
                        <a:t>.100</a:t>
                      </a:r>
                      <a:endParaRPr lang="en-US" sz="1100" i="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i="1" dirty="0">
                          <a:effectLst/>
                        </a:rPr>
                        <a:t>.104</a:t>
                      </a:r>
                      <a:endParaRPr lang="en-US" sz="1100" i="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i="1" dirty="0">
                          <a:effectLst/>
                        </a:rPr>
                        <a:t>.100</a:t>
                      </a:r>
                      <a:endParaRPr lang="en-US" sz="1100" i="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i="1" dirty="0">
                          <a:effectLst/>
                        </a:rPr>
                        <a:t>.050</a:t>
                      </a:r>
                      <a:endParaRPr lang="en-US" sz="1100" i="1" dirty="0">
                        <a:effectLst/>
                        <a:latin typeface="Calibri"/>
                        <a:ea typeface="Calibri"/>
                        <a:cs typeface="Times New Roman"/>
                      </a:endParaRPr>
                    </a:p>
                  </a:txBody>
                  <a:tcPr marL="68580" marR="68580" marT="0" marB="0" anchor="ctr"/>
                </a:tc>
              </a:tr>
              <a:tr h="249491">
                <a:tc>
                  <a:txBody>
                    <a:bodyPr/>
                    <a:lstStyle/>
                    <a:p>
                      <a:pPr marL="0" marR="0">
                        <a:lnSpc>
                          <a:spcPct val="115000"/>
                        </a:lnSpc>
                        <a:spcBef>
                          <a:spcPts val="0"/>
                        </a:spcBef>
                        <a:spcAft>
                          <a:spcPts val="0"/>
                        </a:spcAft>
                      </a:pPr>
                      <a:r>
                        <a:rPr lang="en-US" sz="1200" dirty="0">
                          <a:effectLst/>
                        </a:rPr>
                        <a:t> </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ctr"/>
                </a:tc>
              </a:tr>
              <a:tr h="249491">
                <a:tc>
                  <a:txBody>
                    <a:bodyPr/>
                    <a:lstStyle/>
                    <a:p>
                      <a:pPr marL="0" marR="0">
                        <a:lnSpc>
                          <a:spcPct val="115000"/>
                        </a:lnSpc>
                        <a:spcBef>
                          <a:spcPts val="0"/>
                        </a:spcBef>
                        <a:spcAft>
                          <a:spcPts val="0"/>
                        </a:spcAft>
                      </a:pPr>
                      <a:r>
                        <a:rPr lang="en-US" sz="1200">
                          <a:effectLst/>
                        </a:rPr>
                        <a:t>Number of observations</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2781</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223</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2781</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223</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2781</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223</a:t>
                      </a:r>
                      <a:endParaRPr lang="en-US" sz="1100">
                        <a:effectLst/>
                        <a:latin typeface="Calibri"/>
                        <a:ea typeface="Calibri"/>
                        <a:cs typeface="Times New Roman"/>
                      </a:endParaRPr>
                    </a:p>
                  </a:txBody>
                  <a:tcPr marL="68580" marR="68580" marT="0" marB="0" anchor="ctr"/>
                </a:tc>
              </a:tr>
              <a:tr h="509280">
                <a:tc gridSpan="7">
                  <a:txBody>
                    <a:bodyPr/>
                    <a:lstStyle/>
                    <a:p>
                      <a:pPr marL="0" marR="0">
                        <a:lnSpc>
                          <a:spcPct val="115000"/>
                        </a:lnSpc>
                        <a:spcBef>
                          <a:spcPts val="0"/>
                        </a:spcBef>
                        <a:spcAft>
                          <a:spcPts val="0"/>
                        </a:spcAft>
                      </a:pPr>
                      <a:r>
                        <a:rPr lang="en-US" sz="1200" dirty="0">
                          <a:effectLst/>
                        </a:rPr>
                        <a:t>Source: EAC,  2008, 2012 Election Administration and Voting Survey</a:t>
                      </a:r>
                      <a:endParaRPr lang="en-US" sz="1100" dirty="0">
                        <a:effectLst/>
                      </a:endParaRPr>
                    </a:p>
                    <a:p>
                      <a:pPr marL="0" marR="0" algn="ctr">
                        <a:lnSpc>
                          <a:spcPct val="115000"/>
                        </a:lnSpc>
                        <a:spcBef>
                          <a:spcPts val="0"/>
                        </a:spcBef>
                        <a:spcAft>
                          <a:spcPts val="0"/>
                        </a:spcAft>
                      </a:pPr>
                      <a:r>
                        <a:rPr lang="en-US" sz="1200" dirty="0">
                          <a:effectLst/>
                        </a:rPr>
                        <a:t> </a:t>
                      </a:r>
                      <a:endParaRPr lang="en-US" sz="1100" dirty="0">
                        <a:effectLst/>
                        <a:latin typeface="Calibri"/>
                        <a:ea typeface="Calibri"/>
                        <a:cs typeface="Times New Roman"/>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5" name="Rectangle 1"/>
          <p:cNvSpPr>
            <a:spLocks noChangeArrowheads="1"/>
          </p:cNvSpPr>
          <p:nvPr/>
        </p:nvSpPr>
        <p:spPr bwMode="auto">
          <a:xfrm>
            <a:off x="1419225" y="22860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Box 5"/>
          <p:cNvSpPr txBox="1"/>
          <p:nvPr/>
        </p:nvSpPr>
        <p:spPr>
          <a:xfrm>
            <a:off x="1295400" y="533400"/>
            <a:ext cx="6400800" cy="1200329"/>
          </a:xfrm>
          <a:prstGeom prst="rect">
            <a:avLst/>
          </a:prstGeom>
          <a:noFill/>
        </p:spPr>
        <p:txBody>
          <a:bodyPr wrap="square" rtlCol="0">
            <a:spAutoFit/>
          </a:bodyPr>
          <a:lstStyle/>
          <a:p>
            <a:pPr algn="ctr"/>
            <a:r>
              <a:rPr lang="en-US" b="1" dirty="0"/>
              <a:t>Table 1. Mean and </a:t>
            </a:r>
            <a:r>
              <a:rPr lang="en-US" b="1" i="1" dirty="0"/>
              <a:t>Standard Deviation</a:t>
            </a:r>
            <a:r>
              <a:rPr lang="en-US" b="1" dirty="0"/>
              <a:t> values for county level measures of voter turnout, absentee and early voting in 2008 and 2012 by Hurricane Sandy disaster declaration coverage</a:t>
            </a:r>
            <a:endParaRPr lang="en-US" dirty="0"/>
          </a:p>
          <a:p>
            <a:endParaRPr lang="en-US" dirty="0"/>
          </a:p>
        </p:txBody>
      </p:sp>
    </p:spTree>
    <p:extLst>
      <p:ext uri="{BB962C8B-B14F-4D97-AF65-F5344CB8AC3E}">
        <p14:creationId xmlns:p14="http://schemas.microsoft.com/office/powerpoint/2010/main" val="33834141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99808457"/>
              </p:ext>
            </p:extLst>
          </p:nvPr>
        </p:nvGraphicFramePr>
        <p:xfrm>
          <a:off x="1066800" y="1733736"/>
          <a:ext cx="7010400" cy="3004190"/>
        </p:xfrm>
        <a:graphic>
          <a:graphicData uri="http://schemas.openxmlformats.org/drawingml/2006/table">
            <a:tbl>
              <a:tblPr firstRow="1" firstCol="1" bandRow="1">
                <a:tableStyleId>{5C22544A-7EE6-4342-B048-85BDC9FD1C3A}</a:tableStyleId>
              </a:tblPr>
              <a:tblGrid>
                <a:gridCol w="2068526"/>
                <a:gridCol w="866946"/>
                <a:gridCol w="714454"/>
                <a:gridCol w="874711"/>
                <a:gridCol w="720807"/>
                <a:gridCol w="967196"/>
                <a:gridCol w="797760"/>
              </a:tblGrid>
              <a:tr h="249491">
                <a:tc>
                  <a:txBody>
                    <a:bodyPr/>
                    <a:lstStyle/>
                    <a:p>
                      <a:pPr>
                        <a:lnSpc>
                          <a:spcPct val="115000"/>
                        </a:lnSpc>
                      </a:pPr>
                      <a:endParaRPr lang="en-US" sz="1100" dirty="0">
                        <a:effectLst/>
                        <a:latin typeface="Calibri"/>
                      </a:endParaRPr>
                    </a:p>
                  </a:txBody>
                  <a:tcPr marL="68580" marR="68580" marT="0" marB="0" anchor="b"/>
                </a:tc>
                <a:tc gridSpan="2">
                  <a:txBody>
                    <a:bodyPr/>
                    <a:lstStyle/>
                    <a:p>
                      <a:pPr marL="0" marR="0" algn="ctr">
                        <a:lnSpc>
                          <a:spcPct val="115000"/>
                        </a:lnSpc>
                        <a:spcBef>
                          <a:spcPts val="0"/>
                        </a:spcBef>
                        <a:spcAft>
                          <a:spcPts val="0"/>
                        </a:spcAft>
                      </a:pPr>
                      <a:r>
                        <a:rPr lang="en-US" sz="1200">
                          <a:effectLst/>
                        </a:rPr>
                        <a:t>2008</a:t>
                      </a:r>
                      <a:endParaRPr lang="en-US" sz="1100">
                        <a:effectLst/>
                        <a:latin typeface="Calibri"/>
                        <a:ea typeface="Calibri"/>
                        <a:cs typeface="Times New Roman"/>
                      </a:endParaRPr>
                    </a:p>
                  </a:txBody>
                  <a:tcPr marL="68580" marR="68580" marT="0" marB="0" anchor="b"/>
                </a:tc>
                <a:tc hMerge="1">
                  <a:txBody>
                    <a:bodyPr/>
                    <a:lstStyle/>
                    <a:p>
                      <a:endParaRPr lang="en-US"/>
                    </a:p>
                  </a:txBody>
                  <a:tcPr/>
                </a:tc>
                <a:tc gridSpan="2">
                  <a:txBody>
                    <a:bodyPr/>
                    <a:lstStyle/>
                    <a:p>
                      <a:pPr marL="0" marR="0" algn="ctr">
                        <a:lnSpc>
                          <a:spcPct val="115000"/>
                        </a:lnSpc>
                        <a:spcBef>
                          <a:spcPts val="0"/>
                        </a:spcBef>
                        <a:spcAft>
                          <a:spcPts val="0"/>
                        </a:spcAft>
                      </a:pPr>
                      <a:r>
                        <a:rPr lang="en-US" sz="1200">
                          <a:effectLst/>
                        </a:rPr>
                        <a:t>2012</a:t>
                      </a:r>
                      <a:endParaRPr lang="en-US" sz="1100">
                        <a:effectLst/>
                        <a:latin typeface="Calibri"/>
                        <a:ea typeface="Calibri"/>
                        <a:cs typeface="Times New Roman"/>
                      </a:endParaRPr>
                    </a:p>
                  </a:txBody>
                  <a:tcPr marL="68580" marR="68580" marT="0" marB="0" anchor="b"/>
                </a:tc>
                <a:tc hMerge="1">
                  <a:txBody>
                    <a:bodyPr/>
                    <a:lstStyle/>
                    <a:p>
                      <a:endParaRPr lang="en-US"/>
                    </a:p>
                  </a:txBody>
                  <a:tcPr/>
                </a:tc>
                <a:tc gridSpan="2">
                  <a:txBody>
                    <a:bodyPr/>
                    <a:lstStyle/>
                    <a:p>
                      <a:pPr marL="0" marR="0" algn="ctr">
                        <a:lnSpc>
                          <a:spcPct val="115000"/>
                        </a:lnSpc>
                        <a:spcBef>
                          <a:spcPts val="0"/>
                        </a:spcBef>
                        <a:spcAft>
                          <a:spcPts val="0"/>
                        </a:spcAft>
                      </a:pPr>
                      <a:r>
                        <a:rPr lang="en-US" sz="1200">
                          <a:effectLst/>
                        </a:rPr>
                        <a:t>Change '08-'12</a:t>
                      </a:r>
                      <a:endParaRPr lang="en-US" sz="1100">
                        <a:effectLst/>
                        <a:latin typeface="Calibri"/>
                        <a:ea typeface="Calibri"/>
                        <a:cs typeface="Times New Roman"/>
                      </a:endParaRPr>
                    </a:p>
                  </a:txBody>
                  <a:tcPr marL="68580" marR="68580" marT="0" marB="0" anchor="b"/>
                </a:tc>
                <a:tc hMerge="1">
                  <a:txBody>
                    <a:bodyPr/>
                    <a:lstStyle/>
                    <a:p>
                      <a:endParaRPr lang="en-US"/>
                    </a:p>
                  </a:txBody>
                  <a:tcPr/>
                </a:tc>
              </a:tr>
              <a:tr h="249491">
                <a:tc>
                  <a:txBody>
                    <a:bodyPr/>
                    <a:lstStyle/>
                    <a:p>
                      <a:pPr>
                        <a:lnSpc>
                          <a:spcPct val="115000"/>
                        </a:lnSpc>
                      </a:pPr>
                      <a:endParaRPr lang="en-US" sz="1100">
                        <a:effectLst/>
                        <a:latin typeface="Calibri"/>
                      </a:endParaRPr>
                    </a:p>
                  </a:txBody>
                  <a:tcPr marL="68580" marR="68580" marT="0" marB="0" anchor="b"/>
                </a:tc>
                <a:tc>
                  <a:txBody>
                    <a:bodyPr/>
                    <a:lstStyle/>
                    <a:p>
                      <a:pPr marL="0" marR="0">
                        <a:lnSpc>
                          <a:spcPct val="115000"/>
                        </a:lnSpc>
                        <a:spcBef>
                          <a:spcPts val="0"/>
                        </a:spcBef>
                        <a:spcAft>
                          <a:spcPts val="0"/>
                        </a:spcAft>
                      </a:pPr>
                      <a:r>
                        <a:rPr lang="en-US" sz="1200">
                          <a:effectLst/>
                        </a:rPr>
                        <a:t>~ Disaster</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200">
                          <a:effectLst/>
                        </a:rPr>
                        <a:t>Disaster</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200">
                          <a:effectLst/>
                        </a:rPr>
                        <a:t>~ Disaster</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200">
                          <a:effectLst/>
                        </a:rPr>
                        <a:t>Disaster</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200">
                          <a:effectLst/>
                        </a:rPr>
                        <a:t>~ Disaster</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200">
                          <a:effectLst/>
                        </a:rPr>
                        <a:t>Disaster</a:t>
                      </a:r>
                      <a:endParaRPr lang="en-US" sz="1100">
                        <a:effectLst/>
                        <a:latin typeface="Calibri"/>
                        <a:ea typeface="Calibri"/>
                        <a:cs typeface="Times New Roman"/>
                      </a:endParaRPr>
                    </a:p>
                  </a:txBody>
                  <a:tcPr marL="68580" marR="68580" marT="0" marB="0" anchor="b"/>
                </a:tc>
              </a:tr>
              <a:tr h="249491">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b"/>
                </a:tc>
              </a:tr>
              <a:tr h="249491">
                <a:tc>
                  <a:txBody>
                    <a:bodyPr/>
                    <a:lstStyle/>
                    <a:p>
                      <a:pPr marL="0" marR="0">
                        <a:lnSpc>
                          <a:spcPct val="115000"/>
                        </a:lnSpc>
                        <a:spcBef>
                          <a:spcPts val="0"/>
                        </a:spcBef>
                        <a:spcAft>
                          <a:spcPts val="0"/>
                        </a:spcAft>
                      </a:pPr>
                      <a:r>
                        <a:rPr lang="en-US" sz="1200">
                          <a:effectLst/>
                        </a:rPr>
                        <a:t>Turnout (%)</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.668</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200">
                          <a:effectLst/>
                        </a:rPr>
                        <a:t>.676</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.662</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.661</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-.008</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-.028</a:t>
                      </a:r>
                      <a:endParaRPr lang="en-US" sz="1100">
                        <a:effectLst/>
                        <a:latin typeface="Calibri"/>
                        <a:ea typeface="Calibri"/>
                        <a:cs typeface="Times New Roman"/>
                      </a:endParaRPr>
                    </a:p>
                  </a:txBody>
                  <a:tcPr marL="68580" marR="68580" marT="0" marB="0" anchor="ctr"/>
                </a:tc>
              </a:tr>
              <a:tr h="249491">
                <a:tc>
                  <a:txBody>
                    <a:bodyPr/>
                    <a:lstStyle/>
                    <a:p>
                      <a:pPr>
                        <a:lnSpc>
                          <a:spcPct val="115000"/>
                        </a:lnSpc>
                      </a:pPr>
                      <a:endParaRPr lang="en-US" sz="1100">
                        <a:effectLst/>
                        <a:latin typeface="Calibri"/>
                      </a:endParaRPr>
                    </a:p>
                  </a:txBody>
                  <a:tcPr marL="68580" marR="68580" marT="0" marB="0" anchor="b"/>
                </a:tc>
                <a:tc>
                  <a:txBody>
                    <a:bodyPr/>
                    <a:lstStyle/>
                    <a:p>
                      <a:pPr marL="0" marR="0" algn="ctr">
                        <a:lnSpc>
                          <a:spcPct val="115000"/>
                        </a:lnSpc>
                        <a:spcBef>
                          <a:spcPts val="0"/>
                        </a:spcBef>
                        <a:spcAft>
                          <a:spcPts val="0"/>
                        </a:spcAft>
                      </a:pPr>
                      <a:r>
                        <a:rPr lang="en-US" sz="1200" i="1" dirty="0">
                          <a:effectLst/>
                        </a:rPr>
                        <a:t>.112</a:t>
                      </a:r>
                      <a:endParaRPr lang="en-US" sz="1100" i="1" dirty="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200" i="1" dirty="0">
                          <a:effectLst/>
                        </a:rPr>
                        <a:t>.110</a:t>
                      </a:r>
                      <a:endParaRPr lang="en-US" sz="1100" i="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i="1" dirty="0">
                          <a:effectLst/>
                        </a:rPr>
                        <a:t>.100</a:t>
                      </a:r>
                      <a:endParaRPr lang="en-US" sz="1100" i="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i="1" dirty="0">
                          <a:effectLst/>
                        </a:rPr>
                        <a:t>.104</a:t>
                      </a:r>
                      <a:endParaRPr lang="en-US" sz="1100" i="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i="1" dirty="0">
                          <a:effectLst/>
                        </a:rPr>
                        <a:t>.100</a:t>
                      </a:r>
                      <a:endParaRPr lang="en-US" sz="1100" i="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i="1" dirty="0">
                          <a:effectLst/>
                        </a:rPr>
                        <a:t>.050</a:t>
                      </a:r>
                      <a:endParaRPr lang="en-US" sz="1100" i="1" dirty="0">
                        <a:effectLst/>
                        <a:latin typeface="Calibri"/>
                        <a:ea typeface="Calibri"/>
                        <a:cs typeface="Times New Roman"/>
                      </a:endParaRPr>
                    </a:p>
                  </a:txBody>
                  <a:tcPr marL="68580" marR="68580" marT="0" marB="0" anchor="ctr"/>
                </a:tc>
              </a:tr>
              <a:tr h="249491">
                <a:tc>
                  <a:txBody>
                    <a:bodyPr/>
                    <a:lstStyle/>
                    <a:p>
                      <a:pPr>
                        <a:lnSpc>
                          <a:spcPct val="115000"/>
                        </a:lnSpc>
                      </a:pPr>
                      <a:endParaRPr lang="en-US" sz="1100">
                        <a:effectLst/>
                        <a:latin typeface="Calibri"/>
                      </a:endParaRPr>
                    </a:p>
                  </a:txBody>
                  <a:tcPr marL="68580" marR="68580" marT="0" marB="0" anchor="b"/>
                </a:tc>
                <a:tc>
                  <a:txBody>
                    <a:bodyPr/>
                    <a:lstStyle/>
                    <a:p>
                      <a:pPr marL="0" marR="0" algn="ctr">
                        <a:lnSpc>
                          <a:spcPct val="115000"/>
                        </a:lnSpc>
                        <a:spcBef>
                          <a:spcPts val="0"/>
                        </a:spcBef>
                        <a:spcAft>
                          <a:spcPts val="0"/>
                        </a:spcAft>
                      </a:pPr>
                      <a:r>
                        <a:rPr lang="en-US" sz="1200" dirty="0">
                          <a:effectLst/>
                        </a:rPr>
                        <a:t> </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b"/>
                </a:tc>
              </a:tr>
              <a:tr h="249491">
                <a:tc>
                  <a:txBody>
                    <a:bodyPr/>
                    <a:lstStyle/>
                    <a:p>
                      <a:pPr marL="0" marR="0">
                        <a:lnSpc>
                          <a:spcPct val="115000"/>
                        </a:lnSpc>
                        <a:spcBef>
                          <a:spcPts val="0"/>
                        </a:spcBef>
                        <a:spcAft>
                          <a:spcPts val="0"/>
                        </a:spcAft>
                      </a:pPr>
                      <a:r>
                        <a:rPr lang="en-US" sz="1200">
                          <a:effectLst/>
                        </a:rPr>
                        <a:t>Absentee votes (%)</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.189</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200">
                          <a:effectLst/>
                        </a:rPr>
                        <a:t>.0530</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.187</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.0530</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-.002</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.0003</a:t>
                      </a:r>
                      <a:endParaRPr lang="en-US" sz="1100">
                        <a:effectLst/>
                        <a:latin typeface="Calibri"/>
                        <a:ea typeface="Calibri"/>
                        <a:cs typeface="Times New Roman"/>
                      </a:endParaRPr>
                    </a:p>
                  </a:txBody>
                  <a:tcPr marL="68580" marR="68580" marT="0" marB="0" anchor="ctr"/>
                </a:tc>
              </a:tr>
              <a:tr h="249491">
                <a:tc>
                  <a:txBody>
                    <a:bodyPr/>
                    <a:lstStyle/>
                    <a:p>
                      <a:pPr marL="0" marR="0">
                        <a:lnSpc>
                          <a:spcPct val="115000"/>
                        </a:lnSpc>
                        <a:spcBef>
                          <a:spcPts val="0"/>
                        </a:spcBef>
                        <a:spcAft>
                          <a:spcPts val="0"/>
                        </a:spcAft>
                      </a:pPr>
                      <a:r>
                        <a:rPr lang="en-US" sz="1200" dirty="0">
                          <a:effectLst/>
                        </a:rPr>
                        <a:t> </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i="1" dirty="0">
                          <a:effectLst/>
                        </a:rPr>
                        <a:t>.195</a:t>
                      </a:r>
                      <a:endParaRPr lang="en-US" sz="1100" i="1" dirty="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200" i="1" dirty="0">
                          <a:effectLst/>
                        </a:rPr>
                        <a:t>.041</a:t>
                      </a:r>
                      <a:endParaRPr lang="en-US" sz="1100" i="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i="1" dirty="0">
                          <a:effectLst/>
                        </a:rPr>
                        <a:t>.207</a:t>
                      </a:r>
                      <a:endParaRPr lang="en-US" sz="1100" i="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i="1" dirty="0">
                          <a:effectLst/>
                        </a:rPr>
                        <a:t>.032</a:t>
                      </a:r>
                      <a:endParaRPr lang="en-US" sz="1100" i="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i="1" dirty="0">
                          <a:effectLst/>
                        </a:rPr>
                        <a:t>.070</a:t>
                      </a:r>
                      <a:endParaRPr lang="en-US" sz="1100" i="1" dirty="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200" i="1" dirty="0">
                          <a:effectLst/>
                        </a:rPr>
                        <a:t>    .024</a:t>
                      </a:r>
                      <a:endParaRPr lang="en-US" sz="1100" i="1" dirty="0">
                        <a:effectLst/>
                        <a:latin typeface="Calibri"/>
                        <a:ea typeface="Calibri"/>
                        <a:cs typeface="Times New Roman"/>
                      </a:endParaRPr>
                    </a:p>
                  </a:txBody>
                  <a:tcPr marL="68580" marR="68580" marT="0" marB="0" anchor="ctr"/>
                </a:tc>
              </a:tr>
              <a:tr h="249491">
                <a:tc>
                  <a:txBody>
                    <a:bodyPr/>
                    <a:lstStyle/>
                    <a:p>
                      <a:pPr marL="0" marR="0">
                        <a:lnSpc>
                          <a:spcPct val="115000"/>
                        </a:lnSpc>
                        <a:spcBef>
                          <a:spcPts val="0"/>
                        </a:spcBef>
                        <a:spcAft>
                          <a:spcPts val="0"/>
                        </a:spcAft>
                      </a:pPr>
                      <a:r>
                        <a:rPr lang="en-US" sz="1200" dirty="0">
                          <a:effectLst/>
                        </a:rPr>
                        <a:t> </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 </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nchor="ctr"/>
                </a:tc>
              </a:tr>
              <a:tr h="249491">
                <a:tc>
                  <a:txBody>
                    <a:bodyPr/>
                    <a:lstStyle/>
                    <a:p>
                      <a:pPr marL="0" marR="0">
                        <a:lnSpc>
                          <a:spcPct val="115000"/>
                        </a:lnSpc>
                        <a:spcBef>
                          <a:spcPts val="0"/>
                        </a:spcBef>
                        <a:spcAft>
                          <a:spcPts val="0"/>
                        </a:spcAft>
                      </a:pPr>
                      <a:r>
                        <a:rPr lang="en-US" sz="1200">
                          <a:effectLst/>
                        </a:rPr>
                        <a:t>Number of observations</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2781</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223</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2781</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223</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2781</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223</a:t>
                      </a:r>
                      <a:endParaRPr lang="en-US" sz="1100">
                        <a:effectLst/>
                        <a:latin typeface="Calibri"/>
                        <a:ea typeface="Calibri"/>
                        <a:cs typeface="Times New Roman"/>
                      </a:endParaRPr>
                    </a:p>
                  </a:txBody>
                  <a:tcPr marL="68580" marR="68580" marT="0" marB="0" anchor="ctr"/>
                </a:tc>
              </a:tr>
              <a:tr h="509280">
                <a:tc gridSpan="7">
                  <a:txBody>
                    <a:bodyPr/>
                    <a:lstStyle/>
                    <a:p>
                      <a:pPr marL="0" marR="0">
                        <a:lnSpc>
                          <a:spcPct val="115000"/>
                        </a:lnSpc>
                        <a:spcBef>
                          <a:spcPts val="0"/>
                        </a:spcBef>
                        <a:spcAft>
                          <a:spcPts val="0"/>
                        </a:spcAft>
                      </a:pPr>
                      <a:r>
                        <a:rPr lang="en-US" sz="1200" dirty="0">
                          <a:effectLst/>
                        </a:rPr>
                        <a:t>Source: EAC,  2008, 2012 Election Administration and Voting Survey</a:t>
                      </a:r>
                      <a:endParaRPr lang="en-US" sz="1100" dirty="0">
                        <a:effectLst/>
                      </a:endParaRPr>
                    </a:p>
                    <a:p>
                      <a:pPr marL="0" marR="0" algn="ctr">
                        <a:lnSpc>
                          <a:spcPct val="115000"/>
                        </a:lnSpc>
                        <a:spcBef>
                          <a:spcPts val="0"/>
                        </a:spcBef>
                        <a:spcAft>
                          <a:spcPts val="0"/>
                        </a:spcAft>
                      </a:pPr>
                      <a:r>
                        <a:rPr lang="en-US" sz="1200" dirty="0">
                          <a:effectLst/>
                        </a:rPr>
                        <a:t> </a:t>
                      </a:r>
                      <a:endParaRPr lang="en-US" sz="1100" dirty="0">
                        <a:effectLst/>
                        <a:latin typeface="Calibri"/>
                        <a:ea typeface="Calibri"/>
                        <a:cs typeface="Times New Roman"/>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5" name="Rectangle 1"/>
          <p:cNvSpPr>
            <a:spLocks noChangeArrowheads="1"/>
          </p:cNvSpPr>
          <p:nvPr/>
        </p:nvSpPr>
        <p:spPr bwMode="auto">
          <a:xfrm>
            <a:off x="1419225" y="22860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Box 5"/>
          <p:cNvSpPr txBox="1"/>
          <p:nvPr/>
        </p:nvSpPr>
        <p:spPr>
          <a:xfrm>
            <a:off x="1295400" y="533400"/>
            <a:ext cx="6400800" cy="1200329"/>
          </a:xfrm>
          <a:prstGeom prst="rect">
            <a:avLst/>
          </a:prstGeom>
          <a:noFill/>
        </p:spPr>
        <p:txBody>
          <a:bodyPr wrap="square" rtlCol="0">
            <a:spAutoFit/>
          </a:bodyPr>
          <a:lstStyle/>
          <a:p>
            <a:pPr algn="ctr"/>
            <a:r>
              <a:rPr lang="en-US" b="1" dirty="0"/>
              <a:t>Table 1. Mean and </a:t>
            </a:r>
            <a:r>
              <a:rPr lang="en-US" b="1" i="1" dirty="0"/>
              <a:t>Standard Deviation</a:t>
            </a:r>
            <a:r>
              <a:rPr lang="en-US" b="1" dirty="0"/>
              <a:t> values for county level measures of voter turnout, absentee and early voting in 2008 and 2012 by Hurricane Sandy disaster declaration coverage</a:t>
            </a:r>
            <a:endParaRPr lang="en-US" dirty="0"/>
          </a:p>
          <a:p>
            <a:endParaRPr lang="en-US" dirty="0"/>
          </a:p>
        </p:txBody>
      </p:sp>
    </p:spTree>
    <p:extLst>
      <p:ext uri="{BB962C8B-B14F-4D97-AF65-F5344CB8AC3E}">
        <p14:creationId xmlns:p14="http://schemas.microsoft.com/office/powerpoint/2010/main" val="33834141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7166</TotalTime>
  <Words>1235</Words>
  <Application>Microsoft Office PowerPoint</Application>
  <PresentationFormat>On-screen Show (4:3)</PresentationFormat>
  <Paragraphs>453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Election Administration during Natural Disasters and Emergencies:    Hurricane Sandy and the 2012 Election</vt:lpstr>
      <vt:lpstr>Research Questions</vt:lpstr>
      <vt:lpstr>Hurricane Sandy</vt:lpstr>
      <vt:lpstr> The potential effect of emergencies on the conduct and administration of elections </vt:lpstr>
      <vt:lpstr>  Election administration practices that mitigate the effects of natural disasters on election performance </vt:lpstr>
      <vt:lpstr>Polling place operations</vt:lpstr>
      <vt:lpstr>Research design: </vt:lpstr>
      <vt:lpstr> </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Conclusions</vt:lpstr>
      <vt:lpstr>  Generalizations</vt:lpstr>
    </vt:vector>
  </TitlesOfParts>
  <Company>Rice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Election Administration during Natural Disasters and Emergencies:    Hurricane Sandy and the 2012 Election</dc:title>
  <dc:creator>Robert M. Stein</dc:creator>
  <cp:lastModifiedBy>Robert M. Stein</cp:lastModifiedBy>
  <cp:revision>24</cp:revision>
  <dcterms:created xsi:type="dcterms:W3CDTF">2013-08-19T12:42:25Z</dcterms:created>
  <dcterms:modified xsi:type="dcterms:W3CDTF">2013-08-24T18:30:14Z</dcterms:modified>
</cp:coreProperties>
</file>