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72" r:id="rId3"/>
    <p:sldId id="258" r:id="rId4"/>
    <p:sldId id="260" r:id="rId5"/>
    <p:sldId id="261" r:id="rId6"/>
    <p:sldId id="262" r:id="rId7"/>
    <p:sldId id="273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57" r:id="rId17"/>
    <p:sldId id="25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74608" autoAdjust="0"/>
  </p:normalViewPr>
  <p:slideViewPr>
    <p:cSldViewPr>
      <p:cViewPr varScale="1">
        <p:scale>
          <a:sx n="55" d="100"/>
          <a:sy n="55" d="100"/>
        </p:scale>
        <p:origin x="-136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1C15A5-C02B-4995-9620-711157D0699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ECEFC1-D6FA-4C65-B7A1-ABA833465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3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CEFC1-D6FA-4C65-B7A1-ABA8334652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46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Tools are used extensively in service systems – call centers;  health clinics, theme parks,</a:t>
            </a:r>
            <a:r>
              <a:rPr lang="en-US" baseline="0" dirty="0" smtClean="0"/>
              <a:t> emergency services.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CEFC1-D6FA-4C65-B7A1-ABA8334652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1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4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8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3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6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4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6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6F978-F59B-4D51-BDAE-A9B497BDE14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77FA-4B05-424D-A875-DDD5C5A06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9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Allocating resources to improve voting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Stephen C. Graves</a:t>
            </a:r>
          </a:p>
          <a:p>
            <a:r>
              <a:rPr lang="en-US" dirty="0" smtClean="0"/>
              <a:t>MIT </a:t>
            </a:r>
          </a:p>
          <a:p>
            <a:r>
              <a:rPr lang="en-US" dirty="0" smtClean="0"/>
              <a:t>For the Presidential Commission on Election Administration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September 4,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Can we improve the allocation?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6172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if we have one more machine?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371692"/>
              </p:ext>
            </p:extLst>
          </p:nvPr>
        </p:nvGraphicFramePr>
        <p:xfrm>
          <a:off x="762000" y="1371600"/>
          <a:ext cx="7467600" cy="2045970"/>
        </p:xfrm>
        <a:graphic>
          <a:graphicData uri="http://schemas.openxmlformats.org/drawingml/2006/table">
            <a:tbl>
              <a:tblPr/>
              <a:tblGrid>
                <a:gridCol w="905164"/>
                <a:gridCol w="1206885"/>
                <a:gridCol w="1037166"/>
                <a:gridCol w="2055476"/>
                <a:gridCol w="2262909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precinct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arrival/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machines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wait time (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sec's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wait more than 3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min's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523435"/>
              </p:ext>
            </p:extLst>
          </p:nvPr>
        </p:nvGraphicFramePr>
        <p:xfrm>
          <a:off x="762000" y="4038600"/>
          <a:ext cx="7467600" cy="1931670"/>
        </p:xfrm>
        <a:graphic>
          <a:graphicData uri="http://schemas.openxmlformats.org/drawingml/2006/table">
            <a:tbl>
              <a:tblPr/>
              <a:tblGrid>
                <a:gridCol w="905164"/>
                <a:gridCol w="1206885"/>
                <a:gridCol w="1037167"/>
                <a:gridCol w="2055475"/>
                <a:gridCol w="2262909"/>
              </a:tblGrid>
              <a:tr h="438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precinct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arrival/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machines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wait time (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sec's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wait more than 3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min's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What’s the value from more resources?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3765071" y="3610707"/>
            <a:ext cx="121158" cy="568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190714"/>
              </p:ext>
            </p:extLst>
          </p:nvPr>
        </p:nvGraphicFramePr>
        <p:xfrm>
          <a:off x="990600" y="1447800"/>
          <a:ext cx="5029201" cy="1905000"/>
        </p:xfrm>
        <a:graphic>
          <a:graphicData uri="http://schemas.openxmlformats.org/drawingml/2006/table">
            <a:tbl>
              <a:tblPr/>
              <a:tblGrid>
                <a:gridCol w="924911"/>
                <a:gridCol w="1233214"/>
                <a:gridCol w="1059793"/>
                <a:gridCol w="1811283"/>
              </a:tblGrid>
              <a:tr h="750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precinct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arrival/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machines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Reduction in wait (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sec's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84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84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277603"/>
              </p:ext>
            </p:extLst>
          </p:nvPr>
        </p:nvGraphicFramePr>
        <p:xfrm>
          <a:off x="609600" y="4343400"/>
          <a:ext cx="8128000" cy="1790700"/>
        </p:xfrm>
        <a:graphic>
          <a:graphicData uri="http://schemas.openxmlformats.org/drawingml/2006/table">
            <a:tbl>
              <a:tblPr/>
              <a:tblGrid>
                <a:gridCol w="796212"/>
                <a:gridCol w="1061616"/>
                <a:gridCol w="1037772"/>
                <a:gridCol w="1682620"/>
                <a:gridCol w="1990531"/>
                <a:gridCol w="1559249"/>
              </a:tblGrid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precinct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arrival/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machines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wait time (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sec's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wait more than 3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min's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Reduction in wait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sec's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5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Suppose we want at most 10% of voters to incur waits more than 3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764215" y="3429000"/>
            <a:ext cx="846992" cy="318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072341"/>
              </p:ext>
            </p:extLst>
          </p:nvPr>
        </p:nvGraphicFramePr>
        <p:xfrm>
          <a:off x="914400" y="2800430"/>
          <a:ext cx="4337050" cy="1257140"/>
        </p:xfrm>
        <a:graphic>
          <a:graphicData uri="http://schemas.openxmlformats.org/drawingml/2006/table">
            <a:tbl>
              <a:tblPr/>
              <a:tblGrid>
                <a:gridCol w="917085"/>
                <a:gridCol w="1222781"/>
                <a:gridCol w="2197184"/>
              </a:tblGrid>
              <a:tr h="31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precinct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arrival/hr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required machines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1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1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471088"/>
              </p:ext>
            </p:extLst>
          </p:nvPr>
        </p:nvGraphicFramePr>
        <p:xfrm>
          <a:off x="762000" y="4724400"/>
          <a:ext cx="7239000" cy="1680210"/>
        </p:xfrm>
        <a:graphic>
          <a:graphicData uri="http://schemas.openxmlformats.org/drawingml/2006/table">
            <a:tbl>
              <a:tblPr/>
              <a:tblGrid>
                <a:gridCol w="1078345"/>
                <a:gridCol w="1132994"/>
                <a:gridCol w="1141461"/>
                <a:gridCol w="1761836"/>
                <a:gridCol w="2124364"/>
              </a:tblGrid>
              <a:tr h="354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precinct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arrival/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machines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 wait time (sec's)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wait more than 3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min's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54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54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72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Suppose we re-design the ballot so that the time to vote is reduced from 6 to 5.4 minutes: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27314"/>
              </p:ext>
            </p:extLst>
          </p:nvPr>
        </p:nvGraphicFramePr>
        <p:xfrm>
          <a:off x="762000" y="3276599"/>
          <a:ext cx="7239000" cy="2099310"/>
        </p:xfrm>
        <a:graphic>
          <a:graphicData uri="http://schemas.openxmlformats.org/drawingml/2006/table">
            <a:tbl>
              <a:tblPr/>
              <a:tblGrid>
                <a:gridCol w="877454"/>
                <a:gridCol w="1169940"/>
                <a:gridCol w="1005417"/>
                <a:gridCol w="1992553"/>
                <a:gridCol w="2193636"/>
              </a:tblGrid>
              <a:tr h="514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precinct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arrival/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machines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wait time (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sec's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wait more than 3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min's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85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analyses apply here, e.g.</a:t>
            </a:r>
          </a:p>
          <a:p>
            <a:pPr lvl="1"/>
            <a:r>
              <a:rPr lang="en-US" dirty="0" smtClean="0"/>
              <a:t>Suppose average check-in time = 0.5 minutes</a:t>
            </a:r>
          </a:p>
          <a:p>
            <a:pPr lvl="1"/>
            <a:r>
              <a:rPr lang="en-US" dirty="0" smtClean="0"/>
              <a:t>How many stations are needed so that no more than 20% of voters experience a wait at check-in?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340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Analysis accounts for (&amp; can compare)design of check-in :  single line or multiple lines?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18992"/>
              </p:ext>
            </p:extLst>
          </p:nvPr>
        </p:nvGraphicFramePr>
        <p:xfrm>
          <a:off x="2057400" y="3733800"/>
          <a:ext cx="4540249" cy="1493520"/>
        </p:xfrm>
        <a:graphic>
          <a:graphicData uri="http://schemas.openxmlformats.org/drawingml/2006/table">
            <a:tbl>
              <a:tblPr/>
              <a:tblGrid>
                <a:gridCol w="1032853"/>
                <a:gridCol w="1377137"/>
                <a:gridCol w="2130259"/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precinct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arrival/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required stations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36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Waiting occurs due to inadequate resources</a:t>
            </a:r>
          </a:p>
          <a:p>
            <a:r>
              <a:rPr lang="en-US" sz="2400" dirty="0" smtClean="0"/>
              <a:t>This can occur due to insufficient system resources or due to poor allocation.</a:t>
            </a:r>
          </a:p>
          <a:p>
            <a:r>
              <a:rPr lang="en-US" sz="2400" dirty="0" smtClean="0"/>
              <a:t>Tools based on queuing theory can provide guidance to improve resource allocation and to determine resource requirements</a:t>
            </a:r>
          </a:p>
          <a:p>
            <a:r>
              <a:rPr lang="en-US" sz="2400" dirty="0" smtClean="0"/>
              <a:t>Tools require inputs: arrival rates; time to vote; and service targets</a:t>
            </a:r>
          </a:p>
          <a:p>
            <a:r>
              <a:rPr lang="en-US" sz="2400" dirty="0" smtClean="0"/>
              <a:t>Tools should be deployed with tutorials and with capabilities for detailed simulations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7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Abraham J Siegel Professor of Management, MIT Sloan School</a:t>
            </a:r>
          </a:p>
          <a:p>
            <a:r>
              <a:rPr lang="en-US" sz="1800" dirty="0" smtClean="0"/>
              <a:t>Joint appointments in Mechanical Engineering and in Engineering Systems Division</a:t>
            </a:r>
          </a:p>
          <a:p>
            <a:r>
              <a:rPr lang="en-US" sz="1800" dirty="0" smtClean="0"/>
              <a:t>Faculty affiliate of MIT Operations Research Center</a:t>
            </a:r>
          </a:p>
          <a:p>
            <a:r>
              <a:rPr lang="en-US" sz="1800" dirty="0" smtClean="0"/>
              <a:t>Faculty affiliate of the </a:t>
            </a:r>
            <a:r>
              <a:rPr lang="en-US" sz="1800" dirty="0" err="1" smtClean="0"/>
              <a:t>CalTech</a:t>
            </a:r>
            <a:r>
              <a:rPr lang="en-US" sz="1800" dirty="0" smtClean="0"/>
              <a:t>/MIT Voting </a:t>
            </a:r>
            <a:r>
              <a:rPr lang="en-US" sz="1800" dirty="0" smtClean="0"/>
              <a:t>Technology Project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Industry-based research on improving and optimizing supply chain and manufacturing operations with leading companies including Amazon.com, AT&amp;T, Boeing, General Motors, Intel, Kodak, Samsung, Staples, Verizon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125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Analytical queuing models:  good for rough cut analyses and insights into key tradeoffs</a:t>
            </a:r>
          </a:p>
          <a:p>
            <a:r>
              <a:rPr lang="en-US" dirty="0" smtClean="0"/>
              <a:t>Queuing simulations:  good for detailed analyses and verification of a design</a:t>
            </a:r>
          </a:p>
          <a:p>
            <a:r>
              <a:rPr lang="en-US" dirty="0" smtClean="0"/>
              <a:t>Availability and quality of data need consideration</a:t>
            </a:r>
          </a:p>
          <a:p>
            <a:r>
              <a:rPr lang="en-US" dirty="0" smtClean="0"/>
              <a:t>Common to use multiple tools, in complementary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4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Long lines occur when resources are inadequate</a:t>
            </a:r>
          </a:p>
          <a:p>
            <a:endParaRPr lang="en-US" sz="2800" dirty="0" smtClean="0"/>
          </a:p>
          <a:p>
            <a:r>
              <a:rPr lang="en-US" sz="2800" dirty="0" smtClean="0"/>
              <a:t>Yet resources are inevitably constrained</a:t>
            </a:r>
          </a:p>
          <a:p>
            <a:endParaRPr lang="en-US" sz="2800" dirty="0" smtClean="0"/>
          </a:p>
          <a:p>
            <a:r>
              <a:rPr lang="en-US" sz="2800" dirty="0" smtClean="0"/>
              <a:t>Managers must decide how best to allocate resources to get best overall performance</a:t>
            </a:r>
          </a:p>
          <a:p>
            <a:endParaRPr lang="en-US" sz="2800" dirty="0" smtClean="0"/>
          </a:p>
          <a:p>
            <a:r>
              <a:rPr lang="en-US" sz="2800" dirty="0" smtClean="0"/>
              <a:t>Tools exist to help managers understand the trade-offs and make these decisions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48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5943600"/>
          </a:xfrm>
        </p:spPr>
        <p:txBody>
          <a:bodyPr/>
          <a:lstStyle/>
          <a:p>
            <a:pPr lvl="1"/>
            <a:r>
              <a:rPr lang="en-US" dirty="0" smtClean="0"/>
              <a:t>How </a:t>
            </a:r>
            <a:r>
              <a:rPr lang="en-US" dirty="0" smtClean="0"/>
              <a:t>best to allocate a given number of machines or staff across a set of precincts?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many machines (staff) are needed in each precinct to achieve a waiting time service target?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if’s? How do the answers depend on various estimates and assumptions?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5999"/>
            <a:ext cx="7672041" cy="274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5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as a queuing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2514600"/>
            <a:ext cx="9099396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98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Demonstrate capabilities of a simple spreadsheet tool</a:t>
            </a:r>
          </a:p>
          <a:p>
            <a:endParaRPr lang="en-US" sz="2800" dirty="0" smtClean="0"/>
          </a:p>
          <a:p>
            <a:r>
              <a:rPr lang="en-US" sz="2800" dirty="0" smtClean="0"/>
              <a:t>Relies on “text-book” queuing models</a:t>
            </a:r>
          </a:p>
          <a:p>
            <a:endParaRPr lang="en-US" sz="2800" dirty="0" smtClean="0"/>
          </a:p>
          <a:p>
            <a:r>
              <a:rPr lang="en-US" sz="2800" dirty="0" smtClean="0"/>
              <a:t>Could be incorporated into an optimization or search algorithm</a:t>
            </a:r>
          </a:p>
          <a:p>
            <a:endParaRPr lang="en-US" sz="2800" dirty="0" smtClean="0"/>
          </a:p>
          <a:p>
            <a:r>
              <a:rPr lang="en-US" sz="2800" dirty="0" smtClean="0"/>
              <a:t>Should be coupled with simulation tool that can validate, examine more carefully impact of daily dynamics,  and help with detailed planning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124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729141"/>
              </p:ext>
            </p:extLst>
          </p:nvPr>
        </p:nvGraphicFramePr>
        <p:xfrm>
          <a:off x="22746" y="1524000"/>
          <a:ext cx="9098508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Worksheet" r:id="rId3" imgW="12382446" imgH="5181672" progId="Excel.Sheet.12">
                  <p:embed/>
                </p:oleObj>
              </mc:Choice>
              <mc:Fallback>
                <p:oleObj name="Worksheet" r:id="rId3" imgW="12382446" imgH="51816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46" y="1524000"/>
                        <a:ext cx="9098508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334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Screen Shot of Resource Allocation Tool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426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precincts, 15 machines to allocate</a:t>
            </a:r>
          </a:p>
          <a:p>
            <a:r>
              <a:rPr lang="en-US" dirty="0" smtClean="0"/>
              <a:t>Average time to vote = 6 minutes</a:t>
            </a:r>
          </a:p>
          <a:p>
            <a:r>
              <a:rPr lang="en-US" dirty="0" smtClean="0"/>
              <a:t>Service target:  max wait time of 3 minutes</a:t>
            </a:r>
          </a:p>
          <a:p>
            <a:r>
              <a:rPr lang="en-US" dirty="0" smtClean="0"/>
              <a:t>Focus on peak period</a:t>
            </a:r>
          </a:p>
          <a:p>
            <a:r>
              <a:rPr lang="en-US" dirty="0" smtClean="0"/>
              <a:t>Inputs: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11427"/>
              </p:ext>
            </p:extLst>
          </p:nvPr>
        </p:nvGraphicFramePr>
        <p:xfrm>
          <a:off x="3200400" y="4191000"/>
          <a:ext cx="2717800" cy="1493520"/>
        </p:xfrm>
        <a:graphic>
          <a:graphicData uri="http://schemas.openxmlformats.org/drawingml/2006/table">
            <a:tbl>
              <a:tblPr/>
              <a:tblGrid>
                <a:gridCol w="1164771"/>
                <a:gridCol w="1553029"/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precinct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arrival/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95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Suppose we allocate equally: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486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 we do better?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135976"/>
              </p:ext>
            </p:extLst>
          </p:nvPr>
        </p:nvGraphicFramePr>
        <p:xfrm>
          <a:off x="762001" y="2057401"/>
          <a:ext cx="7239000" cy="2590800"/>
        </p:xfrm>
        <a:graphic>
          <a:graphicData uri="http://schemas.openxmlformats.org/drawingml/2006/table">
            <a:tbl>
              <a:tblPr/>
              <a:tblGrid>
                <a:gridCol w="1011382"/>
                <a:gridCol w="1145309"/>
                <a:gridCol w="1119908"/>
                <a:gridCol w="1814946"/>
                <a:gridCol w="2147455"/>
              </a:tblGrid>
              <a:tr h="715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precinct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arrival/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machines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wait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sec's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wait more than 3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min's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625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625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7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776</Words>
  <Application>Microsoft Office PowerPoint</Application>
  <PresentationFormat>On-screen Show (4:3)</PresentationFormat>
  <Paragraphs>242</Paragraphs>
  <Slides>17</Slides>
  <Notes>2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Worksheet</vt:lpstr>
      <vt:lpstr>Allocating resources to improve voting</vt:lpstr>
      <vt:lpstr>PowerPoint Presentation</vt:lpstr>
      <vt:lpstr>PowerPoint Presentation</vt:lpstr>
      <vt:lpstr>Queuing Theory</vt:lpstr>
      <vt:lpstr>Voting as a queuing system</vt:lpstr>
      <vt:lpstr>PowerPoint Presentation</vt:lpstr>
      <vt:lpstr>PowerPoint Presentation</vt:lpstr>
      <vt:lpstr>Example</vt:lpstr>
      <vt:lpstr>Suppose we allocate equally:</vt:lpstr>
      <vt:lpstr>Can we improve the allocation? </vt:lpstr>
      <vt:lpstr>What’s the value from more resources?</vt:lpstr>
      <vt:lpstr>Suppose we want at most 10% of voters to incur waits more than 3 minutes</vt:lpstr>
      <vt:lpstr>Suppose we re-design the ballot so that the time to vote is reduced from 6 to 5.4 minutes:</vt:lpstr>
      <vt:lpstr>Check-In</vt:lpstr>
      <vt:lpstr>Summary</vt:lpstr>
      <vt:lpstr>Introduction</vt:lpstr>
      <vt:lpstr>Types of Tools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Graves</dc:creator>
  <cp:lastModifiedBy>Stephen Graves</cp:lastModifiedBy>
  <cp:revision>29</cp:revision>
  <cp:lastPrinted>2013-09-03T20:00:33Z</cp:lastPrinted>
  <dcterms:created xsi:type="dcterms:W3CDTF">2013-08-31T13:31:16Z</dcterms:created>
  <dcterms:modified xsi:type="dcterms:W3CDTF">2013-09-03T20:53:18Z</dcterms:modified>
</cp:coreProperties>
</file>