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1"/>
  </p:notesMasterIdLst>
  <p:sldIdLst>
    <p:sldId id="256" r:id="rId3"/>
    <p:sldId id="257" r:id="rId4"/>
    <p:sldId id="272" r:id="rId5"/>
    <p:sldId id="273" r:id="rId6"/>
    <p:sldId id="282" r:id="rId7"/>
    <p:sldId id="271" r:id="rId8"/>
    <p:sldId id="260" r:id="rId9"/>
    <p:sldId id="294" r:id="rId10"/>
    <p:sldId id="261" r:id="rId11"/>
    <p:sldId id="293" r:id="rId12"/>
    <p:sldId id="295" r:id="rId13"/>
    <p:sldId id="296" r:id="rId14"/>
    <p:sldId id="297" r:id="rId15"/>
    <p:sldId id="268" r:id="rId16"/>
    <p:sldId id="279" r:id="rId17"/>
    <p:sldId id="281" r:id="rId18"/>
    <p:sldId id="275" r:id="rId19"/>
    <p:sldId id="274" r:id="rId20"/>
    <p:sldId id="276" r:id="rId21"/>
    <p:sldId id="298" r:id="rId22"/>
    <p:sldId id="270" r:id="rId23"/>
    <p:sldId id="283" r:id="rId24"/>
    <p:sldId id="277" r:id="rId25"/>
    <p:sldId id="258" r:id="rId26"/>
    <p:sldId id="285" r:id="rId27"/>
    <p:sldId id="287" r:id="rId28"/>
    <p:sldId id="299" r:id="rId29"/>
    <p:sldId id="284" r:id="rId30"/>
    <p:sldId id="286" r:id="rId31"/>
    <p:sldId id="288" r:id="rId32"/>
    <p:sldId id="289" r:id="rId33"/>
    <p:sldId id="290" r:id="rId34"/>
    <p:sldId id="291" r:id="rId35"/>
    <p:sldId id="292" r:id="rId36"/>
    <p:sldId id="300" r:id="rId37"/>
    <p:sldId id="263" r:id="rId38"/>
    <p:sldId id="264" r:id="rId39"/>
    <p:sldId id="30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DBA56-483F-4B59-B961-E0614C826477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21E4A-92B8-4350-A185-902AE4E3D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30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201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41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539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25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931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979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923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923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321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979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60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999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627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272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808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352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360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091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34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46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360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63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314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063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874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062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362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63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6096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9020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001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23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43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27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59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67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15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21E4A-92B8-4350-A185-902AE4E3D4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75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FD7F-3B9D-4FB0-9D18-B4F3AD2641A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070-879A-499E-BD6D-09337CD9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6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FD7F-3B9D-4FB0-9D18-B4F3AD2641A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070-879A-499E-BD6D-09337CD9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7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FD7F-3B9D-4FB0-9D18-B4F3AD2641A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070-879A-499E-BD6D-09337CD9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8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FD7F-3B9D-4FB0-9D18-B4F3AD2641A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070-879A-499E-BD6D-09337CD9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FD7F-3B9D-4FB0-9D18-B4F3AD2641A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070-879A-499E-BD6D-09337CD9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7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FD7F-3B9D-4FB0-9D18-B4F3AD2641A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070-879A-499E-BD6D-09337CD9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0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FD7F-3B9D-4FB0-9D18-B4F3AD2641A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070-879A-499E-BD6D-09337CD9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1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FD7F-3B9D-4FB0-9D18-B4F3AD2641A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070-879A-499E-BD6D-09337CD9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FD7F-3B9D-4FB0-9D18-B4F3AD2641A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070-879A-499E-BD6D-09337CD9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8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FD7F-3B9D-4FB0-9D18-B4F3AD2641A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070-879A-499E-BD6D-09337CD9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8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FD7F-3B9D-4FB0-9D18-B4F3AD2641A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070-879A-499E-BD6D-09337CD9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1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FFD7F-3B9D-4FB0-9D18-B4F3AD2641A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DA070-879A-499E-BD6D-09337CD9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9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Survey of Local Election Officials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Charles Stewart III</a:t>
            </a:r>
          </a:p>
          <a:p>
            <a:r>
              <a:rPr lang="en-US" dirty="0" smtClean="0"/>
              <a:t>MIT</a:t>
            </a:r>
          </a:p>
          <a:p>
            <a:r>
              <a:rPr lang="en-US" dirty="0" smtClean="0"/>
              <a:t>December 3, 2013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86400"/>
            <a:ext cx="90678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507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Disaster Planning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13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Q6. Does your office have an explicit plan for running the election in the event of natural disasters or other emergencies that may disrupt elections? </a:t>
            </a:r>
          </a:p>
          <a:p>
            <a:r>
              <a:rPr lang="en-US" dirty="0"/>
              <a:t>1. Yes, we have an explicit plan </a:t>
            </a:r>
          </a:p>
          <a:p>
            <a:r>
              <a:rPr lang="en-US" dirty="0"/>
              <a:t>2. No, but we have a planning process under way </a:t>
            </a:r>
          </a:p>
          <a:p>
            <a:r>
              <a:rPr lang="en-US" dirty="0"/>
              <a:t>3. No, and we have no planning process currently under way </a:t>
            </a:r>
          </a:p>
          <a:p>
            <a:endParaRPr lang="en-US" dirty="0"/>
          </a:p>
          <a:p>
            <a:r>
              <a:rPr lang="en-US" dirty="0"/>
              <a:t>98. Don’t know </a:t>
            </a:r>
          </a:p>
        </p:txBody>
      </p:sp>
    </p:spTree>
    <p:extLst>
      <p:ext uri="{BB962C8B-B14F-4D97-AF65-F5344CB8AC3E}">
        <p14:creationId xmlns:p14="http://schemas.microsoft.com/office/powerpoint/2010/main" val="1449838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38262115"/>
              </p:ext>
            </p:extLst>
          </p:nvPr>
        </p:nvGraphicFramePr>
        <p:xfrm>
          <a:off x="457200" y="25527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524000"/>
                <a:gridCol w="1752600"/>
                <a:gridCol w="201168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No, but planning on one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No, and not planning on one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Don’t know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Larger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42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precincts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31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precincts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are poll workers allocated?</a:t>
            </a:r>
          </a:p>
          <a:p>
            <a:r>
              <a:rPr lang="en-US" dirty="0" smtClean="0"/>
              <a:t>How are voting machines allocated?</a:t>
            </a:r>
          </a:p>
          <a:p>
            <a:endParaRPr lang="en-US" sz="5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314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Poll Workers Allocated?</a:t>
            </a:r>
            <a:br>
              <a:rPr lang="en-US" dirty="0" smtClean="0"/>
            </a:br>
            <a:r>
              <a:rPr lang="en-US" dirty="0" smtClean="0"/>
              <a:t>State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Q18. Does your state have any rules regarding the number of poll workers that must be allocated to each polling place or is that left entirely up to your office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334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Poll Workers Allocated?</a:t>
            </a:r>
            <a:br>
              <a:rPr lang="en-US" dirty="0" smtClean="0"/>
            </a:br>
            <a:r>
              <a:rPr lang="en-US" dirty="0" smtClean="0"/>
              <a:t>State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41%  State </a:t>
            </a:r>
            <a:r>
              <a:rPr lang="en-US" dirty="0"/>
              <a:t>rules determine the number of poll workers per precinct</a:t>
            </a:r>
          </a:p>
          <a:p>
            <a:r>
              <a:rPr lang="en-US" dirty="0" smtClean="0"/>
              <a:t>41%  My </a:t>
            </a:r>
            <a:r>
              <a:rPr lang="en-US" dirty="0"/>
              <a:t>state imposes some rules on the number of poll workers, but the local office has discretion</a:t>
            </a:r>
          </a:p>
          <a:p>
            <a:r>
              <a:rPr lang="en-US" dirty="0"/>
              <a:t>13</a:t>
            </a:r>
            <a:r>
              <a:rPr lang="en-US" dirty="0" smtClean="0"/>
              <a:t>%  The </a:t>
            </a:r>
            <a:r>
              <a:rPr lang="en-US" dirty="0"/>
              <a:t>number of poll workers at each precinct is entirely up to the local offices</a:t>
            </a:r>
          </a:p>
          <a:p>
            <a:r>
              <a:rPr lang="en-US" dirty="0"/>
              <a:t>5%	Don’t know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501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poll workers allocated?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Q19. How do you determine how many poll workers there will be in each polling place?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18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allocation of poll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23%	I allocate poll workers in proportion to the number of people who voted in each precinct in the last similar election.</a:t>
            </a:r>
          </a:p>
          <a:p>
            <a:r>
              <a:rPr lang="en-US" dirty="0" smtClean="0"/>
              <a:t>19</a:t>
            </a:r>
            <a:r>
              <a:rPr lang="en-US" dirty="0"/>
              <a:t>%	I allocate poll workers in proportion to the number of registered voters</a:t>
            </a:r>
          </a:p>
          <a:p>
            <a:r>
              <a:rPr lang="en-US" dirty="0" smtClean="0"/>
              <a:t>17%	I allocate poll workers based on a formula that is determined by state law or regulation.</a:t>
            </a:r>
          </a:p>
          <a:p>
            <a:r>
              <a:rPr lang="en-US" dirty="0" smtClean="0"/>
              <a:t>12</a:t>
            </a:r>
            <a:r>
              <a:rPr lang="en-US" dirty="0"/>
              <a:t>%	I allocate the same number of poll workers to each polling place.</a:t>
            </a:r>
          </a:p>
          <a:p>
            <a:r>
              <a:rPr lang="en-US" dirty="0"/>
              <a:t>6%	I allocate poll workers based on problems at polling places such as long lines at the last election. </a:t>
            </a:r>
          </a:p>
          <a:p>
            <a:r>
              <a:rPr lang="en-US" dirty="0" smtClean="0"/>
              <a:t>7</a:t>
            </a:r>
            <a:r>
              <a:rPr lang="en-US" dirty="0"/>
              <a:t>%	I allocate based on the amount of voting equipment assigned to the polling place to support the turnout</a:t>
            </a:r>
          </a:p>
          <a:p>
            <a:r>
              <a:rPr lang="en-US" dirty="0"/>
              <a:t>2%	I allocate based on language needs at the polling place</a:t>
            </a:r>
          </a:p>
          <a:p>
            <a:r>
              <a:rPr lang="en-US" dirty="0"/>
              <a:t>12%	Other (specify)	</a:t>
            </a:r>
          </a:p>
          <a:p>
            <a:endParaRPr lang="en-US" sz="5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936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rules vary by size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540491"/>
              </p:ext>
            </p:extLst>
          </p:nvPr>
        </p:nvGraphicFramePr>
        <p:xfrm>
          <a:off x="2324100" y="1600200"/>
          <a:ext cx="4495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11430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Larger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Smaller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Number of reg. voters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Number of actual voters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Same number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Problems (like long lines)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Formula dictated by state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Number of machines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Language needs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71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Purpose:  To hear from the election administrators themselves, about what is happening, where we are headed, and what we need to do to improve elections.</a:t>
            </a:r>
          </a:p>
        </p:txBody>
      </p:sp>
    </p:spTree>
    <p:extLst>
      <p:ext uri="{BB962C8B-B14F-4D97-AF65-F5344CB8AC3E}">
        <p14:creationId xmlns:p14="http://schemas.microsoft.com/office/powerpoint/2010/main" val="1947603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of poll workers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1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Training of Poll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Q21.  How </a:t>
            </a:r>
            <a:r>
              <a:rPr lang="en-US" dirty="0"/>
              <a:t>much training did the typical first-time poll-worker receive prior to the November, 2012, election? </a:t>
            </a:r>
            <a:r>
              <a:rPr lang="en-US" dirty="0" smtClean="0"/>
              <a:t>[An estimate is fine.]</a:t>
            </a:r>
            <a:endParaRPr lang="en-US" dirty="0" smtClean="0"/>
          </a:p>
          <a:p>
            <a:r>
              <a:rPr lang="en-US" dirty="0"/>
              <a:t>Q22. How much training did the typical poll-workers with the most responsibility (for example, polling place supervisors) receive prior to the November, 2012, election? </a:t>
            </a:r>
            <a:r>
              <a:rPr lang="en-US" dirty="0" smtClean="0"/>
              <a:t>[</a:t>
            </a:r>
            <a:r>
              <a:rPr lang="en-US" dirty="0"/>
              <a:t>An estimate is fine.] </a:t>
            </a:r>
          </a:p>
        </p:txBody>
      </p:sp>
    </p:spTree>
    <p:extLst>
      <p:ext uri="{BB962C8B-B14F-4D97-AF65-F5344CB8AC3E}">
        <p14:creationId xmlns:p14="http://schemas.microsoft.com/office/powerpoint/2010/main" val="3637307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Hours Training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567747"/>
              </p:ext>
            </p:extLst>
          </p:nvPr>
        </p:nvGraphicFramePr>
        <p:xfrm>
          <a:off x="457200" y="277368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209800"/>
                <a:gridCol w="2133600"/>
                <a:gridCol w="1828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Smaller jurisdictions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Larger jurisdictions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First-time worker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Chief worker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5445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that went well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34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Q9.… </a:t>
            </a:r>
            <a:r>
              <a:rPr lang="en-US" dirty="0"/>
              <a:t>thinking about the 2012 elections, which of the following aspects of election administration worked especially well in your jurisdiction</a:t>
            </a:r>
            <a:r>
              <a:rPr lang="en-US" dirty="0" smtClean="0"/>
              <a:t>? (Choose up to 3)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17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6324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Voting </a:t>
            </a:r>
            <a:r>
              <a:rPr lang="en-US" dirty="0"/>
              <a:t>Technology and voting machine capacity </a:t>
            </a:r>
          </a:p>
          <a:p>
            <a:r>
              <a:rPr lang="en-US" dirty="0" smtClean="0"/>
              <a:t>Availability </a:t>
            </a:r>
            <a:r>
              <a:rPr lang="en-US" dirty="0"/>
              <a:t>of Polling Places </a:t>
            </a:r>
          </a:p>
          <a:p>
            <a:r>
              <a:rPr lang="en-US" dirty="0" smtClean="0"/>
              <a:t>Management</a:t>
            </a:r>
            <a:r>
              <a:rPr lang="en-US" dirty="0"/>
              <a:t>, Operation, and </a:t>
            </a:r>
            <a:r>
              <a:rPr lang="en-US" dirty="0" smtClean="0"/>
              <a:t>Design </a:t>
            </a:r>
            <a:r>
              <a:rPr lang="en-US" dirty="0"/>
              <a:t>of Polling Places </a:t>
            </a:r>
          </a:p>
          <a:p>
            <a:r>
              <a:rPr lang="en-US" dirty="0" smtClean="0"/>
              <a:t>Availability </a:t>
            </a:r>
            <a:r>
              <a:rPr lang="en-US" dirty="0"/>
              <a:t>of Poll Workers </a:t>
            </a:r>
          </a:p>
          <a:p>
            <a:r>
              <a:rPr lang="en-US" dirty="0" smtClean="0"/>
              <a:t>Training </a:t>
            </a:r>
            <a:r>
              <a:rPr lang="en-US" dirty="0"/>
              <a:t>and Management of Poll workers </a:t>
            </a:r>
          </a:p>
          <a:p>
            <a:r>
              <a:rPr lang="en-US" dirty="0" smtClean="0"/>
              <a:t>Ballot </a:t>
            </a:r>
            <a:r>
              <a:rPr lang="en-US" dirty="0"/>
              <a:t>Simplicity and Ballot design </a:t>
            </a:r>
          </a:p>
          <a:p>
            <a:r>
              <a:rPr lang="en-US" dirty="0" smtClean="0"/>
              <a:t>Voter </a:t>
            </a:r>
            <a:r>
              <a:rPr lang="en-US" dirty="0"/>
              <a:t>education </a:t>
            </a:r>
          </a:p>
          <a:p>
            <a:r>
              <a:rPr lang="en-US" dirty="0" smtClean="0"/>
              <a:t>Management </a:t>
            </a:r>
            <a:r>
              <a:rPr lang="en-US" dirty="0"/>
              <a:t>and processing of provisional ballots </a:t>
            </a:r>
          </a:p>
          <a:p>
            <a:r>
              <a:rPr lang="en-US" dirty="0" smtClean="0"/>
              <a:t>Management </a:t>
            </a:r>
            <a:r>
              <a:rPr lang="en-US" dirty="0"/>
              <a:t>and processing of Absentee Voting </a:t>
            </a:r>
            <a:endParaRPr lang="en-US" dirty="0" smtClean="0"/>
          </a:p>
          <a:p>
            <a:r>
              <a:rPr lang="en-US" dirty="0" smtClean="0"/>
              <a:t>Management and processing of Early Voting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24400" y="228600"/>
            <a:ext cx="4038600" cy="6324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Accessibility for Uniformed and Overseas Voters </a:t>
            </a:r>
          </a:p>
          <a:p>
            <a:r>
              <a:rPr lang="en-US" dirty="0" smtClean="0"/>
              <a:t>Accessibility for people with disabilities or other special needs </a:t>
            </a:r>
          </a:p>
          <a:p>
            <a:r>
              <a:rPr lang="en-US" dirty="0" smtClean="0"/>
              <a:t>Ballot design, signage, and communications for people who do not speak English or with limited English proficiency </a:t>
            </a:r>
          </a:p>
          <a:p>
            <a:r>
              <a:rPr lang="en-US" dirty="0" smtClean="0"/>
              <a:t>Quality of Voter Registration Lists and Management of Poll Books </a:t>
            </a:r>
          </a:p>
          <a:p>
            <a:r>
              <a:rPr lang="en-US" dirty="0" smtClean="0"/>
              <a:t>Staffing of the Election Office on Election Night </a:t>
            </a:r>
          </a:p>
          <a:p>
            <a:r>
              <a:rPr lang="en-US" dirty="0" smtClean="0"/>
              <a:t>Keeping Lines to a Minimum </a:t>
            </a:r>
          </a:p>
          <a:p>
            <a:r>
              <a:rPr lang="en-US" dirty="0" smtClean="0"/>
              <a:t>Preparedness for natural disasters or other emergencies </a:t>
            </a:r>
          </a:p>
          <a:p>
            <a:r>
              <a:rPr lang="en-US" dirty="0" smtClean="0"/>
              <a:t>Other (specify) </a:t>
            </a:r>
          </a:p>
          <a:p>
            <a:r>
              <a:rPr lang="en-US" dirty="0" smtClean="0"/>
              <a:t>Nothing in particular/Don’t know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385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that Went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0613561"/>
              </p:ext>
            </p:extLst>
          </p:nvPr>
        </p:nvGraphicFramePr>
        <p:xfrm>
          <a:off x="457200" y="1600200"/>
          <a:ext cx="8229599" cy="468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5058"/>
                <a:gridCol w="1394847"/>
                <a:gridCol w="1394847"/>
                <a:gridCol w="139484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Smaller jurisdictions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Larger jurisdictions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j-lt"/>
                        </a:rPr>
                        <a:t>1.</a:t>
                      </a:r>
                      <a:r>
                        <a:rPr lang="en-US" sz="1800" b="0" baseline="0" dirty="0" smtClean="0">
                          <a:latin typeface="+mj-lt"/>
                        </a:rPr>
                        <a:t> Voting tech/machines</a:t>
                      </a:r>
                      <a:endParaRPr lang="en-US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31.0%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30.9%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35.4%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j-lt"/>
                        </a:rPr>
                        <a:t>2.</a:t>
                      </a:r>
                      <a:r>
                        <a:rPr lang="en-US" sz="1800" b="0" baseline="0" dirty="0" smtClean="0">
                          <a:latin typeface="+mj-lt"/>
                        </a:rPr>
                        <a:t>  Management/processing of absentee ballots</a:t>
                      </a:r>
                      <a:endParaRPr lang="en-US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22.8%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22.9%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20.0%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j-lt"/>
                        </a:rPr>
                        <a:t>3.</a:t>
                      </a:r>
                      <a:r>
                        <a:rPr lang="en-US" sz="1800" b="0" baseline="0" dirty="0" smtClean="0">
                          <a:latin typeface="+mj-lt"/>
                        </a:rPr>
                        <a:t>  Training/management of poll workers</a:t>
                      </a:r>
                      <a:endParaRPr lang="en-US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21.8%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21.8%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24.6%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j-lt"/>
                        </a:rPr>
                        <a:t>4.</a:t>
                      </a:r>
                      <a:r>
                        <a:rPr lang="en-US" sz="1800" b="0" baseline="0" dirty="0" smtClean="0">
                          <a:latin typeface="+mj-lt"/>
                        </a:rPr>
                        <a:t> Availability of polling places</a:t>
                      </a:r>
                      <a:endParaRPr lang="en-US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19.0%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19.2%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9.2%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j-lt"/>
                        </a:rPr>
                        <a:t>5.</a:t>
                      </a:r>
                      <a:r>
                        <a:rPr lang="en-US" sz="1800" b="0" baseline="0" dirty="0" smtClean="0">
                          <a:latin typeface="+mj-lt"/>
                        </a:rPr>
                        <a:t> Management/operation, design of polling places</a:t>
                      </a:r>
                      <a:endParaRPr lang="en-US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17.7%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17.8%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10.8%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j-lt"/>
                        </a:rPr>
                        <a:t>6. Quality</a:t>
                      </a:r>
                      <a:r>
                        <a:rPr lang="en-US" sz="1800" b="0" baseline="0" dirty="0" smtClean="0">
                          <a:latin typeface="+mj-lt"/>
                        </a:rPr>
                        <a:t> of voter registration lists/poll books</a:t>
                      </a:r>
                      <a:endParaRPr lang="en-US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20.0%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j-lt"/>
                        </a:rPr>
                        <a:t>…</a:t>
                      </a:r>
                      <a:endParaRPr lang="en-US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j-lt"/>
                        </a:rPr>
                        <a:t>10. Management/processing</a:t>
                      </a:r>
                      <a:r>
                        <a:rPr lang="en-US" sz="1800" b="0" baseline="0" dirty="0" smtClean="0">
                          <a:latin typeface="+mj-lt"/>
                        </a:rPr>
                        <a:t> of early voting</a:t>
                      </a:r>
                      <a:endParaRPr lang="en-US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21.5%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1617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69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Q10. What </a:t>
            </a:r>
            <a:r>
              <a:rPr lang="en-US" dirty="0"/>
              <a:t>were the biggest concerns or problems in 2012?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2424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218091"/>
              </p:ext>
            </p:extLst>
          </p:nvPr>
        </p:nvGraphicFramePr>
        <p:xfrm>
          <a:off x="457200" y="1600200"/>
          <a:ext cx="8229599" cy="416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5058"/>
                <a:gridCol w="1394847"/>
                <a:gridCol w="1394847"/>
                <a:gridCol w="139484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Smaller jurisdictions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Larger jurisdictions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 Nothing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 particular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22.9%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23.2%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6.2%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 Availability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 poll workers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20.0%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 Voter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education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12.3%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 Lack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 funding/resources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7.7%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 Postal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Service issues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13.8%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j-lt"/>
                        </a:rPr>
                        <a:t>…</a:t>
                      </a:r>
                      <a:endParaRPr lang="en-US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  Keeping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lines to a minimum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12.3%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j-lt"/>
                        </a:rPr>
                        <a:t>…</a:t>
                      </a:r>
                      <a:endParaRPr lang="en-US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  Management/processing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 provisional ballots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13.8%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92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to Cincinnati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Cincinnati:  </a:t>
            </a:r>
          </a:p>
          <a:p>
            <a:pPr lvl="1"/>
            <a:r>
              <a:rPr lang="en-US" dirty="0" smtClean="0"/>
              <a:t>1,400 responses</a:t>
            </a:r>
          </a:p>
          <a:p>
            <a:pPr lvl="1"/>
            <a:r>
              <a:rPr lang="en-US" dirty="0" smtClean="0"/>
              <a:t>Exploration of open-ended responses</a:t>
            </a:r>
          </a:p>
          <a:p>
            <a:r>
              <a:rPr lang="en-US" dirty="0" smtClean="0"/>
              <a:t>Today:</a:t>
            </a:r>
          </a:p>
          <a:p>
            <a:pPr lvl="1"/>
            <a:r>
              <a:rPr lang="en-US" dirty="0" smtClean="0"/>
              <a:t>3,191 responses</a:t>
            </a:r>
          </a:p>
          <a:p>
            <a:pPr lvl="1"/>
            <a:r>
              <a:rPr lang="en-US" dirty="0" smtClean="0"/>
              <a:t>Exploration of close-ended responses</a:t>
            </a:r>
          </a:p>
        </p:txBody>
      </p:sp>
    </p:spTree>
    <p:extLst>
      <p:ext uri="{BB962C8B-B14F-4D97-AF65-F5344CB8AC3E}">
        <p14:creationId xmlns:p14="http://schemas.microsoft.com/office/powerpoint/2010/main" val="5892517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Someone Say “Lines?”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Q26. Did your jurisdiction experience long lines (approximately one hour or more) at any precincts or early voting sites in the 2012 general election? </a:t>
            </a:r>
          </a:p>
          <a:p>
            <a:pPr lvl="1"/>
            <a:r>
              <a:rPr lang="en-US" dirty="0"/>
              <a:t>1. Yes, long lines were common and widespread </a:t>
            </a:r>
          </a:p>
          <a:p>
            <a:pPr lvl="1"/>
            <a:r>
              <a:rPr lang="en-US" dirty="0"/>
              <a:t>2. Yes, but only at some locations </a:t>
            </a:r>
          </a:p>
          <a:p>
            <a:pPr lvl="1"/>
            <a:r>
              <a:rPr lang="en-US" dirty="0"/>
              <a:t>3. Yes, but only at one or two locations </a:t>
            </a:r>
          </a:p>
          <a:p>
            <a:pPr lvl="1"/>
            <a:r>
              <a:rPr lang="en-US" dirty="0"/>
              <a:t>4. There were no appreciable lines in my </a:t>
            </a:r>
            <a:r>
              <a:rPr lang="en-US" dirty="0" smtClean="0"/>
              <a:t>jurisdiction</a:t>
            </a:r>
            <a:endParaRPr lang="en-US" dirty="0"/>
          </a:p>
          <a:p>
            <a:pPr lvl="1"/>
            <a:r>
              <a:rPr lang="en-US" dirty="0" smtClean="0"/>
              <a:t>98. </a:t>
            </a:r>
            <a:r>
              <a:rPr lang="en-US" dirty="0"/>
              <a:t>Don’t know </a:t>
            </a:r>
          </a:p>
        </p:txBody>
      </p:sp>
    </p:spTree>
    <p:extLst>
      <p:ext uri="{BB962C8B-B14F-4D97-AF65-F5344CB8AC3E}">
        <p14:creationId xmlns:p14="http://schemas.microsoft.com/office/powerpoint/2010/main" val="32173452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12130"/>
              </p:ext>
            </p:extLst>
          </p:nvPr>
        </p:nvGraphicFramePr>
        <p:xfrm>
          <a:off x="457200" y="1600200"/>
          <a:ext cx="8305800" cy="331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300"/>
                <a:gridCol w="1384300"/>
                <a:gridCol w="1384300"/>
                <a:gridCol w="1384300"/>
                <a:gridCol w="1384300"/>
                <a:gridCol w="1384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Long lines common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Long lines @ some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Long lines @ 1 or 2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long lines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Don’t know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Larger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(weighted by</a:t>
                      </a:r>
                      <a:r>
                        <a:rPr lang="en-US" baseline="0" dirty="0" smtClean="0"/>
                        <a:t> eligible voters)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6727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Caused the Lines?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Q27. Which factors do you believe contributed most to those lines? </a:t>
            </a:r>
            <a:r>
              <a:rPr lang="en-US" dirty="0" smtClean="0"/>
              <a:t>[</a:t>
            </a:r>
            <a:r>
              <a:rPr lang="en-US" dirty="0"/>
              <a:t>Please check all that apply] </a:t>
            </a:r>
          </a:p>
        </p:txBody>
      </p:sp>
    </p:spTree>
    <p:extLst>
      <p:ext uri="{BB962C8B-B14F-4D97-AF65-F5344CB8AC3E}">
        <p14:creationId xmlns:p14="http://schemas.microsoft.com/office/powerpoint/2010/main" val="10066530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1. Registration problems </a:t>
            </a:r>
          </a:p>
          <a:p>
            <a:pPr marL="0" indent="0">
              <a:buNone/>
            </a:pPr>
            <a:r>
              <a:rPr lang="en-US" dirty="0"/>
              <a:t>2. Insufficient numbers of poll books </a:t>
            </a:r>
          </a:p>
          <a:p>
            <a:pPr marL="0" indent="0">
              <a:buNone/>
            </a:pPr>
            <a:r>
              <a:rPr lang="en-US" dirty="0"/>
              <a:t>3. Inadequate space at the polling place </a:t>
            </a:r>
          </a:p>
          <a:p>
            <a:pPr marL="0" indent="0">
              <a:buNone/>
            </a:pPr>
            <a:r>
              <a:rPr lang="en-US" dirty="0"/>
              <a:t>4. Insufficient numbers of voting machines or ballots </a:t>
            </a:r>
          </a:p>
          <a:p>
            <a:pPr marL="0" indent="0">
              <a:buNone/>
            </a:pPr>
            <a:r>
              <a:rPr lang="en-US" dirty="0"/>
              <a:t>5. Insufficient numbers of poll workers at the location </a:t>
            </a:r>
          </a:p>
          <a:p>
            <a:pPr marL="0" indent="0">
              <a:buNone/>
            </a:pPr>
            <a:r>
              <a:rPr lang="en-US" dirty="0"/>
              <a:t>6. Overly long or complicated ballots </a:t>
            </a:r>
          </a:p>
          <a:p>
            <a:pPr marL="0" indent="0">
              <a:buNone/>
            </a:pPr>
            <a:r>
              <a:rPr lang="en-US" dirty="0"/>
              <a:t>7. Limited English proficiency of many voters </a:t>
            </a:r>
          </a:p>
          <a:p>
            <a:pPr marL="0" indent="0">
              <a:buNone/>
            </a:pPr>
            <a:r>
              <a:rPr lang="en-US" dirty="0"/>
              <a:t>8. Inadequate education of Voters on How to Vote </a:t>
            </a:r>
          </a:p>
          <a:p>
            <a:pPr marL="0" indent="0">
              <a:buNone/>
            </a:pPr>
            <a:r>
              <a:rPr lang="en-US" dirty="0"/>
              <a:t>9. People in the Wrong Precincts </a:t>
            </a:r>
          </a:p>
          <a:p>
            <a:pPr marL="0" indent="0">
              <a:buNone/>
            </a:pPr>
            <a:r>
              <a:rPr lang="en-US" dirty="0"/>
              <a:t>10. Too many people showed up at the same time </a:t>
            </a:r>
          </a:p>
          <a:p>
            <a:pPr marL="0" indent="0">
              <a:buNone/>
            </a:pPr>
            <a:r>
              <a:rPr lang="en-US" dirty="0"/>
              <a:t>11. Not enough early voting days/Increase in voters in last few days of early voting </a:t>
            </a:r>
          </a:p>
          <a:p>
            <a:pPr marL="0" indent="0">
              <a:buNone/>
            </a:pPr>
            <a:r>
              <a:rPr lang="en-US" dirty="0"/>
              <a:t>Other (specify) _______________________________ </a:t>
            </a:r>
          </a:p>
          <a:p>
            <a:pPr marL="0" indent="0">
              <a:buNone/>
            </a:pPr>
            <a:r>
              <a:rPr lang="en-US" dirty="0"/>
              <a:t>98. Don’t know </a:t>
            </a:r>
          </a:p>
        </p:txBody>
      </p:sp>
    </p:spTree>
    <p:extLst>
      <p:ext uri="{BB962C8B-B14F-4D97-AF65-F5344CB8AC3E}">
        <p14:creationId xmlns:p14="http://schemas.microsoft.com/office/powerpoint/2010/main" val="32064272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8037099"/>
              </p:ext>
            </p:extLst>
          </p:nvPr>
        </p:nvGraphicFramePr>
        <p:xfrm>
          <a:off x="457200" y="1600200"/>
          <a:ext cx="8229599" cy="416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5058"/>
                <a:gridCol w="1394847"/>
                <a:gridCol w="1394847"/>
                <a:gridCol w="139484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Smaller jurisdictions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Larger jurisdictions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 Too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many people showed up at the same time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56.6%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56.9%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53.8%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 Overly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long/complicated ballots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35.8%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34.4%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50.0%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 People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wrong precinct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11.5%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 Inadequate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space @ polling place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19.2%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Registration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problems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7.7%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n-lt"/>
                        </a:rPr>
                        <a:t>…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Insufficient # of poll books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15.4%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n-lt"/>
                        </a:rPr>
                        <a:t>…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 Not enough early voting days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15.4%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2528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818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Q16. Looking </a:t>
            </a:r>
            <a:r>
              <a:rPr lang="en-US" dirty="0"/>
              <a:t>forward, over the next 5 to 10 years what areas of election administration are in significant need of improvement or an upgrade</a:t>
            </a:r>
            <a:r>
              <a:rPr lang="en-US" dirty="0" smtClean="0"/>
              <a:t>? (Choose 3)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315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6722078"/>
              </p:ext>
            </p:extLst>
          </p:nvPr>
        </p:nvGraphicFramePr>
        <p:xfrm>
          <a:off x="457200" y="1600200"/>
          <a:ext cx="8229599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5058"/>
                <a:gridCol w="1394847"/>
                <a:gridCol w="1394847"/>
                <a:gridCol w="139484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Smaller jurisdictions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Larger jurisdictions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 Voting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tech. &amp; voting machine capacity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24.3%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24.1%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36.9%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 Availability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 poll workers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21.9%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22.2%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9.2%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 Voter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education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17.9%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7.7%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 Training/management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 poll workers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12.3%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 Postal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service issues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12.3%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j-lt"/>
                        </a:rPr>
                        <a:t>…</a:t>
                      </a:r>
                      <a:endParaRPr lang="en-US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 Availability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 polling places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15.4%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0135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41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Survey of all local election officials in the U.S.</a:t>
            </a:r>
          </a:p>
          <a:p>
            <a:r>
              <a:rPr lang="en-US" dirty="0" smtClean="0"/>
              <a:t>Conducted by </a:t>
            </a:r>
            <a:r>
              <a:rPr lang="en-US" dirty="0" err="1" smtClean="0"/>
              <a:t>Sentis</a:t>
            </a:r>
            <a:r>
              <a:rPr lang="en-US" dirty="0" smtClean="0"/>
              <a:t> Research, using a variety of modes</a:t>
            </a:r>
          </a:p>
          <a:p>
            <a:r>
              <a:rPr lang="en-US" dirty="0" smtClean="0"/>
              <a:t>Research team:  Stephen Ansolabehere, </a:t>
            </a:r>
            <a:r>
              <a:rPr lang="en-US" dirty="0" err="1" smtClean="0"/>
              <a:t>Daron</a:t>
            </a:r>
            <a:r>
              <a:rPr lang="en-US" dirty="0" smtClean="0"/>
              <a:t> Shaw, and Charles Stewart III</a:t>
            </a:r>
          </a:p>
          <a:p>
            <a:r>
              <a:rPr lang="en-US" dirty="0" smtClean="0"/>
              <a:t>Data and reports will be made available through the Caltech/MIT Voting Technology Web site</a:t>
            </a:r>
          </a:p>
          <a:p>
            <a:r>
              <a:rPr lang="en-US" dirty="0" smtClean="0"/>
              <a:t>Research support provided by the William and Flora Hewlett Foundation and the Democracy Fund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220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3,191/7,779 responses (41%)</a:t>
            </a:r>
          </a:p>
          <a:p>
            <a:pPr lvl="1"/>
            <a:r>
              <a:rPr lang="en-US" dirty="0" smtClean="0"/>
              <a:t>From every state except Wyoming</a:t>
            </a:r>
          </a:p>
          <a:p>
            <a:r>
              <a:rPr lang="en-US" dirty="0" smtClean="0"/>
              <a:t>Slight skew to Southern states</a:t>
            </a:r>
          </a:p>
          <a:p>
            <a:r>
              <a:rPr lang="en-US" dirty="0" smtClean="0"/>
              <a:t>Slight skew to medium-sized jurisdictions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40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Variety of contexts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Nearly 8,000 local election jurisdictions in the United States</a:t>
            </a:r>
          </a:p>
          <a:p>
            <a:r>
              <a:rPr lang="en-US" dirty="0" smtClean="0"/>
              <a:t>Approximately 3,300 counties in the United States</a:t>
            </a:r>
          </a:p>
          <a:p>
            <a:r>
              <a:rPr lang="en-US" dirty="0" smtClean="0"/>
              <a:t>50% of voters are in the 163 largest election jurisdictions (break at 241,213)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70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Spending and staffing</a:t>
            </a:r>
          </a:p>
          <a:p>
            <a:pPr lvl="1"/>
            <a:r>
              <a:rPr lang="en-US" dirty="0" smtClean="0"/>
              <a:t>(Disaster planning)</a:t>
            </a:r>
          </a:p>
          <a:p>
            <a:r>
              <a:rPr lang="en-US" dirty="0" smtClean="0"/>
              <a:t>Organization of precincts</a:t>
            </a:r>
          </a:p>
          <a:p>
            <a:pPr lvl="1"/>
            <a:r>
              <a:rPr lang="en-US" dirty="0" smtClean="0"/>
              <a:t>Allocation of poll workers</a:t>
            </a:r>
          </a:p>
          <a:p>
            <a:r>
              <a:rPr lang="en-US" dirty="0" smtClean="0"/>
              <a:t>Training of poll workers</a:t>
            </a:r>
          </a:p>
          <a:p>
            <a:r>
              <a:rPr lang="en-US" dirty="0" smtClean="0"/>
              <a:t>Things that went well</a:t>
            </a:r>
          </a:p>
          <a:p>
            <a:r>
              <a:rPr lang="en-US" dirty="0" smtClean="0"/>
              <a:t>Things that were a challenge</a:t>
            </a:r>
          </a:p>
          <a:p>
            <a:pPr lvl="1"/>
            <a:r>
              <a:rPr lang="en-US" dirty="0" smtClean="0"/>
              <a:t>Lines</a:t>
            </a:r>
            <a:endParaRPr lang="en-US" dirty="0" smtClean="0"/>
          </a:p>
          <a:p>
            <a:r>
              <a:rPr lang="en-US" dirty="0" smtClean="0"/>
              <a:t>Things that will </a:t>
            </a:r>
            <a:r>
              <a:rPr lang="en-US" i="1" dirty="0" smtClean="0"/>
              <a:t>be</a:t>
            </a:r>
            <a:r>
              <a:rPr lang="en-US" dirty="0" smtClean="0"/>
              <a:t> a challenge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45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 and staffing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2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 and 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Total spending in 2012</a:t>
            </a:r>
          </a:p>
          <a:p>
            <a:pPr lvl="1"/>
            <a:r>
              <a:rPr lang="en-US" dirty="0" smtClean="0"/>
              <a:t>$2.6b</a:t>
            </a:r>
          </a:p>
          <a:p>
            <a:pPr lvl="2"/>
            <a:r>
              <a:rPr lang="en-US" dirty="0" smtClean="0"/>
              <a:t>Census of Government comparisons:</a:t>
            </a:r>
          </a:p>
          <a:p>
            <a:pPr lvl="3"/>
            <a:r>
              <a:rPr lang="en-US" dirty="0" smtClean="0"/>
              <a:t>17/1000% of $1.5T local government spending</a:t>
            </a:r>
          </a:p>
          <a:p>
            <a:pPr lvl="3"/>
            <a:r>
              <a:rPr lang="en-US" dirty="0" smtClean="0"/>
              <a:t>10% of general government spending</a:t>
            </a:r>
          </a:p>
          <a:p>
            <a:pPr lvl="3"/>
            <a:r>
              <a:rPr lang="en-US" dirty="0" smtClean="0"/>
              <a:t>A little larger than running parking facilities</a:t>
            </a:r>
          </a:p>
          <a:p>
            <a:pPr lvl="1"/>
            <a:r>
              <a:rPr lang="en-US" dirty="0" smtClean="0"/>
              <a:t>26,300 central staff</a:t>
            </a:r>
          </a:p>
          <a:p>
            <a:pPr lvl="2"/>
            <a:r>
              <a:rPr lang="en-US" dirty="0" smtClean="0"/>
              <a:t>¼% of local government employees</a:t>
            </a:r>
          </a:p>
          <a:p>
            <a:pPr lvl="1"/>
            <a:r>
              <a:rPr lang="en-US" dirty="0" smtClean="0"/>
              <a:t>(Roughly 500,000 precinct staff)</a:t>
            </a:r>
          </a:p>
          <a:p>
            <a:pPr lvl="2"/>
            <a:r>
              <a:rPr lang="en-US" dirty="0" smtClean="0"/>
              <a:t>Equivalent to fire department or public hospital employment</a:t>
            </a:r>
          </a:p>
        </p:txBody>
      </p:sp>
    </p:spTree>
    <p:extLst>
      <p:ext uri="{BB962C8B-B14F-4D97-AF65-F5344CB8AC3E}">
        <p14:creationId xmlns:p14="http://schemas.microsoft.com/office/powerpoint/2010/main" val="248915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A6600FA0-EB98-4F5B-9C0E-48399452D4CC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1566</Words>
  <Application>Microsoft Office PowerPoint</Application>
  <PresentationFormat>On-screen Show (4:3)</PresentationFormat>
  <Paragraphs>385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Survey of Local Election Officials</vt:lpstr>
      <vt:lpstr>Background</vt:lpstr>
      <vt:lpstr>Relationship to Cincinnati presentation</vt:lpstr>
      <vt:lpstr>Survey Design</vt:lpstr>
      <vt:lpstr>Response rate</vt:lpstr>
      <vt:lpstr>Variety of contexts</vt:lpstr>
      <vt:lpstr>Topics</vt:lpstr>
      <vt:lpstr>Spending and staffing</vt:lpstr>
      <vt:lpstr>Spending and Staffing</vt:lpstr>
      <vt:lpstr>Disaster Planning</vt:lpstr>
      <vt:lpstr>PowerPoint Presentation</vt:lpstr>
      <vt:lpstr>PowerPoint Presentation</vt:lpstr>
      <vt:lpstr>organization of precincts</vt:lpstr>
      <vt:lpstr>Organization of precincts</vt:lpstr>
      <vt:lpstr>How Are Poll Workers Allocated? State Constraints</vt:lpstr>
      <vt:lpstr>How Are Poll Workers Allocated? State Constraints</vt:lpstr>
      <vt:lpstr>How are poll workers allocated?</vt:lpstr>
      <vt:lpstr>The allocation of poll workers</vt:lpstr>
      <vt:lpstr>Allocation rules vary by size</vt:lpstr>
      <vt:lpstr>Training of poll workers</vt:lpstr>
      <vt:lpstr>The Training of Poll Workers</vt:lpstr>
      <vt:lpstr>Average Hours Training</vt:lpstr>
      <vt:lpstr>things that went well</vt:lpstr>
      <vt:lpstr>PowerPoint Presentation</vt:lpstr>
      <vt:lpstr>PowerPoint Presentation</vt:lpstr>
      <vt:lpstr>Things that Went Well</vt:lpstr>
      <vt:lpstr>concerns</vt:lpstr>
      <vt:lpstr>Concerns</vt:lpstr>
      <vt:lpstr>Concerns</vt:lpstr>
      <vt:lpstr>Did Someone Say “Lines?”</vt:lpstr>
      <vt:lpstr>PowerPoint Presentation</vt:lpstr>
      <vt:lpstr>What Caused the Lines?</vt:lpstr>
      <vt:lpstr>PowerPoint Presentation</vt:lpstr>
      <vt:lpstr>PowerPoint Presentation</vt:lpstr>
      <vt:lpstr>looking forward</vt:lpstr>
      <vt:lpstr>PowerPoint Presentation</vt:lpstr>
      <vt:lpstr>PowerPoint Presentation</vt:lpstr>
      <vt:lpstr>conclusion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of Local Election Officials</dc:title>
  <dc:creator>Charles Stewart</dc:creator>
  <cp:lastModifiedBy>Charles Stewart</cp:lastModifiedBy>
  <cp:revision>1</cp:revision>
  <dcterms:created xsi:type="dcterms:W3CDTF">2013-12-02T21:39:00Z</dcterms:created>
  <dcterms:modified xsi:type="dcterms:W3CDTF">2013-12-03T04:51:31Z</dcterms:modified>
</cp:coreProperties>
</file>