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0"/>
  </p:notesMasterIdLst>
  <p:sldIdLst>
    <p:sldId id="256" r:id="rId2"/>
    <p:sldId id="279" r:id="rId3"/>
    <p:sldId id="424" r:id="rId4"/>
    <p:sldId id="425" r:id="rId5"/>
    <p:sldId id="426" r:id="rId6"/>
    <p:sldId id="427" r:id="rId7"/>
    <p:sldId id="428" r:id="rId8"/>
    <p:sldId id="429" r:id="rId9"/>
    <p:sldId id="430" r:id="rId10"/>
    <p:sldId id="431" r:id="rId11"/>
    <p:sldId id="433" r:id="rId12"/>
    <p:sldId id="434" r:id="rId13"/>
    <p:sldId id="438" r:id="rId14"/>
    <p:sldId id="439" r:id="rId15"/>
    <p:sldId id="440" r:id="rId16"/>
    <p:sldId id="436" r:id="rId17"/>
    <p:sldId id="432" r:id="rId18"/>
    <p:sldId id="44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na Chisnell" initials="DC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00" autoAdjust="0"/>
    <p:restoredTop sz="94660"/>
  </p:normalViewPr>
  <p:slideViewPr>
    <p:cSldViewPr>
      <p:cViewPr>
        <p:scale>
          <a:sx n="81" d="100"/>
          <a:sy n="81" d="100"/>
        </p:scale>
        <p:origin x="-1098" y="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1A6D6-69A4-4767-9C34-31FB42A758DE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CF1420-D1B0-415B-A2D6-4C042ACD0D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997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CF1420-D1B0-415B-A2D6-4C042ACD0DB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454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76B46-0A55-401F-B367-02114241A98E}" type="datetime1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B71FBB9E-CEE5-4F6F-8186-1C907430EA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07BD5-F950-4606-A5DB-60DC40FB2C59}" type="datetime1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BB9E-CEE5-4F6F-8186-1C907430E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66232-DFDC-4947-98AF-5E7AB095EF79}" type="datetime1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B71FBB9E-CEE5-4F6F-8186-1C907430EA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642C-5DDD-4572-AE6E-C9923B2E39BE}" type="datetime1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BB9E-CEE5-4F6F-8186-1C907430E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2770D-5858-4C7E-A582-FBBFD1594C4E}" type="datetime1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B71FBB9E-CEE5-4F6F-8186-1C907430EA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19748-A4E9-438E-9B85-A5FCC8A65202}" type="datetime1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BB9E-CEE5-4F6F-8186-1C907430E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0744-695E-4C59-9AF4-27FCC3A5445C}" type="datetime1">
              <a:rPr lang="en-US" smtClean="0"/>
              <a:pPr/>
              <a:t>12/2/2013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BB9E-CEE5-4F6F-8186-1C907430E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F8DB9-3B4E-46AF-8C23-465E715F7FB1}" type="datetime1">
              <a:rPr lang="en-US" smtClean="0"/>
              <a:pPr/>
              <a:t>12/2/2013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BB9E-CEE5-4F6F-8186-1C907430E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87586-70B7-4149-8B52-4F38EFA988F8}" type="datetime1">
              <a:rPr lang="en-US" smtClean="0"/>
              <a:pPr/>
              <a:t>12/2/2013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BB9E-CEE5-4F6F-8186-1C907430E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D4C12-93EC-4100-A88E-0F4601363950}" type="datetime1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BB9E-CEE5-4F6F-8186-1C907430EA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ABBC6-8AB8-478A-A62F-D9BF6B68CC8F}" type="datetime1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BB9E-CEE5-4F6F-8186-1C907430EA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82880"/>
            <a:ext cx="77724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600200"/>
            <a:ext cx="7772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768AED2-E62D-4968-94B7-D9CD661027C7}" type="datetime1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71FBB9E-CEE5-4F6F-8186-1C907430EA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upportthevoter.gov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BB9E-CEE5-4F6F-8186-1C907430EAC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558925" y="1828800"/>
            <a:ext cx="7051675" cy="34226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chemeClr val="tx1"/>
                </a:solidFill>
                <a:latin typeface="+mj-lt"/>
              </a:rPr>
              <a:t>A Review of the Research and Proceedings of the Presidential Commission on Election Administration</a:t>
            </a:r>
          </a:p>
          <a:p>
            <a:pPr marL="0" indent="0">
              <a:buNone/>
            </a:pPr>
            <a:endParaRPr lang="en-US" sz="3200" b="1" dirty="0" smtClean="0">
              <a:solidFill>
                <a:schemeClr val="tx1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  <a:latin typeface="Arial"/>
                <a:cs typeface="Arial"/>
              </a:rPr>
              <a:t>Nathaniel </a:t>
            </a:r>
            <a:r>
              <a:rPr lang="en-US" sz="2000" dirty="0" err="1" smtClean="0">
                <a:solidFill>
                  <a:schemeClr val="tx1"/>
                </a:solidFill>
                <a:latin typeface="Arial"/>
                <a:cs typeface="Arial"/>
              </a:rPr>
              <a:t>Persily</a:t>
            </a:r>
            <a:r>
              <a:rPr lang="en-US" sz="2000" dirty="0" smtClean="0">
                <a:solidFill>
                  <a:schemeClr val="tx1"/>
                </a:solidFill>
                <a:latin typeface="Arial"/>
                <a:cs typeface="Arial"/>
              </a:rPr>
              <a:t/>
            </a:r>
            <a:br>
              <a:rPr lang="en-US" sz="2000" dirty="0" smtClean="0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en-US" sz="2000" dirty="0" smtClean="0">
                <a:solidFill>
                  <a:schemeClr val="tx1"/>
                </a:solidFill>
                <a:latin typeface="Arial"/>
                <a:cs typeface="Arial"/>
              </a:rPr>
              <a:t>Senior Research Director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57200"/>
            <a:ext cx="3523472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5375031"/>
            <a:ext cx="4767262" cy="90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302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Technology – </a:t>
            </a:r>
          </a:p>
          <a:p>
            <a:pPr lvl="1"/>
            <a:r>
              <a:rPr lang="en-US" dirty="0" smtClean="0"/>
              <a:t>Potentially widespread, simultaneous failure of HAVA-purchased machines</a:t>
            </a:r>
          </a:p>
          <a:p>
            <a:pPr lvl="1"/>
            <a:r>
              <a:rPr lang="en-US" dirty="0" smtClean="0"/>
              <a:t>Market breakdown</a:t>
            </a:r>
          </a:p>
          <a:p>
            <a:pPr lvl="1"/>
            <a:r>
              <a:rPr lang="en-US" dirty="0" smtClean="0"/>
              <a:t>Standards/Certification </a:t>
            </a:r>
            <a:r>
              <a:rPr lang="en-US" dirty="0" smtClean="0"/>
              <a:t>breakdown</a:t>
            </a:r>
          </a:p>
          <a:p>
            <a:pPr lvl="1"/>
            <a:r>
              <a:rPr lang="en-US" dirty="0" smtClean="0"/>
              <a:t>Dissatisfaction from both vendors and </a:t>
            </a:r>
            <a:r>
              <a:rPr lang="en-US" dirty="0" smtClean="0"/>
              <a:t>clients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Problem of Facilities</a:t>
            </a:r>
          </a:p>
          <a:p>
            <a:pPr lvl="1"/>
            <a:r>
              <a:rPr lang="en-US" dirty="0" smtClean="0"/>
              <a:t>Scarcity and Accessibility</a:t>
            </a:r>
          </a:p>
          <a:p>
            <a:pPr lvl="1"/>
            <a:r>
              <a:rPr lang="en-US" dirty="0" smtClean="0"/>
              <a:t>School Security Concerns 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Mail</a:t>
            </a:r>
          </a:p>
          <a:p>
            <a:pPr lvl="1"/>
            <a:r>
              <a:rPr lang="en-US" dirty="0" smtClean="0"/>
              <a:t>Importance for increasing use of vote-by-mail</a:t>
            </a:r>
          </a:p>
          <a:p>
            <a:pPr lvl="1"/>
            <a:r>
              <a:rPr lang="en-US" dirty="0" smtClean="0"/>
              <a:t>Reduction in </a:t>
            </a:r>
            <a:r>
              <a:rPr lang="en-US" dirty="0" smtClean="0"/>
              <a:t>service</a:t>
            </a:r>
          </a:p>
          <a:p>
            <a:pPr lvl="1"/>
            <a:r>
              <a:rPr lang="en-US" dirty="0" smtClean="0"/>
              <a:t>Uniformity of postal service policy</a:t>
            </a:r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BB9E-CEE5-4F6F-8186-1C907430EAC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2444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Management of Voter Rolls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7772400" cy="4373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Problem: </a:t>
            </a:r>
          </a:p>
          <a:p>
            <a:pPr lvl="1"/>
            <a:r>
              <a:rPr lang="en-US" sz="2800" dirty="0" smtClean="0"/>
              <a:t>Registration lists cannot keep up with mobility of American population</a:t>
            </a:r>
          </a:p>
          <a:p>
            <a:pPr lvl="1"/>
            <a:r>
              <a:rPr lang="en-US" sz="2800" dirty="0" smtClean="0"/>
              <a:t>Millions of registrations out of </a:t>
            </a:r>
            <a:r>
              <a:rPr lang="en-US" sz="2800" dirty="0" smtClean="0"/>
              <a:t>date</a:t>
            </a:r>
            <a:endParaRPr lang="en-US" sz="2800" dirty="0" smtClean="0"/>
          </a:p>
          <a:p>
            <a:pPr lvl="1"/>
            <a:r>
              <a:rPr lang="en-US" sz="2800" dirty="0" smtClean="0"/>
              <a:t>Lack of integration of DMV and voter registration </a:t>
            </a:r>
            <a:r>
              <a:rPr lang="en-US" sz="2800" dirty="0" smtClean="0"/>
              <a:t>databases</a:t>
            </a:r>
          </a:p>
          <a:p>
            <a:pPr lvl="1"/>
            <a:r>
              <a:rPr lang="en-US" sz="2800" dirty="0" smtClean="0"/>
              <a:t>Cost of maintaining voter rolls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BB9E-CEE5-4F6F-8186-1C907430EAC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0388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Challenges faced by particular groups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150000"/>
              </a:lnSpc>
              <a:buClr>
                <a:schemeClr val="accent1"/>
              </a:buClr>
              <a:buFont typeface="Arial"/>
              <a:buChar char="•"/>
            </a:pPr>
            <a:r>
              <a:rPr lang="en-US" sz="2500" dirty="0" smtClean="0"/>
              <a:t>Military and Overseas </a:t>
            </a:r>
            <a:r>
              <a:rPr lang="en-US" sz="2500" dirty="0"/>
              <a:t>voters</a:t>
            </a:r>
          </a:p>
          <a:p>
            <a:pPr lvl="1">
              <a:lnSpc>
                <a:spcPct val="150000"/>
              </a:lnSpc>
              <a:buClr>
                <a:schemeClr val="accent1"/>
              </a:buClr>
              <a:buFont typeface="Arial"/>
              <a:buChar char="•"/>
            </a:pPr>
            <a:r>
              <a:rPr lang="en-US" sz="2500" dirty="0"/>
              <a:t>Voters with disabilities</a:t>
            </a:r>
          </a:p>
          <a:p>
            <a:pPr lvl="1">
              <a:lnSpc>
                <a:spcPct val="150000"/>
              </a:lnSpc>
              <a:buClr>
                <a:schemeClr val="accent1"/>
              </a:buClr>
              <a:buFont typeface="Arial"/>
              <a:buChar char="•"/>
            </a:pPr>
            <a:r>
              <a:rPr lang="en-US" sz="2500" dirty="0"/>
              <a:t>Voters with limited </a:t>
            </a:r>
            <a:r>
              <a:rPr lang="en-US" sz="2300" dirty="0"/>
              <a:t>English proficiency</a:t>
            </a:r>
          </a:p>
          <a:p>
            <a:pPr lvl="1">
              <a:lnSpc>
                <a:spcPct val="150000"/>
              </a:lnSpc>
              <a:buClr>
                <a:schemeClr val="accent1"/>
              </a:buClr>
              <a:buFont typeface="Arial"/>
              <a:buChar char="•"/>
            </a:pPr>
            <a:r>
              <a:rPr lang="en-US" sz="2300" dirty="0"/>
              <a:t>Absentee voters</a:t>
            </a:r>
          </a:p>
          <a:p>
            <a:pPr lvl="1">
              <a:lnSpc>
                <a:spcPct val="150000"/>
              </a:lnSpc>
              <a:buClr>
                <a:schemeClr val="accent1"/>
              </a:buClr>
              <a:buFont typeface="Arial"/>
              <a:buChar char="•"/>
            </a:pPr>
            <a:r>
              <a:rPr lang="en-US" sz="2300" dirty="0"/>
              <a:t>Victims of natural disasters or emergencies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BB9E-CEE5-4F6F-8186-1C907430EAC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1788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Military and Overseas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Problem</a:t>
            </a:r>
          </a:p>
          <a:p>
            <a:r>
              <a:rPr lang="en-US" dirty="0" smtClean="0"/>
              <a:t>Improvement since MOVE</a:t>
            </a:r>
          </a:p>
          <a:p>
            <a:r>
              <a:rPr lang="en-US" dirty="0" smtClean="0"/>
              <a:t>But also confusion:</a:t>
            </a:r>
          </a:p>
          <a:p>
            <a:pPr lvl="1"/>
            <a:r>
              <a:rPr lang="en-US" dirty="0" smtClean="0"/>
              <a:t>States vary: how </a:t>
            </a:r>
            <a:r>
              <a:rPr lang="en-US" dirty="0"/>
              <a:t>long a </a:t>
            </a:r>
            <a:r>
              <a:rPr lang="en-US" dirty="0" smtClean="0"/>
              <a:t>ballot application through </a:t>
            </a:r>
            <a:r>
              <a:rPr lang="en-US" dirty="0"/>
              <a:t>the Federal Postcard Application (</a:t>
            </a:r>
            <a:r>
              <a:rPr lang="en-US" dirty="0" smtClean="0"/>
              <a:t>FPCA</a:t>
            </a:r>
            <a:r>
              <a:rPr lang="en-US" dirty="0"/>
              <a:t>) remains in </a:t>
            </a:r>
            <a:r>
              <a:rPr lang="en-US" dirty="0" smtClean="0"/>
              <a:t>effect</a:t>
            </a:r>
          </a:p>
          <a:p>
            <a:pPr lvl="1"/>
            <a:r>
              <a:rPr lang="en-US" dirty="0" smtClean="0"/>
              <a:t>Whether </a:t>
            </a:r>
            <a:r>
              <a:rPr lang="en-US" dirty="0"/>
              <a:t>a Federal Write-in Absentee ballot (FWAB) also counts as a voter registration application</a:t>
            </a:r>
            <a:endParaRPr lang="en-US" dirty="0" smtClean="0"/>
          </a:p>
          <a:p>
            <a:r>
              <a:rPr lang="en-US" dirty="0" smtClean="0"/>
              <a:t>State Websites inadequate</a:t>
            </a:r>
          </a:p>
          <a:p>
            <a:r>
              <a:rPr lang="en-US" dirty="0" smtClean="0"/>
              <a:t>IVAOs inadequate</a:t>
            </a:r>
          </a:p>
          <a:p>
            <a:r>
              <a:rPr lang="en-US" dirty="0" smtClean="0"/>
              <a:t>Fear by military officials about getting involved in politics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BB9E-CEE5-4F6F-8186-1C907430EAC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6283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Voters with disabilities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7772400" cy="42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Problem</a:t>
            </a:r>
          </a:p>
          <a:p>
            <a:r>
              <a:rPr lang="en-US" dirty="0" smtClean="0"/>
              <a:t>Increase in size of population with accessibility needs</a:t>
            </a:r>
          </a:p>
          <a:p>
            <a:r>
              <a:rPr lang="en-US" dirty="0" smtClean="0"/>
              <a:t>Inaccessible </a:t>
            </a:r>
            <a:r>
              <a:rPr lang="en-US" dirty="0" smtClean="0"/>
              <a:t>polling places</a:t>
            </a:r>
          </a:p>
          <a:p>
            <a:r>
              <a:rPr lang="en-US" dirty="0" smtClean="0"/>
              <a:t>Untrained poll workers</a:t>
            </a:r>
          </a:p>
          <a:p>
            <a:r>
              <a:rPr lang="en-US" dirty="0" smtClean="0"/>
              <a:t>Technology with accessibility not “baked-in”</a:t>
            </a:r>
          </a:p>
          <a:p>
            <a:r>
              <a:rPr lang="en-US" dirty="0" smtClean="0"/>
              <a:t>Bans on voting for those with cognitive disabilities</a:t>
            </a:r>
          </a:p>
          <a:p>
            <a:r>
              <a:rPr lang="en-US" dirty="0" smtClean="0"/>
              <a:t>Need for </a:t>
            </a:r>
            <a:r>
              <a:rPr lang="en-US" dirty="0" smtClean="0"/>
              <a:t>training</a:t>
            </a:r>
          </a:p>
          <a:p>
            <a:r>
              <a:rPr lang="en-US" dirty="0" smtClean="0"/>
              <a:t>Usability testing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BB9E-CEE5-4F6F-8186-1C907430EAC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902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200" dirty="0" smtClean="0"/>
              <a:t>Limited English Proficiency Voters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Problem</a:t>
            </a:r>
            <a:endParaRPr lang="en-US" dirty="0"/>
          </a:p>
          <a:p>
            <a:r>
              <a:rPr lang="en-US" dirty="0" smtClean="0"/>
              <a:t>Lack of enforcement of Section 203 of VRA</a:t>
            </a:r>
          </a:p>
          <a:p>
            <a:r>
              <a:rPr lang="en-US" dirty="0" smtClean="0"/>
              <a:t>Shortage of bilingual poll workers</a:t>
            </a:r>
          </a:p>
          <a:p>
            <a:r>
              <a:rPr lang="en-US" dirty="0" smtClean="0"/>
              <a:t>Confusing ballots</a:t>
            </a:r>
          </a:p>
          <a:p>
            <a:r>
              <a:rPr lang="en-US" dirty="0" smtClean="0"/>
              <a:t>Longer voting </a:t>
            </a:r>
            <a:r>
              <a:rPr lang="en-US" dirty="0" smtClean="0"/>
              <a:t>times/lines</a:t>
            </a:r>
          </a:p>
          <a:p>
            <a:r>
              <a:rPr lang="en-US" dirty="0" smtClean="0"/>
              <a:t>Unwritten languages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BB9E-CEE5-4F6F-8186-1C907430EAC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9458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Absentee Ballots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133600"/>
            <a:ext cx="7772400" cy="39925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Problem</a:t>
            </a:r>
          </a:p>
          <a:p>
            <a:r>
              <a:rPr lang="en-US" dirty="0" smtClean="0"/>
              <a:t>Lost votes at multiple stages of process</a:t>
            </a:r>
          </a:p>
          <a:p>
            <a:r>
              <a:rPr lang="en-US" dirty="0" smtClean="0"/>
              <a:t>Mail problems</a:t>
            </a:r>
          </a:p>
          <a:p>
            <a:r>
              <a:rPr lang="en-US" dirty="0" smtClean="0"/>
              <a:t>Increase in </a:t>
            </a:r>
            <a:r>
              <a:rPr lang="en-US" dirty="0" err="1" smtClean="0"/>
              <a:t>provisionals</a:t>
            </a:r>
            <a:r>
              <a:rPr lang="en-US" dirty="0" smtClean="0"/>
              <a:t> due to permanent absentee voters voting in polling place</a:t>
            </a:r>
          </a:p>
          <a:p>
            <a:r>
              <a:rPr lang="en-US" dirty="0" smtClean="0"/>
              <a:t>Greater opportunity for fraud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BB9E-CEE5-4F6F-8186-1C907430EAC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3260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 smtClean="0"/>
              <a:t>Victims of Natural Disasters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362200"/>
            <a:ext cx="7772400" cy="3763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Problem</a:t>
            </a:r>
          </a:p>
          <a:p>
            <a:r>
              <a:rPr lang="en-US" dirty="0" smtClean="0"/>
              <a:t>Lack of statutory guidance as to when elections can be rescheduled and who is in charge on </a:t>
            </a:r>
            <a:r>
              <a:rPr lang="en-US" dirty="0"/>
              <a:t>E</a:t>
            </a:r>
            <a:r>
              <a:rPr lang="en-US" dirty="0" smtClean="0"/>
              <a:t>lection Day in the event of a disaster</a:t>
            </a:r>
          </a:p>
          <a:p>
            <a:r>
              <a:rPr lang="en-US" dirty="0" smtClean="0"/>
              <a:t>Lack of planning</a:t>
            </a:r>
          </a:p>
          <a:p>
            <a:r>
              <a:rPr lang="en-US" dirty="0" smtClean="0"/>
              <a:t>Lack of process to protect voting rights of first responders</a:t>
            </a: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BB9E-CEE5-4F6F-8186-1C907430EAC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4563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BB9E-CEE5-4F6F-8186-1C907430EAC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356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Review of the Goals Identified in the Executive Order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900" dirty="0" smtClean="0"/>
              <a:t>Promote the efficient administration of elections:</a:t>
            </a:r>
            <a:endParaRPr lang="en-US" sz="2900" b="1" dirty="0" smtClean="0"/>
          </a:p>
          <a:p>
            <a:pPr lvl="1">
              <a:lnSpc>
                <a:spcPct val="150000"/>
              </a:lnSpc>
            </a:pPr>
            <a:r>
              <a:rPr lang="en-US" sz="2500" dirty="0" smtClean="0"/>
              <a:t>To ensure that eligible voters have the opportunity to cast their ballots without undue delay</a:t>
            </a:r>
          </a:p>
          <a:p>
            <a:pPr marL="457200" lvl="1" indent="0">
              <a:lnSpc>
                <a:spcPct val="150000"/>
              </a:lnSpc>
            </a:pPr>
            <a:endParaRPr lang="en-US" sz="2500" dirty="0" smtClean="0"/>
          </a:p>
          <a:p>
            <a:pPr lvl="1">
              <a:lnSpc>
                <a:spcPct val="150000"/>
              </a:lnSpc>
            </a:pPr>
            <a:r>
              <a:rPr lang="en-US" sz="2500" dirty="0" smtClean="0"/>
              <a:t>To improve the experience of voters facing other obstacles in casting their ballots, such as members of the military, overseas voters, voters with disabilities, and voters with limited English proficiency.</a:t>
            </a:r>
            <a:endParaRPr lang="en-US" sz="23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BB9E-CEE5-4F6F-8186-1C907430EAC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827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200" dirty="0" smtClean="0"/>
              <a:t>How the Commission went about its work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Public Meetings and Hearings</a:t>
            </a:r>
          </a:p>
          <a:p>
            <a:r>
              <a:rPr lang="en-US" sz="3600" dirty="0" smtClean="0"/>
              <a:t>Meetings with </a:t>
            </a:r>
            <a:r>
              <a:rPr lang="en-US" sz="3600" dirty="0"/>
              <a:t>groups and organizations of election </a:t>
            </a:r>
            <a:r>
              <a:rPr lang="en-US" sz="3600" dirty="0" smtClean="0"/>
              <a:t>officials</a:t>
            </a:r>
          </a:p>
          <a:p>
            <a:r>
              <a:rPr lang="en-US" sz="3600" dirty="0" smtClean="0"/>
              <a:t>Submission of testimony and other material through website: </a:t>
            </a:r>
            <a:r>
              <a:rPr lang="en-US" sz="3600" dirty="0" smtClean="0">
                <a:hlinkClick r:id="rId2"/>
              </a:rPr>
              <a:t>www.supportthevoter.gov</a:t>
            </a:r>
            <a:endParaRPr lang="en-US" sz="3600" dirty="0" smtClean="0"/>
          </a:p>
          <a:p>
            <a:r>
              <a:rPr lang="en-US" sz="3600" dirty="0" smtClean="0"/>
              <a:t>Subcommittee </a:t>
            </a:r>
            <a:endParaRPr lang="en-US" sz="3600" dirty="0" smtClean="0"/>
          </a:p>
          <a:p>
            <a:endParaRPr lang="en-US" sz="3600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BB9E-CEE5-4F6F-8186-1C907430EAC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905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Hearings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Initial Public Meeting – Washington, DC, June </a:t>
            </a:r>
            <a:r>
              <a:rPr lang="en-US" dirty="0" smtClean="0"/>
              <a:t>21</a:t>
            </a:r>
            <a:endParaRPr lang="en-US" dirty="0"/>
          </a:p>
          <a:p>
            <a:r>
              <a:rPr lang="en-US" dirty="0"/>
              <a:t>Four public hearings</a:t>
            </a:r>
          </a:p>
          <a:p>
            <a:pPr lvl="1"/>
            <a:r>
              <a:rPr lang="en-US" sz="2400" dirty="0"/>
              <a:t>Miami, FL, June 28</a:t>
            </a:r>
          </a:p>
          <a:p>
            <a:pPr lvl="1"/>
            <a:r>
              <a:rPr lang="en-US" sz="2400" dirty="0"/>
              <a:t>Denver, CO, Aug. 8</a:t>
            </a:r>
          </a:p>
          <a:p>
            <a:pPr lvl="1"/>
            <a:r>
              <a:rPr lang="en-US" sz="2400" dirty="0"/>
              <a:t>Philadelphia, PA, Sept. 4</a:t>
            </a:r>
          </a:p>
          <a:p>
            <a:pPr lvl="1"/>
            <a:r>
              <a:rPr lang="en-US" sz="2400" dirty="0"/>
              <a:t>Cincinnati, OH, Sept. 19-20</a:t>
            </a:r>
          </a:p>
          <a:p>
            <a:r>
              <a:rPr lang="en-US" dirty="0" smtClean="0"/>
              <a:t>Format</a:t>
            </a:r>
            <a:endParaRPr lang="en-US" sz="2800" dirty="0" smtClean="0"/>
          </a:p>
          <a:p>
            <a:pPr lvl="1"/>
            <a:r>
              <a:rPr lang="en-US" dirty="0" smtClean="0"/>
              <a:t>Election Officials</a:t>
            </a:r>
          </a:p>
          <a:p>
            <a:pPr lvl="1"/>
            <a:r>
              <a:rPr lang="en-US" dirty="0" smtClean="0"/>
              <a:t>Academics and other Experts</a:t>
            </a:r>
          </a:p>
          <a:p>
            <a:pPr lvl="1"/>
            <a:r>
              <a:rPr lang="en-US" dirty="0" smtClean="0"/>
              <a:t>General Public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BB9E-CEE5-4F6F-8186-1C907430EAC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595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Meetings with groups and organizations of election officials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Election </a:t>
            </a:r>
            <a:r>
              <a:rPr lang="en-US" dirty="0" smtClean="0"/>
              <a:t>organizations</a:t>
            </a:r>
            <a:r>
              <a:rPr lang="en-US" dirty="0" smtClean="0"/>
              <a:t>: IACREOT</a:t>
            </a:r>
            <a:r>
              <a:rPr lang="en-US" dirty="0"/>
              <a:t>, NASS, NASED, FOCE</a:t>
            </a:r>
            <a:r>
              <a:rPr lang="en-US" dirty="0" smtClean="0"/>
              <a:t>, NCSL, </a:t>
            </a:r>
            <a:r>
              <a:rPr lang="en-US" dirty="0"/>
              <a:t>Election </a:t>
            </a:r>
            <a:r>
              <a:rPr lang="en-US" dirty="0" smtClean="0"/>
              <a:t>Center, EAC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 smtClean="0"/>
              <a:t>Other groups:</a:t>
            </a:r>
          </a:p>
          <a:p>
            <a:pPr marL="457200" lvl="1" indent="0">
              <a:buNone/>
            </a:pPr>
            <a:r>
              <a:rPr lang="en-US" dirty="0" smtClean="0"/>
              <a:t>The </a:t>
            </a:r>
            <a:r>
              <a:rPr lang="en-US" dirty="0"/>
              <a:t>Heritage Foundation, the Brookings Institution, </a:t>
            </a:r>
            <a:r>
              <a:rPr lang="en-US" dirty="0" smtClean="0"/>
              <a:t>the Lawyers Committee for Civil Rights, the </a:t>
            </a:r>
            <a:r>
              <a:rPr lang="en-US" dirty="0"/>
              <a:t>Bipartisan Policy Center, the Republican </a:t>
            </a:r>
            <a:r>
              <a:rPr lang="en-US" dirty="0" smtClean="0"/>
              <a:t>National Lawyers </a:t>
            </a:r>
            <a:r>
              <a:rPr lang="en-US" dirty="0"/>
              <a:t>Association, the PEW Voter Information Project, Alaska Federation of Natives, the Asian-American Legal Defense and Education Fund, </a:t>
            </a:r>
            <a:r>
              <a:rPr lang="en-US" dirty="0" err="1"/>
              <a:t>LatinoJustice</a:t>
            </a:r>
            <a:r>
              <a:rPr lang="en-US" dirty="0"/>
              <a:t>-PRLDEF, the Military Voter Protection Project, </a:t>
            </a:r>
            <a:r>
              <a:rPr lang="en-US" dirty="0" smtClean="0"/>
              <a:t>FVAP, Overseas </a:t>
            </a:r>
            <a:r>
              <a:rPr lang="en-US" dirty="0"/>
              <a:t>Vote Foundation, the Brennan Center, the National Council on Disability, and the U.S. Postal </a:t>
            </a:r>
            <a:r>
              <a:rPr lang="en-US" dirty="0" smtClean="0"/>
              <a:t>Service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Meetings discussed on public meeting conference call on November 14.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BB9E-CEE5-4F6F-8186-1C907430EAC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101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Assistance of Academics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Leadership</a:t>
            </a:r>
            <a:r>
              <a:rPr lang="en-US" dirty="0" smtClean="0"/>
              <a:t>:</a:t>
            </a:r>
          </a:p>
          <a:p>
            <a:pPr lvl="1"/>
            <a:r>
              <a:rPr lang="en-US" sz="2400" dirty="0" smtClean="0"/>
              <a:t>Charles Stewart, Daron Shaw, Steve </a:t>
            </a:r>
            <a:r>
              <a:rPr lang="en-US" sz="2400" dirty="0" err="1" smtClean="0"/>
              <a:t>Ansolabehere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smtClean="0"/>
              <a:t>About a dozen who presented research to commission</a:t>
            </a:r>
          </a:p>
          <a:p>
            <a:r>
              <a:rPr lang="en-US" sz="3600" dirty="0" smtClean="0"/>
              <a:t>Conducted nationwide survey of local election officials</a:t>
            </a:r>
          </a:p>
          <a:p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BB9E-CEE5-4F6F-8186-1C907430EAC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429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Specified Factors that Affect the Achievement of the Goals of the EO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53000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900" dirty="0" smtClean="0"/>
              <a:t>Promote the efficient administration of elections:</a:t>
            </a:r>
          </a:p>
          <a:p>
            <a:pPr>
              <a:lnSpc>
                <a:spcPct val="150000"/>
              </a:lnSpc>
            </a:pPr>
            <a:r>
              <a:rPr lang="en-US" sz="2900" b="1" dirty="0" smtClean="0"/>
              <a:t>To ensure that eligible voters have the opportunity to cast their ballots without undue delay</a:t>
            </a:r>
            <a:endParaRPr lang="en-US" sz="2900" dirty="0" smtClean="0"/>
          </a:p>
          <a:p>
            <a:pPr lvl="1">
              <a:lnSpc>
                <a:spcPct val="150000"/>
              </a:lnSpc>
              <a:buClr>
                <a:schemeClr val="accent1"/>
              </a:buClr>
              <a:buFont typeface="Arial"/>
              <a:buChar char="•"/>
            </a:pPr>
            <a:r>
              <a:rPr lang="en-US" sz="2500" dirty="0" smtClean="0"/>
              <a:t>Management of polling place, poll workers and voter rolls</a:t>
            </a:r>
          </a:p>
          <a:p>
            <a:pPr lvl="1">
              <a:lnSpc>
                <a:spcPct val="150000"/>
              </a:lnSpc>
              <a:buClr>
                <a:schemeClr val="accent1"/>
              </a:buClr>
              <a:buFont typeface="Arial"/>
              <a:buChar char="•"/>
            </a:pPr>
            <a:r>
              <a:rPr lang="en-US" sz="2500" dirty="0" smtClean="0"/>
              <a:t>Voting machine capacity and technology</a:t>
            </a:r>
          </a:p>
          <a:p>
            <a:pPr lvl="1">
              <a:lnSpc>
                <a:spcPct val="150000"/>
              </a:lnSpc>
              <a:buClr>
                <a:schemeClr val="accent1"/>
              </a:buClr>
              <a:buFont typeface="Arial"/>
              <a:buChar char="•"/>
            </a:pPr>
            <a:r>
              <a:rPr lang="en-US" sz="2500" dirty="0" smtClean="0"/>
              <a:t>Ballot simplicity and voter education</a:t>
            </a:r>
          </a:p>
          <a:p>
            <a:pPr lvl="1">
              <a:lnSpc>
                <a:spcPct val="150000"/>
              </a:lnSpc>
              <a:buClr>
                <a:schemeClr val="accent1"/>
              </a:buClr>
              <a:buFont typeface="Arial"/>
              <a:buChar char="•"/>
            </a:pPr>
            <a:r>
              <a:rPr lang="en-US" sz="2500" dirty="0" smtClean="0"/>
              <a:t>Provisional </a:t>
            </a:r>
            <a:r>
              <a:rPr lang="en-US" sz="2700" dirty="0" smtClean="0"/>
              <a:t>ballots</a:t>
            </a:r>
          </a:p>
          <a:p>
            <a:pPr>
              <a:lnSpc>
                <a:spcPct val="150000"/>
              </a:lnSpc>
            </a:pPr>
            <a:r>
              <a:rPr lang="en-US" sz="2900" b="1" dirty="0" smtClean="0"/>
              <a:t>To improve the experience of voters facing other obstacles in casting their ballots</a:t>
            </a:r>
            <a:endParaRPr lang="en-US" sz="2900" dirty="0" smtClean="0"/>
          </a:p>
          <a:p>
            <a:pPr lvl="1">
              <a:lnSpc>
                <a:spcPct val="150000"/>
              </a:lnSpc>
              <a:buClr>
                <a:schemeClr val="accent1"/>
              </a:buClr>
              <a:buFont typeface="Arial"/>
              <a:buChar char="•"/>
            </a:pPr>
            <a:r>
              <a:rPr lang="en-US" sz="2500" dirty="0"/>
              <a:t>M</a:t>
            </a:r>
            <a:r>
              <a:rPr lang="en-US" sz="2500" dirty="0" smtClean="0"/>
              <a:t>embers of the military</a:t>
            </a:r>
          </a:p>
          <a:p>
            <a:pPr lvl="1">
              <a:lnSpc>
                <a:spcPct val="150000"/>
              </a:lnSpc>
              <a:buClr>
                <a:schemeClr val="accent1"/>
              </a:buClr>
              <a:buFont typeface="Arial"/>
              <a:buChar char="•"/>
            </a:pPr>
            <a:r>
              <a:rPr lang="en-US" sz="2500" dirty="0" smtClean="0"/>
              <a:t>Overseas voters</a:t>
            </a:r>
          </a:p>
          <a:p>
            <a:pPr lvl="1">
              <a:lnSpc>
                <a:spcPct val="150000"/>
              </a:lnSpc>
              <a:buClr>
                <a:schemeClr val="accent1"/>
              </a:buClr>
              <a:buFont typeface="Arial"/>
              <a:buChar char="•"/>
            </a:pPr>
            <a:r>
              <a:rPr lang="en-US" sz="2500" dirty="0" smtClean="0"/>
              <a:t>Voters with disabilities</a:t>
            </a:r>
          </a:p>
          <a:p>
            <a:pPr lvl="1">
              <a:lnSpc>
                <a:spcPct val="150000"/>
              </a:lnSpc>
              <a:buClr>
                <a:schemeClr val="accent1"/>
              </a:buClr>
              <a:buFont typeface="Arial"/>
              <a:buChar char="•"/>
            </a:pPr>
            <a:r>
              <a:rPr lang="en-US" sz="2500" dirty="0" smtClean="0"/>
              <a:t>Voters with limited </a:t>
            </a:r>
            <a:r>
              <a:rPr lang="en-US" sz="2300" dirty="0" smtClean="0"/>
              <a:t>English proficiency</a:t>
            </a:r>
          </a:p>
          <a:p>
            <a:pPr lvl="1">
              <a:lnSpc>
                <a:spcPct val="150000"/>
              </a:lnSpc>
              <a:buClr>
                <a:schemeClr val="accent1"/>
              </a:buClr>
              <a:buFont typeface="Arial"/>
              <a:buChar char="•"/>
            </a:pPr>
            <a:r>
              <a:rPr lang="en-US" sz="2300" dirty="0" smtClean="0"/>
              <a:t>Absentee voters</a:t>
            </a:r>
          </a:p>
          <a:p>
            <a:pPr lvl="1">
              <a:lnSpc>
                <a:spcPct val="150000"/>
              </a:lnSpc>
              <a:buClr>
                <a:schemeClr val="accent1"/>
              </a:buClr>
              <a:buFont typeface="Arial"/>
              <a:buChar char="•"/>
            </a:pPr>
            <a:r>
              <a:rPr lang="en-US" sz="2300" dirty="0" smtClean="0"/>
              <a:t>Victims of natural disasters or emergencies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BB9E-CEE5-4F6F-8186-1C907430EAC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039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Threshold Challenges for Commission’s Report and Recommendations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Scope of the Charge </a:t>
            </a:r>
          </a:p>
          <a:p>
            <a:r>
              <a:rPr lang="en-US" dirty="0" smtClean="0"/>
              <a:t>“One size does not fit all”</a:t>
            </a:r>
          </a:p>
          <a:p>
            <a:r>
              <a:rPr lang="en-US" dirty="0" smtClean="0"/>
              <a:t>Resources</a:t>
            </a:r>
          </a:p>
          <a:p>
            <a:r>
              <a:rPr lang="en-US" dirty="0" smtClean="0"/>
              <a:t>Data Vacuum</a:t>
            </a:r>
          </a:p>
          <a:p>
            <a:r>
              <a:rPr lang="en-US" dirty="0" smtClean="0"/>
              <a:t>Macro v. micro recommendations – e.g., </a:t>
            </a:r>
            <a:r>
              <a:rPr lang="en-US" smtClean="0"/>
              <a:t>reforms of voter </a:t>
            </a:r>
            <a:r>
              <a:rPr lang="en-US" dirty="0" smtClean="0"/>
              <a:t>registration v. ballot font size</a:t>
            </a:r>
          </a:p>
          <a:p>
            <a:r>
              <a:rPr lang="en-US" dirty="0" smtClean="0"/>
              <a:t>Gaps in enforcement of existing laws: NVRA, ADA, HAVA, VRA (section 203), UOCAVA, MOVE </a:t>
            </a:r>
          </a:p>
          <a:p>
            <a:r>
              <a:rPr lang="en-US" dirty="0" smtClean="0"/>
              <a:t>Wealth of material already out there</a:t>
            </a:r>
          </a:p>
          <a:p>
            <a:pPr lvl="1"/>
            <a:r>
              <a:rPr lang="en-US" dirty="0" smtClean="0"/>
              <a:t>EAC – reports and quick start guides </a:t>
            </a:r>
          </a:p>
          <a:p>
            <a:pPr lvl="1"/>
            <a:r>
              <a:rPr lang="en-US" dirty="0" smtClean="0"/>
              <a:t>Election Center – 2000 and 2004 Best Practices Reports</a:t>
            </a:r>
          </a:p>
          <a:p>
            <a:pPr lvl="1"/>
            <a:r>
              <a:rPr lang="en-US" dirty="0" smtClean="0"/>
              <a:t>NASS/NASED – </a:t>
            </a:r>
            <a:r>
              <a:rPr lang="en-US" dirty="0" err="1" smtClean="0"/>
              <a:t>e.g</a:t>
            </a:r>
            <a:r>
              <a:rPr lang="en-US" dirty="0" smtClean="0"/>
              <a:t>, task force report on natural disasters</a:t>
            </a:r>
          </a:p>
          <a:p>
            <a:pPr lvl="1"/>
            <a:r>
              <a:rPr lang="en-US" dirty="0" smtClean="0"/>
              <a:t>AIGA on ballot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BB9E-CEE5-4F6F-8186-1C907430EAC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554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Election Day Lines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86000"/>
            <a:ext cx="7772400" cy="3840163"/>
          </a:xfrm>
        </p:spPr>
        <p:txBody>
          <a:bodyPr>
            <a:normAutofit/>
          </a:bodyPr>
          <a:lstStyle/>
          <a:p>
            <a:r>
              <a:rPr lang="en-US" dirty="0" smtClean="0"/>
              <a:t>Standard: How long is long? : 1 hour?  Half hour? No standard?</a:t>
            </a:r>
          </a:p>
          <a:p>
            <a:r>
              <a:rPr lang="en-US" dirty="0" smtClean="0"/>
              <a:t>Factors that affect line length</a:t>
            </a:r>
          </a:p>
          <a:p>
            <a:pPr lvl="1"/>
            <a:r>
              <a:rPr lang="en-US" dirty="0" smtClean="0"/>
              <a:t>Poor planning</a:t>
            </a:r>
          </a:p>
          <a:p>
            <a:pPr lvl="1"/>
            <a:r>
              <a:rPr lang="en-US" dirty="0" smtClean="0"/>
              <a:t>Polling </a:t>
            </a:r>
            <a:r>
              <a:rPr lang="en-US" dirty="0" smtClean="0"/>
              <a:t>places, staff, machines</a:t>
            </a:r>
          </a:p>
          <a:p>
            <a:pPr lvl="1"/>
            <a:r>
              <a:rPr lang="en-US" dirty="0" smtClean="0"/>
              <a:t>Resource misallocation</a:t>
            </a:r>
          </a:p>
          <a:p>
            <a:pPr lvl="1"/>
            <a:r>
              <a:rPr lang="en-US" dirty="0" smtClean="0"/>
              <a:t>Voter’s preparation</a:t>
            </a:r>
          </a:p>
          <a:p>
            <a:pPr lvl="1"/>
            <a:r>
              <a:rPr lang="en-US" dirty="0" smtClean="0"/>
              <a:t>Ballot length and complexity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BB9E-CEE5-4F6F-8186-1C907430EAC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8652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6692</TotalTime>
  <Words>845</Words>
  <Application>Microsoft Office PowerPoint</Application>
  <PresentationFormat>On-screen Show (4:3)</PresentationFormat>
  <Paragraphs>156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Decatur</vt:lpstr>
      <vt:lpstr>PowerPoint Presentation</vt:lpstr>
      <vt:lpstr>Review of the Goals Identified in the Executive Order</vt:lpstr>
      <vt:lpstr>How the Commission went about its work</vt:lpstr>
      <vt:lpstr>Public Hearings</vt:lpstr>
      <vt:lpstr>Meetings with groups and organizations of election officials</vt:lpstr>
      <vt:lpstr>Assistance of Academics</vt:lpstr>
      <vt:lpstr>Specified Factors that Affect the Achievement of the Goals of the EO</vt:lpstr>
      <vt:lpstr>Threshold Challenges for Commission’s Report and Recommendations</vt:lpstr>
      <vt:lpstr>Election Day Lines </vt:lpstr>
      <vt:lpstr>New challenges</vt:lpstr>
      <vt:lpstr>Management of Voter Rolls</vt:lpstr>
      <vt:lpstr>Challenges faced by particular groups</vt:lpstr>
      <vt:lpstr>Military and Overseas</vt:lpstr>
      <vt:lpstr>Voters with disabilities</vt:lpstr>
      <vt:lpstr>Limited English Proficiency Voters</vt:lpstr>
      <vt:lpstr>Absentee Ballots</vt:lpstr>
      <vt:lpstr>Victims of Natural Disasters</vt:lpstr>
      <vt:lpstr>Survey Results</vt:lpstr>
    </vt:vector>
  </TitlesOfParts>
  <Company>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Columbia University</dc:creator>
  <cp:lastModifiedBy>Columbia University</cp:lastModifiedBy>
  <cp:revision>420</cp:revision>
  <dcterms:created xsi:type="dcterms:W3CDTF">2013-06-18T14:53:56Z</dcterms:created>
  <dcterms:modified xsi:type="dcterms:W3CDTF">2013-12-03T01:08:30Z</dcterms:modified>
</cp:coreProperties>
</file>