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328" r:id="rId3"/>
    <p:sldId id="263" r:id="rId4"/>
    <p:sldId id="334" r:id="rId5"/>
    <p:sldId id="271" r:id="rId6"/>
    <p:sldId id="269" r:id="rId7"/>
    <p:sldId id="316" r:id="rId8"/>
    <p:sldId id="317" r:id="rId9"/>
    <p:sldId id="321" r:id="rId10"/>
    <p:sldId id="318" r:id="rId11"/>
    <p:sldId id="319" r:id="rId12"/>
    <p:sldId id="320" r:id="rId13"/>
    <p:sldId id="301" r:id="rId14"/>
    <p:sldId id="311" r:id="rId15"/>
    <p:sldId id="314" r:id="rId16"/>
    <p:sldId id="312" r:id="rId17"/>
    <p:sldId id="313" r:id="rId18"/>
    <p:sldId id="322" r:id="rId19"/>
    <p:sldId id="336" r:id="rId20"/>
    <p:sldId id="337" r:id="rId21"/>
    <p:sldId id="338" r:id="rId22"/>
    <p:sldId id="341" r:id="rId23"/>
    <p:sldId id="342" r:id="rId24"/>
    <p:sldId id="339" r:id="rId25"/>
    <p:sldId id="340" r:id="rId26"/>
    <p:sldId id="344" r:id="rId27"/>
    <p:sldId id="343" r:id="rId28"/>
    <p:sldId id="335" r:id="rId29"/>
    <p:sldId id="330" r:id="rId30"/>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94706" autoAdjust="0"/>
  </p:normalViewPr>
  <p:slideViewPr>
    <p:cSldViewPr snapToGrid="0">
      <p:cViewPr varScale="1">
        <p:scale>
          <a:sx n="108" d="100"/>
          <a:sy n="108" d="100"/>
        </p:scale>
        <p:origin x="1308" y="78"/>
      </p:cViewPr>
      <p:guideLst>
        <p:guide orient="horz" pos="2160"/>
        <p:guide pos="3840"/>
      </p:guideLst>
    </p:cSldViewPr>
  </p:slideViewPr>
  <p:outlineViewPr>
    <p:cViewPr>
      <p:scale>
        <a:sx n="33" d="100"/>
        <a:sy n="33" d="100"/>
      </p:scale>
      <p:origin x="0" y="-5352"/>
    </p:cViewPr>
  </p:outlineViewPr>
  <p:notesTextViewPr>
    <p:cViewPr>
      <p:scale>
        <a:sx n="3" d="2"/>
        <a:sy n="3" d="2"/>
      </p:scale>
      <p:origin x="0" y="0"/>
    </p:cViewPr>
  </p:notesTextViewPr>
  <p:notesViewPr>
    <p:cSldViewPr snapToGrid="0">
      <p:cViewPr varScale="1">
        <p:scale>
          <a:sx n="86" d="100"/>
          <a:sy n="86"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couture\Desktop\stats%20for%20Deirdre%20Jan%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couture\Desktop\stats%20for%20Deirdre%20Jan%2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Exclusive License Company Types 2010-2020</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EA7-42B6-8C49-AE48AC565FC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EA7-42B6-8C49-AE48AC565FC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EA7-42B6-8C49-AE48AC565FC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EA7-42B6-8C49-AE48AC565FC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'License company type'!$A$2:$A$5</c:f>
              <c:strCache>
                <c:ptCount val="4"/>
                <c:pt idx="0">
                  <c:v>startups</c:v>
                </c:pt>
                <c:pt idx="1">
                  <c:v>sponsors</c:v>
                </c:pt>
                <c:pt idx="2">
                  <c:v>small</c:v>
                </c:pt>
                <c:pt idx="3">
                  <c:v>large</c:v>
                </c:pt>
              </c:strCache>
            </c:strRef>
          </c:cat>
          <c:val>
            <c:numRef>
              <c:f>'License company type'!$B$2:$B$5</c:f>
              <c:numCache>
                <c:formatCode>General</c:formatCode>
                <c:ptCount val="4"/>
                <c:pt idx="0">
                  <c:v>161</c:v>
                </c:pt>
                <c:pt idx="1">
                  <c:v>14</c:v>
                </c:pt>
                <c:pt idx="2">
                  <c:v>58</c:v>
                </c:pt>
                <c:pt idx="3">
                  <c:v>23</c:v>
                </c:pt>
              </c:numCache>
            </c:numRef>
          </c:val>
          <c:extLst>
            <c:ext xmlns:c16="http://schemas.microsoft.com/office/drawing/2014/chart" uri="{C3380CC4-5D6E-409C-BE32-E72D297353CC}">
              <c16:uniqueId val="{00000008-2EA7-42B6-8C49-AE48AC565FC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Non-Exclusive License Company Types 2010-2020</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907-4DE3-8FBF-1077115ACC9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907-4DE3-8FBF-1077115ACC9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907-4DE3-8FBF-1077115ACC9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907-4DE3-8FBF-1077115ACC9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'License company type'!$A$9:$A$12</c:f>
              <c:strCache>
                <c:ptCount val="4"/>
                <c:pt idx="0">
                  <c:v>startups</c:v>
                </c:pt>
                <c:pt idx="1">
                  <c:v>sponsor</c:v>
                </c:pt>
                <c:pt idx="2">
                  <c:v>small</c:v>
                </c:pt>
                <c:pt idx="3">
                  <c:v>large</c:v>
                </c:pt>
              </c:strCache>
            </c:strRef>
          </c:cat>
          <c:val>
            <c:numRef>
              <c:f>'License company type'!$B$9:$B$12</c:f>
              <c:numCache>
                <c:formatCode>General</c:formatCode>
                <c:ptCount val="4"/>
                <c:pt idx="0">
                  <c:v>28</c:v>
                </c:pt>
                <c:pt idx="1">
                  <c:v>45</c:v>
                </c:pt>
                <c:pt idx="2">
                  <c:v>195</c:v>
                </c:pt>
                <c:pt idx="3">
                  <c:v>277</c:v>
                </c:pt>
              </c:numCache>
            </c:numRef>
          </c:val>
          <c:extLst>
            <c:ext xmlns:c16="http://schemas.microsoft.com/office/drawing/2014/chart" uri="{C3380CC4-5D6E-409C-BE32-E72D297353CC}">
              <c16:uniqueId val="{00000008-C907-4DE3-8FBF-1077115ACC9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820" cy="462611"/>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927775" y="1"/>
            <a:ext cx="3004820" cy="462611"/>
          </a:xfrm>
          <a:prstGeom prst="rect">
            <a:avLst/>
          </a:prstGeom>
        </p:spPr>
        <p:txBody>
          <a:bodyPr vert="horz" lIns="92307" tIns="46153" rIns="92307" bIns="46153" rtlCol="0"/>
          <a:lstStyle>
            <a:lvl1pPr algn="r">
              <a:defRPr sz="1200"/>
            </a:lvl1pPr>
          </a:lstStyle>
          <a:p>
            <a:fld id="{A37521A2-1FB3-4E0D-BC0B-BF8763D64FA6}" type="datetimeFigureOut">
              <a:rPr lang="en-US" smtClean="0"/>
              <a:t>1/27/2022</a:t>
            </a:fld>
            <a:endParaRPr lang="en-US" dirty="0"/>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7" tIns="46153" rIns="92307"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7" tIns="46153" rIns="92307" bIns="46153" rtlCol="0" anchor="b"/>
          <a:lstStyle>
            <a:lvl1pPr algn="r">
              <a:defRPr sz="1200"/>
            </a:lvl1pPr>
          </a:lstStyle>
          <a:p>
            <a:fld id="{535EA3B6-B3FB-4E03-989D-A210FBE6083E}" type="slidenum">
              <a:rPr lang="en-US" smtClean="0"/>
              <a:t>‹#›</a:t>
            </a:fld>
            <a:endParaRPr lang="en-US" dirty="0"/>
          </a:p>
        </p:txBody>
      </p:sp>
    </p:spTree>
    <p:extLst>
      <p:ext uri="{BB962C8B-B14F-4D97-AF65-F5344CB8AC3E}">
        <p14:creationId xmlns:p14="http://schemas.microsoft.com/office/powerpoint/2010/main" val="33717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5EA3B6-B3FB-4E03-989D-A210FBE6083E}" type="slidenum">
              <a:rPr lang="en-US" smtClean="0"/>
              <a:t>1</a:t>
            </a:fld>
            <a:endParaRPr lang="en-US" dirty="0"/>
          </a:p>
        </p:txBody>
      </p:sp>
    </p:spTree>
    <p:extLst>
      <p:ext uri="{BB962C8B-B14F-4D97-AF65-F5344CB8AC3E}">
        <p14:creationId xmlns:p14="http://schemas.microsoft.com/office/powerpoint/2010/main" val="133799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189816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2"/>
            <a:ext cx="3932237" cy="909687"/>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1461155"/>
            <a:ext cx="6034709" cy="418550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1461155"/>
            <a:ext cx="3932237" cy="418550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334917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3829388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23449"/>
            <a:ext cx="2492997" cy="42043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1423449"/>
            <a:ext cx="7598791" cy="4204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120455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58DA-F8D9-419B-A804-65BB2E8FB0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EEEDC9-F4C0-4DBC-B435-B2186F471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B283E2-8297-4118-9342-EB1B9C6B9D4C}"/>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5" name="Footer Placeholder 4">
            <a:extLst>
              <a:ext uri="{FF2B5EF4-FFF2-40B4-BE49-F238E27FC236}">
                <a16:creationId xmlns:a16="http://schemas.microsoft.com/office/drawing/2014/main" id="{B5526350-157A-4DD7-8749-1BA702B9B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2898E-46F4-4563-9470-9D50FBCA3D36}"/>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241548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CAB7-790A-4116-AA99-0D01C63DB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98D88-9CE8-46AD-91AE-3E22EEE6D9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7A512-D1C7-4AE1-9328-5871E4A3D2E3}"/>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5" name="Footer Placeholder 4">
            <a:extLst>
              <a:ext uri="{FF2B5EF4-FFF2-40B4-BE49-F238E27FC236}">
                <a16:creationId xmlns:a16="http://schemas.microsoft.com/office/drawing/2014/main" id="{0CA719F3-B348-4172-8B12-42AF902DD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9745F-C1FE-4B33-93B7-C03ADEB3110C}"/>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1894944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BDF9-1141-4276-AE72-00CFEE18CF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72387-205F-4393-A621-ABFF899905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42CDBC-B092-41BD-8280-B0B9BE374D85}"/>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5" name="Footer Placeholder 4">
            <a:extLst>
              <a:ext uri="{FF2B5EF4-FFF2-40B4-BE49-F238E27FC236}">
                <a16:creationId xmlns:a16="http://schemas.microsoft.com/office/drawing/2014/main" id="{F2514592-7887-4FDA-8DBD-299742DE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5A70D-1876-46AD-B6A6-733C561B5830}"/>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3834375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AC481-4A39-4845-92CB-788F094BD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89205-B36E-4B17-BC34-7AAB46223C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A6059-C410-458A-81DC-3F7B200D9D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8EB0C-FD9B-4D64-8FB0-3C0AE74795F0}"/>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6" name="Footer Placeholder 5">
            <a:extLst>
              <a:ext uri="{FF2B5EF4-FFF2-40B4-BE49-F238E27FC236}">
                <a16:creationId xmlns:a16="http://schemas.microsoft.com/office/drawing/2014/main" id="{E8ADAF78-E692-4972-A678-094B3CBB2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8FB14-28F3-46BB-A1FF-51A5A1388ECE}"/>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46805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A218-E2B5-4306-B2AF-8B78601358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1EAF05-08C4-40CE-8E8D-4AC8CEF11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BE7CB7-A43E-4CBB-A4FE-368DA3FB9D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ED2ABE-AEFD-4266-8D82-3B31544EB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E4E39-A69E-4E56-A807-818C3D290F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1F13A6-6E8D-497D-AF71-42F9DB206E28}"/>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8" name="Footer Placeholder 7">
            <a:extLst>
              <a:ext uri="{FF2B5EF4-FFF2-40B4-BE49-F238E27FC236}">
                <a16:creationId xmlns:a16="http://schemas.microsoft.com/office/drawing/2014/main" id="{B25F10BC-32BF-42FC-B28F-79FE8624E9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20E7AE-8F14-4B6A-99B5-4730BAB02C81}"/>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1141577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EE2E-A4B4-4627-9083-D8A4454AB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5B0432-FCFB-411B-A73D-B1E376322F02}"/>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4" name="Footer Placeholder 3">
            <a:extLst>
              <a:ext uri="{FF2B5EF4-FFF2-40B4-BE49-F238E27FC236}">
                <a16:creationId xmlns:a16="http://schemas.microsoft.com/office/drawing/2014/main" id="{69C2723C-536A-4E54-A491-6E3424AF05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5ED03-2452-45A0-AE7C-0A987EE1BEE9}"/>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271565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96076-DA19-4C6C-AE30-6FBBFDD365BD}"/>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3" name="Footer Placeholder 2">
            <a:extLst>
              <a:ext uri="{FF2B5EF4-FFF2-40B4-BE49-F238E27FC236}">
                <a16:creationId xmlns:a16="http://schemas.microsoft.com/office/drawing/2014/main" id="{DD215E5F-F1C0-406C-AE05-1A81B63059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8E4802-1947-423E-BA6E-00EC2A3B429D}"/>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121651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392009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DE49-AB5D-426E-A80F-B3C093D0B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D4C042-20B8-405C-8F34-05EE17EEB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88ADD-F77C-4ABC-A45A-5956E1DC8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3885A6-FB12-4BC5-A8F9-A83A41F1A7D2}"/>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6" name="Footer Placeholder 5">
            <a:extLst>
              <a:ext uri="{FF2B5EF4-FFF2-40B4-BE49-F238E27FC236}">
                <a16:creationId xmlns:a16="http://schemas.microsoft.com/office/drawing/2014/main" id="{44E2B81F-AD40-49A5-8728-8DDDA8777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B7517-9892-4380-B07C-281C83D5FF91}"/>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337738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C029-152A-4A93-85F0-C22DDB1BD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7AE29-2748-438A-B97F-CA6EDA423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16FED-0039-401C-A75C-9E6DF1C01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49C8E5-D871-45EC-8446-F7B035207A5C}"/>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6" name="Footer Placeholder 5">
            <a:extLst>
              <a:ext uri="{FF2B5EF4-FFF2-40B4-BE49-F238E27FC236}">
                <a16:creationId xmlns:a16="http://schemas.microsoft.com/office/drawing/2014/main" id="{E5CE773A-94CF-4581-B43C-18051B670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1F0C7-97DC-4EA9-A5AF-6ADB983FE376}"/>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59158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9FF3-A233-4FBB-B8E4-354C33E3BB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E0905F-080D-4BF8-B328-C32CDBA244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2EDE3-2394-4B50-883E-83BB9965F02C}"/>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5" name="Footer Placeholder 4">
            <a:extLst>
              <a:ext uri="{FF2B5EF4-FFF2-40B4-BE49-F238E27FC236}">
                <a16:creationId xmlns:a16="http://schemas.microsoft.com/office/drawing/2014/main" id="{0116A9F8-EA34-4C1A-9537-3047FD57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6DB2A-241B-48F8-9E2D-471FF0F08769}"/>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3511669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A1522-14E7-47E7-88D9-09FDF14765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115CDD-29DC-4886-A85C-D78D6827FB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473FD-4015-40E5-B4E6-2F3F6B5BDD4B}"/>
              </a:ext>
            </a:extLst>
          </p:cNvPr>
          <p:cNvSpPr>
            <a:spLocks noGrp="1"/>
          </p:cNvSpPr>
          <p:nvPr>
            <p:ph type="dt" sz="half" idx="10"/>
          </p:nvPr>
        </p:nvSpPr>
        <p:spPr/>
        <p:txBody>
          <a:bodyPr/>
          <a:lstStyle/>
          <a:p>
            <a:fld id="{B0B8A62D-36EA-47AD-AC53-11E928B75025}" type="datetimeFigureOut">
              <a:rPr lang="en-US" smtClean="0"/>
              <a:t>1/27/2022</a:t>
            </a:fld>
            <a:endParaRPr lang="en-US"/>
          </a:p>
        </p:txBody>
      </p:sp>
      <p:sp>
        <p:nvSpPr>
          <p:cNvPr id="5" name="Footer Placeholder 4">
            <a:extLst>
              <a:ext uri="{FF2B5EF4-FFF2-40B4-BE49-F238E27FC236}">
                <a16:creationId xmlns:a16="http://schemas.microsoft.com/office/drawing/2014/main" id="{1233B9C2-6D88-4559-B498-2A2B1AE5A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0E9D9-1A7A-4F44-B6D9-A0328E7D006B}"/>
              </a:ext>
            </a:extLst>
          </p:cNvPr>
          <p:cNvSpPr>
            <a:spLocks noGrp="1"/>
          </p:cNvSpPr>
          <p:nvPr>
            <p:ph type="sldNum" sz="quarter" idx="12"/>
          </p:nvPr>
        </p:nvSpPr>
        <p:spPr/>
        <p:txBody>
          <a:bodyPr/>
          <a:lstStyle/>
          <a:p>
            <a:fld id="{91D6C24A-0117-4DC2-8A70-CF8573C3DA9D}" type="slidenum">
              <a:rPr lang="en-US" smtClean="0"/>
              <a:t>‹#›</a:t>
            </a:fld>
            <a:endParaRPr lang="en-US"/>
          </a:p>
        </p:txBody>
      </p:sp>
    </p:spTree>
    <p:extLst>
      <p:ext uri="{BB962C8B-B14F-4D97-AF65-F5344CB8AC3E}">
        <p14:creationId xmlns:p14="http://schemas.microsoft.com/office/powerpoint/2010/main" val="311852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345719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321067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3991758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846F-87CE-4245-A404-1605A579429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82C31AF-4394-45E2-AC7C-AB00F53A8E1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F553E9F-4C05-4D8F-99E4-043BEFBE0995}"/>
              </a:ext>
            </a:extLst>
          </p:cNvPr>
          <p:cNvSpPr>
            <a:spLocks noGrp="1"/>
          </p:cNvSpPr>
          <p:nvPr>
            <p:ph type="sldNum" sz="quarter" idx="11"/>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58387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288039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4235411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956821"/>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414023"/>
            <a:ext cx="6172200" cy="44470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DBFBEBFA-46F9-4BC7-B2FA-BBD2DEAFD221}"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7296E7-8401-4602-8885-A5E47A0DEEC3}" type="slidenum">
              <a:rPr lang="en-US" smtClean="0"/>
              <a:t>‹#›</a:t>
            </a:fld>
            <a:endParaRPr lang="en-US" dirty="0"/>
          </a:p>
        </p:txBody>
      </p:sp>
    </p:spTree>
    <p:extLst>
      <p:ext uri="{BB962C8B-B14F-4D97-AF65-F5344CB8AC3E}">
        <p14:creationId xmlns:p14="http://schemas.microsoft.com/office/powerpoint/2010/main" val="414942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296E7-8401-4602-8885-A5E47A0DEEC3}" type="slidenum">
              <a:rPr lang="en-US" smtClean="0"/>
              <a:t>‹#›</a:t>
            </a:fld>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5770159"/>
            <a:ext cx="2461181" cy="496499"/>
          </a:xfrm>
          <a:prstGeom prst="rect">
            <a:avLst/>
          </a:prstGeom>
        </p:spPr>
      </p:pic>
      <p:cxnSp>
        <p:nvCxnSpPr>
          <p:cNvPr id="9" name="Straight Connector 8"/>
          <p:cNvCxnSpPr/>
          <p:nvPr userDrawn="1"/>
        </p:nvCxnSpPr>
        <p:spPr>
          <a:xfrm>
            <a:off x="838200" y="5665509"/>
            <a:ext cx="105156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38200" y="1425019"/>
            <a:ext cx="10515600" cy="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9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377" rtl="0" eaLnBrk="1" latinLnBrk="0" hangingPunct="1">
        <a:lnSpc>
          <a:spcPct val="90000"/>
        </a:lnSpc>
        <a:spcBef>
          <a:spcPct val="0"/>
        </a:spcBef>
        <a:buNone/>
        <a:defRPr sz="3500" b="1" kern="1200">
          <a:solidFill>
            <a:schemeClr val="accent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6DB9C-114B-49F1-BD9C-C0A168A42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3BC4CE-F1B8-4EAC-B62F-5B93419752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8123A-E35B-4078-8F64-AE8C5336F0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8A62D-36EA-47AD-AC53-11E928B75025}" type="datetimeFigureOut">
              <a:rPr lang="en-US" smtClean="0"/>
              <a:t>1/27/2022</a:t>
            </a:fld>
            <a:endParaRPr lang="en-US"/>
          </a:p>
        </p:txBody>
      </p:sp>
      <p:sp>
        <p:nvSpPr>
          <p:cNvPr id="5" name="Footer Placeholder 4">
            <a:extLst>
              <a:ext uri="{FF2B5EF4-FFF2-40B4-BE49-F238E27FC236}">
                <a16:creationId xmlns:a16="http://schemas.microsoft.com/office/drawing/2014/main" id="{1EF56CB7-6B0F-407A-B196-351356D82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F852D5-AA16-407E-AA09-60F04586E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6C24A-0117-4DC2-8A70-CF8573C3DA9D}" type="slidenum">
              <a:rPr lang="en-US" smtClean="0"/>
              <a:t>‹#›</a:t>
            </a:fld>
            <a:endParaRPr lang="en-US"/>
          </a:p>
        </p:txBody>
      </p:sp>
    </p:spTree>
    <p:extLst>
      <p:ext uri="{BB962C8B-B14F-4D97-AF65-F5344CB8AC3E}">
        <p14:creationId xmlns:p14="http://schemas.microsoft.com/office/powerpoint/2010/main" val="10595937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Document.docx"/><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mailto:jhromi@mit.edu" TargetMode="External"/><Relationship Id="rId2" Type="http://schemas.openxmlformats.org/officeDocument/2006/relationships/hyperlink" Target="mailto:llapsley@mit.edu" TargetMode="External"/><Relationship Id="rId1" Type="http://schemas.openxmlformats.org/officeDocument/2006/relationships/slideLayout" Target="../slideLayouts/slideLayout5.xml"/><Relationship Id="rId6" Type="http://schemas.openxmlformats.org/officeDocument/2006/relationships/hyperlink" Target="http://tlo.mit.edu/" TargetMode="External"/><Relationship Id="rId5" Type="http://schemas.openxmlformats.org/officeDocument/2006/relationships/hyperlink" Target="mailto:kberiont@mit.edu" TargetMode="External"/><Relationship Id="rId4" Type="http://schemas.openxmlformats.org/officeDocument/2006/relationships/hyperlink" Target="mailto:ceward@mit.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74487" y="149581"/>
            <a:ext cx="5287052" cy="1676603"/>
          </a:xfrm>
        </p:spPr>
        <p:txBody>
          <a:bodyPr vert="horz" lIns="91440" tIns="45720" rIns="91440" bIns="45720" rtlCol="0" anchor="ctr">
            <a:normAutofit/>
          </a:bodyPr>
          <a:lstStyle/>
          <a:p>
            <a:pPr defTabSz="914400"/>
            <a:r>
              <a:rPr lang="en-US" altLang="en-US" sz="3200" dirty="0"/>
              <a:t>MIT Licensing Office Statistics FY2021</a:t>
            </a:r>
          </a:p>
        </p:txBody>
      </p:sp>
      <p:sp>
        <p:nvSpPr>
          <p:cNvPr id="9" name="Text Placeholder 4">
            <a:extLst>
              <a:ext uri="{FF2B5EF4-FFF2-40B4-BE49-F238E27FC236}">
                <a16:creationId xmlns:a16="http://schemas.microsoft.com/office/drawing/2014/main" id="{86E3E502-A577-3145-9948-DD88486F4755}"/>
              </a:ext>
            </a:extLst>
          </p:cNvPr>
          <p:cNvSpPr txBox="1">
            <a:spLocks/>
          </p:cNvSpPr>
          <p:nvPr/>
        </p:nvSpPr>
        <p:spPr>
          <a:xfrm>
            <a:off x="643653" y="1619387"/>
            <a:ext cx="4255421" cy="990599"/>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28600" defTabSz="914400"/>
            <a:r>
              <a:rPr lang="en-US" sz="2200" dirty="0">
                <a:solidFill>
                  <a:schemeClr val="bg1"/>
                </a:solidFill>
              </a:rPr>
              <a:t>54 staff (full-time employees)</a:t>
            </a:r>
          </a:p>
          <a:p>
            <a:pPr marL="285750" indent="-228600" defTabSz="914400"/>
            <a:r>
              <a:rPr lang="en-US" sz="2200" dirty="0">
                <a:solidFill>
                  <a:schemeClr val="bg1"/>
                </a:solidFill>
              </a:rPr>
              <a:t>Invested $24M in IP protection </a:t>
            </a:r>
            <a:br>
              <a:rPr lang="en-US" sz="2200" dirty="0">
                <a:solidFill>
                  <a:schemeClr val="bg1"/>
                </a:solidFill>
              </a:rPr>
            </a:br>
            <a:r>
              <a:rPr lang="en-US" sz="1600" i="1" dirty="0">
                <a:solidFill>
                  <a:schemeClr val="bg1"/>
                </a:solidFill>
              </a:rPr>
              <a:t>(a reduction of $2M from FY2020)</a:t>
            </a:r>
          </a:p>
        </p:txBody>
      </p:sp>
      <p:sp>
        <p:nvSpPr>
          <p:cNvPr id="14" name="Rectangle 13">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con&#10;&#10;Description automatically generated">
            <a:extLst>
              <a:ext uri="{FF2B5EF4-FFF2-40B4-BE49-F238E27FC236}">
                <a16:creationId xmlns:a16="http://schemas.microsoft.com/office/drawing/2014/main" id="{D6DAB204-37D0-DD4B-9AC2-94DF3EDB1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669" y="5927386"/>
            <a:ext cx="2266751" cy="457200"/>
          </a:xfrm>
          <a:prstGeom prst="rect">
            <a:avLst/>
          </a:prstGeom>
        </p:spPr>
      </p:pic>
      <p:graphicFrame>
        <p:nvGraphicFramePr>
          <p:cNvPr id="2050" name="Object 2049">
            <a:extLst>
              <a:ext uri="{FF2B5EF4-FFF2-40B4-BE49-F238E27FC236}">
                <a16:creationId xmlns:a16="http://schemas.microsoft.com/office/drawing/2014/main" id="{DB67A827-CE96-4C23-91DA-0066DBB9FA28}"/>
              </a:ext>
            </a:extLst>
          </p:cNvPr>
          <p:cNvGraphicFramePr>
            <a:graphicFrameLocks noChangeAspect="1"/>
          </p:cNvGraphicFramePr>
          <p:nvPr>
            <p:extLst>
              <p:ext uri="{D42A27DB-BD31-4B8C-83A1-F6EECF244321}">
                <p14:modId xmlns:p14="http://schemas.microsoft.com/office/powerpoint/2010/main" val="4000972514"/>
              </p:ext>
            </p:extLst>
          </p:nvPr>
        </p:nvGraphicFramePr>
        <p:xfrm>
          <a:off x="5392738" y="344488"/>
          <a:ext cx="6523037" cy="6988175"/>
        </p:xfrm>
        <a:graphic>
          <a:graphicData uri="http://schemas.openxmlformats.org/presentationml/2006/ole">
            <mc:AlternateContent xmlns:mc="http://schemas.openxmlformats.org/markup-compatibility/2006">
              <mc:Choice xmlns:v="urn:schemas-microsoft-com:vml" Requires="v">
                <p:oleObj spid="_x0000_s2172" name="Document" r:id="rId5" imgW="7237961" imgH="8724220" progId="Word.Document.12">
                  <p:embed/>
                </p:oleObj>
              </mc:Choice>
              <mc:Fallback>
                <p:oleObj name="Document" r:id="rId5" imgW="7237961" imgH="8724220" progId="Word.Document.12">
                  <p:embed/>
                  <p:pic>
                    <p:nvPicPr>
                      <p:cNvPr id="0" name=""/>
                      <p:cNvPicPr/>
                      <p:nvPr/>
                    </p:nvPicPr>
                    <p:blipFill>
                      <a:blip r:embed="rId6"/>
                      <a:stretch>
                        <a:fillRect/>
                      </a:stretch>
                    </p:blipFill>
                    <p:spPr>
                      <a:xfrm>
                        <a:off x="5392738" y="344488"/>
                        <a:ext cx="6523037" cy="6988175"/>
                      </a:xfrm>
                      <a:prstGeom prst="rect">
                        <a:avLst/>
                      </a:prstGeom>
                    </p:spPr>
                  </p:pic>
                </p:oleObj>
              </mc:Fallback>
            </mc:AlternateContent>
          </a:graphicData>
        </a:graphic>
      </p:graphicFrame>
    </p:spTree>
    <p:extLst>
      <p:ext uri="{BB962C8B-B14F-4D97-AF65-F5344CB8AC3E}">
        <p14:creationId xmlns:p14="http://schemas.microsoft.com/office/powerpoint/2010/main" val="29978145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altLang="en-US" sz="3200" dirty="0"/>
              <a:t>Important Points </a:t>
            </a:r>
            <a:r>
              <a:rPr lang="en-US" altLang="en-US" sz="3200" dirty="0">
                <a:highlight>
                  <a:srgbClr val="00FF00"/>
                </a:highlight>
              </a:rPr>
              <a:t> </a:t>
            </a:r>
          </a:p>
        </p:txBody>
      </p:sp>
      <p:sp>
        <p:nvSpPr>
          <p:cNvPr id="5" name="Rectangle 3"/>
          <p:cNvSpPr>
            <a:spLocks noGrp="1" noChangeArrowheads="1"/>
          </p:cNvSpPr>
          <p:nvPr>
            <p:ph idx="1"/>
          </p:nvPr>
        </p:nvSpPr>
        <p:spPr>
          <a:xfrm>
            <a:off x="838200" y="1546950"/>
            <a:ext cx="10515600" cy="3965576"/>
          </a:xfrm>
        </p:spPr>
        <p:txBody>
          <a:bodyPr>
            <a:normAutofit/>
          </a:bodyPr>
          <a:lstStyle/>
          <a:p>
            <a:r>
              <a:rPr lang="en-US" altLang="en-US" dirty="0">
                <a:solidFill>
                  <a:schemeClr val="tx1"/>
                </a:solidFill>
                <a:cs typeface="Times New Roman" panose="02020603050405020304" pitchFamily="18" charset="0"/>
              </a:rPr>
              <a:t>A patent permits the owner to </a:t>
            </a:r>
            <a:r>
              <a:rPr lang="en-US" altLang="en-US" u="sng" dirty="0">
                <a:solidFill>
                  <a:schemeClr val="tx1"/>
                </a:solidFill>
                <a:cs typeface="Times New Roman" panose="02020603050405020304" pitchFamily="18" charset="0"/>
              </a:rPr>
              <a:t>prohibit</a:t>
            </a:r>
            <a:r>
              <a:rPr lang="en-US" altLang="en-US" dirty="0">
                <a:solidFill>
                  <a:schemeClr val="tx1"/>
                </a:solidFill>
                <a:cs typeface="Times New Roman" panose="02020603050405020304" pitchFamily="18" charset="0"/>
              </a:rPr>
              <a:t> someone from using the invention </a:t>
            </a:r>
            <a:r>
              <a:rPr lang="en-US" altLang="en-US" u="sng" dirty="0">
                <a:solidFill>
                  <a:schemeClr val="tx1"/>
                </a:solidFill>
                <a:cs typeface="Times New Roman" panose="02020603050405020304" pitchFamily="18" charset="0"/>
              </a:rPr>
              <a:t>without</a:t>
            </a:r>
            <a:r>
              <a:rPr lang="en-US" altLang="en-US" dirty="0">
                <a:solidFill>
                  <a:schemeClr val="tx1"/>
                </a:solidFill>
                <a:cs typeface="Times New Roman" panose="02020603050405020304" pitchFamily="18" charset="0"/>
              </a:rPr>
              <a:t> a “license”</a:t>
            </a:r>
          </a:p>
          <a:p>
            <a:pPr lvl="1"/>
            <a:r>
              <a:rPr lang="en-US" altLang="en-US" dirty="0">
                <a:cs typeface="Times New Roman" panose="02020603050405020304" pitchFamily="18" charset="0"/>
              </a:rPr>
              <a:t>License sets the terms under which the licensee can practice the patented invention including upfront fees, royalties on sales, application limitations, geography, duration, etc. </a:t>
            </a:r>
            <a:r>
              <a:rPr lang="en-US" altLang="en-US" dirty="0">
                <a:highlight>
                  <a:srgbClr val="00FF00"/>
                </a:highlight>
                <a:cs typeface="Times New Roman" panose="02020603050405020304" pitchFamily="18" charset="0"/>
              </a:rPr>
              <a:t> </a:t>
            </a:r>
          </a:p>
          <a:p>
            <a:r>
              <a:rPr lang="en-US" altLang="en-US" dirty="0">
                <a:solidFill>
                  <a:schemeClr val="tx1"/>
                </a:solidFill>
                <a:cs typeface="Times New Roman" panose="02020603050405020304" pitchFamily="18" charset="0"/>
              </a:rPr>
              <a:t>Having a patent doesn't necessarily </a:t>
            </a:r>
            <a:r>
              <a:rPr lang="en-US" altLang="en-US" u="sng" dirty="0">
                <a:solidFill>
                  <a:schemeClr val="tx1"/>
                </a:solidFill>
                <a:cs typeface="Times New Roman" panose="02020603050405020304" pitchFamily="18" charset="0"/>
              </a:rPr>
              <a:t>allow</a:t>
            </a:r>
            <a:r>
              <a:rPr lang="en-US" altLang="en-US" dirty="0">
                <a:solidFill>
                  <a:schemeClr val="tx1"/>
                </a:solidFill>
                <a:cs typeface="Times New Roman" panose="02020603050405020304" pitchFamily="18" charset="0"/>
              </a:rPr>
              <a:t> the patent owner the right to use the invention </a:t>
            </a:r>
            <a:r>
              <a:rPr lang="en-US" altLang="en-US" dirty="0">
                <a:solidFill>
                  <a:schemeClr val="tx1"/>
                </a:solidFill>
                <a:highlight>
                  <a:srgbClr val="00FF00"/>
                </a:highlight>
                <a:cs typeface="Times New Roman" panose="02020603050405020304" pitchFamily="18" charset="0"/>
              </a:rPr>
              <a:t> </a:t>
            </a:r>
            <a:endParaRPr lang="en-US" altLang="en-US" dirty="0">
              <a:solidFill>
                <a:schemeClr val="tx1"/>
              </a:solidFill>
              <a:cs typeface="Times New Roman" panose="02020603050405020304" pitchFamily="18" charset="0"/>
            </a:endParaRPr>
          </a:p>
          <a:p>
            <a:r>
              <a:rPr lang="en-US" altLang="en-US" dirty="0">
                <a:solidFill>
                  <a:schemeClr val="tx1"/>
                </a:solidFill>
                <a:cs typeface="Times New Roman" panose="02020603050405020304" pitchFamily="18" charset="0"/>
              </a:rPr>
              <a:t>The use of any invention may </a:t>
            </a:r>
            <a:r>
              <a:rPr lang="en-US" altLang="en-US" u="sng" dirty="0">
                <a:solidFill>
                  <a:schemeClr val="tx1"/>
                </a:solidFill>
                <a:cs typeface="Times New Roman" panose="02020603050405020304" pitchFamily="18" charset="0"/>
              </a:rPr>
              <a:t>infringe</a:t>
            </a:r>
            <a:r>
              <a:rPr lang="en-US" altLang="en-US" dirty="0">
                <a:solidFill>
                  <a:schemeClr val="tx1"/>
                </a:solidFill>
                <a:cs typeface="Times New Roman" panose="02020603050405020304" pitchFamily="18" charset="0"/>
              </a:rPr>
              <a:t> someone else's patent</a:t>
            </a:r>
            <a:r>
              <a:rPr lang="en-US" altLang="en-US" dirty="0">
                <a:solidFill>
                  <a:schemeClr val="tx1"/>
                </a:solidFill>
              </a:rPr>
              <a:t> </a:t>
            </a:r>
          </a:p>
        </p:txBody>
      </p:sp>
    </p:spTree>
    <p:extLst>
      <p:ext uri="{BB962C8B-B14F-4D97-AF65-F5344CB8AC3E}">
        <p14:creationId xmlns:p14="http://schemas.microsoft.com/office/powerpoint/2010/main" val="155256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p:txBody>
          <a:bodyPr>
            <a:normAutofit/>
          </a:bodyPr>
          <a:lstStyle/>
          <a:p>
            <a:r>
              <a:rPr lang="en-US" altLang="en-US" sz="3200" dirty="0"/>
              <a:t>Patent Example</a:t>
            </a:r>
            <a:endParaRPr lang="en-US" altLang="en-US" sz="3200" dirty="0">
              <a:highlight>
                <a:srgbClr val="00FF00"/>
              </a:highlight>
            </a:endParaRPr>
          </a:p>
        </p:txBody>
      </p:sp>
      <p:sp>
        <p:nvSpPr>
          <p:cNvPr id="7" name="Rectangle 5"/>
          <p:cNvSpPr txBox="1">
            <a:spLocks noChangeArrowheads="1"/>
          </p:cNvSpPr>
          <p:nvPr/>
        </p:nvSpPr>
        <p:spPr>
          <a:xfrm>
            <a:off x="1449294" y="1441723"/>
            <a:ext cx="3775543" cy="4188714"/>
          </a:xfrm>
          <a:prstGeom prst="rect">
            <a:avLst/>
          </a:prstGeom>
          <a:ln>
            <a:solidFill>
              <a:schemeClr val="accent6">
                <a:shade val="50000"/>
              </a:schemeClr>
            </a:solidFill>
          </a:ln>
        </p:spPr>
        <p:txBody>
          <a:bodyPr vert="horz" lIns="91440" tIns="91440" rIns="91440" bIns="91440" rtlCol="0" anchor="t" anchorCtr="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Tx/>
              <a:buNone/>
            </a:pPr>
            <a:r>
              <a:rPr lang="en-US" altLang="en-US" sz="2000" b="1" dirty="0">
                <a:solidFill>
                  <a:schemeClr val="tx1"/>
                </a:solidFill>
              </a:rPr>
              <a:t>Stool</a:t>
            </a:r>
          </a:p>
          <a:p>
            <a:pPr>
              <a:lnSpc>
                <a:spcPct val="80000"/>
              </a:lnSpc>
              <a:buFontTx/>
              <a:buNone/>
            </a:pPr>
            <a:r>
              <a:rPr lang="en-US" altLang="en-US" sz="2000" dirty="0">
                <a:solidFill>
                  <a:schemeClr val="tx1"/>
                </a:solidFill>
              </a:rPr>
              <a:t>A piece of furniture intended to be used by a person for sitting comprising </a:t>
            </a:r>
          </a:p>
          <a:p>
            <a:pPr>
              <a:lnSpc>
                <a:spcPct val="80000"/>
              </a:lnSpc>
              <a:buFontTx/>
              <a:buNone/>
            </a:pPr>
            <a:r>
              <a:rPr lang="en-US" altLang="en-US" sz="2000" dirty="0">
                <a:solidFill>
                  <a:schemeClr val="tx1"/>
                </a:solidFill>
              </a:rPr>
              <a:t>a horizontal platform supported by three or more vertically disposed rods which fix the platform at a height more than 12 inches and less than  30 inches above a horizontal surface parallel to the horizontal platform.</a:t>
            </a:r>
          </a:p>
        </p:txBody>
      </p:sp>
      <p:sp>
        <p:nvSpPr>
          <p:cNvPr id="8" name="Rectangle 6"/>
          <p:cNvSpPr txBox="1">
            <a:spLocks noChangeArrowheads="1"/>
          </p:cNvSpPr>
          <p:nvPr/>
        </p:nvSpPr>
        <p:spPr>
          <a:xfrm>
            <a:off x="6096001" y="1441723"/>
            <a:ext cx="4419600" cy="4192375"/>
          </a:xfrm>
          <a:prstGeom prst="rect">
            <a:avLst/>
          </a:prstGeom>
          <a:ln>
            <a:solidFill>
              <a:schemeClr val="accent6">
                <a:shade val="50000"/>
              </a:schemeClr>
            </a:solidFill>
          </a:ln>
        </p:spPr>
        <p:txBody>
          <a:bodyPr tIns="91440" bIns="91440"/>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Tx/>
              <a:buNone/>
            </a:pPr>
            <a:r>
              <a:rPr lang="en-US" altLang="en-US" sz="1800" b="1" dirty="0">
                <a:solidFill>
                  <a:schemeClr val="tx1"/>
                </a:solidFill>
              </a:rPr>
              <a:t>Chair</a:t>
            </a:r>
          </a:p>
          <a:p>
            <a:pPr>
              <a:lnSpc>
                <a:spcPct val="80000"/>
              </a:lnSpc>
              <a:buFontTx/>
              <a:buNone/>
            </a:pPr>
            <a:r>
              <a:rPr lang="en-US" altLang="en-US" sz="2000" dirty="0">
                <a:solidFill>
                  <a:schemeClr val="tx1"/>
                </a:solidFill>
              </a:rPr>
              <a:t>A piece of furniture intended to be used by a person for sitting comprising </a:t>
            </a:r>
          </a:p>
          <a:p>
            <a:pPr>
              <a:lnSpc>
                <a:spcPct val="80000"/>
              </a:lnSpc>
              <a:buFontTx/>
              <a:buNone/>
            </a:pPr>
            <a:r>
              <a:rPr lang="en-US" altLang="en-US" sz="2000" dirty="0">
                <a:solidFill>
                  <a:schemeClr val="tx1"/>
                </a:solidFill>
              </a:rPr>
              <a:t>a horizontal platform supported by three or more vertically disposed rods which fix the platform at a height more than 12 inches and less than  30 inches above a horizontal surface parallel to the horizontal platform, and </a:t>
            </a:r>
            <a:r>
              <a:rPr lang="en-US" altLang="en-US" sz="2000" dirty="0">
                <a:solidFill>
                  <a:schemeClr val="tx1"/>
                </a:solidFill>
                <a:highlight>
                  <a:srgbClr val="00FF00"/>
                </a:highlight>
              </a:rPr>
              <a:t> </a:t>
            </a:r>
          </a:p>
          <a:p>
            <a:pPr>
              <a:lnSpc>
                <a:spcPct val="80000"/>
              </a:lnSpc>
              <a:buFontTx/>
              <a:buNone/>
            </a:pPr>
            <a:r>
              <a:rPr lang="en-US" altLang="en-US" sz="2000" dirty="0">
                <a:solidFill>
                  <a:schemeClr val="tx1"/>
                </a:solidFill>
              </a:rPr>
              <a:t>a vertical element attached to one side of the horizontal surface against which a seated person may place his/her back for comfort.</a:t>
            </a:r>
          </a:p>
        </p:txBody>
      </p:sp>
    </p:spTree>
    <p:extLst>
      <p:ext uri="{BB962C8B-B14F-4D97-AF65-F5344CB8AC3E}">
        <p14:creationId xmlns:p14="http://schemas.microsoft.com/office/powerpoint/2010/main" val="108974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538"/>
            <a:ext cx="10515600" cy="1325563"/>
          </a:xfrm>
        </p:spPr>
        <p:txBody>
          <a:bodyPr>
            <a:normAutofit/>
          </a:bodyPr>
          <a:lstStyle/>
          <a:p>
            <a:r>
              <a:rPr lang="en-US" sz="3200" dirty="0"/>
              <a:t>Enforcement </a:t>
            </a:r>
            <a:r>
              <a:rPr lang="en-US" sz="3200" dirty="0">
                <a:highlight>
                  <a:srgbClr val="00FF00"/>
                </a:highlight>
              </a:rPr>
              <a:t> </a:t>
            </a:r>
          </a:p>
        </p:txBody>
      </p:sp>
      <p:graphicFrame>
        <p:nvGraphicFramePr>
          <p:cNvPr id="3" name="Table 2"/>
          <p:cNvGraphicFramePr>
            <a:graphicFrameLocks noGrp="1"/>
          </p:cNvGraphicFramePr>
          <p:nvPr>
            <p:extLst>
              <p:ext uri="{D42A27DB-BD31-4B8C-83A1-F6EECF244321}">
                <p14:modId xmlns:p14="http://schemas.microsoft.com/office/powerpoint/2010/main" val="693082930"/>
              </p:ext>
            </p:extLst>
          </p:nvPr>
        </p:nvGraphicFramePr>
        <p:xfrm>
          <a:off x="1509204" y="1699102"/>
          <a:ext cx="9036874" cy="3696279"/>
        </p:xfrm>
        <a:graphic>
          <a:graphicData uri="http://schemas.openxmlformats.org/drawingml/2006/table">
            <a:tbl>
              <a:tblPr firstRow="1" bandRow="1">
                <a:tableStyleId>{5C22544A-7EE6-4342-B048-85BDC9FD1C3A}</a:tableStyleId>
              </a:tblPr>
              <a:tblGrid>
                <a:gridCol w="4518437">
                  <a:extLst>
                    <a:ext uri="{9D8B030D-6E8A-4147-A177-3AD203B41FA5}">
                      <a16:colId xmlns:a16="http://schemas.microsoft.com/office/drawing/2014/main" val="20000"/>
                    </a:ext>
                  </a:extLst>
                </a:gridCol>
                <a:gridCol w="4518437">
                  <a:extLst>
                    <a:ext uri="{9D8B030D-6E8A-4147-A177-3AD203B41FA5}">
                      <a16:colId xmlns:a16="http://schemas.microsoft.com/office/drawing/2014/main" val="20001"/>
                    </a:ext>
                  </a:extLst>
                </a:gridCol>
              </a:tblGrid>
              <a:tr h="446111">
                <a:tc>
                  <a:txBody>
                    <a:bodyPr/>
                    <a:lstStyle/>
                    <a:p>
                      <a:r>
                        <a:rPr lang="en-US" sz="2400" b="1" dirty="0">
                          <a:solidFill>
                            <a:schemeClr val="accent2"/>
                          </a:solidFill>
                        </a:rPr>
                        <a:t>Infringement</a:t>
                      </a:r>
                      <a:endParaRPr lang="en-US" sz="2400" b="1" dirty="0">
                        <a:solidFill>
                          <a:schemeClr val="accent2"/>
                        </a:solidFill>
                        <a:highlight>
                          <a:srgbClr val="00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accent2"/>
                          </a:solidFill>
                        </a:rPr>
                        <a:t>Defenses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92222">
                <a:tc>
                  <a:txBody>
                    <a:bodyPr/>
                    <a:lstStyle/>
                    <a:p>
                      <a:r>
                        <a:rPr lang="en-US" b="1" dirty="0"/>
                        <a:t>Unauthorized making, using, offer of sale, selling, or importing </a:t>
                      </a:r>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That the entity does is not infringing, and/or</a:t>
                      </a:r>
                    </a:p>
                    <a:p>
                      <a:pPr marL="0" marR="0" lvl="0" indent="0" algn="l" defTabSz="914377" rtl="0" eaLnBrk="1" fontAlgn="auto" latinLnBrk="0" hangingPunct="1">
                        <a:lnSpc>
                          <a:spcPct val="100000"/>
                        </a:lnSpc>
                        <a:spcBef>
                          <a:spcPts val="0"/>
                        </a:spcBef>
                        <a:spcAft>
                          <a:spcPts val="0"/>
                        </a:spcAft>
                        <a:buClrTx/>
                        <a:buSzTx/>
                        <a:buFontTx/>
                        <a:buNone/>
                        <a:tabLst/>
                        <a:defRPr/>
                      </a:pPr>
                      <a:r>
                        <a:rPr lang="en-US" b="1" dirty="0"/>
                        <a:t>invalidity of the patent</a:t>
                      </a:r>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24679">
                <a:tc>
                  <a:txBody>
                    <a:bodyPr/>
                    <a:lstStyle/>
                    <a:p>
                      <a:r>
                        <a:rPr lang="en-US" b="1" dirty="0"/>
                        <a:t>Patent owner may sue for:</a:t>
                      </a:r>
                    </a:p>
                    <a:p>
                      <a:endParaRPr lang="en-US" b="1" dirty="0"/>
                    </a:p>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kern="1200" dirty="0">
                          <a:solidFill>
                            <a:schemeClr val="dk1"/>
                          </a:solidFill>
                          <a:effectLst/>
                          <a:latin typeface="+mn-lt"/>
                          <a:ea typeface="+mn-ea"/>
                          <a:cs typeface="+mn-cs"/>
                        </a:rPr>
                        <a:t>✓ </a:t>
                      </a:r>
                      <a:r>
                        <a:rPr lang="en-US" b="1" dirty="0"/>
                        <a:t>an injunction </a:t>
                      </a:r>
                      <a:r>
                        <a:rPr lang="en-US" b="1" dirty="0">
                          <a:highlight>
                            <a:srgbClr val="00FF00"/>
                          </a:highlight>
                        </a:rPr>
                        <a:t> </a:t>
                      </a:r>
                    </a:p>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kern="1200" dirty="0">
                          <a:solidFill>
                            <a:schemeClr val="dk1"/>
                          </a:solidFill>
                          <a:effectLst/>
                          <a:latin typeface="+mn-lt"/>
                          <a:ea typeface="+mn-ea"/>
                          <a:cs typeface="+mn-cs"/>
                        </a:rPr>
                        <a:t>✓ </a:t>
                      </a:r>
                      <a:r>
                        <a:rPr lang="en-US" b="1" dirty="0"/>
                        <a:t>damages ($$$) </a:t>
                      </a:r>
                      <a:r>
                        <a:rPr lang="en-US" b="1" dirty="0">
                          <a:highlight>
                            <a:srgbClr val="00FF00"/>
                          </a:highlight>
                        </a:rPr>
                        <a:t> </a:t>
                      </a:r>
                    </a:p>
                    <a:p>
                      <a:pPr marL="0" marR="0" lvl="0" indent="0" algn="l" defTabSz="91437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kern="1200" dirty="0">
                          <a:solidFill>
                            <a:schemeClr val="dk1"/>
                          </a:solidFill>
                          <a:effectLst/>
                          <a:latin typeface="+mn-lt"/>
                          <a:ea typeface="+mn-ea"/>
                          <a:cs typeface="+mn-cs"/>
                        </a:rPr>
                        <a:t>✓ </a:t>
                      </a:r>
                      <a:r>
                        <a:rPr lang="en-US" b="1" dirty="0"/>
                        <a:t>ITC ban on imports </a:t>
                      </a:r>
                      <a:r>
                        <a:rPr lang="en-US" sz="1100" b="1" dirty="0">
                          <a:highlight>
                            <a:srgbClr val="00FF00"/>
                          </a:highlight>
                        </a:rPr>
                        <a:t> </a:t>
                      </a:r>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Common Defenses:</a:t>
                      </a:r>
                    </a:p>
                    <a:p>
                      <a:endParaRPr lang="en-US" b="1"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 </a:t>
                      </a:r>
                      <a:r>
                        <a:rPr lang="en-US" b="1" dirty="0"/>
                        <a:t>Invalidity defense </a:t>
                      </a:r>
                      <a:r>
                        <a:rPr lang="en-US" b="1" dirty="0">
                          <a:highlight>
                            <a:srgbClr val="00FF00"/>
                          </a:highlight>
                        </a:rPr>
                        <a: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 </a:t>
                      </a:r>
                      <a:r>
                        <a:rPr lang="en-US" b="1" dirty="0"/>
                        <a:t>Citing prior art (relating to the claim)</a:t>
                      </a:r>
                    </a:p>
                    <a:p>
                      <a:r>
                        <a:rPr lang="en-US" b="1" dirty="0"/>
                        <a:t>* </a:t>
                      </a:r>
                      <a:r>
                        <a:rPr lang="en-US" sz="1200" b="0" dirty="0"/>
                        <a:t>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7147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Kraft Snack ‘n Seal Patent</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8109" r="12781"/>
          <a:stretch/>
        </p:blipFill>
        <p:spPr>
          <a:xfrm>
            <a:off x="6794500" y="575556"/>
            <a:ext cx="4559300" cy="5706888"/>
          </a:xfrm>
          <a:prstGeom prst="rect">
            <a:avLst/>
          </a:prstGeom>
          <a:ln>
            <a:solidFill>
              <a:schemeClr val="tx1"/>
            </a:solidFill>
          </a:ln>
        </p:spPr>
      </p:pic>
      <p:sp>
        <p:nvSpPr>
          <p:cNvPr id="10" name="TextBox 9"/>
          <p:cNvSpPr txBox="1"/>
          <p:nvPr/>
        </p:nvSpPr>
        <p:spPr>
          <a:xfrm>
            <a:off x="838200" y="1629568"/>
            <a:ext cx="5026672"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a:t>Kraft sued Kellogg for infringement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Kellogg counterclaimed the invalidity of the Kraft patent for obviousness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CAFC affirmed the invalidity for obviousness</a:t>
            </a:r>
          </a:p>
        </p:txBody>
      </p:sp>
    </p:spTree>
    <p:extLst>
      <p:ext uri="{BB962C8B-B14F-4D97-AF65-F5344CB8AC3E}">
        <p14:creationId xmlns:p14="http://schemas.microsoft.com/office/powerpoint/2010/main" val="298125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Claim 1</a:t>
            </a:r>
          </a:p>
        </p:txBody>
      </p:sp>
      <p:sp>
        <p:nvSpPr>
          <p:cNvPr id="3" name="Content Placeholder 2"/>
          <p:cNvSpPr>
            <a:spLocks noGrp="1"/>
          </p:cNvSpPr>
          <p:nvPr>
            <p:ph idx="1"/>
          </p:nvPr>
        </p:nvSpPr>
        <p:spPr>
          <a:xfrm>
            <a:off x="838200" y="1555659"/>
            <a:ext cx="10515600" cy="3973813"/>
          </a:xfrm>
        </p:spPr>
        <p:txBody>
          <a:bodyPr>
            <a:normAutofit fontScale="55000" lnSpcReduction="20000"/>
          </a:bodyPr>
          <a:lstStyle/>
          <a:p>
            <a:pPr marL="514350" indent="-514350">
              <a:buAutoNum type="arabicPeriod"/>
            </a:pPr>
            <a:r>
              <a:rPr lang="en-US" dirty="0">
                <a:solidFill>
                  <a:schemeClr val="tx1"/>
                </a:solidFill>
              </a:rPr>
              <a:t>A polygonal shaped </a:t>
            </a:r>
            <a:r>
              <a:rPr lang="en-US" b="1" u="sng" dirty="0">
                <a:solidFill>
                  <a:schemeClr val="tx1"/>
                </a:solidFill>
              </a:rPr>
              <a:t>food container </a:t>
            </a:r>
            <a:r>
              <a:rPr lang="en-US" dirty="0">
                <a:solidFill>
                  <a:schemeClr val="tx1"/>
                </a:solidFill>
              </a:rPr>
              <a:t>comprising: </a:t>
            </a:r>
          </a:p>
          <a:p>
            <a:pPr marL="0" indent="0">
              <a:buNone/>
            </a:pPr>
            <a:r>
              <a:rPr lang="en-US" b="1" u="sng" dirty="0">
                <a:solidFill>
                  <a:schemeClr val="tx1"/>
                </a:solidFill>
              </a:rPr>
              <a:t>a frame </a:t>
            </a:r>
            <a:r>
              <a:rPr lang="en-US" dirty="0">
                <a:solidFill>
                  <a:schemeClr val="tx1"/>
                </a:solidFill>
              </a:rPr>
              <a:t>defining the polygonal shape of the container, </a:t>
            </a:r>
          </a:p>
          <a:p>
            <a:pPr marL="0" indent="0">
              <a:buNone/>
            </a:pPr>
            <a:r>
              <a:rPr lang="en-US" dirty="0">
                <a:solidFill>
                  <a:schemeClr val="tx1"/>
                </a:solidFill>
              </a:rPr>
              <a:t>	said container having a top, a bottom and sides connecting the top and bottom, </a:t>
            </a:r>
          </a:p>
          <a:p>
            <a:pPr marL="0" indent="0">
              <a:buNone/>
            </a:pPr>
            <a:r>
              <a:rPr lang="en-US" dirty="0">
                <a:solidFill>
                  <a:schemeClr val="tx1"/>
                </a:solidFill>
              </a:rPr>
              <a:t>	the frame containing a food product comprised of discrete food articles; </a:t>
            </a:r>
          </a:p>
          <a:p>
            <a:pPr marL="0" indent="0">
              <a:buNone/>
            </a:pPr>
            <a:r>
              <a:rPr lang="en-US" b="1" u="sng" dirty="0">
                <a:solidFill>
                  <a:schemeClr val="tx1"/>
                </a:solidFill>
              </a:rPr>
              <a:t>a wrapper </a:t>
            </a:r>
            <a:r>
              <a:rPr lang="en-US" dirty="0">
                <a:solidFill>
                  <a:schemeClr val="tx1"/>
                </a:solidFill>
              </a:rPr>
              <a:t>surrounding said frame, </a:t>
            </a:r>
          </a:p>
          <a:p>
            <a:pPr marL="0" indent="0">
              <a:buNone/>
            </a:pPr>
            <a:r>
              <a:rPr lang="en-US" dirty="0">
                <a:solidFill>
                  <a:schemeClr val="tx1"/>
                </a:solidFill>
              </a:rPr>
              <a:t>	said wrapper forming the top, sides and bottom of the container; </a:t>
            </a:r>
          </a:p>
          <a:p>
            <a:pPr marL="0" indent="0">
              <a:buNone/>
            </a:pPr>
            <a:r>
              <a:rPr lang="en-US" dirty="0">
                <a:solidFill>
                  <a:schemeClr val="tx1"/>
                </a:solidFill>
              </a:rPr>
              <a:t>	said top having an access opening sufficiently large to provide hand access to substantially all of the discrete food articles 	contained within the frame, </a:t>
            </a:r>
          </a:p>
          <a:p>
            <a:pPr marL="0" indent="0">
              <a:buNone/>
            </a:pPr>
            <a:r>
              <a:rPr lang="en-US" dirty="0">
                <a:solidFill>
                  <a:schemeClr val="tx1"/>
                </a:solidFill>
              </a:rPr>
              <a:t>	such that substantially any one of the discrete food articles can be accessed and removed individually through said access 	opening; and</a:t>
            </a:r>
          </a:p>
          <a:p>
            <a:pPr marL="0" indent="0">
              <a:buNone/>
            </a:pPr>
            <a:r>
              <a:rPr lang="en-US" b="1" u="sng" dirty="0">
                <a:solidFill>
                  <a:schemeClr val="tx1"/>
                </a:solidFill>
              </a:rPr>
              <a:t>a sealing layer</a:t>
            </a:r>
            <a:r>
              <a:rPr lang="en-US" dirty="0">
                <a:solidFill>
                  <a:schemeClr val="tx1"/>
                </a:solidFill>
              </a:rPr>
              <a:t>, adhesively sealed to said top around said opening, </a:t>
            </a:r>
          </a:p>
          <a:p>
            <a:pPr marL="0" indent="0">
              <a:buNone/>
            </a:pPr>
            <a:r>
              <a:rPr lang="en-US" dirty="0">
                <a:solidFill>
                  <a:schemeClr val="tx1"/>
                </a:solidFill>
              </a:rPr>
              <a:t>	said sealing layer including a starter portion located near a side of the top which can be grasped by a user, </a:t>
            </a:r>
          </a:p>
          <a:p>
            <a:pPr marL="0" indent="0">
              <a:buNone/>
            </a:pPr>
            <a:r>
              <a:rPr lang="en-US" dirty="0">
                <a:solidFill>
                  <a:schemeClr val="tx1"/>
                </a:solidFill>
              </a:rPr>
              <a:t>	said sealing layer being releasable when said starter portion is pulled in a direction away from said side to in turn pull and 	thereby release at least a portion of said sealing layer to provide the hand access to said top access opening and</a:t>
            </a:r>
          </a:p>
          <a:p>
            <a:pPr marL="0" indent="0">
              <a:buNone/>
            </a:pPr>
            <a:r>
              <a:rPr lang="en-US" dirty="0">
                <a:solidFill>
                  <a:schemeClr val="tx1"/>
                </a:solidFill>
              </a:rPr>
              <a:t>	</a:t>
            </a:r>
            <a:r>
              <a:rPr lang="en-US" dirty="0" err="1">
                <a:solidFill>
                  <a:schemeClr val="tx1"/>
                </a:solidFill>
              </a:rPr>
              <a:t>reclosable</a:t>
            </a:r>
            <a:r>
              <a:rPr lang="en-US" dirty="0">
                <a:solidFill>
                  <a:schemeClr val="tx1"/>
                </a:solidFill>
              </a:rPr>
              <a:t> against said top to seal said opening when said sealing layer is moved back against the said top.</a:t>
            </a:r>
          </a:p>
        </p:txBody>
      </p:sp>
    </p:spTree>
    <p:extLst>
      <p:ext uri="{BB962C8B-B14F-4D97-AF65-F5344CB8AC3E}">
        <p14:creationId xmlns:p14="http://schemas.microsoft.com/office/powerpoint/2010/main" val="135796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Prior Art </a:t>
            </a:r>
            <a:r>
              <a:rPr lang="en-US" sz="3200" dirty="0">
                <a:highlight>
                  <a:srgbClr val="00FF00"/>
                </a:highlight>
              </a:rPr>
              <a:t> </a:t>
            </a:r>
          </a:p>
        </p:txBody>
      </p:sp>
      <p:pic>
        <p:nvPicPr>
          <p:cNvPr id="4" name="Content Placeholder 3"/>
          <p:cNvPicPr>
            <a:picLocks noGrp="1" noChangeAspect="1"/>
          </p:cNvPicPr>
          <p:nvPr>
            <p:ph idx="1"/>
          </p:nvPr>
        </p:nvPicPr>
        <p:blipFill>
          <a:blip r:embed="rId2"/>
          <a:stretch>
            <a:fillRect/>
          </a:stretch>
        </p:blipFill>
        <p:spPr>
          <a:xfrm>
            <a:off x="1722301" y="1571147"/>
            <a:ext cx="3879429" cy="3511600"/>
          </a:xfrm>
          <a:prstGeom prst="rect">
            <a:avLst/>
          </a:prstGeom>
        </p:spPr>
      </p:pic>
      <p:pic>
        <p:nvPicPr>
          <p:cNvPr id="5" name="Picture 4"/>
          <p:cNvPicPr>
            <a:picLocks noChangeAspect="1"/>
          </p:cNvPicPr>
          <p:nvPr/>
        </p:nvPicPr>
        <p:blipFill>
          <a:blip r:embed="rId3"/>
          <a:stretch>
            <a:fillRect/>
          </a:stretch>
        </p:blipFill>
        <p:spPr>
          <a:xfrm>
            <a:off x="6669759" y="1571147"/>
            <a:ext cx="3879429" cy="3511600"/>
          </a:xfrm>
          <a:prstGeom prst="rect">
            <a:avLst/>
          </a:prstGeom>
        </p:spPr>
      </p:pic>
      <p:sp>
        <p:nvSpPr>
          <p:cNvPr id="6" name="TextBox 5"/>
          <p:cNvSpPr txBox="1"/>
          <p:nvPr/>
        </p:nvSpPr>
        <p:spPr>
          <a:xfrm>
            <a:off x="1981199" y="5082747"/>
            <a:ext cx="3682313" cy="369332"/>
          </a:xfrm>
          <a:prstGeom prst="rect">
            <a:avLst/>
          </a:prstGeom>
          <a:noFill/>
        </p:spPr>
        <p:txBody>
          <a:bodyPr wrap="square" rtlCol="0">
            <a:spAutoFit/>
          </a:bodyPr>
          <a:lstStyle/>
          <a:p>
            <a:r>
              <a:rPr lang="en-US" dirty="0"/>
              <a:t>Resealable “Wet Wipe” Dispenser  </a:t>
            </a:r>
          </a:p>
        </p:txBody>
      </p:sp>
      <p:sp>
        <p:nvSpPr>
          <p:cNvPr id="7" name="TextBox 6"/>
          <p:cNvSpPr txBox="1"/>
          <p:nvPr/>
        </p:nvSpPr>
        <p:spPr>
          <a:xfrm>
            <a:off x="7319956" y="5082747"/>
            <a:ext cx="3229232" cy="369332"/>
          </a:xfrm>
          <a:prstGeom prst="rect">
            <a:avLst/>
          </a:prstGeom>
          <a:noFill/>
        </p:spPr>
        <p:txBody>
          <a:bodyPr wrap="square" rtlCol="0">
            <a:spAutoFit/>
          </a:bodyPr>
          <a:lstStyle/>
          <a:p>
            <a:r>
              <a:rPr lang="en-US" dirty="0"/>
              <a:t>Cookie Package and Tray</a:t>
            </a:r>
          </a:p>
        </p:txBody>
      </p:sp>
    </p:spTree>
    <p:extLst>
      <p:ext uri="{BB962C8B-B14F-4D97-AF65-F5344CB8AC3E}">
        <p14:creationId xmlns:p14="http://schemas.microsoft.com/office/powerpoint/2010/main" val="351140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415" t="21939" r="11279" b="50000"/>
          <a:stretch/>
        </p:blipFill>
        <p:spPr>
          <a:xfrm>
            <a:off x="1218896" y="2148763"/>
            <a:ext cx="9235440" cy="2560474"/>
          </a:xfrm>
          <a:prstGeom prst="rect">
            <a:avLst/>
          </a:prstGeom>
        </p:spPr>
      </p:pic>
      <p:sp>
        <p:nvSpPr>
          <p:cNvPr id="2" name="Title 1"/>
          <p:cNvSpPr>
            <a:spLocks noGrp="1"/>
          </p:cNvSpPr>
          <p:nvPr>
            <p:ph type="title"/>
          </p:nvPr>
        </p:nvSpPr>
        <p:spPr/>
        <p:txBody>
          <a:bodyPr>
            <a:normAutofit/>
          </a:bodyPr>
          <a:lstStyle/>
          <a:p>
            <a:r>
              <a:rPr lang="en-US" sz="3200" dirty="0"/>
              <a:t>References ultimately used</a:t>
            </a:r>
            <a:endParaRPr lang="en-US" sz="3200" dirty="0">
              <a:highlight>
                <a:srgbClr val="00FF00"/>
              </a:highlight>
            </a:endParaRPr>
          </a:p>
        </p:txBody>
      </p:sp>
    </p:spTree>
    <p:extLst>
      <p:ext uri="{BB962C8B-B14F-4D97-AF65-F5344CB8AC3E}">
        <p14:creationId xmlns:p14="http://schemas.microsoft.com/office/powerpoint/2010/main" val="278428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sz="3200" dirty="0"/>
              <a:t>MIT Policy</a:t>
            </a:r>
            <a:endParaRPr lang="en-US" altLang="en-US" sz="3200" dirty="0">
              <a:highlight>
                <a:srgbClr val="00FF00"/>
              </a:highlight>
            </a:endParaRPr>
          </a:p>
        </p:txBody>
      </p:sp>
      <p:sp>
        <p:nvSpPr>
          <p:cNvPr id="8" name="Rectangle 3"/>
          <p:cNvSpPr>
            <a:spLocks noGrp="1" noChangeArrowheads="1"/>
          </p:cNvSpPr>
          <p:nvPr>
            <p:ph type="body" idx="1"/>
          </p:nvPr>
        </p:nvSpPr>
        <p:spPr>
          <a:xfrm>
            <a:off x="839788" y="1489166"/>
            <a:ext cx="8639492" cy="4149634"/>
          </a:xfrm>
        </p:spPr>
        <p:txBody>
          <a:bodyPr wrap="none" anchor="t" anchorCtr="0">
            <a:normAutofit/>
          </a:bodyPr>
          <a:lstStyle/>
          <a:p>
            <a:pPr>
              <a:lnSpc>
                <a:spcPct val="100000"/>
              </a:lnSpc>
            </a:pPr>
            <a:r>
              <a:rPr lang="en-US" altLang="en-US" sz="1800" dirty="0">
                <a:solidFill>
                  <a:schemeClr val="tx1"/>
                </a:solidFill>
              </a:rPr>
              <a:t>MIT owns the patent or copyright except when:</a:t>
            </a:r>
          </a:p>
          <a:p>
            <a:pPr marL="742939" lvl="1" indent="-285750">
              <a:lnSpc>
                <a:spcPct val="100000"/>
              </a:lnSpc>
              <a:buFont typeface="Arial" panose="020B0604020202020204" pitchFamily="34" charset="0"/>
              <a:buChar char="•"/>
            </a:pPr>
            <a:r>
              <a:rPr lang="en-US" altLang="en-US" sz="1600" b="0" dirty="0">
                <a:solidFill>
                  <a:schemeClr val="tx1"/>
                </a:solidFill>
              </a:rPr>
              <a:t>Not invented under sponsored research, and </a:t>
            </a:r>
          </a:p>
          <a:p>
            <a:pPr marL="742939" lvl="1" indent="-285750">
              <a:lnSpc>
                <a:spcPct val="100000"/>
              </a:lnSpc>
              <a:buFont typeface="Arial" panose="020B0604020202020204" pitchFamily="34" charset="0"/>
              <a:buChar char="•"/>
            </a:pPr>
            <a:r>
              <a:rPr lang="en-US" altLang="en-US" sz="1600" b="0" dirty="0">
                <a:solidFill>
                  <a:schemeClr val="tx1"/>
                </a:solidFill>
              </a:rPr>
              <a:t>No significant use of MIT administered funds or MIT facilities were made</a:t>
            </a:r>
          </a:p>
          <a:p>
            <a:pPr>
              <a:lnSpc>
                <a:spcPct val="100000"/>
              </a:lnSpc>
            </a:pPr>
            <a:r>
              <a:rPr lang="en-US" altLang="en-US" sz="1800" dirty="0">
                <a:solidFill>
                  <a:schemeClr val="tx1"/>
                </a:solidFill>
              </a:rPr>
              <a:t>If industrially sponsored, sponsor(s) has the right to request a license. </a:t>
            </a:r>
          </a:p>
          <a:p>
            <a:pPr marL="742939" lvl="1" indent="-285750">
              <a:lnSpc>
                <a:spcPct val="100000"/>
              </a:lnSpc>
              <a:buFont typeface="Arial" panose="020B0604020202020204" pitchFamily="34" charset="0"/>
              <a:buChar char="•"/>
            </a:pPr>
            <a:r>
              <a:rPr lang="en-US" altLang="en-US" sz="1600" b="0" dirty="0">
                <a:solidFill>
                  <a:schemeClr val="tx1"/>
                </a:solidFill>
              </a:rPr>
              <a:t>Non-exclusive license is essentially free; exclusive license, if available, is royalty-bearing</a:t>
            </a:r>
          </a:p>
          <a:p>
            <a:pPr>
              <a:lnSpc>
                <a:spcPct val="100000"/>
              </a:lnSpc>
            </a:pPr>
            <a:r>
              <a:rPr lang="en-US" altLang="en-US" sz="1800" dirty="0">
                <a:solidFill>
                  <a:schemeClr val="tx1"/>
                </a:solidFill>
              </a:rPr>
              <a:t>If government sponsored, MIT notifies sponsor of invention disclosure and </a:t>
            </a:r>
            <a:br>
              <a:rPr lang="en-US" altLang="en-US" sz="1800" dirty="0">
                <a:solidFill>
                  <a:schemeClr val="tx1"/>
                </a:solidFill>
              </a:rPr>
            </a:br>
            <a:r>
              <a:rPr lang="en-US" altLang="en-US" sz="1800" dirty="0">
                <a:solidFill>
                  <a:schemeClr val="tx1"/>
                </a:solidFill>
              </a:rPr>
              <a:t>MIT must decide if it will file a patent application within two years.</a:t>
            </a:r>
          </a:p>
          <a:p>
            <a:pPr marL="742939" lvl="1" indent="-285750">
              <a:lnSpc>
                <a:spcPct val="100000"/>
              </a:lnSpc>
              <a:buFont typeface="Arial" panose="020B0604020202020204" pitchFamily="34" charset="0"/>
              <a:buChar char="•"/>
            </a:pPr>
            <a:r>
              <a:rPr lang="en-US" altLang="en-US" sz="1600" b="0" dirty="0">
                <a:solidFill>
                  <a:schemeClr val="tx1"/>
                </a:solidFill>
              </a:rPr>
              <a:t>If “yes”, government gets a royalty-free, government-purposes license</a:t>
            </a:r>
          </a:p>
          <a:p>
            <a:pPr marL="742939" lvl="1" indent="-285750">
              <a:lnSpc>
                <a:spcPct val="100000"/>
              </a:lnSpc>
              <a:buFont typeface="Arial" panose="020B0604020202020204" pitchFamily="34" charset="0"/>
              <a:buChar char="•"/>
            </a:pPr>
            <a:r>
              <a:rPr lang="en-US" altLang="en-US" sz="1600" b="0" dirty="0">
                <a:solidFill>
                  <a:schemeClr val="tx1"/>
                </a:solidFill>
              </a:rPr>
              <a:t>If “no”, MIT waives its ownership right to the government agency that sponsored research; </a:t>
            </a:r>
            <a:br>
              <a:rPr lang="en-US" altLang="en-US" sz="1600" b="0" dirty="0">
                <a:solidFill>
                  <a:schemeClr val="tx1"/>
                </a:solidFill>
              </a:rPr>
            </a:br>
            <a:r>
              <a:rPr lang="en-US" altLang="en-US" sz="1600" b="0" dirty="0">
                <a:solidFill>
                  <a:schemeClr val="tx1"/>
                </a:solidFill>
              </a:rPr>
              <a:t>the agency may decide to file a patent application on behalf of the US government</a:t>
            </a:r>
          </a:p>
          <a:p>
            <a:pPr>
              <a:lnSpc>
                <a:spcPct val="100000"/>
              </a:lnSpc>
            </a:pPr>
            <a:r>
              <a:rPr lang="en-US" altLang="en-US" sz="1800" dirty="0">
                <a:solidFill>
                  <a:schemeClr val="tx1"/>
                </a:solidFill>
              </a:rPr>
              <a:t>After recovery of costs and 15% to fund the Technology Licensing Office (TLO), </a:t>
            </a:r>
            <a:br>
              <a:rPr lang="en-US" altLang="en-US" sz="1800" dirty="0">
                <a:solidFill>
                  <a:schemeClr val="tx1"/>
                </a:solidFill>
              </a:rPr>
            </a:br>
            <a:r>
              <a:rPr lang="en-US" altLang="en-US" sz="1800" dirty="0">
                <a:solidFill>
                  <a:schemeClr val="tx1"/>
                </a:solidFill>
              </a:rPr>
              <a:t>inventors receive one-third of the license revenue </a:t>
            </a:r>
          </a:p>
        </p:txBody>
      </p:sp>
    </p:spTree>
    <p:extLst>
      <p:ext uri="{BB962C8B-B14F-4D97-AF65-F5344CB8AC3E}">
        <p14:creationId xmlns:p14="http://schemas.microsoft.com/office/powerpoint/2010/main" val="1924962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951E-81E6-46EA-B899-E273680E354D}"/>
              </a:ext>
            </a:extLst>
          </p:cNvPr>
          <p:cNvSpPr>
            <a:spLocks noGrp="1"/>
          </p:cNvSpPr>
          <p:nvPr>
            <p:ph type="title"/>
          </p:nvPr>
        </p:nvSpPr>
        <p:spPr/>
        <p:txBody>
          <a:bodyPr>
            <a:normAutofit/>
          </a:bodyPr>
          <a:lstStyle/>
          <a:p>
            <a:r>
              <a:rPr lang="en-US" sz="3200" dirty="0"/>
              <a:t>MIT TLO Mission</a:t>
            </a:r>
          </a:p>
        </p:txBody>
      </p:sp>
      <p:sp>
        <p:nvSpPr>
          <p:cNvPr id="7" name="TextBox 6">
            <a:extLst>
              <a:ext uri="{FF2B5EF4-FFF2-40B4-BE49-F238E27FC236}">
                <a16:creationId xmlns:a16="http://schemas.microsoft.com/office/drawing/2014/main" id="{411D86D7-6AED-43B4-A28A-B1D0E798773B}"/>
              </a:ext>
            </a:extLst>
          </p:cNvPr>
          <p:cNvSpPr txBox="1"/>
          <p:nvPr/>
        </p:nvSpPr>
        <p:spPr>
          <a:xfrm>
            <a:off x="949234" y="1690690"/>
            <a:ext cx="10694126" cy="2677656"/>
          </a:xfrm>
          <a:prstGeom prst="rect">
            <a:avLst/>
          </a:prstGeom>
          <a:noFill/>
        </p:spPr>
        <p:txBody>
          <a:bodyPr wrap="square" rtlCol="0">
            <a:spAutoFit/>
          </a:bodyPr>
          <a:lstStyle/>
          <a:p>
            <a:r>
              <a:rPr lang="en-US" sz="2800" dirty="0"/>
              <a:t>Our mission is to </a:t>
            </a:r>
            <a:r>
              <a:rPr lang="en-US" sz="2800" b="1" u="sng" dirty="0"/>
              <a:t>move innovations and discoveries from the lab to the marketplace</a:t>
            </a:r>
            <a:r>
              <a:rPr lang="en-US" sz="2800" dirty="0"/>
              <a:t> for the benefit of the public and to amplify MIT's global impact. We cultivate an inclusive environment of scientific and entrepreneurial excellence, and bridge connections from MIT's research community to industry and startups, by </a:t>
            </a:r>
            <a:r>
              <a:rPr lang="en-US" sz="2800" dirty="0">
                <a:highlight>
                  <a:srgbClr val="00FFFF"/>
                </a:highlight>
              </a:rPr>
              <a:t>strategically evaluating</a:t>
            </a:r>
            <a:r>
              <a:rPr lang="en-US" sz="2800" dirty="0"/>
              <a:t>, </a:t>
            </a:r>
            <a:r>
              <a:rPr lang="en-US" sz="2800" dirty="0">
                <a:highlight>
                  <a:srgbClr val="00FF00"/>
                </a:highlight>
              </a:rPr>
              <a:t>protecting</a:t>
            </a:r>
            <a:r>
              <a:rPr lang="en-US" sz="2800" dirty="0"/>
              <a:t>, and </a:t>
            </a:r>
            <a:r>
              <a:rPr lang="en-US" sz="2800" dirty="0">
                <a:highlight>
                  <a:srgbClr val="FF00FF"/>
                </a:highlight>
              </a:rPr>
              <a:t>licensing</a:t>
            </a:r>
            <a:r>
              <a:rPr lang="en-US" sz="2800" dirty="0"/>
              <a:t> technology.</a:t>
            </a:r>
          </a:p>
        </p:txBody>
      </p:sp>
    </p:spTree>
    <p:extLst>
      <p:ext uri="{BB962C8B-B14F-4D97-AF65-F5344CB8AC3E}">
        <p14:creationId xmlns:p14="http://schemas.microsoft.com/office/powerpoint/2010/main" val="2549770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1F91-D7C6-41E6-9C37-04A2CBAFB18F}"/>
              </a:ext>
            </a:extLst>
          </p:cNvPr>
          <p:cNvSpPr>
            <a:spLocks noGrp="1"/>
          </p:cNvSpPr>
          <p:nvPr>
            <p:ph type="title"/>
          </p:nvPr>
        </p:nvSpPr>
        <p:spPr/>
        <p:txBody>
          <a:bodyPr>
            <a:normAutofit/>
          </a:bodyPr>
          <a:lstStyle/>
          <a:p>
            <a:r>
              <a:rPr lang="en-US" sz="3200" dirty="0"/>
              <a:t>Strategically Evaluate</a:t>
            </a:r>
          </a:p>
        </p:txBody>
      </p:sp>
      <p:sp>
        <p:nvSpPr>
          <p:cNvPr id="8" name="TextBox 7">
            <a:extLst>
              <a:ext uri="{FF2B5EF4-FFF2-40B4-BE49-F238E27FC236}">
                <a16:creationId xmlns:a16="http://schemas.microsoft.com/office/drawing/2014/main" id="{E2026280-0316-49B5-9DE8-7D7EB760A9D6}"/>
              </a:ext>
            </a:extLst>
          </p:cNvPr>
          <p:cNvSpPr txBox="1"/>
          <p:nvPr/>
        </p:nvSpPr>
        <p:spPr>
          <a:xfrm>
            <a:off x="836612" y="2116130"/>
            <a:ext cx="9274629" cy="3416320"/>
          </a:xfrm>
          <a:prstGeom prst="rect">
            <a:avLst/>
          </a:prstGeom>
          <a:noFill/>
        </p:spPr>
        <p:txBody>
          <a:bodyPr wrap="square" rtlCol="0">
            <a:spAutoFit/>
          </a:bodyPr>
          <a:lstStyle/>
          <a:p>
            <a:r>
              <a:rPr lang="en-US" b="1" dirty="0"/>
              <a:t>Evaluate the invention:</a:t>
            </a:r>
          </a:p>
          <a:p>
            <a:pPr marL="742950" lvl="1" indent="-285750">
              <a:buFont typeface="Arial" panose="020B0604020202020204" pitchFamily="34" charset="0"/>
              <a:buChar char="•"/>
            </a:pPr>
            <a:r>
              <a:rPr lang="en-US" dirty="0"/>
              <a:t>Meet with inventors</a:t>
            </a:r>
          </a:p>
          <a:p>
            <a:pPr marL="742950" lvl="1" indent="-285750">
              <a:buFont typeface="Arial" panose="020B0604020202020204" pitchFamily="34" charset="0"/>
              <a:buChar char="•"/>
            </a:pPr>
            <a:r>
              <a:rPr lang="en-US" dirty="0"/>
              <a:t>Ask for Prior Art search or patentability review from attorney</a:t>
            </a:r>
          </a:p>
          <a:p>
            <a:pPr marL="742950" lvl="1" indent="-285750">
              <a:buFont typeface="Arial" panose="020B0604020202020204" pitchFamily="34" charset="0"/>
              <a:buChar char="•"/>
            </a:pPr>
            <a:r>
              <a:rPr lang="en-US" dirty="0"/>
              <a:t>Research the market/technology area</a:t>
            </a:r>
          </a:p>
          <a:p>
            <a:r>
              <a:rPr lang="en-US" b="1" dirty="0"/>
              <a:t>Determine the best path to achieve the primary objective:</a:t>
            </a:r>
          </a:p>
          <a:p>
            <a:pPr marL="742950" lvl="1" indent="-285750">
              <a:buFont typeface="Arial" panose="020B0604020202020204" pitchFamily="34" charset="0"/>
              <a:buChar char="•"/>
            </a:pPr>
            <a:r>
              <a:rPr lang="en-US" dirty="0"/>
              <a:t>Seek patent protection</a:t>
            </a:r>
          </a:p>
          <a:p>
            <a:pPr marL="742950" lvl="1" indent="-285750">
              <a:buFont typeface="Arial" panose="020B0604020202020204" pitchFamily="34" charset="0"/>
              <a:buChar char="•"/>
            </a:pPr>
            <a:r>
              <a:rPr lang="en-US" dirty="0"/>
              <a:t>Publish the work </a:t>
            </a:r>
          </a:p>
          <a:p>
            <a:pPr marL="742950" lvl="1" indent="-285750">
              <a:buFont typeface="Arial" panose="020B0604020202020204" pitchFamily="34" charset="0"/>
              <a:buChar char="•"/>
            </a:pPr>
            <a:r>
              <a:rPr lang="en-US" dirty="0"/>
              <a:t>Keep the work “quiet” until further development</a:t>
            </a:r>
          </a:p>
          <a:p>
            <a:pPr marL="742950" lvl="1" indent="-285750">
              <a:buFont typeface="Arial" panose="020B0604020202020204" pitchFamily="34" charset="0"/>
              <a:buChar char="•"/>
            </a:pPr>
            <a:r>
              <a:rPr lang="en-US" dirty="0"/>
              <a:t>Open Source</a:t>
            </a:r>
          </a:p>
          <a:p>
            <a:pPr marL="742950" lvl="1" indent="-285750">
              <a:buFont typeface="Arial" panose="020B0604020202020204" pitchFamily="34" charset="0"/>
              <a:buChar char="•"/>
            </a:pPr>
            <a:r>
              <a:rPr lang="en-US" dirty="0"/>
              <a:t>Waive invention back to inventors</a:t>
            </a:r>
          </a:p>
          <a:p>
            <a:pPr marL="742950" lvl="1" indent="-285750">
              <a:buFont typeface="Arial" panose="020B0604020202020204" pitchFamily="34" charset="0"/>
              <a:buChar char="•"/>
            </a:pPr>
            <a:r>
              <a:rPr lang="en-US" dirty="0"/>
              <a:t>Etc.</a:t>
            </a:r>
          </a:p>
          <a:p>
            <a:pPr marL="742950" lvl="1"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96E54399-3A8D-42EE-B283-DBAD4F5B5CFD}"/>
              </a:ext>
            </a:extLst>
          </p:cNvPr>
          <p:cNvSpPr txBox="1"/>
          <p:nvPr/>
        </p:nvSpPr>
        <p:spPr>
          <a:xfrm>
            <a:off x="9028906" y="1903410"/>
            <a:ext cx="2164669" cy="1484712"/>
          </a:xfrm>
          <a:prstGeom prst="rect">
            <a:avLst/>
          </a:prstGeom>
          <a:solidFill>
            <a:schemeClr val="bg1">
              <a:lumMod val="50000"/>
            </a:schemeClr>
          </a:solidFill>
        </p:spPr>
        <p:txBody>
          <a:bodyPr wrap="square" tIns="914400" bIns="914400" rtlCol="0" anchor="ctr" anchorCtr="0">
            <a:noAutofit/>
          </a:bodyPr>
          <a:lstStyle/>
          <a:p>
            <a:pPr algn="ctr"/>
            <a:r>
              <a:rPr lang="en-US" dirty="0">
                <a:solidFill>
                  <a:schemeClr val="bg1"/>
                </a:solidFill>
              </a:rPr>
              <a:t>FY2021 Stats:</a:t>
            </a:r>
          </a:p>
          <a:p>
            <a:pPr algn="ctr"/>
            <a:endParaRPr lang="en-US" dirty="0">
              <a:solidFill>
                <a:schemeClr val="bg1"/>
              </a:solidFill>
            </a:endParaRPr>
          </a:p>
          <a:p>
            <a:pPr algn="ctr"/>
            <a:r>
              <a:rPr lang="en-US" dirty="0">
                <a:solidFill>
                  <a:schemeClr val="bg1"/>
                </a:solidFill>
              </a:rPr>
              <a:t>730 new invention disclosures</a:t>
            </a:r>
          </a:p>
        </p:txBody>
      </p:sp>
      <p:sp>
        <p:nvSpPr>
          <p:cNvPr id="11" name="TextBox 10">
            <a:extLst>
              <a:ext uri="{FF2B5EF4-FFF2-40B4-BE49-F238E27FC236}">
                <a16:creationId xmlns:a16="http://schemas.microsoft.com/office/drawing/2014/main" id="{095566DD-A3C6-CC4A-B5CD-76CC527E9ED8}"/>
              </a:ext>
            </a:extLst>
          </p:cNvPr>
          <p:cNvSpPr txBox="1"/>
          <p:nvPr/>
        </p:nvSpPr>
        <p:spPr>
          <a:xfrm>
            <a:off x="836612" y="1503300"/>
            <a:ext cx="6739845" cy="400110"/>
          </a:xfrm>
          <a:prstGeom prst="rect">
            <a:avLst/>
          </a:prstGeom>
          <a:noFill/>
        </p:spPr>
        <p:txBody>
          <a:bodyPr wrap="square" rtlCol="0">
            <a:spAutoFit/>
          </a:bodyPr>
          <a:lstStyle/>
          <a:p>
            <a:r>
              <a:rPr lang="en-US" sz="2000" b="1" dirty="0"/>
              <a:t>Primary objective: move innovations from lab to marketplace</a:t>
            </a:r>
          </a:p>
        </p:txBody>
      </p:sp>
    </p:spTree>
    <p:extLst>
      <p:ext uri="{BB962C8B-B14F-4D97-AF65-F5344CB8AC3E}">
        <p14:creationId xmlns:p14="http://schemas.microsoft.com/office/powerpoint/2010/main" val="49241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a Patent?</a:t>
            </a:r>
          </a:p>
        </p:txBody>
      </p:sp>
      <p:sp>
        <p:nvSpPr>
          <p:cNvPr id="3" name="Content Placeholder 2"/>
          <p:cNvSpPr>
            <a:spLocks noGrp="1"/>
          </p:cNvSpPr>
          <p:nvPr>
            <p:ph idx="1"/>
          </p:nvPr>
        </p:nvSpPr>
        <p:spPr>
          <a:xfrm>
            <a:off x="838200" y="1565190"/>
            <a:ext cx="6509273" cy="3690551"/>
          </a:xfrm>
        </p:spPr>
        <p:txBody>
          <a:bodyPr>
            <a:normAutofit/>
          </a:bodyPr>
          <a:lstStyle/>
          <a:p>
            <a:pPr marL="0" indent="0" algn="ctr">
              <a:buNone/>
            </a:pPr>
            <a:endParaRPr lang="en-US" dirty="0"/>
          </a:p>
          <a:p>
            <a:pPr marL="0" indent="0">
              <a:buNone/>
            </a:pPr>
            <a:r>
              <a:rPr lang="en-US" dirty="0">
                <a:solidFill>
                  <a:schemeClr val="tx1"/>
                </a:solidFill>
              </a:rPr>
              <a:t>A grant by the government that allows you to </a:t>
            </a:r>
            <a:r>
              <a:rPr lang="en-US" b="1" u="sng" dirty="0">
                <a:solidFill>
                  <a:schemeClr val="tx1"/>
                </a:solidFill>
              </a:rPr>
              <a:t>exclude</a:t>
            </a:r>
            <a:r>
              <a:rPr lang="en-US" dirty="0">
                <a:solidFill>
                  <a:schemeClr val="tx1"/>
                </a:solidFill>
              </a:rPr>
              <a:t> others from “making, using, selling, offering for sale, or importing” your invention for a period of 20 years.</a:t>
            </a:r>
          </a:p>
          <a:p>
            <a:pPr marL="0" indent="0">
              <a:buNone/>
            </a:pPr>
            <a:endParaRPr lang="en-US" dirty="0">
              <a:solidFill>
                <a:schemeClr val="tx1"/>
              </a:solidFill>
            </a:endParaRPr>
          </a:p>
          <a:p>
            <a:pPr marL="0" indent="0">
              <a:buNone/>
            </a:pPr>
            <a:r>
              <a:rPr lang="en-US" dirty="0">
                <a:solidFill>
                  <a:schemeClr val="tx1"/>
                </a:solidFill>
              </a:rPr>
              <a:t>The US is now a First Inventor to File country. </a:t>
            </a:r>
          </a:p>
        </p:txBody>
      </p:sp>
      <p:pic>
        <p:nvPicPr>
          <p:cNvPr id="1028" name="Picture 4" descr="A Helpful Guide to Ribbon Copies, Certified Patents, Patent Plaques, and  More | Harness Dickey">
            <a:extLst>
              <a:ext uri="{FF2B5EF4-FFF2-40B4-BE49-F238E27FC236}">
                <a16:creationId xmlns:a16="http://schemas.microsoft.com/office/drawing/2014/main" id="{80BA138A-8858-4E4F-8184-24E17511E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0" y="1565190"/>
            <a:ext cx="3145715" cy="399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7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12B9-CA52-4A1C-B0D7-A2E75FEDD478}"/>
              </a:ext>
            </a:extLst>
          </p:cNvPr>
          <p:cNvSpPr>
            <a:spLocks noGrp="1"/>
          </p:cNvSpPr>
          <p:nvPr>
            <p:ph type="title"/>
          </p:nvPr>
        </p:nvSpPr>
        <p:spPr/>
        <p:txBody>
          <a:bodyPr/>
          <a:lstStyle/>
          <a:p>
            <a:r>
              <a:rPr lang="en-US" dirty="0"/>
              <a:t>Protect</a:t>
            </a:r>
          </a:p>
        </p:txBody>
      </p:sp>
      <p:sp>
        <p:nvSpPr>
          <p:cNvPr id="8" name="TextBox 7">
            <a:extLst>
              <a:ext uri="{FF2B5EF4-FFF2-40B4-BE49-F238E27FC236}">
                <a16:creationId xmlns:a16="http://schemas.microsoft.com/office/drawing/2014/main" id="{568C4147-3A60-49F9-AB19-ECC89B58E40E}"/>
              </a:ext>
            </a:extLst>
          </p:cNvPr>
          <p:cNvSpPr txBox="1"/>
          <p:nvPr/>
        </p:nvSpPr>
        <p:spPr>
          <a:xfrm>
            <a:off x="836612" y="1903410"/>
            <a:ext cx="11117082" cy="3693319"/>
          </a:xfrm>
          <a:prstGeom prst="rect">
            <a:avLst/>
          </a:prstGeom>
          <a:noFill/>
        </p:spPr>
        <p:txBody>
          <a:bodyPr wrap="square" rtlCol="0">
            <a:spAutoFit/>
          </a:bodyPr>
          <a:lstStyle/>
          <a:p>
            <a:r>
              <a:rPr lang="en-US" dirty="0"/>
              <a:t>Best way to protect an invention is to seek patent protection!</a:t>
            </a:r>
          </a:p>
          <a:p>
            <a:pPr marL="742950" lvl="1" indent="-285750">
              <a:buFont typeface="Arial" panose="020B0604020202020204" pitchFamily="34" charset="0"/>
              <a:buChar char="•"/>
            </a:pPr>
            <a:r>
              <a:rPr lang="en-US" u="sng" dirty="0"/>
              <a:t>If TLO’s goal is the primary objective above, why would TLO seek </a:t>
            </a:r>
            <a:br>
              <a:rPr lang="en-US" u="sng" dirty="0"/>
            </a:br>
            <a:r>
              <a:rPr lang="en-US" u="sng" dirty="0"/>
              <a:t>patent protection that allows MIT to prevent others from using the invention? </a:t>
            </a:r>
            <a:br>
              <a:rPr lang="en-US" u="sng" dirty="0"/>
            </a:br>
            <a:r>
              <a:rPr lang="en-US" u="sng" dirty="0"/>
              <a:t>Isn’t that counterproductive?</a:t>
            </a:r>
          </a:p>
          <a:p>
            <a:pPr marL="742950" lvl="1" indent="-285750">
              <a:buFont typeface="Arial" panose="020B0604020202020204" pitchFamily="34" charset="0"/>
              <a:buChar char="•"/>
            </a:pPr>
            <a:r>
              <a:rPr lang="en-US" dirty="0"/>
              <a:t>New product development is expensive</a:t>
            </a:r>
          </a:p>
          <a:p>
            <a:pPr marL="1200150" lvl="2" indent="-285750">
              <a:buFont typeface="Arial" panose="020B0604020202020204" pitchFamily="34" charset="0"/>
              <a:buChar char="•"/>
            </a:pPr>
            <a:r>
              <a:rPr lang="en-US" dirty="0"/>
              <a:t>Cost to develop new drug ~$1Billion </a:t>
            </a:r>
          </a:p>
          <a:p>
            <a:pPr marL="1200150" lvl="2" indent="-285750">
              <a:buFont typeface="Arial" panose="020B0604020202020204" pitchFamily="34" charset="0"/>
              <a:buChar char="•"/>
            </a:pPr>
            <a:r>
              <a:rPr lang="en-US" dirty="0"/>
              <a:t>New battery startup estimates ~$1.6Billion in development costs</a:t>
            </a:r>
            <a:endParaRPr lang="en-US" sz="700" dirty="0"/>
          </a:p>
          <a:p>
            <a:pPr marL="742950" lvl="1" indent="-285750">
              <a:buFont typeface="Arial" panose="020B0604020202020204" pitchFamily="34" charset="0"/>
              <a:buChar char="•"/>
            </a:pPr>
            <a:r>
              <a:rPr lang="en-US" dirty="0"/>
              <a:t>New product development is risky!</a:t>
            </a:r>
          </a:p>
          <a:p>
            <a:pPr marL="1200150" lvl="2" indent="-285750">
              <a:buFont typeface="Arial" panose="020B0604020202020204" pitchFamily="34" charset="0"/>
              <a:buChar char="•"/>
            </a:pPr>
            <a:r>
              <a:rPr lang="en-US" dirty="0"/>
              <a:t>90% of new startups fail</a:t>
            </a:r>
          </a:p>
          <a:p>
            <a:pPr marL="742950" lvl="1" indent="-285750">
              <a:buFont typeface="Arial" panose="020B0604020202020204" pitchFamily="34" charset="0"/>
              <a:buChar char="•"/>
            </a:pPr>
            <a:r>
              <a:rPr lang="en-US" dirty="0"/>
              <a:t>Investors prefer investing in companies with patent protection</a:t>
            </a:r>
          </a:p>
          <a:p>
            <a:pPr marL="1200150" lvl="2" indent="-285750">
              <a:buFont typeface="Arial" panose="020B0604020202020204" pitchFamily="34" charset="0"/>
              <a:buChar char="•"/>
            </a:pPr>
            <a:r>
              <a:rPr lang="en-US" dirty="0"/>
              <a:t>High risk, high reward</a:t>
            </a:r>
          </a:p>
          <a:p>
            <a:r>
              <a:rPr lang="en-US" dirty="0"/>
              <a:t>Patents = an advantage in the marketplace, which companies need in order to </a:t>
            </a:r>
            <a:br>
              <a:rPr lang="en-US" dirty="0"/>
            </a:br>
            <a:r>
              <a:rPr lang="en-US" dirty="0"/>
              <a:t>justify development costs</a:t>
            </a:r>
          </a:p>
        </p:txBody>
      </p:sp>
      <p:sp>
        <p:nvSpPr>
          <p:cNvPr id="9" name="Rectangle 8">
            <a:extLst>
              <a:ext uri="{FF2B5EF4-FFF2-40B4-BE49-F238E27FC236}">
                <a16:creationId xmlns:a16="http://schemas.microsoft.com/office/drawing/2014/main" id="{57727E5A-0AB5-4173-8DA0-1760FD198C0A}"/>
              </a:ext>
            </a:extLst>
          </p:cNvPr>
          <p:cNvSpPr/>
          <p:nvPr/>
        </p:nvSpPr>
        <p:spPr>
          <a:xfrm>
            <a:off x="8703813" y="3042884"/>
            <a:ext cx="3249881" cy="1897252"/>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FY2021 Stats:</a:t>
            </a:r>
          </a:p>
          <a:p>
            <a:pPr algn="ctr"/>
            <a:endParaRPr lang="en-US" dirty="0"/>
          </a:p>
          <a:p>
            <a:pPr algn="ctr"/>
            <a:r>
              <a:rPr lang="en-US" dirty="0"/>
              <a:t>358 US patent applications filed</a:t>
            </a:r>
          </a:p>
          <a:p>
            <a:pPr algn="ctr"/>
            <a:r>
              <a:rPr lang="en-US" dirty="0"/>
              <a:t>435 US patents issued</a:t>
            </a:r>
          </a:p>
          <a:p>
            <a:pPr algn="ctr"/>
            <a:r>
              <a:rPr lang="en-US" dirty="0"/>
              <a:t>40% of issued US patents are licensed</a:t>
            </a:r>
          </a:p>
        </p:txBody>
      </p:sp>
      <p:sp>
        <p:nvSpPr>
          <p:cNvPr id="6" name="TextBox 5">
            <a:extLst>
              <a:ext uri="{FF2B5EF4-FFF2-40B4-BE49-F238E27FC236}">
                <a16:creationId xmlns:a16="http://schemas.microsoft.com/office/drawing/2014/main" id="{507A8E74-8ABD-9940-8B7A-3FFA3839E1A1}"/>
              </a:ext>
            </a:extLst>
          </p:cNvPr>
          <p:cNvSpPr txBox="1"/>
          <p:nvPr/>
        </p:nvSpPr>
        <p:spPr>
          <a:xfrm>
            <a:off x="836612" y="1503300"/>
            <a:ext cx="6739845" cy="400110"/>
          </a:xfrm>
          <a:prstGeom prst="rect">
            <a:avLst/>
          </a:prstGeom>
          <a:noFill/>
        </p:spPr>
        <p:txBody>
          <a:bodyPr wrap="square" rtlCol="0">
            <a:spAutoFit/>
          </a:bodyPr>
          <a:lstStyle/>
          <a:p>
            <a:r>
              <a:rPr lang="en-US" sz="2000" b="1" dirty="0"/>
              <a:t>Primary objective: move innovations from lab to marketplace</a:t>
            </a:r>
          </a:p>
        </p:txBody>
      </p:sp>
    </p:spTree>
    <p:extLst>
      <p:ext uri="{BB962C8B-B14F-4D97-AF65-F5344CB8AC3E}">
        <p14:creationId xmlns:p14="http://schemas.microsoft.com/office/powerpoint/2010/main" val="80540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2AC0-D7D3-4E16-B950-88E6BEEB10C8}"/>
              </a:ext>
            </a:extLst>
          </p:cNvPr>
          <p:cNvSpPr>
            <a:spLocks noGrp="1"/>
          </p:cNvSpPr>
          <p:nvPr>
            <p:ph type="title"/>
          </p:nvPr>
        </p:nvSpPr>
        <p:spPr/>
        <p:txBody>
          <a:bodyPr/>
          <a:lstStyle/>
          <a:p>
            <a:r>
              <a:rPr lang="en-US" dirty="0"/>
              <a:t>License</a:t>
            </a:r>
          </a:p>
        </p:txBody>
      </p:sp>
      <p:sp>
        <p:nvSpPr>
          <p:cNvPr id="7" name="TextBox 6">
            <a:extLst>
              <a:ext uri="{FF2B5EF4-FFF2-40B4-BE49-F238E27FC236}">
                <a16:creationId xmlns:a16="http://schemas.microsoft.com/office/drawing/2014/main" id="{AB487E06-50AB-4844-AD96-479D572114D5}"/>
              </a:ext>
            </a:extLst>
          </p:cNvPr>
          <p:cNvSpPr txBox="1"/>
          <p:nvPr/>
        </p:nvSpPr>
        <p:spPr>
          <a:xfrm>
            <a:off x="836612" y="1414064"/>
            <a:ext cx="9274629" cy="369332"/>
          </a:xfrm>
          <a:prstGeom prst="rect">
            <a:avLst/>
          </a:prstGeom>
          <a:noFill/>
        </p:spPr>
        <p:txBody>
          <a:bodyPr wrap="square" rtlCol="0">
            <a:spAutoFit/>
          </a:bodyPr>
          <a:lstStyle/>
          <a:p>
            <a:r>
              <a:rPr lang="en-US" b="1" dirty="0"/>
              <a:t>Primary objective: move innovations from lab to marketplace</a:t>
            </a:r>
          </a:p>
        </p:txBody>
      </p:sp>
      <p:sp>
        <p:nvSpPr>
          <p:cNvPr id="8" name="TextBox 7">
            <a:extLst>
              <a:ext uri="{FF2B5EF4-FFF2-40B4-BE49-F238E27FC236}">
                <a16:creationId xmlns:a16="http://schemas.microsoft.com/office/drawing/2014/main" id="{0D7DB4E5-F508-453E-969D-E9551C72D18E}"/>
              </a:ext>
            </a:extLst>
          </p:cNvPr>
          <p:cNvSpPr txBox="1"/>
          <p:nvPr/>
        </p:nvSpPr>
        <p:spPr>
          <a:xfrm>
            <a:off x="836612" y="1722892"/>
            <a:ext cx="10189028" cy="369332"/>
          </a:xfrm>
          <a:prstGeom prst="rect">
            <a:avLst/>
          </a:prstGeom>
          <a:noFill/>
        </p:spPr>
        <p:txBody>
          <a:bodyPr wrap="square" rtlCol="0">
            <a:spAutoFit/>
          </a:bodyPr>
          <a:lstStyle/>
          <a:p>
            <a:pPr marL="285750" indent="-285750">
              <a:buFont typeface="Arial" panose="020B0604020202020204" pitchFamily="34" charset="0"/>
              <a:buChar char="•"/>
            </a:pPr>
            <a:r>
              <a:rPr lang="en-US" dirty="0"/>
              <a:t>Types of companies TLO licenses to:</a:t>
            </a:r>
          </a:p>
        </p:txBody>
      </p:sp>
      <p:graphicFrame>
        <p:nvGraphicFramePr>
          <p:cNvPr id="9" name="Chart 8">
            <a:extLst>
              <a:ext uri="{FF2B5EF4-FFF2-40B4-BE49-F238E27FC236}">
                <a16:creationId xmlns:a16="http://schemas.microsoft.com/office/drawing/2014/main" id="{ADD24E6B-BD26-45C4-9E81-753BA92E6E4B}"/>
              </a:ext>
            </a:extLst>
          </p:cNvPr>
          <p:cNvGraphicFramePr>
            <a:graphicFrameLocks/>
          </p:cNvGraphicFramePr>
          <p:nvPr>
            <p:extLst>
              <p:ext uri="{D42A27DB-BD31-4B8C-83A1-F6EECF244321}">
                <p14:modId xmlns:p14="http://schemas.microsoft.com/office/powerpoint/2010/main" val="485807268"/>
              </p:ext>
            </p:extLst>
          </p:nvPr>
        </p:nvGraphicFramePr>
        <p:xfrm>
          <a:off x="721817" y="2188312"/>
          <a:ext cx="5374183" cy="3387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B2BE017-6829-4912-AFFD-8AF1329F0443}"/>
              </a:ext>
            </a:extLst>
          </p:cNvPr>
          <p:cNvGraphicFramePr>
            <a:graphicFrameLocks/>
          </p:cNvGraphicFramePr>
          <p:nvPr>
            <p:extLst>
              <p:ext uri="{D42A27DB-BD31-4B8C-83A1-F6EECF244321}">
                <p14:modId xmlns:p14="http://schemas.microsoft.com/office/powerpoint/2010/main" val="3750171507"/>
              </p:ext>
            </p:extLst>
          </p:nvPr>
        </p:nvGraphicFramePr>
        <p:xfrm>
          <a:off x="6317364" y="2184930"/>
          <a:ext cx="5247119" cy="3387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064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2AC0-D7D3-4E16-B950-88E6BEEB10C8}"/>
              </a:ext>
            </a:extLst>
          </p:cNvPr>
          <p:cNvSpPr>
            <a:spLocks noGrp="1"/>
          </p:cNvSpPr>
          <p:nvPr>
            <p:ph type="title"/>
          </p:nvPr>
        </p:nvSpPr>
        <p:spPr/>
        <p:txBody>
          <a:bodyPr/>
          <a:lstStyle/>
          <a:p>
            <a:r>
              <a:rPr lang="en-US" dirty="0"/>
              <a:t>License, cont.</a:t>
            </a:r>
          </a:p>
        </p:txBody>
      </p:sp>
      <p:sp>
        <p:nvSpPr>
          <p:cNvPr id="7" name="TextBox 6">
            <a:extLst>
              <a:ext uri="{FF2B5EF4-FFF2-40B4-BE49-F238E27FC236}">
                <a16:creationId xmlns:a16="http://schemas.microsoft.com/office/drawing/2014/main" id="{AB487E06-50AB-4844-AD96-479D572114D5}"/>
              </a:ext>
            </a:extLst>
          </p:cNvPr>
          <p:cNvSpPr txBox="1"/>
          <p:nvPr/>
        </p:nvSpPr>
        <p:spPr>
          <a:xfrm>
            <a:off x="836612" y="1503300"/>
            <a:ext cx="6739845" cy="400110"/>
          </a:xfrm>
          <a:prstGeom prst="rect">
            <a:avLst/>
          </a:prstGeom>
          <a:noFill/>
        </p:spPr>
        <p:txBody>
          <a:bodyPr wrap="square" rtlCol="0">
            <a:spAutoFit/>
          </a:bodyPr>
          <a:lstStyle/>
          <a:p>
            <a:r>
              <a:rPr lang="en-US" sz="2000" b="1" dirty="0"/>
              <a:t>Primary objective: move innovations from lab to marketplace</a:t>
            </a:r>
          </a:p>
        </p:txBody>
      </p:sp>
      <p:sp>
        <p:nvSpPr>
          <p:cNvPr id="8" name="TextBox 7">
            <a:extLst>
              <a:ext uri="{FF2B5EF4-FFF2-40B4-BE49-F238E27FC236}">
                <a16:creationId xmlns:a16="http://schemas.microsoft.com/office/drawing/2014/main" id="{0D7DB4E5-F508-453E-969D-E9551C72D18E}"/>
              </a:ext>
            </a:extLst>
          </p:cNvPr>
          <p:cNvSpPr txBox="1"/>
          <p:nvPr/>
        </p:nvSpPr>
        <p:spPr>
          <a:xfrm>
            <a:off x="836612" y="1918815"/>
            <a:ext cx="10189028" cy="4062651"/>
          </a:xfrm>
          <a:prstGeom prst="rect">
            <a:avLst/>
          </a:prstGeom>
          <a:noFill/>
        </p:spPr>
        <p:txBody>
          <a:bodyPr wrap="square" rtlCol="0">
            <a:spAutoFit/>
          </a:bodyPr>
          <a:lstStyle/>
          <a:p>
            <a:pPr marL="342900" indent="-342900">
              <a:buFont typeface="+mj-lt"/>
              <a:buAutoNum type="arabicPeriod"/>
            </a:pPr>
            <a:r>
              <a:rPr lang="en-US" sz="2000" dirty="0"/>
              <a:t>TLO requests business plan from ALL interested licensees</a:t>
            </a:r>
          </a:p>
          <a:p>
            <a:pPr marL="342900" indent="-342900">
              <a:buFont typeface="+mj-lt"/>
              <a:buAutoNum type="arabicPeriod"/>
            </a:pPr>
            <a:r>
              <a:rPr lang="en-US" sz="2000" dirty="0"/>
              <a:t>Negotiate term sheet (mostly financial terms)</a:t>
            </a:r>
          </a:p>
          <a:p>
            <a:pPr marL="342900" indent="-342900">
              <a:buFont typeface="+mj-lt"/>
              <a:buAutoNum type="arabicPeriod"/>
            </a:pPr>
            <a:r>
              <a:rPr lang="en-US" sz="2000" dirty="0"/>
              <a:t>Draft license, negotiate (often includes attorneys) </a:t>
            </a:r>
          </a:p>
          <a:p>
            <a:pPr marL="342900" indent="-342900">
              <a:buFont typeface="+mj-lt"/>
              <a:buAutoNum type="arabicPeriod"/>
            </a:pPr>
            <a:r>
              <a:rPr lang="en-US" sz="2000" dirty="0"/>
              <a:t>Execute license</a:t>
            </a:r>
          </a:p>
          <a:p>
            <a:pPr marL="342900" indent="-342900">
              <a:buFont typeface="+mj-lt"/>
              <a:buAutoNum type="arabicPeriod"/>
            </a:pPr>
            <a:r>
              <a:rPr lang="en-US" sz="2000" dirty="0"/>
              <a:t>Maintain license</a:t>
            </a:r>
          </a:p>
          <a:p>
            <a:pPr marL="742950" lvl="1" indent="-285750">
              <a:buFont typeface="Arial" panose="020B0604020202020204" pitchFamily="34" charset="0"/>
              <a:buChar char="•"/>
            </a:pPr>
            <a:r>
              <a:rPr lang="en-US" sz="2000" dirty="0"/>
              <a:t>Progress reports</a:t>
            </a:r>
          </a:p>
          <a:p>
            <a:pPr marL="742950" lvl="1" indent="-285750">
              <a:buFont typeface="Arial" panose="020B0604020202020204" pitchFamily="34" charset="0"/>
              <a:buChar char="•"/>
            </a:pPr>
            <a:r>
              <a:rPr lang="en-US" sz="2000" dirty="0"/>
              <a:t>Follow up on diligence items</a:t>
            </a:r>
          </a:p>
          <a:p>
            <a:pPr marL="742950" lvl="1" indent="-285750">
              <a:buFont typeface="Arial" panose="020B0604020202020204" pitchFamily="34" charset="0"/>
              <a:buChar char="•"/>
            </a:pPr>
            <a:r>
              <a:rPr lang="en-US" sz="2000" dirty="0"/>
              <a:t>Royalty reports</a:t>
            </a:r>
          </a:p>
          <a:p>
            <a:pPr marL="742950" lvl="1" indent="-285750">
              <a:buFont typeface="Arial" panose="020B0604020202020204" pitchFamily="34" charset="0"/>
              <a:buChar char="•"/>
            </a:pPr>
            <a:r>
              <a:rPr lang="en-US" sz="2000" dirty="0"/>
              <a:t>Amendments</a:t>
            </a:r>
          </a:p>
          <a:p>
            <a:pPr marL="742950" lvl="1" indent="-285750">
              <a:buFont typeface="Arial" panose="020B0604020202020204" pitchFamily="34" charset="0"/>
              <a:buChar char="•"/>
            </a:pPr>
            <a:r>
              <a:rPr lang="en-US" sz="2000" dirty="0"/>
              <a:t>Etc.</a:t>
            </a:r>
          </a:p>
          <a:p>
            <a:pPr marL="342900" indent="-342900">
              <a:buFont typeface="+mj-lt"/>
              <a:buAutoNum type="arabicPeriod"/>
            </a:pPr>
            <a:r>
              <a:rPr lang="en-US" sz="2000" dirty="0"/>
              <a:t>Termination (Voluntary termination by MIT or by Company, </a:t>
            </a:r>
            <a:br>
              <a:rPr lang="en-US" sz="2000" dirty="0"/>
            </a:br>
            <a:r>
              <a:rPr lang="en-US" sz="2000" dirty="0"/>
              <a:t>or natural expiration once patents expire)</a:t>
            </a:r>
          </a:p>
          <a:p>
            <a:pPr marL="742950" lvl="1" indent="-285750">
              <a:buFont typeface="Arial" panose="020B0604020202020204" pitchFamily="34" charset="0"/>
              <a:buChar char="•"/>
            </a:pPr>
            <a:endParaRPr lang="en-US" dirty="0"/>
          </a:p>
        </p:txBody>
      </p:sp>
      <p:sp>
        <p:nvSpPr>
          <p:cNvPr id="11" name="Rectangle 10">
            <a:extLst>
              <a:ext uri="{FF2B5EF4-FFF2-40B4-BE49-F238E27FC236}">
                <a16:creationId xmlns:a16="http://schemas.microsoft.com/office/drawing/2014/main" id="{51492F23-0631-464C-B864-1BBDBB602E23}"/>
              </a:ext>
            </a:extLst>
          </p:cNvPr>
          <p:cNvSpPr/>
          <p:nvPr/>
        </p:nvSpPr>
        <p:spPr>
          <a:xfrm>
            <a:off x="7195594" y="2670015"/>
            <a:ext cx="4241074" cy="1868008"/>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FY2021 Stats:</a:t>
            </a:r>
          </a:p>
          <a:p>
            <a:pPr algn="ctr"/>
            <a:endParaRPr lang="en-US" dirty="0"/>
          </a:p>
          <a:p>
            <a:pPr algn="ctr"/>
            <a:r>
              <a:rPr lang="en-US" dirty="0"/>
              <a:t>103 license agreements executed</a:t>
            </a:r>
          </a:p>
          <a:p>
            <a:pPr algn="ctr"/>
            <a:r>
              <a:rPr lang="en-US" dirty="0"/>
              <a:t>24 startup companies founded on MIT IP</a:t>
            </a:r>
          </a:p>
          <a:p>
            <a:pPr algn="ctr"/>
            <a:endParaRPr lang="en-US" dirty="0"/>
          </a:p>
        </p:txBody>
      </p:sp>
    </p:spTree>
    <p:extLst>
      <p:ext uri="{BB962C8B-B14F-4D97-AF65-F5344CB8AC3E}">
        <p14:creationId xmlns:p14="http://schemas.microsoft.com/office/powerpoint/2010/main" val="199720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A1EE-FF4F-4F53-B472-162970AF7C0E}"/>
              </a:ext>
            </a:extLst>
          </p:cNvPr>
          <p:cNvSpPr>
            <a:spLocks noGrp="1"/>
          </p:cNvSpPr>
          <p:nvPr>
            <p:ph type="title"/>
          </p:nvPr>
        </p:nvSpPr>
        <p:spPr/>
        <p:txBody>
          <a:bodyPr>
            <a:normAutofit/>
          </a:bodyPr>
          <a:lstStyle/>
          <a:p>
            <a:r>
              <a:rPr lang="en-US" sz="3200" dirty="0"/>
              <a:t>Example Elements of a License</a:t>
            </a:r>
          </a:p>
        </p:txBody>
      </p:sp>
      <p:sp>
        <p:nvSpPr>
          <p:cNvPr id="4" name="Content Placeholder 3">
            <a:extLst>
              <a:ext uri="{FF2B5EF4-FFF2-40B4-BE49-F238E27FC236}">
                <a16:creationId xmlns:a16="http://schemas.microsoft.com/office/drawing/2014/main" id="{5D97A111-8D33-469D-A526-66724397BC9C}"/>
              </a:ext>
            </a:extLst>
          </p:cNvPr>
          <p:cNvSpPr>
            <a:spLocks noGrp="1"/>
          </p:cNvSpPr>
          <p:nvPr>
            <p:ph sz="half" idx="2"/>
          </p:nvPr>
        </p:nvSpPr>
        <p:spPr>
          <a:xfrm>
            <a:off x="836611" y="1690689"/>
            <a:ext cx="10515600" cy="3847961"/>
          </a:xfrm>
        </p:spPr>
        <p:txBody>
          <a:bodyPr>
            <a:normAutofit fontScale="85000" lnSpcReduction="20000"/>
          </a:bodyPr>
          <a:lstStyle/>
          <a:p>
            <a:r>
              <a:rPr lang="en-US" dirty="0">
                <a:solidFill>
                  <a:schemeClr val="tx1"/>
                </a:solidFill>
              </a:rPr>
              <a:t>Field of Use</a:t>
            </a:r>
          </a:p>
          <a:p>
            <a:r>
              <a:rPr lang="en-US" dirty="0">
                <a:solidFill>
                  <a:schemeClr val="tx1"/>
                </a:solidFill>
              </a:rPr>
              <a:t>Exclusivity</a:t>
            </a:r>
          </a:p>
          <a:p>
            <a:r>
              <a:rPr lang="en-US" dirty="0">
                <a:solidFill>
                  <a:schemeClr val="tx1"/>
                </a:solidFill>
              </a:rPr>
              <a:t>License Issue fee</a:t>
            </a:r>
          </a:p>
          <a:p>
            <a:r>
              <a:rPr lang="en-US" dirty="0">
                <a:solidFill>
                  <a:schemeClr val="tx1"/>
                </a:solidFill>
              </a:rPr>
              <a:t>Royalty rate</a:t>
            </a:r>
          </a:p>
          <a:p>
            <a:r>
              <a:rPr lang="en-US" dirty="0">
                <a:solidFill>
                  <a:schemeClr val="tx1"/>
                </a:solidFill>
              </a:rPr>
              <a:t>Sublicensing</a:t>
            </a:r>
          </a:p>
          <a:p>
            <a:r>
              <a:rPr lang="en-US" dirty="0">
                <a:solidFill>
                  <a:schemeClr val="tx1"/>
                </a:solidFill>
              </a:rPr>
              <a:t>License maintenance fees</a:t>
            </a:r>
          </a:p>
          <a:p>
            <a:r>
              <a:rPr lang="en-US" dirty="0">
                <a:solidFill>
                  <a:schemeClr val="tx1"/>
                </a:solidFill>
              </a:rPr>
              <a:t>Equity</a:t>
            </a:r>
          </a:p>
          <a:p>
            <a:r>
              <a:rPr lang="en-US" dirty="0">
                <a:solidFill>
                  <a:schemeClr val="tx1"/>
                </a:solidFill>
              </a:rPr>
              <a:t>Milestone fees</a:t>
            </a:r>
          </a:p>
          <a:p>
            <a:r>
              <a:rPr lang="en-US" dirty="0">
                <a:solidFill>
                  <a:schemeClr val="tx1"/>
                </a:solidFill>
              </a:rPr>
              <a:t>Patent cost reimbursement</a:t>
            </a:r>
          </a:p>
          <a:p>
            <a:r>
              <a:rPr lang="en-US" dirty="0">
                <a:solidFill>
                  <a:schemeClr val="tx1"/>
                </a:solidFill>
              </a:rPr>
              <a:t>Diligence requirements</a:t>
            </a:r>
          </a:p>
          <a:p>
            <a:endParaRPr lang="en-US" dirty="0"/>
          </a:p>
          <a:p>
            <a:endParaRPr lang="en-US" dirty="0"/>
          </a:p>
          <a:p>
            <a:endParaRPr lang="en-US" dirty="0"/>
          </a:p>
          <a:p>
            <a:endParaRPr lang="en-US" dirty="0"/>
          </a:p>
        </p:txBody>
      </p:sp>
      <p:sp>
        <p:nvSpPr>
          <p:cNvPr id="7" name="Rectangle 6">
            <a:extLst>
              <a:ext uri="{FF2B5EF4-FFF2-40B4-BE49-F238E27FC236}">
                <a16:creationId xmlns:a16="http://schemas.microsoft.com/office/drawing/2014/main" id="{8D3F443A-6F68-49C3-AC63-01A9710E16A7}"/>
              </a:ext>
            </a:extLst>
          </p:cNvPr>
          <p:cNvSpPr/>
          <p:nvPr/>
        </p:nvSpPr>
        <p:spPr>
          <a:xfrm>
            <a:off x="6415314" y="1690688"/>
            <a:ext cx="4943251" cy="3791988"/>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a:t>FY2021 Stats:</a:t>
            </a:r>
          </a:p>
          <a:p>
            <a:pPr algn="ctr"/>
            <a:endParaRPr lang="en-US" sz="2200" dirty="0"/>
          </a:p>
          <a:p>
            <a:pPr algn="ctr"/>
            <a:r>
              <a:rPr lang="en-US" sz="2200" dirty="0"/>
              <a:t>$87.4 M in gross licensing income</a:t>
            </a:r>
          </a:p>
          <a:p>
            <a:pPr algn="ctr"/>
            <a:r>
              <a:rPr lang="en-US" sz="2200" dirty="0"/>
              <a:t>$35.3M in equity proceeds</a:t>
            </a:r>
          </a:p>
          <a:p>
            <a:pPr algn="ctr"/>
            <a:r>
              <a:rPr lang="en-US" sz="2200" dirty="0"/>
              <a:t>$13.8M in patent reimbursements</a:t>
            </a:r>
          </a:p>
          <a:p>
            <a:pPr algn="ctr"/>
            <a:endParaRPr lang="en-US" sz="2200" dirty="0"/>
          </a:p>
          <a:p>
            <a:pPr algn="ctr"/>
            <a:r>
              <a:rPr lang="en-US" sz="2200" dirty="0"/>
              <a:t>519 active revenue generating licenses</a:t>
            </a:r>
          </a:p>
          <a:p>
            <a:pPr algn="ctr"/>
            <a:r>
              <a:rPr lang="en-US" sz="2200" dirty="0"/>
              <a:t>4 licenses generated &gt;$2M</a:t>
            </a:r>
          </a:p>
          <a:p>
            <a:pPr algn="ctr"/>
            <a:r>
              <a:rPr lang="en-US" sz="2200" dirty="0"/>
              <a:t>8 additional licenses generated &gt;$500K</a:t>
            </a:r>
          </a:p>
        </p:txBody>
      </p:sp>
    </p:spTree>
    <p:extLst>
      <p:ext uri="{BB962C8B-B14F-4D97-AF65-F5344CB8AC3E}">
        <p14:creationId xmlns:p14="http://schemas.microsoft.com/office/powerpoint/2010/main" val="314857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D6D4-2544-497A-915D-8D52F096E1B7}"/>
              </a:ext>
            </a:extLst>
          </p:cNvPr>
          <p:cNvSpPr>
            <a:spLocks noGrp="1"/>
          </p:cNvSpPr>
          <p:nvPr>
            <p:ph type="title"/>
          </p:nvPr>
        </p:nvSpPr>
        <p:spPr/>
        <p:txBody>
          <a:bodyPr>
            <a:normAutofit/>
          </a:bodyPr>
          <a:lstStyle/>
          <a:p>
            <a:r>
              <a:rPr lang="en-US" sz="3200" dirty="0"/>
              <a:t>Where Does the Revenue Go?</a:t>
            </a:r>
          </a:p>
        </p:txBody>
      </p:sp>
      <p:sp>
        <p:nvSpPr>
          <p:cNvPr id="3" name="Content Placeholder 2">
            <a:extLst>
              <a:ext uri="{FF2B5EF4-FFF2-40B4-BE49-F238E27FC236}">
                <a16:creationId xmlns:a16="http://schemas.microsoft.com/office/drawing/2014/main" id="{5AE122CB-EBE2-4F86-8912-B614E5B321DB}"/>
              </a:ext>
            </a:extLst>
          </p:cNvPr>
          <p:cNvSpPr>
            <a:spLocks noGrp="1"/>
          </p:cNvSpPr>
          <p:nvPr>
            <p:ph idx="1"/>
          </p:nvPr>
        </p:nvSpPr>
        <p:spPr>
          <a:xfrm>
            <a:off x="838200" y="1511175"/>
            <a:ext cx="6442627" cy="4351338"/>
          </a:xfrm>
        </p:spPr>
        <p:txBody>
          <a:bodyPr>
            <a:normAutofit/>
          </a:bodyPr>
          <a:lstStyle/>
          <a:p>
            <a:r>
              <a:rPr lang="en-US" sz="2200" dirty="0">
                <a:solidFill>
                  <a:schemeClr val="tx1"/>
                </a:solidFill>
              </a:rPr>
              <a:t>15% to TLO as administrative fee</a:t>
            </a:r>
          </a:p>
          <a:p>
            <a:r>
              <a:rPr lang="en-US" sz="2200" dirty="0">
                <a:solidFill>
                  <a:schemeClr val="tx1"/>
                </a:solidFill>
              </a:rPr>
              <a:t>Retain unreimbursed patent expenses</a:t>
            </a:r>
          </a:p>
          <a:p>
            <a:r>
              <a:rPr lang="en-US" sz="2200" dirty="0">
                <a:solidFill>
                  <a:schemeClr val="tx1"/>
                </a:solidFill>
              </a:rPr>
              <a:t>Of the remaining 85%:</a:t>
            </a:r>
          </a:p>
          <a:p>
            <a:pPr lvl="1"/>
            <a:r>
              <a:rPr lang="en-US" sz="2200" dirty="0"/>
              <a:t>1/3 to Inventors</a:t>
            </a:r>
          </a:p>
          <a:p>
            <a:pPr lvl="1"/>
            <a:r>
              <a:rPr lang="en-US" sz="2200" dirty="0"/>
              <a:t>1/3 to Departments</a:t>
            </a:r>
          </a:p>
          <a:p>
            <a:pPr lvl="1"/>
            <a:r>
              <a:rPr lang="en-US" sz="2200" dirty="0"/>
              <a:t>1/3 to General Fund</a:t>
            </a:r>
          </a:p>
          <a:p>
            <a:r>
              <a:rPr lang="en-US" sz="2200" dirty="0">
                <a:solidFill>
                  <a:schemeClr val="tx1"/>
                </a:solidFill>
              </a:rPr>
              <a:t>Depending on the situation, may share </a:t>
            </a:r>
            <a:br>
              <a:rPr lang="en-US" sz="2200" dirty="0">
                <a:solidFill>
                  <a:schemeClr val="tx1"/>
                </a:solidFill>
              </a:rPr>
            </a:br>
            <a:r>
              <a:rPr lang="en-US" sz="2200" dirty="0">
                <a:solidFill>
                  <a:schemeClr val="tx1"/>
                </a:solidFill>
              </a:rPr>
              <a:t>MIT revenue with joint owners, foundations, and sponsors</a:t>
            </a:r>
          </a:p>
        </p:txBody>
      </p:sp>
      <p:sp>
        <p:nvSpPr>
          <p:cNvPr id="10" name="Rectangle 9">
            <a:extLst>
              <a:ext uri="{FF2B5EF4-FFF2-40B4-BE49-F238E27FC236}">
                <a16:creationId xmlns:a16="http://schemas.microsoft.com/office/drawing/2014/main" id="{F9842DEB-343A-45AD-843A-A9DABE4C1745}"/>
              </a:ext>
            </a:extLst>
          </p:cNvPr>
          <p:cNvSpPr/>
          <p:nvPr/>
        </p:nvSpPr>
        <p:spPr>
          <a:xfrm>
            <a:off x="7808686" y="1821213"/>
            <a:ext cx="3545114" cy="279433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FY2021 Stats:</a:t>
            </a:r>
          </a:p>
          <a:p>
            <a:pPr algn="ctr"/>
            <a:endParaRPr lang="en-US" sz="2400" dirty="0"/>
          </a:p>
          <a:p>
            <a:pPr algn="ctr"/>
            <a:r>
              <a:rPr lang="en-US" sz="2400" dirty="0"/>
              <a:t>$25.7M was distributed to:</a:t>
            </a:r>
          </a:p>
          <a:p>
            <a:pPr algn="ctr"/>
            <a:r>
              <a:rPr lang="en-US" sz="2400" dirty="0"/>
              <a:t>1,291 inventors</a:t>
            </a:r>
          </a:p>
          <a:p>
            <a:pPr algn="ctr"/>
            <a:r>
              <a:rPr lang="en-US" sz="2400" dirty="0"/>
              <a:t>89 DLCs</a:t>
            </a:r>
          </a:p>
          <a:p>
            <a:pPr algn="ctr"/>
            <a:r>
              <a:rPr lang="en-US" sz="2400" dirty="0"/>
              <a:t>55 other entities</a:t>
            </a:r>
          </a:p>
        </p:txBody>
      </p:sp>
    </p:spTree>
    <p:extLst>
      <p:ext uri="{BB962C8B-B14F-4D97-AF65-F5344CB8AC3E}">
        <p14:creationId xmlns:p14="http://schemas.microsoft.com/office/powerpoint/2010/main" val="2143136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D6D4-2544-497A-915D-8D52F096E1B7}"/>
              </a:ext>
            </a:extLst>
          </p:cNvPr>
          <p:cNvSpPr>
            <a:spLocks noGrp="1"/>
          </p:cNvSpPr>
          <p:nvPr>
            <p:ph type="title"/>
          </p:nvPr>
        </p:nvSpPr>
        <p:spPr/>
        <p:txBody>
          <a:bodyPr>
            <a:normAutofit/>
          </a:bodyPr>
          <a:lstStyle/>
          <a:p>
            <a:r>
              <a:rPr lang="en-US" sz="3200" dirty="0"/>
              <a:t>Department Resource Example</a:t>
            </a:r>
          </a:p>
        </p:txBody>
      </p:sp>
      <p:sp>
        <p:nvSpPr>
          <p:cNvPr id="8" name="Rectangle 7">
            <a:extLst>
              <a:ext uri="{FF2B5EF4-FFF2-40B4-BE49-F238E27FC236}">
                <a16:creationId xmlns:a16="http://schemas.microsoft.com/office/drawing/2014/main" id="{7AFABAA2-56EC-474F-9F96-FB0CC5F5E4BA}"/>
              </a:ext>
            </a:extLst>
          </p:cNvPr>
          <p:cNvSpPr/>
          <p:nvPr/>
        </p:nvSpPr>
        <p:spPr>
          <a:xfrm>
            <a:off x="6647543" y="1690690"/>
            <a:ext cx="4836886" cy="49713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E3877F3-61EF-4DCA-8017-57908C5E2805}"/>
              </a:ext>
            </a:extLst>
          </p:cNvPr>
          <p:cNvPicPr>
            <a:picLocks noChangeAspect="1"/>
          </p:cNvPicPr>
          <p:nvPr/>
        </p:nvPicPr>
        <p:blipFill>
          <a:blip r:embed="rId2"/>
          <a:stretch>
            <a:fillRect/>
          </a:stretch>
        </p:blipFill>
        <p:spPr>
          <a:xfrm>
            <a:off x="6974077" y="1890364"/>
            <a:ext cx="4169333" cy="4580106"/>
          </a:xfrm>
          <a:prstGeom prst="rect">
            <a:avLst/>
          </a:prstGeom>
        </p:spPr>
      </p:pic>
      <p:sp>
        <p:nvSpPr>
          <p:cNvPr id="9" name="TextBox 8">
            <a:extLst>
              <a:ext uri="{FF2B5EF4-FFF2-40B4-BE49-F238E27FC236}">
                <a16:creationId xmlns:a16="http://schemas.microsoft.com/office/drawing/2014/main" id="{8FFD54B3-0D5C-4660-A8AD-82E9B5AA0C68}"/>
              </a:ext>
            </a:extLst>
          </p:cNvPr>
          <p:cNvSpPr txBox="1"/>
          <p:nvPr/>
        </p:nvSpPr>
        <p:spPr>
          <a:xfrm>
            <a:off x="838200" y="1690690"/>
            <a:ext cx="5069114" cy="830997"/>
          </a:xfrm>
          <a:prstGeom prst="rect">
            <a:avLst/>
          </a:prstGeom>
          <a:noFill/>
        </p:spPr>
        <p:txBody>
          <a:bodyPr wrap="square" rtlCol="0">
            <a:spAutoFit/>
          </a:bodyPr>
          <a:lstStyle/>
          <a:p>
            <a:r>
              <a:rPr lang="en-US" sz="2400" dirty="0"/>
              <a:t>Lincoln Labs uses their department share to support programs like this one</a:t>
            </a:r>
          </a:p>
        </p:txBody>
      </p:sp>
    </p:spTree>
    <p:extLst>
      <p:ext uri="{BB962C8B-B14F-4D97-AF65-F5344CB8AC3E}">
        <p14:creationId xmlns:p14="http://schemas.microsoft.com/office/powerpoint/2010/main" val="25178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sz="3200" dirty="0"/>
              <a:t>Success Stories</a:t>
            </a:r>
          </a:p>
        </p:txBody>
      </p:sp>
      <p:pic>
        <p:nvPicPr>
          <p:cNvPr id="1026" name="Picture 2" descr="SQZ Biotech">
            <a:extLst>
              <a:ext uri="{FF2B5EF4-FFF2-40B4-BE49-F238E27FC236}">
                <a16:creationId xmlns:a16="http://schemas.microsoft.com/office/drawing/2014/main" id="{9DB0516A-2F31-4664-96B5-0514A17B1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80" y="1690689"/>
            <a:ext cx="25146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ion Systems Secures $11M in Series B Funding | News Break">
            <a:extLst>
              <a:ext uri="{FF2B5EF4-FFF2-40B4-BE49-F238E27FC236}">
                <a16:creationId xmlns:a16="http://schemas.microsoft.com/office/drawing/2014/main" id="{8E98B2C5-B456-4F55-B0A5-A281A76A8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365" y="1552577"/>
            <a:ext cx="28575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060E2E13-66B3-4AF0-8640-2DBBDE63CA2F}"/>
              </a:ext>
            </a:extLst>
          </p:cNvPr>
          <p:cNvPicPr>
            <a:picLocks noChangeAspect="1"/>
          </p:cNvPicPr>
          <p:nvPr/>
        </p:nvPicPr>
        <p:blipFill rotWithShape="1">
          <a:blip r:embed="rId4">
            <a:extLst>
              <a:ext uri="{28A0092B-C50C-407E-A947-70E740481C1C}">
                <a14:useLocalDpi xmlns:a14="http://schemas.microsoft.com/office/drawing/2010/main" val="0"/>
              </a:ext>
            </a:extLst>
          </a:blip>
          <a:srcRect l="24824" t="22968" r="23553" b="20896"/>
          <a:stretch/>
        </p:blipFill>
        <p:spPr>
          <a:xfrm>
            <a:off x="6740012" y="1690689"/>
            <a:ext cx="1799303" cy="1887795"/>
          </a:xfrm>
          <a:prstGeom prst="rect">
            <a:avLst/>
          </a:prstGeom>
        </p:spPr>
      </p:pic>
      <p:pic>
        <p:nvPicPr>
          <p:cNvPr id="1030" name="Picture 6" descr="FX 322 | Regenerative Medicine | Hearing Restoration| Frequency Therapeutics">
            <a:extLst>
              <a:ext uri="{FF2B5EF4-FFF2-40B4-BE49-F238E27FC236}">
                <a16:creationId xmlns:a16="http://schemas.microsoft.com/office/drawing/2014/main" id="{783C314D-1C34-4920-81B5-7D8B136E5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764" y="3695699"/>
            <a:ext cx="32385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bout - GelSight">
            <a:extLst>
              <a:ext uri="{FF2B5EF4-FFF2-40B4-BE49-F238E27FC236}">
                <a16:creationId xmlns:a16="http://schemas.microsoft.com/office/drawing/2014/main" id="{29EA4A4A-B518-49C9-BD0F-F186ACEA3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025" y="3806827"/>
            <a:ext cx="34099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Tricity: Powering life, wirelessly.">
            <a:extLst>
              <a:ext uri="{FF2B5EF4-FFF2-40B4-BE49-F238E27FC236}">
                <a16:creationId xmlns:a16="http://schemas.microsoft.com/office/drawing/2014/main" id="{E0B55CBF-EB60-4EC3-B940-0872DE7CBF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413" y="4721787"/>
            <a:ext cx="38100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9F0B91F-D43B-4FD0-87D7-43BB35F296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4460" y="1445655"/>
            <a:ext cx="2301669" cy="23016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C2C546B-C3FD-4809-96DB-33DD669BB9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17113" y="3453767"/>
            <a:ext cx="1438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48C981D-2618-4DDD-A81F-6750872516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7324" y="3506154"/>
            <a:ext cx="143827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29B9C60-DE67-4313-86C4-13D2E66472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93024" y="4521451"/>
            <a:ext cx="2748523" cy="89190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691E407-D3E5-43B0-8BA4-63676519090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32850"/>
          <a:stretch/>
        </p:blipFill>
        <p:spPr bwMode="auto">
          <a:xfrm>
            <a:off x="8288081" y="4452936"/>
            <a:ext cx="1438275" cy="95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80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98C4-305D-4363-B8AE-3D390EB3AE53}"/>
              </a:ext>
            </a:extLst>
          </p:cNvPr>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000" dirty="0"/>
              <a:t>Thank you</a:t>
            </a:r>
          </a:p>
        </p:txBody>
      </p:sp>
    </p:spTree>
    <p:extLst>
      <p:ext uri="{BB962C8B-B14F-4D97-AF65-F5344CB8AC3E}">
        <p14:creationId xmlns:p14="http://schemas.microsoft.com/office/powerpoint/2010/main" val="1795369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51011" y="143185"/>
            <a:ext cx="10515600" cy="1325563"/>
          </a:xfrm>
        </p:spPr>
        <p:txBody>
          <a:bodyPr>
            <a:normAutofit/>
          </a:bodyPr>
          <a:lstStyle/>
          <a:p>
            <a:r>
              <a:rPr lang="en-US" altLang="en-US" sz="3200" dirty="0"/>
              <a:t>Contacts</a:t>
            </a:r>
          </a:p>
        </p:txBody>
      </p:sp>
      <p:sp>
        <p:nvSpPr>
          <p:cNvPr id="8" name="Rectangle 3"/>
          <p:cNvSpPr>
            <a:spLocks noGrp="1" noChangeArrowheads="1"/>
          </p:cNvSpPr>
          <p:nvPr>
            <p:ph type="body" idx="1"/>
          </p:nvPr>
        </p:nvSpPr>
        <p:spPr>
          <a:xfrm>
            <a:off x="1918063" y="1651247"/>
            <a:ext cx="8983716" cy="3595456"/>
          </a:xfrm>
        </p:spPr>
        <p:txBody>
          <a:bodyPr>
            <a:normAutofit fontScale="25000" lnSpcReduction="20000"/>
          </a:bodyPr>
          <a:lstStyle/>
          <a:p>
            <a:pPr algn="ctr">
              <a:lnSpc>
                <a:spcPct val="170000"/>
              </a:lnSpc>
            </a:pPr>
            <a:br>
              <a:rPr lang="en-US" altLang="en-US" dirty="0">
                <a:solidFill>
                  <a:schemeClr val="tx1"/>
                </a:solidFill>
              </a:rPr>
            </a:br>
            <a:r>
              <a:rPr lang="en-US" altLang="en-US" sz="6400" dirty="0"/>
              <a:t>Laura Lapsley (Senior IP Paralegal), </a:t>
            </a:r>
            <a:r>
              <a:rPr lang="en-US" altLang="en-US" sz="6400" dirty="0">
                <a:solidFill>
                  <a:schemeClr val="tx1"/>
                </a:solidFill>
                <a:hlinkClick r:id="rId2">
                  <a:extLst>
                    <a:ext uri="{A12FA001-AC4F-418D-AE19-62706E023703}">
                      <ahyp:hlinkClr xmlns:ahyp="http://schemas.microsoft.com/office/drawing/2018/hyperlinkcolor" val="tx"/>
                    </a:ext>
                  </a:extLst>
                </a:hlinkClick>
              </a:rPr>
              <a:t>llapsley@mit.edu</a:t>
            </a:r>
            <a:endParaRPr lang="en-US" altLang="en-US" sz="6400" dirty="0">
              <a:solidFill>
                <a:schemeClr val="tx1"/>
              </a:solidFill>
            </a:endParaRPr>
          </a:p>
          <a:p>
            <a:pPr algn="ctr">
              <a:lnSpc>
                <a:spcPct val="170000"/>
              </a:lnSpc>
            </a:pPr>
            <a:r>
              <a:rPr lang="en-US" altLang="en-US" sz="6400" dirty="0"/>
              <a:t>Jonathan Hromi (Assistant Director, IP), </a:t>
            </a:r>
            <a:r>
              <a:rPr lang="en-US" altLang="en-US" sz="6400" dirty="0">
                <a:solidFill>
                  <a:schemeClr val="tx1"/>
                </a:solidFill>
                <a:hlinkClick r:id="rId3">
                  <a:extLst>
                    <a:ext uri="{A12FA001-AC4F-418D-AE19-62706E023703}">
                      <ahyp:hlinkClr xmlns:ahyp="http://schemas.microsoft.com/office/drawing/2018/hyperlinkcolor" val="tx"/>
                    </a:ext>
                  </a:extLst>
                </a:hlinkClick>
              </a:rPr>
              <a:t>jhromi@mit.edu</a:t>
            </a:r>
            <a:endParaRPr lang="en-US" altLang="en-US" sz="6400" dirty="0">
              <a:solidFill>
                <a:schemeClr val="tx1"/>
              </a:solidFill>
            </a:endParaRPr>
          </a:p>
          <a:p>
            <a:pPr algn="ctr">
              <a:lnSpc>
                <a:spcPct val="170000"/>
              </a:lnSpc>
            </a:pPr>
            <a:r>
              <a:rPr lang="en-US" altLang="en-US" sz="6400" dirty="0"/>
              <a:t>Caitlyn Ward (Senior Technology Licensing Associate), </a:t>
            </a:r>
            <a:r>
              <a:rPr lang="en-US" altLang="en-US" sz="6400" dirty="0">
                <a:solidFill>
                  <a:schemeClr val="tx1"/>
                </a:solidFill>
                <a:hlinkClick r:id="rId4">
                  <a:extLst>
                    <a:ext uri="{A12FA001-AC4F-418D-AE19-62706E023703}">
                      <ahyp:hlinkClr xmlns:ahyp="http://schemas.microsoft.com/office/drawing/2018/hyperlinkcolor" val="tx"/>
                    </a:ext>
                  </a:extLst>
                </a:hlinkClick>
              </a:rPr>
              <a:t>ceward@mit.edu</a:t>
            </a:r>
            <a:endParaRPr lang="en-US" altLang="en-US" sz="6400" dirty="0">
              <a:solidFill>
                <a:schemeClr val="tx1"/>
              </a:solidFill>
            </a:endParaRPr>
          </a:p>
          <a:p>
            <a:pPr algn="ctr">
              <a:lnSpc>
                <a:spcPct val="170000"/>
              </a:lnSpc>
            </a:pPr>
            <a:r>
              <a:rPr lang="en-US" altLang="en-US" sz="6400" dirty="0"/>
              <a:t>Kate </a:t>
            </a:r>
            <a:r>
              <a:rPr lang="en-US" altLang="en-US" sz="6400" dirty="0" err="1"/>
              <a:t>Beriont</a:t>
            </a:r>
            <a:r>
              <a:rPr lang="en-US" altLang="en-US" sz="6400" dirty="0"/>
              <a:t> (Senior Technology Licensing Associate), </a:t>
            </a:r>
            <a:r>
              <a:rPr lang="en-US" altLang="en-US" sz="6400" dirty="0">
                <a:solidFill>
                  <a:schemeClr val="tx1"/>
                </a:solidFill>
                <a:hlinkClick r:id="rId5">
                  <a:extLst>
                    <a:ext uri="{A12FA001-AC4F-418D-AE19-62706E023703}">
                      <ahyp:hlinkClr xmlns:ahyp="http://schemas.microsoft.com/office/drawing/2018/hyperlinkcolor" val="tx"/>
                    </a:ext>
                  </a:extLst>
                </a:hlinkClick>
              </a:rPr>
              <a:t>kberiont@mit.edu</a:t>
            </a:r>
            <a:endParaRPr lang="en-US" altLang="en-US" sz="6400" dirty="0">
              <a:solidFill>
                <a:schemeClr val="tx1"/>
              </a:solidFill>
            </a:endParaRPr>
          </a:p>
          <a:p>
            <a:pPr algn="ctr">
              <a:lnSpc>
                <a:spcPct val="170000"/>
              </a:lnSpc>
            </a:pPr>
            <a:endParaRPr lang="en-US" altLang="en-US" sz="6400" b="0" dirty="0">
              <a:solidFill>
                <a:schemeClr val="tx1"/>
              </a:solidFill>
            </a:endParaRPr>
          </a:p>
          <a:p>
            <a:pPr algn="ctr">
              <a:buFontTx/>
              <a:buNone/>
            </a:pPr>
            <a:endParaRPr lang="en-US" altLang="en-US" sz="6400" dirty="0"/>
          </a:p>
          <a:p>
            <a:pPr algn="ctr">
              <a:buFontTx/>
              <a:buNone/>
            </a:pPr>
            <a:endParaRPr lang="en-US" altLang="en-US" sz="6400" dirty="0"/>
          </a:p>
          <a:p>
            <a:pPr algn="ctr"/>
            <a:r>
              <a:rPr lang="en-US" sz="6400" dirty="0">
                <a:solidFill>
                  <a:schemeClr val="tx1"/>
                </a:solidFill>
                <a:hlinkClick r:id="rId6">
                  <a:extLst>
                    <a:ext uri="{A12FA001-AC4F-418D-AE19-62706E023703}">
                      <ahyp:hlinkClr xmlns:ahyp="http://schemas.microsoft.com/office/drawing/2018/hyperlinkcolor" val="tx"/>
                    </a:ext>
                  </a:extLst>
                </a:hlinkClick>
              </a:rPr>
              <a:t>http://tlo.mit.edu/</a:t>
            </a:r>
            <a:endParaRPr lang="en-US" altLang="en-US" sz="6400" dirty="0">
              <a:solidFill>
                <a:schemeClr val="tx1"/>
              </a:solidFill>
            </a:endParaRPr>
          </a:p>
          <a:p>
            <a:pPr algn="ctr">
              <a:buFontTx/>
              <a:buNone/>
            </a:pPr>
            <a:endParaRPr lang="en-US" altLang="en-US" dirty="0"/>
          </a:p>
        </p:txBody>
      </p:sp>
    </p:spTree>
    <p:extLst>
      <p:ext uri="{BB962C8B-B14F-4D97-AF65-F5344CB8AC3E}">
        <p14:creationId xmlns:p14="http://schemas.microsoft.com/office/powerpoint/2010/main" val="256864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Types of US Granted Patent Rights</a:t>
            </a:r>
          </a:p>
        </p:txBody>
      </p:sp>
      <p:sp>
        <p:nvSpPr>
          <p:cNvPr id="3" name="Content Placeholder 2"/>
          <p:cNvSpPr>
            <a:spLocks noGrp="1"/>
          </p:cNvSpPr>
          <p:nvPr>
            <p:ph idx="1"/>
          </p:nvPr>
        </p:nvSpPr>
        <p:spPr>
          <a:xfrm>
            <a:off x="0" y="1538242"/>
            <a:ext cx="11353800" cy="3806115"/>
          </a:xfrm>
        </p:spPr>
        <p:txBody>
          <a:bodyPr>
            <a:normAutofit fontScale="92500" lnSpcReduction="20000"/>
          </a:bodyPr>
          <a:lstStyle/>
          <a:p>
            <a:pPr marL="0" indent="0">
              <a:buNone/>
            </a:pPr>
            <a:r>
              <a:rPr lang="en-US" dirty="0">
                <a:solidFill>
                  <a:schemeClr val="tx1"/>
                </a:solidFill>
              </a:rPr>
              <a:t>	</a:t>
            </a:r>
            <a:r>
              <a:rPr lang="en-US" sz="2600" b="1" dirty="0">
                <a:solidFill>
                  <a:schemeClr val="tx1"/>
                </a:solidFill>
              </a:rPr>
              <a:t>1. Utility patent </a:t>
            </a:r>
            <a:endParaRPr lang="en-US" altLang="en-US" sz="2600" dirty="0">
              <a:solidFill>
                <a:schemeClr val="tx2"/>
              </a:solidFill>
              <a:cs typeface="Times New Roman" panose="02020603050405020304" pitchFamily="18" charset="0"/>
            </a:endParaRPr>
          </a:p>
          <a:p>
            <a:pPr lvl="4">
              <a:lnSpc>
                <a:spcPct val="80000"/>
              </a:lnSpc>
            </a:pPr>
            <a:r>
              <a:rPr lang="en-US" altLang="en-US" dirty="0">
                <a:solidFill>
                  <a:schemeClr val="tx2"/>
                </a:solidFill>
                <a:cs typeface="Times New Roman" panose="02020603050405020304" pitchFamily="18" charset="0"/>
              </a:rPr>
              <a:t>Machine – robot, motor, circuit</a:t>
            </a:r>
          </a:p>
          <a:p>
            <a:pPr lvl="4">
              <a:lnSpc>
                <a:spcPct val="80000"/>
              </a:lnSpc>
            </a:pPr>
            <a:r>
              <a:rPr lang="en-US" altLang="en-US" dirty="0">
                <a:solidFill>
                  <a:schemeClr val="tx2"/>
                </a:solidFill>
                <a:cs typeface="Times New Roman" panose="02020603050405020304" pitchFamily="18" charset="0"/>
              </a:rPr>
              <a:t>Process – method of manufacturing </a:t>
            </a:r>
          </a:p>
          <a:p>
            <a:pPr lvl="4">
              <a:lnSpc>
                <a:spcPct val="80000"/>
              </a:lnSpc>
            </a:pPr>
            <a:r>
              <a:rPr lang="en-US" altLang="en-US" dirty="0">
                <a:solidFill>
                  <a:schemeClr val="tx2"/>
                </a:solidFill>
                <a:cs typeface="Times New Roman" panose="02020603050405020304" pitchFamily="18" charset="0"/>
              </a:rPr>
              <a:t>Article of Manufacture – frying pan, hair comb</a:t>
            </a:r>
            <a:endParaRPr lang="en-US" altLang="en-US" dirty="0">
              <a:solidFill>
                <a:schemeClr val="tx2"/>
              </a:solidFill>
              <a:highlight>
                <a:srgbClr val="00FF00"/>
              </a:highlight>
              <a:cs typeface="Times New Roman" panose="02020603050405020304" pitchFamily="18" charset="0"/>
            </a:endParaRPr>
          </a:p>
          <a:p>
            <a:pPr lvl="4">
              <a:lnSpc>
                <a:spcPct val="80000"/>
              </a:lnSpc>
            </a:pPr>
            <a:r>
              <a:rPr lang="en-US" altLang="en-US" dirty="0">
                <a:solidFill>
                  <a:schemeClr val="tx2"/>
                </a:solidFill>
                <a:cs typeface="Times New Roman" panose="02020603050405020304" pitchFamily="18" charset="0"/>
              </a:rPr>
              <a:t>Composition of Matter – chemical compound</a:t>
            </a:r>
          </a:p>
          <a:p>
            <a:pPr lvl="4">
              <a:lnSpc>
                <a:spcPct val="80000"/>
              </a:lnSpc>
            </a:pPr>
            <a:r>
              <a:rPr lang="en-US" altLang="en-US" dirty="0">
                <a:solidFill>
                  <a:schemeClr val="tx2"/>
                </a:solidFill>
                <a:cs typeface="Times New Roman" panose="02020603050405020304" pitchFamily="18" charset="0"/>
              </a:rPr>
              <a:t>Length of patent term is 20 years from the filing date</a:t>
            </a:r>
          </a:p>
          <a:p>
            <a:pPr marL="0" indent="0">
              <a:buNone/>
            </a:pPr>
            <a:r>
              <a:rPr lang="en-US" sz="4800" b="1" dirty="0"/>
              <a:t>	</a:t>
            </a:r>
            <a:r>
              <a:rPr lang="en-US" sz="2600" b="1" dirty="0">
                <a:solidFill>
                  <a:schemeClr val="tx1"/>
                </a:solidFill>
              </a:rPr>
              <a:t>2. Design patent</a:t>
            </a:r>
          </a:p>
          <a:p>
            <a:pPr lvl="4"/>
            <a:r>
              <a:rPr lang="en-US" altLang="en-US" dirty="0">
                <a:solidFill>
                  <a:schemeClr val="tx2"/>
                </a:solidFill>
                <a:cs typeface="Times New Roman" panose="02020603050405020304" pitchFamily="18" charset="0"/>
              </a:rPr>
              <a:t>Ornamental design, appearance </a:t>
            </a:r>
          </a:p>
          <a:p>
            <a:pPr lvl="4"/>
            <a:r>
              <a:rPr lang="en-US" dirty="0">
                <a:solidFill>
                  <a:schemeClr val="tx2"/>
                </a:solidFill>
              </a:rPr>
              <a:t>Length of patent term is 15 years from the date of grant</a:t>
            </a:r>
          </a:p>
          <a:p>
            <a:pPr marL="0" indent="0">
              <a:buNone/>
            </a:pPr>
            <a:r>
              <a:rPr lang="en-US" sz="4800" b="1" dirty="0">
                <a:solidFill>
                  <a:schemeClr val="tx1"/>
                </a:solidFill>
              </a:rPr>
              <a:t>	</a:t>
            </a:r>
            <a:r>
              <a:rPr lang="en-US" sz="2600" b="1" dirty="0">
                <a:solidFill>
                  <a:schemeClr val="tx1"/>
                </a:solidFill>
              </a:rPr>
              <a:t>3. Plant patent</a:t>
            </a:r>
          </a:p>
          <a:p>
            <a:pPr lvl="4"/>
            <a:r>
              <a:rPr lang="en-US" dirty="0">
                <a:solidFill>
                  <a:schemeClr val="tx2"/>
                </a:solidFill>
              </a:rPr>
              <a:t>New and distinct variety of plant that can be asexually reproduced (excluding tubers)</a:t>
            </a:r>
          </a:p>
          <a:p>
            <a:pPr lvl="4"/>
            <a:r>
              <a:rPr lang="en-US" altLang="en-US" dirty="0">
                <a:solidFill>
                  <a:schemeClr val="tx2"/>
                </a:solidFill>
                <a:cs typeface="Times New Roman" panose="02020603050405020304" pitchFamily="18" charset="0"/>
              </a:rPr>
              <a:t>Length of patent term is 20 years from the filing date</a:t>
            </a:r>
          </a:p>
          <a:p>
            <a:pPr lvl="3"/>
            <a:endParaRPr lang="en-US" b="1" dirty="0">
              <a:solidFill>
                <a:schemeClr val="tx2"/>
              </a:solidFill>
            </a:endParaRPr>
          </a:p>
          <a:p>
            <a:pPr marL="0" indent="0">
              <a:buNone/>
            </a:pPr>
            <a:endParaRPr lang="en-US" sz="4800" dirty="0"/>
          </a:p>
        </p:txBody>
      </p:sp>
    </p:spTree>
    <p:extLst>
      <p:ext uri="{BB962C8B-B14F-4D97-AF65-F5344CB8AC3E}">
        <p14:creationId xmlns:p14="http://schemas.microsoft.com/office/powerpoint/2010/main" val="55884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Provisional Application	</a:t>
            </a:r>
          </a:p>
        </p:txBody>
      </p:sp>
      <p:sp>
        <p:nvSpPr>
          <p:cNvPr id="3" name="Content Placeholder 2"/>
          <p:cNvSpPr>
            <a:spLocks noGrp="1"/>
          </p:cNvSpPr>
          <p:nvPr>
            <p:ph idx="1"/>
          </p:nvPr>
        </p:nvSpPr>
        <p:spPr>
          <a:xfrm>
            <a:off x="838200" y="1690690"/>
            <a:ext cx="10515600" cy="3767867"/>
          </a:xfrm>
        </p:spPr>
        <p:txBody>
          <a:bodyPr>
            <a:normAutofit/>
          </a:bodyPr>
          <a:lstStyle/>
          <a:p>
            <a:r>
              <a:rPr lang="en-US" dirty="0">
                <a:solidFill>
                  <a:schemeClr val="tx1"/>
                </a:solidFill>
              </a:rPr>
              <a:t>Expires after 12 months from the filing date</a:t>
            </a:r>
            <a:endParaRPr lang="en-US" dirty="0">
              <a:solidFill>
                <a:schemeClr val="tx1"/>
              </a:solidFill>
              <a:highlight>
                <a:srgbClr val="00FF00"/>
              </a:highlight>
            </a:endParaRPr>
          </a:p>
          <a:p>
            <a:r>
              <a:rPr lang="en-US" dirty="0">
                <a:solidFill>
                  <a:schemeClr val="tx1"/>
                </a:solidFill>
              </a:rPr>
              <a:t>Establishes an early filing date</a:t>
            </a:r>
            <a:endParaRPr lang="en-US" dirty="0">
              <a:solidFill>
                <a:schemeClr val="tx1"/>
              </a:solidFill>
              <a:highlight>
                <a:srgbClr val="00FF00"/>
              </a:highlight>
            </a:endParaRPr>
          </a:p>
          <a:p>
            <a:r>
              <a:rPr lang="en-US" dirty="0">
                <a:solidFill>
                  <a:schemeClr val="tx1"/>
                </a:solidFill>
              </a:rPr>
              <a:t>The strength of the provisional application depends on the construction</a:t>
            </a:r>
          </a:p>
          <a:p>
            <a:r>
              <a:rPr lang="en-US" dirty="0">
                <a:solidFill>
                  <a:schemeClr val="tx1"/>
                </a:solidFill>
              </a:rPr>
              <a:t>Limited in its use</a:t>
            </a:r>
          </a:p>
          <a:p>
            <a:pPr marL="0" indent="0">
              <a:buNone/>
            </a:pPr>
            <a:endParaRPr lang="en-US" dirty="0">
              <a:solidFill>
                <a:schemeClr val="tx1"/>
              </a:solidFill>
              <a:highlight>
                <a:srgbClr val="00FF00"/>
              </a:highlight>
            </a:endParaRPr>
          </a:p>
          <a:p>
            <a:endParaRPr lang="en-US" sz="3600" dirty="0"/>
          </a:p>
          <a:p>
            <a:endParaRPr lang="en-US" sz="3600" dirty="0"/>
          </a:p>
          <a:p>
            <a:endParaRPr lang="en-US" sz="3600" dirty="0">
              <a:highlight>
                <a:srgbClr val="FFFF00"/>
              </a:highlight>
            </a:endParaRPr>
          </a:p>
          <a:p>
            <a:endParaRPr lang="en-US" sz="3600" dirty="0">
              <a:highlight>
                <a:srgbClr val="FFFF00"/>
              </a:highlight>
            </a:endParaRPr>
          </a:p>
          <a:p>
            <a:endParaRPr lang="en-US" sz="3600" dirty="0"/>
          </a:p>
          <a:p>
            <a:endParaRPr lang="en-US" sz="3600" dirty="0"/>
          </a:p>
          <a:p>
            <a:pPr marL="0" indent="0">
              <a:buNone/>
            </a:pPr>
            <a:endParaRPr lang="en-US" sz="3600" dirty="0"/>
          </a:p>
        </p:txBody>
      </p:sp>
    </p:spTree>
    <p:extLst>
      <p:ext uri="{BB962C8B-B14F-4D97-AF65-F5344CB8AC3E}">
        <p14:creationId xmlns:p14="http://schemas.microsoft.com/office/powerpoint/2010/main" val="136606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86521"/>
          </a:xfrm>
        </p:spPr>
        <p:txBody>
          <a:bodyPr>
            <a:normAutofit/>
          </a:bodyPr>
          <a:lstStyle/>
          <a:p>
            <a:r>
              <a:rPr lang="en-US" sz="3200" dirty="0"/>
              <a:t>What’s Required to Obtain a Patent?</a:t>
            </a:r>
            <a:br>
              <a:rPr lang="en-US" sz="1300" dirty="0"/>
            </a:br>
            <a:endParaRPr lang="en-US" sz="1300" dirty="0"/>
          </a:p>
        </p:txBody>
      </p:sp>
      <p:sp>
        <p:nvSpPr>
          <p:cNvPr id="3" name="Content Placeholder 2"/>
          <p:cNvSpPr>
            <a:spLocks noGrp="1"/>
          </p:cNvSpPr>
          <p:nvPr>
            <p:ph idx="1"/>
          </p:nvPr>
        </p:nvSpPr>
        <p:spPr>
          <a:xfrm>
            <a:off x="838200" y="1576251"/>
            <a:ext cx="10515600" cy="3802573"/>
          </a:xfrm>
        </p:spPr>
        <p:txBody>
          <a:bodyPr>
            <a:normAutofit/>
          </a:bodyPr>
          <a:lstStyle/>
          <a:p>
            <a:pPr marL="0" indent="0">
              <a:buNone/>
            </a:pPr>
            <a:r>
              <a:rPr lang="en-US" sz="3200" i="1" dirty="0">
                <a:solidFill>
                  <a:schemeClr val="tx1"/>
                </a:solidFill>
              </a:rPr>
              <a:t>The invention must be:</a:t>
            </a:r>
            <a:endParaRPr lang="en-US" sz="1400" i="1" dirty="0">
              <a:solidFill>
                <a:schemeClr val="tx1"/>
              </a:solidFill>
            </a:endParaRPr>
          </a:p>
          <a:p>
            <a:pPr marL="0" indent="0">
              <a:buNone/>
            </a:pPr>
            <a:endParaRPr lang="en-US" sz="1400" b="1" dirty="0">
              <a:solidFill>
                <a:schemeClr val="tx1"/>
              </a:solidFill>
            </a:endParaRPr>
          </a:p>
          <a:p>
            <a:pPr marL="0" indent="0">
              <a:buNone/>
            </a:pPr>
            <a:r>
              <a:rPr lang="en-US" sz="2400" b="1" dirty="0">
                <a:solidFill>
                  <a:schemeClr val="tx1"/>
                </a:solidFill>
              </a:rPr>
              <a:t>	1. Novel</a:t>
            </a:r>
          </a:p>
          <a:p>
            <a:pPr lvl="3"/>
            <a:r>
              <a:rPr lang="en-US" dirty="0"/>
              <a:t>Cannot have been described in a printed publication, or in public use, on sale or otherwise available </a:t>
            </a:r>
            <a:endParaRPr lang="en-US" sz="1900" dirty="0"/>
          </a:p>
          <a:p>
            <a:pPr marL="0" indent="0">
              <a:buNone/>
            </a:pPr>
            <a:r>
              <a:rPr lang="en-US" sz="2400" b="1" dirty="0">
                <a:solidFill>
                  <a:schemeClr val="tx1"/>
                </a:solidFill>
              </a:rPr>
              <a:t>	2. Useful </a:t>
            </a:r>
          </a:p>
          <a:p>
            <a:pPr lvl="3"/>
            <a:r>
              <a:rPr lang="en-US" dirty="0"/>
              <a:t>Solution to a problem</a:t>
            </a:r>
          </a:p>
          <a:p>
            <a:pPr marL="0" indent="0">
              <a:buNone/>
            </a:pPr>
            <a:r>
              <a:rPr lang="en-US" sz="2400" b="1" dirty="0">
                <a:solidFill>
                  <a:schemeClr val="tx1"/>
                </a:solidFill>
              </a:rPr>
              <a:t>	3. Not obvious </a:t>
            </a:r>
          </a:p>
          <a:p>
            <a:pPr lvl="3"/>
            <a:r>
              <a:rPr lang="en-US" dirty="0"/>
              <a:t>Cannot have been obvious to one skilled in the art </a:t>
            </a:r>
          </a:p>
        </p:txBody>
      </p:sp>
    </p:spTree>
    <p:extLst>
      <p:ext uri="{BB962C8B-B14F-4D97-AF65-F5344CB8AC3E}">
        <p14:creationId xmlns:p14="http://schemas.microsoft.com/office/powerpoint/2010/main" val="3957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Patentability</a:t>
            </a:r>
          </a:p>
        </p:txBody>
      </p:sp>
      <p:sp>
        <p:nvSpPr>
          <p:cNvPr id="4" name="Rectangle 3"/>
          <p:cNvSpPr txBox="1">
            <a:spLocks noChangeArrowheads="1"/>
          </p:cNvSpPr>
          <p:nvPr/>
        </p:nvSpPr>
        <p:spPr>
          <a:xfrm>
            <a:off x="838201" y="1293224"/>
            <a:ext cx="10970622" cy="342938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endParaRPr lang="en-US" altLang="en-US" sz="1800" u="sng" dirty="0"/>
          </a:p>
          <a:p>
            <a:pPr>
              <a:buFontTx/>
              <a:buNone/>
            </a:pPr>
            <a:r>
              <a:rPr lang="en-US" altLang="en-US" sz="2600" i="1" dirty="0">
                <a:solidFill>
                  <a:schemeClr val="tx1"/>
                </a:solidFill>
              </a:rPr>
              <a:t>Novelty</a:t>
            </a:r>
          </a:p>
          <a:p>
            <a:pPr>
              <a:buFontTx/>
              <a:buNone/>
            </a:pPr>
            <a:r>
              <a:rPr lang="en-US" altLang="en-US" sz="2200" dirty="0">
                <a:solidFill>
                  <a:schemeClr val="tx1"/>
                </a:solidFill>
              </a:rPr>
              <a:t>The disclosure rules:</a:t>
            </a:r>
          </a:p>
          <a:p>
            <a:r>
              <a:rPr lang="en-US" altLang="en-US" sz="1900" b="1" u="sng" dirty="0">
                <a:solidFill>
                  <a:schemeClr val="tx1"/>
                </a:solidFill>
              </a:rPr>
              <a:t>For the U.S.</a:t>
            </a:r>
          </a:p>
          <a:p>
            <a:pPr lvl="1"/>
            <a:r>
              <a:rPr lang="en-US" sz="1900" dirty="0"/>
              <a:t>There is a 1 year grace period after a public disclosure by an inventor in which to file a patent.  </a:t>
            </a:r>
            <a:r>
              <a:rPr lang="en-US" dirty="0"/>
              <a:t> </a:t>
            </a:r>
            <a:endParaRPr lang="en-US" altLang="en-US" sz="1900" u="sng" dirty="0"/>
          </a:p>
          <a:p>
            <a:r>
              <a:rPr lang="en-US" altLang="en-US" sz="1900" b="1" u="sng" dirty="0">
                <a:solidFill>
                  <a:schemeClr val="tx1"/>
                </a:solidFill>
              </a:rPr>
              <a:t>For the rest of the world</a:t>
            </a:r>
          </a:p>
          <a:p>
            <a:pPr lvl="1"/>
            <a:r>
              <a:rPr lang="en-US" altLang="en-US" sz="1900" dirty="0"/>
              <a:t>Absolute novelty is required</a:t>
            </a:r>
          </a:p>
          <a:p>
            <a:pPr lvl="1"/>
            <a:r>
              <a:rPr lang="en-US" altLang="en-US" sz="1900" dirty="0"/>
              <a:t>Must file </a:t>
            </a:r>
            <a:r>
              <a:rPr lang="en-US" altLang="en-US" sz="1900" u="sng" dirty="0"/>
              <a:t>before</a:t>
            </a:r>
            <a:r>
              <a:rPr lang="en-US" altLang="en-US" sz="1900" dirty="0"/>
              <a:t> first public disclosure</a:t>
            </a:r>
          </a:p>
          <a:p>
            <a:pPr lvl="1"/>
            <a:r>
              <a:rPr lang="en-US" altLang="en-US" sz="1900" dirty="0"/>
              <a:t>Oral disclosure </a:t>
            </a:r>
            <a:r>
              <a:rPr lang="en-US" altLang="en-US" sz="1900" u="sng" dirty="0"/>
              <a:t>counts</a:t>
            </a:r>
            <a:r>
              <a:rPr lang="en-US" altLang="en-US" sz="1900" dirty="0"/>
              <a:t>!</a:t>
            </a:r>
          </a:p>
        </p:txBody>
      </p:sp>
      <p:sp>
        <p:nvSpPr>
          <p:cNvPr id="3" name="TextBox 2">
            <a:extLst>
              <a:ext uri="{FF2B5EF4-FFF2-40B4-BE49-F238E27FC236}">
                <a16:creationId xmlns:a16="http://schemas.microsoft.com/office/drawing/2014/main" id="{9EFAA82A-84D0-7D47-AE7D-B233880E5EAF}"/>
              </a:ext>
            </a:extLst>
          </p:cNvPr>
          <p:cNvSpPr txBox="1"/>
          <p:nvPr/>
        </p:nvSpPr>
        <p:spPr>
          <a:xfrm>
            <a:off x="6771041" y="3640896"/>
            <a:ext cx="4582758" cy="1754326"/>
          </a:xfrm>
          <a:prstGeom prst="rect">
            <a:avLst/>
          </a:prstGeom>
          <a:noFill/>
          <a:ln w="25400">
            <a:solidFill>
              <a:schemeClr val="accent2"/>
            </a:solidFill>
          </a:ln>
        </p:spPr>
        <p:txBody>
          <a:bodyPr wrap="square" rtlCol="0">
            <a:spAutoFit/>
          </a:bodyPr>
          <a:lstStyle/>
          <a:p>
            <a:pPr algn="ctr"/>
            <a:r>
              <a:rPr lang="en-US" altLang="en-US" b="1" dirty="0"/>
              <a:t>* Note: grace period under the Paris convention, 1883: </a:t>
            </a:r>
            <a:r>
              <a:rPr lang="en-US" altLang="en-US" dirty="0"/>
              <a:t>Once you have a US patent on file, it is okay to make public disclosures.  The rest of the world </a:t>
            </a:r>
            <a:r>
              <a:rPr lang="en-US" altLang="en-US" dirty="0">
                <a:solidFill>
                  <a:schemeClr val="tx2"/>
                </a:solidFill>
              </a:rPr>
              <a:t>gives us 12 months from the US filing date to file applications in other countries.</a:t>
            </a:r>
          </a:p>
        </p:txBody>
      </p:sp>
    </p:spTree>
    <p:extLst>
      <p:ext uri="{BB962C8B-B14F-4D97-AF65-F5344CB8AC3E}">
        <p14:creationId xmlns:p14="http://schemas.microsoft.com/office/powerpoint/2010/main" val="330708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21573" y="1685836"/>
            <a:ext cx="10948851" cy="3960222"/>
          </a:xfrm>
          <a:prstGeom prst="rect">
            <a:avLst/>
          </a:prstGeom>
        </p:spPr>
        <p:txBody>
          <a:bodyPr vert="horz" lIns="91440" tIns="45720" rIns="91440" bIns="45720" rtlCol="0">
            <a:normAutofit fontScale="8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4200" i="1" dirty="0">
                <a:solidFill>
                  <a:schemeClr val="tx1"/>
                </a:solidFill>
                <a:cs typeface="Times New Roman" panose="02020603050405020304" pitchFamily="18" charset="0"/>
              </a:rPr>
              <a:t>Usefulness</a:t>
            </a:r>
          </a:p>
          <a:p>
            <a:pPr>
              <a:lnSpc>
                <a:spcPct val="80000"/>
              </a:lnSpc>
            </a:pPr>
            <a:r>
              <a:rPr lang="en-US" altLang="en-US" sz="2600" dirty="0">
                <a:solidFill>
                  <a:schemeClr val="tx1"/>
                </a:solidFill>
                <a:cs typeface="Times New Roman" panose="02020603050405020304" pitchFamily="18" charset="0"/>
              </a:rPr>
              <a:t>Usually not difficult to establish </a:t>
            </a:r>
            <a:endParaRPr lang="en-US" altLang="en-US" sz="2600" dirty="0">
              <a:solidFill>
                <a:schemeClr val="tx1"/>
              </a:solidFill>
              <a:highlight>
                <a:srgbClr val="00FF00"/>
              </a:highlight>
              <a:cs typeface="Times New Roman" panose="02020603050405020304" pitchFamily="18" charset="0"/>
            </a:endParaRPr>
          </a:p>
          <a:p>
            <a:pPr>
              <a:lnSpc>
                <a:spcPct val="80000"/>
              </a:lnSpc>
              <a:buFontTx/>
              <a:buNone/>
            </a:pPr>
            <a:r>
              <a:rPr lang="en-US" altLang="en-US" sz="2600" dirty="0">
                <a:solidFill>
                  <a:schemeClr val="tx1"/>
                </a:solidFill>
                <a:cs typeface="Times New Roman" panose="02020603050405020304" pitchFamily="18" charset="0"/>
              </a:rPr>
              <a:t> </a:t>
            </a:r>
          </a:p>
          <a:p>
            <a:pPr>
              <a:lnSpc>
                <a:spcPct val="80000"/>
              </a:lnSpc>
              <a:buFontTx/>
              <a:buNone/>
            </a:pPr>
            <a:r>
              <a:rPr lang="en-US" altLang="en-US" sz="3700" i="1" dirty="0">
                <a:solidFill>
                  <a:schemeClr val="tx1"/>
                </a:solidFill>
                <a:cs typeface="Times New Roman" panose="02020603050405020304" pitchFamily="18" charset="0"/>
              </a:rPr>
              <a:t>Not Obvious</a:t>
            </a:r>
          </a:p>
          <a:p>
            <a:pPr>
              <a:lnSpc>
                <a:spcPct val="80000"/>
              </a:lnSpc>
            </a:pPr>
            <a:r>
              <a:rPr lang="en-US" altLang="en-US" sz="2600" dirty="0">
                <a:solidFill>
                  <a:schemeClr val="tx1"/>
                </a:solidFill>
                <a:cs typeface="Times New Roman" panose="02020603050405020304" pitchFamily="18" charset="0"/>
              </a:rPr>
              <a:t>Subjective, often difficult to establish</a:t>
            </a:r>
          </a:p>
          <a:p>
            <a:pPr>
              <a:lnSpc>
                <a:spcPct val="80000"/>
              </a:lnSpc>
            </a:pPr>
            <a:r>
              <a:rPr lang="en-US" altLang="en-US" sz="2600" dirty="0">
                <a:solidFill>
                  <a:schemeClr val="tx1"/>
                </a:solidFill>
                <a:cs typeface="Times New Roman" panose="02020603050405020304" pitchFamily="18" charset="0"/>
              </a:rPr>
              <a:t>Would one skilled in the field of the invention who has not seen the invention find it obvious?</a:t>
            </a:r>
          </a:p>
          <a:p>
            <a:pPr>
              <a:lnSpc>
                <a:spcPct val="80000"/>
              </a:lnSpc>
              <a:buFontTx/>
              <a:buNone/>
            </a:pPr>
            <a:r>
              <a:rPr lang="en-US" altLang="en-US" sz="2600" dirty="0">
                <a:solidFill>
                  <a:schemeClr val="tx1"/>
                </a:solidFill>
                <a:cs typeface="Times New Roman" panose="02020603050405020304" pitchFamily="18" charset="0"/>
              </a:rPr>
              <a:t> </a:t>
            </a:r>
          </a:p>
          <a:p>
            <a:pPr marL="0" indent="0">
              <a:lnSpc>
                <a:spcPct val="80000"/>
              </a:lnSpc>
              <a:buNone/>
            </a:pPr>
            <a:r>
              <a:rPr lang="en-US" altLang="en-US" sz="2600" b="1" dirty="0">
                <a:solidFill>
                  <a:schemeClr val="tx1"/>
                </a:solidFill>
                <a:cs typeface="Times New Roman" panose="02020603050405020304" pitchFamily="18" charset="0"/>
              </a:rPr>
              <a:t>Factors to consider:</a:t>
            </a:r>
            <a:endParaRPr lang="en-US" altLang="en-US" sz="2600" b="1" dirty="0">
              <a:solidFill>
                <a:schemeClr val="tx1"/>
              </a:solidFill>
              <a:highlight>
                <a:srgbClr val="00FF00"/>
              </a:highlight>
              <a:cs typeface="Times New Roman" panose="02020603050405020304" pitchFamily="18" charset="0"/>
            </a:endParaRPr>
          </a:p>
          <a:p>
            <a:pPr lvl="1">
              <a:lnSpc>
                <a:spcPct val="80000"/>
              </a:lnSpc>
            </a:pPr>
            <a:r>
              <a:rPr lang="en-US" altLang="en-US" sz="2600" dirty="0">
                <a:cs typeface="Times New Roman" panose="02020603050405020304" pitchFamily="18" charset="0"/>
              </a:rPr>
              <a:t>Commercial success attributable to inventive feature?</a:t>
            </a:r>
          </a:p>
          <a:p>
            <a:pPr lvl="1">
              <a:lnSpc>
                <a:spcPct val="80000"/>
              </a:lnSpc>
            </a:pPr>
            <a:r>
              <a:rPr lang="en-US" altLang="en-US" sz="2600" dirty="0">
                <a:cs typeface="Times New Roman" panose="02020603050405020304" pitchFamily="18" charset="0"/>
              </a:rPr>
              <a:t>Filling a long-felt need?</a:t>
            </a:r>
          </a:p>
          <a:p>
            <a:pPr lvl="1">
              <a:lnSpc>
                <a:spcPct val="80000"/>
              </a:lnSpc>
            </a:pPr>
            <a:r>
              <a:rPr lang="en-US" altLang="en-US" sz="2600" dirty="0">
                <a:cs typeface="Times New Roman" panose="02020603050405020304" pitchFamily="18" charset="0"/>
              </a:rPr>
              <a:t>Doing what others said could not be done or would not work?</a:t>
            </a:r>
          </a:p>
          <a:p>
            <a:pPr>
              <a:lnSpc>
                <a:spcPct val="80000"/>
              </a:lnSpc>
            </a:pPr>
            <a:endParaRPr lang="en-US" altLang="en-US" sz="1800" dirty="0"/>
          </a:p>
        </p:txBody>
      </p:sp>
      <p:sp>
        <p:nvSpPr>
          <p:cNvPr id="5" name="Rectangle 2"/>
          <p:cNvSpPr>
            <a:spLocks noGrp="1" noChangeArrowheads="1"/>
          </p:cNvSpPr>
          <p:nvPr>
            <p:ph type="title"/>
          </p:nvPr>
        </p:nvSpPr>
        <p:spPr>
          <a:xfrm>
            <a:off x="838199" y="410254"/>
            <a:ext cx="10515600" cy="1159467"/>
          </a:xfrm>
        </p:spPr>
        <p:txBody>
          <a:bodyPr>
            <a:normAutofit/>
          </a:bodyPr>
          <a:lstStyle/>
          <a:p>
            <a:r>
              <a:rPr lang="en-US" altLang="en-US" sz="3200" dirty="0"/>
              <a:t>Requirements for Patentability (Cont.)</a:t>
            </a:r>
          </a:p>
        </p:txBody>
      </p:sp>
    </p:spTree>
    <p:extLst>
      <p:ext uri="{BB962C8B-B14F-4D97-AF65-F5344CB8AC3E}">
        <p14:creationId xmlns:p14="http://schemas.microsoft.com/office/powerpoint/2010/main" val="240058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sz="3200" dirty="0"/>
              <a:t>Non-US Patents</a:t>
            </a:r>
          </a:p>
        </p:txBody>
      </p:sp>
      <p:sp>
        <p:nvSpPr>
          <p:cNvPr id="9" name="Rectangle 3"/>
          <p:cNvSpPr>
            <a:spLocks noGrp="1" noChangeArrowheads="1"/>
          </p:cNvSpPr>
          <p:nvPr>
            <p:ph type="body" idx="1"/>
          </p:nvPr>
        </p:nvSpPr>
        <p:spPr>
          <a:xfrm>
            <a:off x="836612" y="1431258"/>
            <a:ext cx="10666413" cy="4114800"/>
          </a:xfrm>
        </p:spPr>
        <p:txBody>
          <a:bodyPr>
            <a:normAutofit/>
          </a:bodyPr>
          <a:lstStyle/>
          <a:p>
            <a:r>
              <a:rPr lang="en-US" altLang="en-US" dirty="0">
                <a:solidFill>
                  <a:schemeClr val="tx1"/>
                </a:solidFill>
              </a:rPr>
              <a:t>Paris Convention</a:t>
            </a:r>
          </a:p>
          <a:p>
            <a:pPr marL="800089" lvl="1" indent="-342900">
              <a:buFont typeface="Arial" panose="020B0604020202020204" pitchFamily="34" charset="0"/>
              <a:buChar char="•"/>
            </a:pPr>
            <a:r>
              <a:rPr lang="en-US" altLang="en-US" b="0" dirty="0">
                <a:solidFill>
                  <a:schemeClr val="tx1"/>
                </a:solidFill>
              </a:rPr>
              <a:t>Twelve-month grace period is given following the US patent filing </a:t>
            </a:r>
            <a:br>
              <a:rPr lang="en-US" altLang="en-US" b="0" dirty="0">
                <a:solidFill>
                  <a:schemeClr val="tx1"/>
                </a:solidFill>
              </a:rPr>
            </a:br>
            <a:r>
              <a:rPr lang="en-US" altLang="en-US" b="0" dirty="0">
                <a:solidFill>
                  <a:schemeClr val="tx1"/>
                </a:solidFill>
              </a:rPr>
              <a:t>(it assumes novelty of US)</a:t>
            </a:r>
            <a:endParaRPr lang="en-US" altLang="en-US" dirty="0">
              <a:solidFill>
                <a:schemeClr val="tx1"/>
              </a:solidFill>
            </a:endParaRPr>
          </a:p>
          <a:p>
            <a:r>
              <a:rPr lang="en-US" altLang="en-US" dirty="0">
                <a:solidFill>
                  <a:schemeClr val="tx1"/>
                </a:solidFill>
              </a:rPr>
              <a:t>Patent Cooperation Treaty (PCT)</a:t>
            </a:r>
          </a:p>
          <a:p>
            <a:pPr marL="800089" lvl="1" indent="-342900">
              <a:buFont typeface="Arial" panose="020B0604020202020204" pitchFamily="34" charset="0"/>
              <a:buChar char="•"/>
            </a:pPr>
            <a:r>
              <a:rPr lang="en-US" altLang="en-US" b="0" dirty="0">
                <a:solidFill>
                  <a:schemeClr val="tx1"/>
                </a:solidFill>
              </a:rPr>
              <a:t>Covers most countries </a:t>
            </a:r>
            <a:r>
              <a:rPr lang="en-US" altLang="en-US" b="0" dirty="0">
                <a:solidFill>
                  <a:schemeClr val="tx1"/>
                </a:solidFill>
                <a:highlight>
                  <a:srgbClr val="00FF00"/>
                </a:highlight>
              </a:rPr>
              <a:t> </a:t>
            </a:r>
          </a:p>
          <a:p>
            <a:pPr marL="800089" lvl="1" indent="-342900">
              <a:buFont typeface="Arial" panose="020B0604020202020204" pitchFamily="34" charset="0"/>
              <a:buChar char="•"/>
            </a:pPr>
            <a:r>
              <a:rPr lang="en-US" altLang="en-US" b="0" dirty="0">
                <a:solidFill>
                  <a:schemeClr val="tx1"/>
                </a:solidFill>
              </a:rPr>
              <a:t>Buys time – delays expense </a:t>
            </a:r>
            <a:r>
              <a:rPr lang="en-US" altLang="en-US" b="0" dirty="0">
                <a:solidFill>
                  <a:schemeClr val="tx1"/>
                </a:solidFill>
                <a:highlight>
                  <a:srgbClr val="00FF00"/>
                </a:highlight>
              </a:rPr>
              <a:t> </a:t>
            </a:r>
          </a:p>
          <a:p>
            <a:pPr marL="800089" lvl="1" indent="-342900">
              <a:buFont typeface="Arial" panose="020B0604020202020204" pitchFamily="34" charset="0"/>
              <a:buChar char="•"/>
            </a:pPr>
            <a:r>
              <a:rPr lang="en-US" altLang="en-US" b="0" dirty="0">
                <a:solidFill>
                  <a:schemeClr val="tx1"/>
                </a:solidFill>
              </a:rPr>
              <a:t>Used to manage risk</a:t>
            </a:r>
          </a:p>
          <a:p>
            <a:r>
              <a:rPr lang="en-US" altLang="en-US" dirty="0">
                <a:solidFill>
                  <a:schemeClr val="tx1"/>
                </a:solidFill>
              </a:rPr>
              <a:t>National filings (expensive)</a:t>
            </a:r>
          </a:p>
          <a:p>
            <a:pPr marL="800089" lvl="1" indent="-342900">
              <a:buFont typeface="Arial" panose="020B0604020202020204" pitchFamily="34" charset="0"/>
              <a:buChar char="•"/>
            </a:pPr>
            <a:r>
              <a:rPr lang="en-US" altLang="en-US" b="0" dirty="0"/>
              <a:t>Translations</a:t>
            </a:r>
          </a:p>
          <a:p>
            <a:pPr marL="800089" lvl="1" indent="-342900">
              <a:buFont typeface="Arial" panose="020B0604020202020204" pitchFamily="34" charset="0"/>
              <a:buChar char="•"/>
            </a:pPr>
            <a:r>
              <a:rPr lang="en-US" altLang="en-US" b="0" dirty="0"/>
              <a:t>Annuities </a:t>
            </a:r>
            <a:r>
              <a:rPr lang="en-US" altLang="en-US" b="0" dirty="0">
                <a:highlight>
                  <a:srgbClr val="00FF00"/>
                </a:highlight>
              </a:rPr>
              <a:t> </a:t>
            </a:r>
          </a:p>
        </p:txBody>
      </p:sp>
    </p:spTree>
    <p:extLst>
      <p:ext uri="{BB962C8B-B14F-4D97-AF65-F5344CB8AC3E}">
        <p14:creationId xmlns:p14="http://schemas.microsoft.com/office/powerpoint/2010/main" val="232622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10537372" cy="956821"/>
          </a:xfrm>
        </p:spPr>
        <p:txBody>
          <a:bodyPr>
            <a:normAutofit/>
          </a:bodyPr>
          <a:lstStyle/>
          <a:p>
            <a:r>
              <a:rPr lang="en-US" altLang="en-US" dirty="0"/>
              <a:t>Patenting Process @ MIT</a:t>
            </a:r>
            <a:endParaRPr lang="en-US" dirty="0"/>
          </a:p>
        </p:txBody>
      </p:sp>
      <p:sp>
        <p:nvSpPr>
          <p:cNvPr id="5" name="Rectangle 4"/>
          <p:cNvSpPr/>
          <p:nvPr/>
        </p:nvSpPr>
        <p:spPr>
          <a:xfrm>
            <a:off x="814841" y="1528061"/>
            <a:ext cx="5154612" cy="4161717"/>
          </a:xfrm>
          <a:prstGeom prst="rect">
            <a:avLst/>
          </a:prstGeom>
        </p:spPr>
        <p:txBody>
          <a:bodyPr wrap="square">
            <a:spAutoFit/>
          </a:bodyPr>
          <a:lstStyle/>
          <a:p>
            <a:pPr marL="457200" indent="-457200">
              <a:lnSpc>
                <a:spcPct val="80000"/>
              </a:lnSpc>
              <a:buFont typeface="+mj-lt"/>
              <a:buAutoNum type="arabicPeriod"/>
            </a:pPr>
            <a:r>
              <a:rPr lang="en-US" altLang="en-US" sz="2200" dirty="0">
                <a:latin typeface="Calibri" panose="020F0502020204030204" pitchFamily="34" charset="0"/>
                <a:cs typeface="Calibri" panose="020F0502020204030204" pitchFamily="34" charset="0"/>
              </a:rPr>
              <a:t>Invention report (Technology Disclosure Form)</a:t>
            </a:r>
          </a:p>
          <a:p>
            <a:pPr marL="914400" lvl="1" indent="-457200">
              <a:lnSpc>
                <a:spcPct val="80000"/>
              </a:lnSpc>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Documents date of invention, provides no protection</a:t>
            </a:r>
          </a:p>
          <a:p>
            <a:pPr marL="457200" indent="-457200">
              <a:lnSpc>
                <a:spcPct val="80000"/>
              </a:lnSpc>
              <a:buFont typeface="+mj-lt"/>
              <a:buAutoNum type="arabicPeriod"/>
            </a:pPr>
            <a:r>
              <a:rPr lang="en-US" altLang="en-US" sz="2200" dirty="0">
                <a:latin typeface="Calibri" panose="020F0502020204030204" pitchFamily="34" charset="0"/>
                <a:cs typeface="Calibri" panose="020F0502020204030204" pitchFamily="34" charset="0"/>
              </a:rPr>
              <a:t>Literature and patent search is performed </a:t>
            </a:r>
            <a:r>
              <a:rPr lang="en-US" altLang="en-US" sz="2200" dirty="0">
                <a:highlight>
                  <a:srgbClr val="00FF00"/>
                </a:highlight>
                <a:latin typeface="Calibri" panose="020F0502020204030204" pitchFamily="34" charset="0"/>
                <a:cs typeface="Calibri" panose="020F0502020204030204" pitchFamily="34" charset="0"/>
              </a:rPr>
              <a:t> </a:t>
            </a:r>
          </a:p>
          <a:p>
            <a:pPr marL="457200" indent="-457200">
              <a:lnSpc>
                <a:spcPct val="80000"/>
              </a:lnSpc>
              <a:buFont typeface="+mj-lt"/>
              <a:buAutoNum type="arabicPeriod"/>
            </a:pPr>
            <a:r>
              <a:rPr lang="en-US" altLang="en-US" sz="2200" dirty="0">
                <a:latin typeface="Calibri" panose="020F0502020204030204" pitchFamily="34" charset="0"/>
                <a:cs typeface="Calibri" panose="020F0502020204030204" pitchFamily="34" charset="0"/>
              </a:rPr>
              <a:t>Patent application prepared and filed </a:t>
            </a:r>
            <a:r>
              <a:rPr lang="en-US" altLang="en-US" sz="2200" dirty="0">
                <a:highlight>
                  <a:srgbClr val="00FF00"/>
                </a:highlight>
                <a:latin typeface="Calibri" panose="020F0502020204030204" pitchFamily="34" charset="0"/>
                <a:cs typeface="Calibri" panose="020F0502020204030204" pitchFamily="34" charset="0"/>
              </a:rPr>
              <a:t> </a:t>
            </a:r>
          </a:p>
          <a:p>
            <a:pPr marL="457200" indent="-457200">
              <a:lnSpc>
                <a:spcPct val="80000"/>
              </a:lnSpc>
              <a:buFont typeface="+mj-lt"/>
              <a:buAutoNum type="arabicPeriod"/>
            </a:pPr>
            <a:r>
              <a:rPr lang="en-US" altLang="en-US" sz="2200" dirty="0">
                <a:latin typeface="Calibri" panose="020F0502020204030204" pitchFamily="34" charset="0"/>
                <a:cs typeface="Calibri" panose="020F0502020204030204" pitchFamily="34" charset="0"/>
              </a:rPr>
              <a:t>Patent Office responds ("Office Action")</a:t>
            </a:r>
          </a:p>
          <a:p>
            <a:pPr marL="914400" lvl="1" indent="-457200">
              <a:lnSpc>
                <a:spcPct val="80000"/>
              </a:lnSpc>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It may take well over a year to receive first “office action” rejecting most, if not all, claims </a:t>
            </a:r>
          </a:p>
          <a:p>
            <a:pPr marL="457200" indent="-457200">
              <a:lnSpc>
                <a:spcPct val="80000"/>
              </a:lnSpc>
              <a:buFont typeface="+mj-lt"/>
              <a:buAutoNum type="arabicPeriod"/>
            </a:pPr>
            <a:r>
              <a:rPr lang="en-US" altLang="en-US" sz="2200" dirty="0">
                <a:latin typeface="Calibri" panose="020F0502020204030204" pitchFamily="34" charset="0"/>
                <a:cs typeface="Calibri" panose="020F0502020204030204" pitchFamily="34" charset="0"/>
              </a:rPr>
              <a:t>Reply to Patent Office </a:t>
            </a:r>
            <a:r>
              <a:rPr lang="en-US" altLang="en-US" sz="2200" dirty="0">
                <a:highlight>
                  <a:srgbClr val="00FF00"/>
                </a:highlight>
                <a:latin typeface="Calibri" panose="020F0502020204030204" pitchFamily="34" charset="0"/>
                <a:cs typeface="Calibri" panose="020F0502020204030204" pitchFamily="34" charset="0"/>
              </a:rPr>
              <a:t> </a:t>
            </a:r>
          </a:p>
          <a:p>
            <a:pPr marL="800100" lvl="1" indent="-342900">
              <a:lnSpc>
                <a:spcPct val="80000"/>
              </a:lnSpc>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Usually results in additional “final office action” rejecting some of the claims </a:t>
            </a:r>
          </a:p>
        </p:txBody>
      </p:sp>
      <p:sp>
        <p:nvSpPr>
          <p:cNvPr id="4" name="Rectangle 3">
            <a:extLst>
              <a:ext uri="{FF2B5EF4-FFF2-40B4-BE49-F238E27FC236}">
                <a16:creationId xmlns:a16="http://schemas.microsoft.com/office/drawing/2014/main" id="{AC31B811-733D-6A44-8C43-285D6046E8D4}"/>
              </a:ext>
            </a:extLst>
          </p:cNvPr>
          <p:cNvSpPr/>
          <p:nvPr/>
        </p:nvSpPr>
        <p:spPr>
          <a:xfrm>
            <a:off x="6222549" y="1528061"/>
            <a:ext cx="5154612" cy="2807500"/>
          </a:xfrm>
          <a:prstGeom prst="rect">
            <a:avLst/>
          </a:prstGeom>
        </p:spPr>
        <p:txBody>
          <a:bodyPr wrap="square">
            <a:spAutoFit/>
          </a:bodyPr>
          <a:lstStyle/>
          <a:p>
            <a:pPr marL="457200" indent="-457200">
              <a:lnSpc>
                <a:spcPct val="80000"/>
              </a:lnSpc>
              <a:buFont typeface="+mj-lt"/>
              <a:buAutoNum type="arabicPeriod" startAt="6"/>
            </a:pPr>
            <a:r>
              <a:rPr lang="en-US" altLang="en-US" sz="2200" dirty="0">
                <a:latin typeface="Calibri" panose="020F0502020204030204" pitchFamily="34" charset="0"/>
                <a:cs typeface="Calibri" panose="020F0502020204030204" pitchFamily="34" charset="0"/>
              </a:rPr>
              <a:t>Patent allowed </a:t>
            </a:r>
          </a:p>
          <a:p>
            <a:pPr marL="457200" indent="-457200">
              <a:lnSpc>
                <a:spcPct val="80000"/>
              </a:lnSpc>
              <a:buFont typeface="+mj-lt"/>
              <a:buAutoNum type="arabicPeriod" startAt="6"/>
            </a:pPr>
            <a:r>
              <a:rPr lang="en-US" altLang="en-US" sz="2200" dirty="0">
                <a:latin typeface="Calibri" panose="020F0502020204030204" pitchFamily="34" charset="0"/>
                <a:cs typeface="Calibri" panose="020F0502020204030204" pitchFamily="34" charset="0"/>
              </a:rPr>
              <a:t>Patent issued</a:t>
            </a:r>
          </a:p>
          <a:p>
            <a:pPr marL="800100" lvl="1" indent="-342900">
              <a:lnSpc>
                <a:spcPct val="80000"/>
              </a:lnSpc>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Typically 3 years after application was filed</a:t>
            </a:r>
          </a:p>
          <a:p>
            <a:pPr>
              <a:lnSpc>
                <a:spcPct val="80000"/>
              </a:lnSpc>
            </a:pPr>
            <a:endParaRPr lang="en-US" altLang="en-US" sz="2200" dirty="0">
              <a:latin typeface="Calibri" panose="020F0502020204030204" pitchFamily="34" charset="0"/>
              <a:cs typeface="Calibri" panose="020F0502020204030204" pitchFamily="34" charset="0"/>
            </a:endParaRPr>
          </a:p>
          <a:p>
            <a:pPr>
              <a:lnSpc>
                <a:spcPct val="80000"/>
              </a:lnSpc>
            </a:pPr>
            <a:r>
              <a:rPr lang="en-US" altLang="en-US" sz="2200" u="sng" dirty="0">
                <a:latin typeface="Calibri" panose="020F0502020204030204" pitchFamily="34" charset="0"/>
                <a:cs typeface="Calibri" panose="020F0502020204030204" pitchFamily="34" charset="0"/>
              </a:rPr>
              <a:t>Duration:</a:t>
            </a:r>
            <a:r>
              <a:rPr lang="en-US" altLang="en-US" sz="2200" dirty="0">
                <a:latin typeface="Calibri" panose="020F0502020204030204" pitchFamily="34" charset="0"/>
                <a:cs typeface="Calibri" panose="020F0502020204030204" pitchFamily="34" charset="0"/>
              </a:rPr>
              <a:t> 20 years from the date the non-provisional application was filed</a:t>
            </a:r>
          </a:p>
          <a:p>
            <a:pPr>
              <a:lnSpc>
                <a:spcPct val="80000"/>
              </a:lnSpc>
              <a:buFontTx/>
              <a:buNone/>
            </a:pPr>
            <a:r>
              <a:rPr lang="en-US" altLang="en-US" sz="2200" dirty="0">
                <a:latin typeface="Calibri" panose="020F0502020204030204" pitchFamily="34" charset="0"/>
                <a:cs typeface="Calibri" panose="020F0502020204030204" pitchFamily="34" charset="0"/>
              </a:rPr>
              <a:t> </a:t>
            </a:r>
          </a:p>
          <a:p>
            <a:pPr>
              <a:lnSpc>
                <a:spcPct val="80000"/>
              </a:lnSpc>
              <a:buFontTx/>
              <a:buNone/>
            </a:pPr>
            <a:r>
              <a:rPr lang="en-US" altLang="en-US" sz="2200" u="sng" dirty="0">
                <a:latin typeface="Calibri" panose="020F0502020204030204" pitchFamily="34" charset="0"/>
                <a:cs typeface="Calibri" panose="020F0502020204030204" pitchFamily="34" charset="0"/>
              </a:rPr>
              <a:t>Note:</a:t>
            </a:r>
            <a:r>
              <a:rPr lang="en-US" altLang="en-US" sz="2200" dirty="0">
                <a:latin typeface="Calibri" panose="020F0502020204030204" pitchFamily="34" charset="0"/>
                <a:cs typeface="Calibri" panose="020F0502020204030204" pitchFamily="34" charset="0"/>
              </a:rPr>
              <a:t> There is no "patent protection" until the patent issues.</a:t>
            </a:r>
          </a:p>
        </p:txBody>
      </p:sp>
    </p:spTree>
    <p:extLst>
      <p:ext uri="{BB962C8B-B14F-4D97-AF65-F5344CB8AC3E}">
        <p14:creationId xmlns:p14="http://schemas.microsoft.com/office/powerpoint/2010/main" val="24277740"/>
      </p:ext>
    </p:extLst>
  </p:cSld>
  <p:clrMapOvr>
    <a:masterClrMapping/>
  </p:clrMapOvr>
</p:sld>
</file>

<file path=ppt/theme/theme1.xml><?xml version="1.0" encoding="utf-8"?>
<a:theme xmlns:a="http://schemas.openxmlformats.org/drawingml/2006/main" name="Office Theme">
  <a:themeElements>
    <a:clrScheme name="TLO Custom Theme">
      <a:dk1>
        <a:srgbClr val="000000"/>
      </a:dk1>
      <a:lt1>
        <a:srgbClr val="FFFFFF"/>
      </a:lt1>
      <a:dk2>
        <a:srgbClr val="000000"/>
      </a:dk2>
      <a:lt2>
        <a:srgbClr val="333333"/>
      </a:lt2>
      <a:accent1>
        <a:srgbClr val="DDDDDD"/>
      </a:accent1>
      <a:accent2>
        <a:srgbClr val="993333"/>
      </a:accent2>
      <a:accent3>
        <a:srgbClr val="FFFFFF"/>
      </a:accent3>
      <a:accent4>
        <a:srgbClr val="000000"/>
      </a:accent4>
      <a:accent5>
        <a:srgbClr val="EBEBEB"/>
      </a:accent5>
      <a:accent6>
        <a:srgbClr val="8A2D2D"/>
      </a:accent6>
      <a:hlink>
        <a:srgbClr val="4D4D4D"/>
      </a:hlink>
      <a:folHlink>
        <a:srgbClr val="EAEAE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1917</Words>
  <Application>Microsoft Office PowerPoint</Application>
  <PresentationFormat>Widescreen</PresentationFormat>
  <Paragraphs>259</Paragraphs>
  <Slides>28</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Calibri Light</vt:lpstr>
      <vt:lpstr>Times New Roman</vt:lpstr>
      <vt:lpstr>Wingdings</vt:lpstr>
      <vt:lpstr>Office Theme</vt:lpstr>
      <vt:lpstr>Custom Design</vt:lpstr>
      <vt:lpstr>Document</vt:lpstr>
      <vt:lpstr>MIT Licensing Office Statistics FY2021</vt:lpstr>
      <vt:lpstr>What is a Patent?</vt:lpstr>
      <vt:lpstr>Types of US Granted Patent Rights</vt:lpstr>
      <vt:lpstr>Provisional Application </vt:lpstr>
      <vt:lpstr>What’s Required to Obtain a Patent? </vt:lpstr>
      <vt:lpstr>Requirements for Patentability</vt:lpstr>
      <vt:lpstr>Requirements for Patentability (Cont.)</vt:lpstr>
      <vt:lpstr>Non-US Patents</vt:lpstr>
      <vt:lpstr>Patenting Process @ MIT</vt:lpstr>
      <vt:lpstr>Important Points  </vt:lpstr>
      <vt:lpstr>Patent Example</vt:lpstr>
      <vt:lpstr>Enforcement  </vt:lpstr>
      <vt:lpstr>Kraft Snack ‘n Seal Patent</vt:lpstr>
      <vt:lpstr>Claim 1</vt:lpstr>
      <vt:lpstr>Prior Art  </vt:lpstr>
      <vt:lpstr>References ultimately used</vt:lpstr>
      <vt:lpstr>MIT Policy</vt:lpstr>
      <vt:lpstr>MIT TLO Mission</vt:lpstr>
      <vt:lpstr>Strategically Evaluate</vt:lpstr>
      <vt:lpstr>Protect</vt:lpstr>
      <vt:lpstr>License</vt:lpstr>
      <vt:lpstr>License, cont.</vt:lpstr>
      <vt:lpstr>Example Elements of a License</vt:lpstr>
      <vt:lpstr>Where Does the Revenue Go?</vt:lpstr>
      <vt:lpstr>Department Resource Example</vt:lpstr>
      <vt:lpstr>Success Stories</vt:lpstr>
      <vt:lpstr>          Thank you</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Baird</dc:creator>
  <cp:lastModifiedBy>Laura Lapsley</cp:lastModifiedBy>
  <cp:revision>22</cp:revision>
  <dcterms:created xsi:type="dcterms:W3CDTF">2021-01-13T15:00:17Z</dcterms:created>
  <dcterms:modified xsi:type="dcterms:W3CDTF">2022-01-27T16:16:35Z</dcterms:modified>
</cp:coreProperties>
</file>