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14" r:id="rId4"/>
    <p:sldId id="258" r:id="rId5"/>
    <p:sldId id="259" r:id="rId6"/>
    <p:sldId id="266" r:id="rId7"/>
    <p:sldId id="260" r:id="rId8"/>
    <p:sldId id="265" r:id="rId9"/>
    <p:sldId id="269" r:id="rId10"/>
    <p:sldId id="267" r:id="rId11"/>
    <p:sldId id="268" r:id="rId12"/>
    <p:sldId id="270" r:id="rId13"/>
    <p:sldId id="277" r:id="rId14"/>
    <p:sldId id="276" r:id="rId15"/>
    <p:sldId id="271" r:id="rId16"/>
    <p:sldId id="273" r:id="rId17"/>
    <p:sldId id="272" r:id="rId18"/>
    <p:sldId id="275" r:id="rId19"/>
    <p:sldId id="278" r:id="rId20"/>
    <p:sldId id="274" r:id="rId21"/>
    <p:sldId id="279" r:id="rId22"/>
    <p:sldId id="264" r:id="rId23"/>
    <p:sldId id="261" r:id="rId24"/>
    <p:sldId id="280" r:id="rId25"/>
    <p:sldId id="281" r:id="rId26"/>
    <p:sldId id="282" r:id="rId27"/>
    <p:sldId id="284" r:id="rId28"/>
    <p:sldId id="285" r:id="rId29"/>
    <p:sldId id="286" r:id="rId30"/>
    <p:sldId id="288" r:id="rId31"/>
    <p:sldId id="289" r:id="rId32"/>
    <p:sldId id="283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08" autoAdjust="0"/>
  </p:normalViewPr>
  <p:slideViewPr>
    <p:cSldViewPr snapToGrid="0" snapToObjects="1">
      <p:cViewPr varScale="1">
        <p:scale>
          <a:sx n="87" d="100"/>
          <a:sy n="87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50EB-F710-C94E-86E1-FC1A02D54F19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6229E-AECA-744B-804F-A431A50AE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7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6229E-AECA-744B-804F-A431A50AE7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6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MENTION:</a:t>
            </a:r>
          </a:p>
          <a:p>
            <a:r>
              <a:rPr lang="en-US" dirty="0" smtClean="0"/>
              <a:t>“check raising”– deceptive play</a:t>
            </a:r>
            <a:r>
              <a:rPr lang="en-US" baseline="0" dirty="0" smtClean="0"/>
              <a:t> (used against aggressive opponents or when you want to slow play)</a:t>
            </a:r>
            <a:endParaRPr lang="en-US" dirty="0" smtClean="0"/>
          </a:p>
          <a:p>
            <a:r>
              <a:rPr lang="en-US" dirty="0" smtClean="0"/>
              <a:t>“all in”–</a:t>
            </a:r>
            <a:r>
              <a:rPr lang="en-US" baseline="0" dirty="0" smtClean="0"/>
              <a:t> special kind of raise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6229E-AECA-744B-804F-A431A50AE7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9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Discounted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outs: outs not fully counting the cards that would improve the hand but not improve it to the best hand/might improve opposing hand more… Multiply or subtract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6229E-AECA-744B-804F-A431A50AE7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9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6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4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5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0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9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8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8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3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CD41D-053F-4044-8753-802541439A39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0F0F-EBAC-0042-BE86-20B4EC2E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Introduction to Poker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891029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Originally created by Albert Wu, </a:t>
            </a:r>
          </a:p>
          <a:p>
            <a:r>
              <a:rPr lang="en-US" dirty="0" smtClean="0"/>
              <a:t>Harvard ‘16/poker legend</a:t>
            </a:r>
          </a:p>
          <a:p>
            <a:r>
              <a:rPr lang="en-US" dirty="0"/>
              <a:t>Modified slightly by Leigh Marie Braswell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682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(Flop)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330" b="5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90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(Turn)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874" b="5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479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(River)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4944" b="4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478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</a:t>
            </a:r>
            <a:r>
              <a:rPr lang="en-US" dirty="0" err="1" smtClean="0"/>
              <a:t>Postflop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3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 each street, if no bets have happened in front of a player, he/she can:</a:t>
            </a:r>
          </a:p>
          <a:p>
            <a:pPr lvl="1"/>
            <a:r>
              <a:rPr lang="en-US" dirty="0" smtClean="0"/>
              <a:t>Check: do not put more money in the pot</a:t>
            </a:r>
          </a:p>
          <a:p>
            <a:pPr lvl="1"/>
            <a:r>
              <a:rPr lang="en-US" dirty="0" smtClean="0"/>
              <a:t>Bet: put money in the pot. Others who want to stay in must at least match that money.</a:t>
            </a:r>
          </a:p>
          <a:p>
            <a:r>
              <a:rPr lang="en-US" dirty="0" smtClean="0"/>
              <a:t>If someone has bet or raised in front of a player, he/she can:</a:t>
            </a:r>
          </a:p>
          <a:p>
            <a:pPr lvl="1"/>
            <a:r>
              <a:rPr lang="en-US" dirty="0" smtClean="0"/>
              <a:t>Fold: relinquish the opportunity of winning a hand, but don’t put any more money in</a:t>
            </a:r>
          </a:p>
          <a:p>
            <a:pPr lvl="1"/>
            <a:r>
              <a:rPr lang="en-US" dirty="0" smtClean="0"/>
              <a:t>Call: match the previous bet/raise amount, still have an opportunity of winning hand</a:t>
            </a:r>
          </a:p>
          <a:p>
            <a:pPr lvl="1"/>
            <a:r>
              <a:rPr lang="en-US" dirty="0" smtClean="0"/>
              <a:t>Raise: put more money in than the previous bettor. Anyone must now match your bet, fold, or re-raise, and the betting round ends when it gets back to you (unless someone else raises).</a:t>
            </a:r>
          </a:p>
        </p:txBody>
      </p:sp>
    </p:spTree>
    <p:extLst>
      <p:ext uri="{BB962C8B-B14F-4D97-AF65-F5344CB8AC3E}">
        <p14:creationId xmlns:p14="http://schemas.microsoft.com/office/powerpoint/2010/main" val="4194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</a:t>
            </a:r>
            <a:r>
              <a:rPr lang="en-US" dirty="0" err="1" smtClean="0"/>
              <a:t>Postflop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any point, if everybody folds except for one player, that player wins the pot.</a:t>
            </a:r>
          </a:p>
          <a:p>
            <a:r>
              <a:rPr lang="en-US" dirty="0" smtClean="0"/>
              <a:t>If there are two or more people in the pot after the river, there is a showdown. The person with the “best hand” (we will define this later) at showdown wins the pot.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3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(Showdown)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0864" b="10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260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(Showdown)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“Best Hand”</a:t>
            </a:r>
          </a:p>
          <a:p>
            <a:r>
              <a:rPr lang="en-US" dirty="0"/>
              <a:t>O</a:t>
            </a:r>
            <a:r>
              <a:rPr lang="en-US" dirty="0" smtClean="0"/>
              <a:t>f the five community cards and your two hole cards, form the best possible </a:t>
            </a:r>
            <a:r>
              <a:rPr lang="en-US" b="1" dirty="0" smtClean="0"/>
              <a:t>5-card </a:t>
            </a:r>
            <a:r>
              <a:rPr lang="en-US" dirty="0" smtClean="0"/>
              <a:t>hand</a:t>
            </a:r>
          </a:p>
          <a:p>
            <a:r>
              <a:rPr lang="en-US" dirty="0" smtClean="0"/>
              <a:t>The person with the best possible 5-card hand wins the showdown.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33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(Showdown)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of Hands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36455"/>
              </p:ext>
            </p:extLst>
          </p:nvPr>
        </p:nvGraphicFramePr>
        <p:xfrm>
          <a:off x="1381454" y="2506009"/>
          <a:ext cx="702875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50"/>
                <a:gridCol w="50380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Straight</a:t>
                      </a:r>
                      <a:r>
                        <a:rPr lang="en-US" baseline="0" dirty="0" smtClean="0"/>
                        <a:t> Flush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Five cards of consecutive rank, same suit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Quads (4 of a kind)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Four</a:t>
                      </a:r>
                      <a:r>
                        <a:rPr lang="en-US" baseline="0" dirty="0" smtClean="0"/>
                        <a:t> cards the same 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 House (boat)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Three cards the same, another two cards the same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Flush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Five cards of the</a:t>
                      </a:r>
                      <a:r>
                        <a:rPr lang="en-US" baseline="0" dirty="0" smtClean="0"/>
                        <a:t> same suit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Five</a:t>
                      </a:r>
                      <a:r>
                        <a:rPr lang="en-US" baseline="0" dirty="0" smtClean="0"/>
                        <a:t> cards with consecutive 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Exactly</a:t>
                      </a:r>
                      <a:r>
                        <a:rPr lang="en-US" baseline="0" dirty="0" smtClean="0"/>
                        <a:t> three cards with the same 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 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pairs of two cards with the same ranks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Exactly</a:t>
                      </a:r>
                      <a:r>
                        <a:rPr lang="en-US" baseline="0" dirty="0" smtClean="0"/>
                        <a:t> t</a:t>
                      </a:r>
                      <a:r>
                        <a:rPr lang="en-US" dirty="0" smtClean="0"/>
                        <a:t>wo</a:t>
                      </a:r>
                      <a:r>
                        <a:rPr lang="en-US" baseline="0" dirty="0" smtClean="0"/>
                        <a:t> cards the same 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Card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two cards the same rank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578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(Example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 1: As10s</a:t>
            </a:r>
          </a:p>
          <a:p>
            <a:r>
              <a:rPr lang="en-US" dirty="0" smtClean="0"/>
              <a:t>Player 2: 7c6h</a:t>
            </a:r>
          </a:p>
          <a:p>
            <a:r>
              <a:rPr lang="en-US" dirty="0" smtClean="0"/>
              <a:t>Flop: Ac 7h 2d</a:t>
            </a:r>
          </a:p>
          <a:p>
            <a:r>
              <a:rPr lang="en-US" dirty="0" smtClean="0"/>
              <a:t>Turn: 3s</a:t>
            </a:r>
          </a:p>
          <a:p>
            <a:r>
              <a:rPr lang="en-US" dirty="0" smtClean="0"/>
              <a:t>River: 2s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Who has the best hand on every street?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1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(Example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 1: As10s</a:t>
            </a:r>
          </a:p>
          <a:p>
            <a:r>
              <a:rPr lang="en-US" dirty="0" smtClean="0"/>
              <a:t>Player 2: 7c6h</a:t>
            </a:r>
          </a:p>
          <a:p>
            <a:r>
              <a:rPr lang="en-US" dirty="0" smtClean="0"/>
              <a:t>Flop: Ac 7h 6d</a:t>
            </a:r>
          </a:p>
          <a:p>
            <a:r>
              <a:rPr lang="en-US" dirty="0" smtClean="0"/>
              <a:t>Turn: 3h</a:t>
            </a:r>
          </a:p>
          <a:p>
            <a:r>
              <a:rPr lang="en-US" dirty="0" smtClean="0"/>
              <a:t>River: 3s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Who has the best hand on every street?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8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Poker?</a:t>
            </a:r>
          </a:p>
          <a:p>
            <a:r>
              <a:rPr lang="en-US" dirty="0" smtClean="0"/>
              <a:t>Types of Games</a:t>
            </a:r>
          </a:p>
          <a:p>
            <a:r>
              <a:rPr lang="en-US" dirty="0" smtClean="0"/>
              <a:t>Gameplay</a:t>
            </a:r>
          </a:p>
          <a:p>
            <a:r>
              <a:rPr lang="en-US" dirty="0" smtClean="0"/>
              <a:t>Winning at Poker (preview)</a:t>
            </a:r>
          </a:p>
          <a:p>
            <a:r>
              <a:rPr lang="en-US" dirty="0" smtClean="0"/>
              <a:t>Pot Odds (preview)</a:t>
            </a:r>
          </a:p>
          <a:p>
            <a:r>
              <a:rPr lang="en-US" dirty="0" smtClean="0"/>
              <a:t>Betting Strategy (preview)</a:t>
            </a:r>
          </a:p>
        </p:txBody>
      </p:sp>
    </p:spTree>
    <p:extLst>
      <p:ext uri="{BB962C8B-B14F-4D97-AF65-F5344CB8AC3E}">
        <p14:creationId xmlns:p14="http://schemas.microsoft.com/office/powerpoint/2010/main" val="172678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(Example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 1: As10s</a:t>
            </a:r>
          </a:p>
          <a:p>
            <a:r>
              <a:rPr lang="en-US" dirty="0" smtClean="0"/>
              <a:t>Player 2: 7c6h</a:t>
            </a:r>
          </a:p>
          <a:p>
            <a:r>
              <a:rPr lang="en-US" dirty="0" smtClean="0"/>
              <a:t>Flop: 9s 7h 7s</a:t>
            </a:r>
          </a:p>
          <a:p>
            <a:r>
              <a:rPr lang="en-US" dirty="0" smtClean="0"/>
              <a:t>Turn: 3h</a:t>
            </a:r>
          </a:p>
          <a:p>
            <a:r>
              <a:rPr lang="en-US" dirty="0" smtClean="0"/>
              <a:t>River: 2s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Who has the best hand on every street?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11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(Example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 1: As10s</a:t>
            </a:r>
          </a:p>
          <a:p>
            <a:r>
              <a:rPr lang="en-US" dirty="0" smtClean="0"/>
              <a:t>Player 2: 7c6h</a:t>
            </a:r>
          </a:p>
          <a:p>
            <a:r>
              <a:rPr lang="en-US" dirty="0" smtClean="0"/>
              <a:t>Flop: Ac 8h 5</a:t>
            </a:r>
            <a:r>
              <a:rPr lang="en-US" dirty="0"/>
              <a:t>h</a:t>
            </a:r>
            <a:endParaRPr lang="en-US" dirty="0" smtClean="0"/>
          </a:p>
          <a:p>
            <a:r>
              <a:rPr lang="en-US" dirty="0" smtClean="0"/>
              <a:t>Turn: 3h</a:t>
            </a:r>
          </a:p>
          <a:p>
            <a:r>
              <a:rPr lang="en-US" dirty="0" smtClean="0"/>
              <a:t>River: 3s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Who has the best hand on every street?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6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at Poker (preview)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 of poker is to win as many chips as possible, in general</a:t>
            </a:r>
          </a:p>
          <a:p>
            <a:r>
              <a:rPr lang="en-US" dirty="0" smtClean="0"/>
              <a:t>How do we do this? Maximize the expectation of every decision we make</a:t>
            </a:r>
          </a:p>
          <a:p>
            <a:r>
              <a:rPr lang="en-US" dirty="0" smtClean="0"/>
              <a:t>I will now talk about two concepts that are key to making positive-EV decisions, pot odds and betting strategy </a:t>
            </a:r>
          </a:p>
          <a:p>
            <a:r>
              <a:rPr lang="en-US" dirty="0" smtClean="0"/>
              <a:t>Will will cover this in more detail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7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 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simplest way to see this is a situation in which we can only call or fold</a:t>
            </a:r>
          </a:p>
          <a:p>
            <a:r>
              <a:rPr lang="en-US" dirty="0" smtClean="0"/>
              <a:t>Let’s say the river has been dealt. There is $50 in the pot. Our opponent bets $25. At least how often do we have to be winning to make this call?</a:t>
            </a:r>
          </a:p>
        </p:txBody>
      </p:sp>
    </p:spTree>
    <p:extLst>
      <p:ext uri="{BB962C8B-B14F-4D97-AF65-F5344CB8AC3E}">
        <p14:creationId xmlns:p14="http://schemas.microsoft.com/office/powerpoint/2010/main" val="2266466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 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simplest way to see this is a situation in which we can only call or fold</a:t>
            </a:r>
          </a:p>
          <a:p>
            <a:r>
              <a:rPr lang="en-US" dirty="0" smtClean="0"/>
              <a:t>Let’s say we are on the river. There is $50 in the pot. Our opponent bets $25. At least how often do we have to be winning to make this call?</a:t>
            </a:r>
            <a:endParaRPr lang="en-US" dirty="0"/>
          </a:p>
          <a:p>
            <a:r>
              <a:rPr lang="en-US" b="1" dirty="0" smtClean="0"/>
              <a:t>Answer: at least 25% of the time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p(75) - (1-p)(25) &gt; 0, p &gt; 1/4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2664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 Odds on Earlier Streets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say we can only call or fold on the turn. Assume there will be no bets on the river. The pot is currently $40 before the turn is dealt.</a:t>
            </a:r>
          </a:p>
          <a:p>
            <a:pPr lvl="1"/>
            <a:r>
              <a:rPr lang="en-US" dirty="0" smtClean="0"/>
              <a:t>Player 1: As6s</a:t>
            </a:r>
          </a:p>
          <a:p>
            <a:pPr lvl="1"/>
            <a:r>
              <a:rPr lang="en-US" dirty="0" smtClean="0"/>
              <a:t>Player 2: 9h7h</a:t>
            </a:r>
          </a:p>
          <a:p>
            <a:pPr lvl="1"/>
            <a:r>
              <a:rPr lang="en-US" dirty="0" smtClean="0"/>
              <a:t>Flop and Turn: 9s 8s 3h 2d</a:t>
            </a:r>
          </a:p>
          <a:p>
            <a:r>
              <a:rPr lang="en-US" dirty="0" smtClean="0"/>
              <a:t>Player 2 bets $20 on the turn. Should Player 1 call? What if Player 2 bet $40?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77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 Odds on Earlier Streets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probability that Player 1 wins the pot, i.e., how many “outs” does he have to win?</a:t>
            </a:r>
          </a:p>
          <a:p>
            <a:r>
              <a:rPr lang="en-US" dirty="0" smtClean="0"/>
              <a:t>Any Ace, any spade: 3 + 9 = 12</a:t>
            </a:r>
          </a:p>
          <a:p>
            <a:r>
              <a:rPr lang="en-US" dirty="0" smtClean="0"/>
              <a:t>There are 44 cards left, so there is a 12/44 = 27.27% chance of winning</a:t>
            </a:r>
          </a:p>
          <a:p>
            <a:r>
              <a:rPr lang="en-US" dirty="0" smtClean="0"/>
              <a:t>So, Player 1 should call if Player 2 bets $20 into a pot of $40, but not if Player 2 bets $40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 Odds on Earlier Streets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Counting “outs” is important, since it gives us an idea of the pot odds we have</a:t>
            </a:r>
          </a:p>
          <a:p>
            <a:r>
              <a:rPr lang="en-US" dirty="0" smtClean="0"/>
              <a:t>In general, the probability of hitting an “out” on the next street is 2%</a:t>
            </a:r>
          </a:p>
          <a:p>
            <a:r>
              <a:rPr lang="en-US" dirty="0" smtClean="0"/>
              <a:t>Sometimes, we need to discount outs.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3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 Odds on Earlier Streets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we have made an important assumption: no bets on the river.</a:t>
            </a:r>
          </a:p>
          <a:p>
            <a:r>
              <a:rPr lang="en-US" dirty="0" smtClean="0"/>
              <a:t>This ignores something called “implied odds,”</a:t>
            </a:r>
            <a:r>
              <a:rPr lang="en-US" dirty="0"/>
              <a:t> </a:t>
            </a:r>
            <a:r>
              <a:rPr lang="en-US" dirty="0" smtClean="0"/>
              <a:t>the amount of money you can win </a:t>
            </a:r>
            <a:r>
              <a:rPr lang="en-US" i="1" dirty="0" smtClean="0"/>
              <a:t>after</a:t>
            </a:r>
            <a:r>
              <a:rPr lang="en-US" dirty="0" smtClean="0"/>
              <a:t> you make your hand.</a:t>
            </a:r>
          </a:p>
          <a:p>
            <a:r>
              <a:rPr lang="en-US" dirty="0" smtClean="0"/>
              <a:t>Let’s look at the earlier hand again: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9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 Odds on Earlier Streets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Let’s say we can only call or fold on the turn. Now, we can bet the river. The pot is currently $40 before the turn is dealt.</a:t>
            </a:r>
          </a:p>
          <a:p>
            <a:pPr lvl="1"/>
            <a:r>
              <a:rPr lang="en-US" dirty="0" smtClean="0"/>
              <a:t>Player 1: As6s</a:t>
            </a:r>
          </a:p>
          <a:p>
            <a:pPr lvl="1"/>
            <a:r>
              <a:rPr lang="en-US" dirty="0" smtClean="0"/>
              <a:t>Player 2: 9h7h</a:t>
            </a:r>
          </a:p>
          <a:p>
            <a:pPr lvl="1"/>
            <a:r>
              <a:rPr lang="en-US" dirty="0" smtClean="0"/>
              <a:t>Flop and Turn: 9s 8s 3h 2d</a:t>
            </a:r>
          </a:p>
          <a:p>
            <a:r>
              <a:rPr lang="en-US" dirty="0" smtClean="0"/>
              <a:t>If Player 2 bets $40, how much money would you have to make when you make your hand to make the call profitable?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9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Poker?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Teaches us to become process-oriented instead of results-oriented</a:t>
            </a:r>
          </a:p>
          <a:p>
            <a:r>
              <a:rPr lang="en-US" dirty="0" smtClean="0"/>
              <a:t>Teaches emotional discipline</a:t>
            </a:r>
          </a:p>
          <a:p>
            <a:r>
              <a:rPr lang="en-US" dirty="0" smtClean="0"/>
              <a:t>Teaches chip management</a:t>
            </a:r>
          </a:p>
          <a:p>
            <a:r>
              <a:rPr lang="en-US" dirty="0" smtClean="0"/>
              <a:t>It’s fun!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4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 Odds on Earlier Streets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say we have a 27% chance of winning</a:t>
            </a:r>
          </a:p>
          <a:p>
            <a:r>
              <a:rPr lang="en-US" dirty="0" smtClean="0"/>
              <a:t>To see if the call is profitable, we must have positive expectation:</a:t>
            </a:r>
          </a:p>
          <a:p>
            <a:pPr marL="0" indent="0">
              <a:buNone/>
            </a:pPr>
            <a:r>
              <a:rPr lang="en-US" dirty="0" smtClean="0"/>
              <a:t>		0.27(80 + x) – 0.73(40) &gt; 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x &gt; 29.63</a:t>
            </a:r>
          </a:p>
          <a:p>
            <a:r>
              <a:rPr lang="en-US" dirty="0" smtClean="0"/>
              <a:t>So, if we make at least $30 on average when we hit our flush, the call of $40 is profitable.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42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 Odds on Earlier Streets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factors increase implied odds?</a:t>
            </a:r>
          </a:p>
          <a:p>
            <a:pPr lvl="1"/>
            <a:r>
              <a:rPr lang="en-US" dirty="0" smtClean="0"/>
              <a:t>You and your opponent having large percentages of your stack to bet on the turn/river</a:t>
            </a:r>
          </a:p>
          <a:p>
            <a:pPr lvl="1"/>
            <a:r>
              <a:rPr lang="en-US" dirty="0" smtClean="0"/>
              <a:t>How disguised your hand is (typically straight draws are more hidden than flush draws)</a:t>
            </a:r>
          </a:p>
          <a:p>
            <a:pPr lvl="1"/>
            <a:r>
              <a:rPr lang="en-US" dirty="0"/>
              <a:t>Unobservant/“loose</a:t>
            </a:r>
            <a:r>
              <a:rPr lang="en-US" dirty="0" smtClean="0"/>
              <a:t>” opponents</a:t>
            </a:r>
          </a:p>
          <a:p>
            <a:pPr lvl="1"/>
            <a:r>
              <a:rPr lang="en-US" dirty="0" smtClean="0"/>
              <a:t>How “good” your opponent’s hand 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51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can win hands (make money) in two ways: by making everybody else fold before showdown, or having the best hand at showdown</a:t>
            </a:r>
          </a:p>
          <a:p>
            <a:r>
              <a:rPr lang="en-US" dirty="0" smtClean="0"/>
              <a:t>This suggests </a:t>
            </a:r>
            <a:r>
              <a:rPr lang="en-US" b="1" dirty="0" smtClean="0"/>
              <a:t>two reasons </a:t>
            </a:r>
            <a:r>
              <a:rPr lang="en-US" dirty="0" smtClean="0"/>
              <a:t>for bets:</a:t>
            </a:r>
          </a:p>
          <a:p>
            <a:pPr lvl="1"/>
            <a:r>
              <a:rPr lang="en-US" dirty="0" smtClean="0"/>
              <a:t>Bluff: To make “better hands” fold, i.e., make people fold when their hands have correct odds to call</a:t>
            </a:r>
          </a:p>
          <a:p>
            <a:pPr lvl="1"/>
            <a:r>
              <a:rPr lang="en-US" dirty="0" smtClean="0"/>
              <a:t>Value bet: To make “worse hands” call, i.e., make people call when their hands do not have correct odds to call</a:t>
            </a:r>
          </a:p>
          <a:p>
            <a:pPr lvl="1"/>
            <a:r>
              <a:rPr lang="en-US" dirty="0" smtClean="0"/>
              <a:t>GOLDEN RULE OF POKER: don’t forget!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3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Betting Strategy (Sizing)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of an emphasis on giving opponents incorrect odds for decisions, we always size our bets in relation to the pot</a:t>
            </a:r>
          </a:p>
          <a:p>
            <a:r>
              <a:rPr lang="en-US" dirty="0" smtClean="0"/>
              <a:t>Typically, when we bet 1/2 – 1 pot every street, we deny a “drawing” (dangerous) hand correct odds to call us down.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73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Betting Strategy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will be no bets on the river. The pot is currently $40 before the turn is dealt.</a:t>
            </a:r>
          </a:p>
          <a:p>
            <a:pPr lvl="1"/>
            <a:r>
              <a:rPr lang="en-US" dirty="0" smtClean="0"/>
              <a:t>Player 1: As6s</a:t>
            </a:r>
          </a:p>
          <a:p>
            <a:pPr lvl="1"/>
            <a:r>
              <a:rPr lang="en-US" dirty="0" smtClean="0"/>
              <a:t>Player 2: 9h7h</a:t>
            </a:r>
          </a:p>
          <a:p>
            <a:pPr lvl="1"/>
            <a:r>
              <a:rPr lang="en-US" dirty="0" smtClean="0"/>
              <a:t>Flop and Turn: 9s 8s 3h 2d</a:t>
            </a:r>
          </a:p>
          <a:p>
            <a:r>
              <a:rPr lang="en-US" dirty="0" smtClean="0"/>
              <a:t>We are Player 2. How much should we bet on the turn?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28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Betting Strategy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that Player 1 has about a 27% chance of drawing to a better hand</a:t>
            </a:r>
          </a:p>
          <a:p>
            <a:r>
              <a:rPr lang="en-US" dirty="0" smtClean="0"/>
              <a:t>We want to bet an amount </a:t>
            </a:r>
            <a:r>
              <a:rPr lang="en-US" i="1" dirty="0" smtClean="0"/>
              <a:t>$x</a:t>
            </a:r>
            <a:r>
              <a:rPr lang="en-US" dirty="0" smtClean="0"/>
              <a:t> that denies Player 1 the correct odds to call:</a:t>
            </a:r>
          </a:p>
          <a:p>
            <a:pPr marL="457200" lvl="1" indent="0">
              <a:buNone/>
            </a:pPr>
            <a:r>
              <a:rPr lang="en-US" dirty="0" smtClean="0"/>
              <a:t>0.27(40 + x) – 0.73x &lt; 0</a:t>
            </a:r>
          </a:p>
          <a:p>
            <a:pPr marL="457200" lvl="1" indent="0">
              <a:buNone/>
            </a:pPr>
            <a:r>
              <a:rPr lang="en-US" dirty="0" smtClean="0"/>
              <a:t>x &gt; 23.47</a:t>
            </a:r>
          </a:p>
          <a:p>
            <a:r>
              <a:rPr lang="en-US" dirty="0" smtClean="0"/>
              <a:t>So, we want to bet at least $23.50. Betting 2/3 pot (about $27) would work about as well.</a:t>
            </a:r>
          </a:p>
        </p:txBody>
      </p:sp>
    </p:spTree>
    <p:extLst>
      <p:ext uri="{BB962C8B-B14F-4D97-AF65-F5344CB8AC3E}">
        <p14:creationId xmlns:p14="http://schemas.microsoft.com/office/powerpoint/2010/main" val="1434973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Betting Strategy (Bluffing)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pot is currently $10K before the river is dealt. Player 1 and Player 2 both have $20K remaining.</a:t>
            </a:r>
          </a:p>
          <a:p>
            <a:pPr lvl="1"/>
            <a:r>
              <a:rPr lang="en-US" dirty="0" smtClean="0"/>
              <a:t>Player 1: As6s</a:t>
            </a:r>
          </a:p>
          <a:p>
            <a:pPr lvl="1"/>
            <a:r>
              <a:rPr lang="en-US" dirty="0" smtClean="0"/>
              <a:t>Player 2: 9h7h</a:t>
            </a:r>
          </a:p>
          <a:p>
            <a:pPr lvl="1"/>
            <a:r>
              <a:rPr lang="en-US" dirty="0" smtClean="0"/>
              <a:t>Flop, Turn, and River: 9s 8s 3h 2d </a:t>
            </a:r>
            <a:r>
              <a:rPr lang="en-US" dirty="0" err="1" smtClean="0"/>
              <a:t>Kc</a:t>
            </a:r>
            <a:endParaRPr lang="en-US" dirty="0" smtClean="0"/>
          </a:p>
          <a:p>
            <a:r>
              <a:rPr lang="en-US" dirty="0" smtClean="0"/>
              <a:t>We are Player 1. Under what conditions should we bluff?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73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Betting Strategy (Bluffing)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Player 1, we don’t have a pair. If there have been previous bets, we likely do not have the best hand, so we can only win with a bluff.</a:t>
            </a:r>
          </a:p>
          <a:p>
            <a:r>
              <a:rPr lang="en-US" dirty="0" smtClean="0"/>
              <a:t>Let us consider 3 bluff sizes: $5K (half-pot bet), $10K (pot-sized bet), $20K (2 PSB)</a:t>
            </a:r>
          </a:p>
        </p:txBody>
      </p:sp>
    </p:spTree>
    <p:extLst>
      <p:ext uri="{BB962C8B-B14F-4D97-AF65-F5344CB8AC3E}">
        <p14:creationId xmlns:p14="http://schemas.microsoft.com/office/powerpoint/2010/main" val="257067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Betting Strategy (Bluffing)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Player 1, we don’t have a pair. If there have been previous bets, we likely do not have the best hand, so we can only win with a bluff.</a:t>
            </a:r>
          </a:p>
          <a:p>
            <a:r>
              <a:rPr lang="en-US" dirty="0" smtClean="0"/>
              <a:t>Let us consider 3 bluff sizes: $5K (half-pot bet), $10K (pot-sized bet), $20K (2 PSB)</a:t>
            </a:r>
          </a:p>
          <a:p>
            <a:r>
              <a:rPr lang="en-US" dirty="0" smtClean="0"/>
              <a:t>We need to consider pot-odds for bluffs as well, based on the probability that our opponent folds</a:t>
            </a:r>
          </a:p>
        </p:txBody>
      </p:sp>
    </p:spTree>
    <p:extLst>
      <p:ext uri="{BB962C8B-B14F-4D97-AF65-F5344CB8AC3E}">
        <p14:creationId xmlns:p14="http://schemas.microsoft.com/office/powerpoint/2010/main" val="1669674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Betting Strategy (Bluffing)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5K bluff on river. Let </a:t>
            </a:r>
            <a:r>
              <a:rPr lang="en-US" i="1" dirty="0" smtClean="0"/>
              <a:t>p</a:t>
            </a:r>
            <a:r>
              <a:rPr lang="en-US" dirty="0" smtClean="0"/>
              <a:t> be the probability that opponent folds: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10p – 5(1-p) &gt; 0, p &gt; 1/3</a:t>
            </a:r>
            <a:endParaRPr lang="en-US" dirty="0"/>
          </a:p>
          <a:p>
            <a:r>
              <a:rPr lang="en-US" dirty="0" smtClean="0"/>
              <a:t>So, if the opponent folds at least 1/3 of the time to a half PSB, bluffing is better than checking.</a:t>
            </a:r>
          </a:p>
          <a:p>
            <a:r>
              <a:rPr lang="en-US" dirty="0" smtClean="0"/>
              <a:t>For PSB bluffs, we need p &gt; 1/2, and for 2PSB bluffs we need p &gt; 2/3.</a:t>
            </a:r>
          </a:p>
        </p:txBody>
      </p:sp>
    </p:spTree>
    <p:extLst>
      <p:ext uri="{BB962C8B-B14F-4D97-AF65-F5344CB8AC3E}">
        <p14:creationId xmlns:p14="http://schemas.microsoft.com/office/powerpoint/2010/main" val="166967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Gameplay</a:t>
            </a:r>
          </a:p>
          <a:p>
            <a:pPr lvl="1"/>
            <a:r>
              <a:rPr lang="en-US" b="1" dirty="0" smtClean="0"/>
              <a:t>No-Limit </a:t>
            </a:r>
            <a:r>
              <a:rPr lang="en-US" b="1" dirty="0" err="1" smtClean="0"/>
              <a:t>Hold’em</a:t>
            </a:r>
            <a:r>
              <a:rPr lang="en-US" b="1" dirty="0" smtClean="0"/>
              <a:t> (NLHE)</a:t>
            </a:r>
          </a:p>
          <a:p>
            <a:pPr lvl="1"/>
            <a:r>
              <a:rPr lang="en-US" dirty="0" smtClean="0"/>
              <a:t>Limit </a:t>
            </a:r>
            <a:r>
              <a:rPr lang="en-US" dirty="0" err="1" smtClean="0"/>
              <a:t>Hold’em</a:t>
            </a:r>
            <a:endParaRPr lang="en-US" dirty="0" smtClean="0"/>
          </a:p>
          <a:p>
            <a:pPr lvl="1"/>
            <a:r>
              <a:rPr lang="en-US" dirty="0" smtClean="0"/>
              <a:t>Pot Limit Omaha</a:t>
            </a:r>
          </a:p>
          <a:p>
            <a:r>
              <a:rPr lang="en-US" dirty="0" smtClean="0"/>
              <a:t>Game Structure</a:t>
            </a:r>
          </a:p>
          <a:p>
            <a:pPr lvl="1"/>
            <a:r>
              <a:rPr lang="en-US" dirty="0" smtClean="0"/>
              <a:t>Tournaments </a:t>
            </a:r>
          </a:p>
          <a:p>
            <a:pPr lvl="2"/>
            <a:r>
              <a:rPr lang="en-US" dirty="0" err="1" smtClean="0"/>
              <a:t>Deepstack</a:t>
            </a:r>
            <a:r>
              <a:rPr lang="en-US" dirty="0" smtClean="0"/>
              <a:t>, hyper, turbo, etc. (we will play on </a:t>
            </a:r>
            <a:r>
              <a:rPr lang="en-US" dirty="0" err="1" smtClean="0"/>
              <a:t>PokerStars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Cash Games</a:t>
            </a:r>
          </a:p>
          <a:p>
            <a:pPr lvl="2"/>
            <a:r>
              <a:rPr lang="en-US" dirty="0" smtClean="0"/>
              <a:t>Will be discussing strategy but NOT playing for real $$$$</a:t>
            </a:r>
          </a:p>
          <a:p>
            <a:pPr lvl="2"/>
            <a:r>
              <a:rPr lang="en-US" dirty="0" smtClean="0"/>
              <a:t>However feel free to bet money playing Fantasy Football online, since </a:t>
            </a:r>
            <a:r>
              <a:rPr lang="en-US" i="1" dirty="0" smtClean="0"/>
              <a:t>that’s</a:t>
            </a:r>
            <a:r>
              <a:rPr lang="en-US" dirty="0" smtClean="0"/>
              <a:t> a game of skill</a:t>
            </a:r>
          </a:p>
        </p:txBody>
      </p:sp>
    </p:spTree>
    <p:extLst>
      <p:ext uri="{BB962C8B-B14F-4D97-AF65-F5344CB8AC3E}">
        <p14:creationId xmlns:p14="http://schemas.microsoft.com/office/powerpoint/2010/main" val="345611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Betting Strategy (Bluffing)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 choose the bet size that maximizes expectation given how often we think our opponent will fold to different-sized bets.</a:t>
            </a:r>
          </a:p>
          <a:p>
            <a:r>
              <a:rPr lang="en-US" dirty="0" smtClean="0"/>
              <a:t>How can we know how often our opponent will fold?</a:t>
            </a:r>
          </a:p>
          <a:p>
            <a:pPr lvl="1"/>
            <a:r>
              <a:rPr lang="en-US" dirty="0" smtClean="0"/>
              <a:t>Value-betting / bluffing frequency ratio</a:t>
            </a:r>
          </a:p>
          <a:p>
            <a:pPr lvl="1"/>
            <a:r>
              <a:rPr lang="en-US" dirty="0" smtClean="0"/>
              <a:t>How convincing our “story” is</a:t>
            </a:r>
          </a:p>
        </p:txBody>
      </p:sp>
    </p:spTree>
    <p:extLst>
      <p:ext uri="{BB962C8B-B14F-4D97-AF65-F5344CB8AC3E}">
        <p14:creationId xmlns:p14="http://schemas.microsoft.com/office/powerpoint/2010/main" val="166967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Games are characterized by their blinds (SB / BB)</a:t>
            </a:r>
          </a:p>
          <a:p>
            <a:r>
              <a:rPr lang="en-US" dirty="0" smtClean="0"/>
              <a:t>You buy-in for a certain amount, which becomes your “stack.” A “standard” stack in NLHE is 100BB.</a:t>
            </a:r>
          </a:p>
          <a:p>
            <a:r>
              <a:rPr lang="en-US" dirty="0" smtClean="0"/>
              <a:t>Games typically have 6-9 players. A 9-handed game is called a “full ring,” and 6-handed or below is called “short-handed.”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3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Games are divided into units called “hands”</a:t>
            </a:r>
          </a:p>
          <a:p>
            <a:r>
              <a:rPr lang="en-US" dirty="0" smtClean="0"/>
              <a:t>In each hand, one player pays the SB and another player pays the BB. After each hand, the SB and BB “rotate” counterclockwise, and then we play another hand.</a:t>
            </a:r>
          </a:p>
          <a:p>
            <a:r>
              <a:rPr lang="en-US" dirty="0" smtClean="0"/>
              <a:t>I will show an example of a full “hand” below</a:t>
            </a:r>
          </a:p>
          <a:p>
            <a:r>
              <a:rPr lang="en-US" dirty="0" smtClean="0"/>
              <a:t>In every hand, we accumulate money into what we call the “pot” (stack of chips in middle of table)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</a:t>
            </a:r>
            <a:r>
              <a:rPr lang="en-US" dirty="0" err="1" smtClean="0"/>
              <a:t>Preflop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984" b="6984"/>
          <a:stretch>
            <a:fillRect/>
          </a:stretch>
        </p:blipFill>
        <p:spPr>
          <a:xfrm>
            <a:off x="146191" y="1600200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6958835" y="6123211"/>
            <a:ext cx="95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Blind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32221" y="6123211"/>
            <a:ext cx="95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Blind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3761" y="6123211"/>
            <a:ext cx="163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the Gun (UTG)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1908" y="12308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Cutoff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75791" y="3508373"/>
            <a:ext cx="82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13666" y="1232972"/>
            <a:ext cx="74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Hijack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</a:t>
            </a:r>
            <a:r>
              <a:rPr lang="en-US" dirty="0" err="1" smtClean="0"/>
              <a:t>Preflop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19" y="1228194"/>
            <a:ext cx="8351881" cy="48979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Action starts on UTG, proceeds counterclockwise, and ends on the BB</a:t>
            </a:r>
          </a:p>
          <a:p>
            <a:r>
              <a:rPr lang="en-US" sz="2400" dirty="0" smtClean="0"/>
              <a:t>Each player has three options:</a:t>
            </a:r>
          </a:p>
          <a:p>
            <a:pPr lvl="1"/>
            <a:r>
              <a:rPr lang="en-US" sz="2400" dirty="0" smtClean="0"/>
              <a:t>Fold: give up the opportunity of playing the hand</a:t>
            </a:r>
          </a:p>
          <a:p>
            <a:pPr lvl="1"/>
            <a:r>
              <a:rPr lang="en-US" sz="2400" dirty="0" smtClean="0"/>
              <a:t>Call: have the opportunity to play the hand. Match the last raise or the BB if there were no previous raises.</a:t>
            </a:r>
          </a:p>
          <a:p>
            <a:pPr lvl="1"/>
            <a:r>
              <a:rPr lang="en-US" sz="2400" dirty="0" smtClean="0"/>
              <a:t>Raise: have the opportunity to play the hand. Put in more money than the previous amount. Action continues until we are able to go through a whole cycle back to the last raiser.</a:t>
            </a:r>
            <a:r>
              <a:rPr lang="en-US" sz="2400" dirty="0"/>
              <a:t> </a:t>
            </a:r>
            <a:endParaRPr lang="en-US" sz="2400" dirty="0" smtClean="0"/>
          </a:p>
          <a:p>
            <a:pPr lvl="2"/>
            <a:r>
              <a:rPr lang="en-US" sz="2000" dirty="0" smtClean="0"/>
              <a:t>Minimum raise is at least as much as previous bet or raise in the same round.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713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 (</a:t>
            </a:r>
            <a:r>
              <a:rPr lang="en-US" dirty="0" err="1" smtClean="0"/>
              <a:t>Postflop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three </a:t>
            </a:r>
            <a:r>
              <a:rPr lang="en-US" dirty="0" err="1" smtClean="0"/>
              <a:t>postflop</a:t>
            </a:r>
            <a:r>
              <a:rPr lang="en-US" dirty="0" smtClean="0"/>
              <a:t> betting “streets”, called the flop, turn, and river.</a:t>
            </a:r>
          </a:p>
          <a:p>
            <a:r>
              <a:rPr lang="en-US" dirty="0" smtClean="0"/>
              <a:t>On each street, action start on the SB and goes counterclockwise to the BTN.</a:t>
            </a:r>
          </a:p>
          <a:p>
            <a:pPr lvl="1"/>
            <a:r>
              <a:rPr lang="en-US" dirty="0" smtClean="0"/>
              <a:t>Who has the advantage here, SB or BTN?</a:t>
            </a:r>
          </a:p>
          <a:p>
            <a:pPr lvl="1"/>
            <a:r>
              <a:rPr lang="en-US" dirty="0" smtClean="0"/>
              <a:t>Said to be “have position”</a:t>
            </a:r>
          </a:p>
        </p:txBody>
      </p:sp>
    </p:spTree>
    <p:extLst>
      <p:ext uri="{BB962C8B-B14F-4D97-AF65-F5344CB8AC3E}">
        <p14:creationId xmlns:p14="http://schemas.microsoft.com/office/powerpoint/2010/main" val="275883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16488</TotalTime>
  <Words>2236</Words>
  <Application>Microsoft Macintosh PowerPoint</Application>
  <PresentationFormat>On-screen Show (4:3)</PresentationFormat>
  <Paragraphs>231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Introduction to Poker </vt:lpstr>
      <vt:lpstr>Overview</vt:lpstr>
      <vt:lpstr>Why Poker?</vt:lpstr>
      <vt:lpstr>Types of Games</vt:lpstr>
      <vt:lpstr>Gameplay</vt:lpstr>
      <vt:lpstr>Gameplay</vt:lpstr>
      <vt:lpstr>Gameplay (Preflop)</vt:lpstr>
      <vt:lpstr>Gameplay (Preflop)</vt:lpstr>
      <vt:lpstr>Gameplay (Postflop)</vt:lpstr>
      <vt:lpstr>Gameplay (Flop)</vt:lpstr>
      <vt:lpstr>Gameplay (Turn)</vt:lpstr>
      <vt:lpstr>Gameplay (River)</vt:lpstr>
      <vt:lpstr>Gameplay (Postflop)</vt:lpstr>
      <vt:lpstr>Gameplay (Postflop)</vt:lpstr>
      <vt:lpstr>Gameplay (Showdown)</vt:lpstr>
      <vt:lpstr>Gameplay (Showdown)</vt:lpstr>
      <vt:lpstr>Gameplay (Showdown)</vt:lpstr>
      <vt:lpstr>Gameplay (Example 1)</vt:lpstr>
      <vt:lpstr>Gameplay (Example 2)</vt:lpstr>
      <vt:lpstr>Gameplay (Example 3)</vt:lpstr>
      <vt:lpstr>Gameplay (Example 4)</vt:lpstr>
      <vt:lpstr>Winning at Poker (preview)</vt:lpstr>
      <vt:lpstr>Pot Odds</vt:lpstr>
      <vt:lpstr>Pot Odds</vt:lpstr>
      <vt:lpstr>Pot Odds on Earlier Streets</vt:lpstr>
      <vt:lpstr>Pot Odds on Earlier Streets</vt:lpstr>
      <vt:lpstr>Pot Odds on Earlier Streets</vt:lpstr>
      <vt:lpstr>Pot Odds on Earlier Streets</vt:lpstr>
      <vt:lpstr>Pot Odds on Earlier Streets</vt:lpstr>
      <vt:lpstr>Pot Odds on Earlier Streets</vt:lpstr>
      <vt:lpstr>Pot Odds on Earlier Streets</vt:lpstr>
      <vt:lpstr>Betting Strategy</vt:lpstr>
      <vt:lpstr>Betting Strategy (Sizing)</vt:lpstr>
      <vt:lpstr>Betting Strategy (Example)</vt:lpstr>
      <vt:lpstr>Betting Strategy (Example)</vt:lpstr>
      <vt:lpstr>Betting Strategy (Bluffing)</vt:lpstr>
      <vt:lpstr>Betting Strategy (Bluffing)</vt:lpstr>
      <vt:lpstr>Betting Strategy (Bluffing)</vt:lpstr>
      <vt:lpstr>Betting Strategy (Bluffing)</vt:lpstr>
      <vt:lpstr>Betting Strategy (Bluffing)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Poker Seminar</dc:title>
  <dc:creator>Albert Wu</dc:creator>
  <cp:lastModifiedBy>Leigh Braswell</cp:lastModifiedBy>
  <cp:revision>462</cp:revision>
  <dcterms:created xsi:type="dcterms:W3CDTF">2014-05-24T18:16:33Z</dcterms:created>
  <dcterms:modified xsi:type="dcterms:W3CDTF">2016-01-07T21:28:03Z</dcterms:modified>
</cp:coreProperties>
</file>