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FF"/>
    <a:srgbClr val="0000FF"/>
    <a:srgbClr val="006600"/>
    <a:srgbClr val="920000"/>
    <a:srgbClr val="00CC00"/>
    <a:srgbClr val="89CC40"/>
    <a:srgbClr val="D1E1FF"/>
    <a:srgbClr val="ABC7FF"/>
    <a:srgbClr val="8F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3945" autoAdjust="0"/>
  </p:normalViewPr>
  <p:slideViewPr>
    <p:cSldViewPr>
      <p:cViewPr varScale="1">
        <p:scale>
          <a:sx n="62" d="100"/>
          <a:sy n="62" d="100"/>
        </p:scale>
        <p:origin x="825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J HU" userId="f9cbafaa3520ff22" providerId="LiveId" clId="{4D4C9F47-1AAC-4C5C-928A-424996EAC9A6}"/>
    <pc:docChg chg="undo redo custSel addSld modSld">
      <pc:chgData name="JJ HU" userId="f9cbafaa3520ff22" providerId="LiveId" clId="{4D4C9F47-1AAC-4C5C-928A-424996EAC9A6}" dt="2018-04-23T01:42:26.545" v="1702"/>
      <pc:docMkLst>
        <pc:docMk/>
      </pc:docMkLst>
      <pc:sldChg chg="addSp delSp modSp">
        <pc:chgData name="JJ HU" userId="f9cbafaa3520ff22" providerId="LiveId" clId="{4D4C9F47-1AAC-4C5C-928A-424996EAC9A6}" dt="2018-04-16T17:54:54.112" v="1370" actId="167"/>
        <pc:sldMkLst>
          <pc:docMk/>
          <pc:sldMk cId="3583842514" sldId="257"/>
        </pc:sldMkLst>
        <pc:spChg chg="add del">
          <ac:chgData name="JJ HU" userId="f9cbafaa3520ff22" providerId="LiveId" clId="{4D4C9F47-1AAC-4C5C-928A-424996EAC9A6}" dt="2018-04-16T04:08:45.239" v="1301" actId="1035"/>
          <ac:spMkLst>
            <pc:docMk/>
            <pc:sldMk cId="3583842514" sldId="257"/>
            <ac:spMk id="3" creationId="{5F916ECC-AD54-4EBF-9694-1DEE884A0360}"/>
          </ac:spMkLst>
        </pc:spChg>
        <pc:spChg chg="mod">
          <ac:chgData name="JJ HU" userId="f9cbafaa3520ff22" providerId="LiveId" clId="{4D4C9F47-1AAC-4C5C-928A-424996EAC9A6}" dt="2018-04-16T04:14:37.941" v="1351" actId="1035"/>
          <ac:spMkLst>
            <pc:docMk/>
            <pc:sldMk cId="3583842514" sldId="257"/>
            <ac:spMk id="7" creationId="{00000000-0000-0000-0000-000000000000}"/>
          </ac:spMkLst>
        </pc:spChg>
        <pc:spChg chg="mod">
          <ac:chgData name="JJ HU" userId="f9cbafaa3520ff22" providerId="LiveId" clId="{4D4C9F47-1AAC-4C5C-928A-424996EAC9A6}" dt="2018-04-16T04:14:37.941" v="1351" actId="1035"/>
          <ac:spMkLst>
            <pc:docMk/>
            <pc:sldMk cId="3583842514" sldId="257"/>
            <ac:spMk id="8" creationId="{00000000-0000-0000-0000-000000000000}"/>
          </ac:spMkLst>
        </pc:spChg>
        <pc:spChg chg="add mod">
          <ac:chgData name="JJ HU" userId="f9cbafaa3520ff22" providerId="LiveId" clId="{4D4C9F47-1AAC-4C5C-928A-424996EAC9A6}" dt="2018-04-16T04:14:08.967" v="1337" actId="1035"/>
          <ac:spMkLst>
            <pc:docMk/>
            <pc:sldMk cId="3583842514" sldId="257"/>
            <ac:spMk id="9" creationId="{355A480C-C28D-42C1-84E4-5D851846EFFF}"/>
          </ac:spMkLst>
        </pc:spChg>
        <pc:spChg chg="add del">
          <ac:chgData name="JJ HU" userId="f9cbafaa3520ff22" providerId="LiveId" clId="{4D4C9F47-1AAC-4C5C-928A-424996EAC9A6}" dt="2018-04-16T04:13:42.497" v="1317" actId="1035"/>
          <ac:spMkLst>
            <pc:docMk/>
            <pc:sldMk cId="3583842514" sldId="257"/>
            <ac:spMk id="10" creationId="{42EAD318-4EBD-4BE1-AB95-19CD3FEE3626}"/>
          </ac:spMkLst>
        </pc:spChg>
        <pc:spChg chg="add mod">
          <ac:chgData name="JJ HU" userId="f9cbafaa3520ff22" providerId="LiveId" clId="{4D4C9F47-1AAC-4C5C-928A-424996EAC9A6}" dt="2018-04-16T17:54:54.112" v="1370" actId="167"/>
          <ac:spMkLst>
            <pc:docMk/>
            <pc:sldMk cId="3583842514" sldId="257"/>
            <ac:spMk id="11" creationId="{838541FB-BE37-44BF-98CA-BB74789D5D87}"/>
          </ac:spMkLst>
        </pc:spChg>
        <pc:picChg chg="mod">
          <ac:chgData name="JJ HU" userId="f9cbafaa3520ff22" providerId="LiveId" clId="{4D4C9F47-1AAC-4C5C-928A-424996EAC9A6}" dt="2018-04-16T04:18:21.136" v="1358" actId="1035"/>
          <ac:picMkLst>
            <pc:docMk/>
            <pc:sldMk cId="3583842514" sldId="257"/>
            <ac:picMk id="4" creationId="{00000000-0000-0000-0000-000000000000}"/>
          </ac:picMkLst>
        </pc:picChg>
        <pc:picChg chg="mod">
          <ac:chgData name="JJ HU" userId="f9cbafaa3520ff22" providerId="LiveId" clId="{4D4C9F47-1AAC-4C5C-928A-424996EAC9A6}" dt="2018-04-16T04:18:27.742" v="1359" actId="1076"/>
          <ac:picMkLst>
            <pc:docMk/>
            <pc:sldMk cId="3583842514" sldId="257"/>
            <ac:picMk id="6" creationId="{00000000-0000-0000-0000-000000000000}"/>
          </ac:picMkLst>
        </pc:picChg>
      </pc:sldChg>
      <pc:sldChg chg="modSp">
        <pc:chgData name="JJ HU" userId="f9cbafaa3520ff22" providerId="LiveId" clId="{4D4C9F47-1AAC-4C5C-928A-424996EAC9A6}" dt="2018-04-20T00:57:28.061" v="1418" actId="1038"/>
        <pc:sldMkLst>
          <pc:docMk/>
          <pc:sldMk cId="975161830" sldId="258"/>
        </pc:sldMkLst>
        <pc:spChg chg="mod">
          <ac:chgData name="JJ HU" userId="f9cbafaa3520ff22" providerId="LiveId" clId="{4D4C9F47-1AAC-4C5C-928A-424996EAC9A6}" dt="2018-04-20T00:57:28.061" v="1418" actId="1038"/>
          <ac:spMkLst>
            <pc:docMk/>
            <pc:sldMk cId="975161830" sldId="258"/>
            <ac:spMk id="4" creationId="{00000000-0000-0000-0000-000000000000}"/>
          </ac:spMkLst>
        </pc:spChg>
        <pc:spChg chg="mod">
          <ac:chgData name="JJ HU" userId="f9cbafaa3520ff22" providerId="LiveId" clId="{4D4C9F47-1AAC-4C5C-928A-424996EAC9A6}" dt="2018-04-18T05:28:49.715" v="1374" actId="1036"/>
          <ac:spMkLst>
            <pc:docMk/>
            <pc:sldMk cId="975161830" sldId="258"/>
            <ac:spMk id="9" creationId="{00000000-0000-0000-0000-000000000000}"/>
          </ac:spMkLst>
        </pc:spChg>
        <pc:spChg chg="mod ord">
          <ac:chgData name="JJ HU" userId="f9cbafaa3520ff22" providerId="LiveId" clId="{4D4C9F47-1AAC-4C5C-928A-424996EAC9A6}" dt="2018-04-18T05:30:05.574" v="1380" actId="167"/>
          <ac:spMkLst>
            <pc:docMk/>
            <pc:sldMk cId="975161830" sldId="258"/>
            <ac:spMk id="10" creationId="{00000000-0000-0000-0000-000000000000}"/>
          </ac:spMkLst>
        </pc:spChg>
        <pc:grpChg chg="mod">
          <ac:chgData name="JJ HU" userId="f9cbafaa3520ff22" providerId="LiveId" clId="{4D4C9F47-1AAC-4C5C-928A-424996EAC9A6}" dt="2018-04-20T00:57:02.975" v="1398" actId="1038"/>
          <ac:grpSpMkLst>
            <pc:docMk/>
            <pc:sldMk cId="975161830" sldId="258"/>
            <ac:grpSpMk id="6" creationId="{00000000-0000-0000-0000-000000000000}"/>
          </ac:grpSpMkLst>
        </pc:grpChg>
        <pc:graphicFrameChg chg="mod">
          <ac:chgData name="JJ HU" userId="f9cbafaa3520ff22" providerId="LiveId" clId="{4D4C9F47-1AAC-4C5C-928A-424996EAC9A6}" dt="2018-04-20T00:57:15.373" v="1411" actId="1037"/>
          <ac:graphicFrameMkLst>
            <pc:docMk/>
            <pc:sldMk cId="975161830" sldId="258"/>
            <ac:graphicFrameMk id="19" creationId="{00000000-0000-0000-0000-000000000000}"/>
          </ac:graphicFrameMkLst>
        </pc:graphicFrameChg>
      </pc:sldChg>
      <pc:sldChg chg="modAnim">
        <pc:chgData name="JJ HU" userId="f9cbafaa3520ff22" providerId="LiveId" clId="{4D4C9F47-1AAC-4C5C-928A-424996EAC9A6}" dt="2018-04-20T02:52:48.137" v="1422" actId="20577"/>
        <pc:sldMkLst>
          <pc:docMk/>
          <pc:sldMk cId="285723864" sldId="262"/>
        </pc:sldMkLst>
      </pc:sldChg>
      <pc:sldChg chg="modSp">
        <pc:chgData name="JJ HU" userId="f9cbafaa3520ff22" providerId="LiveId" clId="{4D4C9F47-1AAC-4C5C-928A-424996EAC9A6}" dt="2018-04-23T01:42:26.545" v="1702"/>
        <pc:sldMkLst>
          <pc:docMk/>
          <pc:sldMk cId="3383201941" sldId="266"/>
        </pc:sldMkLst>
        <pc:graphicFrameChg chg="mod">
          <ac:chgData name="JJ HU" userId="f9cbafaa3520ff22" providerId="LiveId" clId="{4D4C9F47-1AAC-4C5C-928A-424996EAC9A6}" dt="2018-04-23T01:42:26.545" v="1702"/>
          <ac:graphicFrameMkLst>
            <pc:docMk/>
            <pc:sldMk cId="3383201941" sldId="266"/>
            <ac:graphicFrameMk id="25" creationId="{00000000-0000-0000-0000-000000000000}"/>
          </ac:graphicFrameMkLst>
        </pc:graphicFrameChg>
      </pc:sldChg>
      <pc:sldChg chg="addSp delSp modSp">
        <pc:chgData name="JJ HU" userId="f9cbafaa3520ff22" providerId="LiveId" clId="{4D4C9F47-1AAC-4C5C-928A-424996EAC9A6}" dt="2018-04-16T04:05:45.188" v="1281" actId="1038"/>
        <pc:sldMkLst>
          <pc:docMk/>
          <pc:sldMk cId="4177031053" sldId="267"/>
        </pc:sldMkLst>
        <pc:spChg chg="mod">
          <ac:chgData name="JJ HU" userId="f9cbafaa3520ff22" providerId="LiveId" clId="{4D4C9F47-1AAC-4C5C-928A-424996EAC9A6}" dt="2018-04-16T04:05:45.188" v="1281" actId="1038"/>
          <ac:spMkLst>
            <pc:docMk/>
            <pc:sldMk cId="4177031053" sldId="267"/>
            <ac:spMk id="4" creationId="{00000000-0000-0000-0000-000000000000}"/>
          </ac:spMkLst>
        </pc:spChg>
        <pc:spChg chg="add del mod">
          <ac:chgData name="JJ HU" userId="f9cbafaa3520ff22" providerId="LiveId" clId="{4D4C9F47-1AAC-4C5C-928A-424996EAC9A6}" dt="2018-04-16T04:05:24.562" v="1269" actId="478"/>
          <ac:spMkLst>
            <pc:docMk/>
            <pc:sldMk cId="4177031053" sldId="267"/>
            <ac:spMk id="9" creationId="{080DA6E5-4EC7-4954-9B60-1F1058B207BD}"/>
          </ac:spMkLst>
        </pc:spChg>
        <pc:spChg chg="del">
          <ac:chgData name="JJ HU" userId="f9cbafaa3520ff22" providerId="LiveId" clId="{4D4C9F47-1AAC-4C5C-928A-424996EAC9A6}" dt="2018-04-16T04:05:17.536" v="1266" actId="478"/>
          <ac:spMkLst>
            <pc:docMk/>
            <pc:sldMk cId="4177031053" sldId="267"/>
            <ac:spMk id="23" creationId="{00000000-0000-0000-0000-000000000000}"/>
          </ac:spMkLst>
        </pc:spChg>
        <pc:spChg chg="mod">
          <ac:chgData name="JJ HU" userId="f9cbafaa3520ff22" providerId="LiveId" clId="{4D4C9F47-1AAC-4C5C-928A-424996EAC9A6}" dt="2018-04-16T04:05:45.188" v="1281" actId="1038"/>
          <ac:spMkLst>
            <pc:docMk/>
            <pc:sldMk cId="4177031053" sldId="267"/>
            <ac:spMk id="26" creationId="{00000000-0000-0000-0000-000000000000}"/>
          </ac:spMkLst>
        </pc:spChg>
        <pc:graphicFrameChg chg="mod">
          <ac:chgData name="JJ HU" userId="f9cbafaa3520ff22" providerId="LiveId" clId="{4D4C9F47-1AAC-4C5C-928A-424996EAC9A6}" dt="2018-04-16T04:05:45.188" v="1281" actId="1038"/>
          <ac:graphicFrameMkLst>
            <pc:docMk/>
            <pc:sldMk cId="4177031053" sldId="267"/>
            <ac:graphicFrameMk id="20" creationId="{00000000-0000-0000-0000-000000000000}"/>
          </ac:graphicFrameMkLst>
        </pc:graphicFrameChg>
        <pc:graphicFrameChg chg="mod">
          <ac:chgData name="JJ HU" userId="f9cbafaa3520ff22" providerId="LiveId" clId="{4D4C9F47-1AAC-4C5C-928A-424996EAC9A6}" dt="2018-04-16T04:05:45.188" v="1281" actId="1038"/>
          <ac:graphicFrameMkLst>
            <pc:docMk/>
            <pc:sldMk cId="4177031053" sldId="267"/>
            <ac:graphicFrameMk id="25" creationId="{00000000-0000-0000-0000-000000000000}"/>
          </ac:graphicFrameMkLst>
        </pc:graphicFrameChg>
        <pc:picChg chg="del">
          <ac:chgData name="JJ HU" userId="f9cbafaa3520ff22" providerId="LiveId" clId="{4D4C9F47-1AAC-4C5C-928A-424996EAC9A6}" dt="2018-04-16T04:05:15.079" v="1265" actId="478"/>
          <ac:picMkLst>
            <pc:docMk/>
            <pc:sldMk cId="4177031053" sldId="267"/>
            <ac:picMk id="3" creationId="{00000000-0000-0000-0000-000000000000}"/>
          </ac:picMkLst>
        </pc:picChg>
        <pc:picChg chg="add mod">
          <ac:chgData name="JJ HU" userId="f9cbafaa3520ff22" providerId="LiveId" clId="{4D4C9F47-1AAC-4C5C-928A-424996EAC9A6}" dt="2018-04-16T04:05:36.110" v="1279" actId="1035"/>
          <ac:picMkLst>
            <pc:docMk/>
            <pc:sldMk cId="4177031053" sldId="267"/>
            <ac:picMk id="10" creationId="{146C36CC-1384-40BB-BD34-FACA60B58E15}"/>
          </ac:picMkLst>
        </pc:picChg>
      </pc:sldChg>
      <pc:sldChg chg="addSp modSp">
        <pc:chgData name="JJ HU" userId="f9cbafaa3520ff22" providerId="LiveId" clId="{4D4C9F47-1AAC-4C5C-928A-424996EAC9A6}" dt="2018-04-16T04:06:24.369" v="1299" actId="1038"/>
        <pc:sldMkLst>
          <pc:docMk/>
          <pc:sldMk cId="3757733564" sldId="271"/>
        </pc:sldMkLst>
        <pc:spChg chg="add">
          <ac:chgData name="JJ HU" userId="f9cbafaa3520ff22" providerId="LiveId" clId="{4D4C9F47-1AAC-4C5C-928A-424996EAC9A6}" dt="2018-04-16T04:06:14.551" v="1282" actId="1038"/>
          <ac:spMkLst>
            <pc:docMk/>
            <pc:sldMk cId="3757733564" sldId="271"/>
            <ac:spMk id="4" creationId="{B1F840A0-9F8F-41F8-B422-010F0D88F435}"/>
          </ac:spMkLst>
        </pc:spChg>
        <pc:spChg chg="add mod">
          <ac:chgData name="JJ HU" userId="f9cbafaa3520ff22" providerId="LiveId" clId="{4D4C9F47-1AAC-4C5C-928A-424996EAC9A6}" dt="2018-04-16T04:06:24.369" v="1299" actId="1038"/>
          <ac:spMkLst>
            <pc:docMk/>
            <pc:sldMk cId="3757733564" sldId="271"/>
            <ac:spMk id="5" creationId="{29A4DDCA-F34A-4FFD-984A-91E4E5B2A8F5}"/>
          </ac:spMkLst>
        </pc:spChg>
      </pc:sldChg>
      <pc:sldChg chg="delSp modSp add">
        <pc:chgData name="JJ HU" userId="f9cbafaa3520ff22" providerId="LiveId" clId="{4D4C9F47-1AAC-4C5C-928A-424996EAC9A6}" dt="2018-04-16T03:53:57.114" v="1118" actId="20577"/>
        <pc:sldMkLst>
          <pc:docMk/>
          <pc:sldMk cId="155122568" sldId="272"/>
        </pc:sldMkLst>
        <pc:spChg chg="mod">
          <ac:chgData name="JJ HU" userId="f9cbafaa3520ff22" providerId="LiveId" clId="{4D4C9F47-1AAC-4C5C-928A-424996EAC9A6}" dt="2018-04-16T03:53:57.114" v="1118" actId="20577"/>
          <ac:spMkLst>
            <pc:docMk/>
            <pc:sldMk cId="155122568" sldId="272"/>
            <ac:spMk id="3" creationId="{00000000-0000-0000-0000-000000000000}"/>
          </ac:spMkLst>
        </pc:spChg>
        <pc:graphicFrameChg chg="del">
          <ac:chgData name="JJ HU" userId="f9cbafaa3520ff22" providerId="LiveId" clId="{4D4C9F47-1AAC-4C5C-928A-424996EAC9A6}" dt="2018-04-16T03:29:36.606" v="16" actId="478"/>
          <ac:graphicFrameMkLst>
            <pc:docMk/>
            <pc:sldMk cId="155122568" sldId="272"/>
            <ac:graphicFrameMk id="4" creationId="{9B39C976-78F8-43D0-8405-79E07A5613AB}"/>
          </ac:graphicFrameMkLst>
        </pc:graphicFrameChg>
      </pc:sldChg>
      <pc:sldChg chg="modSp add">
        <pc:chgData name="JJ HU" userId="f9cbafaa3520ff22" providerId="LiveId" clId="{4D4C9F47-1AAC-4C5C-928A-424996EAC9A6}" dt="2018-04-16T03:53:06.848" v="1045" actId="20577"/>
        <pc:sldMkLst>
          <pc:docMk/>
          <pc:sldMk cId="1676078670" sldId="273"/>
        </pc:sldMkLst>
        <pc:spChg chg="mod">
          <ac:chgData name="JJ HU" userId="f9cbafaa3520ff22" providerId="LiveId" clId="{4D4C9F47-1AAC-4C5C-928A-424996EAC9A6}" dt="2018-04-16T03:53:06.848" v="1045" actId="20577"/>
          <ac:spMkLst>
            <pc:docMk/>
            <pc:sldMk cId="1676078670" sldId="273"/>
            <ac:spMk id="3" creationId="{00000000-0000-0000-0000-000000000000}"/>
          </ac:spMkLst>
        </pc:spChg>
      </pc:sldChg>
      <pc:sldChg chg="addSp delSp modSp add">
        <pc:chgData name="JJ HU" userId="f9cbafaa3520ff22" providerId="LiveId" clId="{4D4C9F47-1AAC-4C5C-928A-424996EAC9A6}" dt="2018-04-16T03:53:23.325" v="1063" actId="20577"/>
        <pc:sldMkLst>
          <pc:docMk/>
          <pc:sldMk cId="2614238633" sldId="274"/>
        </pc:sldMkLst>
        <pc:spChg chg="mod">
          <ac:chgData name="JJ HU" userId="f9cbafaa3520ff22" providerId="LiveId" clId="{4D4C9F47-1AAC-4C5C-928A-424996EAC9A6}" dt="2018-04-16T03:53:23.325" v="1063" actId="20577"/>
          <ac:spMkLst>
            <pc:docMk/>
            <pc:sldMk cId="2614238633" sldId="274"/>
            <ac:spMk id="3" creationId="{00000000-0000-0000-0000-000000000000}"/>
          </ac:spMkLst>
        </pc:spChg>
        <pc:graphicFrameChg chg="add del">
          <ac:chgData name="JJ HU" userId="f9cbafaa3520ff22" providerId="LiveId" clId="{4D4C9F47-1AAC-4C5C-928A-424996EAC9A6}" dt="2018-04-16T03:41:57.603" v="619" actId="20577"/>
          <ac:graphicFrameMkLst>
            <pc:docMk/>
            <pc:sldMk cId="2614238633" sldId="274"/>
            <ac:graphicFrameMk id="4" creationId="{D70FF000-B222-4613-8D8B-91F07D376740}"/>
          </ac:graphicFrameMkLst>
        </pc:graphicFrameChg>
        <pc:graphicFrameChg chg="add mod">
          <ac:chgData name="JJ HU" userId="f9cbafaa3520ff22" providerId="LiveId" clId="{4D4C9F47-1AAC-4C5C-928A-424996EAC9A6}" dt="2018-04-16T03:53:17.715" v="1060" actId="1036"/>
          <ac:graphicFrameMkLst>
            <pc:docMk/>
            <pc:sldMk cId="2614238633" sldId="274"/>
            <ac:graphicFrameMk id="5" creationId="{C106546B-D560-4711-890F-4AC649F365BA}"/>
          </ac:graphicFrameMkLst>
        </pc:graphicFrameChg>
        <pc:graphicFrameChg chg="add mod">
          <ac:chgData name="JJ HU" userId="f9cbafaa3520ff22" providerId="LiveId" clId="{4D4C9F47-1AAC-4C5C-928A-424996EAC9A6}" dt="2018-04-16T03:53:17.715" v="1060" actId="1036"/>
          <ac:graphicFrameMkLst>
            <pc:docMk/>
            <pc:sldMk cId="2614238633" sldId="274"/>
            <ac:graphicFrameMk id="6" creationId="{8B37C937-DA26-43BA-876D-10A46F690D34}"/>
          </ac:graphicFrameMkLst>
        </pc:graphicFrameChg>
      </pc:sldChg>
      <pc:sldChg chg="addSp delSp modSp add">
        <pc:chgData name="JJ HU" userId="f9cbafaa3520ff22" providerId="LiveId" clId="{4D4C9F47-1AAC-4C5C-928A-424996EAC9A6}" dt="2018-04-20T04:39:02.321" v="1700" actId="20577"/>
        <pc:sldMkLst>
          <pc:docMk/>
          <pc:sldMk cId="4047303860" sldId="275"/>
        </pc:sldMkLst>
        <pc:spChg chg="mod">
          <ac:chgData name="JJ HU" userId="f9cbafaa3520ff22" providerId="LiveId" clId="{4D4C9F47-1AAC-4C5C-928A-424996EAC9A6}" dt="2018-04-20T04:39:02.321" v="1700" actId="20577"/>
          <ac:spMkLst>
            <pc:docMk/>
            <pc:sldMk cId="4047303860" sldId="275"/>
            <ac:spMk id="3" creationId="{00000000-0000-0000-0000-000000000000}"/>
          </ac:spMkLst>
        </pc:spChg>
        <pc:graphicFrameChg chg="add mod">
          <ac:chgData name="JJ HU" userId="f9cbafaa3520ff22" providerId="LiveId" clId="{4D4C9F47-1AAC-4C5C-928A-424996EAC9A6}" dt="2018-04-16T03:49:41.473" v="850" actId="1035"/>
          <ac:graphicFrameMkLst>
            <pc:docMk/>
            <pc:sldMk cId="4047303860" sldId="275"/>
            <ac:graphicFrameMk id="4" creationId="{0B48E62E-E569-422C-8065-963D2C5F3AB4}"/>
          </ac:graphicFrameMkLst>
        </pc:graphicFrameChg>
        <pc:graphicFrameChg chg="add del mod">
          <ac:chgData name="JJ HU" userId="f9cbafaa3520ff22" providerId="LiveId" clId="{4D4C9F47-1AAC-4C5C-928A-424996EAC9A6}" dt="2018-04-20T04:19:41.487" v="1457" actId="478"/>
          <ac:graphicFrameMkLst>
            <pc:docMk/>
            <pc:sldMk cId="4047303860" sldId="275"/>
            <ac:graphicFrameMk id="5" creationId="{5F996D8C-C71B-419F-941D-79B1A3CA02D2}"/>
          </ac:graphicFrameMkLst>
        </pc:graphicFrameChg>
        <pc:graphicFrameChg chg="add del mod">
          <ac:chgData name="JJ HU" userId="f9cbafaa3520ff22" providerId="LiveId" clId="{4D4C9F47-1AAC-4C5C-928A-424996EAC9A6}" dt="2018-04-20T04:19:41.487" v="1457" actId="478"/>
          <ac:graphicFrameMkLst>
            <pc:docMk/>
            <pc:sldMk cId="4047303860" sldId="275"/>
            <ac:graphicFrameMk id="6" creationId="{69E69A28-1064-4314-9F3D-581EC5DC3C4C}"/>
          </ac:graphicFrameMkLst>
        </pc:graphicFrameChg>
        <pc:graphicFrameChg chg="add mod">
          <ac:chgData name="JJ HU" userId="f9cbafaa3520ff22" providerId="LiveId" clId="{4D4C9F47-1AAC-4C5C-928A-424996EAC9A6}" dt="2018-04-19T03:11:52.511" v="1396" actId="1035"/>
          <ac:graphicFrameMkLst>
            <pc:docMk/>
            <pc:sldMk cId="4047303860" sldId="275"/>
            <ac:graphicFrameMk id="7" creationId="{718239B1-B8D0-428F-AB5F-D1E8A00D1855}"/>
          </ac:graphicFrameMkLst>
        </pc:graphicFrameChg>
      </pc:sldChg>
      <pc:sldChg chg="delSp modSp add">
        <pc:chgData name="JJ HU" userId="f9cbafaa3520ff22" providerId="LiveId" clId="{4D4C9F47-1AAC-4C5C-928A-424996EAC9A6}" dt="2018-04-20T04:38:41.848" v="1680" actId="1036"/>
        <pc:sldMkLst>
          <pc:docMk/>
          <pc:sldMk cId="2065021686" sldId="276"/>
        </pc:sldMkLst>
        <pc:spChg chg="mod">
          <ac:chgData name="JJ HU" userId="f9cbafaa3520ff22" providerId="LiveId" clId="{4D4C9F47-1AAC-4C5C-928A-424996EAC9A6}" dt="2018-04-20T04:38:27.738" v="1657" actId="1036"/>
          <ac:spMkLst>
            <pc:docMk/>
            <pc:sldMk cId="2065021686" sldId="276"/>
            <ac:spMk id="3" creationId="{00000000-0000-0000-0000-000000000000}"/>
          </ac:spMkLst>
        </pc:spChg>
        <pc:graphicFrameChg chg="del">
          <ac:chgData name="JJ HU" userId="f9cbafaa3520ff22" providerId="LiveId" clId="{4D4C9F47-1AAC-4C5C-928A-424996EAC9A6}" dt="2018-04-20T04:19:27.991" v="1454" actId="478"/>
          <ac:graphicFrameMkLst>
            <pc:docMk/>
            <pc:sldMk cId="2065021686" sldId="276"/>
            <ac:graphicFrameMk id="4" creationId="{0B48E62E-E569-422C-8065-963D2C5F3AB4}"/>
          </ac:graphicFrameMkLst>
        </pc:graphicFrameChg>
        <pc:graphicFrameChg chg="mod">
          <ac:chgData name="JJ HU" userId="f9cbafaa3520ff22" providerId="LiveId" clId="{4D4C9F47-1AAC-4C5C-928A-424996EAC9A6}" dt="2018-04-20T04:38:41.848" v="1680" actId="1036"/>
          <ac:graphicFrameMkLst>
            <pc:docMk/>
            <pc:sldMk cId="2065021686" sldId="276"/>
            <ac:graphicFrameMk id="5" creationId="{5F996D8C-C71B-419F-941D-79B1A3CA02D2}"/>
          </ac:graphicFrameMkLst>
        </pc:graphicFrameChg>
        <pc:graphicFrameChg chg="mod">
          <ac:chgData name="JJ HU" userId="f9cbafaa3520ff22" providerId="LiveId" clId="{4D4C9F47-1AAC-4C5C-928A-424996EAC9A6}" dt="2018-04-20T04:38:41.848" v="1680" actId="1036"/>
          <ac:graphicFrameMkLst>
            <pc:docMk/>
            <pc:sldMk cId="2065021686" sldId="276"/>
            <ac:graphicFrameMk id="6" creationId="{69E69A28-1064-4314-9F3D-581EC5DC3C4C}"/>
          </ac:graphicFrameMkLst>
        </pc:graphicFrameChg>
        <pc:graphicFrameChg chg="del">
          <ac:chgData name="JJ HU" userId="f9cbafaa3520ff22" providerId="LiveId" clId="{4D4C9F47-1AAC-4C5C-928A-424996EAC9A6}" dt="2018-04-20T04:19:29.392" v="1455" actId="478"/>
          <ac:graphicFrameMkLst>
            <pc:docMk/>
            <pc:sldMk cId="2065021686" sldId="276"/>
            <ac:graphicFrameMk id="7" creationId="{718239B1-B8D0-428F-AB5F-D1E8A00D1855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68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1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prime sign represents quantities associated with atomic</a:t>
            </a:r>
            <a:r>
              <a:rPr lang="en-US" baseline="0" dirty="0"/>
              <a:t> motion in</a:t>
            </a:r>
            <a:r>
              <a:rPr lang="en-US" dirty="0"/>
              <a:t> grain boundaries</a:t>
            </a:r>
          </a:p>
          <a:p>
            <a:r>
              <a:rPr lang="en-US" dirty="0"/>
              <a:t>Note that there is a factor of 2 difference betwee</a:t>
            </a:r>
            <a:r>
              <a:rPr lang="en-US" baseline="0" dirty="0"/>
              <a:t>n the equations and the formalism in the lecture notes since here we assume 2-D grain growth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24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95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2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V/</a:t>
            </a:r>
            <a:r>
              <a:rPr lang="en-US" dirty="0" err="1"/>
              <a:t>kT</a:t>
            </a:r>
            <a:r>
              <a:rPr lang="en-US" dirty="0"/>
              <a:t> term in the exponent</a:t>
            </a:r>
            <a:r>
              <a:rPr lang="en-US" baseline="0" dirty="0"/>
              <a:t> of G-T eq. is called “capillary length” and is usually in the order of 1 nm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25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89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example, Ostwald ripening can</a:t>
            </a:r>
            <a:r>
              <a:rPr lang="en-US" baseline="0" dirty="0"/>
              <a:t> be surface reaction controlled.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115F476-2262-4491-A563-2831ECB37951}" type="datetime1">
              <a:rPr lang="en-US" smtClean="0"/>
              <a:t>4/22/2018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7EDDFDC-F12E-47FB-B1A6-B08099EA5254}" type="datetime1">
              <a:rPr lang="en-US" smtClean="0"/>
              <a:t>4/22/2018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ECECB13-9709-4F8C-80DA-15B8C827468A}" type="datetime1">
              <a:rPr lang="en-US" smtClean="0"/>
              <a:t>4/22/2018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800600"/>
          </a:xfrm>
        </p:spPr>
        <p:txBody>
          <a:bodyPr/>
          <a:lstStyle>
            <a:lvl1pPr>
              <a:spcBef>
                <a:spcPts val="800"/>
              </a:spcBef>
              <a:buClr>
                <a:schemeClr val="tx2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1513FF-5FD6-45A2-AD54-5F27523095BD}" type="datetime1">
              <a:rPr lang="en-US" smtClean="0"/>
              <a:t>4/22/2018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5D5D6D2-D0CB-4A89-A968-2DF12039F5F5}" type="datetime1">
              <a:rPr lang="en-US" smtClean="0"/>
              <a:t>4/22/2018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0C8CFAF-D467-4349-BE2F-3953F2F26A67}" type="datetime1">
              <a:rPr lang="en-US" smtClean="0"/>
              <a:t>4/22/2018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261F6C4-1237-4C22-9609-0D0E587A90E5}" type="datetime1">
              <a:rPr lang="en-US" smtClean="0"/>
              <a:t>4/22/2018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D733DA8-1462-415A-9906-F273CBDA6551}" type="datetime1">
              <a:rPr lang="en-US" smtClean="0"/>
              <a:t>4/22/2018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088B070-B314-4E60-81F8-021A6E7D7285}" type="datetime1">
              <a:rPr lang="en-US" smtClean="0"/>
              <a:t>4/22/2018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ABA6145-F2C8-45A2-9EED-79C31987D4B3}" type="datetime1">
              <a:rPr lang="en-US" smtClean="0"/>
              <a:t>4/22/2018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5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8BEA4FA0-9020-47B0-804C-22B8871EB603}" type="datetime1">
              <a:rPr lang="en-US" smtClean="0"/>
              <a:t>4/22/2018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ujuejun@mi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3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38.wmf"/><Relationship Id="rId18" Type="http://schemas.openxmlformats.org/officeDocument/2006/relationships/oleObject" Target="../embeddings/oleObject38.bin"/><Relationship Id="rId3" Type="http://schemas.openxmlformats.org/officeDocument/2006/relationships/image" Target="../media/image42.png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7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41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3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LJJkztIWf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eizmann.ac.il/complex/stavans/ostwald-ripening-nonequilibrium-liquid-solid-thin-layers" TargetMode="External"/><Relationship Id="rId5" Type="http://schemas.openxmlformats.org/officeDocument/2006/relationships/hyperlink" Target="http://lagrit.lanl.gov/pictures.shtml" TargetMode="Externa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image" Target="../media/image15.jpe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4.wmf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791200" cy="2209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600" dirty="0"/>
              <a:t>MIT 3.022</a:t>
            </a:r>
            <a:br>
              <a:rPr lang="en-US" sz="2600" dirty="0"/>
            </a:br>
            <a:r>
              <a:rPr lang="en-US" sz="2600" dirty="0"/>
              <a:t>Microstructural Evolution in Materials</a:t>
            </a:r>
            <a:br>
              <a:rPr lang="en-US" sz="2600" dirty="0"/>
            </a:br>
            <a:br>
              <a:rPr lang="en-US" sz="2600" dirty="0"/>
            </a:br>
            <a:r>
              <a:rPr lang="en-US" sz="2500" dirty="0"/>
              <a:t>11: Growth and Ripening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Juejun (JJ) Hu</a:t>
            </a:r>
          </a:p>
          <a:p>
            <a:r>
              <a:rPr lang="en-US" sz="2400" dirty="0">
                <a:hlinkClick r:id="rId3"/>
              </a:rPr>
              <a:t>hujuejun@mit.edu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85732" y="1616384"/>
            <a:ext cx="3048000" cy="464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45816" y="1692584"/>
            <a:ext cx="2765225" cy="4495800"/>
            <a:chOff x="745816" y="1692584"/>
            <a:chExt cx="2765225" cy="4495800"/>
          </a:xfrm>
        </p:grpSpPr>
        <p:sp>
          <p:nvSpPr>
            <p:cNvPr id="6" name="Oval 5"/>
            <p:cNvSpPr/>
            <p:nvPr/>
          </p:nvSpPr>
          <p:spPr bwMode="auto">
            <a:xfrm>
              <a:off x="840323" y="3096294"/>
              <a:ext cx="1012625" cy="101262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041216" y="3902384"/>
              <a:ext cx="1012625" cy="1012625"/>
            </a:xfrm>
            <a:prstGeom prst="ellipse">
              <a:avLst/>
            </a:prstGeom>
            <a:gradFill flip="none" rotWithShape="1">
              <a:gsLst>
                <a:gs pos="10000">
                  <a:schemeClr val="accent1"/>
                </a:gs>
                <a:gs pos="0">
                  <a:schemeClr val="accent1"/>
                </a:gs>
                <a:gs pos="6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452498" y="5175759"/>
              <a:ext cx="1012625" cy="101262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45816" y="4397575"/>
              <a:ext cx="1012625" cy="1012625"/>
            </a:xfrm>
            <a:prstGeom prst="ellipse">
              <a:avLst/>
            </a:prstGeom>
            <a:gradFill flip="none" rotWithShape="1">
              <a:gsLst>
                <a:gs pos="15000">
                  <a:schemeClr val="accent1"/>
                </a:gs>
                <a:gs pos="0">
                  <a:schemeClr val="accent1"/>
                </a:gs>
                <a:gs pos="6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171591" y="2795936"/>
              <a:ext cx="1012625" cy="101262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952391" y="2143685"/>
              <a:ext cx="1012625" cy="1012625"/>
            </a:xfrm>
            <a:prstGeom prst="ellipse">
              <a:avLst/>
            </a:prstGeom>
            <a:gradFill flip="none" rotWithShape="1">
              <a:gsLst>
                <a:gs pos="15000">
                  <a:schemeClr val="accent1"/>
                </a:gs>
                <a:gs pos="0">
                  <a:schemeClr val="accent1"/>
                </a:gs>
                <a:gs pos="6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2475761" y="4906330"/>
              <a:ext cx="1012625" cy="1012625"/>
            </a:xfrm>
            <a:prstGeom prst="ellipse">
              <a:avLst/>
            </a:prstGeom>
            <a:gradFill flip="none" rotWithShape="1">
              <a:gsLst>
                <a:gs pos="10000">
                  <a:schemeClr val="accent1"/>
                </a:gs>
                <a:gs pos="0">
                  <a:schemeClr val="accent1"/>
                </a:gs>
                <a:gs pos="6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2498416" y="1692584"/>
              <a:ext cx="1012625" cy="101262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Ostwald ripening: particle coarsening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447800"/>
            <a:ext cx="4648200" cy="4800600"/>
          </a:xfrm>
        </p:spPr>
        <p:txBody>
          <a:bodyPr/>
          <a:lstStyle/>
          <a:p>
            <a:r>
              <a:rPr lang="en-US" sz="2200" dirty="0"/>
              <a:t>Correlate diffusion flux with particle size evolution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1121608" y="3377579"/>
            <a:ext cx="450056" cy="450055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419262" y="4282118"/>
            <a:ext cx="256532" cy="253156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77525" y="5401912"/>
            <a:ext cx="562569" cy="560319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157622" y="4811630"/>
            <a:ext cx="189014" cy="182835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396619" y="3022089"/>
            <a:ext cx="562569" cy="560319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853807" y="5286064"/>
            <a:ext cx="256532" cy="253156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779701" y="1973869"/>
            <a:ext cx="450056" cy="450055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5823" y="1667350"/>
            <a:ext cx="1752600" cy="374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Solution phase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29014" y="5799970"/>
            <a:ext cx="109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Particles</a:t>
            </a:r>
          </a:p>
        </p:txBody>
      </p:sp>
      <p:cxnSp>
        <p:nvCxnSpPr>
          <p:cNvPr id="31" name="Straight Connector 30"/>
          <p:cNvCxnSpPr>
            <a:endCxn id="30" idx="0"/>
          </p:cNvCxnSpPr>
          <p:nvPr/>
        </p:nvCxnSpPr>
        <p:spPr bwMode="auto">
          <a:xfrm flipH="1">
            <a:off x="2879007" y="5539220"/>
            <a:ext cx="86882" cy="2607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2198168" y="5839714"/>
            <a:ext cx="155122" cy="1044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18" idx="5"/>
          </p:cNvCxnSpPr>
          <p:nvPr/>
        </p:nvCxnSpPr>
        <p:spPr bwMode="auto">
          <a:xfrm flipH="1" flipV="1">
            <a:off x="1564207" y="2756175"/>
            <a:ext cx="252514" cy="2518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18" idx="6"/>
          </p:cNvCxnSpPr>
          <p:nvPr/>
        </p:nvCxnSpPr>
        <p:spPr bwMode="auto">
          <a:xfrm flipH="1" flipV="1">
            <a:off x="1608398" y="2649490"/>
            <a:ext cx="356618" cy="5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8" idx="7"/>
          </p:cNvCxnSpPr>
          <p:nvPr/>
        </p:nvCxnSpPr>
        <p:spPr bwMode="auto">
          <a:xfrm flipH="1">
            <a:off x="1564207" y="2291980"/>
            <a:ext cx="252514" cy="2508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8" idx="4"/>
          </p:cNvCxnSpPr>
          <p:nvPr/>
        </p:nvCxnSpPr>
        <p:spPr bwMode="auto">
          <a:xfrm flipH="1" flipV="1">
            <a:off x="1457522" y="2800366"/>
            <a:ext cx="1182" cy="3559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8" idx="1"/>
          </p:cNvCxnSpPr>
          <p:nvPr/>
        </p:nvCxnSpPr>
        <p:spPr bwMode="auto">
          <a:xfrm>
            <a:off x="1100686" y="2291980"/>
            <a:ext cx="250151" cy="2508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18" idx="0"/>
          </p:cNvCxnSpPr>
          <p:nvPr/>
        </p:nvCxnSpPr>
        <p:spPr bwMode="auto">
          <a:xfrm flipH="1">
            <a:off x="1457522" y="2143685"/>
            <a:ext cx="1182" cy="3549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18" idx="2"/>
          </p:cNvCxnSpPr>
          <p:nvPr/>
        </p:nvCxnSpPr>
        <p:spPr bwMode="auto">
          <a:xfrm flipV="1">
            <a:off x="952391" y="2649490"/>
            <a:ext cx="354255" cy="5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18" idx="3"/>
          </p:cNvCxnSpPr>
          <p:nvPr/>
        </p:nvCxnSpPr>
        <p:spPr bwMode="auto">
          <a:xfrm flipV="1">
            <a:off x="1100686" y="2756175"/>
            <a:ext cx="250151" cy="2518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1364197" y="2557740"/>
            <a:ext cx="189014" cy="182835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0" name="Straight Connector 109"/>
          <p:cNvCxnSpPr>
            <a:endCxn id="13" idx="0"/>
          </p:cNvCxnSpPr>
          <p:nvPr/>
        </p:nvCxnSpPr>
        <p:spPr bwMode="auto">
          <a:xfrm flipH="1" flipV="1">
            <a:off x="2677904" y="2795936"/>
            <a:ext cx="5439" cy="19270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114" name="Straight Connector 113"/>
          <p:cNvCxnSpPr>
            <a:endCxn id="13" idx="7"/>
          </p:cNvCxnSpPr>
          <p:nvPr/>
        </p:nvCxnSpPr>
        <p:spPr bwMode="auto">
          <a:xfrm flipV="1">
            <a:off x="2906413" y="2944231"/>
            <a:ext cx="129508" cy="1368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117" name="Straight Connector 116"/>
          <p:cNvCxnSpPr>
            <a:endCxn id="13" idx="6"/>
          </p:cNvCxnSpPr>
          <p:nvPr/>
        </p:nvCxnSpPr>
        <p:spPr bwMode="auto">
          <a:xfrm flipV="1">
            <a:off x="2998811" y="3302249"/>
            <a:ext cx="185405" cy="185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120" name="Straight Connector 119"/>
          <p:cNvCxnSpPr>
            <a:endCxn id="13" idx="5"/>
          </p:cNvCxnSpPr>
          <p:nvPr/>
        </p:nvCxnSpPr>
        <p:spPr bwMode="auto">
          <a:xfrm>
            <a:off x="2906413" y="3527176"/>
            <a:ext cx="129508" cy="1330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130" name="Straight Connector 129"/>
          <p:cNvCxnSpPr>
            <a:endCxn id="13" idx="4"/>
          </p:cNvCxnSpPr>
          <p:nvPr/>
        </p:nvCxnSpPr>
        <p:spPr bwMode="auto">
          <a:xfrm flipH="1">
            <a:off x="2677904" y="3619574"/>
            <a:ext cx="5439" cy="1889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133" name="Straight Connector 132"/>
          <p:cNvCxnSpPr>
            <a:endCxn id="13" idx="3"/>
          </p:cNvCxnSpPr>
          <p:nvPr/>
        </p:nvCxnSpPr>
        <p:spPr bwMode="auto">
          <a:xfrm flipH="1">
            <a:off x="2319886" y="3527176"/>
            <a:ext cx="140387" cy="1330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136" name="Straight Connector 135"/>
          <p:cNvCxnSpPr>
            <a:endCxn id="13" idx="2"/>
          </p:cNvCxnSpPr>
          <p:nvPr/>
        </p:nvCxnSpPr>
        <p:spPr bwMode="auto">
          <a:xfrm flipH="1" flipV="1">
            <a:off x="2171591" y="3302249"/>
            <a:ext cx="196284" cy="185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139" name="Straight Connector 138"/>
          <p:cNvCxnSpPr>
            <a:endCxn id="13" idx="1"/>
          </p:cNvCxnSpPr>
          <p:nvPr/>
        </p:nvCxnSpPr>
        <p:spPr bwMode="auto">
          <a:xfrm flipH="1" flipV="1">
            <a:off x="2319886" y="2944231"/>
            <a:ext cx="140387" cy="1368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graphicFrame>
        <p:nvGraphicFramePr>
          <p:cNvPr id="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443606"/>
              </p:ext>
            </p:extLst>
          </p:nvPr>
        </p:nvGraphicFramePr>
        <p:xfrm>
          <a:off x="4345692" y="2383429"/>
          <a:ext cx="231298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1307880" imgH="393480" progId="Equation.DSMT4">
                  <p:embed/>
                </p:oleObj>
              </mc:Choice>
              <mc:Fallback>
                <p:oleObj name="Equation" r:id="rId3" imgW="1307880" imgH="393480" progId="Equation.DSMT4">
                  <p:embed/>
                  <p:pic>
                    <p:nvPicPr>
                      <p:cNvPr id="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5692" y="2383429"/>
                        <a:ext cx="2312988" cy="6762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226373"/>
              </p:ext>
            </p:extLst>
          </p:nvPr>
        </p:nvGraphicFramePr>
        <p:xfrm>
          <a:off x="5309305" y="3216018"/>
          <a:ext cx="134778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5" imgW="761760" imgH="393480" progId="Equation.DSMT4">
                  <p:embed/>
                </p:oleObj>
              </mc:Choice>
              <mc:Fallback>
                <p:oleObj name="Equation" r:id="rId5" imgW="761760" imgH="393480" progId="Equation.DSMT4">
                  <p:embed/>
                  <p:pic>
                    <p:nvPicPr>
                      <p:cNvPr id="5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9305" y="3216018"/>
                        <a:ext cx="1347787" cy="6762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782909"/>
              </p:ext>
            </p:extLst>
          </p:nvPr>
        </p:nvGraphicFramePr>
        <p:xfrm>
          <a:off x="6606602" y="2583116"/>
          <a:ext cx="674687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7" imgW="380880" imgH="711000" progId="Equation.DSMT4">
                  <p:embed/>
                </p:oleObj>
              </mc:Choice>
              <mc:Fallback>
                <p:oleObj name="Equation" r:id="rId7" imgW="380880" imgH="711000" progId="Equation.DSMT4">
                  <p:embed/>
                  <p:pic>
                    <p:nvPicPr>
                      <p:cNvPr id="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6602" y="2583116"/>
                        <a:ext cx="674687" cy="12207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8492"/>
              </p:ext>
            </p:extLst>
          </p:nvPr>
        </p:nvGraphicFramePr>
        <p:xfrm>
          <a:off x="4345692" y="4087998"/>
          <a:ext cx="437673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9" imgW="2476440" imgH="507960" progId="Equation.DSMT4">
                  <p:embed/>
                </p:oleObj>
              </mc:Choice>
              <mc:Fallback>
                <p:oleObj name="Equation" r:id="rId9" imgW="2476440" imgH="507960" progId="Equation.DSMT4">
                  <p:embed/>
                  <p:pic>
                    <p:nvPicPr>
                      <p:cNvPr id="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5692" y="4087998"/>
                        <a:ext cx="4376738" cy="869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183211" y="5054021"/>
            <a:ext cx="430508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00" dirty="0"/>
              <a:t>“</a:t>
            </a:r>
            <a:r>
              <a:rPr lang="en-US" sz="1900" i="1" dirty="0"/>
              <a:t>For unto every one that hath shall be given, and he shall have abundance: but from him that hath not shall be taken even that which he hath.</a:t>
            </a:r>
            <a:r>
              <a:rPr lang="en-US" sz="1900" dirty="0"/>
              <a:t>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992104" y="2391113"/>
                <a:ext cx="7839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104" y="2391113"/>
                <a:ext cx="78393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765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0" t="10551" r="12852" b="6116"/>
          <a:stretch/>
        </p:blipFill>
        <p:spPr>
          <a:xfrm>
            <a:off x="528791" y="1643800"/>
            <a:ext cx="5563151" cy="4536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Ostwald ripening: particle coarsening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196148" y="4038600"/>
            <a:ext cx="482803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5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334249"/>
              </p:ext>
            </p:extLst>
          </p:nvPr>
        </p:nvGraphicFramePr>
        <p:xfrm>
          <a:off x="2544763" y="4112407"/>
          <a:ext cx="808037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457200" imgH="393480" progId="Equation.DSMT4">
                  <p:embed/>
                </p:oleObj>
              </mc:Choice>
              <mc:Fallback>
                <p:oleObj name="Equation" r:id="rId4" imgW="457200" imgH="393480" progId="Equation.DSMT4">
                  <p:embed/>
                  <p:pic>
                    <p:nvPicPr>
                      <p:cNvPr id="5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763" y="4112407"/>
                        <a:ext cx="808037" cy="673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355555"/>
              </p:ext>
            </p:extLst>
          </p:nvPr>
        </p:nvGraphicFramePr>
        <p:xfrm>
          <a:off x="4267200" y="2506871"/>
          <a:ext cx="161448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6" imgW="914400" imgH="253800" progId="Equation.DSMT4">
                  <p:embed/>
                </p:oleObj>
              </mc:Choice>
              <mc:Fallback>
                <p:oleObj name="Equation" r:id="rId6" imgW="914400" imgH="253800" progId="Equation.DSMT4">
                  <p:embed/>
                  <p:pic>
                    <p:nvPicPr>
                      <p:cNvPr id="5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506871"/>
                        <a:ext cx="1614488" cy="4365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332327"/>
              </p:ext>
            </p:extLst>
          </p:nvPr>
        </p:nvGraphicFramePr>
        <p:xfrm>
          <a:off x="6345944" y="2594687"/>
          <a:ext cx="224631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8" imgW="1269720" imgH="507960" progId="Equation.DSMT4">
                  <p:embed/>
                </p:oleObj>
              </mc:Choice>
              <mc:Fallback>
                <p:oleObj name="Equation" r:id="rId8" imgW="1269720" imgH="507960" progId="Equation.DSMT4">
                  <p:embed/>
                  <p:pic>
                    <p:nvPicPr>
                      <p:cNvPr id="6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5944" y="2594687"/>
                        <a:ext cx="2246313" cy="869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01548" y="1600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Maximum growth rate: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45607"/>
              </p:ext>
            </p:extLst>
          </p:nvPr>
        </p:nvGraphicFramePr>
        <p:xfrm>
          <a:off x="6347012" y="2070949"/>
          <a:ext cx="101123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10" imgW="571320" imgH="253800" progId="Equation.DSMT4">
                  <p:embed/>
                </p:oleObj>
              </mc:Choice>
              <mc:Fallback>
                <p:oleObj name="Equation" r:id="rId10" imgW="571320" imgH="25380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7012" y="2070949"/>
                        <a:ext cx="1011237" cy="4365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 bwMode="auto">
          <a:xfrm flipH="1">
            <a:off x="2130020" y="1981200"/>
            <a:ext cx="79887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021079"/>
              </p:ext>
            </p:extLst>
          </p:nvPr>
        </p:nvGraphicFramePr>
        <p:xfrm>
          <a:off x="3017264" y="1763712"/>
          <a:ext cx="10334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2" imgW="583920" imgH="253800" progId="Equation.DSMT4">
                  <p:embed/>
                </p:oleObj>
              </mc:Choice>
              <mc:Fallback>
                <p:oleObj name="Equation" r:id="rId12" imgW="583920" imgH="253800" progId="Equation.DSMT4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264" y="1763712"/>
                        <a:ext cx="1033463" cy="434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485705"/>
              </p:ext>
            </p:extLst>
          </p:nvPr>
        </p:nvGraphicFramePr>
        <p:xfrm>
          <a:off x="6345944" y="5068379"/>
          <a:ext cx="208915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14" imgW="1180800" imgH="507960" progId="Equation.DSMT4">
                  <p:embed/>
                </p:oleObj>
              </mc:Choice>
              <mc:Fallback>
                <p:oleObj name="Equation" r:id="rId14" imgW="1180800" imgH="507960" progId="Equation.DSMT4">
                  <p:embed/>
                  <p:pic>
                    <p:nvPicPr>
                      <p:cNvPr id="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5944" y="5068379"/>
                        <a:ext cx="2089150" cy="8683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302858" y="3649916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particle size:</a:t>
            </a:r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776323"/>
              </p:ext>
            </p:extLst>
          </p:nvPr>
        </p:nvGraphicFramePr>
        <p:xfrm>
          <a:off x="6347012" y="4152495"/>
          <a:ext cx="222091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16" imgW="1257120" imgH="457200" progId="Equation.DSMT4">
                  <p:embed/>
                </p:oleObj>
              </mc:Choice>
              <mc:Fallback>
                <p:oleObj name="Equation" r:id="rId16" imgW="1257120" imgH="457200" progId="Equation.DSMT4">
                  <p:embed/>
                  <p:pic>
                    <p:nvPicPr>
                      <p:cNvPr id="2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7012" y="4152495"/>
                        <a:ext cx="2220912" cy="7826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561224"/>
              </p:ext>
            </p:extLst>
          </p:nvPr>
        </p:nvGraphicFramePr>
        <p:xfrm>
          <a:off x="3741484" y="4578532"/>
          <a:ext cx="2087562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18" imgW="1180800" imgH="507960" progId="Equation.DSMT4">
                  <p:embed/>
                </p:oleObj>
              </mc:Choice>
              <mc:Fallback>
                <p:oleObj name="Equation" r:id="rId18" imgW="1180800" imgH="507960" progId="Equation.DSMT4">
                  <p:embed/>
                  <p:pic>
                    <p:nvPicPr>
                      <p:cNvPr id="2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484" y="4578532"/>
                        <a:ext cx="2087562" cy="869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3201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Ostwald ripening: </a:t>
            </a:r>
            <a:r>
              <a:rPr lang="en-US" sz="2800" dirty="0" err="1"/>
              <a:t>Lifshitz</a:t>
            </a:r>
            <a:r>
              <a:rPr lang="en-US" sz="2800" dirty="0"/>
              <a:t>-</a:t>
            </a:r>
            <a:r>
              <a:rPr lang="en-US" sz="2800" dirty="0" err="1"/>
              <a:t>Slyozov</a:t>
            </a:r>
            <a:r>
              <a:rPr lang="en-US" sz="2800" dirty="0"/>
              <a:t>-Wagner theory</a:t>
            </a: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248166"/>
              </p:ext>
            </p:extLst>
          </p:nvPr>
        </p:nvGraphicFramePr>
        <p:xfrm>
          <a:off x="5090859" y="1577148"/>
          <a:ext cx="294005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1663560" imgH="457200" progId="Equation.DSMT4">
                  <p:embed/>
                </p:oleObj>
              </mc:Choice>
              <mc:Fallback>
                <p:oleObj name="Equation" r:id="rId4" imgW="1663560" imgH="457200" progId="Equation.DSMT4">
                  <p:embed/>
                  <p:pic>
                    <p:nvPicPr>
                      <p:cNvPr id="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0859" y="1577148"/>
                        <a:ext cx="2940050" cy="7826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040967" y="5730368"/>
            <a:ext cx="342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A. J. </a:t>
            </a:r>
            <a:r>
              <a:rPr lang="en-US" sz="1400" dirty="0" err="1"/>
              <a:t>Ardell</a:t>
            </a:r>
            <a:r>
              <a:rPr lang="en-US" sz="1400" dirty="0"/>
              <a:t>, “Mechanism of Phase Trans-formations in Crystalline Solids”, p. 111.</a:t>
            </a: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263511"/>
              </p:ext>
            </p:extLst>
          </p:nvPr>
        </p:nvGraphicFramePr>
        <p:xfrm>
          <a:off x="5090859" y="2541889"/>
          <a:ext cx="329882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6" imgW="1866600" imgH="431640" progId="Equation.DSMT4">
                  <p:embed/>
                </p:oleObj>
              </mc:Choice>
              <mc:Fallback>
                <p:oleObj name="Equation" r:id="rId6" imgW="1866600" imgH="431640" progId="Equation.DSMT4">
                  <p:embed/>
                  <p:pic>
                    <p:nvPicPr>
                      <p:cNvPr id="2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0859" y="2541889"/>
                        <a:ext cx="3298825" cy="7381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5040966" y="3398904"/>
            <a:ext cx="3585001" cy="229368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100" u="sng" dirty="0"/>
              <a:t>Limitations:</a:t>
            </a:r>
          </a:p>
          <a:p>
            <a:pPr>
              <a:spcBef>
                <a:spcPts val="600"/>
              </a:spcBef>
            </a:pPr>
            <a:r>
              <a:rPr lang="en-US" sz="2100" dirty="0"/>
              <a:t>MFA neglects local environment fluctuations</a:t>
            </a:r>
          </a:p>
          <a:p>
            <a:pPr>
              <a:spcBef>
                <a:spcPts val="600"/>
              </a:spcBef>
            </a:pPr>
            <a:r>
              <a:rPr lang="en-US" sz="2100" dirty="0"/>
              <a:t>Nonlinear terms in the Gibbs-Thomson equation are missing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6C36CC-1384-40BB-BD34-FACA60B58E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6" y="1637980"/>
            <a:ext cx="428633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31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Grain growth and mechanical properties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687" y="3346238"/>
            <a:ext cx="3698240" cy="2852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55" y="1640572"/>
            <a:ext cx="3748044" cy="1559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2" y="1648255"/>
            <a:ext cx="3726426" cy="40994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8116" y="1738937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Ultra-Fine-Grained Steel</a:t>
            </a:r>
          </a:p>
        </p:txBody>
      </p:sp>
      <p:sp>
        <p:nvSpPr>
          <p:cNvPr id="9" name="Rectangle 8"/>
          <p:cNvSpPr/>
          <p:nvPr/>
        </p:nvSpPr>
        <p:spPr>
          <a:xfrm>
            <a:off x="594232" y="5828980"/>
            <a:ext cx="37264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T. </a:t>
            </a:r>
            <a:r>
              <a:rPr lang="en-US" sz="1100" dirty="0" err="1"/>
              <a:t>Hanamura</a:t>
            </a:r>
            <a:r>
              <a:rPr lang="en-US" sz="1100" dirty="0"/>
              <a:t> and H. Qiu, </a:t>
            </a:r>
            <a:r>
              <a:rPr lang="en-US" sz="1100" i="1" dirty="0"/>
              <a:t>Analysis of Fracture Toughness Mechanism in Ultra-fine-grained Steels</a:t>
            </a:r>
          </a:p>
        </p:txBody>
      </p:sp>
    </p:spTree>
    <p:extLst>
      <p:ext uri="{BB962C8B-B14F-4D97-AF65-F5344CB8AC3E}">
        <p14:creationId xmlns:p14="http://schemas.microsoft.com/office/powerpoint/2010/main" val="2966579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Ostwald ripening in nanoparticle synthesis</a:t>
            </a:r>
          </a:p>
        </p:txBody>
      </p:sp>
      <p:pic>
        <p:nvPicPr>
          <p:cNvPr id="3" name="MLJJkztIWf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4968" y="1676400"/>
            <a:ext cx="7857067" cy="441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A4DDCA-F34A-4FFD-984A-91E4E5B2A8F5}"/>
              </a:ext>
            </a:extLst>
          </p:cNvPr>
          <p:cNvSpPr/>
          <p:nvPr/>
        </p:nvSpPr>
        <p:spPr>
          <a:xfrm>
            <a:off x="6553146" y="6132808"/>
            <a:ext cx="2044149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Used with permission of Wen Liu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57733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Ostwald ripening in nanoparticle synthesis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40" y="1676399"/>
            <a:ext cx="2971800" cy="456519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907427" y="1637339"/>
            <a:ext cx="4726428" cy="3696661"/>
            <a:chOff x="3907427" y="1637339"/>
            <a:chExt cx="4726428" cy="36966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427" y="1637339"/>
              <a:ext cx="4726428" cy="3696661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 bwMode="auto">
            <a:xfrm>
              <a:off x="6355336" y="3962400"/>
              <a:ext cx="457200" cy="8382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5309667" y="2248220"/>
              <a:ext cx="2551099" cy="668511"/>
            </a:xfrm>
            <a:custGeom>
              <a:avLst/>
              <a:gdLst>
                <a:gd name="connsiteX0" fmla="*/ 0 w 2551099"/>
                <a:gd name="connsiteY0" fmla="*/ 668511 h 668511"/>
                <a:gd name="connsiteX1" fmla="*/ 753035 w 2551099"/>
                <a:gd name="connsiteY1" fmla="*/ 299677 h 668511"/>
                <a:gd name="connsiteX2" fmla="*/ 2551099 w 2551099"/>
                <a:gd name="connsiteY2" fmla="*/ 0 h 66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1099" h="668511">
                  <a:moveTo>
                    <a:pt x="0" y="668511"/>
                  </a:moveTo>
                  <a:cubicBezTo>
                    <a:pt x="163926" y="539803"/>
                    <a:pt x="327852" y="411095"/>
                    <a:pt x="753035" y="299677"/>
                  </a:cubicBezTo>
                  <a:cubicBezTo>
                    <a:pt x="1178218" y="188259"/>
                    <a:pt x="2314175" y="35859"/>
                    <a:pt x="2551099" y="0"/>
                  </a:cubicBezTo>
                </a:path>
              </a:pathLst>
            </a:custGeom>
            <a:noFill/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191000" y="5644799"/>
            <a:ext cx="43440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1400" dirty="0"/>
              <a:t>Talapin </a:t>
            </a:r>
            <a:r>
              <a:rPr lang="de-DE" sz="1400" i="1" dirty="0"/>
              <a:t>et al.</a:t>
            </a:r>
            <a:r>
              <a:rPr lang="de-DE" sz="1400" dirty="0"/>
              <a:t>, </a:t>
            </a:r>
            <a:r>
              <a:rPr lang="de-DE" sz="1400" i="1" dirty="0"/>
              <a:t>J. Phys. Chem. B</a:t>
            </a:r>
            <a:r>
              <a:rPr lang="de-DE" sz="1400" dirty="0"/>
              <a:t> </a:t>
            </a:r>
            <a:r>
              <a:rPr lang="de-DE" sz="1400" b="1" dirty="0"/>
              <a:t>105</a:t>
            </a:r>
            <a:r>
              <a:rPr lang="de-DE" sz="1400" dirty="0"/>
              <a:t>, 12278 (2001);</a:t>
            </a:r>
          </a:p>
          <a:p>
            <a:pPr algn="r">
              <a:spcAft>
                <a:spcPts val="600"/>
              </a:spcAft>
            </a:pPr>
            <a:r>
              <a:rPr lang="de-DE" sz="1400" dirty="0"/>
              <a:t>Dagtepe </a:t>
            </a:r>
            <a:r>
              <a:rPr lang="de-DE" sz="1400" i="1" dirty="0"/>
              <a:t>et al.</a:t>
            </a:r>
            <a:r>
              <a:rPr lang="de-DE" sz="1400" dirty="0"/>
              <a:t>, </a:t>
            </a:r>
            <a:r>
              <a:rPr lang="de-DE" sz="1400" i="1" dirty="0"/>
              <a:t>J. Phys. Chem. C</a:t>
            </a:r>
            <a:r>
              <a:rPr lang="de-DE" sz="1400" dirty="0"/>
              <a:t> </a:t>
            </a:r>
            <a:r>
              <a:rPr lang="de-DE" sz="1400" b="1" dirty="0"/>
              <a:t>114</a:t>
            </a:r>
            <a:r>
              <a:rPr lang="de-DE" sz="1400" dirty="0"/>
              <a:t>, 16263 (2010).</a:t>
            </a:r>
            <a:endParaRPr lang="en-US" sz="1400" dirty="0"/>
          </a:p>
        </p:txBody>
      </p:sp>
      <p:sp>
        <p:nvSpPr>
          <p:cNvPr id="13" name="Freeform 12"/>
          <p:cNvSpPr/>
          <p:nvPr/>
        </p:nvSpPr>
        <p:spPr bwMode="auto">
          <a:xfrm>
            <a:off x="1083449" y="1920368"/>
            <a:ext cx="729983" cy="2743200"/>
          </a:xfrm>
          <a:custGeom>
            <a:avLst/>
            <a:gdLst>
              <a:gd name="connsiteX0" fmla="*/ 0 w 729983"/>
              <a:gd name="connsiteY0" fmla="*/ 2743200 h 2743200"/>
              <a:gd name="connsiteX1" fmla="*/ 253573 w 729983"/>
              <a:gd name="connsiteY1" fmla="*/ 1329337 h 2743200"/>
              <a:gd name="connsiteX2" fmla="*/ 729983 w 729983"/>
              <a:gd name="connsiteY2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9983" h="2743200">
                <a:moveTo>
                  <a:pt x="0" y="2743200"/>
                </a:moveTo>
                <a:cubicBezTo>
                  <a:pt x="65954" y="2264868"/>
                  <a:pt x="131909" y="1786537"/>
                  <a:pt x="253573" y="1329337"/>
                </a:cubicBezTo>
                <a:cubicBezTo>
                  <a:pt x="375237" y="872137"/>
                  <a:pt x="552610" y="436068"/>
                  <a:pt x="729983" y="0"/>
                </a:cubicBezTo>
              </a:path>
            </a:pathLst>
          </a:cu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00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116"/>
            <a:ext cx="8153400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200" dirty="0"/>
              <a:t>Interface energy drives growth and ripening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Both processes are diffusion controlled*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General grain growth equation</a:t>
            </a:r>
          </a:p>
          <a:p>
            <a:pPr>
              <a:spcBef>
                <a:spcPts val="1200"/>
              </a:spcBef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200" dirty="0"/>
              <a:t>Ostwald ripening</a:t>
            </a:r>
          </a:p>
          <a:p>
            <a:pPr lvl="1">
              <a:spcBef>
                <a:spcPts val="1200"/>
              </a:spcBef>
            </a:pPr>
            <a:r>
              <a:rPr lang="en-US" sz="2200" dirty="0"/>
              <a:t>Gibbs-Thomson equation and local equilibrium</a:t>
            </a:r>
          </a:p>
          <a:p>
            <a:pPr lvl="1">
              <a:spcBef>
                <a:spcPts val="1200"/>
              </a:spcBef>
            </a:pPr>
            <a:r>
              <a:rPr lang="en-US" sz="2200" dirty="0"/>
              <a:t>Mean field approximation (MFA)</a:t>
            </a:r>
          </a:p>
          <a:p>
            <a:pPr lvl="1">
              <a:spcBef>
                <a:spcPts val="1200"/>
              </a:spcBef>
            </a:pPr>
            <a:r>
              <a:rPr lang="en-US" sz="2200" dirty="0" err="1"/>
              <a:t>Lifshitz</a:t>
            </a:r>
            <a:r>
              <a:rPr lang="en-US" sz="2200" dirty="0"/>
              <a:t>-</a:t>
            </a:r>
            <a:r>
              <a:rPr lang="en-US" sz="2200" dirty="0" err="1"/>
              <a:t>Slyozov</a:t>
            </a:r>
            <a:r>
              <a:rPr lang="en-US" sz="2200" dirty="0"/>
              <a:t>-Wagner (LSW) theory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501570"/>
              </p:ext>
            </p:extLst>
          </p:nvPr>
        </p:nvGraphicFramePr>
        <p:xfrm>
          <a:off x="858584" y="2898455"/>
          <a:ext cx="18923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4" imgW="1041120" imgH="279360" progId="Equation.DSMT4">
                  <p:embed/>
                </p:oleObj>
              </mc:Choice>
              <mc:Fallback>
                <p:oleObj name="Equation" r:id="rId4" imgW="1041120" imgH="27936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584" y="2898455"/>
                        <a:ext cx="1892300" cy="492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011177"/>
              </p:ext>
            </p:extLst>
          </p:nvPr>
        </p:nvGraphicFramePr>
        <p:xfrm>
          <a:off x="3127295" y="2995832"/>
          <a:ext cx="7143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6" imgW="393480" imgH="177480" progId="Equation.DSMT4">
                  <p:embed/>
                </p:oleObj>
              </mc:Choice>
              <mc:Fallback>
                <p:oleObj name="Equation" r:id="rId6" imgW="393480" imgH="177480" progId="Equation.DSMT4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295" y="2995832"/>
                        <a:ext cx="714375" cy="3127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869611"/>
              </p:ext>
            </p:extLst>
          </p:nvPr>
        </p:nvGraphicFramePr>
        <p:xfrm>
          <a:off x="1295400" y="5478716"/>
          <a:ext cx="329882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8" imgW="1866600" imgH="431640" progId="Equation.DSMT4">
                  <p:embed/>
                </p:oleObj>
              </mc:Choice>
              <mc:Fallback>
                <p:oleObj name="Equation" r:id="rId8" imgW="1866600" imgH="431640" progId="Equation.DSMT4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478716"/>
                        <a:ext cx="3298825" cy="7381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92368" y="5724419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*In practice this is not necessarily the case.</a:t>
            </a:r>
          </a:p>
        </p:txBody>
      </p:sp>
    </p:spTree>
    <p:extLst>
      <p:ext uri="{BB962C8B-B14F-4D97-AF65-F5344CB8AC3E}">
        <p14:creationId xmlns:p14="http://schemas.microsoft.com/office/powerpoint/2010/main" val="185954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– temperature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– Boltzmann constant (1.38 × 10</a:t>
            </a:r>
            <a:r>
              <a:rPr lang="en-US" baseline="30000" dirty="0"/>
              <a:t>-23</a:t>
            </a:r>
            <a:r>
              <a:rPr lang="en-US" dirty="0"/>
              <a:t> m</a:t>
            </a:r>
            <a:r>
              <a:rPr lang="en-US" baseline="30000" dirty="0"/>
              <a:t>2</a:t>
            </a:r>
            <a:r>
              <a:rPr lang="en-US" dirty="0"/>
              <a:t> kg s</a:t>
            </a:r>
            <a:r>
              <a:rPr lang="en-US" baseline="30000" dirty="0"/>
              <a:t>-2</a:t>
            </a:r>
            <a:r>
              <a:rPr lang="en-US" dirty="0"/>
              <a:t> 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dirty="0"/>
              <a:t> – chemical potential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– driving force for diffusion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 / </a:t>
            </a:r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 – chemical potential in grain 1/2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gb</a:t>
            </a:r>
            <a:r>
              <a:rPr lang="en-US" dirty="0"/>
              <a:t> – thickness of grain boundary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dirty="0"/>
              <a:t> – grain boundary energy (in grain growth) or interface energy (in Ostwald ripening)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radius of curvature of a grain boundary (in grain growth) or distance from the center of a particle (in Ostwald ripening)</a:t>
            </a:r>
          </a:p>
        </p:txBody>
      </p:sp>
    </p:spTree>
    <p:extLst>
      <p:ext uri="{BB962C8B-B14F-4D97-AF65-F5344CB8AC3E}">
        <p14:creationId xmlns:p14="http://schemas.microsoft.com/office/powerpoint/2010/main" val="155122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number density of molecules/atoms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/>
              <a:t> – velocity of diffusing molecules/atoms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M’</a:t>
            </a:r>
            <a:r>
              <a:rPr lang="en-US" dirty="0"/>
              <a:t> – mobility of molecules/atoms inside grain boundary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</a:t>
            </a:r>
            <a:r>
              <a:rPr lang="en-US" dirty="0"/>
              <a:t> – diffusion coefficient of molecules/atoms inside grain boundary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/>
              <a:t> – diffusion flux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gb</a:t>
            </a:r>
            <a:r>
              <a:rPr lang="en-US" dirty="0"/>
              <a:t> – moving velocity of grain boundary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dirty="0"/>
              <a:t> – Laplace pressure exerted by a curved surface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– area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– coordinate along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-axis</a:t>
            </a:r>
          </a:p>
        </p:txBody>
      </p:sp>
    </p:spTree>
    <p:extLst>
      <p:ext uri="{BB962C8B-B14F-4D97-AF65-F5344CB8AC3E}">
        <p14:creationId xmlns:p14="http://schemas.microsoft.com/office/powerpoint/2010/main" val="1676078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– Gibbs free energy change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/>
              <a:t> – average grain size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 – characteristic size of grain 1/2</a:t>
            </a:r>
          </a:p>
          <a:p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dirty="0"/>
              <a:t> – a scaling factor defined by 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– a geometric factor depending on the shape of the grain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– time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gb</a:t>
            </a:r>
            <a:r>
              <a:rPr lang="en-US" dirty="0"/>
              <a:t> – mobility of grain boundary defined by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1100" i="1" dirty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 – chemical potential without the surface energy contribution, i.e. chemical potential of a bulk system with a very small surface/volume ratio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C106546B-D560-4711-890F-4AC649F365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334621"/>
              </p:ext>
            </p:extLst>
          </p:nvPr>
        </p:nvGraphicFramePr>
        <p:xfrm>
          <a:off x="5006148" y="2888179"/>
          <a:ext cx="1066800" cy="436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3" imgW="545760" imgH="228600" progId="Equation.DSMT4">
                  <p:embed/>
                </p:oleObj>
              </mc:Choice>
              <mc:Fallback>
                <p:oleObj name="Equation" r:id="rId3" imgW="545760" imgH="228600" progId="Equation.DSMT4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C106546B-D560-4711-890F-4AC649F365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148" y="2888179"/>
                        <a:ext cx="1066800" cy="4361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8B37C937-DA26-43BA-876D-10A46F690D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271462"/>
              </p:ext>
            </p:extLst>
          </p:nvPr>
        </p:nvGraphicFramePr>
        <p:xfrm>
          <a:off x="6728652" y="4654185"/>
          <a:ext cx="1348548" cy="43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5" imgW="723600" imgH="241200" progId="Equation.DSMT4">
                  <p:embed/>
                </p:oleObj>
              </mc:Choice>
              <mc:Fallback>
                <p:oleObj name="Equation" r:id="rId5" imgW="723600" imgH="24120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8B37C937-DA26-43BA-876D-10A46F690D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8652" y="4654185"/>
                        <a:ext cx="1348548" cy="436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4238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84"/>
            <a:ext cx="8153400" cy="990600"/>
          </a:xfrm>
        </p:spPr>
        <p:txBody>
          <a:bodyPr/>
          <a:lstStyle/>
          <a:p>
            <a:r>
              <a:rPr lang="en-US" sz="2800" dirty="0"/>
              <a:t>We are not talking about strawberries here…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665865"/>
            <a:ext cx="3860800" cy="3276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33400" y="1905000"/>
            <a:ext cx="533400" cy="4703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81200"/>
            <a:ext cx="27432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8152" y="5329577"/>
            <a:ext cx="18020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hlinkClick r:id="rId5"/>
              </a:rPr>
              <a:t>Grain growth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5485497" y="5329577"/>
            <a:ext cx="22878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hlinkClick r:id="rId6"/>
              </a:rPr>
              <a:t>Ostwald ripening</a:t>
            </a:r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5A480C-C28D-42C1-84E4-5D851846EFFF}"/>
              </a:ext>
            </a:extLst>
          </p:cNvPr>
          <p:cNvSpPr/>
          <p:nvPr/>
        </p:nvSpPr>
        <p:spPr>
          <a:xfrm>
            <a:off x="929316" y="4876800"/>
            <a:ext cx="3119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© </a:t>
            </a:r>
            <a:r>
              <a:rPr lang="en-US" sz="1200" dirty="0" err="1"/>
              <a:t>LaGriT</a:t>
            </a:r>
            <a:r>
              <a:rPr lang="en-US" sz="1200" dirty="0"/>
              <a:t> - Los Alamos National Laboratory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8541FB-BE37-44BF-98CA-BB74789D5D87}"/>
              </a:ext>
            </a:extLst>
          </p:cNvPr>
          <p:cNvSpPr/>
          <p:nvPr/>
        </p:nvSpPr>
        <p:spPr>
          <a:xfrm>
            <a:off x="4965900" y="4876800"/>
            <a:ext cx="33702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© Joel </a:t>
            </a:r>
            <a:r>
              <a:rPr lang="en-US" sz="1200" dirty="0" err="1"/>
              <a:t>Stavans</a:t>
            </a:r>
            <a:r>
              <a:rPr lang="en-US" sz="1200" dirty="0"/>
              <a:t>, Weizmann Institute of Science</a:t>
            </a:r>
          </a:p>
        </p:txBody>
      </p:sp>
    </p:spTree>
    <p:extLst>
      <p:ext uri="{BB962C8B-B14F-4D97-AF65-F5344CB8AC3E}">
        <p14:creationId xmlns:p14="http://schemas.microsoft.com/office/powerpoint/2010/main" val="3583842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800600"/>
          </a:xfrm>
        </p:spPr>
        <p:txBody>
          <a:bodyPr/>
          <a:lstStyle/>
          <a:p>
            <a:r>
              <a:rPr lang="en-US" i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/>
              <a:t> – volume occupied by one molecule/atom: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– radius of a particle in Ostwald ripening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100" i="1" dirty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 – concentration of molecules/atoms in the continuous phase in equilibrium with a very large (“bulk”) particle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 – concentration of molecules/atoms in the continuous phase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 – concentration of molecules/atoms on the surface of a particle with radius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/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 – diffusion flux on the surface of a particle with radius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0B48E62E-E569-422C-8065-963D2C5F3A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662675"/>
              </p:ext>
            </p:extLst>
          </p:nvPr>
        </p:nvGraphicFramePr>
        <p:xfrm>
          <a:off x="830516" y="1462528"/>
          <a:ext cx="33048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3" imgW="152280" imgH="203040" progId="Equation.DSMT4">
                  <p:embed/>
                </p:oleObj>
              </mc:Choice>
              <mc:Fallback>
                <p:oleObj name="Equation" r:id="rId3" imgW="152280" imgH="20304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0B48E62E-E569-422C-8065-963D2C5F3A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16" y="1462528"/>
                        <a:ext cx="330482" cy="4302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718239B1-B8D0-428F-AB5F-D1E8A00D18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527802"/>
              </p:ext>
            </p:extLst>
          </p:nvPr>
        </p:nvGraphicFramePr>
        <p:xfrm>
          <a:off x="6918080" y="1463169"/>
          <a:ext cx="1159120" cy="475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5" imgW="571320" imgH="241200" progId="Equation.DSMT4">
                  <p:embed/>
                </p:oleObj>
              </mc:Choice>
              <mc:Fallback>
                <p:oleObj name="Equation" r:id="rId5" imgW="571320" imgH="241200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718239B1-B8D0-428F-AB5F-D1E8A00D18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8080" y="1463169"/>
                        <a:ext cx="1159120" cy="47567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7303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 – concentration of molecules/atoms in the continuous phase at a distance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away from the center of the particle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– diffusion coefficient of molecules/atoms in the continuous phase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/>
              <a:t>    – average size of particles</a:t>
            </a:r>
          </a:p>
          <a:p>
            <a:r>
              <a:rPr lang="en-US" dirty="0"/>
              <a:t>             – maximum grow rate of particle size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5F996D8C-C71B-419F-941D-79B1A3CA02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23552"/>
              </p:ext>
            </p:extLst>
          </p:nvPr>
        </p:nvGraphicFramePr>
        <p:xfrm>
          <a:off x="840761" y="3490472"/>
          <a:ext cx="482600" cy="495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3" imgW="241200" imgH="253800" progId="Equation.DSMT4">
                  <p:embed/>
                </p:oleObj>
              </mc:Choice>
              <mc:Fallback>
                <p:oleObj name="Equation" r:id="rId3" imgW="241200" imgH="253800" progId="Equation.DSMT4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5F996D8C-C71B-419F-941D-79B1A3CA02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761" y="3490472"/>
                        <a:ext cx="482600" cy="4952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69E69A28-1064-4314-9F3D-581EC5DC3C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347506"/>
              </p:ext>
            </p:extLst>
          </p:nvPr>
        </p:nvGraphicFramePr>
        <p:xfrm>
          <a:off x="840761" y="3977467"/>
          <a:ext cx="1105239" cy="465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5" imgW="583920" imgH="253800" progId="Equation.DSMT4">
                  <p:embed/>
                </p:oleObj>
              </mc:Choice>
              <mc:Fallback>
                <p:oleObj name="Equation" r:id="rId5" imgW="583920" imgH="25380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69E69A28-1064-4314-9F3D-581EC5DC3C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761" y="3977467"/>
                        <a:ext cx="1105239" cy="46518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5021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2-D grain growth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430304" y="1677036"/>
            <a:ext cx="2446497" cy="2639342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 flipH="1">
            <a:off x="2430304" y="1689585"/>
            <a:ext cx="495697" cy="2639342"/>
          </a:xfrm>
          <a:custGeom>
            <a:avLst/>
            <a:gdLst>
              <a:gd name="connsiteX0" fmla="*/ 461630 w 461630"/>
              <a:gd name="connsiteY0" fmla="*/ 0 h 2082374"/>
              <a:gd name="connsiteX1" fmla="*/ 588 w 461630"/>
              <a:gd name="connsiteY1" fmla="*/ 1037345 h 2082374"/>
              <a:gd name="connsiteX2" fmla="*/ 384790 w 461630"/>
              <a:gd name="connsiteY2" fmla="*/ 2082374 h 208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630" h="2082374">
                <a:moveTo>
                  <a:pt x="461630" y="0"/>
                </a:moveTo>
                <a:cubicBezTo>
                  <a:pt x="237512" y="345141"/>
                  <a:pt x="13395" y="690283"/>
                  <a:pt x="588" y="1037345"/>
                </a:cubicBezTo>
                <a:cubicBezTo>
                  <a:pt x="-12219" y="1384407"/>
                  <a:pt x="186285" y="1733390"/>
                  <a:pt x="384790" y="2082374"/>
                </a:cubicBezTo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4137" y="1689585"/>
            <a:ext cx="1956780" cy="2639342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 flipH="1">
            <a:off x="2430304" y="1679856"/>
            <a:ext cx="495697" cy="2639342"/>
          </a:xfrm>
          <a:custGeom>
            <a:avLst/>
            <a:gdLst>
              <a:gd name="connsiteX0" fmla="*/ 461630 w 461630"/>
              <a:gd name="connsiteY0" fmla="*/ 0 h 2082374"/>
              <a:gd name="connsiteX1" fmla="*/ 588 w 461630"/>
              <a:gd name="connsiteY1" fmla="*/ 1037345 h 2082374"/>
              <a:gd name="connsiteX2" fmla="*/ 384790 w 461630"/>
              <a:gd name="connsiteY2" fmla="*/ 2082374 h 208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630" h="2082374">
                <a:moveTo>
                  <a:pt x="461630" y="0"/>
                </a:moveTo>
                <a:cubicBezTo>
                  <a:pt x="237512" y="345141"/>
                  <a:pt x="13395" y="690283"/>
                  <a:pt x="588" y="1037345"/>
                </a:cubicBezTo>
                <a:cubicBezTo>
                  <a:pt x="-12219" y="1384407"/>
                  <a:pt x="186285" y="1733390"/>
                  <a:pt x="384790" y="2082374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9655" y="1689585"/>
            <a:ext cx="102463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Grain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2162" y="1664487"/>
            <a:ext cx="102463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Grain 2</a:t>
            </a:r>
          </a:p>
        </p:txBody>
      </p:sp>
      <p:sp>
        <p:nvSpPr>
          <p:cNvPr id="15" name="Right Arrow 14"/>
          <p:cNvSpPr/>
          <p:nvPr/>
        </p:nvSpPr>
        <p:spPr bwMode="auto">
          <a:xfrm>
            <a:off x="2286000" y="2526959"/>
            <a:ext cx="1219200" cy="914400"/>
          </a:xfrm>
          <a:prstGeom prst="rightArrow">
            <a:avLst>
              <a:gd name="adj1" fmla="val 50000"/>
              <a:gd name="adj2" fmla="val 3958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Flux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957250"/>
              </p:ext>
            </p:extLst>
          </p:nvPr>
        </p:nvGraphicFramePr>
        <p:xfrm>
          <a:off x="708852" y="4419600"/>
          <a:ext cx="1703387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965160" imgH="431640" progId="Equation.DSMT4">
                  <p:embed/>
                </p:oleObj>
              </mc:Choice>
              <mc:Fallback>
                <p:oleObj name="Equation" r:id="rId4" imgW="965160" imgH="431640" progId="Equation.DSMT4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852" y="4419600"/>
                        <a:ext cx="1703387" cy="7413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513660"/>
              </p:ext>
            </p:extLst>
          </p:nvPr>
        </p:nvGraphicFramePr>
        <p:xfrm>
          <a:off x="2846388" y="4419601"/>
          <a:ext cx="1725612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977760" imgH="431640" progId="Equation.DSMT4">
                  <p:embed/>
                </p:oleObj>
              </mc:Choice>
              <mc:Fallback>
                <p:oleObj name="Equation" r:id="rId6" imgW="977760" imgH="431640" progId="Equation.DSMT4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4419601"/>
                        <a:ext cx="1725612" cy="7413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 bwMode="auto">
          <a:xfrm>
            <a:off x="1438288" y="5461962"/>
            <a:ext cx="6191223" cy="685800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Driving force for grain growth: interface curvature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250756" y="1557617"/>
            <a:ext cx="3299492" cy="3612870"/>
            <a:chOff x="5250756" y="1557617"/>
            <a:chExt cx="3299492" cy="3612870"/>
          </a:xfrm>
        </p:grpSpPr>
        <p:graphicFrame>
          <p:nvGraphicFramePr>
            <p:cNvPr id="1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4815121"/>
                </p:ext>
              </p:extLst>
            </p:nvPr>
          </p:nvGraphicFramePr>
          <p:xfrm>
            <a:off x="5254598" y="2511611"/>
            <a:ext cx="3295650" cy="782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quation" r:id="rId8" imgW="1815840" imgH="444240" progId="Equation.DSMT4">
                    <p:embed/>
                  </p:oleObj>
                </mc:Choice>
                <mc:Fallback>
                  <p:oleObj name="Equation" r:id="rId8" imgW="1815840" imgH="444240" progId="Equation.DSMT4">
                    <p:embed/>
                    <p:pic>
                      <p:nvPicPr>
                        <p:cNvPr id="1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4598" y="2511611"/>
                          <a:ext cx="3295650" cy="78263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2872330"/>
                </p:ext>
              </p:extLst>
            </p:nvPr>
          </p:nvGraphicFramePr>
          <p:xfrm>
            <a:off x="5254598" y="1557617"/>
            <a:ext cx="3046412" cy="760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Equation" r:id="rId10" imgW="1726920" imgH="444240" progId="Equation.DSMT4">
                    <p:embed/>
                  </p:oleObj>
                </mc:Choice>
                <mc:Fallback>
                  <p:oleObj name="Equation" r:id="rId10" imgW="1726920" imgH="444240" progId="Equation.DSMT4">
                    <p:embed/>
                    <p:pic>
                      <p:nvPicPr>
                        <p:cNvPr id="17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4598" y="1557617"/>
                          <a:ext cx="3046412" cy="76041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1574568"/>
                </p:ext>
              </p:extLst>
            </p:nvPr>
          </p:nvGraphicFramePr>
          <p:xfrm>
            <a:off x="5256519" y="3463541"/>
            <a:ext cx="2003425" cy="784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Equation" r:id="rId12" imgW="1104840" imgH="444240" progId="Equation.DSMT4">
                    <p:embed/>
                  </p:oleObj>
                </mc:Choice>
                <mc:Fallback>
                  <p:oleObj name="Equation" r:id="rId12" imgW="1104840" imgH="444240" progId="Equation.DSMT4">
                    <p:embed/>
                    <p:pic>
                      <p:nvPicPr>
                        <p:cNvPr id="1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6519" y="3463541"/>
                          <a:ext cx="2003425" cy="7842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0496371"/>
                </p:ext>
              </p:extLst>
            </p:nvPr>
          </p:nvGraphicFramePr>
          <p:xfrm>
            <a:off x="5250756" y="4410075"/>
            <a:ext cx="1774825" cy="760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Equation" r:id="rId14" imgW="977760" imgH="431640" progId="Equation.DSMT4">
                    <p:embed/>
                  </p:oleObj>
                </mc:Choice>
                <mc:Fallback>
                  <p:oleObj name="Equation" r:id="rId14" imgW="977760" imgH="431640" progId="Equation.DSMT4">
                    <p:embed/>
                    <p:pic>
                      <p:nvPicPr>
                        <p:cNvPr id="1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0756" y="4410075"/>
                          <a:ext cx="1774825" cy="76041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7078122" y="4468787"/>
              <a:ext cx="14031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Boundary velocity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516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2-D grain growth: grain boundary motion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430304" y="1677036"/>
            <a:ext cx="2446497" cy="2639342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 flipH="1">
            <a:off x="2430304" y="1689585"/>
            <a:ext cx="495697" cy="2639342"/>
          </a:xfrm>
          <a:custGeom>
            <a:avLst/>
            <a:gdLst>
              <a:gd name="connsiteX0" fmla="*/ 461630 w 461630"/>
              <a:gd name="connsiteY0" fmla="*/ 0 h 2082374"/>
              <a:gd name="connsiteX1" fmla="*/ 588 w 461630"/>
              <a:gd name="connsiteY1" fmla="*/ 1037345 h 2082374"/>
              <a:gd name="connsiteX2" fmla="*/ 384790 w 461630"/>
              <a:gd name="connsiteY2" fmla="*/ 2082374 h 208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630" h="2082374">
                <a:moveTo>
                  <a:pt x="461630" y="0"/>
                </a:moveTo>
                <a:cubicBezTo>
                  <a:pt x="237512" y="345141"/>
                  <a:pt x="13395" y="690283"/>
                  <a:pt x="588" y="1037345"/>
                </a:cubicBezTo>
                <a:cubicBezTo>
                  <a:pt x="-12219" y="1384407"/>
                  <a:pt x="186285" y="1733390"/>
                  <a:pt x="384790" y="2082374"/>
                </a:cubicBezTo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4137" y="1689585"/>
            <a:ext cx="1956780" cy="2639342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 flipH="1">
            <a:off x="2430304" y="1679856"/>
            <a:ext cx="495697" cy="2639342"/>
          </a:xfrm>
          <a:custGeom>
            <a:avLst/>
            <a:gdLst>
              <a:gd name="connsiteX0" fmla="*/ 461630 w 461630"/>
              <a:gd name="connsiteY0" fmla="*/ 0 h 2082374"/>
              <a:gd name="connsiteX1" fmla="*/ 588 w 461630"/>
              <a:gd name="connsiteY1" fmla="*/ 1037345 h 2082374"/>
              <a:gd name="connsiteX2" fmla="*/ 384790 w 461630"/>
              <a:gd name="connsiteY2" fmla="*/ 2082374 h 208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630" h="2082374">
                <a:moveTo>
                  <a:pt x="461630" y="0"/>
                </a:moveTo>
                <a:cubicBezTo>
                  <a:pt x="237512" y="345141"/>
                  <a:pt x="13395" y="690283"/>
                  <a:pt x="588" y="1037345"/>
                </a:cubicBezTo>
                <a:cubicBezTo>
                  <a:pt x="-12219" y="1384407"/>
                  <a:pt x="186285" y="1733390"/>
                  <a:pt x="384790" y="2082374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9655" y="1689585"/>
            <a:ext cx="102463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Grain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2162" y="1664487"/>
            <a:ext cx="102463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Grain 2</a:t>
            </a:r>
          </a:p>
        </p:txBody>
      </p:sp>
      <p:sp>
        <p:nvSpPr>
          <p:cNvPr id="33" name="Freeform 32"/>
          <p:cNvSpPr/>
          <p:nvPr/>
        </p:nvSpPr>
        <p:spPr bwMode="auto">
          <a:xfrm flipH="1">
            <a:off x="2156706" y="1689584"/>
            <a:ext cx="495697" cy="2639342"/>
          </a:xfrm>
          <a:custGeom>
            <a:avLst/>
            <a:gdLst>
              <a:gd name="connsiteX0" fmla="*/ 461630 w 461630"/>
              <a:gd name="connsiteY0" fmla="*/ 0 h 2082374"/>
              <a:gd name="connsiteX1" fmla="*/ 588 w 461630"/>
              <a:gd name="connsiteY1" fmla="*/ 1037345 h 2082374"/>
              <a:gd name="connsiteX2" fmla="*/ 384790 w 461630"/>
              <a:gd name="connsiteY2" fmla="*/ 2082374 h 208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630" h="2082374">
                <a:moveTo>
                  <a:pt x="461630" y="0"/>
                </a:moveTo>
                <a:cubicBezTo>
                  <a:pt x="237512" y="345141"/>
                  <a:pt x="13395" y="690283"/>
                  <a:pt x="588" y="1037345"/>
                </a:cubicBezTo>
                <a:cubicBezTo>
                  <a:pt x="-12219" y="1384407"/>
                  <a:pt x="186285" y="1733390"/>
                  <a:pt x="384790" y="2082374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2248220" y="4419600"/>
            <a:ext cx="0" cy="304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2514600" y="4419600"/>
            <a:ext cx="0" cy="304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H="1">
            <a:off x="1943420" y="4572000"/>
            <a:ext cx="304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H="1">
            <a:off x="2514600" y="4572000"/>
            <a:ext cx="304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graphicFrame>
        <p:nvGraphicFramePr>
          <p:cNvPr id="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135473"/>
              </p:ext>
            </p:extLst>
          </p:nvPr>
        </p:nvGraphicFramePr>
        <p:xfrm>
          <a:off x="2872548" y="4419600"/>
          <a:ext cx="3810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215640" imgH="177480" progId="Equation.DSMT4">
                  <p:embed/>
                </p:oleObj>
              </mc:Choice>
              <mc:Fallback>
                <p:oleObj name="Equation" r:id="rId3" imgW="215640" imgH="177480" progId="Equation.DSMT4">
                  <p:embed/>
                  <p:pic>
                    <p:nvPicPr>
                      <p:cNvPr id="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2548" y="4419600"/>
                        <a:ext cx="381000" cy="306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559655" y="1581132"/>
            <a:ext cx="7990620" cy="4749871"/>
            <a:chOff x="559655" y="1581132"/>
            <a:chExt cx="7990620" cy="4749871"/>
          </a:xfrm>
        </p:grpSpPr>
        <p:sp>
          <p:nvSpPr>
            <p:cNvPr id="20" name="Rectangle 19"/>
            <p:cNvSpPr/>
            <p:nvPr/>
          </p:nvSpPr>
          <p:spPr bwMode="auto">
            <a:xfrm>
              <a:off x="559655" y="5181600"/>
              <a:ext cx="4317146" cy="953210"/>
            </a:xfrm>
            <a:prstGeom prst="rect">
              <a:avLst/>
            </a:prstGeom>
            <a:noFill/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/>
                <a:t>Driving force for grain boundary motion: Laplace pressure</a:t>
              </a:r>
            </a:p>
          </p:txBody>
        </p:sp>
        <p:graphicFrame>
          <p:nvGraphicFramePr>
            <p:cNvPr id="4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6545150"/>
                </p:ext>
              </p:extLst>
            </p:nvPr>
          </p:nvGraphicFramePr>
          <p:xfrm>
            <a:off x="5257800" y="2096179"/>
            <a:ext cx="3292475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Equation" r:id="rId5" imgW="1866600" imgH="393480" progId="Equation.DSMT4">
                    <p:embed/>
                  </p:oleObj>
                </mc:Choice>
                <mc:Fallback>
                  <p:oleObj name="Equation" r:id="rId5" imgW="1866600" imgH="393480" progId="Equation.DSMT4">
                    <p:embed/>
                    <p:pic>
                      <p:nvPicPr>
                        <p:cNvPr id="4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7800" y="2096179"/>
                          <a:ext cx="3292475" cy="67627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7405426"/>
                </p:ext>
              </p:extLst>
            </p:nvPr>
          </p:nvGraphicFramePr>
          <p:xfrm>
            <a:off x="5254598" y="2986140"/>
            <a:ext cx="1728787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Equation" r:id="rId7" imgW="952200" imgH="241200" progId="Equation.DSMT4">
                    <p:embed/>
                  </p:oleObj>
                </mc:Choice>
                <mc:Fallback>
                  <p:oleObj name="Equation" r:id="rId7" imgW="952200" imgH="241200" progId="Equation.DSMT4">
                    <p:embed/>
                    <p:pic>
                      <p:nvPicPr>
                        <p:cNvPr id="4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4598" y="2986140"/>
                          <a:ext cx="1728787" cy="42545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2193899"/>
                </p:ext>
              </p:extLst>
            </p:nvPr>
          </p:nvGraphicFramePr>
          <p:xfrm>
            <a:off x="5260000" y="3625276"/>
            <a:ext cx="1724025" cy="763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Equation" r:id="rId9" imgW="977760" imgH="444240" progId="Equation.DSMT4">
                    <p:embed/>
                  </p:oleObj>
                </mc:Choice>
                <mc:Fallback>
                  <p:oleObj name="Equation" r:id="rId9" imgW="977760" imgH="444240" progId="Equation.DSMT4">
                    <p:embed/>
                    <p:pic>
                      <p:nvPicPr>
                        <p:cNvPr id="45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0000" y="3625276"/>
                          <a:ext cx="1724025" cy="76358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TextBox 45"/>
            <p:cNvSpPr txBox="1"/>
            <p:nvPr/>
          </p:nvSpPr>
          <p:spPr>
            <a:xfrm>
              <a:off x="7025768" y="3664232"/>
              <a:ext cx="14031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Boundary mobility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89924" y="1581132"/>
              <a:ext cx="2316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Laplace pressure </a:t>
              </a:r>
              <a:r>
                <a:rPr lang="en-US" i="1" dirty="0">
                  <a:latin typeface="Symbol" panose="05050102010706020507" pitchFamily="18" charset="2"/>
                </a:rPr>
                <a:t>s </a:t>
              </a:r>
              <a:r>
                <a:rPr lang="en-US" dirty="0"/>
                <a:t>:</a:t>
              </a: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5760" y="4730803"/>
              <a:ext cx="2880872" cy="160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087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Scaling behavior and grain growth kinetics</a:t>
            </a:r>
          </a:p>
        </p:txBody>
      </p:sp>
      <p:sp>
        <p:nvSpPr>
          <p:cNvPr id="4" name="Freeform 3"/>
          <p:cNvSpPr>
            <a:spLocks noChangeAspect="1"/>
          </p:cNvSpPr>
          <p:nvPr/>
        </p:nvSpPr>
        <p:spPr bwMode="auto">
          <a:xfrm>
            <a:off x="1543699" y="2012575"/>
            <a:ext cx="1523999" cy="1457738"/>
          </a:xfrm>
          <a:custGeom>
            <a:avLst/>
            <a:gdLst>
              <a:gd name="connsiteX0" fmla="*/ 53788 w 2074689"/>
              <a:gd name="connsiteY0" fmla="*/ 560935 h 1951745"/>
              <a:gd name="connsiteX1" fmla="*/ 583986 w 2074689"/>
              <a:gd name="connsiteY1" fmla="*/ 0 h 1951745"/>
              <a:gd name="connsiteX2" fmla="*/ 1390810 w 2074689"/>
              <a:gd name="connsiteY2" fmla="*/ 107577 h 1951745"/>
              <a:gd name="connsiteX3" fmla="*/ 2074689 w 2074689"/>
              <a:gd name="connsiteY3" fmla="*/ 1037345 h 1951745"/>
              <a:gd name="connsiteX4" fmla="*/ 1736591 w 2074689"/>
              <a:gd name="connsiteY4" fmla="*/ 1951745 h 1951745"/>
              <a:gd name="connsiteX5" fmla="*/ 829875 w 2074689"/>
              <a:gd name="connsiteY5" fmla="*/ 1874904 h 1951745"/>
              <a:gd name="connsiteX6" fmla="*/ 0 w 2074689"/>
              <a:gd name="connsiteY6" fmla="*/ 960504 h 1951745"/>
              <a:gd name="connsiteX7" fmla="*/ 53788 w 2074689"/>
              <a:gd name="connsiteY7" fmla="*/ 560935 h 195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4689" h="1951745">
                <a:moveTo>
                  <a:pt x="53788" y="560935"/>
                </a:moveTo>
                <a:lnTo>
                  <a:pt x="583986" y="0"/>
                </a:lnTo>
                <a:lnTo>
                  <a:pt x="1390810" y="107577"/>
                </a:lnTo>
                <a:lnTo>
                  <a:pt x="2074689" y="1037345"/>
                </a:lnTo>
                <a:lnTo>
                  <a:pt x="1736591" y="1951745"/>
                </a:lnTo>
                <a:lnTo>
                  <a:pt x="829875" y="1874904"/>
                </a:lnTo>
                <a:lnTo>
                  <a:pt x="0" y="960504"/>
                </a:lnTo>
                <a:lnTo>
                  <a:pt x="53788" y="560935"/>
                </a:lnTo>
                <a:close/>
              </a:path>
            </a:pathLst>
          </a:custGeom>
          <a:pattFill prst="wdUpDiag">
            <a:fgClr>
              <a:srgbClr val="FF0000"/>
            </a:fgClr>
            <a:bgClr>
              <a:schemeClr val="bg1"/>
            </a:bgClr>
          </a:patt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0472" y="2541389"/>
            <a:ext cx="71045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/>
              <a:t>t</a:t>
            </a:r>
            <a:r>
              <a:rPr lang="en-US" sz="2000" dirty="0"/>
              <a:t> = </a:t>
            </a:r>
            <a:r>
              <a:rPr lang="en-US" sz="2000" i="1" dirty="0"/>
              <a:t>t</a:t>
            </a:r>
            <a:r>
              <a:rPr lang="en-US" sz="2000" baseline="-25000" dirty="0"/>
              <a:t>1</a:t>
            </a:r>
            <a:endParaRPr lang="en-US" sz="2000" dirty="0"/>
          </a:p>
        </p:txBody>
      </p:sp>
      <p:sp>
        <p:nvSpPr>
          <p:cNvPr id="6" name="Freeform 5"/>
          <p:cNvSpPr>
            <a:spLocks noChangeAspect="1"/>
          </p:cNvSpPr>
          <p:nvPr/>
        </p:nvSpPr>
        <p:spPr bwMode="auto">
          <a:xfrm>
            <a:off x="4626116" y="1646304"/>
            <a:ext cx="2310244" cy="2209799"/>
          </a:xfrm>
          <a:custGeom>
            <a:avLst/>
            <a:gdLst>
              <a:gd name="connsiteX0" fmla="*/ 53788 w 2074689"/>
              <a:gd name="connsiteY0" fmla="*/ 560935 h 1951745"/>
              <a:gd name="connsiteX1" fmla="*/ 583986 w 2074689"/>
              <a:gd name="connsiteY1" fmla="*/ 0 h 1951745"/>
              <a:gd name="connsiteX2" fmla="*/ 1390810 w 2074689"/>
              <a:gd name="connsiteY2" fmla="*/ 107577 h 1951745"/>
              <a:gd name="connsiteX3" fmla="*/ 2074689 w 2074689"/>
              <a:gd name="connsiteY3" fmla="*/ 1037345 h 1951745"/>
              <a:gd name="connsiteX4" fmla="*/ 1736591 w 2074689"/>
              <a:gd name="connsiteY4" fmla="*/ 1951745 h 1951745"/>
              <a:gd name="connsiteX5" fmla="*/ 829875 w 2074689"/>
              <a:gd name="connsiteY5" fmla="*/ 1874904 h 1951745"/>
              <a:gd name="connsiteX6" fmla="*/ 0 w 2074689"/>
              <a:gd name="connsiteY6" fmla="*/ 960504 h 1951745"/>
              <a:gd name="connsiteX7" fmla="*/ 53788 w 2074689"/>
              <a:gd name="connsiteY7" fmla="*/ 560935 h 195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4689" h="1951745">
                <a:moveTo>
                  <a:pt x="53788" y="560935"/>
                </a:moveTo>
                <a:lnTo>
                  <a:pt x="583986" y="0"/>
                </a:lnTo>
                <a:lnTo>
                  <a:pt x="1390810" y="107577"/>
                </a:lnTo>
                <a:lnTo>
                  <a:pt x="2074689" y="1037345"/>
                </a:lnTo>
                <a:lnTo>
                  <a:pt x="1736591" y="1951745"/>
                </a:lnTo>
                <a:lnTo>
                  <a:pt x="829875" y="1874904"/>
                </a:lnTo>
                <a:lnTo>
                  <a:pt x="0" y="960504"/>
                </a:lnTo>
                <a:lnTo>
                  <a:pt x="53788" y="560935"/>
                </a:lnTo>
                <a:close/>
              </a:path>
            </a:pathLst>
          </a:custGeom>
          <a:pattFill prst="wdUpDiag">
            <a:fgClr>
              <a:srgbClr val="FF0000"/>
            </a:fgClr>
            <a:bgClr>
              <a:schemeClr val="bg1"/>
            </a:bgClr>
          </a:patt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2534" y="2551148"/>
            <a:ext cx="71045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/>
              <a:t>t</a:t>
            </a:r>
            <a:r>
              <a:rPr lang="en-US" sz="2000" dirty="0"/>
              <a:t> = </a:t>
            </a:r>
            <a:r>
              <a:rPr lang="en-US" sz="2000" i="1" dirty="0"/>
              <a:t>t</a:t>
            </a:r>
            <a:r>
              <a:rPr lang="en-US" sz="2000" baseline="-25000" dirty="0"/>
              <a:t>2</a:t>
            </a:r>
            <a:endParaRPr lang="en-US" sz="2000" dirty="0"/>
          </a:p>
        </p:txBody>
      </p:sp>
      <p:sp>
        <p:nvSpPr>
          <p:cNvPr id="9" name="Right Arrow 8"/>
          <p:cNvSpPr/>
          <p:nvPr/>
        </p:nvSpPr>
        <p:spPr bwMode="auto">
          <a:xfrm>
            <a:off x="3465907" y="2436644"/>
            <a:ext cx="7620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1013652" y="3520568"/>
            <a:ext cx="381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217599" y="1986808"/>
            <a:ext cx="0" cy="4754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226243" y="3045080"/>
            <a:ext cx="0" cy="4754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649571"/>
              </p:ext>
            </p:extLst>
          </p:nvPr>
        </p:nvGraphicFramePr>
        <p:xfrm>
          <a:off x="1071549" y="2561579"/>
          <a:ext cx="2921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164880" imgH="228600" progId="Equation.DSMT4">
                  <p:embed/>
                </p:oleObj>
              </mc:Choice>
              <mc:Fallback>
                <p:oleObj name="Equation" r:id="rId4" imgW="164880" imgH="228600" progId="Equation.DSMT4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49" y="2561579"/>
                        <a:ext cx="292100" cy="3952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 bwMode="auto">
          <a:xfrm flipH="1">
            <a:off x="1013652" y="1990495"/>
            <a:ext cx="381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7143065" y="3851340"/>
            <a:ext cx="381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7347012" y="1653167"/>
            <a:ext cx="0" cy="79552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7322475" y="3049843"/>
            <a:ext cx="0" cy="7985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408295"/>
              </p:ext>
            </p:extLst>
          </p:nvPr>
        </p:nvGraphicFramePr>
        <p:xfrm>
          <a:off x="7197725" y="2544763"/>
          <a:ext cx="9667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545760" imgH="228600" progId="Equation.DSMT4">
                  <p:embed/>
                </p:oleObj>
              </mc:Choice>
              <mc:Fallback>
                <p:oleObj name="Equation" r:id="rId6" imgW="545760" imgH="228600" progId="Equation.DSMT4">
                  <p:embed/>
                  <p:pic>
                    <p:nvPicPr>
                      <p:cNvPr id="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7725" y="2544763"/>
                        <a:ext cx="966788" cy="3952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 bwMode="auto">
          <a:xfrm flipH="1">
            <a:off x="7143065" y="1656854"/>
            <a:ext cx="381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1" name="Group 30"/>
          <p:cNvGrpSpPr/>
          <p:nvPr/>
        </p:nvGrpSpPr>
        <p:grpSpPr>
          <a:xfrm>
            <a:off x="914400" y="4195763"/>
            <a:ext cx="7219950" cy="1900237"/>
            <a:chOff x="914400" y="4195763"/>
            <a:chExt cx="7219950" cy="1900237"/>
          </a:xfrm>
        </p:grpSpPr>
        <p:graphicFrame>
          <p:nvGraphicFramePr>
            <p:cNvPr id="2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6902037"/>
                </p:ext>
              </p:extLst>
            </p:nvPr>
          </p:nvGraphicFramePr>
          <p:xfrm>
            <a:off x="914400" y="4240213"/>
            <a:ext cx="3359150" cy="741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Equation" r:id="rId8" imgW="1904760" imgH="431640" progId="Equation.DSMT4">
                    <p:embed/>
                  </p:oleObj>
                </mc:Choice>
                <mc:Fallback>
                  <p:oleObj name="Equation" r:id="rId8" imgW="1904760" imgH="431640" progId="Equation.DSMT4">
                    <p:embed/>
                    <p:pic>
                      <p:nvPicPr>
                        <p:cNvPr id="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4240213"/>
                          <a:ext cx="3359150" cy="74136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0095344"/>
                </p:ext>
              </p:extLst>
            </p:nvPr>
          </p:nvGraphicFramePr>
          <p:xfrm>
            <a:off x="4910138" y="4195763"/>
            <a:ext cx="2903537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Equation" r:id="rId10" imgW="1600200" imgH="469800" progId="Equation.DSMT4">
                    <p:embed/>
                  </p:oleObj>
                </mc:Choice>
                <mc:Fallback>
                  <p:oleObj name="Equation" r:id="rId10" imgW="1600200" imgH="469800" progId="Equation.DSMT4">
                    <p:embed/>
                    <p:pic>
                      <p:nvPicPr>
                        <p:cNvPr id="2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0138" y="4195763"/>
                          <a:ext cx="2903537" cy="82867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Rectangle 29"/>
            <p:cNvSpPr/>
            <p:nvPr/>
          </p:nvSpPr>
          <p:spPr bwMode="auto">
            <a:xfrm>
              <a:off x="933450" y="5410200"/>
              <a:ext cx="7200900" cy="685800"/>
            </a:xfrm>
            <a:prstGeom prst="rect">
              <a:avLst/>
            </a:prstGeom>
            <a:noFill/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/>
                <a:t>Large grains grow/shrink slower compared to small grains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93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Scaling behavior and grain growth kinetics</a:t>
            </a:r>
          </a:p>
        </p:txBody>
      </p:sp>
      <p:sp>
        <p:nvSpPr>
          <p:cNvPr id="4" name="Freeform 3"/>
          <p:cNvSpPr>
            <a:spLocks noChangeAspect="1"/>
          </p:cNvSpPr>
          <p:nvPr/>
        </p:nvSpPr>
        <p:spPr bwMode="auto">
          <a:xfrm>
            <a:off x="1543699" y="2012575"/>
            <a:ext cx="1523999" cy="1457738"/>
          </a:xfrm>
          <a:custGeom>
            <a:avLst/>
            <a:gdLst>
              <a:gd name="connsiteX0" fmla="*/ 53788 w 2074689"/>
              <a:gd name="connsiteY0" fmla="*/ 560935 h 1951745"/>
              <a:gd name="connsiteX1" fmla="*/ 583986 w 2074689"/>
              <a:gd name="connsiteY1" fmla="*/ 0 h 1951745"/>
              <a:gd name="connsiteX2" fmla="*/ 1390810 w 2074689"/>
              <a:gd name="connsiteY2" fmla="*/ 107577 h 1951745"/>
              <a:gd name="connsiteX3" fmla="*/ 2074689 w 2074689"/>
              <a:gd name="connsiteY3" fmla="*/ 1037345 h 1951745"/>
              <a:gd name="connsiteX4" fmla="*/ 1736591 w 2074689"/>
              <a:gd name="connsiteY4" fmla="*/ 1951745 h 1951745"/>
              <a:gd name="connsiteX5" fmla="*/ 829875 w 2074689"/>
              <a:gd name="connsiteY5" fmla="*/ 1874904 h 1951745"/>
              <a:gd name="connsiteX6" fmla="*/ 0 w 2074689"/>
              <a:gd name="connsiteY6" fmla="*/ 960504 h 1951745"/>
              <a:gd name="connsiteX7" fmla="*/ 53788 w 2074689"/>
              <a:gd name="connsiteY7" fmla="*/ 560935 h 195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4689" h="1951745">
                <a:moveTo>
                  <a:pt x="53788" y="560935"/>
                </a:moveTo>
                <a:lnTo>
                  <a:pt x="583986" y="0"/>
                </a:lnTo>
                <a:lnTo>
                  <a:pt x="1390810" y="107577"/>
                </a:lnTo>
                <a:lnTo>
                  <a:pt x="2074689" y="1037345"/>
                </a:lnTo>
                <a:lnTo>
                  <a:pt x="1736591" y="1951745"/>
                </a:lnTo>
                <a:lnTo>
                  <a:pt x="829875" y="1874904"/>
                </a:lnTo>
                <a:lnTo>
                  <a:pt x="0" y="960504"/>
                </a:lnTo>
                <a:lnTo>
                  <a:pt x="53788" y="560935"/>
                </a:lnTo>
                <a:close/>
              </a:path>
            </a:pathLst>
          </a:custGeom>
          <a:pattFill prst="wdUpDiag">
            <a:fgClr>
              <a:srgbClr val="FF0000"/>
            </a:fgClr>
            <a:bgClr>
              <a:schemeClr val="bg1"/>
            </a:bgClr>
          </a:patt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0472" y="2541389"/>
            <a:ext cx="71045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/>
              <a:t>t</a:t>
            </a:r>
            <a:r>
              <a:rPr lang="en-US" sz="2000" dirty="0"/>
              <a:t> = </a:t>
            </a:r>
            <a:r>
              <a:rPr lang="en-US" sz="2000" i="1" dirty="0"/>
              <a:t>t</a:t>
            </a:r>
            <a:r>
              <a:rPr lang="en-US" sz="2000" baseline="-25000" dirty="0"/>
              <a:t>1</a:t>
            </a:r>
            <a:endParaRPr lang="en-US" sz="2000" dirty="0"/>
          </a:p>
        </p:txBody>
      </p:sp>
      <p:sp>
        <p:nvSpPr>
          <p:cNvPr id="6" name="Freeform 5"/>
          <p:cNvSpPr>
            <a:spLocks noChangeAspect="1"/>
          </p:cNvSpPr>
          <p:nvPr/>
        </p:nvSpPr>
        <p:spPr bwMode="auto">
          <a:xfrm>
            <a:off x="4626116" y="1646304"/>
            <a:ext cx="2310244" cy="2209799"/>
          </a:xfrm>
          <a:custGeom>
            <a:avLst/>
            <a:gdLst>
              <a:gd name="connsiteX0" fmla="*/ 53788 w 2074689"/>
              <a:gd name="connsiteY0" fmla="*/ 560935 h 1951745"/>
              <a:gd name="connsiteX1" fmla="*/ 583986 w 2074689"/>
              <a:gd name="connsiteY1" fmla="*/ 0 h 1951745"/>
              <a:gd name="connsiteX2" fmla="*/ 1390810 w 2074689"/>
              <a:gd name="connsiteY2" fmla="*/ 107577 h 1951745"/>
              <a:gd name="connsiteX3" fmla="*/ 2074689 w 2074689"/>
              <a:gd name="connsiteY3" fmla="*/ 1037345 h 1951745"/>
              <a:gd name="connsiteX4" fmla="*/ 1736591 w 2074689"/>
              <a:gd name="connsiteY4" fmla="*/ 1951745 h 1951745"/>
              <a:gd name="connsiteX5" fmla="*/ 829875 w 2074689"/>
              <a:gd name="connsiteY5" fmla="*/ 1874904 h 1951745"/>
              <a:gd name="connsiteX6" fmla="*/ 0 w 2074689"/>
              <a:gd name="connsiteY6" fmla="*/ 960504 h 1951745"/>
              <a:gd name="connsiteX7" fmla="*/ 53788 w 2074689"/>
              <a:gd name="connsiteY7" fmla="*/ 560935 h 195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4689" h="1951745">
                <a:moveTo>
                  <a:pt x="53788" y="560935"/>
                </a:moveTo>
                <a:lnTo>
                  <a:pt x="583986" y="0"/>
                </a:lnTo>
                <a:lnTo>
                  <a:pt x="1390810" y="107577"/>
                </a:lnTo>
                <a:lnTo>
                  <a:pt x="2074689" y="1037345"/>
                </a:lnTo>
                <a:lnTo>
                  <a:pt x="1736591" y="1951745"/>
                </a:lnTo>
                <a:lnTo>
                  <a:pt x="829875" y="1874904"/>
                </a:lnTo>
                <a:lnTo>
                  <a:pt x="0" y="960504"/>
                </a:lnTo>
                <a:lnTo>
                  <a:pt x="53788" y="560935"/>
                </a:lnTo>
                <a:close/>
              </a:path>
            </a:pathLst>
          </a:custGeom>
          <a:pattFill prst="wdUpDiag">
            <a:fgClr>
              <a:srgbClr val="FF0000"/>
            </a:fgClr>
            <a:bgClr>
              <a:schemeClr val="bg1"/>
            </a:bgClr>
          </a:patt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2534" y="2551148"/>
            <a:ext cx="71045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/>
              <a:t>t</a:t>
            </a:r>
            <a:r>
              <a:rPr lang="en-US" sz="2000" dirty="0"/>
              <a:t> = </a:t>
            </a:r>
            <a:r>
              <a:rPr lang="en-US" sz="2000" i="1" dirty="0"/>
              <a:t>t</a:t>
            </a:r>
            <a:r>
              <a:rPr lang="en-US" sz="2000" baseline="-25000" dirty="0"/>
              <a:t>2</a:t>
            </a:r>
            <a:endParaRPr lang="en-US" sz="2000" dirty="0"/>
          </a:p>
        </p:txBody>
      </p:sp>
      <p:sp>
        <p:nvSpPr>
          <p:cNvPr id="9" name="Right Arrow 8"/>
          <p:cNvSpPr/>
          <p:nvPr/>
        </p:nvSpPr>
        <p:spPr bwMode="auto">
          <a:xfrm>
            <a:off x="3465907" y="2436644"/>
            <a:ext cx="7620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1013652" y="3520568"/>
            <a:ext cx="381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217599" y="1986808"/>
            <a:ext cx="0" cy="4754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226243" y="3045080"/>
            <a:ext cx="0" cy="4754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graphicFrame>
        <p:nvGraphicFramePr>
          <p:cNvPr id="14" name="Object 2"/>
          <p:cNvGraphicFramePr>
            <a:graphicFrameLocks noChangeAspect="1"/>
          </p:cNvGraphicFramePr>
          <p:nvPr>
            <p:extLst/>
          </p:nvPr>
        </p:nvGraphicFramePr>
        <p:xfrm>
          <a:off x="1071549" y="2561579"/>
          <a:ext cx="2921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49" y="2561579"/>
                        <a:ext cx="292100" cy="3952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 bwMode="auto">
          <a:xfrm flipH="1">
            <a:off x="1013652" y="1990495"/>
            <a:ext cx="381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7143065" y="3851340"/>
            <a:ext cx="381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7347012" y="1653167"/>
            <a:ext cx="0" cy="79552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7322475" y="3049843"/>
            <a:ext cx="0" cy="7985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55741"/>
              </p:ext>
            </p:extLst>
          </p:nvPr>
        </p:nvGraphicFramePr>
        <p:xfrm>
          <a:off x="7197725" y="2544763"/>
          <a:ext cx="9667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545760" imgH="228600" progId="Equation.DSMT4">
                  <p:embed/>
                </p:oleObj>
              </mc:Choice>
              <mc:Fallback>
                <p:oleObj name="Equation" r:id="rId5" imgW="545760" imgH="228600" progId="Equation.DSMT4">
                  <p:embed/>
                  <p:pic>
                    <p:nvPicPr>
                      <p:cNvPr id="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7725" y="2544763"/>
                        <a:ext cx="966788" cy="3952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 bwMode="auto">
          <a:xfrm flipH="1">
            <a:off x="7143065" y="1656854"/>
            <a:ext cx="381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00056"/>
              </p:ext>
            </p:extLst>
          </p:nvPr>
        </p:nvGraphicFramePr>
        <p:xfrm>
          <a:off x="1809750" y="4265613"/>
          <a:ext cx="544830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7" imgW="2997000" imgH="419040" progId="Equation.DSMT4">
                  <p:embed/>
                </p:oleObj>
              </mc:Choice>
              <mc:Fallback>
                <p:oleObj name="Equation" r:id="rId7" imgW="2997000" imgH="419040" progId="Equation.DSMT4">
                  <p:embed/>
                  <p:pic>
                    <p:nvPicPr>
                      <p:cNvPr id="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4265613"/>
                        <a:ext cx="5448300" cy="7381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 bwMode="auto">
          <a:xfrm>
            <a:off x="1114425" y="5351817"/>
            <a:ext cx="6838950" cy="726471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Square of (average) grain size grows linearly with time</a:t>
            </a:r>
          </a:p>
        </p:txBody>
      </p:sp>
    </p:spTree>
    <p:extLst>
      <p:ext uri="{BB962C8B-B14F-4D97-AF65-F5344CB8AC3E}">
        <p14:creationId xmlns:p14="http://schemas.microsoft.com/office/powerpoint/2010/main" val="302631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85732" y="1616384"/>
            <a:ext cx="3048000" cy="464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45816" y="1692584"/>
            <a:ext cx="2765225" cy="4495800"/>
            <a:chOff x="745816" y="1692584"/>
            <a:chExt cx="2765225" cy="4495800"/>
          </a:xfrm>
        </p:grpSpPr>
        <p:sp>
          <p:nvSpPr>
            <p:cNvPr id="6" name="Oval 5"/>
            <p:cNvSpPr/>
            <p:nvPr/>
          </p:nvSpPr>
          <p:spPr bwMode="auto">
            <a:xfrm>
              <a:off x="840323" y="3096294"/>
              <a:ext cx="1012625" cy="101262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041216" y="3902384"/>
              <a:ext cx="1012625" cy="1012625"/>
            </a:xfrm>
            <a:prstGeom prst="ellipse">
              <a:avLst/>
            </a:prstGeom>
            <a:gradFill flip="none" rotWithShape="1">
              <a:gsLst>
                <a:gs pos="10000">
                  <a:schemeClr val="accent1"/>
                </a:gs>
                <a:gs pos="0">
                  <a:schemeClr val="accent1"/>
                </a:gs>
                <a:gs pos="6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452498" y="5175759"/>
              <a:ext cx="1012625" cy="101262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45816" y="4397575"/>
              <a:ext cx="1012625" cy="1012625"/>
            </a:xfrm>
            <a:prstGeom prst="ellipse">
              <a:avLst/>
            </a:prstGeom>
            <a:gradFill flip="none" rotWithShape="1">
              <a:gsLst>
                <a:gs pos="15000">
                  <a:schemeClr val="accent1"/>
                </a:gs>
                <a:gs pos="0">
                  <a:schemeClr val="accent1"/>
                </a:gs>
                <a:gs pos="6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171591" y="2795936"/>
              <a:ext cx="1012625" cy="101262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952391" y="2143685"/>
              <a:ext cx="1012625" cy="1012625"/>
            </a:xfrm>
            <a:prstGeom prst="ellipse">
              <a:avLst/>
            </a:prstGeom>
            <a:gradFill flip="none" rotWithShape="1">
              <a:gsLst>
                <a:gs pos="15000">
                  <a:schemeClr val="accent1"/>
                </a:gs>
                <a:gs pos="0">
                  <a:schemeClr val="accent1"/>
                </a:gs>
                <a:gs pos="6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2475761" y="4906330"/>
              <a:ext cx="1012625" cy="1012625"/>
            </a:xfrm>
            <a:prstGeom prst="ellipse">
              <a:avLst/>
            </a:prstGeom>
            <a:gradFill flip="none" rotWithShape="1">
              <a:gsLst>
                <a:gs pos="10000">
                  <a:schemeClr val="accent1"/>
                </a:gs>
                <a:gs pos="0">
                  <a:schemeClr val="accent1"/>
                </a:gs>
                <a:gs pos="6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2498416" y="1692584"/>
              <a:ext cx="1012625" cy="101262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Ostwald ripening: local equilibrium assumption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447800"/>
            <a:ext cx="4572000" cy="4800600"/>
          </a:xfrm>
        </p:spPr>
        <p:txBody>
          <a:bodyPr/>
          <a:lstStyle/>
          <a:p>
            <a:r>
              <a:rPr lang="en-US" sz="2200" u="sng" dirty="0"/>
              <a:t>Particles are in equilibrium with their local solution environment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1121608" y="3377579"/>
            <a:ext cx="450056" cy="450055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419262" y="4282118"/>
            <a:ext cx="256532" cy="253156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77525" y="5401912"/>
            <a:ext cx="562569" cy="560319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157622" y="4811630"/>
            <a:ext cx="189014" cy="182835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396619" y="3022089"/>
            <a:ext cx="562569" cy="560319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364197" y="2557740"/>
            <a:ext cx="189014" cy="182835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853807" y="5286064"/>
            <a:ext cx="256532" cy="253156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779701" y="1973869"/>
            <a:ext cx="450056" cy="450055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5823" y="1667350"/>
            <a:ext cx="1752600" cy="374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Solution phase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29014" y="5799970"/>
            <a:ext cx="109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Particles</a:t>
            </a:r>
          </a:p>
        </p:txBody>
      </p:sp>
      <p:cxnSp>
        <p:nvCxnSpPr>
          <p:cNvPr id="31" name="Straight Connector 30"/>
          <p:cNvCxnSpPr>
            <a:endCxn id="30" idx="0"/>
          </p:cNvCxnSpPr>
          <p:nvPr/>
        </p:nvCxnSpPr>
        <p:spPr bwMode="auto">
          <a:xfrm flipH="1">
            <a:off x="2879007" y="5539220"/>
            <a:ext cx="86882" cy="2607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2198168" y="5839714"/>
            <a:ext cx="155122" cy="1044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grpSp>
        <p:nvGrpSpPr>
          <p:cNvPr id="47" name="Group 46"/>
          <p:cNvGrpSpPr/>
          <p:nvPr/>
        </p:nvGrpSpPr>
        <p:grpSpPr>
          <a:xfrm>
            <a:off x="1364197" y="2776488"/>
            <a:ext cx="679816" cy="579712"/>
            <a:chOff x="1364197" y="2768804"/>
            <a:chExt cx="679816" cy="579712"/>
          </a:xfrm>
        </p:grpSpPr>
        <p:cxnSp>
          <p:nvCxnSpPr>
            <p:cNvPr id="40" name="Straight Connector 39"/>
            <p:cNvCxnSpPr/>
            <p:nvPr/>
          </p:nvCxnSpPr>
          <p:spPr bwMode="auto">
            <a:xfrm flipV="1">
              <a:off x="1364197" y="2768804"/>
              <a:ext cx="73152" cy="57971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stealth" w="lg" len="lg"/>
              <a:tailEnd type="none" w="med" len="med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1396313" y="2885642"/>
              <a:ext cx="647700" cy="383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Flux</a:t>
              </a:r>
            </a:p>
          </p:txBody>
        </p:sp>
      </p:grpSp>
      <p:cxnSp>
        <p:nvCxnSpPr>
          <p:cNvPr id="34" name="Straight Connector 33"/>
          <p:cNvCxnSpPr/>
          <p:nvPr/>
        </p:nvCxnSpPr>
        <p:spPr bwMode="auto">
          <a:xfrm flipH="1">
            <a:off x="2683478" y="3043347"/>
            <a:ext cx="86882" cy="2607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667000" y="3059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150642" y="2335297"/>
            <a:ext cx="4392082" cy="3892513"/>
            <a:chOff x="4150642" y="2335297"/>
            <a:chExt cx="4392082" cy="3892513"/>
          </a:xfrm>
        </p:grpSpPr>
        <p:graphicFrame>
          <p:nvGraphicFramePr>
            <p:cNvPr id="2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6299415"/>
                </p:ext>
              </p:extLst>
            </p:nvPr>
          </p:nvGraphicFramePr>
          <p:xfrm>
            <a:off x="4341689" y="2335297"/>
            <a:ext cx="3517900" cy="763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Equation" r:id="rId4" imgW="1993680" imgH="444240" progId="Equation.DSMT4">
                    <p:embed/>
                  </p:oleObj>
                </mc:Choice>
                <mc:Fallback>
                  <p:oleObj name="Equation" r:id="rId4" imgW="1993680" imgH="444240" progId="Equation.DSMT4">
                    <p:embed/>
                    <p:pic>
                      <p:nvPicPr>
                        <p:cNvPr id="27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1689" y="2335297"/>
                          <a:ext cx="3517900" cy="76358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586786"/>
                </p:ext>
              </p:extLst>
            </p:nvPr>
          </p:nvGraphicFramePr>
          <p:xfrm>
            <a:off x="4341689" y="3284841"/>
            <a:ext cx="2713037" cy="160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Equation" r:id="rId6" imgW="1536480" imgH="939600" progId="Equation.DSMT4">
                    <p:embed/>
                  </p:oleObj>
                </mc:Choice>
                <mc:Fallback>
                  <p:oleObj name="Equation" r:id="rId6" imgW="1536480" imgH="939600" progId="Equation.DSMT4">
                    <p:embed/>
                    <p:pic>
                      <p:nvPicPr>
                        <p:cNvPr id="2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1689" y="3284841"/>
                          <a:ext cx="2713037" cy="16097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Rectangle 43"/>
            <p:cNvSpPr/>
            <p:nvPr/>
          </p:nvSpPr>
          <p:spPr bwMode="auto">
            <a:xfrm>
              <a:off x="4150642" y="5274600"/>
              <a:ext cx="4392082" cy="953210"/>
            </a:xfrm>
            <a:prstGeom prst="rect">
              <a:avLst/>
            </a:prstGeom>
            <a:noFill/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/>
                <a:t>Smaller particles locally equilibrate with more concentrated solution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62800" y="3215768"/>
              <a:ext cx="1295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Gibbs-Thomson Equation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72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85732" y="1616384"/>
            <a:ext cx="3048000" cy="464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45816" y="1692584"/>
            <a:ext cx="2765225" cy="4495800"/>
            <a:chOff x="745816" y="1692584"/>
            <a:chExt cx="2765225" cy="4495800"/>
          </a:xfrm>
        </p:grpSpPr>
        <p:sp>
          <p:nvSpPr>
            <p:cNvPr id="6" name="Oval 5"/>
            <p:cNvSpPr/>
            <p:nvPr/>
          </p:nvSpPr>
          <p:spPr bwMode="auto">
            <a:xfrm>
              <a:off x="840323" y="3096294"/>
              <a:ext cx="1012625" cy="101262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041216" y="3902384"/>
              <a:ext cx="1012625" cy="1012625"/>
            </a:xfrm>
            <a:prstGeom prst="ellipse">
              <a:avLst/>
            </a:prstGeom>
            <a:gradFill flip="none" rotWithShape="1">
              <a:gsLst>
                <a:gs pos="10000">
                  <a:schemeClr val="accent1"/>
                </a:gs>
                <a:gs pos="0">
                  <a:schemeClr val="accent1"/>
                </a:gs>
                <a:gs pos="6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452498" y="5175759"/>
              <a:ext cx="1012625" cy="101262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45816" y="4397575"/>
              <a:ext cx="1012625" cy="1012625"/>
            </a:xfrm>
            <a:prstGeom prst="ellipse">
              <a:avLst/>
            </a:prstGeom>
            <a:gradFill flip="none" rotWithShape="1">
              <a:gsLst>
                <a:gs pos="15000">
                  <a:schemeClr val="accent1"/>
                </a:gs>
                <a:gs pos="0">
                  <a:schemeClr val="accent1"/>
                </a:gs>
                <a:gs pos="6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171591" y="2795936"/>
              <a:ext cx="1012625" cy="101262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952391" y="2143685"/>
              <a:ext cx="1012625" cy="1012625"/>
            </a:xfrm>
            <a:prstGeom prst="ellipse">
              <a:avLst/>
            </a:prstGeom>
            <a:gradFill flip="none" rotWithShape="1">
              <a:gsLst>
                <a:gs pos="15000">
                  <a:schemeClr val="accent1"/>
                </a:gs>
                <a:gs pos="0">
                  <a:schemeClr val="accent1"/>
                </a:gs>
                <a:gs pos="6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2475761" y="4906330"/>
              <a:ext cx="1012625" cy="1012625"/>
            </a:xfrm>
            <a:prstGeom prst="ellipse">
              <a:avLst/>
            </a:prstGeom>
            <a:gradFill flip="none" rotWithShape="1">
              <a:gsLst>
                <a:gs pos="10000">
                  <a:schemeClr val="accent1"/>
                </a:gs>
                <a:gs pos="0">
                  <a:schemeClr val="accent1"/>
                </a:gs>
                <a:gs pos="6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2498416" y="1692584"/>
              <a:ext cx="1012625" cy="101262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Ostwald ripening: mean field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447800"/>
            <a:ext cx="4648200" cy="4800600"/>
          </a:xfrm>
        </p:spPr>
        <p:txBody>
          <a:bodyPr/>
          <a:lstStyle/>
          <a:p>
            <a:r>
              <a:rPr lang="en-US" sz="2200" u="sng" dirty="0"/>
              <a:t>Particles exchange solute with a large bath of continuous, uniform solution phase via diffusion</a:t>
            </a:r>
          </a:p>
          <a:p>
            <a:r>
              <a:rPr lang="en-US" sz="2200" dirty="0"/>
              <a:t>Diffusion near a single particle in a spherical coordinate system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1121608" y="3377579"/>
            <a:ext cx="450056" cy="450055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419262" y="4282118"/>
            <a:ext cx="256532" cy="253156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77525" y="5401912"/>
            <a:ext cx="562569" cy="560319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157622" y="4811630"/>
            <a:ext cx="189014" cy="182835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396619" y="3022089"/>
            <a:ext cx="562569" cy="560319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853807" y="5286064"/>
            <a:ext cx="256532" cy="253156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779701" y="1973869"/>
            <a:ext cx="450056" cy="450055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29014" y="5799970"/>
            <a:ext cx="109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Particles</a:t>
            </a:r>
          </a:p>
        </p:txBody>
      </p:sp>
      <p:cxnSp>
        <p:nvCxnSpPr>
          <p:cNvPr id="31" name="Straight Connector 30"/>
          <p:cNvCxnSpPr>
            <a:endCxn id="30" idx="0"/>
          </p:cNvCxnSpPr>
          <p:nvPr/>
        </p:nvCxnSpPr>
        <p:spPr bwMode="auto">
          <a:xfrm flipH="1">
            <a:off x="2879007" y="5539220"/>
            <a:ext cx="86882" cy="2607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2198168" y="5839714"/>
            <a:ext cx="155122" cy="1044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18" idx="5"/>
          </p:cNvCxnSpPr>
          <p:nvPr/>
        </p:nvCxnSpPr>
        <p:spPr bwMode="auto">
          <a:xfrm flipH="1" flipV="1">
            <a:off x="1564207" y="2756175"/>
            <a:ext cx="252514" cy="2518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18" idx="6"/>
          </p:cNvCxnSpPr>
          <p:nvPr/>
        </p:nvCxnSpPr>
        <p:spPr bwMode="auto">
          <a:xfrm flipH="1" flipV="1">
            <a:off x="1608398" y="2649490"/>
            <a:ext cx="356618" cy="5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8" idx="7"/>
          </p:cNvCxnSpPr>
          <p:nvPr/>
        </p:nvCxnSpPr>
        <p:spPr bwMode="auto">
          <a:xfrm flipH="1">
            <a:off x="1564207" y="2291980"/>
            <a:ext cx="252514" cy="2508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8" idx="4"/>
          </p:cNvCxnSpPr>
          <p:nvPr/>
        </p:nvCxnSpPr>
        <p:spPr bwMode="auto">
          <a:xfrm flipH="1" flipV="1">
            <a:off x="1457522" y="2800366"/>
            <a:ext cx="1182" cy="3559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8" idx="1"/>
          </p:cNvCxnSpPr>
          <p:nvPr/>
        </p:nvCxnSpPr>
        <p:spPr bwMode="auto">
          <a:xfrm>
            <a:off x="1100686" y="2291980"/>
            <a:ext cx="250151" cy="2508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18" idx="0"/>
          </p:cNvCxnSpPr>
          <p:nvPr/>
        </p:nvCxnSpPr>
        <p:spPr bwMode="auto">
          <a:xfrm flipH="1">
            <a:off x="1457522" y="2143685"/>
            <a:ext cx="1182" cy="3549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18" idx="2"/>
          </p:cNvCxnSpPr>
          <p:nvPr/>
        </p:nvCxnSpPr>
        <p:spPr bwMode="auto">
          <a:xfrm flipV="1">
            <a:off x="952391" y="2649490"/>
            <a:ext cx="354255" cy="5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18" idx="3"/>
          </p:cNvCxnSpPr>
          <p:nvPr/>
        </p:nvCxnSpPr>
        <p:spPr bwMode="auto">
          <a:xfrm flipV="1">
            <a:off x="1100686" y="2756175"/>
            <a:ext cx="250151" cy="2518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1364197" y="2557740"/>
            <a:ext cx="189014" cy="182835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0" name="Straight Connector 109"/>
          <p:cNvCxnSpPr>
            <a:endCxn id="13" idx="0"/>
          </p:cNvCxnSpPr>
          <p:nvPr/>
        </p:nvCxnSpPr>
        <p:spPr bwMode="auto">
          <a:xfrm flipH="1" flipV="1">
            <a:off x="2677904" y="2795936"/>
            <a:ext cx="5439" cy="19270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114" name="Straight Connector 113"/>
          <p:cNvCxnSpPr>
            <a:endCxn id="13" idx="7"/>
          </p:cNvCxnSpPr>
          <p:nvPr/>
        </p:nvCxnSpPr>
        <p:spPr bwMode="auto">
          <a:xfrm flipV="1">
            <a:off x="2906413" y="2944231"/>
            <a:ext cx="129508" cy="1368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117" name="Straight Connector 116"/>
          <p:cNvCxnSpPr>
            <a:endCxn id="13" idx="6"/>
          </p:cNvCxnSpPr>
          <p:nvPr/>
        </p:nvCxnSpPr>
        <p:spPr bwMode="auto">
          <a:xfrm flipV="1">
            <a:off x="2998811" y="3302249"/>
            <a:ext cx="185405" cy="185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120" name="Straight Connector 119"/>
          <p:cNvCxnSpPr>
            <a:endCxn id="13" idx="5"/>
          </p:cNvCxnSpPr>
          <p:nvPr/>
        </p:nvCxnSpPr>
        <p:spPr bwMode="auto">
          <a:xfrm>
            <a:off x="2906413" y="3527176"/>
            <a:ext cx="129508" cy="1330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130" name="Straight Connector 129"/>
          <p:cNvCxnSpPr>
            <a:endCxn id="13" idx="4"/>
          </p:cNvCxnSpPr>
          <p:nvPr/>
        </p:nvCxnSpPr>
        <p:spPr bwMode="auto">
          <a:xfrm flipH="1">
            <a:off x="2677904" y="3619574"/>
            <a:ext cx="5439" cy="1889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133" name="Straight Connector 132"/>
          <p:cNvCxnSpPr>
            <a:endCxn id="13" idx="3"/>
          </p:cNvCxnSpPr>
          <p:nvPr/>
        </p:nvCxnSpPr>
        <p:spPr bwMode="auto">
          <a:xfrm flipH="1">
            <a:off x="2319886" y="3527176"/>
            <a:ext cx="140387" cy="1330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136" name="Straight Connector 135"/>
          <p:cNvCxnSpPr>
            <a:endCxn id="13" idx="2"/>
          </p:cNvCxnSpPr>
          <p:nvPr/>
        </p:nvCxnSpPr>
        <p:spPr bwMode="auto">
          <a:xfrm flipH="1" flipV="1">
            <a:off x="2171591" y="3302249"/>
            <a:ext cx="196284" cy="185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139" name="Straight Connector 138"/>
          <p:cNvCxnSpPr>
            <a:endCxn id="13" idx="1"/>
          </p:cNvCxnSpPr>
          <p:nvPr/>
        </p:nvCxnSpPr>
        <p:spPr bwMode="auto">
          <a:xfrm flipH="1" flipV="1">
            <a:off x="2319886" y="2944231"/>
            <a:ext cx="140387" cy="1368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graphicFrame>
        <p:nvGraphicFramePr>
          <p:cNvPr id="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912569"/>
              </p:ext>
            </p:extLst>
          </p:nvPr>
        </p:nvGraphicFramePr>
        <p:xfrm>
          <a:off x="4334063" y="3453828"/>
          <a:ext cx="34353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1942920" imgH="393480" progId="Equation.DSMT4">
                  <p:embed/>
                </p:oleObj>
              </mc:Choice>
              <mc:Fallback>
                <p:oleObj name="Equation" r:id="rId3" imgW="1942920" imgH="393480" progId="Equation.DSMT4">
                  <p:embed/>
                  <p:pic>
                    <p:nvPicPr>
                      <p:cNvPr id="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4063" y="3453828"/>
                        <a:ext cx="3435350" cy="673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848251"/>
              </p:ext>
            </p:extLst>
          </p:nvPr>
        </p:nvGraphicFramePr>
        <p:xfrm>
          <a:off x="4329281" y="4303771"/>
          <a:ext cx="291623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5" imgW="1650960" imgH="419040" progId="Equation.DSMT4">
                  <p:embed/>
                </p:oleObj>
              </mc:Choice>
              <mc:Fallback>
                <p:oleObj name="Equation" r:id="rId5" imgW="1650960" imgH="419040" progId="Equation.DSMT4">
                  <p:embed/>
                  <p:pic>
                    <p:nvPicPr>
                      <p:cNvPr id="5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281" y="4303771"/>
                        <a:ext cx="2916238" cy="7175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318560"/>
              </p:ext>
            </p:extLst>
          </p:nvPr>
        </p:nvGraphicFramePr>
        <p:xfrm>
          <a:off x="4329281" y="5244268"/>
          <a:ext cx="4110037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7" imgW="2323800" imgH="393480" progId="Equation.DSMT4">
                  <p:embed/>
                </p:oleObj>
              </mc:Choice>
              <mc:Fallback>
                <p:oleObj name="Equation" r:id="rId7" imgW="2323800" imgH="393480" progId="Equation.DSMT4">
                  <p:embed/>
                  <p:pic>
                    <p:nvPicPr>
                      <p:cNvPr id="5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281" y="5244268"/>
                        <a:ext cx="4110037" cy="6746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992104" y="2391113"/>
                <a:ext cx="7839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104" y="2391113"/>
                <a:ext cx="78393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595823" y="1667350"/>
            <a:ext cx="1752600" cy="374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Solution phase</a:t>
            </a:r>
          </a:p>
        </p:txBody>
      </p:sp>
    </p:spTree>
    <p:extLst>
      <p:ext uri="{BB962C8B-B14F-4D97-AF65-F5344CB8AC3E}">
        <p14:creationId xmlns:p14="http://schemas.microsoft.com/office/powerpoint/2010/main" val="4050635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85732" y="1616384"/>
            <a:ext cx="3048000" cy="464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45816" y="1692584"/>
            <a:ext cx="2765225" cy="4495800"/>
            <a:chOff x="745816" y="1692584"/>
            <a:chExt cx="2765225" cy="4495800"/>
          </a:xfrm>
        </p:grpSpPr>
        <p:sp>
          <p:nvSpPr>
            <p:cNvPr id="6" name="Oval 5"/>
            <p:cNvSpPr/>
            <p:nvPr/>
          </p:nvSpPr>
          <p:spPr bwMode="auto">
            <a:xfrm>
              <a:off x="840323" y="3096294"/>
              <a:ext cx="1012625" cy="101262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041216" y="3902384"/>
              <a:ext cx="1012625" cy="1012625"/>
            </a:xfrm>
            <a:prstGeom prst="ellipse">
              <a:avLst/>
            </a:prstGeom>
            <a:gradFill flip="none" rotWithShape="1">
              <a:gsLst>
                <a:gs pos="10000">
                  <a:schemeClr val="accent1"/>
                </a:gs>
                <a:gs pos="0">
                  <a:schemeClr val="accent1"/>
                </a:gs>
                <a:gs pos="6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452498" y="5175759"/>
              <a:ext cx="1012625" cy="101262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45816" y="4397575"/>
              <a:ext cx="1012625" cy="1012625"/>
            </a:xfrm>
            <a:prstGeom prst="ellipse">
              <a:avLst/>
            </a:prstGeom>
            <a:gradFill flip="none" rotWithShape="1">
              <a:gsLst>
                <a:gs pos="15000">
                  <a:schemeClr val="accent1"/>
                </a:gs>
                <a:gs pos="0">
                  <a:schemeClr val="accent1"/>
                </a:gs>
                <a:gs pos="6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171591" y="2795936"/>
              <a:ext cx="1012625" cy="101262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952391" y="2143685"/>
              <a:ext cx="1012625" cy="1012625"/>
            </a:xfrm>
            <a:prstGeom prst="ellipse">
              <a:avLst/>
            </a:prstGeom>
            <a:gradFill flip="none" rotWithShape="1">
              <a:gsLst>
                <a:gs pos="15000">
                  <a:schemeClr val="accent1"/>
                </a:gs>
                <a:gs pos="0">
                  <a:schemeClr val="accent1"/>
                </a:gs>
                <a:gs pos="6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2475761" y="4906330"/>
              <a:ext cx="1012625" cy="1012625"/>
            </a:xfrm>
            <a:prstGeom prst="ellipse">
              <a:avLst/>
            </a:prstGeom>
            <a:gradFill flip="none" rotWithShape="1">
              <a:gsLst>
                <a:gs pos="10000">
                  <a:schemeClr val="accent1"/>
                </a:gs>
                <a:gs pos="0">
                  <a:schemeClr val="accent1"/>
                </a:gs>
                <a:gs pos="6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2498416" y="1692584"/>
              <a:ext cx="1012625" cy="101262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Ostwald ripening: mean field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447800"/>
            <a:ext cx="4648200" cy="4800600"/>
          </a:xfrm>
        </p:spPr>
        <p:txBody>
          <a:bodyPr/>
          <a:lstStyle/>
          <a:p>
            <a:r>
              <a:rPr lang="en-US" sz="2200" u="sng" dirty="0"/>
              <a:t>Particles exchange solute with a large bath of continuous, uniform solution phase via diffusion</a:t>
            </a:r>
          </a:p>
          <a:p>
            <a:r>
              <a:rPr lang="en-US" sz="2200" dirty="0"/>
              <a:t>Diffusion near a single particle in a spherical coordinate system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1121608" y="3377579"/>
            <a:ext cx="450056" cy="450055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419262" y="4282118"/>
            <a:ext cx="256532" cy="253156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77525" y="5401912"/>
            <a:ext cx="562569" cy="560319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157622" y="4811630"/>
            <a:ext cx="189014" cy="182835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396619" y="3022089"/>
            <a:ext cx="562569" cy="560319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853807" y="5286064"/>
            <a:ext cx="256532" cy="253156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779701" y="1973869"/>
            <a:ext cx="450056" cy="450055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5823" y="1667350"/>
            <a:ext cx="1752600" cy="374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Solution phase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29014" y="5799970"/>
            <a:ext cx="109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Particles</a:t>
            </a:r>
          </a:p>
        </p:txBody>
      </p:sp>
      <p:cxnSp>
        <p:nvCxnSpPr>
          <p:cNvPr id="31" name="Straight Connector 30"/>
          <p:cNvCxnSpPr>
            <a:endCxn id="30" idx="0"/>
          </p:cNvCxnSpPr>
          <p:nvPr/>
        </p:nvCxnSpPr>
        <p:spPr bwMode="auto">
          <a:xfrm flipH="1">
            <a:off x="2879007" y="5539220"/>
            <a:ext cx="86882" cy="2607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2198168" y="5839714"/>
            <a:ext cx="155122" cy="1044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18" idx="5"/>
          </p:cNvCxnSpPr>
          <p:nvPr/>
        </p:nvCxnSpPr>
        <p:spPr bwMode="auto">
          <a:xfrm flipH="1" flipV="1">
            <a:off x="1564207" y="2756175"/>
            <a:ext cx="252514" cy="2518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18" idx="6"/>
          </p:cNvCxnSpPr>
          <p:nvPr/>
        </p:nvCxnSpPr>
        <p:spPr bwMode="auto">
          <a:xfrm flipH="1" flipV="1">
            <a:off x="1608398" y="2649490"/>
            <a:ext cx="356618" cy="5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8" idx="7"/>
          </p:cNvCxnSpPr>
          <p:nvPr/>
        </p:nvCxnSpPr>
        <p:spPr bwMode="auto">
          <a:xfrm flipH="1">
            <a:off x="1564207" y="2291980"/>
            <a:ext cx="252514" cy="2508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8" idx="4"/>
          </p:cNvCxnSpPr>
          <p:nvPr/>
        </p:nvCxnSpPr>
        <p:spPr bwMode="auto">
          <a:xfrm flipH="1" flipV="1">
            <a:off x="1457522" y="2800366"/>
            <a:ext cx="1182" cy="3559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8" idx="1"/>
          </p:cNvCxnSpPr>
          <p:nvPr/>
        </p:nvCxnSpPr>
        <p:spPr bwMode="auto">
          <a:xfrm>
            <a:off x="1100686" y="2291980"/>
            <a:ext cx="250151" cy="2508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18" idx="0"/>
          </p:cNvCxnSpPr>
          <p:nvPr/>
        </p:nvCxnSpPr>
        <p:spPr bwMode="auto">
          <a:xfrm flipH="1">
            <a:off x="1457522" y="2143685"/>
            <a:ext cx="1182" cy="3549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18" idx="2"/>
          </p:cNvCxnSpPr>
          <p:nvPr/>
        </p:nvCxnSpPr>
        <p:spPr bwMode="auto">
          <a:xfrm flipV="1">
            <a:off x="952391" y="2649490"/>
            <a:ext cx="354255" cy="5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18" idx="3"/>
          </p:cNvCxnSpPr>
          <p:nvPr/>
        </p:nvCxnSpPr>
        <p:spPr bwMode="auto">
          <a:xfrm flipV="1">
            <a:off x="1100686" y="2756175"/>
            <a:ext cx="250151" cy="2518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1364197" y="2557740"/>
            <a:ext cx="189014" cy="182835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0" name="Straight Connector 109"/>
          <p:cNvCxnSpPr>
            <a:endCxn id="13" idx="0"/>
          </p:cNvCxnSpPr>
          <p:nvPr/>
        </p:nvCxnSpPr>
        <p:spPr bwMode="auto">
          <a:xfrm flipH="1" flipV="1">
            <a:off x="2677904" y="2795936"/>
            <a:ext cx="5439" cy="19270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114" name="Straight Connector 113"/>
          <p:cNvCxnSpPr>
            <a:endCxn id="13" idx="7"/>
          </p:cNvCxnSpPr>
          <p:nvPr/>
        </p:nvCxnSpPr>
        <p:spPr bwMode="auto">
          <a:xfrm flipV="1">
            <a:off x="2906413" y="2944231"/>
            <a:ext cx="129508" cy="1368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117" name="Straight Connector 116"/>
          <p:cNvCxnSpPr>
            <a:endCxn id="13" idx="6"/>
          </p:cNvCxnSpPr>
          <p:nvPr/>
        </p:nvCxnSpPr>
        <p:spPr bwMode="auto">
          <a:xfrm flipV="1">
            <a:off x="2998811" y="3302249"/>
            <a:ext cx="185405" cy="185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120" name="Straight Connector 119"/>
          <p:cNvCxnSpPr>
            <a:endCxn id="13" idx="5"/>
          </p:cNvCxnSpPr>
          <p:nvPr/>
        </p:nvCxnSpPr>
        <p:spPr bwMode="auto">
          <a:xfrm>
            <a:off x="2906413" y="3527176"/>
            <a:ext cx="129508" cy="1330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130" name="Straight Connector 129"/>
          <p:cNvCxnSpPr>
            <a:endCxn id="13" idx="4"/>
          </p:cNvCxnSpPr>
          <p:nvPr/>
        </p:nvCxnSpPr>
        <p:spPr bwMode="auto">
          <a:xfrm flipH="1">
            <a:off x="2677904" y="3619574"/>
            <a:ext cx="5439" cy="1889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133" name="Straight Connector 132"/>
          <p:cNvCxnSpPr>
            <a:endCxn id="13" idx="3"/>
          </p:cNvCxnSpPr>
          <p:nvPr/>
        </p:nvCxnSpPr>
        <p:spPr bwMode="auto">
          <a:xfrm flipH="1">
            <a:off x="2319886" y="3527176"/>
            <a:ext cx="140387" cy="1330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136" name="Straight Connector 135"/>
          <p:cNvCxnSpPr>
            <a:endCxn id="13" idx="2"/>
          </p:cNvCxnSpPr>
          <p:nvPr/>
        </p:nvCxnSpPr>
        <p:spPr bwMode="auto">
          <a:xfrm flipH="1" flipV="1">
            <a:off x="2171591" y="3302249"/>
            <a:ext cx="196284" cy="185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139" name="Straight Connector 138"/>
          <p:cNvCxnSpPr>
            <a:endCxn id="13" idx="1"/>
          </p:cNvCxnSpPr>
          <p:nvPr/>
        </p:nvCxnSpPr>
        <p:spPr bwMode="auto">
          <a:xfrm flipH="1" flipV="1">
            <a:off x="2319886" y="2944231"/>
            <a:ext cx="140387" cy="1368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graphicFrame>
        <p:nvGraphicFramePr>
          <p:cNvPr id="5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634063"/>
              </p:ext>
            </p:extLst>
          </p:nvPr>
        </p:nvGraphicFramePr>
        <p:xfrm>
          <a:off x="4339774" y="5399192"/>
          <a:ext cx="32766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1854000" imgH="507960" progId="Equation.DSMT4">
                  <p:embed/>
                </p:oleObj>
              </mc:Choice>
              <mc:Fallback>
                <p:oleObj name="Equation" r:id="rId3" imgW="1854000" imgH="507960" progId="Equation.DSMT4">
                  <p:embed/>
                  <p:pic>
                    <p:nvPicPr>
                      <p:cNvPr id="5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9774" y="5399192"/>
                        <a:ext cx="3276600" cy="873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296165"/>
              </p:ext>
            </p:extLst>
          </p:nvPr>
        </p:nvGraphicFramePr>
        <p:xfrm>
          <a:off x="4339774" y="3497893"/>
          <a:ext cx="260191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5" imgW="1473120" imgH="457200" progId="Equation.DSMT4">
                  <p:embed/>
                </p:oleObj>
              </mc:Choice>
              <mc:Fallback>
                <p:oleObj name="Equation" r:id="rId5" imgW="1473120" imgH="457200" progId="Equation.DSMT4">
                  <p:embed/>
                  <p:pic>
                    <p:nvPicPr>
                      <p:cNvPr id="4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9774" y="3497893"/>
                        <a:ext cx="2601913" cy="784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076771"/>
              </p:ext>
            </p:extLst>
          </p:nvPr>
        </p:nvGraphicFramePr>
        <p:xfrm>
          <a:off x="4339774" y="4404886"/>
          <a:ext cx="287337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7" imgW="1625400" imgH="507960" progId="Equation.DSMT4">
                  <p:embed/>
                </p:oleObj>
              </mc:Choice>
              <mc:Fallback>
                <p:oleObj name="Equation" r:id="rId7" imgW="1625400" imgH="507960" progId="Equation.DSMT4">
                  <p:embed/>
                  <p:pic>
                    <p:nvPicPr>
                      <p:cNvPr id="4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9774" y="4404886"/>
                        <a:ext cx="2873375" cy="8715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957560"/>
              </p:ext>
            </p:extLst>
          </p:nvPr>
        </p:nvGraphicFramePr>
        <p:xfrm>
          <a:off x="7246684" y="3754598"/>
          <a:ext cx="674687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9" imgW="380880" imgH="711000" progId="Equation.DSMT4">
                  <p:embed/>
                </p:oleObj>
              </mc:Choice>
              <mc:Fallback>
                <p:oleObj name="Equation" r:id="rId9" imgW="380880" imgH="711000" progId="Equation.DSMT4">
                  <p:embed/>
                  <p:pic>
                    <p:nvPicPr>
                      <p:cNvPr id="5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684" y="3754598"/>
                        <a:ext cx="674687" cy="12207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992104" y="2391113"/>
                <a:ext cx="7839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104" y="2391113"/>
                <a:ext cx="78393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094940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29346</TotalTime>
  <Words>847</Words>
  <Application>Microsoft Office PowerPoint</Application>
  <PresentationFormat>On-screen Show (4:3)</PresentationFormat>
  <Paragraphs>132</Paragraphs>
  <Slides>21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Arial Black</vt:lpstr>
      <vt:lpstr>Calibri</vt:lpstr>
      <vt:lpstr>Cambria Math</vt:lpstr>
      <vt:lpstr>Symbol</vt:lpstr>
      <vt:lpstr>Times New Roman</vt:lpstr>
      <vt:lpstr>Wingdings</vt:lpstr>
      <vt:lpstr>Pixel</vt:lpstr>
      <vt:lpstr>Equation</vt:lpstr>
      <vt:lpstr>MathType 6.0 Equation</vt:lpstr>
      <vt:lpstr>MIT 3.022 Microstructural Evolution in Materials  11: Growth and Ripening</vt:lpstr>
      <vt:lpstr>We are not talking about strawberries here…</vt:lpstr>
      <vt:lpstr>2-D grain growth</vt:lpstr>
      <vt:lpstr>2-D grain growth: grain boundary motion</vt:lpstr>
      <vt:lpstr>Scaling behavior and grain growth kinetics</vt:lpstr>
      <vt:lpstr>Scaling behavior and grain growth kinetics</vt:lpstr>
      <vt:lpstr>Ostwald ripening: local equilibrium assumption</vt:lpstr>
      <vt:lpstr>Ostwald ripening: mean field approximation</vt:lpstr>
      <vt:lpstr>Ostwald ripening: mean field approximation</vt:lpstr>
      <vt:lpstr>Ostwald ripening: particle coarsening</vt:lpstr>
      <vt:lpstr>Ostwald ripening: particle coarsening</vt:lpstr>
      <vt:lpstr>Ostwald ripening: Lifshitz-Slyozov-Wagner theory</vt:lpstr>
      <vt:lpstr>Grain growth and mechanical properties</vt:lpstr>
      <vt:lpstr>Ostwald ripening in nanoparticle synthesis</vt:lpstr>
      <vt:lpstr>Ostwald ripening in nanoparticle synthesis</vt:lpstr>
      <vt:lpstr>Summary</vt:lpstr>
      <vt:lpstr>List of symbols</vt:lpstr>
      <vt:lpstr>List of symbols</vt:lpstr>
      <vt:lpstr>List of symbols</vt:lpstr>
      <vt:lpstr>List of symbols</vt:lpstr>
      <vt:lpstr>List of symbols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JJ HU</cp:lastModifiedBy>
  <cp:revision>3761</cp:revision>
  <dcterms:created xsi:type="dcterms:W3CDTF">2006-08-16T00:00:00Z</dcterms:created>
  <dcterms:modified xsi:type="dcterms:W3CDTF">2018-04-23T01:42:39Z</dcterms:modified>
</cp:coreProperties>
</file>